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45"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8"/>
    <a:srgbClr val="4F81BD"/>
    <a:srgbClr val="9AD6D6"/>
    <a:srgbClr val="E8525F"/>
    <a:srgbClr val="F1A9AD"/>
    <a:srgbClr val="3DB28F"/>
    <a:srgbClr val="FABD15"/>
    <a:srgbClr val="E54800"/>
    <a:srgbClr val="E3032C"/>
    <a:srgbClr val="0117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B69E64-5F05-4CD0-842B-AB9EC313D904}" v="236" dt="2023-10-17T05:17:44.531"/>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14" autoAdjust="0"/>
    <p:restoredTop sz="94660"/>
  </p:normalViewPr>
  <p:slideViewPr>
    <p:cSldViewPr snapToGrid="0">
      <p:cViewPr varScale="1">
        <p:scale>
          <a:sx n="78" d="100"/>
          <a:sy n="78" d="100"/>
        </p:scale>
        <p:origin x="686" y="58"/>
      </p:cViewPr>
      <p:guideLst>
        <p:guide orient="horz" pos="2160"/>
        <p:guide pos="3545"/>
        <p:guide pos="3840"/>
      </p:guideLst>
    </p:cSldViewPr>
  </p:slideViewPr>
  <p:notesTextViewPr>
    <p:cViewPr>
      <p:scale>
        <a:sx n="3" d="2"/>
        <a:sy n="3" d="2"/>
      </p:scale>
      <p:origin x="0" y="0"/>
    </p:cViewPr>
  </p:notesTextViewPr>
  <p:notesViewPr>
    <p:cSldViewPr snapToGrid="0">
      <p:cViewPr varScale="1">
        <p:scale>
          <a:sx n="62" d="100"/>
          <a:sy n="62" d="100"/>
        </p:scale>
        <p:origin x="2198"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Schoolbeleving</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2554-4009-B427-E1233B00A0A4}"/>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2554-4009-B427-E1233B00A0A4}"/>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Heeft wiet of hasj gebruikt</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E86D-4B46-A93A-738554A18BD2}"/>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E86D-4B46-A93A-738554A18BD2}"/>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heb je ooit harddrugs gebruikt?</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E98E-4134-BA44-D40EED7F57BD}"/>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E98E-4134-BA44-D40EED7F57BD}"/>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Kan goed voor zichzelf opkomen</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F03C-4C8A-B6E1-B859D131828A}"/>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F03C-4C8A-B6E1-B859D131828A}"/>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Heeft psychische klachten</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C030-47E8-958E-6930F10CD258}"/>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C030-47E8-958E-6930F10CD258}"/>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Voelt druk van zichzelf</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A93C-4052-8534-80833DC1C97A}"/>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A93C-4052-8534-80833DC1C97A}"/>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Voelt druk van anderen</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98B9-401B-8123-A0D666D840ED}"/>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98B9-401B-8123-A0D666D840ED}"/>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Heeft zich eenzaam gevoeld; laatste 4 weken</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0B01-4088-8D56-1050AA321F6C}"/>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0B01-4088-8D56-1050AA321F6C}"/>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Sport wekelijks bij een club, vereniging of sportschool</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7208-4C7C-B998-4E162CC3B4FB}"/>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7208-4C7C-B998-4E162CC3B4FB}"/>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Beweegt 5 of meer dagen per week minstens een uur</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E610-46A5-8098-6D2685E7C19F}"/>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E610-46A5-8098-6D2685E7C19F}"/>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Loopt of fietst 5 dagen per week naar school of stage</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7C23-4515-8C20-658690361E2A}"/>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7C23-4515-8C20-658690361E2A}"/>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Ziekteverzuim</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CD96-48AA-8C5D-F9BC90E52C96}"/>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CD96-48AA-8C5D-F9BC90E52C96}"/>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Loopt risico op problematisch gebruik social media</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8980-4A51-85A4-EA8388303691}"/>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8980-4A51-85A4-EA8388303691}"/>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Loopt risico op problematisch gamen</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1C2E-4CC9-98DA-34676DDEC4C6}"/>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1C2E-4CC9-98DA-34676DDEC4C6}"/>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Is de afgelopen 3 maanden online gepest</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03F8-46E2-974A-8FFA1A4F0FFF}"/>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03F8-46E2-974A-8FFA1A4F0FFF}"/>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Spijbelen</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D3A5-4AA1-B23C-A3583F646B94}"/>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D3A5-4AA1-B23C-A3583F646B94}"/>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Pesten</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996D-40F4-9EB3-10D8B1868612}"/>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996D-40F4-9EB3-10D8B1868612}"/>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Ervaart een goede gezondheid</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545C-4DBE-A135-755855D5600C}"/>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545C-4DBE-A135-755855D5600C}"/>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Voelt zich meestal gelukkig</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719C-426B-86B8-8B6DE99E586B}"/>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719C-426B-86B8-8B6DE99E586B}"/>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Heeft afgelopen 4 weken vijf of meer drankjes met alcohol gedronken</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40E9-4539-AB0D-76FE4E9F208B}"/>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40E9-4539-AB0D-76FE4E9F208B}"/>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Is dronken/aangeschoten geweest in afgelopen 4 weken</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8EEE-4F06-94A6-114D909F8083}"/>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8EEE-4F06-94A6-114D909F8083}"/>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nl-NL"/>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sz="1200" b="1" i="0" u="none" cap="none">
                <a:solidFill>
                  <a:srgbClr val="000000">
                    <a:alpha val="100000"/>
                  </a:srgbClr>
                </a:solidFill>
                <a:latin typeface="TT Arial"/>
                <a:cs typeface="TT Arial"/>
                <a:sym typeface="TT Arial"/>
              </a:rPr>
              <a:t>Vapet</a:t>
            </a:r>
          </a:p>
        </c:rich>
      </c:tx>
      <c:overlay val="0"/>
    </c:title>
    <c:autoTitleDeleted val="0"/>
    <c:plotArea>
      <c:layout/>
      <c:barChart>
        <c:barDir val="col"/>
        <c:grouping val="clustered"/>
        <c:varyColors val="0"/>
        <c:ser>
          <c:idx val="0"/>
          <c:order val="0"/>
          <c:tx>
            <c:strRef>
              <c:f>sheet1!$B$1</c:f>
              <c:strCache>
                <c:ptCount val="1"/>
                <c:pt idx="0">
                  <c:v>KLAS 2</c:v>
                </c:pt>
              </c:strCache>
            </c:strRef>
          </c:tx>
          <c:spPr>
            <a:solidFill>
              <a:srgbClr val="E8525F">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sheet1!$B$2:$B$3</c:f>
              <c:numCache>
                <c:formatCode>General</c:formatCode>
                <c:ptCount val="2"/>
                <c:pt idx="0">
                  <c:v>0.84326710000000005</c:v>
                </c:pt>
                <c:pt idx="1">
                  <c:v>0.83983569999999996</c:v>
                </c:pt>
              </c:numCache>
            </c:numRef>
          </c:val>
          <c:extLst>
            <c:ext xmlns:c16="http://schemas.microsoft.com/office/drawing/2014/chart" uri="{C3380CC4-5D6E-409C-BE32-E72D297353CC}">
              <c16:uniqueId val="{00000000-1838-4EC6-A7FE-771BA021C8DD}"/>
            </c:ext>
          </c:extLst>
        </c:ser>
        <c:ser>
          <c:idx val="1"/>
          <c:order val="1"/>
          <c:tx>
            <c:strRef>
              <c:f>sheet1!$C$1</c:f>
              <c:strCache>
                <c:ptCount val="1"/>
                <c:pt idx="0">
                  <c:v>KLAS 4</c:v>
                </c:pt>
              </c:strCache>
            </c:strRef>
          </c:tx>
          <c:spPr>
            <a:solidFill>
              <a:srgbClr val="009898">
                <a:alpha val="100000"/>
              </a:srgbClr>
            </a:solidFill>
            <a:ln w="25400">
              <a:solidFill>
                <a:srgbClr val="FFFFFF">
                  <a:alpha val="0"/>
                </a:srgbClr>
              </a:solidFill>
            </a:ln>
            <a:effectLst/>
          </c:spPr>
          <c:invertIfNegative val="0"/>
          <c:dLbls>
            <c:numFmt formatCode="0%" sourceLinked="0"/>
            <c:spPr>
              <a:noFill/>
              <a:ln>
                <a:noFill/>
              </a:ln>
              <a:effectLst/>
            </c:spPr>
            <c:txPr>
              <a:bodyPr/>
              <a:lstStyle/>
              <a:p>
                <a:pPr>
                  <a:defRPr sz="800" b="0" i="0" u="none" cap="none">
                    <a:solidFill>
                      <a:srgbClr val="000000">
                        <a:alpha val="100000"/>
                      </a:srgbClr>
                    </a:solidFill>
                    <a:latin typeface="TT Arial"/>
                    <a:cs typeface="TT Arial"/>
                    <a:sym typeface="TT Arial"/>
                  </a:defRPr>
                </a:pPr>
                <a:endParaRPr lang="nl-NL"/>
              </a:p>
            </c:txPr>
            <c:dLblPos val="out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sheet1!$A$2:$A$3</c:f>
              <c:strCache>
                <c:ptCount val="2"/>
                <c:pt idx="0">
                  <c:v>Jongen</c:v>
                </c:pt>
                <c:pt idx="1">
                  <c:v>Meisje</c:v>
                </c:pt>
              </c:strCache>
            </c:strRef>
          </c:cat>
          <c:val>
            <c:numRef>
              <c:f>sheet1!$C$2:$C$3</c:f>
              <c:numCache>
                <c:formatCode>General</c:formatCode>
                <c:ptCount val="2"/>
                <c:pt idx="0">
                  <c:v>0.83083510000000005</c:v>
                </c:pt>
                <c:pt idx="1">
                  <c:v>0.83711340000000001</c:v>
                </c:pt>
              </c:numCache>
            </c:numRef>
          </c:val>
          <c:extLst>
            <c:ext xmlns:c16="http://schemas.microsoft.com/office/drawing/2014/chart" uri="{C3380CC4-5D6E-409C-BE32-E72D297353CC}">
              <c16:uniqueId val="{00000001-1838-4EC6-A7FE-771BA021C8DD}"/>
            </c:ext>
          </c:extLst>
        </c:ser>
        <c:dLbls>
          <c:dLblPos val="outEnd"/>
          <c:showLegendKey val="0"/>
          <c:showVal val="1"/>
          <c:showCatName val="0"/>
          <c:showSerName val="0"/>
          <c:showPercent val="0"/>
          <c:showBubbleSize val="0"/>
          <c:separator>, </c:separator>
        </c:dLbls>
        <c:gapWidth val="150"/>
        <c:axId val="64451712"/>
        <c:axId val="64453248"/>
      </c:barChart>
      <c:catAx>
        <c:axId val="64451712"/>
        <c:scaling>
          <c:orientation val="minMax"/>
        </c:scaling>
        <c:delete val="0"/>
        <c:axPos val="b"/>
        <c:numFmt formatCode="General"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3248"/>
        <c:crosses val="autoZero"/>
        <c:auto val="1"/>
        <c:lblAlgn val="ctr"/>
        <c:lblOffset val="100"/>
        <c:noMultiLvlLbl val="1"/>
      </c:catAx>
      <c:valAx>
        <c:axId val="64453248"/>
        <c:scaling>
          <c:orientation val="minMax"/>
          <c:max val="1"/>
          <c:min val="0"/>
        </c:scaling>
        <c:delete val="0"/>
        <c:axPos val="l"/>
        <c:numFmt formatCode="0%" sourceLinked="0"/>
        <c:majorTickMark val="none"/>
        <c:minorTickMark val="none"/>
        <c:tickLblPos val="nextTo"/>
        <c:spPr>
          <a:ln w="12700" algn="ctr">
            <a:solidFill>
              <a:srgbClr val="000000">
                <a:alpha val="100000"/>
              </a:srgbClr>
            </a:solidFill>
            <a:prstDash val="solid"/>
          </a:ln>
        </c:spPr>
        <c:txPr>
          <a:bodyPr rot="0" vert="horz"/>
          <a:lstStyle/>
          <a:p>
            <a:pPr>
              <a:defRPr sz="900" b="0" i="0" u="none" cap="none">
                <a:solidFill>
                  <a:srgbClr val="000000">
                    <a:alpha val="100000"/>
                  </a:srgbClr>
                </a:solidFill>
                <a:latin typeface="TT Arial"/>
                <a:cs typeface="TT Arial"/>
                <a:sym typeface="TT Arial"/>
              </a:defRPr>
            </a:pPr>
            <a:endParaRPr lang="nl-NL"/>
          </a:p>
        </c:txPr>
        <c:crossAx val="64451712"/>
        <c:crosses val="autoZero"/>
        <c:crossBetween val="between"/>
      </c:valAx>
    </c:plotArea>
    <c:legend>
      <c:legendPos val="b"/>
      <c:overlay val="0"/>
      <c:txPr>
        <a:bodyPr/>
        <a:lstStyle/>
        <a:p>
          <a:pPr>
            <a:defRPr sz="900" b="0" i="0" u="none" cap="none">
              <a:solidFill>
                <a:srgbClr val="000000">
                  <a:alpha val="100000"/>
                </a:srgbClr>
              </a:solidFill>
              <a:latin typeface="TT Arial"/>
              <a:cs typeface="TT Arial"/>
              <a:sym typeface="TT Arial"/>
            </a:defRPr>
          </a:pPr>
          <a:endParaRPr lang="nl-NL"/>
        </a:p>
      </c:txPr>
    </c:legend>
    <c:plotVisOnly val="1"/>
    <c:dispBlanksAs val="gap"/>
    <c:showDLblsOverMax val="0"/>
  </c:chart>
  <c:txPr>
    <a:bodyPr/>
    <a:lstStyle/>
    <a:p>
      <a:pPr>
        <a:defRPr sz="1800"/>
      </a:pPr>
      <a:endParaRPr lang="nl-NL"/>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24-10-2023</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pagina">
    <p:spTree>
      <p:nvGrpSpPr>
        <p:cNvPr id="1" name=""/>
        <p:cNvGrpSpPr/>
        <p:nvPr/>
      </p:nvGrpSpPr>
      <p:grpSpPr>
        <a:xfrm>
          <a:off x="0" y="0"/>
          <a:ext cx="0" cy="0"/>
          <a:chOff x="0" y="0"/>
          <a:chExt cx="0" cy="0"/>
        </a:xfrm>
      </p:grpSpPr>
      <p:sp>
        <p:nvSpPr>
          <p:cNvPr id="12" name="Slide Number Placeholder 4">
            <a:extLst>
              <a:ext uri="{FF2B5EF4-FFF2-40B4-BE49-F238E27FC236}">
                <a16:creationId xmlns:a16="http://schemas.microsoft.com/office/drawing/2014/main" id="{1E8047E1-DA97-8A55-6A61-20AA899FD914}"/>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3" name="Tekstvak 2">
            <a:extLst>
              <a:ext uri="{FF2B5EF4-FFF2-40B4-BE49-F238E27FC236}">
                <a16:creationId xmlns:a16="http://schemas.microsoft.com/office/drawing/2014/main" id="{7AD222FE-C5E0-A8FA-E370-81E6E376DF77}"/>
              </a:ext>
            </a:extLst>
          </p:cNvPr>
          <p:cNvSpPr txBox="1"/>
          <p:nvPr userDrawn="1"/>
        </p:nvSpPr>
        <p:spPr>
          <a:xfrm>
            <a:off x="1929104" y="1867879"/>
            <a:ext cx="8708293" cy="1257299"/>
          </a:xfrm>
          <a:prstGeom prst="rect">
            <a:avLst/>
          </a:prstGeom>
        </p:spPr>
        <p:txBody>
          <a:bodyPr anchor="ctr"/>
          <a:lstStyle>
            <a:lvl1pPr lvl="0" indent="0" algn="ctr" defTabSz="1087873">
              <a:spcBef>
                <a:spcPct val="20000"/>
              </a:spcBef>
              <a:buFont typeface="Arial" panose="020B0604020202020204" pitchFamily="34" charset="0"/>
              <a:buNone/>
              <a:defRPr sz="3807"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4000" dirty="0"/>
              <a:t>Schoolprofiel</a:t>
            </a:r>
          </a:p>
        </p:txBody>
      </p:sp>
      <p:sp>
        <p:nvSpPr>
          <p:cNvPr id="5" name="Tekstvak 4">
            <a:extLst>
              <a:ext uri="{FF2B5EF4-FFF2-40B4-BE49-F238E27FC236}">
                <a16:creationId xmlns:a16="http://schemas.microsoft.com/office/drawing/2014/main" id="{295BBC29-5DB9-8D27-B682-D13C9FC9512B}"/>
              </a:ext>
            </a:extLst>
          </p:cNvPr>
          <p:cNvSpPr txBox="1"/>
          <p:nvPr userDrawn="1"/>
        </p:nvSpPr>
        <p:spPr>
          <a:xfrm>
            <a:off x="1929104" y="4536998"/>
            <a:ext cx="8708293" cy="1257299"/>
          </a:xfrm>
          <a:prstGeom prst="rect">
            <a:avLst/>
          </a:prstGeom>
        </p:spPr>
        <p:txBody>
          <a:bodyPr anchor="ctr"/>
          <a:lstStyle>
            <a:lvl1pPr lvl="0" indent="0" algn="ctr" defTabSz="1087873">
              <a:spcBef>
                <a:spcPct val="20000"/>
              </a:spcBef>
              <a:buFont typeface="Arial" panose="020B0604020202020204" pitchFamily="34" charset="0"/>
              <a:buNone/>
              <a:defRPr sz="3807"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4000" dirty="0"/>
              <a:t>December 2023</a:t>
            </a:r>
          </a:p>
        </p:txBody>
      </p:sp>
      <p:sp>
        <p:nvSpPr>
          <p:cNvPr id="10" name="Rapport">
            <a:extLst>
              <a:ext uri="{FF2B5EF4-FFF2-40B4-BE49-F238E27FC236}">
                <a16:creationId xmlns:a16="http://schemas.microsoft.com/office/drawing/2014/main" id="{79C5A450-F904-4990-F8B1-1711DCE53D94}"/>
              </a:ext>
            </a:extLst>
          </p:cNvPr>
          <p:cNvSpPr>
            <a:spLocks noGrp="1"/>
          </p:cNvSpPr>
          <p:nvPr>
            <p:ph type="body" sz="quarter" idx="13" hasCustomPrompt="1"/>
          </p:nvPr>
        </p:nvSpPr>
        <p:spPr>
          <a:xfrm>
            <a:off x="1929104" y="3202425"/>
            <a:ext cx="8708293" cy="1257300"/>
          </a:xfrm>
          <a:prstGeom prst="rect">
            <a:avLst/>
          </a:prstGeom>
        </p:spPr>
        <p:txBody>
          <a:bodyPr anchor="ctr"/>
          <a:lstStyle>
            <a:lvl1pPr marL="0" indent="0" algn="ctr">
              <a:buNone/>
              <a:defRPr sz="4000" b="0">
                <a:solidFill>
                  <a:srgbClr val="009898"/>
                </a:solidFill>
                <a:latin typeface="Century Gothic" panose="020B0502020202020204" pitchFamily="34" charset="0"/>
                <a:cs typeface="Arial" panose="020B0604020202020204" pitchFamily="34" charset="0"/>
              </a:defRPr>
            </a:lvl1pPr>
            <a:lvl2pPr marL="669545" indent="0">
              <a:buNone/>
              <a:defRPr>
                <a:latin typeface="Arial" panose="020B0604020202020204" pitchFamily="34" charset="0"/>
                <a:cs typeface="Arial" panose="020B0604020202020204" pitchFamily="34" charset="0"/>
              </a:defRPr>
            </a:lvl2pPr>
            <a:lvl3pPr marL="1339088" indent="0">
              <a:buNone/>
              <a:defRPr>
                <a:latin typeface="Arial" panose="020B0604020202020204" pitchFamily="34" charset="0"/>
                <a:cs typeface="Arial" panose="020B0604020202020204" pitchFamily="34" charset="0"/>
              </a:defRPr>
            </a:lvl3pPr>
            <a:lvl4pPr marL="2008634" indent="0">
              <a:buNone/>
              <a:defRPr>
                <a:latin typeface="Arial" panose="020B0604020202020204" pitchFamily="34" charset="0"/>
                <a:cs typeface="Arial" panose="020B0604020202020204" pitchFamily="34" charset="0"/>
              </a:defRPr>
            </a:lvl4pPr>
            <a:lvl5pPr marL="2678176" indent="0">
              <a:buNone/>
              <a:defRPr>
                <a:latin typeface="Arial" panose="020B0604020202020204" pitchFamily="34" charset="0"/>
                <a:cs typeface="Arial" panose="020B0604020202020204" pitchFamily="34" charset="0"/>
              </a:defRPr>
            </a:lvl5pPr>
          </a:lstStyle>
          <a:p>
            <a:pPr lvl="0"/>
            <a:r>
              <a:rPr lang="nl-NL" dirty="0"/>
              <a:t>Schoolnaam</a:t>
            </a:r>
          </a:p>
        </p:txBody>
      </p:sp>
      <p:pic>
        <p:nvPicPr>
          <p:cNvPr id="4" name="Afbeelding 3" descr="Banner met de tekst gezondheidsmonitor jeugd 2023 en drie personen die aan het lezen zijn.">
            <a:extLst>
              <a:ext uri="{FF2B5EF4-FFF2-40B4-BE49-F238E27FC236}">
                <a16:creationId xmlns:a16="http://schemas.microsoft.com/office/drawing/2014/main" id="{216E9978-5F99-9628-7EC3-5A08735E5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4000" cy="1830600"/>
          </a:xfrm>
          <a:prstGeom prst="rect">
            <a:avLst/>
          </a:prstGeom>
        </p:spPr>
      </p:pic>
    </p:spTree>
    <p:extLst>
      <p:ext uri="{BB962C8B-B14F-4D97-AF65-F5344CB8AC3E}">
        <p14:creationId xmlns:p14="http://schemas.microsoft.com/office/powerpoint/2010/main" val="392319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lcohol">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Rectangle 16">
            <a:extLst>
              <a:ext uri="{FF2B5EF4-FFF2-40B4-BE49-F238E27FC236}">
                <a16:creationId xmlns:a16="http://schemas.microsoft.com/office/drawing/2014/main" id="{5C29787F-4A9D-D190-2067-64E098D25839}"/>
              </a:ext>
            </a:extLst>
          </p:cNvPr>
          <p:cNvSpPr/>
          <p:nvPr userDrawn="1"/>
        </p:nvSpPr>
        <p:spPr>
          <a:xfrm>
            <a:off x="574247"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Alcohol</a:t>
            </a:r>
            <a:endParaRPr lang="nl-NL" sz="2391" b="1" noProof="0" dirty="0">
              <a:latin typeface="Century Gothic" panose="020B0502020202020204" pitchFamily="34" charset="0"/>
            </a:endParaRPr>
          </a:p>
        </p:txBody>
      </p:sp>
      <p:sp>
        <p:nvSpPr>
          <p:cNvPr id="6" name="Rectangle 16">
            <a:extLst>
              <a:ext uri="{FF2B5EF4-FFF2-40B4-BE49-F238E27FC236}">
                <a16:creationId xmlns:a16="http://schemas.microsoft.com/office/drawing/2014/main" id="{90EC5127-3EB9-D372-E95F-B17B5714D3FE}"/>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grpSp>
        <p:nvGrpSpPr>
          <p:cNvPr id="3" name="Group 21">
            <a:extLst>
              <a:ext uri="{FF2B5EF4-FFF2-40B4-BE49-F238E27FC236}">
                <a16:creationId xmlns:a16="http://schemas.microsoft.com/office/drawing/2014/main" id="{FC665AC2-AC42-DBD9-3502-0ABB3736F914}"/>
              </a:ext>
            </a:extLst>
          </p:cNvPr>
          <p:cNvGrpSpPr/>
          <p:nvPr userDrawn="1"/>
        </p:nvGrpSpPr>
        <p:grpSpPr>
          <a:xfrm>
            <a:off x="11619505" y="208217"/>
            <a:ext cx="576000" cy="468000"/>
            <a:chOff x="10340496" y="235542"/>
            <a:chExt cx="432000" cy="432000"/>
          </a:xfrm>
        </p:grpSpPr>
        <p:sp>
          <p:nvSpPr>
            <p:cNvPr id="4" name="Rectangle 23">
              <a:extLst>
                <a:ext uri="{FF2B5EF4-FFF2-40B4-BE49-F238E27FC236}">
                  <a16:creationId xmlns:a16="http://schemas.microsoft.com/office/drawing/2014/main" id="{057E8257-CB0C-B585-862B-4F32E94E4F15}"/>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5" name="Graphic 4" descr="Pictogram hamburgermenu met effen opvulling">
              <a:hlinkClick r:id="" action="ppaction://noaction"/>
              <a:extLst>
                <a:ext uri="{FF2B5EF4-FFF2-40B4-BE49-F238E27FC236}">
                  <a16:creationId xmlns:a16="http://schemas.microsoft.com/office/drawing/2014/main" id="{5C058A21-F49B-2D3A-A81E-B7A91A52FEF7}"/>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2" name="Grafiek dronkenschap">
            <a:extLst>
              <a:ext uri="{FF2B5EF4-FFF2-40B4-BE49-F238E27FC236}">
                <a16:creationId xmlns:a16="http://schemas.microsoft.com/office/drawing/2014/main" id="{09B3F5E6-6B26-6BC7-1251-2C198289419C}"/>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8" name="Grafiek bingedrinken">
            <a:extLst>
              <a:ext uri="{FF2B5EF4-FFF2-40B4-BE49-F238E27FC236}">
                <a16:creationId xmlns:a16="http://schemas.microsoft.com/office/drawing/2014/main" id="{D20EC947-3C86-DA80-4BD4-31DAF91090C6}"/>
              </a:ext>
            </a:extLst>
          </p:cNvPr>
          <p:cNvSpPr>
            <a:spLocks noGrp="1"/>
          </p:cNvSpPr>
          <p:nvPr>
            <p:ph type="chart" sz="quarter" idx="15"/>
          </p:nvPr>
        </p:nvSpPr>
        <p:spPr>
          <a:xfrm>
            <a:off x="6951428" y="796857"/>
            <a:ext cx="3600000" cy="2520000"/>
          </a:xfrm>
          <a:prstGeom prst="rect">
            <a:avLst/>
          </a:prstGeom>
        </p:spPr>
        <p:txBody>
          <a:bodyPr/>
          <a:lstStyle>
            <a:lvl1pPr marL="0" indent="0">
              <a:buNone/>
              <a:defRPr/>
            </a:lvl1pPr>
          </a:lstStyle>
          <a:p>
            <a:endParaRPr lang="nl-NL" dirty="0"/>
          </a:p>
        </p:txBody>
      </p:sp>
      <p:sp>
        <p:nvSpPr>
          <p:cNvPr id="9" name="Grafiek alcohol">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2741440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lcohol OKO">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692988" y="208219"/>
            <a:ext cx="6428313" cy="416042"/>
          </a:xfrm>
          <a:prstGeom prst="rect">
            <a:avLst/>
          </a:prstGeom>
        </p:spPr>
        <p:txBody>
          <a:bodyPr vert="horz" wrap="square" bIns="88615"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462" dirty="0"/>
              <a:t>Alcohol OKO</a:t>
            </a:r>
          </a:p>
        </p:txBody>
      </p:sp>
      <p:sp>
        <p:nvSpPr>
          <p:cNvPr id="25" name="Rectangle 16">
            <a:extLst>
              <a:ext uri="{FF2B5EF4-FFF2-40B4-BE49-F238E27FC236}">
                <a16:creationId xmlns:a16="http://schemas.microsoft.com/office/drawing/2014/main" id="{39DFAC3C-B579-B7AD-2280-A74BB1D91D0F}"/>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20" name="Rectangle 16">
            <a:extLst>
              <a:ext uri="{FF2B5EF4-FFF2-40B4-BE49-F238E27FC236}">
                <a16:creationId xmlns:a16="http://schemas.microsoft.com/office/drawing/2014/main" id="{98328373-2A58-8D37-EEBD-CCEAF8F6267A}"/>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Alcohol OKO</a:t>
            </a:r>
            <a:endParaRPr lang="nl-NL" sz="2391" b="1" noProof="0" dirty="0">
              <a:latin typeface="Century Gothic" panose="020B0502020202020204" pitchFamily="34" charset="0"/>
            </a:endParaRPr>
          </a:p>
        </p:txBody>
      </p:sp>
      <p:grpSp>
        <p:nvGrpSpPr>
          <p:cNvPr id="21" name="Group 21">
            <a:extLst>
              <a:ext uri="{FF2B5EF4-FFF2-40B4-BE49-F238E27FC236}">
                <a16:creationId xmlns:a16="http://schemas.microsoft.com/office/drawing/2014/main" id="{0B8B0DE7-5FEB-5B41-A923-4BEA9CBD36E2}"/>
              </a:ext>
            </a:extLst>
          </p:cNvPr>
          <p:cNvGrpSpPr/>
          <p:nvPr userDrawn="1"/>
        </p:nvGrpSpPr>
        <p:grpSpPr>
          <a:xfrm>
            <a:off x="11619505" y="208217"/>
            <a:ext cx="576000" cy="468000"/>
            <a:chOff x="10340496" y="235542"/>
            <a:chExt cx="432000" cy="432000"/>
          </a:xfrm>
        </p:grpSpPr>
        <p:sp>
          <p:nvSpPr>
            <p:cNvPr id="22" name="Rectangle 23">
              <a:extLst>
                <a:ext uri="{FF2B5EF4-FFF2-40B4-BE49-F238E27FC236}">
                  <a16:creationId xmlns:a16="http://schemas.microsoft.com/office/drawing/2014/main" id="{2EFA0A53-0682-5180-0FB0-A1F25D19F74E}"/>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23" name="Graphic 22" descr="Pictogram hamburgermenu met effen opvulling">
              <a:hlinkClick r:id="" action="ppaction://noaction"/>
              <a:extLst>
                <a:ext uri="{FF2B5EF4-FFF2-40B4-BE49-F238E27FC236}">
                  <a16:creationId xmlns:a16="http://schemas.microsoft.com/office/drawing/2014/main" id="{C7007CB6-666F-EACB-A751-533F43446CC1}"/>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 name="Grafiek alcohol ouders">
            <a:extLst>
              <a:ext uri="{FF2B5EF4-FFF2-40B4-BE49-F238E27FC236}">
                <a16:creationId xmlns:a16="http://schemas.microsoft.com/office/drawing/2014/main" id="{D243BAED-8BD8-38DC-056A-403FA430E1B3}"/>
              </a:ext>
            </a:extLst>
          </p:cNvPr>
          <p:cNvSpPr>
            <a:spLocks noGrp="1"/>
          </p:cNvSpPr>
          <p:nvPr>
            <p:ph type="chart" sz="quarter" idx="17"/>
          </p:nvPr>
        </p:nvSpPr>
        <p:spPr>
          <a:xfrm>
            <a:off x="6951428" y="3672133"/>
            <a:ext cx="3600000" cy="2520000"/>
          </a:xfrm>
          <a:prstGeom prst="rect">
            <a:avLst/>
          </a:prstGeom>
        </p:spPr>
        <p:txBody>
          <a:bodyPr/>
          <a:lstStyle>
            <a:lvl1pPr marL="0" indent="0">
              <a:buNone/>
              <a:defRPr/>
            </a:lvl1pPr>
          </a:lstStyle>
          <a:p>
            <a:endParaRPr lang="nl-NL" dirty="0"/>
          </a:p>
        </p:txBody>
      </p:sp>
      <p:sp>
        <p:nvSpPr>
          <p:cNvPr id="12" name="Grafiek alcohol vrienden">
            <a:extLst>
              <a:ext uri="{FF2B5EF4-FFF2-40B4-BE49-F238E27FC236}">
                <a16:creationId xmlns:a16="http://schemas.microsoft.com/office/drawing/2014/main" id="{09B3F5E6-6B26-6BC7-1251-2C198289419C}"/>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8" name="Grafiek alcohol kopen">
            <a:extLst>
              <a:ext uri="{FF2B5EF4-FFF2-40B4-BE49-F238E27FC236}">
                <a16:creationId xmlns:a16="http://schemas.microsoft.com/office/drawing/2014/main" id="{D20EC947-3C86-DA80-4BD4-31DAF91090C6}"/>
              </a:ext>
            </a:extLst>
          </p:cNvPr>
          <p:cNvSpPr>
            <a:spLocks noGrp="1"/>
          </p:cNvSpPr>
          <p:nvPr>
            <p:ph type="chart" sz="quarter" idx="15"/>
          </p:nvPr>
        </p:nvSpPr>
        <p:spPr>
          <a:xfrm>
            <a:off x="6951428" y="796857"/>
            <a:ext cx="3600000" cy="2520000"/>
          </a:xfrm>
          <a:prstGeom prst="rect">
            <a:avLst/>
          </a:prstGeom>
        </p:spPr>
        <p:txBody>
          <a:bodyPr/>
          <a:lstStyle>
            <a:lvl1pPr marL="0" indent="0">
              <a:buNone/>
              <a:defRPr/>
            </a:lvl1pPr>
          </a:lstStyle>
          <a:p>
            <a:endParaRPr lang="nl-NL" dirty="0"/>
          </a:p>
        </p:txBody>
      </p:sp>
      <p:sp>
        <p:nvSpPr>
          <p:cNvPr id="9" name="Grafiek alcohol locatie">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325896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oken en drugs">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6" name="Rectangle 16">
            <a:extLst>
              <a:ext uri="{FF2B5EF4-FFF2-40B4-BE49-F238E27FC236}">
                <a16:creationId xmlns:a16="http://schemas.microsoft.com/office/drawing/2014/main" id="{15ED494F-E6D8-9A97-FD2F-4A005128E4B7}"/>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2" name="Rectangle 16">
            <a:extLst>
              <a:ext uri="{FF2B5EF4-FFF2-40B4-BE49-F238E27FC236}">
                <a16:creationId xmlns:a16="http://schemas.microsoft.com/office/drawing/2014/main" id="{D5871498-0A4A-A1FA-1E45-62778E40DDDB}"/>
              </a:ext>
            </a:extLst>
          </p:cNvPr>
          <p:cNvSpPr/>
          <p:nvPr userDrawn="1"/>
        </p:nvSpPr>
        <p:spPr>
          <a:xfrm>
            <a:off x="574247"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Roken en drugs</a:t>
            </a:r>
            <a:endParaRPr lang="nl-NL" sz="2391" b="1" noProof="0" dirty="0">
              <a:latin typeface="Century Gothic" panose="020B0502020202020204" pitchFamily="34" charset="0"/>
            </a:endParaRPr>
          </a:p>
        </p:txBody>
      </p:sp>
      <p:grpSp>
        <p:nvGrpSpPr>
          <p:cNvPr id="3" name="Group 21">
            <a:extLst>
              <a:ext uri="{FF2B5EF4-FFF2-40B4-BE49-F238E27FC236}">
                <a16:creationId xmlns:a16="http://schemas.microsoft.com/office/drawing/2014/main" id="{E68989B3-6578-0D49-E40A-EDFBE336B55B}"/>
              </a:ext>
            </a:extLst>
          </p:cNvPr>
          <p:cNvGrpSpPr/>
          <p:nvPr userDrawn="1"/>
        </p:nvGrpSpPr>
        <p:grpSpPr>
          <a:xfrm>
            <a:off x="11619505" y="208217"/>
            <a:ext cx="576000" cy="468000"/>
            <a:chOff x="10340496" y="235542"/>
            <a:chExt cx="432000" cy="432000"/>
          </a:xfrm>
        </p:grpSpPr>
        <p:sp>
          <p:nvSpPr>
            <p:cNvPr id="4" name="Rectangle 23">
              <a:extLst>
                <a:ext uri="{FF2B5EF4-FFF2-40B4-BE49-F238E27FC236}">
                  <a16:creationId xmlns:a16="http://schemas.microsoft.com/office/drawing/2014/main" id="{F91B0559-D4C8-0B54-4F06-F58105D7CB05}"/>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5" name="Graphic 4" descr="Pictogram hamburgermenu met effen opvulling">
              <a:hlinkClick r:id="" action="ppaction://noaction"/>
              <a:extLst>
                <a:ext uri="{FF2B5EF4-FFF2-40B4-BE49-F238E27FC236}">
                  <a16:creationId xmlns:a16="http://schemas.microsoft.com/office/drawing/2014/main" id="{9644BB08-1213-FAFB-3A70-D0900D5D96FA}"/>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2" name="Grafiek softdrugs">
            <a:extLst>
              <a:ext uri="{FF2B5EF4-FFF2-40B4-BE49-F238E27FC236}">
                <a16:creationId xmlns:a16="http://schemas.microsoft.com/office/drawing/2014/main" id="{09B3F5E6-6B26-6BC7-1251-2C198289419C}"/>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8" name="Grafiek vapen">
            <a:extLst>
              <a:ext uri="{FF2B5EF4-FFF2-40B4-BE49-F238E27FC236}">
                <a16:creationId xmlns:a16="http://schemas.microsoft.com/office/drawing/2014/main" id="{D20EC947-3C86-DA80-4BD4-31DAF91090C6}"/>
              </a:ext>
            </a:extLst>
          </p:cNvPr>
          <p:cNvSpPr>
            <a:spLocks noGrp="1"/>
          </p:cNvSpPr>
          <p:nvPr>
            <p:ph type="chart" sz="quarter" idx="15"/>
          </p:nvPr>
        </p:nvSpPr>
        <p:spPr>
          <a:xfrm>
            <a:off x="6951428" y="796857"/>
            <a:ext cx="3600000" cy="2520000"/>
          </a:xfrm>
          <a:prstGeom prst="rect">
            <a:avLst/>
          </a:prstGeom>
        </p:spPr>
        <p:txBody>
          <a:bodyPr/>
          <a:lstStyle>
            <a:lvl1pPr marL="0" indent="0">
              <a:buNone/>
              <a:defRPr/>
            </a:lvl1pPr>
          </a:lstStyle>
          <a:p>
            <a:endParaRPr lang="nl-NL" dirty="0"/>
          </a:p>
        </p:txBody>
      </p:sp>
      <p:sp>
        <p:nvSpPr>
          <p:cNvPr id="9" name="Grafiek roken">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352518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oken en drugs OKO">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7082613" y="2512905"/>
            <a:ext cx="4801502"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Vrienden en vriendinnen roken sigaretten</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7082613" y="3975764"/>
            <a:ext cx="5175739"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Vrienden en vriendinnen roken hasj of wiet</a:t>
            </a:r>
          </a:p>
        </p:txBody>
      </p:sp>
      <p:sp>
        <p:nvSpPr>
          <p:cNvPr id="6" name="Rectangle 16">
            <a:extLst>
              <a:ext uri="{FF2B5EF4-FFF2-40B4-BE49-F238E27FC236}">
                <a16:creationId xmlns:a16="http://schemas.microsoft.com/office/drawing/2014/main" id="{7015623A-FC6B-ABDB-2BBB-1B0A6D8178B6}"/>
              </a:ext>
            </a:extLst>
          </p:cNvPr>
          <p:cNvSpPr/>
          <p:nvPr userDrawn="1"/>
        </p:nvSpPr>
        <p:spPr>
          <a:xfrm>
            <a:off x="574247"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Roken en drugs OKO</a:t>
            </a:r>
            <a:endParaRPr lang="nl-NL" sz="2391" b="1" noProof="0" dirty="0">
              <a:latin typeface="Century Gothic" panose="020B0502020202020204" pitchFamily="34" charset="0"/>
            </a:endParaRPr>
          </a:p>
        </p:txBody>
      </p:sp>
      <p:grpSp>
        <p:nvGrpSpPr>
          <p:cNvPr id="7" name="Group 21">
            <a:extLst>
              <a:ext uri="{FF2B5EF4-FFF2-40B4-BE49-F238E27FC236}">
                <a16:creationId xmlns:a16="http://schemas.microsoft.com/office/drawing/2014/main" id="{D2D55A8E-C186-6186-96F4-FB1961EAB6F3}"/>
              </a:ext>
            </a:extLst>
          </p:cNvPr>
          <p:cNvGrpSpPr/>
          <p:nvPr userDrawn="1"/>
        </p:nvGrpSpPr>
        <p:grpSpPr>
          <a:xfrm>
            <a:off x="11619505" y="208217"/>
            <a:ext cx="576000" cy="468000"/>
            <a:chOff x="10340496" y="235542"/>
            <a:chExt cx="432000" cy="432000"/>
          </a:xfrm>
        </p:grpSpPr>
        <p:sp>
          <p:nvSpPr>
            <p:cNvPr id="8" name="Rectangle 23">
              <a:extLst>
                <a:ext uri="{FF2B5EF4-FFF2-40B4-BE49-F238E27FC236}">
                  <a16:creationId xmlns:a16="http://schemas.microsoft.com/office/drawing/2014/main" id="{B4AE56CB-050D-85B7-05AE-0520D9D486E6}"/>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2" name="Graphic 11" descr="Pictogram hamburgermenu met effen opvulling">
              <a:hlinkClick r:id="" action="ppaction://noaction"/>
              <a:extLst>
                <a:ext uri="{FF2B5EF4-FFF2-40B4-BE49-F238E27FC236}">
                  <a16:creationId xmlns:a16="http://schemas.microsoft.com/office/drawing/2014/main" id="{CEFE2814-BA0D-49E9-A89F-E2CF21953A06}"/>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3" name="Rectangle 16">
            <a:extLst>
              <a:ext uri="{FF2B5EF4-FFF2-40B4-BE49-F238E27FC236}">
                <a16:creationId xmlns:a16="http://schemas.microsoft.com/office/drawing/2014/main" id="{0EC4D3D3-302F-D0B3-9805-BEFDC8E90AC1}"/>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4" name="Percentage vrienden softdrugs">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6151841" y="3710430"/>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5" name="Percentage vrienden sigaretten">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6151841" y="2247571"/>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9" name="Grafiek harddrugs">
            <a:extLst>
              <a:ext uri="{FF2B5EF4-FFF2-40B4-BE49-F238E27FC236}">
                <a16:creationId xmlns:a16="http://schemas.microsoft.com/office/drawing/2014/main" id="{D49DC992-DF28-3243-BCAF-54A3259D705E}"/>
              </a:ext>
            </a:extLst>
          </p:cNvPr>
          <p:cNvSpPr>
            <a:spLocks noGrp="1"/>
          </p:cNvSpPr>
          <p:nvPr>
            <p:ph type="chart" sz="quarter" idx="14"/>
          </p:nvPr>
        </p:nvSpPr>
        <p:spPr>
          <a:xfrm>
            <a:off x="1013398" y="2169000"/>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3061689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schermende factoren">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7800361" y="1160663"/>
            <a:ext cx="4522267"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Herstelt snel na een moeilijke periode</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7800361" y="2145626"/>
            <a:ext cx="4024212"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Vind het makkelijk om stressvolle gebeurtenissen te doorstaan</a:t>
            </a:r>
          </a:p>
        </p:txBody>
      </p:sp>
      <p:sp>
        <p:nvSpPr>
          <p:cNvPr id="8" name="Rectangle 16">
            <a:extLst>
              <a:ext uri="{FF2B5EF4-FFF2-40B4-BE49-F238E27FC236}">
                <a16:creationId xmlns:a16="http://schemas.microsoft.com/office/drawing/2014/main" id="{AC058F21-1916-5B99-6F25-78330161E0BE}"/>
              </a:ext>
            </a:extLst>
          </p:cNvPr>
          <p:cNvSpPr/>
          <p:nvPr userDrawn="1"/>
        </p:nvSpPr>
        <p:spPr>
          <a:xfrm>
            <a:off x="575999"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Beschermende factoren</a:t>
            </a:r>
            <a:endParaRPr lang="nl-NL" sz="2391" b="1" noProof="0" dirty="0">
              <a:latin typeface="Century Gothic" panose="020B0502020202020204" pitchFamily="34" charset="0"/>
            </a:endParaRPr>
          </a:p>
        </p:txBody>
      </p:sp>
      <p:grpSp>
        <p:nvGrpSpPr>
          <p:cNvPr id="12" name="Group 21">
            <a:extLst>
              <a:ext uri="{FF2B5EF4-FFF2-40B4-BE49-F238E27FC236}">
                <a16:creationId xmlns:a16="http://schemas.microsoft.com/office/drawing/2014/main" id="{1FFE704A-8246-A404-B62C-710373D7C8E7}"/>
              </a:ext>
            </a:extLst>
          </p:cNvPr>
          <p:cNvGrpSpPr/>
          <p:nvPr userDrawn="1"/>
        </p:nvGrpSpPr>
        <p:grpSpPr>
          <a:xfrm>
            <a:off x="11619505" y="208217"/>
            <a:ext cx="576000" cy="468000"/>
            <a:chOff x="10340496" y="235542"/>
            <a:chExt cx="432000" cy="432000"/>
          </a:xfrm>
        </p:grpSpPr>
        <p:sp>
          <p:nvSpPr>
            <p:cNvPr id="13" name="Rectangle 23">
              <a:extLst>
                <a:ext uri="{FF2B5EF4-FFF2-40B4-BE49-F238E27FC236}">
                  <a16:creationId xmlns:a16="http://schemas.microsoft.com/office/drawing/2014/main" id="{833BDA6B-7C49-8802-80D6-5ECDD990DDAD}"/>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7" name="Graphic 16" descr="Pictogram hamburgermenu met effen opvulling">
              <a:hlinkClick r:id="" action="ppaction://noaction"/>
              <a:extLst>
                <a:ext uri="{FF2B5EF4-FFF2-40B4-BE49-F238E27FC236}">
                  <a16:creationId xmlns:a16="http://schemas.microsoft.com/office/drawing/2014/main" id="{90086F01-9D75-EA97-08F3-25A94BC8BF6B}"/>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8" name="Rectangle 16">
            <a:extLst>
              <a:ext uri="{FF2B5EF4-FFF2-40B4-BE49-F238E27FC236}">
                <a16:creationId xmlns:a16="http://schemas.microsoft.com/office/drawing/2014/main" id="{1BFA18FF-70B4-458E-ADEF-54880D4B4E87}"/>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6" name="Grafiek terechtkunnen">
            <a:extLst>
              <a:ext uri="{FF2B5EF4-FFF2-40B4-BE49-F238E27FC236}">
                <a16:creationId xmlns:a16="http://schemas.microsoft.com/office/drawing/2014/main" id="{68CBF841-FAF0-2946-073C-8823C059A383}"/>
              </a:ext>
            </a:extLst>
          </p:cNvPr>
          <p:cNvSpPr>
            <a:spLocks noGrp="1"/>
          </p:cNvSpPr>
          <p:nvPr>
            <p:ph type="chart" sz="quarter" idx="17"/>
          </p:nvPr>
        </p:nvSpPr>
        <p:spPr>
          <a:xfrm>
            <a:off x="6951428" y="3672133"/>
            <a:ext cx="3600000" cy="2520000"/>
          </a:xfrm>
          <a:prstGeom prst="rect">
            <a:avLst/>
          </a:prstGeom>
        </p:spPr>
        <p:txBody>
          <a:bodyPr/>
          <a:lstStyle>
            <a:lvl1pPr marL="0" indent="0">
              <a:buNone/>
              <a:defRPr/>
            </a:lvl1pPr>
          </a:lstStyle>
          <a:p>
            <a:endParaRPr lang="nl-NL" dirty="0"/>
          </a:p>
        </p:txBody>
      </p:sp>
      <p:sp>
        <p:nvSpPr>
          <p:cNvPr id="7" name="Grafiek vertrouwen">
            <a:extLst>
              <a:ext uri="{FF2B5EF4-FFF2-40B4-BE49-F238E27FC236}">
                <a16:creationId xmlns:a16="http://schemas.microsoft.com/office/drawing/2014/main" id="{2C2BB3DA-26DB-4569-08A0-83B107D9395F}"/>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4" name="Percentage veerkracht 2">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6768870" y="201444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5" name="Percentage veerkracht 1">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6768870" y="92184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9" name="Grafiek opkomen">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54442"/>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1058498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sychische klachten en stress">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7859903" y="1048681"/>
            <a:ext cx="4024212"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Voelt zich zeer vaak gestrest door een of meer factoren</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7859903" y="2141276"/>
            <a:ext cx="4024212"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Heeft in de laatste 12 maanden su</a:t>
            </a:r>
            <a:r>
              <a:rPr lang="nl-NL" sz="1800" b="1" i="0" dirty="0">
                <a:solidFill>
                  <a:srgbClr val="009898"/>
                </a:solidFill>
                <a:latin typeface="Century Gothic" panose="020B0502020202020204" pitchFamily="34" charset="0"/>
                <a:cs typeface="Arial" panose="020B0604020202020204" pitchFamily="34" charset="0"/>
              </a:rPr>
              <a:t>ïcidegedachten gehad</a:t>
            </a:r>
            <a:endParaRPr lang="nl-NL" sz="1800" b="1" dirty="0">
              <a:solidFill>
                <a:srgbClr val="009898"/>
              </a:solidFill>
              <a:latin typeface="Century Gothic" panose="020B0502020202020204" pitchFamily="34" charset="0"/>
              <a:cs typeface="Arial" panose="020B0604020202020204" pitchFamily="34" charset="0"/>
            </a:endParaRPr>
          </a:p>
        </p:txBody>
      </p:sp>
      <p:sp>
        <p:nvSpPr>
          <p:cNvPr id="8" name="Rectangle 16">
            <a:extLst>
              <a:ext uri="{FF2B5EF4-FFF2-40B4-BE49-F238E27FC236}">
                <a16:creationId xmlns:a16="http://schemas.microsoft.com/office/drawing/2014/main" id="{9FDDF02A-FBB3-B82B-4159-512B8210076F}"/>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Psychische klachten en stress</a:t>
            </a:r>
            <a:endParaRPr lang="nl-NL" sz="2391" b="1" noProof="0" dirty="0">
              <a:latin typeface="Century Gothic" panose="020B0502020202020204" pitchFamily="34" charset="0"/>
            </a:endParaRPr>
          </a:p>
        </p:txBody>
      </p:sp>
      <p:grpSp>
        <p:nvGrpSpPr>
          <p:cNvPr id="12" name="Group 21">
            <a:extLst>
              <a:ext uri="{FF2B5EF4-FFF2-40B4-BE49-F238E27FC236}">
                <a16:creationId xmlns:a16="http://schemas.microsoft.com/office/drawing/2014/main" id="{87B4D3D8-092F-AD7B-EBF4-A4E64CB6654C}"/>
              </a:ext>
            </a:extLst>
          </p:cNvPr>
          <p:cNvGrpSpPr/>
          <p:nvPr userDrawn="1"/>
        </p:nvGrpSpPr>
        <p:grpSpPr>
          <a:xfrm>
            <a:off x="11619505" y="208217"/>
            <a:ext cx="576000" cy="468000"/>
            <a:chOff x="10340496" y="235542"/>
            <a:chExt cx="432000" cy="432000"/>
          </a:xfrm>
        </p:grpSpPr>
        <p:sp>
          <p:nvSpPr>
            <p:cNvPr id="13" name="Rectangle 23">
              <a:extLst>
                <a:ext uri="{FF2B5EF4-FFF2-40B4-BE49-F238E27FC236}">
                  <a16:creationId xmlns:a16="http://schemas.microsoft.com/office/drawing/2014/main" id="{DA4ED1C7-9068-D861-E4D1-C4691B91045A}"/>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7" name="Graphic 16" descr="Pictogram hamburgermenu met effen opvulling">
              <a:hlinkClick r:id="" action="ppaction://noaction"/>
              <a:extLst>
                <a:ext uri="{FF2B5EF4-FFF2-40B4-BE49-F238E27FC236}">
                  <a16:creationId xmlns:a16="http://schemas.microsoft.com/office/drawing/2014/main" id="{BD808971-475A-FB02-7553-EF1E296F211F}"/>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8" name="Rectangle 16">
            <a:extLst>
              <a:ext uri="{FF2B5EF4-FFF2-40B4-BE49-F238E27FC236}">
                <a16:creationId xmlns:a16="http://schemas.microsoft.com/office/drawing/2014/main" id="{F8F1235F-BF6D-AE14-88CC-C1128D8FC91E}"/>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6" name="Grafiek stress bronnen">
            <a:extLst>
              <a:ext uri="{FF2B5EF4-FFF2-40B4-BE49-F238E27FC236}">
                <a16:creationId xmlns:a16="http://schemas.microsoft.com/office/drawing/2014/main" id="{68CBF841-FAF0-2946-073C-8823C059A383}"/>
              </a:ext>
            </a:extLst>
          </p:cNvPr>
          <p:cNvSpPr>
            <a:spLocks noGrp="1"/>
          </p:cNvSpPr>
          <p:nvPr>
            <p:ph type="chart" sz="quarter" idx="17"/>
          </p:nvPr>
        </p:nvSpPr>
        <p:spPr>
          <a:xfrm>
            <a:off x="6951428" y="3672133"/>
            <a:ext cx="3600000" cy="2520000"/>
          </a:xfrm>
          <a:prstGeom prst="rect">
            <a:avLst/>
          </a:prstGeom>
        </p:spPr>
        <p:txBody>
          <a:bodyPr/>
          <a:lstStyle>
            <a:lvl1pPr marL="0" indent="0">
              <a:buNone/>
              <a:defRPr/>
            </a:lvl1pPr>
          </a:lstStyle>
          <a:p>
            <a:endParaRPr lang="nl-NL" dirty="0"/>
          </a:p>
        </p:txBody>
      </p:sp>
      <p:sp>
        <p:nvSpPr>
          <p:cNvPr id="7" name="Grafiek psychische klachten 2">
            <a:extLst>
              <a:ext uri="{FF2B5EF4-FFF2-40B4-BE49-F238E27FC236}">
                <a16:creationId xmlns:a16="http://schemas.microsoft.com/office/drawing/2014/main" id="{2C2BB3DA-26DB-4569-08A0-83B107D9395F}"/>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4" name="Percentage suicidegedachten">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6768870" y="201444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5" name="Percentage stress">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6768870" y="92184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9" name="Grafiek psychische klachten 1">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135993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estatiedruk en eenzaamheid">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Rectangle 16">
            <a:extLst>
              <a:ext uri="{FF2B5EF4-FFF2-40B4-BE49-F238E27FC236}">
                <a16:creationId xmlns:a16="http://schemas.microsoft.com/office/drawing/2014/main" id="{A9E52DD7-0BB7-3FF9-A22E-FA063C3EB5FB}"/>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Prestatiedruk en eenzaamheid</a:t>
            </a:r>
            <a:endParaRPr lang="nl-NL" sz="2391" b="1" noProof="0" dirty="0">
              <a:latin typeface="Century Gothic" panose="020B0502020202020204" pitchFamily="34" charset="0"/>
            </a:endParaRPr>
          </a:p>
        </p:txBody>
      </p:sp>
      <p:grpSp>
        <p:nvGrpSpPr>
          <p:cNvPr id="3" name="Group 21">
            <a:extLst>
              <a:ext uri="{FF2B5EF4-FFF2-40B4-BE49-F238E27FC236}">
                <a16:creationId xmlns:a16="http://schemas.microsoft.com/office/drawing/2014/main" id="{F15F5FFE-7E06-A4EB-4D52-91DE3F05BCB9}"/>
              </a:ext>
            </a:extLst>
          </p:cNvPr>
          <p:cNvGrpSpPr/>
          <p:nvPr userDrawn="1"/>
        </p:nvGrpSpPr>
        <p:grpSpPr>
          <a:xfrm>
            <a:off x="11619505" y="208217"/>
            <a:ext cx="576000" cy="468000"/>
            <a:chOff x="10340496" y="235542"/>
            <a:chExt cx="432000" cy="432000"/>
          </a:xfrm>
        </p:grpSpPr>
        <p:sp>
          <p:nvSpPr>
            <p:cNvPr id="4" name="Rectangle 23">
              <a:extLst>
                <a:ext uri="{FF2B5EF4-FFF2-40B4-BE49-F238E27FC236}">
                  <a16:creationId xmlns:a16="http://schemas.microsoft.com/office/drawing/2014/main" id="{DCE210E2-191E-4854-E0AF-0A36FDDFFB1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5" name="Graphic 4" descr="Pictogram hamburgermenu met effen opvulling">
              <a:hlinkClick r:id="" action="ppaction://noaction"/>
              <a:extLst>
                <a:ext uri="{FF2B5EF4-FFF2-40B4-BE49-F238E27FC236}">
                  <a16:creationId xmlns:a16="http://schemas.microsoft.com/office/drawing/2014/main" id="{1C7AAA2C-33A8-6B0D-5131-0294A7229E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2" name="Rectangle 16">
            <a:extLst>
              <a:ext uri="{FF2B5EF4-FFF2-40B4-BE49-F238E27FC236}">
                <a16:creationId xmlns:a16="http://schemas.microsoft.com/office/drawing/2014/main" id="{2616EAFF-B94F-C0B5-BFCE-B6911C909621}"/>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6" name="Grafiek eenzaamheid">
            <a:extLst>
              <a:ext uri="{FF2B5EF4-FFF2-40B4-BE49-F238E27FC236}">
                <a16:creationId xmlns:a16="http://schemas.microsoft.com/office/drawing/2014/main" id="{68CBF841-FAF0-2946-073C-8823C059A383}"/>
              </a:ext>
            </a:extLst>
          </p:cNvPr>
          <p:cNvSpPr>
            <a:spLocks noGrp="1"/>
          </p:cNvSpPr>
          <p:nvPr>
            <p:ph type="chart" sz="quarter" idx="17"/>
          </p:nvPr>
        </p:nvSpPr>
        <p:spPr>
          <a:xfrm>
            <a:off x="6951428" y="3672133"/>
            <a:ext cx="3600000" cy="2520000"/>
          </a:xfrm>
          <a:prstGeom prst="rect">
            <a:avLst/>
          </a:prstGeom>
        </p:spPr>
        <p:txBody>
          <a:bodyPr/>
          <a:lstStyle>
            <a:lvl1pPr marL="0" indent="0">
              <a:buNone/>
              <a:defRPr/>
            </a:lvl1pPr>
          </a:lstStyle>
          <a:p>
            <a:endParaRPr lang="nl-NL" dirty="0"/>
          </a:p>
        </p:txBody>
      </p:sp>
      <p:sp>
        <p:nvSpPr>
          <p:cNvPr id="7" name="Grafiek druk bronnen">
            <a:extLst>
              <a:ext uri="{FF2B5EF4-FFF2-40B4-BE49-F238E27FC236}">
                <a16:creationId xmlns:a16="http://schemas.microsoft.com/office/drawing/2014/main" id="{2C2BB3DA-26DB-4569-08A0-83B107D9395F}"/>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8" name="Grafiek druk anderen">
            <a:extLst>
              <a:ext uri="{FF2B5EF4-FFF2-40B4-BE49-F238E27FC236}">
                <a16:creationId xmlns:a16="http://schemas.microsoft.com/office/drawing/2014/main" id="{4FDD891E-B041-5972-D7D3-8E7A9674BF7E}"/>
              </a:ext>
            </a:extLst>
          </p:cNvPr>
          <p:cNvSpPr>
            <a:spLocks noGrp="1"/>
          </p:cNvSpPr>
          <p:nvPr>
            <p:ph type="chart" sz="quarter" idx="15"/>
          </p:nvPr>
        </p:nvSpPr>
        <p:spPr>
          <a:xfrm>
            <a:off x="6951428" y="796857"/>
            <a:ext cx="3600000" cy="2520000"/>
          </a:xfrm>
          <a:prstGeom prst="rect">
            <a:avLst/>
          </a:prstGeom>
        </p:spPr>
        <p:txBody>
          <a:bodyPr/>
          <a:lstStyle>
            <a:lvl1pPr marL="0" indent="0">
              <a:buNone/>
              <a:defRPr/>
            </a:lvl1pPr>
          </a:lstStyle>
          <a:p>
            <a:endParaRPr lang="nl-NL" dirty="0"/>
          </a:p>
        </p:txBody>
      </p:sp>
      <p:sp>
        <p:nvSpPr>
          <p:cNvPr id="9" name="Grafiek druk zelf">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2479119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ewegen en sport">
    <p:spTree>
      <p:nvGrpSpPr>
        <p:cNvPr id="1" name=""/>
        <p:cNvGrpSpPr/>
        <p:nvPr/>
      </p:nvGrpSpPr>
      <p:grpSpPr>
        <a:xfrm>
          <a:off x="0" y="0"/>
          <a:ext cx="0" cy="0"/>
          <a:chOff x="0" y="0"/>
          <a:chExt cx="0" cy="0"/>
        </a:xfrm>
      </p:grpSpPr>
      <p:grpSp>
        <p:nvGrpSpPr>
          <p:cNvPr id="12" name="Group 21">
            <a:extLst>
              <a:ext uri="{FF2B5EF4-FFF2-40B4-BE49-F238E27FC236}">
                <a16:creationId xmlns:a16="http://schemas.microsoft.com/office/drawing/2014/main" id="{B62B002D-792E-B8DD-7B45-3A5744381E63}"/>
              </a:ext>
            </a:extLst>
          </p:cNvPr>
          <p:cNvGrpSpPr/>
          <p:nvPr userDrawn="1"/>
        </p:nvGrpSpPr>
        <p:grpSpPr>
          <a:xfrm>
            <a:off x="11619505" y="208217"/>
            <a:ext cx="576000" cy="468000"/>
            <a:chOff x="10340496" y="235542"/>
            <a:chExt cx="432000" cy="432000"/>
          </a:xfrm>
        </p:grpSpPr>
        <p:sp>
          <p:nvSpPr>
            <p:cNvPr id="13" name="Rectangle 23">
              <a:extLst>
                <a:ext uri="{FF2B5EF4-FFF2-40B4-BE49-F238E27FC236}">
                  <a16:creationId xmlns:a16="http://schemas.microsoft.com/office/drawing/2014/main" id="{2FA9A44E-5AB8-365E-A7C0-C210DB461A54}"/>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7" name="Graphic 16" descr="Pictogram hamburgermenu met effen opvulling">
              <a:hlinkClick r:id="" action="ppaction://noaction"/>
              <a:extLst>
                <a:ext uri="{FF2B5EF4-FFF2-40B4-BE49-F238E27FC236}">
                  <a16:creationId xmlns:a16="http://schemas.microsoft.com/office/drawing/2014/main" id="{0B943251-641A-65B1-6562-7F6DD6190FA4}"/>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8" name="Rectangle 16">
            <a:extLst>
              <a:ext uri="{FF2B5EF4-FFF2-40B4-BE49-F238E27FC236}">
                <a16:creationId xmlns:a16="http://schemas.microsoft.com/office/drawing/2014/main" id="{5EDBCBB4-41EA-E170-83AC-D8DA0233DF4D}"/>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Bewegen en sport</a:t>
            </a:r>
            <a:endParaRPr lang="nl-NL" sz="2391" b="1" noProof="0" dirty="0">
              <a:latin typeface="Century Gothic" panose="020B0502020202020204" pitchFamily="34" charset="0"/>
            </a:endParaRPr>
          </a:p>
        </p:txBody>
      </p:sp>
      <p:sp>
        <p:nvSpPr>
          <p:cNvPr id="18" name="Rectangle 16">
            <a:extLst>
              <a:ext uri="{FF2B5EF4-FFF2-40B4-BE49-F238E27FC236}">
                <a16:creationId xmlns:a16="http://schemas.microsoft.com/office/drawing/2014/main" id="{0A11873C-652B-5100-203A-EFE72E29188A}"/>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7770874" y="1048681"/>
            <a:ext cx="4024212"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Sport wekelijks bij een club, vereniging of sportschool</a:t>
            </a:r>
          </a:p>
        </p:txBody>
      </p:sp>
      <p:sp>
        <p:nvSpPr>
          <p:cNvPr id="3" name="Tekstvak 2">
            <a:extLst>
              <a:ext uri="{FF2B5EF4-FFF2-40B4-BE49-F238E27FC236}">
                <a16:creationId xmlns:a16="http://schemas.microsoft.com/office/drawing/2014/main" id="{DBB94449-5BD6-0E92-A1D1-7AB05F3ABB97}"/>
              </a:ext>
            </a:extLst>
          </p:cNvPr>
          <p:cNvSpPr txBox="1"/>
          <p:nvPr userDrawn="1"/>
        </p:nvSpPr>
        <p:spPr>
          <a:xfrm>
            <a:off x="7770874" y="2141276"/>
            <a:ext cx="4587581"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Is wekelijks actief in de vrije tijd (zowel binnen als buiten clubverband)</a:t>
            </a:r>
          </a:p>
        </p:txBody>
      </p:sp>
      <p:sp>
        <p:nvSpPr>
          <p:cNvPr id="6" name="Grafiek lopen of fietsen">
            <a:extLst>
              <a:ext uri="{FF2B5EF4-FFF2-40B4-BE49-F238E27FC236}">
                <a16:creationId xmlns:a16="http://schemas.microsoft.com/office/drawing/2014/main" id="{68CBF841-FAF0-2946-073C-8823C059A383}"/>
              </a:ext>
            </a:extLst>
          </p:cNvPr>
          <p:cNvSpPr>
            <a:spLocks noGrp="1"/>
          </p:cNvSpPr>
          <p:nvPr>
            <p:ph type="chart" sz="quarter" idx="17"/>
          </p:nvPr>
        </p:nvSpPr>
        <p:spPr>
          <a:xfrm>
            <a:off x="7322716" y="3672133"/>
            <a:ext cx="3600000" cy="2520000"/>
          </a:xfrm>
          <a:prstGeom prst="rect">
            <a:avLst/>
          </a:prstGeom>
        </p:spPr>
        <p:txBody>
          <a:bodyPr/>
          <a:lstStyle>
            <a:lvl1pPr marL="0" indent="0">
              <a:buNone/>
              <a:defRPr/>
            </a:lvl1pPr>
          </a:lstStyle>
          <a:p>
            <a:endParaRPr lang="nl-NL" dirty="0"/>
          </a:p>
        </p:txBody>
      </p:sp>
      <p:sp>
        <p:nvSpPr>
          <p:cNvPr id="7" name="Grafiek beweegnorm">
            <a:extLst>
              <a:ext uri="{FF2B5EF4-FFF2-40B4-BE49-F238E27FC236}">
                <a16:creationId xmlns:a16="http://schemas.microsoft.com/office/drawing/2014/main" id="{2C2BB3DA-26DB-4569-08A0-83B107D9395F}"/>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4" name="Percentage vrije tijd">
            <a:extLst>
              <a:ext uri="{FF2B5EF4-FFF2-40B4-BE49-F238E27FC236}">
                <a16:creationId xmlns:a16="http://schemas.microsoft.com/office/drawing/2014/main" id="{90719C87-AD08-2C55-B688-CD3815C29D24}"/>
              </a:ext>
            </a:extLst>
          </p:cNvPr>
          <p:cNvSpPr>
            <a:spLocks noGrp="1"/>
          </p:cNvSpPr>
          <p:nvPr>
            <p:ph type="body" sz="quarter" idx="18" hasCustomPrompt="1"/>
          </p:nvPr>
        </p:nvSpPr>
        <p:spPr>
          <a:xfrm>
            <a:off x="6768870" y="201444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5" name="Percentage sport">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6768870" y="92184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9" name="Grafiek sport">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869669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diawijsheid">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Tekstvak 1">
            <a:extLst>
              <a:ext uri="{FF2B5EF4-FFF2-40B4-BE49-F238E27FC236}">
                <a16:creationId xmlns:a16="http://schemas.microsoft.com/office/drawing/2014/main" id="{FA269D41-D39D-6A4D-F573-6508C2A61379}"/>
              </a:ext>
            </a:extLst>
          </p:cNvPr>
          <p:cNvSpPr txBox="1"/>
          <p:nvPr userDrawn="1"/>
        </p:nvSpPr>
        <p:spPr>
          <a:xfrm>
            <a:off x="7645693" y="1566266"/>
            <a:ext cx="4024212" cy="646331"/>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Heeft een naaktfoto of filmpje van zichzelf online gedeeld</a:t>
            </a:r>
          </a:p>
        </p:txBody>
      </p:sp>
      <p:sp>
        <p:nvSpPr>
          <p:cNvPr id="3" name="Rectangle 16">
            <a:extLst>
              <a:ext uri="{FF2B5EF4-FFF2-40B4-BE49-F238E27FC236}">
                <a16:creationId xmlns:a16="http://schemas.microsoft.com/office/drawing/2014/main" id="{9A31CB61-4452-1B99-DA8D-4572945D7160}"/>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Mediawijsheid</a:t>
            </a:r>
            <a:endParaRPr lang="nl-NL" sz="2391" b="1" noProof="0" dirty="0">
              <a:latin typeface="Century Gothic" panose="020B0502020202020204" pitchFamily="34" charset="0"/>
            </a:endParaRPr>
          </a:p>
        </p:txBody>
      </p:sp>
      <p:grpSp>
        <p:nvGrpSpPr>
          <p:cNvPr id="4" name="Group 21">
            <a:extLst>
              <a:ext uri="{FF2B5EF4-FFF2-40B4-BE49-F238E27FC236}">
                <a16:creationId xmlns:a16="http://schemas.microsoft.com/office/drawing/2014/main" id="{8340E7CA-7B0E-26FF-B80B-6A0DD65B0E24}"/>
              </a:ext>
            </a:extLst>
          </p:cNvPr>
          <p:cNvGrpSpPr/>
          <p:nvPr userDrawn="1"/>
        </p:nvGrpSpPr>
        <p:grpSpPr>
          <a:xfrm>
            <a:off x="11619505" y="208217"/>
            <a:ext cx="576000" cy="468000"/>
            <a:chOff x="10340496" y="235542"/>
            <a:chExt cx="432000" cy="432000"/>
          </a:xfrm>
        </p:grpSpPr>
        <p:sp>
          <p:nvSpPr>
            <p:cNvPr id="8" name="Rectangle 23">
              <a:extLst>
                <a:ext uri="{FF2B5EF4-FFF2-40B4-BE49-F238E27FC236}">
                  <a16:creationId xmlns:a16="http://schemas.microsoft.com/office/drawing/2014/main" id="{50B0CBAD-26FA-B579-EFEF-CFA27C104661}"/>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2" name="Graphic 11" descr="Pictogram hamburgermenu met effen opvulling">
              <a:hlinkClick r:id="" action="ppaction://noaction"/>
              <a:extLst>
                <a:ext uri="{FF2B5EF4-FFF2-40B4-BE49-F238E27FC236}">
                  <a16:creationId xmlns:a16="http://schemas.microsoft.com/office/drawing/2014/main" id="{F8149703-F16E-74FF-E3EF-A36F2FAFD1F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13" name="Rectangle 16">
            <a:extLst>
              <a:ext uri="{FF2B5EF4-FFF2-40B4-BE49-F238E27FC236}">
                <a16:creationId xmlns:a16="http://schemas.microsoft.com/office/drawing/2014/main" id="{EDAD2D25-2D69-4F00-47BB-AEE4EF0CB8DE}"/>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6" name="Grafiek online pesten">
            <a:extLst>
              <a:ext uri="{FF2B5EF4-FFF2-40B4-BE49-F238E27FC236}">
                <a16:creationId xmlns:a16="http://schemas.microsoft.com/office/drawing/2014/main" id="{68CBF841-FAF0-2946-073C-8823C059A383}"/>
              </a:ext>
            </a:extLst>
          </p:cNvPr>
          <p:cNvSpPr>
            <a:spLocks noGrp="1"/>
          </p:cNvSpPr>
          <p:nvPr>
            <p:ph type="chart" sz="quarter" idx="17"/>
          </p:nvPr>
        </p:nvSpPr>
        <p:spPr>
          <a:xfrm>
            <a:off x="7227162" y="3672133"/>
            <a:ext cx="3600000" cy="2520000"/>
          </a:xfrm>
          <a:prstGeom prst="rect">
            <a:avLst/>
          </a:prstGeom>
        </p:spPr>
        <p:txBody>
          <a:bodyPr/>
          <a:lstStyle>
            <a:lvl1pPr marL="0" indent="0">
              <a:buNone/>
              <a:defRPr/>
            </a:lvl1pPr>
          </a:lstStyle>
          <a:p>
            <a:endParaRPr lang="nl-NL" dirty="0"/>
          </a:p>
        </p:txBody>
      </p:sp>
      <p:sp>
        <p:nvSpPr>
          <p:cNvPr id="7" name="Grafiek gamen">
            <a:extLst>
              <a:ext uri="{FF2B5EF4-FFF2-40B4-BE49-F238E27FC236}">
                <a16:creationId xmlns:a16="http://schemas.microsoft.com/office/drawing/2014/main" id="{2C2BB3DA-26DB-4569-08A0-83B107D9395F}"/>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5" name="Percentage foto">
            <a:extLst>
              <a:ext uri="{FF2B5EF4-FFF2-40B4-BE49-F238E27FC236}">
                <a16:creationId xmlns:a16="http://schemas.microsoft.com/office/drawing/2014/main" id="{4FED4988-52D7-E973-BD1E-C58DB3109DFA}"/>
              </a:ext>
            </a:extLst>
          </p:cNvPr>
          <p:cNvSpPr>
            <a:spLocks noGrp="1"/>
          </p:cNvSpPr>
          <p:nvPr>
            <p:ph type="body" sz="quarter" idx="13" hasCustomPrompt="1"/>
          </p:nvPr>
        </p:nvSpPr>
        <p:spPr>
          <a:xfrm>
            <a:off x="6673316" y="1439432"/>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9" name="Grafiek social media">
            <a:extLst>
              <a:ext uri="{FF2B5EF4-FFF2-40B4-BE49-F238E27FC236}">
                <a16:creationId xmlns:a16="http://schemas.microsoft.com/office/drawing/2014/main" id="{D49DC992-DF28-3243-BCAF-54A3259D705E}"/>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2086029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pmaak">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3" y="208231"/>
            <a:ext cx="11658334" cy="424561"/>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11658334" y="208231"/>
            <a:ext cx="533666" cy="424561"/>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10" name="Tekstvak 9">
            <a:extLst>
              <a:ext uri="{FF2B5EF4-FFF2-40B4-BE49-F238E27FC236}">
                <a16:creationId xmlns:a16="http://schemas.microsoft.com/office/drawing/2014/main" id="{F9F0A8E5-03D2-2767-D973-5CFB2F5D1EB1}"/>
              </a:ext>
            </a:extLst>
          </p:cNvPr>
          <p:cNvSpPr txBox="1"/>
          <p:nvPr userDrawn="1"/>
        </p:nvSpPr>
        <p:spPr>
          <a:xfrm>
            <a:off x="692988" y="208219"/>
            <a:ext cx="6428313" cy="416042"/>
          </a:xfrm>
          <a:prstGeom prst="rect">
            <a:avLst/>
          </a:prstGeom>
        </p:spPr>
        <p:txBody>
          <a:bodyPr vert="horz" wrap="square" bIns="88615" anchor="ctr" anchorCtr="0">
            <a:noAutofit/>
          </a:bodyPr>
          <a:lstStyle>
            <a:lvl1pPr indent="0" defTabSz="1087873">
              <a:lnSpc>
                <a:spcPts val="3238"/>
              </a:lnSpc>
              <a:spcBef>
                <a:spcPct val="20000"/>
              </a:spcBef>
              <a:buFont typeface="Arial" panose="020B0604020202020204" pitchFamily="34" charset="0"/>
              <a:buNone/>
              <a:defRPr sz="1700" b="1" baseline="0">
                <a:solidFill>
                  <a:schemeClr val="bg1"/>
                </a:solidFill>
                <a:latin typeface="Century Gothic" panose="020B0502020202020204" pitchFamily="34" charset="0"/>
              </a:defRPr>
            </a:lvl1pPr>
            <a:lvl2pPr marL="493456" indent="0" algn="ctr" defTabSz="1087873">
              <a:spcBef>
                <a:spcPct val="20000"/>
              </a:spcBef>
              <a:buFont typeface="Arial" panose="020B0604020202020204" pitchFamily="34" charset="0"/>
              <a:buNone/>
              <a:defRPr sz="2159">
                <a:latin typeface="Serifa Std 45 Light" pitchFamily="18" charset="0"/>
              </a:defRPr>
            </a:lvl2pPr>
            <a:lvl3pPr marL="986912" indent="0" algn="ctr" defTabSz="1087873">
              <a:spcBef>
                <a:spcPct val="20000"/>
              </a:spcBef>
              <a:buFont typeface="Arial" panose="020B0604020202020204" pitchFamily="34" charset="0"/>
              <a:buNone/>
              <a:defRPr sz="1943">
                <a:latin typeface="Serifa Std 45 Light" pitchFamily="18" charset="0"/>
              </a:defRPr>
            </a:lvl3pPr>
            <a:lvl4pPr marL="1480368" indent="0" algn="ctr" defTabSz="1087873">
              <a:spcBef>
                <a:spcPct val="20000"/>
              </a:spcBef>
              <a:buFont typeface="Arial" panose="020B0604020202020204" pitchFamily="34" charset="0"/>
              <a:buNone/>
              <a:defRPr sz="1727">
                <a:latin typeface="Serifa Std 45 Light" pitchFamily="18" charset="0"/>
              </a:defRPr>
            </a:lvl4pPr>
            <a:lvl5pPr marL="1973824" indent="0" algn="ctr" defTabSz="1087873">
              <a:spcBef>
                <a:spcPct val="20000"/>
              </a:spcBef>
              <a:buFont typeface="Arial" panose="020B0604020202020204" pitchFamily="34" charset="0"/>
              <a:buNone/>
              <a:defRPr sz="1727">
                <a:latin typeface="Serifa Std 45 Light" pitchFamily="18" charset="0"/>
              </a:defRPr>
            </a:lvl5pPr>
            <a:lvl6pPr marL="2467280" indent="0" algn="ctr" defTabSz="1087873">
              <a:spcBef>
                <a:spcPct val="20000"/>
              </a:spcBef>
              <a:buFont typeface="Arial" panose="020B0604020202020204" pitchFamily="34" charset="0"/>
              <a:buNone/>
              <a:defRPr sz="1727"/>
            </a:lvl6pPr>
            <a:lvl7pPr marL="2960736" indent="0" algn="ctr" defTabSz="1087873">
              <a:spcBef>
                <a:spcPct val="20000"/>
              </a:spcBef>
              <a:buFont typeface="Arial" panose="020B0604020202020204" pitchFamily="34" charset="0"/>
              <a:buNone/>
              <a:defRPr sz="1727"/>
            </a:lvl7pPr>
            <a:lvl8pPr marL="3454192" indent="0" algn="ctr" defTabSz="1087873">
              <a:spcBef>
                <a:spcPct val="20000"/>
              </a:spcBef>
              <a:buFont typeface="Arial" panose="020B0604020202020204" pitchFamily="34" charset="0"/>
              <a:buNone/>
              <a:defRPr sz="1727"/>
            </a:lvl8pPr>
            <a:lvl9pPr marL="3947648" indent="0" algn="ctr" defTabSz="1087873">
              <a:spcBef>
                <a:spcPct val="20000"/>
              </a:spcBef>
              <a:buFont typeface="Arial" panose="020B0604020202020204" pitchFamily="34" charset="0"/>
              <a:buNone/>
              <a:defRPr sz="1727"/>
            </a:lvl9pPr>
          </a:lstStyle>
          <a:p>
            <a:pPr lvl="0"/>
            <a:r>
              <a:rPr lang="nl-NL" sz="2462" dirty="0"/>
              <a:t>Opmaak</a:t>
            </a:r>
          </a:p>
        </p:txBody>
      </p:sp>
      <p:sp>
        <p:nvSpPr>
          <p:cNvPr id="5" name="Rechthoek 4">
            <a:extLst>
              <a:ext uri="{FF2B5EF4-FFF2-40B4-BE49-F238E27FC236}">
                <a16:creationId xmlns:a16="http://schemas.microsoft.com/office/drawing/2014/main" id="{17AF3973-2B72-7345-FB16-252F1305E137}"/>
              </a:ext>
            </a:extLst>
          </p:cNvPr>
          <p:cNvSpPr/>
          <p:nvPr userDrawn="1"/>
        </p:nvSpPr>
        <p:spPr>
          <a:xfrm>
            <a:off x="7815993" y="2179506"/>
            <a:ext cx="2599497" cy="2498988"/>
          </a:xfrm>
          <a:prstGeom prst="rect">
            <a:avLst/>
          </a:prstGeom>
          <a:solidFill>
            <a:srgbClr val="E852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636"/>
          </a:p>
        </p:txBody>
      </p:sp>
      <p:sp>
        <p:nvSpPr>
          <p:cNvPr id="6" name="Rechthoek 5">
            <a:extLst>
              <a:ext uri="{FF2B5EF4-FFF2-40B4-BE49-F238E27FC236}">
                <a16:creationId xmlns:a16="http://schemas.microsoft.com/office/drawing/2014/main" id="{8DCE4842-0667-9472-47BF-5211EB8D0C4D}"/>
              </a:ext>
            </a:extLst>
          </p:cNvPr>
          <p:cNvSpPr/>
          <p:nvPr userDrawn="1"/>
        </p:nvSpPr>
        <p:spPr>
          <a:xfrm>
            <a:off x="4796259" y="2179506"/>
            <a:ext cx="2599497" cy="2498988"/>
          </a:xfrm>
          <a:prstGeom prst="rect">
            <a:avLst/>
          </a:prstGeom>
          <a:solidFill>
            <a:srgbClr val="F1A9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636"/>
          </a:p>
        </p:txBody>
      </p:sp>
      <p:sp>
        <p:nvSpPr>
          <p:cNvPr id="7" name="Rechthoek 6">
            <a:extLst>
              <a:ext uri="{FF2B5EF4-FFF2-40B4-BE49-F238E27FC236}">
                <a16:creationId xmlns:a16="http://schemas.microsoft.com/office/drawing/2014/main" id="{4CBD45A4-F9D5-666D-DCC4-78AAB7457BA5}"/>
              </a:ext>
            </a:extLst>
          </p:cNvPr>
          <p:cNvSpPr/>
          <p:nvPr userDrawn="1"/>
        </p:nvSpPr>
        <p:spPr>
          <a:xfrm>
            <a:off x="1776525" y="2179506"/>
            <a:ext cx="2599497" cy="2498988"/>
          </a:xfrm>
          <a:prstGeom prst="rect">
            <a:avLst/>
          </a:prstGeom>
          <a:solidFill>
            <a:srgbClr val="0098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2636"/>
          </a:p>
        </p:txBody>
      </p:sp>
    </p:spTree>
    <p:extLst>
      <p:ext uri="{BB962C8B-B14F-4D97-AF65-F5344CB8AC3E}">
        <p14:creationId xmlns:p14="http://schemas.microsoft.com/office/powerpoint/2010/main" val="383188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sopgave">
    <p:spTree>
      <p:nvGrpSpPr>
        <p:cNvPr id="1" name=""/>
        <p:cNvGrpSpPr/>
        <p:nvPr/>
      </p:nvGrpSpPr>
      <p:grpSpPr>
        <a:xfrm>
          <a:off x="0" y="0"/>
          <a:ext cx="0" cy="0"/>
          <a:chOff x="0" y="0"/>
          <a:chExt cx="0" cy="0"/>
        </a:xfrm>
      </p:grpSpPr>
      <p:sp>
        <p:nvSpPr>
          <p:cNvPr id="4" name="Tekstvak 3">
            <a:extLst>
              <a:ext uri="{FF2B5EF4-FFF2-40B4-BE49-F238E27FC236}">
                <a16:creationId xmlns:a16="http://schemas.microsoft.com/office/drawing/2014/main" id="{CA59892C-0417-BC53-F505-56220C51D454}"/>
              </a:ext>
            </a:extLst>
          </p:cNvPr>
          <p:cNvSpPr txBox="1"/>
          <p:nvPr userDrawn="1"/>
        </p:nvSpPr>
        <p:spPr>
          <a:xfrm>
            <a:off x="566311" y="1924413"/>
            <a:ext cx="3669305" cy="418814"/>
          </a:xfrm>
          <a:prstGeom prst="rect">
            <a:avLst/>
          </a:prstGeom>
        </p:spPr>
        <p:txBody>
          <a:bodyPr anchor="ctr"/>
          <a:lstStyle>
            <a:lvl1pPr lvl="0" indent="0" defTabSz="1087873">
              <a:spcBef>
                <a:spcPct val="20000"/>
              </a:spcBef>
              <a:buFont typeface="Arial" panose="020B0604020202020204" pitchFamily="34" charset="0"/>
              <a:buNone/>
              <a:defRPr sz="2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2800" dirty="0"/>
              <a:t>Inhoudsopgave</a:t>
            </a:r>
            <a:endParaRPr lang="nl-NL" sz="2954" dirty="0"/>
          </a:p>
        </p:txBody>
      </p:sp>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pic>
        <p:nvPicPr>
          <p:cNvPr id="3" name="Afbeelding 2" descr="Banner met de tekst gezondheidsmonitor jeugd 2023 en drie personen die aan het lezen zijn.">
            <a:extLst>
              <a:ext uri="{FF2B5EF4-FFF2-40B4-BE49-F238E27FC236}">
                <a16:creationId xmlns:a16="http://schemas.microsoft.com/office/drawing/2014/main" id="{671681E6-A9D6-0E38-60BE-8FFDD27228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4000" cy="1830600"/>
          </a:xfrm>
          <a:prstGeom prst="rect">
            <a:avLst/>
          </a:prstGeom>
        </p:spPr>
      </p:pic>
    </p:spTree>
    <p:extLst>
      <p:ext uri="{BB962C8B-B14F-4D97-AF65-F5344CB8AC3E}">
        <p14:creationId xmlns:p14="http://schemas.microsoft.com/office/powerpoint/2010/main" val="203641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elichting">
    <p:spTree>
      <p:nvGrpSpPr>
        <p:cNvPr id="1" name=""/>
        <p:cNvGrpSpPr/>
        <p:nvPr/>
      </p:nvGrpSpPr>
      <p:grpSpPr>
        <a:xfrm>
          <a:off x="0" y="0"/>
          <a:ext cx="0" cy="0"/>
          <a:chOff x="0" y="0"/>
          <a:chExt cx="0" cy="0"/>
        </a:xfrm>
      </p:grpSpPr>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3" name="Tekstvak 2">
            <a:extLst>
              <a:ext uri="{FF2B5EF4-FFF2-40B4-BE49-F238E27FC236}">
                <a16:creationId xmlns:a16="http://schemas.microsoft.com/office/drawing/2014/main" id="{ED3581C6-19C0-2189-4AA2-438ECCB03587}"/>
              </a:ext>
            </a:extLst>
          </p:cNvPr>
          <p:cNvSpPr txBox="1"/>
          <p:nvPr userDrawn="1"/>
        </p:nvSpPr>
        <p:spPr>
          <a:xfrm>
            <a:off x="566311" y="1924413"/>
            <a:ext cx="3669305" cy="418814"/>
          </a:xfrm>
          <a:prstGeom prst="rect">
            <a:avLst/>
          </a:prstGeom>
        </p:spPr>
        <p:txBody>
          <a:bodyPr anchor="ctr"/>
          <a:lstStyle>
            <a:lvl1pPr lvl="0" indent="0" defTabSz="1087873">
              <a:spcBef>
                <a:spcPct val="20000"/>
              </a:spcBef>
              <a:buFont typeface="Arial" panose="020B0604020202020204" pitchFamily="34" charset="0"/>
              <a:buNone/>
              <a:defRPr sz="2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2800" dirty="0"/>
              <a:t>Toelichting</a:t>
            </a:r>
            <a:endParaRPr lang="nl-NL" sz="2954" dirty="0"/>
          </a:p>
        </p:txBody>
      </p:sp>
      <p:pic>
        <p:nvPicPr>
          <p:cNvPr id="5" name="Afbeelding 4" descr="Banner met de tekst gezondheidsmonitor jeugd 2023 en drie personen die aan het lezen zijn.">
            <a:extLst>
              <a:ext uri="{FF2B5EF4-FFF2-40B4-BE49-F238E27FC236}">
                <a16:creationId xmlns:a16="http://schemas.microsoft.com/office/drawing/2014/main" id="{94204908-B0C4-71BC-9BB5-EE912262DC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4000" cy="1830600"/>
          </a:xfrm>
          <a:prstGeom prst="rect">
            <a:avLst/>
          </a:prstGeom>
        </p:spPr>
      </p:pic>
    </p:spTree>
    <p:extLst>
      <p:ext uri="{BB962C8B-B14F-4D97-AF65-F5344CB8AC3E}">
        <p14:creationId xmlns:p14="http://schemas.microsoft.com/office/powerpoint/2010/main" val="585029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eswijzer">
    <p:spTree>
      <p:nvGrpSpPr>
        <p:cNvPr id="1" name=""/>
        <p:cNvGrpSpPr/>
        <p:nvPr/>
      </p:nvGrpSpPr>
      <p:grpSpPr>
        <a:xfrm>
          <a:off x="0" y="0"/>
          <a:ext cx="0" cy="0"/>
          <a:chOff x="0" y="0"/>
          <a:chExt cx="0" cy="0"/>
        </a:xfrm>
      </p:grpSpPr>
      <p:sp>
        <p:nvSpPr>
          <p:cNvPr id="7" name="Tekstvak 6">
            <a:extLst>
              <a:ext uri="{FF2B5EF4-FFF2-40B4-BE49-F238E27FC236}">
                <a16:creationId xmlns:a16="http://schemas.microsoft.com/office/drawing/2014/main" id="{48BEF83D-2185-2707-0920-91251E2B5841}"/>
              </a:ext>
            </a:extLst>
          </p:cNvPr>
          <p:cNvSpPr txBox="1"/>
          <p:nvPr userDrawn="1"/>
        </p:nvSpPr>
        <p:spPr>
          <a:xfrm>
            <a:off x="462397" y="2206169"/>
            <a:ext cx="10996219" cy="1962768"/>
          </a:xfrm>
          <a:prstGeom prst="rect">
            <a:avLst/>
          </a:prstGeom>
        </p:spPr>
        <p:txBody>
          <a:bodyPr anchor="ctr"/>
          <a:lstStyle>
            <a:lvl1pPr lvl="0" indent="0" defTabSz="1087873">
              <a:spcBef>
                <a:spcPct val="20000"/>
              </a:spcBef>
              <a:buFont typeface="Arial" panose="020B0604020202020204" pitchFamily="34" charset="0"/>
              <a:buNone/>
              <a:defRPr sz="900" b="0">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1050" dirty="0"/>
              <a:t>De Gezondheidsmonitor Jeugd is in het najaar van 2023 afgenomen onder jongeren in leerjaar 2 en 4 van het RVO. Op de volgende pagina’s zijn de belangrijkste resultaten van uw school (in paars) afgezet tegen het regionale gemiddelde 1 van hetzelfde onderwijsniveau (in groen). Een school die vmbo, havo en vwo aanbiedt wordt vergeleken met het vmbo-havo-vwo-regiogemiddelde, en een vmbo school met het vmbo-regiogemiddelde. </a:t>
            </a:r>
          </a:p>
          <a:p>
            <a:pPr lvl="0"/>
            <a:endParaRPr lang="nl-NL" sz="1050" dirty="0"/>
          </a:p>
          <a:p>
            <a:pPr lvl="0"/>
            <a:r>
              <a:rPr lang="nl-NL" sz="1050" dirty="0"/>
              <a:t>Vanwege de betrouwbaarheid van de resultaten en de privacy van de respondenten hanteren wij  bij de rapportage een minimum van 30 respondenten die de vraag ingevuld hebben en een minimum van 5 respondenten per specifiek antwoord. Indien de aantallen lager liggen, worden de cijfers niet weergegeven.​</a:t>
            </a:r>
          </a:p>
          <a:p>
            <a:pPr lvl="0"/>
            <a:endParaRPr lang="nl-NL" sz="1050" dirty="0"/>
          </a:p>
          <a:p>
            <a:pPr lvl="0"/>
            <a:r>
              <a:rPr lang="nl-NL" sz="1050" dirty="0"/>
              <a:t>In uw schoolprofiel gaat het om het regionale gemiddelde van alle RVO respondenten die hebben deelgenomen in de gemeenten: [Lijst gemeenten per GGD regio]​</a:t>
            </a:r>
          </a:p>
        </p:txBody>
      </p:sp>
      <p:sp>
        <p:nvSpPr>
          <p:cNvPr id="12" name="Nummer_Slide">
            <a:extLst>
              <a:ext uri="{FF2B5EF4-FFF2-40B4-BE49-F238E27FC236}">
                <a16:creationId xmlns:a16="http://schemas.microsoft.com/office/drawing/2014/main" id="{1E8047E1-DA97-8A55-6A61-20AA899FD914}"/>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graphicFrame>
        <p:nvGraphicFramePr>
          <p:cNvPr id="15" name="Respons_Tabel">
            <a:extLst>
              <a:ext uri="{FF2B5EF4-FFF2-40B4-BE49-F238E27FC236}">
                <a16:creationId xmlns:a16="http://schemas.microsoft.com/office/drawing/2014/main" id="{0C91462B-97EC-8C51-CF56-782376E73AEB}"/>
              </a:ext>
            </a:extLst>
          </p:cNvPr>
          <p:cNvGraphicFramePr>
            <a:graphicFrameLocks noGrp="1"/>
          </p:cNvGraphicFramePr>
          <p:nvPr userDrawn="1">
            <p:extLst>
              <p:ext uri="{D42A27DB-BD31-4B8C-83A1-F6EECF244321}">
                <p14:modId xmlns:p14="http://schemas.microsoft.com/office/powerpoint/2010/main" val="4189976672"/>
              </p:ext>
            </p:extLst>
          </p:nvPr>
        </p:nvGraphicFramePr>
        <p:xfrm>
          <a:off x="566311" y="4432866"/>
          <a:ext cx="8128000" cy="196276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42300354"/>
                    </a:ext>
                  </a:extLst>
                </a:gridCol>
                <a:gridCol w="2032000">
                  <a:extLst>
                    <a:ext uri="{9D8B030D-6E8A-4147-A177-3AD203B41FA5}">
                      <a16:colId xmlns:a16="http://schemas.microsoft.com/office/drawing/2014/main" val="2453078102"/>
                    </a:ext>
                  </a:extLst>
                </a:gridCol>
                <a:gridCol w="2032000">
                  <a:extLst>
                    <a:ext uri="{9D8B030D-6E8A-4147-A177-3AD203B41FA5}">
                      <a16:colId xmlns:a16="http://schemas.microsoft.com/office/drawing/2014/main" val="1439857558"/>
                    </a:ext>
                  </a:extLst>
                </a:gridCol>
                <a:gridCol w="2032000">
                  <a:extLst>
                    <a:ext uri="{9D8B030D-6E8A-4147-A177-3AD203B41FA5}">
                      <a16:colId xmlns:a16="http://schemas.microsoft.com/office/drawing/2014/main" val="4071876718"/>
                    </a:ext>
                  </a:extLst>
                </a:gridCol>
              </a:tblGrid>
              <a:tr h="327128">
                <a:tc>
                  <a:txBody>
                    <a:bodyPr/>
                    <a:lstStyle/>
                    <a:p>
                      <a:r>
                        <a:rPr lang="nl-NL" sz="1000" dirty="0">
                          <a:solidFill>
                            <a:srgbClr val="009898"/>
                          </a:solidFill>
                          <a:latin typeface="Century Gothic" panose="020B0502020202020204" pitchFamily="34" charset="0"/>
                        </a:rPr>
                        <a:t>Niveau/klas</a:t>
                      </a: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r>
                        <a:rPr lang="nl-NL" sz="1000" dirty="0">
                          <a:solidFill>
                            <a:srgbClr val="009898"/>
                          </a:solidFill>
                          <a:latin typeface="Century Gothic" panose="020B0502020202020204" pitchFamily="34" charset="0"/>
                        </a:rPr>
                        <a:t>Leerlingen</a:t>
                      </a: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r>
                        <a:rPr lang="nl-NL" sz="1000" dirty="0">
                          <a:solidFill>
                            <a:srgbClr val="009898"/>
                          </a:solidFill>
                          <a:latin typeface="Century Gothic" panose="020B0502020202020204" pitchFamily="34" charset="0"/>
                        </a:rPr>
                        <a:t>Ingevuld</a:t>
                      </a: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r>
                        <a:rPr lang="nl-NL" sz="1000" dirty="0">
                          <a:solidFill>
                            <a:srgbClr val="009898"/>
                          </a:solidFill>
                          <a:latin typeface="Century Gothic" panose="020B0502020202020204" pitchFamily="34" charset="0"/>
                        </a:rPr>
                        <a:t>Respons (%)</a:t>
                      </a:r>
                    </a:p>
                  </a:txBody>
                  <a:tcPr marL="104270" marR="104270" marT="41476" marB="41476">
                    <a:lnB w="12700" cap="flat" cmpd="sng" algn="ctr">
                      <a:solidFill>
                        <a:srgbClr val="009898"/>
                      </a:solidFill>
                      <a:prstDash val="solid"/>
                      <a:round/>
                      <a:headEnd type="none" w="med" len="med"/>
                      <a:tailEnd type="none" w="med" len="med"/>
                    </a:lnB>
                    <a:noFill/>
                  </a:tcPr>
                </a:tc>
                <a:extLst>
                  <a:ext uri="{0D108BD9-81ED-4DB2-BD59-A6C34878D82A}">
                    <a16:rowId xmlns:a16="http://schemas.microsoft.com/office/drawing/2014/main" val="58445230"/>
                  </a:ext>
                </a:extLst>
              </a:tr>
              <a:tr h="327128">
                <a:tc>
                  <a:txBody>
                    <a:bodyPr/>
                    <a:lstStyle/>
                    <a:p>
                      <a:r>
                        <a:rPr lang="nl-NL" sz="1000" dirty="0">
                          <a:solidFill>
                            <a:srgbClr val="009898"/>
                          </a:solidFill>
                          <a:latin typeface="Century Gothic" panose="020B0502020202020204" pitchFamily="34" charset="0"/>
                        </a:rPr>
                        <a:t>VMBO 2</a:t>
                      </a: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extLst>
                  <a:ext uri="{0D108BD9-81ED-4DB2-BD59-A6C34878D82A}">
                    <a16:rowId xmlns:a16="http://schemas.microsoft.com/office/drawing/2014/main" val="1625909042"/>
                  </a:ext>
                </a:extLst>
              </a:tr>
              <a:tr h="327128">
                <a:tc>
                  <a:txBody>
                    <a:bodyPr/>
                    <a:lstStyle/>
                    <a:p>
                      <a:r>
                        <a:rPr lang="nl-NL" sz="1000" dirty="0">
                          <a:solidFill>
                            <a:srgbClr val="009898"/>
                          </a:solidFill>
                          <a:latin typeface="Century Gothic" panose="020B0502020202020204" pitchFamily="34" charset="0"/>
                        </a:rPr>
                        <a:t>HAVO/VWO 2</a:t>
                      </a:r>
                    </a:p>
                  </a:txBody>
                  <a:tcPr marL="104270" marR="104270" marT="41476" marB="41476">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noFill/>
                  </a:tcPr>
                </a:tc>
                <a:tc>
                  <a:txBody>
                    <a:bodyPr/>
                    <a:lstStyle/>
                    <a:p>
                      <a:endParaRPr lang="nl-NL" sz="1000">
                        <a:solidFill>
                          <a:srgbClr val="009898"/>
                        </a:solidFill>
                        <a:latin typeface="Century Gothic" panose="020B0502020202020204" pitchFamily="34" charset="0"/>
                      </a:endParaRPr>
                    </a:p>
                  </a:txBody>
                  <a:tcPr marL="104270" marR="104270" marT="41476" marB="41476">
                    <a:noFill/>
                  </a:tcPr>
                </a:tc>
                <a:extLst>
                  <a:ext uri="{0D108BD9-81ED-4DB2-BD59-A6C34878D82A}">
                    <a16:rowId xmlns:a16="http://schemas.microsoft.com/office/drawing/2014/main" val="3100661504"/>
                  </a:ext>
                </a:extLst>
              </a:tr>
              <a:tr h="327128">
                <a:tc>
                  <a:txBody>
                    <a:bodyPr/>
                    <a:lstStyle/>
                    <a:p>
                      <a:r>
                        <a:rPr lang="nl-NL" sz="1000" dirty="0">
                          <a:solidFill>
                            <a:srgbClr val="009898"/>
                          </a:solidFill>
                          <a:latin typeface="Century Gothic" panose="020B0502020202020204" pitchFamily="34" charset="0"/>
                        </a:rPr>
                        <a:t>VMBO 4</a:t>
                      </a:r>
                    </a:p>
                  </a:txBody>
                  <a:tcPr marL="104270" marR="104270" marT="41476" marB="41476">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noFill/>
                  </a:tcPr>
                </a:tc>
                <a:tc>
                  <a:txBody>
                    <a:bodyPr/>
                    <a:lstStyle/>
                    <a:p>
                      <a:endParaRPr lang="nl-NL" sz="1000">
                        <a:solidFill>
                          <a:srgbClr val="009898"/>
                        </a:solidFill>
                        <a:latin typeface="Century Gothic" panose="020B0502020202020204" pitchFamily="34" charset="0"/>
                      </a:endParaRPr>
                    </a:p>
                  </a:txBody>
                  <a:tcPr marL="104270" marR="104270" marT="41476" marB="41476">
                    <a:noFill/>
                  </a:tcPr>
                </a:tc>
                <a:tc>
                  <a:txBody>
                    <a:bodyPr/>
                    <a:lstStyle/>
                    <a:p>
                      <a:endParaRPr lang="nl-NL" sz="1000">
                        <a:solidFill>
                          <a:srgbClr val="009898"/>
                        </a:solidFill>
                        <a:latin typeface="Century Gothic" panose="020B0502020202020204" pitchFamily="34" charset="0"/>
                      </a:endParaRPr>
                    </a:p>
                  </a:txBody>
                  <a:tcPr marL="104270" marR="104270" marT="41476" marB="41476">
                    <a:noFill/>
                  </a:tcPr>
                </a:tc>
                <a:extLst>
                  <a:ext uri="{0D108BD9-81ED-4DB2-BD59-A6C34878D82A}">
                    <a16:rowId xmlns:a16="http://schemas.microsoft.com/office/drawing/2014/main" val="2195234592"/>
                  </a:ext>
                </a:extLst>
              </a:tr>
              <a:tr h="327128">
                <a:tc>
                  <a:txBody>
                    <a:bodyPr/>
                    <a:lstStyle/>
                    <a:p>
                      <a:r>
                        <a:rPr lang="nl-NL" sz="1000" dirty="0">
                          <a:solidFill>
                            <a:srgbClr val="009898"/>
                          </a:solidFill>
                          <a:latin typeface="Century Gothic" panose="020B0502020202020204" pitchFamily="34" charset="0"/>
                        </a:rPr>
                        <a:t>HAVO/VWO4</a:t>
                      </a: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B w="12700" cap="flat" cmpd="sng" algn="ctr">
                      <a:solidFill>
                        <a:srgbClr val="009898"/>
                      </a:solidFill>
                      <a:prstDash val="solid"/>
                      <a:round/>
                      <a:headEnd type="none" w="med" len="med"/>
                      <a:tailEnd type="none" w="med" len="med"/>
                    </a:lnB>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B w="12700" cap="flat" cmpd="sng" algn="ctr">
                      <a:solidFill>
                        <a:srgbClr val="009898"/>
                      </a:solidFill>
                      <a:prstDash val="solid"/>
                      <a:round/>
                      <a:headEnd type="none" w="med" len="med"/>
                      <a:tailEnd type="none" w="med" len="med"/>
                    </a:lnB>
                    <a:noFill/>
                  </a:tcPr>
                </a:tc>
                <a:extLst>
                  <a:ext uri="{0D108BD9-81ED-4DB2-BD59-A6C34878D82A}">
                    <a16:rowId xmlns:a16="http://schemas.microsoft.com/office/drawing/2014/main" val="198271595"/>
                  </a:ext>
                </a:extLst>
              </a:tr>
              <a:tr h="327128">
                <a:tc>
                  <a:txBody>
                    <a:bodyPr/>
                    <a:lstStyle/>
                    <a:p>
                      <a:r>
                        <a:rPr lang="nl-NL" sz="1000" dirty="0">
                          <a:solidFill>
                            <a:srgbClr val="009898"/>
                          </a:solidFill>
                          <a:latin typeface="Century Gothic" panose="020B0502020202020204" pitchFamily="34" charset="0"/>
                        </a:rPr>
                        <a:t>Totaal</a:t>
                      </a: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tc>
                  <a:txBody>
                    <a:bodyPr/>
                    <a:lstStyle/>
                    <a:p>
                      <a:endParaRPr lang="nl-NL" sz="1000" dirty="0">
                        <a:solidFill>
                          <a:srgbClr val="009898"/>
                        </a:solidFill>
                        <a:latin typeface="Century Gothic" panose="020B0502020202020204" pitchFamily="34" charset="0"/>
                      </a:endParaRPr>
                    </a:p>
                  </a:txBody>
                  <a:tcPr marL="104270" marR="104270" marT="41476" marB="41476">
                    <a:lnT w="12700" cap="flat" cmpd="sng" algn="ctr">
                      <a:solidFill>
                        <a:srgbClr val="009898"/>
                      </a:solidFill>
                      <a:prstDash val="solid"/>
                      <a:round/>
                      <a:headEnd type="none" w="med" len="med"/>
                      <a:tailEnd type="none" w="med" len="med"/>
                    </a:lnT>
                    <a:noFill/>
                  </a:tcPr>
                </a:tc>
                <a:extLst>
                  <a:ext uri="{0D108BD9-81ED-4DB2-BD59-A6C34878D82A}">
                    <a16:rowId xmlns:a16="http://schemas.microsoft.com/office/drawing/2014/main" val="3193926311"/>
                  </a:ext>
                </a:extLst>
              </a:tr>
            </a:tbl>
          </a:graphicData>
        </a:graphic>
      </p:graphicFrame>
      <p:sp>
        <p:nvSpPr>
          <p:cNvPr id="6" name="Tekstvak 5">
            <a:extLst>
              <a:ext uri="{FF2B5EF4-FFF2-40B4-BE49-F238E27FC236}">
                <a16:creationId xmlns:a16="http://schemas.microsoft.com/office/drawing/2014/main" id="{B52230E6-652F-BA21-6496-B00272CBD8EA}"/>
              </a:ext>
            </a:extLst>
          </p:cNvPr>
          <p:cNvSpPr txBox="1"/>
          <p:nvPr userDrawn="1"/>
        </p:nvSpPr>
        <p:spPr>
          <a:xfrm>
            <a:off x="462397" y="3949851"/>
            <a:ext cx="3669305" cy="418814"/>
          </a:xfrm>
          <a:prstGeom prst="rect">
            <a:avLst/>
          </a:prstGeom>
        </p:spPr>
        <p:txBody>
          <a:bodyPr anchor="ctr"/>
          <a:lstStyle>
            <a:lvl1pPr lvl="0" indent="0" defTabSz="1087873">
              <a:spcBef>
                <a:spcPct val="20000"/>
              </a:spcBef>
              <a:buFont typeface="Arial" panose="020B0604020202020204" pitchFamily="34" charset="0"/>
              <a:buNone/>
              <a:defRPr sz="1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1600" dirty="0"/>
              <a:t>Respons op uw school</a:t>
            </a:r>
          </a:p>
        </p:txBody>
      </p:sp>
      <p:sp>
        <p:nvSpPr>
          <p:cNvPr id="8" name="Tekstvak 7">
            <a:extLst>
              <a:ext uri="{FF2B5EF4-FFF2-40B4-BE49-F238E27FC236}">
                <a16:creationId xmlns:a16="http://schemas.microsoft.com/office/drawing/2014/main" id="{BD867585-9EF8-A8C8-AC0D-219369CE9EED}"/>
              </a:ext>
            </a:extLst>
          </p:cNvPr>
          <p:cNvSpPr txBox="1"/>
          <p:nvPr userDrawn="1"/>
        </p:nvSpPr>
        <p:spPr>
          <a:xfrm>
            <a:off x="566311" y="1924413"/>
            <a:ext cx="3669305" cy="418814"/>
          </a:xfrm>
          <a:prstGeom prst="rect">
            <a:avLst/>
          </a:prstGeom>
        </p:spPr>
        <p:txBody>
          <a:bodyPr anchor="ctr"/>
          <a:lstStyle>
            <a:lvl1pPr lvl="0" indent="0" defTabSz="1087873">
              <a:spcBef>
                <a:spcPct val="20000"/>
              </a:spcBef>
              <a:buFont typeface="Arial" panose="020B0604020202020204" pitchFamily="34" charset="0"/>
              <a:buNone/>
              <a:defRPr sz="2400" b="1">
                <a:solidFill>
                  <a:srgbClr val="009898"/>
                </a:solidFill>
                <a:latin typeface="Century Gothic" panose="020B0502020202020204" pitchFamily="34" charset="0"/>
                <a:cs typeface="Arial" panose="020B0604020202020204" pitchFamily="34" charset="0"/>
              </a:defRPr>
            </a:lvl1pPr>
            <a:lvl2pPr marL="543937" indent="0" defTabSz="1087873">
              <a:spcBef>
                <a:spcPct val="20000"/>
              </a:spcBef>
              <a:buFont typeface="Arial" panose="020B0604020202020204" pitchFamily="34" charset="0"/>
              <a:buNone/>
              <a:defRPr sz="3331">
                <a:latin typeface="Arial" panose="020B0604020202020204" pitchFamily="34" charset="0"/>
                <a:cs typeface="Arial" panose="020B0604020202020204" pitchFamily="34" charset="0"/>
              </a:defRPr>
            </a:lvl2pPr>
            <a:lvl3pPr marL="1087873" indent="0" defTabSz="1087873">
              <a:spcBef>
                <a:spcPct val="20000"/>
              </a:spcBef>
              <a:buFont typeface="Arial" panose="020B0604020202020204" pitchFamily="34" charset="0"/>
              <a:buNone/>
              <a:defRPr sz="2855">
                <a:latin typeface="Arial" panose="020B0604020202020204" pitchFamily="34" charset="0"/>
                <a:cs typeface="Arial" panose="020B0604020202020204" pitchFamily="34" charset="0"/>
              </a:defRPr>
            </a:lvl3pPr>
            <a:lvl4pPr marL="1631810"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4pPr>
            <a:lvl5pPr marL="2175746" indent="0" defTabSz="1087873">
              <a:spcBef>
                <a:spcPct val="20000"/>
              </a:spcBef>
              <a:buFont typeface="Arial" panose="020B0604020202020204" pitchFamily="34" charset="0"/>
              <a:buNone/>
              <a:defRPr sz="2380">
                <a:latin typeface="Arial" panose="020B0604020202020204" pitchFamily="34" charset="0"/>
                <a:cs typeface="Arial" panose="020B0604020202020204" pitchFamily="34" charset="0"/>
              </a:defRPr>
            </a:lvl5pPr>
            <a:lvl6pPr marL="2991651" indent="-271968" defTabSz="1087873">
              <a:spcBef>
                <a:spcPct val="20000"/>
              </a:spcBef>
              <a:buFont typeface="Arial" panose="020B0604020202020204" pitchFamily="34" charset="0"/>
              <a:buChar char="•"/>
              <a:defRPr sz="2380"/>
            </a:lvl6pPr>
            <a:lvl7pPr marL="3535588" indent="-271968" defTabSz="1087873">
              <a:spcBef>
                <a:spcPct val="20000"/>
              </a:spcBef>
              <a:buFont typeface="Arial" panose="020B0604020202020204" pitchFamily="34" charset="0"/>
              <a:buChar char="•"/>
              <a:defRPr sz="2380"/>
            </a:lvl7pPr>
            <a:lvl8pPr marL="4079524" indent="-271968" defTabSz="1087873">
              <a:spcBef>
                <a:spcPct val="20000"/>
              </a:spcBef>
              <a:buFont typeface="Arial" panose="020B0604020202020204" pitchFamily="34" charset="0"/>
              <a:buChar char="•"/>
              <a:defRPr sz="2380"/>
            </a:lvl8pPr>
            <a:lvl9pPr marL="4623461" indent="-271968" defTabSz="1087873">
              <a:spcBef>
                <a:spcPct val="20000"/>
              </a:spcBef>
              <a:buFont typeface="Arial" panose="020B0604020202020204" pitchFamily="34" charset="0"/>
              <a:buChar char="•"/>
              <a:defRPr sz="2380"/>
            </a:lvl9pPr>
          </a:lstStyle>
          <a:p>
            <a:pPr lvl="0"/>
            <a:r>
              <a:rPr lang="nl-NL" sz="2800" dirty="0"/>
              <a:t>Leeswijzer</a:t>
            </a:r>
            <a:endParaRPr lang="nl-NL" sz="2954" dirty="0"/>
          </a:p>
        </p:txBody>
      </p:sp>
      <p:pic>
        <p:nvPicPr>
          <p:cNvPr id="9" name="Afbeelding 8" descr="Banner met de tekst gezondheidsmonitor jeugd 2023 en drie personen die aan het lezen zijn.">
            <a:extLst>
              <a:ext uri="{FF2B5EF4-FFF2-40B4-BE49-F238E27FC236}">
                <a16:creationId xmlns:a16="http://schemas.microsoft.com/office/drawing/2014/main" id="{5234CB45-D237-EFDD-A9E7-5F03FC1F3A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4000" cy="1830600"/>
          </a:xfrm>
          <a:prstGeom prst="rect">
            <a:avLst/>
          </a:prstGeom>
        </p:spPr>
      </p:pic>
    </p:spTree>
    <p:extLst>
      <p:ext uri="{BB962C8B-B14F-4D97-AF65-F5344CB8AC3E}">
        <p14:creationId xmlns:p14="http://schemas.microsoft.com/office/powerpoint/2010/main" val="69349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ezin">
    <p:spTree>
      <p:nvGrpSpPr>
        <p:cNvPr id="1" name=""/>
        <p:cNvGrpSpPr/>
        <p:nvPr/>
      </p:nvGrpSpPr>
      <p:grpSpPr>
        <a:xfrm>
          <a:off x="0" y="0"/>
          <a:ext cx="0" cy="0"/>
          <a:chOff x="0" y="0"/>
          <a:chExt cx="0" cy="0"/>
        </a:xfrm>
      </p:grpSpPr>
      <p:sp>
        <p:nvSpPr>
          <p:cNvPr id="11" name="Rectangle 16">
            <a:extLst>
              <a:ext uri="{FF2B5EF4-FFF2-40B4-BE49-F238E27FC236}">
                <a16:creationId xmlns:a16="http://schemas.microsoft.com/office/drawing/2014/main" id="{888A6F20-090D-0C08-891B-7B4E0DF32015}"/>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Gezin</a:t>
            </a:r>
            <a:endParaRPr lang="nl-NL" sz="2391" b="1" noProof="0" dirty="0">
              <a:latin typeface="Century Gothic" panose="020B0502020202020204" pitchFamily="34" charset="0"/>
            </a:endParaRPr>
          </a:p>
        </p:txBody>
      </p:sp>
      <p:grpSp>
        <p:nvGrpSpPr>
          <p:cNvPr id="14" name="Group 21">
            <a:extLst>
              <a:ext uri="{FF2B5EF4-FFF2-40B4-BE49-F238E27FC236}">
                <a16:creationId xmlns:a16="http://schemas.microsoft.com/office/drawing/2014/main" id="{05490B97-129D-D84B-CC6F-12DE01A1E926}"/>
              </a:ext>
            </a:extLst>
          </p:cNvPr>
          <p:cNvGrpSpPr/>
          <p:nvPr userDrawn="1"/>
        </p:nvGrpSpPr>
        <p:grpSpPr>
          <a:xfrm>
            <a:off x="11619505" y="208217"/>
            <a:ext cx="576000" cy="468000"/>
            <a:chOff x="10340496" y="235542"/>
            <a:chExt cx="432000" cy="432000"/>
          </a:xfrm>
        </p:grpSpPr>
        <p:sp>
          <p:nvSpPr>
            <p:cNvPr id="15" name="Rectangle 23">
              <a:extLst>
                <a:ext uri="{FF2B5EF4-FFF2-40B4-BE49-F238E27FC236}">
                  <a16:creationId xmlns:a16="http://schemas.microsoft.com/office/drawing/2014/main" id="{70A946BC-FA84-6C81-033F-4C17BA603AE7}"/>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6" name="Graphic 15" descr="Pictogram hamburgermenu met effen opvulling">
              <a:hlinkClick r:id="" action="ppaction://noaction"/>
              <a:extLst>
                <a:ext uri="{FF2B5EF4-FFF2-40B4-BE49-F238E27FC236}">
                  <a16:creationId xmlns:a16="http://schemas.microsoft.com/office/drawing/2014/main" id="{03B8DC51-7903-38B5-6CEC-4CE5A537FA99}"/>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30" name="Tekstvak 29">
            <a:extLst>
              <a:ext uri="{FF2B5EF4-FFF2-40B4-BE49-F238E27FC236}">
                <a16:creationId xmlns:a16="http://schemas.microsoft.com/office/drawing/2014/main" id="{9B049E8D-1EFE-3190-7E51-E04A04B7274D}"/>
              </a:ext>
            </a:extLst>
          </p:cNvPr>
          <p:cNvSpPr txBox="1"/>
          <p:nvPr userDrawn="1"/>
        </p:nvSpPr>
        <p:spPr>
          <a:xfrm>
            <a:off x="8121092" y="2923850"/>
            <a:ext cx="4024212"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Heeft moeite met rondkomen</a:t>
            </a:r>
          </a:p>
        </p:txBody>
      </p:sp>
      <p:sp>
        <p:nvSpPr>
          <p:cNvPr id="31" name="Tekstvak 30">
            <a:extLst>
              <a:ext uri="{FF2B5EF4-FFF2-40B4-BE49-F238E27FC236}">
                <a16:creationId xmlns:a16="http://schemas.microsoft.com/office/drawing/2014/main" id="{BBD0F6FE-7C35-6848-99ED-2A91D896180F}"/>
              </a:ext>
            </a:extLst>
          </p:cNvPr>
          <p:cNvSpPr txBox="1"/>
          <p:nvPr userDrawn="1"/>
        </p:nvSpPr>
        <p:spPr>
          <a:xfrm>
            <a:off x="8121092" y="3928393"/>
            <a:ext cx="4024212"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Is potentiële mantelzorger</a:t>
            </a:r>
          </a:p>
        </p:txBody>
      </p:sp>
      <p:sp>
        <p:nvSpPr>
          <p:cNvPr id="39" name="Rectangle 16">
            <a:extLst>
              <a:ext uri="{FF2B5EF4-FFF2-40B4-BE49-F238E27FC236}">
                <a16:creationId xmlns:a16="http://schemas.microsoft.com/office/drawing/2014/main" id="{43EF358C-C9F4-27F8-09BA-D5ACC62D4B72}"/>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29" name="Percentage mantelzorger">
            <a:extLst>
              <a:ext uri="{FF2B5EF4-FFF2-40B4-BE49-F238E27FC236}">
                <a16:creationId xmlns:a16="http://schemas.microsoft.com/office/drawing/2014/main" id="{1E928B7B-FF23-E2BA-655E-6FE027EE10F2}"/>
              </a:ext>
            </a:extLst>
          </p:cNvPr>
          <p:cNvSpPr>
            <a:spLocks noGrp="1"/>
          </p:cNvSpPr>
          <p:nvPr>
            <p:ph type="body" sz="quarter" idx="12" hasCustomPrompt="1"/>
          </p:nvPr>
        </p:nvSpPr>
        <p:spPr>
          <a:xfrm>
            <a:off x="7016313" y="3632279"/>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26" name="Percentage rondkomen">
            <a:extLst>
              <a:ext uri="{FF2B5EF4-FFF2-40B4-BE49-F238E27FC236}">
                <a16:creationId xmlns:a16="http://schemas.microsoft.com/office/drawing/2014/main" id="{19A4FE2A-F43C-F184-90AE-6FE453A4CBDB}"/>
              </a:ext>
            </a:extLst>
          </p:cNvPr>
          <p:cNvSpPr>
            <a:spLocks noGrp="1"/>
          </p:cNvSpPr>
          <p:nvPr>
            <p:ph type="body" sz="quarter" idx="11" hasCustomPrompt="1"/>
          </p:nvPr>
        </p:nvSpPr>
        <p:spPr>
          <a:xfrm>
            <a:off x="7013400" y="2627731"/>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21" name="Grafiek gezin">
            <a:extLst>
              <a:ext uri="{FF2B5EF4-FFF2-40B4-BE49-F238E27FC236}">
                <a16:creationId xmlns:a16="http://schemas.microsoft.com/office/drawing/2014/main" id="{27DB3FDF-7FF4-97ED-CD32-606DD5320699}"/>
              </a:ext>
            </a:extLst>
          </p:cNvPr>
          <p:cNvSpPr>
            <a:spLocks noGrp="1"/>
          </p:cNvSpPr>
          <p:nvPr>
            <p:ph type="chart" sz="quarter" idx="10"/>
          </p:nvPr>
        </p:nvSpPr>
        <p:spPr>
          <a:xfrm>
            <a:off x="1575688" y="1809000"/>
            <a:ext cx="3600000" cy="324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138721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zin OKO">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13" name="Rectangle 16">
            <a:extLst>
              <a:ext uri="{FF2B5EF4-FFF2-40B4-BE49-F238E27FC236}">
                <a16:creationId xmlns:a16="http://schemas.microsoft.com/office/drawing/2014/main" id="{458D5DEE-0DD9-68FD-B47C-9002654CF7F3}"/>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8" name="Rectangle 16">
            <a:extLst>
              <a:ext uri="{FF2B5EF4-FFF2-40B4-BE49-F238E27FC236}">
                <a16:creationId xmlns:a16="http://schemas.microsoft.com/office/drawing/2014/main" id="{F119CC49-249C-F034-6947-139F7BF79598}"/>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Gezin OKO</a:t>
            </a:r>
            <a:endParaRPr lang="nl-NL" sz="2391" b="1" noProof="0" dirty="0">
              <a:latin typeface="Century Gothic" panose="020B0502020202020204" pitchFamily="34" charset="0"/>
            </a:endParaRPr>
          </a:p>
        </p:txBody>
      </p:sp>
      <p:grpSp>
        <p:nvGrpSpPr>
          <p:cNvPr id="9" name="Group 21">
            <a:extLst>
              <a:ext uri="{FF2B5EF4-FFF2-40B4-BE49-F238E27FC236}">
                <a16:creationId xmlns:a16="http://schemas.microsoft.com/office/drawing/2014/main" id="{88898848-7A4B-8F37-4500-9077559CBD5C}"/>
              </a:ext>
            </a:extLst>
          </p:cNvPr>
          <p:cNvGrpSpPr/>
          <p:nvPr userDrawn="1"/>
        </p:nvGrpSpPr>
        <p:grpSpPr>
          <a:xfrm>
            <a:off x="11619505" y="208217"/>
            <a:ext cx="576000" cy="468000"/>
            <a:chOff x="10340496" y="235542"/>
            <a:chExt cx="432000" cy="432000"/>
          </a:xfrm>
        </p:grpSpPr>
        <p:sp>
          <p:nvSpPr>
            <p:cNvPr id="11" name="Rectangle 23">
              <a:extLst>
                <a:ext uri="{FF2B5EF4-FFF2-40B4-BE49-F238E27FC236}">
                  <a16:creationId xmlns:a16="http://schemas.microsoft.com/office/drawing/2014/main" id="{47A16832-6B1A-A8C3-82E0-C9424C370CCC}"/>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2" name="Graphic 11" descr="Pictogram hamburgermenu met effen opvulling">
              <a:hlinkClick r:id="" action="ppaction://noaction"/>
              <a:extLst>
                <a:ext uri="{FF2B5EF4-FFF2-40B4-BE49-F238E27FC236}">
                  <a16:creationId xmlns:a16="http://schemas.microsoft.com/office/drawing/2014/main" id="{AD7FD287-7A5C-763A-AE97-15FF396AA0B2}"/>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33" name="Tekstvak 32">
            <a:extLst>
              <a:ext uri="{FF2B5EF4-FFF2-40B4-BE49-F238E27FC236}">
                <a16:creationId xmlns:a16="http://schemas.microsoft.com/office/drawing/2014/main" id="{285F66EB-314B-6AD9-72DF-2654F84224BF}"/>
              </a:ext>
            </a:extLst>
          </p:cNvPr>
          <p:cNvSpPr txBox="1"/>
          <p:nvPr userDrawn="1"/>
        </p:nvSpPr>
        <p:spPr>
          <a:xfrm>
            <a:off x="4848380" y="5710157"/>
            <a:ext cx="4024212"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Was ‘s avonds na 10 uur niet thuis</a:t>
            </a:r>
          </a:p>
        </p:txBody>
      </p:sp>
      <p:sp>
        <p:nvSpPr>
          <p:cNvPr id="34" name="Percentage niet thuis">
            <a:extLst>
              <a:ext uri="{FF2B5EF4-FFF2-40B4-BE49-F238E27FC236}">
                <a16:creationId xmlns:a16="http://schemas.microsoft.com/office/drawing/2014/main" id="{2B3ADC1B-9DF3-E97E-D245-7B7EEAC1F05E}"/>
              </a:ext>
            </a:extLst>
          </p:cNvPr>
          <p:cNvSpPr>
            <a:spLocks noGrp="1"/>
          </p:cNvSpPr>
          <p:nvPr>
            <p:ph type="body" sz="quarter" idx="13" hasCustomPrompt="1"/>
          </p:nvPr>
        </p:nvSpPr>
        <p:spPr>
          <a:xfrm>
            <a:off x="3740688" y="541403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38" name="Grafiek gezin">
            <a:extLst>
              <a:ext uri="{FF2B5EF4-FFF2-40B4-BE49-F238E27FC236}">
                <a16:creationId xmlns:a16="http://schemas.microsoft.com/office/drawing/2014/main" id="{B7F8EBED-2DFC-E921-9D36-C0D59E3829E0}"/>
              </a:ext>
            </a:extLst>
          </p:cNvPr>
          <p:cNvSpPr>
            <a:spLocks noGrp="1"/>
          </p:cNvSpPr>
          <p:nvPr>
            <p:ph type="chart" sz="quarter" idx="14"/>
          </p:nvPr>
        </p:nvSpPr>
        <p:spPr>
          <a:xfrm>
            <a:off x="2856000" y="1629000"/>
            <a:ext cx="6480000" cy="360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95333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chool">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id="{FD22A4E0-82A4-A5C3-E73F-725FBB51212D}"/>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12" name="Rectangle 16">
            <a:extLst>
              <a:ext uri="{FF2B5EF4-FFF2-40B4-BE49-F238E27FC236}">
                <a16:creationId xmlns:a16="http://schemas.microsoft.com/office/drawing/2014/main" id="{49EC7795-BE84-A196-70E6-A9FA0E9AEEC5}"/>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School</a:t>
            </a:r>
            <a:endParaRPr lang="nl-NL" sz="2391" b="1" noProof="0" dirty="0">
              <a:latin typeface="Century Gothic" panose="020B0502020202020204" pitchFamily="34" charset="0"/>
            </a:endParaRPr>
          </a:p>
        </p:txBody>
      </p:sp>
      <p:grpSp>
        <p:nvGrpSpPr>
          <p:cNvPr id="13" name="Group 21">
            <a:extLst>
              <a:ext uri="{FF2B5EF4-FFF2-40B4-BE49-F238E27FC236}">
                <a16:creationId xmlns:a16="http://schemas.microsoft.com/office/drawing/2014/main" id="{6F39A1CB-DD2C-53AD-95E9-B26C888327EB}"/>
              </a:ext>
            </a:extLst>
          </p:cNvPr>
          <p:cNvGrpSpPr/>
          <p:nvPr userDrawn="1"/>
        </p:nvGrpSpPr>
        <p:grpSpPr>
          <a:xfrm>
            <a:off x="11619505" y="208217"/>
            <a:ext cx="576000" cy="468000"/>
            <a:chOff x="10340496" y="235542"/>
            <a:chExt cx="432000" cy="432000"/>
          </a:xfrm>
        </p:grpSpPr>
        <p:sp>
          <p:nvSpPr>
            <p:cNvPr id="17" name="Rectangle 23">
              <a:extLst>
                <a:ext uri="{FF2B5EF4-FFF2-40B4-BE49-F238E27FC236}">
                  <a16:creationId xmlns:a16="http://schemas.microsoft.com/office/drawing/2014/main" id="{585C77D7-5DB8-DB1B-C6D8-7B1B243873E6}"/>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8" name="Graphic 17" descr="Pictogram hamburgermenu met effen opvulling">
              <a:hlinkClick r:id="" action="ppaction://noaction"/>
              <a:extLst>
                <a:ext uri="{FF2B5EF4-FFF2-40B4-BE49-F238E27FC236}">
                  <a16:creationId xmlns:a16="http://schemas.microsoft.com/office/drawing/2014/main" id="{550AAB18-7167-1142-277D-AC31E62B3B3E}"/>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4" name="Grafiek pesten">
            <a:extLst>
              <a:ext uri="{FF2B5EF4-FFF2-40B4-BE49-F238E27FC236}">
                <a16:creationId xmlns:a16="http://schemas.microsoft.com/office/drawing/2014/main" id="{DD5BEB99-7026-F31A-DCB0-D675FCF9957D}"/>
              </a:ext>
            </a:extLst>
          </p:cNvPr>
          <p:cNvSpPr>
            <a:spLocks noGrp="1"/>
          </p:cNvSpPr>
          <p:nvPr>
            <p:ph type="chart" sz="quarter" idx="17"/>
          </p:nvPr>
        </p:nvSpPr>
        <p:spPr>
          <a:xfrm>
            <a:off x="6951428" y="3672133"/>
            <a:ext cx="3600000" cy="2520000"/>
          </a:xfrm>
          <a:prstGeom prst="rect">
            <a:avLst/>
          </a:prstGeom>
        </p:spPr>
        <p:txBody>
          <a:bodyPr/>
          <a:lstStyle>
            <a:lvl1pPr marL="0" indent="0">
              <a:buNone/>
              <a:defRPr/>
            </a:lvl1pPr>
          </a:lstStyle>
          <a:p>
            <a:endParaRPr lang="nl-NL" dirty="0"/>
          </a:p>
        </p:txBody>
      </p:sp>
      <p:sp>
        <p:nvSpPr>
          <p:cNvPr id="3" name="Grafiek spijbelen">
            <a:extLst>
              <a:ext uri="{FF2B5EF4-FFF2-40B4-BE49-F238E27FC236}">
                <a16:creationId xmlns:a16="http://schemas.microsoft.com/office/drawing/2014/main" id="{9D425F28-A08D-2E93-F585-7DCB06C12ED1}"/>
              </a:ext>
            </a:extLst>
          </p:cNvPr>
          <p:cNvSpPr>
            <a:spLocks noGrp="1"/>
          </p:cNvSpPr>
          <p:nvPr>
            <p:ph type="chart" sz="quarter" idx="16"/>
          </p:nvPr>
        </p:nvSpPr>
        <p:spPr>
          <a:xfrm>
            <a:off x="1252883" y="3672133"/>
            <a:ext cx="3600000" cy="2520000"/>
          </a:xfrm>
          <a:prstGeom prst="rect">
            <a:avLst/>
          </a:prstGeom>
        </p:spPr>
        <p:txBody>
          <a:bodyPr/>
          <a:lstStyle>
            <a:lvl1pPr marL="0" indent="0">
              <a:buNone/>
              <a:defRPr/>
            </a:lvl1pPr>
          </a:lstStyle>
          <a:p>
            <a:endParaRPr lang="nl-NL" dirty="0"/>
          </a:p>
        </p:txBody>
      </p:sp>
      <p:sp>
        <p:nvSpPr>
          <p:cNvPr id="2" name="Grafiek ziekteverzuim">
            <a:extLst>
              <a:ext uri="{FF2B5EF4-FFF2-40B4-BE49-F238E27FC236}">
                <a16:creationId xmlns:a16="http://schemas.microsoft.com/office/drawing/2014/main" id="{09AC8F95-77A3-29B6-B4DC-EAC838C4B242}"/>
              </a:ext>
            </a:extLst>
          </p:cNvPr>
          <p:cNvSpPr>
            <a:spLocks noGrp="1"/>
          </p:cNvSpPr>
          <p:nvPr>
            <p:ph type="chart" sz="quarter" idx="15"/>
          </p:nvPr>
        </p:nvSpPr>
        <p:spPr>
          <a:xfrm>
            <a:off x="6951428" y="796857"/>
            <a:ext cx="3600000" cy="2520000"/>
          </a:xfrm>
          <a:prstGeom prst="rect">
            <a:avLst/>
          </a:prstGeom>
        </p:spPr>
        <p:txBody>
          <a:bodyPr/>
          <a:lstStyle>
            <a:lvl1pPr marL="0" indent="0">
              <a:buNone/>
              <a:defRPr/>
            </a:lvl1pPr>
          </a:lstStyle>
          <a:p>
            <a:endParaRPr lang="nl-NL" dirty="0"/>
          </a:p>
        </p:txBody>
      </p:sp>
      <p:sp>
        <p:nvSpPr>
          <p:cNvPr id="38" name="Grafiek schoolbeleving">
            <a:extLst>
              <a:ext uri="{FF2B5EF4-FFF2-40B4-BE49-F238E27FC236}">
                <a16:creationId xmlns:a16="http://schemas.microsoft.com/office/drawing/2014/main" id="{B7F8EBED-2DFC-E921-9D36-C0D59E3829E0}"/>
              </a:ext>
            </a:extLst>
          </p:cNvPr>
          <p:cNvSpPr>
            <a:spLocks noGrp="1"/>
          </p:cNvSpPr>
          <p:nvPr>
            <p:ph type="chart" sz="quarter" idx="14"/>
          </p:nvPr>
        </p:nvSpPr>
        <p:spPr>
          <a:xfrm>
            <a:off x="1252883" y="796857"/>
            <a:ext cx="3600000" cy="252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60154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ool OKO">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2" name="Rectangle 16">
            <a:extLst>
              <a:ext uri="{FF2B5EF4-FFF2-40B4-BE49-F238E27FC236}">
                <a16:creationId xmlns:a16="http://schemas.microsoft.com/office/drawing/2014/main" id="{8FB2267B-FBD7-EEC0-F2A4-BCC225AA5B6A}"/>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School OKO</a:t>
            </a:r>
            <a:endParaRPr lang="nl-NL" sz="2391" b="1" noProof="0" dirty="0">
              <a:latin typeface="Century Gothic" panose="020B0502020202020204" pitchFamily="34" charset="0"/>
            </a:endParaRPr>
          </a:p>
        </p:txBody>
      </p:sp>
      <p:grpSp>
        <p:nvGrpSpPr>
          <p:cNvPr id="3" name="Group 21">
            <a:extLst>
              <a:ext uri="{FF2B5EF4-FFF2-40B4-BE49-F238E27FC236}">
                <a16:creationId xmlns:a16="http://schemas.microsoft.com/office/drawing/2014/main" id="{79EA1242-7BB6-100E-6960-5A2F86F138C5}"/>
              </a:ext>
            </a:extLst>
          </p:cNvPr>
          <p:cNvGrpSpPr/>
          <p:nvPr userDrawn="1"/>
        </p:nvGrpSpPr>
        <p:grpSpPr>
          <a:xfrm>
            <a:off x="11619505" y="208217"/>
            <a:ext cx="576000" cy="468000"/>
            <a:chOff x="10340496" y="235542"/>
            <a:chExt cx="432000" cy="432000"/>
          </a:xfrm>
        </p:grpSpPr>
        <p:sp>
          <p:nvSpPr>
            <p:cNvPr id="4" name="Rectangle 23">
              <a:extLst>
                <a:ext uri="{FF2B5EF4-FFF2-40B4-BE49-F238E27FC236}">
                  <a16:creationId xmlns:a16="http://schemas.microsoft.com/office/drawing/2014/main" id="{F29026D1-E4E3-DF5C-413D-11C54DD614CF}"/>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5" name="Graphic 4" descr="Pictogram hamburgermenu met effen opvulling">
              <a:hlinkClick r:id="" action="ppaction://noaction"/>
              <a:extLst>
                <a:ext uri="{FF2B5EF4-FFF2-40B4-BE49-F238E27FC236}">
                  <a16:creationId xmlns:a16="http://schemas.microsoft.com/office/drawing/2014/main" id="{7391E76E-CBB2-5BD3-F938-C7837B182915}"/>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6" name="Rectangle 16">
            <a:extLst>
              <a:ext uri="{FF2B5EF4-FFF2-40B4-BE49-F238E27FC236}">
                <a16:creationId xmlns:a16="http://schemas.microsoft.com/office/drawing/2014/main" id="{9B4E0131-4437-4AF4-98C8-4A0A4F81F1FF}"/>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38" name="Grafiek schoolbeleving">
            <a:extLst>
              <a:ext uri="{FF2B5EF4-FFF2-40B4-BE49-F238E27FC236}">
                <a16:creationId xmlns:a16="http://schemas.microsoft.com/office/drawing/2014/main" id="{B7F8EBED-2DFC-E921-9D36-C0D59E3829E0}"/>
              </a:ext>
            </a:extLst>
          </p:cNvPr>
          <p:cNvSpPr>
            <a:spLocks noGrp="1"/>
          </p:cNvSpPr>
          <p:nvPr>
            <p:ph type="chart" sz="quarter" idx="14"/>
          </p:nvPr>
        </p:nvSpPr>
        <p:spPr>
          <a:xfrm>
            <a:off x="2856000" y="1629000"/>
            <a:ext cx="6480000" cy="3600000"/>
          </a:xfrm>
          <a:prstGeom prst="rect">
            <a:avLst/>
          </a:prstGeom>
        </p:spPr>
        <p:txBody>
          <a:bodyPr/>
          <a:lstStyle>
            <a:lvl1pPr marL="0" indent="0">
              <a:buNone/>
              <a:defRPr/>
            </a:lvl1pPr>
          </a:lstStyle>
          <a:p>
            <a:endParaRPr lang="nl-NL" dirty="0"/>
          </a:p>
        </p:txBody>
      </p:sp>
    </p:spTree>
    <p:extLst>
      <p:ext uri="{BB962C8B-B14F-4D97-AF65-F5344CB8AC3E}">
        <p14:creationId xmlns:p14="http://schemas.microsoft.com/office/powerpoint/2010/main" val="170291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zondheid en Geluk">
    <p:spTree>
      <p:nvGrpSpPr>
        <p:cNvPr id="1" name=""/>
        <p:cNvGrpSpPr/>
        <p:nvPr/>
      </p:nvGrpSpPr>
      <p:grpSpPr>
        <a:xfrm>
          <a:off x="0" y="0"/>
          <a:ext cx="0" cy="0"/>
          <a:chOff x="0" y="0"/>
          <a:chExt cx="0" cy="0"/>
        </a:xfrm>
      </p:grpSpPr>
      <p:sp>
        <p:nvSpPr>
          <p:cNvPr id="24" name="Slide Number Placeholder 4">
            <a:extLst>
              <a:ext uri="{FF2B5EF4-FFF2-40B4-BE49-F238E27FC236}">
                <a16:creationId xmlns:a16="http://schemas.microsoft.com/office/drawing/2014/main" id="{E638723A-E23F-8532-D9E2-DA226CFFCFD1}"/>
              </a:ext>
            </a:extLst>
          </p:cNvPr>
          <p:cNvSpPr txBox="1">
            <a:spLocks noChangeAspect="1"/>
          </p:cNvSpPr>
          <p:nvPr userDrawn="1"/>
        </p:nvSpPr>
        <p:spPr>
          <a:xfrm>
            <a:off x="11576231" y="6407807"/>
            <a:ext cx="615769" cy="450207"/>
          </a:xfrm>
          <a:prstGeom prst="rect">
            <a:avLst/>
          </a:prstGeom>
          <a:solidFill>
            <a:srgbClr val="009898"/>
          </a:solidFill>
        </p:spPr>
        <p:txBody>
          <a:bodyPr vert="horz" lIns="121470" tIns="60735" rIns="121470" bIns="60735"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03CB2ED-9CAD-3B4F-892F-239EF54042DC}" type="slidenum">
              <a:rPr lang="x-none" sz="1328">
                <a:solidFill>
                  <a:schemeClr val="bg1"/>
                </a:solidFill>
                <a:latin typeface="Century Gothic" panose="020B0502020202020204" pitchFamily="34" charset="0"/>
              </a:rPr>
              <a:pPr algn="ctr"/>
              <a:t>‹nr.›</a:t>
            </a:fld>
            <a:endParaRPr lang="x-none" sz="1328" dirty="0">
              <a:solidFill>
                <a:schemeClr val="bg1"/>
              </a:solidFill>
              <a:latin typeface="Century Gothic" panose="020B0502020202020204" pitchFamily="34" charset="0"/>
            </a:endParaRPr>
          </a:p>
        </p:txBody>
      </p:sp>
      <p:sp>
        <p:nvSpPr>
          <p:cNvPr id="4" name="Tekstvak 3">
            <a:extLst>
              <a:ext uri="{FF2B5EF4-FFF2-40B4-BE49-F238E27FC236}">
                <a16:creationId xmlns:a16="http://schemas.microsoft.com/office/drawing/2014/main" id="{94E32A27-5801-1C13-F2EC-DE86F3882F38}"/>
              </a:ext>
            </a:extLst>
          </p:cNvPr>
          <p:cNvSpPr txBox="1"/>
          <p:nvPr userDrawn="1"/>
        </p:nvSpPr>
        <p:spPr>
          <a:xfrm>
            <a:off x="2071788" y="1579601"/>
            <a:ext cx="4024212"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Ervaart een goede gezondheid</a:t>
            </a:r>
          </a:p>
        </p:txBody>
      </p:sp>
      <p:sp>
        <p:nvSpPr>
          <p:cNvPr id="6" name="Tekstvak 5">
            <a:extLst>
              <a:ext uri="{FF2B5EF4-FFF2-40B4-BE49-F238E27FC236}">
                <a16:creationId xmlns:a16="http://schemas.microsoft.com/office/drawing/2014/main" id="{5B8F2C59-73EB-E46C-2340-B733C449931C}"/>
              </a:ext>
            </a:extLst>
          </p:cNvPr>
          <p:cNvSpPr txBox="1"/>
          <p:nvPr userDrawn="1"/>
        </p:nvSpPr>
        <p:spPr>
          <a:xfrm>
            <a:off x="7645693" y="1579601"/>
            <a:ext cx="4024212" cy="369332"/>
          </a:xfrm>
          <a:prstGeom prst="rect">
            <a:avLst/>
          </a:prstGeom>
          <a:noFill/>
        </p:spPr>
        <p:txBody>
          <a:bodyPr wrap="square" rtlCol="0">
            <a:spAutoFit/>
          </a:bodyPr>
          <a:lstStyle/>
          <a:p>
            <a:r>
              <a:rPr lang="nl-NL" sz="1800" b="1" dirty="0">
                <a:solidFill>
                  <a:srgbClr val="009898"/>
                </a:solidFill>
                <a:latin typeface="Century Gothic" panose="020B0502020202020204" pitchFamily="34" charset="0"/>
                <a:cs typeface="Arial" panose="020B0604020202020204" pitchFamily="34" charset="0"/>
              </a:rPr>
              <a:t>Voelt zich meestal gelukkig</a:t>
            </a:r>
          </a:p>
        </p:txBody>
      </p:sp>
      <p:sp>
        <p:nvSpPr>
          <p:cNvPr id="17" name="Rectangle 16">
            <a:extLst>
              <a:ext uri="{FF2B5EF4-FFF2-40B4-BE49-F238E27FC236}">
                <a16:creationId xmlns:a16="http://schemas.microsoft.com/office/drawing/2014/main" id="{9778EBDF-DD9C-D752-140A-C5059D6B48B5}"/>
              </a:ext>
            </a:extLst>
          </p:cNvPr>
          <p:cNvSpPr/>
          <p:nvPr userDrawn="1"/>
        </p:nvSpPr>
        <p:spPr>
          <a:xfrm>
            <a:off x="-1" y="208218"/>
            <a:ext cx="576000"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dirty="0">
              <a:latin typeface="Century Gothic" panose="020B0502020202020204" pitchFamily="34" charset="0"/>
            </a:endParaRPr>
          </a:p>
        </p:txBody>
      </p:sp>
      <p:sp>
        <p:nvSpPr>
          <p:cNvPr id="8" name="Rectangle 16">
            <a:extLst>
              <a:ext uri="{FF2B5EF4-FFF2-40B4-BE49-F238E27FC236}">
                <a16:creationId xmlns:a16="http://schemas.microsoft.com/office/drawing/2014/main" id="{7EB4CF91-103E-8E8E-3DD1-82B3AF5E13FA}"/>
              </a:ext>
            </a:extLst>
          </p:cNvPr>
          <p:cNvSpPr/>
          <p:nvPr userDrawn="1"/>
        </p:nvSpPr>
        <p:spPr>
          <a:xfrm>
            <a:off x="575998" y="208217"/>
            <a:ext cx="11043506" cy="468000"/>
          </a:xfrm>
          <a:prstGeom prst="rect">
            <a:avLst/>
          </a:prstGeom>
          <a:solidFill>
            <a:srgbClr val="009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noProof="0" dirty="0">
                <a:latin typeface="Century Gothic" panose="020B0502020202020204" pitchFamily="34" charset="0"/>
              </a:rPr>
              <a:t>Gezondheid en geluk</a:t>
            </a:r>
            <a:endParaRPr lang="nl-NL" sz="2391" b="1" noProof="0" dirty="0">
              <a:latin typeface="Century Gothic" panose="020B0502020202020204" pitchFamily="34" charset="0"/>
            </a:endParaRPr>
          </a:p>
        </p:txBody>
      </p:sp>
      <p:grpSp>
        <p:nvGrpSpPr>
          <p:cNvPr id="9" name="Group 21">
            <a:extLst>
              <a:ext uri="{FF2B5EF4-FFF2-40B4-BE49-F238E27FC236}">
                <a16:creationId xmlns:a16="http://schemas.microsoft.com/office/drawing/2014/main" id="{5DDA5C7F-C514-D631-87DA-C10082A37C8F}"/>
              </a:ext>
            </a:extLst>
          </p:cNvPr>
          <p:cNvGrpSpPr/>
          <p:nvPr userDrawn="1"/>
        </p:nvGrpSpPr>
        <p:grpSpPr>
          <a:xfrm>
            <a:off x="11619505" y="208217"/>
            <a:ext cx="576000" cy="468000"/>
            <a:chOff x="10340496" y="235542"/>
            <a:chExt cx="432000" cy="432000"/>
          </a:xfrm>
        </p:grpSpPr>
        <p:sp>
          <p:nvSpPr>
            <p:cNvPr id="12" name="Rectangle 23">
              <a:extLst>
                <a:ext uri="{FF2B5EF4-FFF2-40B4-BE49-F238E27FC236}">
                  <a16:creationId xmlns:a16="http://schemas.microsoft.com/office/drawing/2014/main" id="{B3C268ED-3F2E-2523-38B0-07901279C91C}"/>
                </a:ext>
              </a:extLst>
            </p:cNvPr>
            <p:cNvSpPr/>
            <p:nvPr userDrawn="1"/>
          </p:nvSpPr>
          <p:spPr>
            <a:xfrm>
              <a:off x="10340496" y="235542"/>
              <a:ext cx="432000" cy="4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13" name="Graphic 12" descr="Pictogram hamburgermenu met effen opvulling">
              <a:hlinkClick r:id="" action="ppaction://noaction"/>
              <a:extLst>
                <a:ext uri="{FF2B5EF4-FFF2-40B4-BE49-F238E27FC236}">
                  <a16:creationId xmlns:a16="http://schemas.microsoft.com/office/drawing/2014/main" id="{87EFDB1E-DC58-F5AB-39FB-9B6762571073}"/>
                </a:ext>
              </a:extLst>
            </p:cNvPr>
            <p:cNvPicPr>
              <a:picLocks/>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78296" y="273880"/>
              <a:ext cx="356400" cy="351991"/>
            </a:xfrm>
            <a:prstGeom prst="rect">
              <a:avLst/>
            </a:prstGeom>
          </p:spPr>
        </p:pic>
      </p:grpSp>
      <p:sp>
        <p:nvSpPr>
          <p:cNvPr id="2" name="Grafiek geluk">
            <a:extLst>
              <a:ext uri="{FF2B5EF4-FFF2-40B4-BE49-F238E27FC236}">
                <a16:creationId xmlns:a16="http://schemas.microsoft.com/office/drawing/2014/main" id="{157FC52C-B520-AA1B-6BE7-58C85C519849}"/>
              </a:ext>
            </a:extLst>
          </p:cNvPr>
          <p:cNvSpPr>
            <a:spLocks noGrp="1"/>
          </p:cNvSpPr>
          <p:nvPr>
            <p:ph type="chart" sz="quarter" idx="17"/>
          </p:nvPr>
        </p:nvSpPr>
        <p:spPr>
          <a:xfrm>
            <a:off x="6951428" y="3163177"/>
            <a:ext cx="3600000" cy="2520000"/>
          </a:xfrm>
          <a:prstGeom prst="rect">
            <a:avLst/>
          </a:prstGeom>
        </p:spPr>
        <p:txBody>
          <a:bodyPr/>
          <a:lstStyle>
            <a:lvl1pPr marL="0" indent="0">
              <a:buNone/>
              <a:defRPr/>
            </a:lvl1pPr>
          </a:lstStyle>
          <a:p>
            <a:endParaRPr lang="nl-NL" dirty="0"/>
          </a:p>
        </p:txBody>
      </p:sp>
      <p:sp>
        <p:nvSpPr>
          <p:cNvPr id="3" name="Grafiek ervaren gezondheid">
            <a:extLst>
              <a:ext uri="{FF2B5EF4-FFF2-40B4-BE49-F238E27FC236}">
                <a16:creationId xmlns:a16="http://schemas.microsoft.com/office/drawing/2014/main" id="{2C4B4685-E5C0-92E2-09B0-CD8AF5C53749}"/>
              </a:ext>
            </a:extLst>
          </p:cNvPr>
          <p:cNvSpPr>
            <a:spLocks noGrp="1"/>
          </p:cNvSpPr>
          <p:nvPr>
            <p:ph type="chart" sz="quarter" idx="16"/>
          </p:nvPr>
        </p:nvSpPr>
        <p:spPr>
          <a:xfrm>
            <a:off x="1252883" y="3163177"/>
            <a:ext cx="3600000" cy="2520000"/>
          </a:xfrm>
          <a:prstGeom prst="rect">
            <a:avLst/>
          </a:prstGeom>
        </p:spPr>
        <p:txBody>
          <a:bodyPr/>
          <a:lstStyle>
            <a:lvl1pPr marL="0" indent="0">
              <a:buNone/>
              <a:defRPr/>
            </a:lvl1pPr>
          </a:lstStyle>
          <a:p>
            <a:endParaRPr lang="nl-NL" dirty="0"/>
          </a:p>
        </p:txBody>
      </p:sp>
      <p:sp>
        <p:nvSpPr>
          <p:cNvPr id="7" name="Percentage geluk">
            <a:extLst>
              <a:ext uri="{FF2B5EF4-FFF2-40B4-BE49-F238E27FC236}">
                <a16:creationId xmlns:a16="http://schemas.microsoft.com/office/drawing/2014/main" id="{39E67E9D-A6B8-2C2A-1A53-654DF3163FF8}"/>
              </a:ext>
            </a:extLst>
          </p:cNvPr>
          <p:cNvSpPr>
            <a:spLocks noGrp="1"/>
          </p:cNvSpPr>
          <p:nvPr>
            <p:ph type="body" sz="quarter" idx="18" hasCustomPrompt="1"/>
          </p:nvPr>
        </p:nvSpPr>
        <p:spPr>
          <a:xfrm>
            <a:off x="6573125" y="131426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
        <p:nvSpPr>
          <p:cNvPr id="5" name="Percentage ervaren gezondheid">
            <a:extLst>
              <a:ext uri="{FF2B5EF4-FFF2-40B4-BE49-F238E27FC236}">
                <a16:creationId xmlns:a16="http://schemas.microsoft.com/office/drawing/2014/main" id="{BC3D0EB8-E9DD-EC46-3C67-CB37D82BC2B8}"/>
              </a:ext>
            </a:extLst>
          </p:cNvPr>
          <p:cNvSpPr>
            <a:spLocks noGrp="1"/>
          </p:cNvSpPr>
          <p:nvPr>
            <p:ph type="body" sz="quarter" idx="13" hasCustomPrompt="1"/>
          </p:nvPr>
        </p:nvSpPr>
        <p:spPr>
          <a:xfrm>
            <a:off x="964096" y="1314267"/>
            <a:ext cx="900000" cy="900000"/>
          </a:xfrm>
          <a:prstGeom prst="ellipse">
            <a:avLst/>
          </a:prstGeom>
          <a:solidFill>
            <a:srgbClr val="009898"/>
          </a:solidFill>
          <a:ln>
            <a:solidFill>
              <a:srgbClr val="009898"/>
            </a:solidFill>
          </a:ln>
        </p:spPr>
        <p:txBody>
          <a:bodyPr anchor="ctr"/>
          <a:lstStyle>
            <a:lvl1pPr marL="0" indent="0" algn="ctr">
              <a:buNone/>
              <a:defRPr sz="1800">
                <a:solidFill>
                  <a:schemeClr val="bg1"/>
                </a:solidFill>
                <a:latin typeface="Century Gothic" panose="020B0502020202020204" pitchFamily="34" charset="0"/>
              </a:defRPr>
            </a:lvl1pPr>
            <a:lvl2pPr marL="669545" indent="0">
              <a:buNone/>
              <a:defRPr/>
            </a:lvl2pPr>
            <a:lvl3pPr marL="1339088" indent="0">
              <a:buNone/>
              <a:defRPr/>
            </a:lvl3pPr>
            <a:lvl4pPr marL="2008634" indent="0">
              <a:buNone/>
              <a:defRPr/>
            </a:lvl4pPr>
            <a:lvl5pPr marL="2678176" indent="0">
              <a:buNone/>
              <a:defRPr/>
            </a:lvl5pPr>
          </a:lstStyle>
          <a:p>
            <a:pPr lvl="0"/>
            <a:r>
              <a:rPr lang="nl-NL" dirty="0"/>
              <a:t>99%</a:t>
            </a:r>
          </a:p>
        </p:txBody>
      </p:sp>
    </p:spTree>
    <p:extLst>
      <p:ext uri="{BB962C8B-B14F-4D97-AF65-F5344CB8AC3E}">
        <p14:creationId xmlns:p14="http://schemas.microsoft.com/office/powerpoint/2010/main" val="52428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cid:8bda4976-7ba9-4e2c-b0f5-88294a94fb4d@EURPRD10.PROD.OUTLOOK.COM" TargetMode="Externa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8" descr="A picture containing text, sign, clipart&#10;&#10;Description automatically generated">
            <a:extLst>
              <a:ext uri="{FF2B5EF4-FFF2-40B4-BE49-F238E27FC236}">
                <a16:creationId xmlns:a16="http://schemas.microsoft.com/office/drawing/2014/main" id="{F746F981-568D-B559-0126-496385CEFE95}"/>
              </a:ext>
            </a:extLst>
          </p:cNvPr>
          <p:cNvPicPr>
            <a:picLocks noChangeAspect="1"/>
          </p:cNvPicPr>
          <p:nvPr userDrawn="1"/>
        </p:nvPicPr>
        <p:blipFill>
          <a:blip r:embed="rId21"/>
          <a:stretch>
            <a:fillRect/>
          </a:stretch>
        </p:blipFill>
        <p:spPr>
          <a:xfrm>
            <a:off x="0" y="6386844"/>
            <a:ext cx="820049" cy="471156"/>
          </a:xfrm>
          <a:prstGeom prst="rect">
            <a:avLst/>
          </a:prstGeom>
        </p:spPr>
      </p:pic>
      <p:pic>
        <p:nvPicPr>
          <p:cNvPr id="5" name="Afbeelding 4" descr="Afbeelding met tekst, Lettertype, schermopname, logo&#10;&#10;Automatisch gegenereerde beschrijving">
            <a:extLst>
              <a:ext uri="{FF2B5EF4-FFF2-40B4-BE49-F238E27FC236}">
                <a16:creationId xmlns:a16="http://schemas.microsoft.com/office/drawing/2014/main" id="{5396A0D8-9DE0-7CEC-E878-D611BBF007FA}"/>
              </a:ext>
            </a:extLst>
          </p:cNvPr>
          <p:cNvPicPr>
            <a:picLocks noChangeAspect="1"/>
          </p:cNvPicPr>
          <p:nvPr userDrawn="1"/>
        </p:nvPicPr>
        <p:blipFill rotWithShape="1">
          <a:blip r:embed="rId22" r:link="rId23" cstate="print">
            <a:extLst>
              <a:ext uri="{28A0092B-C50C-407E-A947-70E740481C1C}">
                <a14:useLocalDpi xmlns:a14="http://schemas.microsoft.com/office/drawing/2010/main" val="0"/>
              </a:ext>
            </a:extLst>
          </a:blip>
          <a:srcRect l="23654" t="29994" b="29109"/>
          <a:stretch>
            <a:fillRect/>
          </a:stretch>
        </p:blipFill>
        <p:spPr bwMode="auto">
          <a:xfrm>
            <a:off x="9731838" y="6202996"/>
            <a:ext cx="1704695" cy="655004"/>
          </a:xfrm>
          <a:prstGeom prst="rect">
            <a:avLst/>
          </a:prstGeom>
          <a:noFill/>
          <a:ln>
            <a:noFill/>
          </a:ln>
        </p:spPr>
      </p:pic>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1" r:id="rId4"/>
    <p:sldLayoutId id="2147483650" r:id="rId5"/>
    <p:sldLayoutId id="2147483656" r:id="rId6"/>
    <p:sldLayoutId id="2147483657"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58" r:id="rId19"/>
  </p:sldLayoutIdLst>
  <p:txStyles>
    <p:titleStyle>
      <a:lvl1pPr algn="ctr" defTabSz="1339088" rtl="0" eaLnBrk="1" latinLnBrk="0" hangingPunct="1">
        <a:spcBef>
          <a:spcPct val="0"/>
        </a:spcBef>
        <a:buNone/>
        <a:defRPr sz="6443" kern="1200">
          <a:solidFill>
            <a:schemeClr val="tx1"/>
          </a:solidFill>
          <a:latin typeface="Serifa Std 55 Roman" pitchFamily="18" charset="0"/>
          <a:ea typeface="+mj-ea"/>
          <a:cs typeface="+mj-cs"/>
        </a:defRPr>
      </a:lvl1pPr>
    </p:titleStyle>
    <p:bodyStyle>
      <a:lvl1pPr marL="502158" indent="-502158" algn="l" defTabSz="1339088" rtl="0" eaLnBrk="1" latinLnBrk="0" hangingPunct="1">
        <a:spcBef>
          <a:spcPct val="20000"/>
        </a:spcBef>
        <a:buFont typeface="Arial" panose="020B0604020202020204" pitchFamily="34" charset="0"/>
        <a:buChar char="•"/>
        <a:defRPr sz="4686" kern="1200">
          <a:solidFill>
            <a:schemeClr val="tx1"/>
          </a:solidFill>
          <a:latin typeface="Serifa Std 45 Light" pitchFamily="18" charset="0"/>
          <a:ea typeface="+mn-ea"/>
          <a:cs typeface="+mn-cs"/>
        </a:defRPr>
      </a:lvl1pPr>
      <a:lvl2pPr marL="1088010" indent="-418467" algn="l" defTabSz="1339088" rtl="0" eaLnBrk="1" latinLnBrk="0" hangingPunct="1">
        <a:spcBef>
          <a:spcPct val="20000"/>
        </a:spcBef>
        <a:buFont typeface="Arial" panose="020B0604020202020204" pitchFamily="34" charset="0"/>
        <a:buChar char="–"/>
        <a:defRPr sz="4100" kern="1200">
          <a:solidFill>
            <a:schemeClr val="tx1"/>
          </a:solidFill>
          <a:latin typeface="Serifa Std 45 Light" pitchFamily="18" charset="0"/>
          <a:ea typeface="+mn-ea"/>
          <a:cs typeface="+mn-cs"/>
        </a:defRPr>
      </a:lvl2pPr>
      <a:lvl3pPr marL="1673860" indent="-334771" algn="l" defTabSz="1339088" rtl="0" eaLnBrk="1" latinLnBrk="0" hangingPunct="1">
        <a:spcBef>
          <a:spcPct val="20000"/>
        </a:spcBef>
        <a:buFont typeface="Arial" panose="020B0604020202020204" pitchFamily="34" charset="0"/>
        <a:buChar char="•"/>
        <a:defRPr sz="3514" kern="1200">
          <a:solidFill>
            <a:schemeClr val="tx1"/>
          </a:solidFill>
          <a:latin typeface="Serifa Std 45 Light" pitchFamily="18" charset="0"/>
          <a:ea typeface="+mn-ea"/>
          <a:cs typeface="+mn-cs"/>
        </a:defRPr>
      </a:lvl3pPr>
      <a:lvl4pPr marL="2343405" indent="-334771" algn="l" defTabSz="1339088"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4pPr>
      <a:lvl5pPr marL="3012948" indent="-334771" algn="l" defTabSz="1339088"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5pPr>
      <a:lvl6pPr marL="3682493" indent="-334771" algn="l" defTabSz="1339088"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6pPr>
      <a:lvl7pPr marL="4352037" indent="-334771" algn="l" defTabSz="1339088"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7pPr>
      <a:lvl8pPr marL="5021580" indent="-334771" algn="l" defTabSz="1339088"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8pPr>
      <a:lvl9pPr marL="5691126" indent="-334771" algn="l" defTabSz="1339088"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9pPr>
    </p:bodyStyle>
    <p:otherStyle>
      <a:defPPr>
        <a:defRPr lang="nl-NL"/>
      </a:defPPr>
      <a:lvl1pPr marL="0" algn="l" defTabSz="1339088" rtl="0" eaLnBrk="1" latinLnBrk="0" hangingPunct="1">
        <a:defRPr sz="2636" kern="1200">
          <a:solidFill>
            <a:schemeClr val="tx1"/>
          </a:solidFill>
          <a:latin typeface="+mn-lt"/>
          <a:ea typeface="+mn-ea"/>
          <a:cs typeface="+mn-cs"/>
        </a:defRPr>
      </a:lvl1pPr>
      <a:lvl2pPr marL="669545" algn="l" defTabSz="1339088" rtl="0" eaLnBrk="1" latinLnBrk="0" hangingPunct="1">
        <a:defRPr sz="2636" kern="1200">
          <a:solidFill>
            <a:schemeClr val="tx1"/>
          </a:solidFill>
          <a:latin typeface="+mn-lt"/>
          <a:ea typeface="+mn-ea"/>
          <a:cs typeface="+mn-cs"/>
        </a:defRPr>
      </a:lvl2pPr>
      <a:lvl3pPr marL="1339088" algn="l" defTabSz="1339088" rtl="0" eaLnBrk="1" latinLnBrk="0" hangingPunct="1">
        <a:defRPr sz="2636" kern="1200">
          <a:solidFill>
            <a:schemeClr val="tx1"/>
          </a:solidFill>
          <a:latin typeface="+mn-lt"/>
          <a:ea typeface="+mn-ea"/>
          <a:cs typeface="+mn-cs"/>
        </a:defRPr>
      </a:lvl3pPr>
      <a:lvl4pPr marL="2008634" algn="l" defTabSz="1339088" rtl="0" eaLnBrk="1" latinLnBrk="0" hangingPunct="1">
        <a:defRPr sz="2636" kern="1200">
          <a:solidFill>
            <a:schemeClr val="tx1"/>
          </a:solidFill>
          <a:latin typeface="+mn-lt"/>
          <a:ea typeface="+mn-ea"/>
          <a:cs typeface="+mn-cs"/>
        </a:defRPr>
      </a:lvl4pPr>
      <a:lvl5pPr marL="2678176" algn="l" defTabSz="1339088" rtl="0" eaLnBrk="1" latinLnBrk="0" hangingPunct="1">
        <a:defRPr sz="2636" kern="1200">
          <a:solidFill>
            <a:schemeClr val="tx1"/>
          </a:solidFill>
          <a:latin typeface="+mn-lt"/>
          <a:ea typeface="+mn-ea"/>
          <a:cs typeface="+mn-cs"/>
        </a:defRPr>
      </a:lvl5pPr>
      <a:lvl6pPr marL="3347721" algn="l" defTabSz="1339088" rtl="0" eaLnBrk="1" latinLnBrk="0" hangingPunct="1">
        <a:defRPr sz="2636" kern="1200">
          <a:solidFill>
            <a:schemeClr val="tx1"/>
          </a:solidFill>
          <a:latin typeface="+mn-lt"/>
          <a:ea typeface="+mn-ea"/>
          <a:cs typeface="+mn-cs"/>
        </a:defRPr>
      </a:lvl6pPr>
      <a:lvl7pPr marL="4017265" algn="l" defTabSz="1339088" rtl="0" eaLnBrk="1" latinLnBrk="0" hangingPunct="1">
        <a:defRPr sz="2636" kern="1200">
          <a:solidFill>
            <a:schemeClr val="tx1"/>
          </a:solidFill>
          <a:latin typeface="+mn-lt"/>
          <a:ea typeface="+mn-ea"/>
          <a:cs typeface="+mn-cs"/>
        </a:defRPr>
      </a:lvl7pPr>
      <a:lvl8pPr marL="4686808" algn="l" defTabSz="1339088" rtl="0" eaLnBrk="1" latinLnBrk="0" hangingPunct="1">
        <a:defRPr sz="2636" kern="1200">
          <a:solidFill>
            <a:schemeClr val="tx1"/>
          </a:solidFill>
          <a:latin typeface="+mn-lt"/>
          <a:ea typeface="+mn-ea"/>
          <a:cs typeface="+mn-cs"/>
        </a:defRPr>
      </a:lvl8pPr>
      <a:lvl9pPr marL="5356353" algn="l" defTabSz="1339088" rtl="0" eaLnBrk="1" latinLnBrk="0" hangingPunct="1">
        <a:defRPr sz="26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6.xml"/><Relationship Id="rId4" Type="http://schemas.openxmlformats.org/officeDocument/2006/relationships/chart" Target="../charts/chart16.xml"/></Relationships>
</file>

<file path=ppt/slides/_rels/slide1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7.xml"/><Relationship Id="rId4" Type="http://schemas.openxmlformats.org/officeDocument/2006/relationships/chart" Target="../charts/chart19.xml"/></Relationships>
</file>

<file path=ppt/slides/_rels/slide1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18.xml"/><Relationship Id="rId4" Type="http://schemas.openxmlformats.org/officeDocument/2006/relationships/chart" Target="../charts/char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pport"/>
          <p:cNvSpPr>
            <a:spLocks noGrp="1"/>
          </p:cNvSpPr>
          <p:nvPr>
            <p:ph type="body" sz="quarter" idx="13" hasCustomPrompt="1"/>
          </p:nvPr>
        </p:nvSpPr>
        <p:spPr>
          <a:xfrm>
            <a:off x="1929104" y="3202425"/>
            <a:ext cx="8708293" cy="1257300"/>
          </a:xfrm>
        </p:spPr>
        <p:txBody>
          <a:bodyPr/>
          <a:lstStyle/>
          <a:p>
            <a:r>
              <a:t>School 1</a:t>
            </a:r>
          </a:p>
        </p:txBody>
      </p:sp>
    </p:spTree>
    <p:extLst>
      <p:ext uri="{BB962C8B-B14F-4D97-AF65-F5344CB8AC3E}">
        <p14:creationId xmlns:p14="http://schemas.microsoft.com/office/powerpoint/2010/main" val="353436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ek bingedrinken"/>
          <p:cNvGraphicFramePr>
            <a:graphicFrameLocks noGrp="1"/>
          </p:cNvGraphicFramePr>
          <p:nvPr/>
        </p:nvGraphicFramePr>
        <p:xfrm>
          <a:off x="6951428" y="796857"/>
          <a:ext cx="3600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afiek dronkenschap"/>
          <p:cNvGraphicFramePr>
            <a:graphicFrameLocks noGrp="1"/>
          </p:cNvGraphicFramePr>
          <p:nvPr/>
        </p:nvGraphicFramePr>
        <p:xfrm>
          <a:off x="1252883" y="3672133"/>
          <a:ext cx="3600000" cy="252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8679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324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ek vapen"/>
          <p:cNvGraphicFramePr>
            <a:graphicFrameLocks noGrp="1"/>
          </p:cNvGraphicFramePr>
          <p:nvPr/>
        </p:nvGraphicFramePr>
        <p:xfrm>
          <a:off x="6951428" y="796857"/>
          <a:ext cx="3600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afiek softdrugs"/>
          <p:cNvGraphicFramePr>
            <a:graphicFrameLocks noGrp="1"/>
          </p:cNvGraphicFramePr>
          <p:nvPr/>
        </p:nvGraphicFramePr>
        <p:xfrm>
          <a:off x="1252883" y="3672133"/>
          <a:ext cx="3600000" cy="252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36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ek harddrugs"/>
          <p:cNvGraphicFramePr>
            <a:graphicFrameLocks noGrp="1"/>
          </p:cNvGraphicFramePr>
          <p:nvPr/>
        </p:nvGraphicFramePr>
        <p:xfrm>
          <a:off x="1013398" y="2169000"/>
          <a:ext cx="3600000" cy="2520000"/>
        </p:xfrm>
        <a:graphic>
          <a:graphicData uri="http://schemas.openxmlformats.org/drawingml/2006/chart">
            <c:chart xmlns:c="http://schemas.openxmlformats.org/drawingml/2006/chart" xmlns:r="http://schemas.openxmlformats.org/officeDocument/2006/relationships" r:id="rId2"/>
          </a:graphicData>
        </a:graphic>
      </p:graphicFrame>
      <p:sp>
        <p:nvSpPr>
          <p:cNvPr id="3" name="Percentage vrienden sigaretten"/>
          <p:cNvSpPr>
            <a:spLocks noGrp="1"/>
          </p:cNvSpPr>
          <p:nvPr>
            <p:ph type="body" sz="quarter" idx="13" hasCustomPrompt="1"/>
          </p:nvPr>
        </p:nvSpPr>
        <p:spPr>
          <a:xfrm>
            <a:off x="6151841" y="2247571"/>
            <a:ext cx="900000" cy="900000"/>
          </a:xfrm>
        </p:spPr>
        <p:txBody>
          <a:bodyPr/>
          <a:lstStyle/>
          <a:p>
            <a:r>
              <a:t>84%</a:t>
            </a:r>
          </a:p>
        </p:txBody>
      </p:sp>
      <p:sp>
        <p:nvSpPr>
          <p:cNvPr id="4" name="Percentage vrienden softdrugs"/>
          <p:cNvSpPr>
            <a:spLocks noGrp="1"/>
          </p:cNvSpPr>
          <p:nvPr>
            <p:ph type="body" sz="quarter" idx="18" hasCustomPrompt="1"/>
          </p:nvPr>
        </p:nvSpPr>
        <p:spPr>
          <a:xfrm>
            <a:off x="6151841" y="3710430"/>
            <a:ext cx="900000" cy="900000"/>
          </a:xfrm>
        </p:spPr>
        <p:txBody>
          <a:bodyPr/>
          <a:lstStyle/>
          <a:p>
            <a:r>
              <a:t>84%</a:t>
            </a:r>
          </a:p>
        </p:txBody>
      </p:sp>
    </p:spTree>
    <p:extLst>
      <p:ext uri="{BB962C8B-B14F-4D97-AF65-F5344CB8AC3E}">
        <p14:creationId xmlns:p14="http://schemas.microsoft.com/office/powerpoint/2010/main" val="241273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ek opkomen"/>
          <p:cNvGraphicFramePr>
            <a:graphicFrameLocks noGrp="1"/>
          </p:cNvGraphicFramePr>
          <p:nvPr/>
        </p:nvGraphicFramePr>
        <p:xfrm>
          <a:off x="1252883" y="754442"/>
          <a:ext cx="3600000" cy="2520000"/>
        </p:xfrm>
        <a:graphic>
          <a:graphicData uri="http://schemas.openxmlformats.org/drawingml/2006/chart">
            <c:chart xmlns:c="http://schemas.openxmlformats.org/drawingml/2006/chart" xmlns:r="http://schemas.openxmlformats.org/officeDocument/2006/relationships" r:id="rId2"/>
          </a:graphicData>
        </a:graphic>
      </p:graphicFrame>
      <p:sp>
        <p:nvSpPr>
          <p:cNvPr id="3" name="Percentage veerkracht 1"/>
          <p:cNvSpPr>
            <a:spLocks noGrp="1"/>
          </p:cNvSpPr>
          <p:nvPr>
            <p:ph type="body" sz="quarter" idx="13" hasCustomPrompt="1"/>
          </p:nvPr>
        </p:nvSpPr>
        <p:spPr>
          <a:xfrm>
            <a:off x="6768870" y="921847"/>
            <a:ext cx="900000" cy="900000"/>
          </a:xfrm>
        </p:spPr>
        <p:txBody>
          <a:bodyPr/>
          <a:lstStyle/>
          <a:p>
            <a:r>
              <a:t>84%</a:t>
            </a:r>
          </a:p>
        </p:txBody>
      </p:sp>
      <p:sp>
        <p:nvSpPr>
          <p:cNvPr id="4" name="Percentage veerkracht 2"/>
          <p:cNvSpPr>
            <a:spLocks noGrp="1"/>
          </p:cNvSpPr>
          <p:nvPr>
            <p:ph type="body" sz="quarter" idx="18" hasCustomPrompt="1"/>
          </p:nvPr>
        </p:nvSpPr>
        <p:spPr>
          <a:xfrm>
            <a:off x="6768870" y="2014442"/>
            <a:ext cx="900000" cy="900000"/>
          </a:xfrm>
        </p:spPr>
        <p:txBody>
          <a:bodyPr/>
          <a:lstStyle/>
          <a:p>
            <a:r>
              <a:t>84%</a:t>
            </a:r>
          </a:p>
        </p:txBody>
      </p:sp>
    </p:spTree>
    <p:extLst>
      <p:ext uri="{BB962C8B-B14F-4D97-AF65-F5344CB8AC3E}">
        <p14:creationId xmlns:p14="http://schemas.microsoft.com/office/powerpoint/2010/main" val="2612832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ek psychische klachten 1"/>
          <p:cNvGraphicFramePr>
            <a:graphicFrameLocks noGrp="1"/>
          </p:cNvGraphicFramePr>
          <p:nvPr/>
        </p:nvGraphicFramePr>
        <p:xfrm>
          <a:off x="1252883" y="796857"/>
          <a:ext cx="3600000" cy="2520000"/>
        </p:xfrm>
        <a:graphic>
          <a:graphicData uri="http://schemas.openxmlformats.org/drawingml/2006/chart">
            <c:chart xmlns:c="http://schemas.openxmlformats.org/drawingml/2006/chart" xmlns:r="http://schemas.openxmlformats.org/officeDocument/2006/relationships" r:id="rId2"/>
          </a:graphicData>
        </a:graphic>
      </p:graphicFrame>
      <p:sp>
        <p:nvSpPr>
          <p:cNvPr id="3" name="Percentage stress"/>
          <p:cNvSpPr>
            <a:spLocks noGrp="1"/>
          </p:cNvSpPr>
          <p:nvPr>
            <p:ph type="body" sz="quarter" idx="13" hasCustomPrompt="1"/>
          </p:nvPr>
        </p:nvSpPr>
        <p:spPr>
          <a:xfrm>
            <a:off x="6768870" y="921847"/>
            <a:ext cx="900000" cy="900000"/>
          </a:xfrm>
        </p:spPr>
        <p:txBody>
          <a:bodyPr/>
          <a:lstStyle/>
          <a:p>
            <a:r>
              <a:t>84%</a:t>
            </a:r>
          </a:p>
        </p:txBody>
      </p:sp>
      <p:sp>
        <p:nvSpPr>
          <p:cNvPr id="4" name="Percentage suicidegedachten"/>
          <p:cNvSpPr>
            <a:spLocks noGrp="1"/>
          </p:cNvSpPr>
          <p:nvPr>
            <p:ph type="body" sz="quarter" idx="18" hasCustomPrompt="1"/>
          </p:nvPr>
        </p:nvSpPr>
        <p:spPr>
          <a:xfrm>
            <a:off x="6768870" y="2014442"/>
            <a:ext cx="900000" cy="900000"/>
          </a:xfrm>
        </p:spPr>
        <p:txBody>
          <a:bodyPr/>
          <a:lstStyle/>
          <a:p>
            <a:r>
              <a:t>84%</a:t>
            </a:r>
          </a:p>
        </p:txBody>
      </p:sp>
    </p:spTree>
    <p:extLst>
      <p:ext uri="{BB962C8B-B14F-4D97-AF65-F5344CB8AC3E}">
        <p14:creationId xmlns:p14="http://schemas.microsoft.com/office/powerpoint/2010/main" val="1228335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ek druk zelf"/>
          <p:cNvGraphicFramePr>
            <a:graphicFrameLocks noGrp="1"/>
          </p:cNvGraphicFramePr>
          <p:nvPr/>
        </p:nvGraphicFramePr>
        <p:xfrm>
          <a:off x="1252883" y="796857"/>
          <a:ext cx="3600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afiek druk anderen"/>
          <p:cNvGraphicFramePr>
            <a:graphicFrameLocks noGrp="1"/>
          </p:cNvGraphicFramePr>
          <p:nvPr/>
        </p:nvGraphicFramePr>
        <p:xfrm>
          <a:off x="6951428" y="796857"/>
          <a:ext cx="360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Grafiek eenzaamheid"/>
          <p:cNvGraphicFramePr>
            <a:graphicFrameLocks noGrp="1"/>
          </p:cNvGraphicFramePr>
          <p:nvPr/>
        </p:nvGraphicFramePr>
        <p:xfrm>
          <a:off x="6951428" y="3672133"/>
          <a:ext cx="3600000" cy="252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9908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ek sport"/>
          <p:cNvGraphicFramePr>
            <a:graphicFrameLocks noGrp="1"/>
          </p:cNvGraphicFramePr>
          <p:nvPr/>
        </p:nvGraphicFramePr>
        <p:xfrm>
          <a:off x="1252883" y="796857"/>
          <a:ext cx="3600000" cy="2520000"/>
        </p:xfrm>
        <a:graphic>
          <a:graphicData uri="http://schemas.openxmlformats.org/drawingml/2006/chart">
            <c:chart xmlns:c="http://schemas.openxmlformats.org/drawingml/2006/chart" xmlns:r="http://schemas.openxmlformats.org/officeDocument/2006/relationships" r:id="rId2"/>
          </a:graphicData>
        </a:graphic>
      </p:graphicFrame>
      <p:sp>
        <p:nvSpPr>
          <p:cNvPr id="3" name="Percentage sport"/>
          <p:cNvSpPr>
            <a:spLocks noGrp="1"/>
          </p:cNvSpPr>
          <p:nvPr>
            <p:ph type="body" sz="quarter" idx="13" hasCustomPrompt="1"/>
          </p:nvPr>
        </p:nvSpPr>
        <p:spPr>
          <a:xfrm>
            <a:off x="6768870" y="921847"/>
            <a:ext cx="900000" cy="900000"/>
          </a:xfrm>
        </p:spPr>
        <p:txBody>
          <a:bodyPr/>
          <a:lstStyle/>
          <a:p>
            <a:r>
              <a:t>84%</a:t>
            </a:r>
          </a:p>
        </p:txBody>
      </p:sp>
      <p:graphicFrame>
        <p:nvGraphicFramePr>
          <p:cNvPr id="4" name="Grafiek beweegnorm"/>
          <p:cNvGraphicFramePr>
            <a:graphicFrameLocks noGrp="1"/>
          </p:cNvGraphicFramePr>
          <p:nvPr/>
        </p:nvGraphicFramePr>
        <p:xfrm>
          <a:off x="1252883" y="3672133"/>
          <a:ext cx="3600000" cy="2520000"/>
        </p:xfrm>
        <a:graphic>
          <a:graphicData uri="http://schemas.openxmlformats.org/drawingml/2006/chart">
            <c:chart xmlns:c="http://schemas.openxmlformats.org/drawingml/2006/chart" xmlns:r="http://schemas.openxmlformats.org/officeDocument/2006/relationships" r:id="rId3"/>
          </a:graphicData>
        </a:graphic>
      </p:graphicFrame>
      <p:sp>
        <p:nvSpPr>
          <p:cNvPr id="5" name="Percentage vrije tijd"/>
          <p:cNvSpPr>
            <a:spLocks noGrp="1"/>
          </p:cNvSpPr>
          <p:nvPr>
            <p:ph type="body" sz="quarter" idx="18" hasCustomPrompt="1"/>
          </p:nvPr>
        </p:nvSpPr>
        <p:spPr>
          <a:xfrm>
            <a:off x="6768870" y="2014442"/>
            <a:ext cx="900000" cy="900000"/>
          </a:xfrm>
        </p:spPr>
        <p:txBody>
          <a:bodyPr/>
          <a:lstStyle/>
          <a:p>
            <a:r>
              <a:t>84%</a:t>
            </a:r>
          </a:p>
        </p:txBody>
      </p:sp>
      <p:graphicFrame>
        <p:nvGraphicFramePr>
          <p:cNvPr id="6" name="Grafiek lopen of fietsen"/>
          <p:cNvGraphicFramePr>
            <a:graphicFrameLocks noGrp="1"/>
          </p:cNvGraphicFramePr>
          <p:nvPr/>
        </p:nvGraphicFramePr>
        <p:xfrm>
          <a:off x="7322716" y="3672133"/>
          <a:ext cx="3600000" cy="2520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46354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ek social media"/>
          <p:cNvGraphicFramePr>
            <a:graphicFrameLocks noGrp="1"/>
          </p:cNvGraphicFramePr>
          <p:nvPr/>
        </p:nvGraphicFramePr>
        <p:xfrm>
          <a:off x="1252883" y="796857"/>
          <a:ext cx="3600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afiek gamen"/>
          <p:cNvGraphicFramePr>
            <a:graphicFrameLocks noGrp="1"/>
          </p:cNvGraphicFramePr>
          <p:nvPr/>
        </p:nvGraphicFramePr>
        <p:xfrm>
          <a:off x="1252883" y="3672133"/>
          <a:ext cx="360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Grafiek online pesten"/>
          <p:cNvGraphicFramePr>
            <a:graphicFrameLocks noGrp="1"/>
          </p:cNvGraphicFramePr>
          <p:nvPr/>
        </p:nvGraphicFramePr>
        <p:xfrm>
          <a:off x="7227162" y="3672133"/>
          <a:ext cx="3600000" cy="2520000"/>
        </p:xfrm>
        <a:graphic>
          <a:graphicData uri="http://schemas.openxmlformats.org/drawingml/2006/chart">
            <c:chart xmlns:c="http://schemas.openxmlformats.org/drawingml/2006/chart" xmlns:r="http://schemas.openxmlformats.org/officeDocument/2006/relationships" r:id="rId4"/>
          </a:graphicData>
        </a:graphic>
      </p:graphicFrame>
      <p:sp>
        <p:nvSpPr>
          <p:cNvPr id="5" name="Percentage foto"/>
          <p:cNvSpPr>
            <a:spLocks noGrp="1"/>
          </p:cNvSpPr>
          <p:nvPr>
            <p:ph type="body" sz="quarter" idx="13" hasCustomPrompt="1"/>
          </p:nvPr>
        </p:nvSpPr>
        <p:spPr>
          <a:xfrm>
            <a:off x="6673316" y="1439432"/>
            <a:ext cx="900000" cy="900000"/>
          </a:xfrm>
        </p:spPr>
        <p:txBody>
          <a:bodyPr/>
          <a:lstStyle/>
          <a:p>
            <a:r>
              <a:t>84%</a:t>
            </a:r>
          </a:p>
        </p:txBody>
      </p:sp>
    </p:spTree>
    <p:extLst>
      <p:ext uri="{BB962C8B-B14F-4D97-AF65-F5344CB8AC3E}">
        <p14:creationId xmlns:p14="http://schemas.microsoft.com/office/powerpoint/2010/main" val="16422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80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75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43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centage rondkomen"/>
          <p:cNvSpPr>
            <a:spLocks noGrp="1"/>
          </p:cNvSpPr>
          <p:nvPr>
            <p:ph type="body" sz="quarter" idx="11" hasCustomPrompt="1"/>
          </p:nvPr>
        </p:nvSpPr>
        <p:spPr>
          <a:xfrm>
            <a:off x="7013400" y="2627731"/>
            <a:ext cx="900000" cy="900000"/>
          </a:xfrm>
        </p:spPr>
        <p:txBody>
          <a:bodyPr/>
          <a:lstStyle/>
          <a:p>
            <a:r>
              <a:t>84%</a:t>
            </a:r>
          </a:p>
        </p:txBody>
      </p:sp>
      <p:sp>
        <p:nvSpPr>
          <p:cNvPr id="3" name="Percentage mantelzorger"/>
          <p:cNvSpPr>
            <a:spLocks noGrp="1"/>
          </p:cNvSpPr>
          <p:nvPr>
            <p:ph type="body" sz="quarter" idx="12" hasCustomPrompt="1"/>
          </p:nvPr>
        </p:nvSpPr>
        <p:spPr>
          <a:xfrm>
            <a:off x="7016313" y="3632279"/>
            <a:ext cx="900000" cy="900000"/>
          </a:xfrm>
        </p:spPr>
        <p:txBody>
          <a:bodyPr/>
          <a:lstStyle/>
          <a:p>
            <a:r>
              <a:t>84%</a:t>
            </a:r>
          </a:p>
        </p:txBody>
      </p:sp>
    </p:spTree>
    <p:extLst>
      <p:ext uri="{BB962C8B-B14F-4D97-AF65-F5344CB8AC3E}">
        <p14:creationId xmlns:p14="http://schemas.microsoft.com/office/powerpoint/2010/main" val="317552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centage niet thuis"/>
          <p:cNvSpPr>
            <a:spLocks noGrp="1"/>
          </p:cNvSpPr>
          <p:nvPr>
            <p:ph type="body" sz="quarter" idx="13" hasCustomPrompt="1"/>
          </p:nvPr>
        </p:nvSpPr>
        <p:spPr>
          <a:xfrm>
            <a:off x="3740688" y="5414037"/>
            <a:ext cx="900000" cy="900000"/>
          </a:xfrm>
        </p:spPr>
        <p:txBody>
          <a:bodyPr/>
          <a:lstStyle/>
          <a:p>
            <a:r>
              <a:t>84%</a:t>
            </a:r>
          </a:p>
        </p:txBody>
      </p:sp>
    </p:spTree>
    <p:extLst>
      <p:ext uri="{BB962C8B-B14F-4D97-AF65-F5344CB8AC3E}">
        <p14:creationId xmlns:p14="http://schemas.microsoft.com/office/powerpoint/2010/main" val="98827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afiek schoolbeleving"/>
          <p:cNvGraphicFramePr>
            <a:graphicFrameLocks noGrp="1"/>
          </p:cNvGraphicFramePr>
          <p:nvPr/>
        </p:nvGraphicFramePr>
        <p:xfrm>
          <a:off x="1252883" y="796857"/>
          <a:ext cx="3600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Grafiek ziekteverzuim"/>
          <p:cNvGraphicFramePr>
            <a:graphicFrameLocks noGrp="1"/>
          </p:cNvGraphicFramePr>
          <p:nvPr/>
        </p:nvGraphicFramePr>
        <p:xfrm>
          <a:off x="6951428" y="796857"/>
          <a:ext cx="3600000" cy="25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Grafiek spijbelen"/>
          <p:cNvGraphicFramePr>
            <a:graphicFrameLocks noGrp="1"/>
          </p:cNvGraphicFramePr>
          <p:nvPr/>
        </p:nvGraphicFramePr>
        <p:xfrm>
          <a:off x="1252883" y="3672133"/>
          <a:ext cx="3600000" cy="25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Grafiek pesten"/>
          <p:cNvGraphicFramePr>
            <a:graphicFrameLocks noGrp="1"/>
          </p:cNvGraphicFramePr>
          <p:nvPr/>
        </p:nvGraphicFramePr>
        <p:xfrm>
          <a:off x="6951428" y="3672133"/>
          <a:ext cx="3600000" cy="2520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5978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91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centage ervaren gezondheid"/>
          <p:cNvSpPr>
            <a:spLocks noGrp="1"/>
          </p:cNvSpPr>
          <p:nvPr>
            <p:ph type="body" sz="quarter" idx="13" hasCustomPrompt="1"/>
          </p:nvPr>
        </p:nvSpPr>
        <p:spPr>
          <a:xfrm>
            <a:off x="964096" y="1314267"/>
            <a:ext cx="900000" cy="900000"/>
          </a:xfrm>
        </p:spPr>
        <p:txBody>
          <a:bodyPr/>
          <a:lstStyle/>
          <a:p>
            <a:r>
              <a:t>84%</a:t>
            </a:r>
          </a:p>
        </p:txBody>
      </p:sp>
      <p:sp>
        <p:nvSpPr>
          <p:cNvPr id="3" name="Percentage geluk"/>
          <p:cNvSpPr>
            <a:spLocks noGrp="1"/>
          </p:cNvSpPr>
          <p:nvPr>
            <p:ph type="body" sz="quarter" idx="18" hasCustomPrompt="1"/>
          </p:nvPr>
        </p:nvSpPr>
        <p:spPr>
          <a:xfrm>
            <a:off x="6573125" y="1314267"/>
            <a:ext cx="900000" cy="900000"/>
          </a:xfrm>
        </p:spPr>
        <p:txBody>
          <a:bodyPr/>
          <a:lstStyle/>
          <a:p>
            <a:r>
              <a:t>84%</a:t>
            </a:r>
          </a:p>
        </p:txBody>
      </p:sp>
      <p:graphicFrame>
        <p:nvGraphicFramePr>
          <p:cNvPr id="4" name="Grafiek ervaren gezondheid"/>
          <p:cNvGraphicFramePr>
            <a:graphicFrameLocks noGrp="1"/>
          </p:cNvGraphicFramePr>
          <p:nvPr/>
        </p:nvGraphicFramePr>
        <p:xfrm>
          <a:off x="1252883" y="3163177"/>
          <a:ext cx="3600000" cy="252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afiek geluk"/>
          <p:cNvGraphicFramePr>
            <a:graphicFrameLocks noGrp="1"/>
          </p:cNvGraphicFramePr>
          <p:nvPr/>
        </p:nvGraphicFramePr>
        <p:xfrm>
          <a:off x="6951428" y="3163177"/>
          <a:ext cx="3600000" cy="252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1014131"/>
      </p:ext>
    </p:extLst>
  </p:cSld>
  <p:clrMapOvr>
    <a:masterClrMapping/>
  </p:clrMapOvr>
</p:sld>
</file>

<file path=ppt/theme/theme1.xml><?xml version="1.0" encoding="utf-8"?>
<a:theme xmlns:a="http://schemas.openxmlformats.org/drawingml/2006/main" name="Rapportag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19" ma:contentTypeDescription="Een nieuw document maken." ma:contentTypeScope="" ma:versionID="1f5d07a82852d55ba6a3188556567a3a">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f363c680071ae245cb64b441507cfa84"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10d3344f-2d16-43d9-a145-97142f5cb288">
      <UserInfo>
        <DisplayName/>
        <AccountId xsi:nil="true"/>
        <AccountType/>
      </UserInfo>
    </SharedWithUsers>
    <lcf76f155ced4ddcb4097134ff3c332f xmlns="4e95bed8-6d15-4403-ad70-a53422338dca">
      <Terms xmlns="http://schemas.microsoft.com/office/infopath/2007/PartnerControls"/>
    </lcf76f155ced4ddcb4097134ff3c332f>
    <TaxCatchAll xmlns="d045ab76-3bb7-45f5-ab41-d7b04aa0dc94"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012F44D-E881-41C7-8028-5467B6C8C3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797234-1F06-4080-A1F9-30DCE4CF2F06}">
  <ds:schemaRefs>
    <ds:schemaRef ds:uri="http://schemas.microsoft.com/sharepoint/v3/contenttype/forms"/>
  </ds:schemaRefs>
</ds:datastoreItem>
</file>

<file path=customXml/itemProps3.xml><?xml version="1.0" encoding="utf-8"?>
<ds:datastoreItem xmlns:ds="http://schemas.openxmlformats.org/officeDocument/2006/customXml" ds:itemID="{428373FD-713A-4C43-B3FE-80F0E3D63506}">
  <ds:schemaRefs>
    <ds:schemaRef ds:uri="http://schemas.microsoft.com/sharepoint/v3"/>
    <ds:schemaRef ds:uri="http://schemas.openxmlformats.org/package/2006/metadata/core-properties"/>
    <ds:schemaRef ds:uri="http://purl.org/dc/elements/1.1/"/>
    <ds:schemaRef ds:uri="http://schemas.microsoft.com/office/2006/documentManagement/types"/>
    <ds:schemaRef ds:uri="http://purl.org/dc/terms/"/>
    <ds:schemaRef ds:uri="4e95bed8-6d15-4403-ad70-a53422338dca"/>
    <ds:schemaRef ds:uri="http://schemas.microsoft.com/office/infopath/2007/PartnerControls"/>
    <ds:schemaRef ds:uri="d045ab76-3bb7-45f5-ab41-d7b04aa0dc94"/>
    <ds:schemaRef ds:uri="http://www.w3.org/XML/1998/namespace"/>
    <ds:schemaRef ds:uri="10d3344f-2d16-43d9-a145-97142f5cb288"/>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1445</TotalTime>
  <Words>147</Words>
  <Application>Microsoft Office PowerPoint</Application>
  <PresentationFormat>Breedbeeld</PresentationFormat>
  <Paragraphs>37</Paragraphs>
  <Slides>18</Slides>
  <Notes>0</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18</vt:i4>
      </vt:variant>
    </vt:vector>
  </HeadingPairs>
  <TitlesOfParts>
    <vt:vector size="25" baseType="lpstr">
      <vt:lpstr>Arial</vt:lpstr>
      <vt:lpstr>Calibri</vt:lpstr>
      <vt:lpstr>Century Gothic</vt:lpstr>
      <vt:lpstr>Serifa Std 45 Light</vt:lpstr>
      <vt:lpstr>Serifa Std 55 Roman</vt:lpstr>
      <vt:lpstr>TT Arial</vt:lpstr>
      <vt:lpstr>Rapportage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Maessen, Carla</dc:creator>
  <cp:lastModifiedBy>Vermeulen, Sander</cp:lastModifiedBy>
  <cp:revision>14</cp:revision>
  <dcterms:created xsi:type="dcterms:W3CDTF">2021-07-15T09:01:16Z</dcterms:created>
  <dcterms:modified xsi:type="dcterms:W3CDTF">2023-10-24T12:19:14Z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0x010100C4EA295FB1FB9547A73C9F5819D6E613</vt:lpwstr>
  </property>
  <property fmtid="{D5CDD505-2E9C-101B-9397-08002B2CF9AE}" pid="3" name="Order">
    <vt:r8>6882400</vt:r8>
  </property>
  <property fmtid="{D5CDD505-2E9C-101B-9397-08002B2CF9AE}" pid="4" name="MSIP_Label_ce8bfa01-cc62-4e0e-8713-2f7da2586bef_Enabled">
    <vt:lpwstr>true</vt:lpwstr>
  </property>
  <property fmtid="{D5CDD505-2E9C-101B-9397-08002B2CF9AE}" pid="5" name="MSIP_Label_ce8bfa01-cc62-4e0e-8713-2f7da2586bef_SetDate">
    <vt:lpwstr>2022-02-23T08:06:28Z</vt:lpwstr>
  </property>
  <property fmtid="{D5CDD505-2E9C-101B-9397-08002B2CF9AE}" pid="6" name="MSIP_Label_ce8bfa01-cc62-4e0e-8713-2f7da2586bef_Method">
    <vt:lpwstr>Privileged</vt:lpwstr>
  </property>
  <property fmtid="{D5CDD505-2E9C-101B-9397-08002B2CF9AE}" pid="7" name="MSIP_Label_ce8bfa01-cc62-4e0e-8713-2f7da2586bef_Name">
    <vt:lpwstr>Bedrijfsvertrouwelijk (BBN1)</vt:lpwstr>
  </property>
  <property fmtid="{D5CDD505-2E9C-101B-9397-08002B2CF9AE}" pid="8" name="MSIP_Label_ce8bfa01-cc62-4e0e-8713-2f7da2586bef_SiteId">
    <vt:lpwstr>e90fbc72-bc3b-4475-8f41-70d1d17ccf33</vt:lpwstr>
  </property>
  <property fmtid="{D5CDD505-2E9C-101B-9397-08002B2CF9AE}" pid="9" name="MSIP_Label_ce8bfa01-cc62-4e0e-8713-2f7da2586bef_ActionId">
    <vt:lpwstr>9446abc7-3ad8-491d-928a-af1e5bfbd14d</vt:lpwstr>
  </property>
  <property fmtid="{D5CDD505-2E9C-101B-9397-08002B2CF9AE}" pid="10" name="MSIP_Label_ce8bfa01-cc62-4e0e-8713-2f7da2586bef_ContentBits">
    <vt:lpwstr>2</vt:lpwstr>
  </property>
  <property fmtid="{D5CDD505-2E9C-101B-9397-08002B2CF9AE}" pid="11" name="ClassificationContentMarkingFooterLocations">
    <vt:lpwstr>Gemeenterapportage:5</vt:lpwstr>
  </property>
  <property fmtid="{D5CDD505-2E9C-101B-9397-08002B2CF9AE}" pid="12" name="ClassificationContentMarkingFooterText">
    <vt:lpwstr>Bedrijfsvertrouwelijk (BBN1)</vt:lpwstr>
  </property>
  <property fmtid="{D5CDD505-2E9C-101B-9397-08002B2CF9AE}" pid="13" name="MediaServiceImageTags">
    <vt:lpwstr/>
  </property>
</Properties>
</file>