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44" y="-10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689080" y="3048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83080" y="2819400"/>
            <a:ext cx="832104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2083" y="2420112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547360" y="2115312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670195" y="2209800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646420" y="2199451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91540" y="381000"/>
            <a:ext cx="1010412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113520" y="0"/>
            <a:ext cx="277368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18872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16519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891626" y="2925763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014460" y="3020251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0686" y="3009902"/>
            <a:ext cx="594360" cy="441325"/>
          </a:xfrm>
        </p:spPr>
        <p:txBody>
          <a:bodyPr/>
          <a:lstStyle/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240" y="304800"/>
            <a:ext cx="851916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8820" y="304802"/>
            <a:ext cx="18821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0194" y="1026373"/>
            <a:ext cx="594360" cy="441325"/>
          </a:xfrm>
        </p:spPr>
        <p:txBody>
          <a:bodyPr/>
          <a:lstStyle/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689080" y="1905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98120" y="2286000"/>
            <a:ext cx="11483035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2083" y="142352"/>
            <a:ext cx="11483035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954" y="2743200"/>
            <a:ext cx="8424226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98120" y="2438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547360" y="2115312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670195" y="2209800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6420" y="2199451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33400"/>
            <a:ext cx="1010412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228600"/>
            <a:ext cx="1109472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8560" y="6409944"/>
            <a:ext cx="3958438" cy="365760"/>
          </a:xfrm>
        </p:spPr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932005" y="1575653"/>
            <a:ext cx="11597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92278" y="1371600"/>
            <a:ext cx="525018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240780" y="1371600"/>
            <a:ext cx="525018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9436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18872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98120" y="1371600"/>
            <a:ext cx="11483035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700" y="6391656"/>
            <a:ext cx="11483035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8" y="1524000"/>
            <a:ext cx="5252244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8729" y="1524000"/>
            <a:ext cx="5254308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6240" y="6409944"/>
            <a:ext cx="46558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98120" y="128016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92278" y="2471383"/>
            <a:ext cx="5254142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240780" y="2471383"/>
            <a:ext cx="525018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547360" y="956036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670195" y="1050524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646420" y="1042417"/>
            <a:ext cx="594360" cy="441325"/>
          </a:xfrm>
        </p:spPr>
        <p:txBody>
          <a:bodyPr/>
          <a:lstStyle>
            <a:lvl1pPr algn="ctr">
              <a:defRPr/>
            </a:lvl1pPr>
          </a:lstStyle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46420" y="1036021"/>
            <a:ext cx="594360" cy="441325"/>
          </a:xfrm>
        </p:spPr>
        <p:txBody>
          <a:bodyPr/>
          <a:lstStyle/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18872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" y="158496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47360" y="6324600"/>
            <a:ext cx="79248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8120" y="152400"/>
            <a:ext cx="11483035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98120" y="609600"/>
            <a:ext cx="356616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307086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981201"/>
            <a:ext cx="307086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98120" y="533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061460" y="685800"/>
            <a:ext cx="733044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684020" y="228600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06854" y="323088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3080" y="312739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278" y="6410848"/>
            <a:ext cx="4398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98120" y="533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8120" y="152400"/>
            <a:ext cx="11483035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8120" y="609600"/>
            <a:ext cx="356616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684020" y="228600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06854" y="323088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3080" y="312739"/>
            <a:ext cx="594360" cy="441325"/>
          </a:xfrm>
        </p:spPr>
        <p:txBody>
          <a:bodyPr/>
          <a:lstStyle/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88" y="5029200"/>
            <a:ext cx="762762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0488" y="609600"/>
            <a:ext cx="762762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990600"/>
            <a:ext cx="316992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4597" y="6404984"/>
            <a:ext cx="3958438" cy="365760"/>
          </a:xfrm>
        </p:spPr>
        <p:txBody>
          <a:bodyPr/>
          <a:lstStyle/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278" y="6410848"/>
            <a:ext cx="4659782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18872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28560" y="6404984"/>
            <a:ext cx="395843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F9B90DE-49C3-4BFF-9CE2-7B3F3F086D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6240" y="6410848"/>
            <a:ext cx="46558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98120" y="1276743"/>
            <a:ext cx="1148303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547360" y="956036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670195" y="1050524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646420" y="1040175"/>
            <a:ext cx="59436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9F0208-3951-48A4-A488-B4ACB2F0DD0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92278" y="228600"/>
            <a:ext cx="1109472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2278" y="1524000"/>
            <a:ext cx="1109472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By… </a:t>
            </a:r>
            <a:r>
              <a:rPr lang="en-US" dirty="0" err="1" smtClean="0"/>
              <a:t>Sakeeb</a:t>
            </a:r>
            <a:r>
              <a:rPr lang="en-US" dirty="0" smtClean="0"/>
              <a:t> sheikh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Improving Model </a:t>
            </a:r>
            <a:r>
              <a:rPr lang="en-US" b="1" dirty="0"/>
              <a:t>Performance using Cross </a:t>
            </a:r>
            <a:r>
              <a:rPr lang="en-US" b="1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7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k-fold cross </a:t>
            </a:r>
            <a:r>
              <a:rPr lang="en-US" b="1" dirty="0" smtClean="0">
                <a:solidFill>
                  <a:srgbClr val="FF0000"/>
                </a:solidFill>
              </a:rPr>
              <a:t>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3" y="3124200"/>
            <a:ext cx="11277600" cy="30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21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K-Fold Continue…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Randomly split your entire dataset into </a:t>
            </a:r>
            <a:r>
              <a:rPr lang="en-US" dirty="0" err="1"/>
              <a:t>k”folds</a:t>
            </a:r>
            <a:r>
              <a:rPr lang="en-US" dirty="0"/>
              <a:t>”</a:t>
            </a:r>
          </a:p>
          <a:p>
            <a:r>
              <a:rPr lang="en-US" dirty="0"/>
              <a:t>For each k-fold in your dataset, build your model on k – 1 folds of the dataset. Then, test the model to check the effectiveness for </a:t>
            </a:r>
            <a:r>
              <a:rPr lang="en-US" i="1" dirty="0" err="1"/>
              <a:t>kth</a:t>
            </a:r>
            <a:r>
              <a:rPr lang="en-US" dirty="0"/>
              <a:t> fold</a:t>
            </a:r>
          </a:p>
          <a:p>
            <a:r>
              <a:rPr lang="en-US" dirty="0"/>
              <a:t>Record the error you see on each of the predictions</a:t>
            </a:r>
          </a:p>
          <a:p>
            <a:r>
              <a:rPr lang="en-US" dirty="0"/>
              <a:t>Repeat this until each of the k-folds has served as the test set</a:t>
            </a:r>
          </a:p>
          <a:p>
            <a:r>
              <a:rPr lang="en-US" dirty="0"/>
              <a:t>The average of your k recorded errors is called the cross-validation error and will serve as your performance metric for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9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Python code for K-Fold CV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KFold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RepeatedKFold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=5, </a:t>
            </a:r>
            <a:r>
              <a:rPr lang="en-US" dirty="0" err="1"/>
              <a:t>n_repeats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=None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train_index</a:t>
            </a:r>
            <a:r>
              <a:rPr lang="en-US" dirty="0"/>
              <a:t>, </a:t>
            </a:r>
            <a:r>
              <a:rPr lang="en-US" dirty="0" err="1"/>
              <a:t>test_index</a:t>
            </a:r>
            <a:r>
              <a:rPr lang="en-US" dirty="0"/>
              <a:t> in </a:t>
            </a:r>
            <a:r>
              <a:rPr lang="en-US" dirty="0" err="1"/>
              <a:t>kf.split</a:t>
            </a:r>
            <a:r>
              <a:rPr lang="en-US" dirty="0"/>
              <a:t>(X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print("Train:", </a:t>
            </a:r>
            <a:r>
              <a:rPr lang="en-US" dirty="0" err="1"/>
              <a:t>train_index</a:t>
            </a:r>
            <a:r>
              <a:rPr lang="en-US" dirty="0"/>
              <a:t>, "Validation:",</a:t>
            </a:r>
            <a:r>
              <a:rPr lang="en-US" dirty="0" err="1"/>
              <a:t>test_index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 = X[</a:t>
            </a:r>
            <a:r>
              <a:rPr lang="en-US" dirty="0" err="1"/>
              <a:t>train_index</a:t>
            </a:r>
            <a:r>
              <a:rPr lang="en-US" dirty="0"/>
              <a:t>], X[</a:t>
            </a:r>
            <a:r>
              <a:rPr lang="en-US" dirty="0" err="1"/>
              <a:t>test_index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y[</a:t>
            </a:r>
            <a:r>
              <a:rPr lang="en-US" dirty="0" err="1"/>
              <a:t>train_index</a:t>
            </a:r>
            <a:r>
              <a:rPr lang="en-US" dirty="0"/>
              <a:t>], y[</a:t>
            </a:r>
            <a:r>
              <a:rPr lang="en-US" dirty="0" err="1"/>
              <a:t>test_index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Stratified k-fold cross </a:t>
            </a:r>
            <a:r>
              <a:rPr lang="en-US" dirty="0" smtClean="0">
                <a:solidFill>
                  <a:srgbClr val="FF0000"/>
                </a:solidFill>
              </a:rPr>
              <a:t>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s3-ap-south-1.amazonaws.com/av-blog-media/wp-content/uploads/2015/11/sk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598"/>
            <a:ext cx="7696200" cy="531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2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Pytho</a:t>
            </a:r>
            <a:r>
              <a:rPr lang="en-US" dirty="0" smtClean="0">
                <a:solidFill>
                  <a:srgbClr val="FF0000"/>
                </a:solidFill>
              </a:rPr>
              <a:t>n for Stratified K-Fold CV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StratifiedKFold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skf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StratifiedKFold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=5, </a:t>
            </a:r>
            <a:r>
              <a:rPr lang="en-US" dirty="0" err="1"/>
              <a:t>random_state</a:t>
            </a:r>
            <a:r>
              <a:rPr lang="en-US" dirty="0"/>
              <a:t>=None)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X is the feature set and y is the </a:t>
            </a:r>
            <a:r>
              <a:rPr lang="en-US" dirty="0" smtClean="0">
                <a:solidFill>
                  <a:srgbClr val="0070C0"/>
                </a:solidFill>
              </a:rPr>
              <a:t>target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train_index</a:t>
            </a:r>
            <a:r>
              <a:rPr lang="en-US" dirty="0"/>
              <a:t>, </a:t>
            </a:r>
            <a:r>
              <a:rPr lang="en-US" dirty="0" err="1"/>
              <a:t>test_index</a:t>
            </a:r>
            <a:r>
              <a:rPr lang="en-US" dirty="0"/>
              <a:t> in </a:t>
            </a:r>
            <a:r>
              <a:rPr lang="en-US" dirty="0" err="1"/>
              <a:t>skf.split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("Train:", </a:t>
            </a:r>
            <a:r>
              <a:rPr lang="en-US" dirty="0" err="1"/>
              <a:t>train_index</a:t>
            </a:r>
            <a:r>
              <a:rPr lang="en-US" dirty="0"/>
              <a:t>, "Validation:", </a:t>
            </a:r>
            <a:r>
              <a:rPr lang="en-US" dirty="0" err="1"/>
              <a:t>val_index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 = X[</a:t>
            </a:r>
            <a:r>
              <a:rPr lang="en-US" dirty="0" err="1"/>
              <a:t>train_index</a:t>
            </a:r>
            <a:r>
              <a:rPr lang="en-US" dirty="0"/>
              <a:t>], X[</a:t>
            </a:r>
            <a:r>
              <a:rPr lang="en-US" dirty="0" err="1"/>
              <a:t>val_index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y[</a:t>
            </a:r>
            <a:r>
              <a:rPr lang="en-US" dirty="0" err="1"/>
              <a:t>train_index</a:t>
            </a:r>
            <a:r>
              <a:rPr lang="en-US" dirty="0"/>
              <a:t>], y[</a:t>
            </a:r>
            <a:r>
              <a:rPr lang="en-US" dirty="0" err="1"/>
              <a:t>val_index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9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Adversarial </a:t>
            </a:r>
            <a:r>
              <a:rPr lang="en-US" dirty="0" smtClean="0">
                <a:solidFill>
                  <a:srgbClr val="FF0000"/>
                </a:solidFill>
              </a:rPr>
              <a:t>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often cases where the test and train sets are </a:t>
            </a:r>
            <a:r>
              <a:rPr lang="en-US" b="1" dirty="0"/>
              <a:t>very different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general idea is to check the </a:t>
            </a:r>
            <a:r>
              <a:rPr lang="en-US" b="1" dirty="0"/>
              <a:t>degree of similarity</a:t>
            </a:r>
            <a:r>
              <a:rPr lang="en-US" dirty="0"/>
              <a:t> between training and tests in terms of </a:t>
            </a:r>
            <a:r>
              <a:rPr lang="en-US" b="1" dirty="0"/>
              <a:t>feature distribution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Combining </a:t>
            </a:r>
            <a:r>
              <a:rPr lang="en-US" dirty="0"/>
              <a:t>train and test sets, assigning 0/1 labels (0 – train, 1-test) and evaluating a binary classification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Cross Validation for time </a:t>
            </a:r>
            <a:r>
              <a:rPr lang="en-US" b="1" dirty="0" smtClean="0">
                <a:solidFill>
                  <a:srgbClr val="FF0000"/>
                </a:solidFill>
              </a:rPr>
              <a:t>series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Folds for time series cross </a:t>
            </a:r>
            <a:r>
              <a:rPr lang="en-US" dirty="0" err="1"/>
              <a:t>valdiation</a:t>
            </a:r>
            <a:r>
              <a:rPr lang="en-US" dirty="0"/>
              <a:t> are created in a forward chaining fashion</a:t>
            </a:r>
          </a:p>
          <a:p>
            <a:r>
              <a:rPr lang="en-US" dirty="0"/>
              <a:t>Suppose we have a time series for yearly consumer demand for a product during a period of </a:t>
            </a:r>
            <a:r>
              <a:rPr lang="en-US" i="1" dirty="0"/>
              <a:t>n</a:t>
            </a:r>
            <a:r>
              <a:rPr lang="en-US" dirty="0"/>
              <a:t> years. The folds would be created like:</a:t>
            </a:r>
          </a:p>
          <a:p>
            <a:pPr marL="0" indent="0">
              <a:buNone/>
            </a:pPr>
            <a:r>
              <a:rPr lang="en-US" dirty="0" smtClean="0"/>
              <a:t>	fold </a:t>
            </a:r>
            <a:r>
              <a:rPr lang="en-US" dirty="0"/>
              <a:t>1: training [1], test [2]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fold </a:t>
            </a:r>
            <a:r>
              <a:rPr lang="en-US" dirty="0"/>
              <a:t>2: training [1 2], test [3]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fold </a:t>
            </a:r>
            <a:r>
              <a:rPr lang="en-US" dirty="0"/>
              <a:t>3: training [1 2 3], test [4]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fold </a:t>
            </a:r>
            <a:r>
              <a:rPr lang="en-US" dirty="0"/>
              <a:t>4: training [1 2 3 4], test [5]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fold </a:t>
            </a:r>
            <a:r>
              <a:rPr lang="en-US" dirty="0"/>
              <a:t>5: training [1 2 3 4 5], test [6]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 </a:t>
            </a:r>
            <a:r>
              <a:rPr lang="en-US" dirty="0"/>
              <a:t>. 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fold </a:t>
            </a:r>
            <a:r>
              <a:rPr lang="en-US" dirty="0"/>
              <a:t>n: training [1 2 3 ….. n-1], test [n]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8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For Time Series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s3-ap-south-1.amazonaws.com/av-blog-media/wp-content/uploads/2015/11/ts_1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0439400" cy="50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5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TimeSeriesSplit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 2], [3, 4], [1, 2], [3, 4]])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2, 3, 4])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tscv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TimeSeriesSplit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train_index</a:t>
            </a:r>
            <a:r>
              <a:rPr lang="en-US" dirty="0"/>
              <a:t>, </a:t>
            </a:r>
            <a:r>
              <a:rPr lang="en-US" dirty="0" err="1"/>
              <a:t>test_index</a:t>
            </a:r>
            <a:r>
              <a:rPr lang="en-US" dirty="0"/>
              <a:t> in </a:t>
            </a:r>
            <a:r>
              <a:rPr lang="en-US" dirty="0" err="1"/>
              <a:t>tscv.split</a:t>
            </a:r>
            <a:r>
              <a:rPr lang="en-US" dirty="0"/>
              <a:t>(X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("Train:", </a:t>
            </a:r>
            <a:r>
              <a:rPr lang="en-US" dirty="0" err="1"/>
              <a:t>train_index</a:t>
            </a:r>
            <a:r>
              <a:rPr lang="en-US" dirty="0"/>
              <a:t>, "Validation:", </a:t>
            </a:r>
            <a:r>
              <a:rPr lang="en-US" dirty="0" err="1"/>
              <a:t>val_index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 = X[</a:t>
            </a:r>
            <a:r>
              <a:rPr lang="en-US" dirty="0" err="1"/>
              <a:t>train_index</a:t>
            </a:r>
            <a:r>
              <a:rPr lang="en-US" dirty="0"/>
              <a:t>], X[</a:t>
            </a:r>
            <a:r>
              <a:rPr lang="en-US" dirty="0" err="1"/>
              <a:t>val_index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y[</a:t>
            </a:r>
            <a:r>
              <a:rPr lang="en-US" dirty="0" err="1"/>
              <a:t>train_index</a:t>
            </a:r>
            <a:r>
              <a:rPr lang="en-US" dirty="0"/>
              <a:t>], y[</a:t>
            </a:r>
            <a:r>
              <a:rPr lang="en-US" dirty="0" err="1"/>
              <a:t>val_index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085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4-step ahead </a:t>
            </a:r>
            <a:r>
              <a:rPr lang="en-US" dirty="0" smtClean="0">
                <a:solidFill>
                  <a:srgbClr val="FF0000"/>
                </a:solidFill>
              </a:rPr>
              <a:t>forecast </a:t>
            </a:r>
            <a:r>
              <a:rPr lang="en-US" dirty="0">
                <a:solidFill>
                  <a:srgbClr val="FF0000"/>
                </a:solidFill>
              </a:rPr>
              <a:t>error is depicted in the below diagram.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https://s3-ap-south-1.amazonaws.com/av-blog-media/wp-content/uploads/2015/11/ts_4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1098269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to address the issue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analyticsvidhya.com/wp-content/uploads/2015/11/r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3106"/>
            <a:ext cx="9982200" cy="48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10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do models lose stability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110394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0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to use Validation Technique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When </a:t>
            </a:r>
            <a:r>
              <a:rPr lang="en-US" sz="3600" b="1" dirty="0" smtClean="0"/>
              <a:t>tuning the model </a:t>
            </a:r>
            <a:r>
              <a:rPr lang="en-US" sz="3600" dirty="0" smtClean="0"/>
              <a:t>to get the higher accuracy score it </a:t>
            </a:r>
            <a:r>
              <a:rPr lang="en-US" sz="3600" dirty="0"/>
              <a:t>becomes difficult to distinguish whether this improvement in score is coming because we are </a:t>
            </a:r>
            <a:r>
              <a:rPr lang="en-US" sz="3600" b="1" dirty="0"/>
              <a:t>capturing the relationship better</a:t>
            </a:r>
            <a:r>
              <a:rPr lang="en-US" sz="3600" dirty="0"/>
              <a:t>, or we are just </a:t>
            </a:r>
            <a:r>
              <a:rPr lang="en-US" sz="3600" b="1" dirty="0"/>
              <a:t>over-fitting</a:t>
            </a:r>
            <a:r>
              <a:rPr lang="en-US" sz="3600" dirty="0"/>
              <a:t> the data. To find the right answer for this question, we use validation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86079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Cross Validation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Cross Validation is a technique which involves </a:t>
            </a:r>
            <a:r>
              <a:rPr lang="en-US" b="1" dirty="0"/>
              <a:t>reserving a particular sample</a:t>
            </a:r>
            <a:r>
              <a:rPr lang="en-US" dirty="0"/>
              <a:t> of a dataset on which you do not train the model. Later, you </a:t>
            </a:r>
            <a:r>
              <a:rPr lang="en-US" b="1" dirty="0"/>
              <a:t>test your model on this </a:t>
            </a:r>
            <a:r>
              <a:rPr lang="en-US" b="1" dirty="0" smtClean="0"/>
              <a:t>sample </a:t>
            </a:r>
            <a:r>
              <a:rPr lang="en-US" dirty="0"/>
              <a:t>before finalizing it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reserved set is called TEST set or VALIDATION set.</a:t>
            </a:r>
          </a:p>
          <a:p>
            <a:pPr algn="just"/>
            <a:r>
              <a:rPr lang="en-US" dirty="0" smtClean="0"/>
              <a:t>The set on which we try to fit the model is called TRAINING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Cross Validation Techniques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The Validation set Approach</a:t>
            </a:r>
          </a:p>
          <a:p>
            <a:r>
              <a:rPr lang="en-US" sz="3200" dirty="0"/>
              <a:t>Leave out one cross validation (LOOCV)</a:t>
            </a:r>
          </a:p>
          <a:p>
            <a:r>
              <a:rPr lang="en-US" sz="3200" dirty="0"/>
              <a:t>k-fold cross validation</a:t>
            </a:r>
          </a:p>
          <a:p>
            <a:r>
              <a:rPr lang="en-US" sz="3200" dirty="0"/>
              <a:t>Stratified k-fold cross validation</a:t>
            </a:r>
          </a:p>
          <a:p>
            <a:r>
              <a:rPr lang="en-US" sz="3200" dirty="0"/>
              <a:t>Adversarial validation</a:t>
            </a:r>
          </a:p>
          <a:p>
            <a:r>
              <a:rPr lang="en-US" sz="3200" dirty="0"/>
              <a:t>Cross validation for time series</a:t>
            </a:r>
          </a:p>
          <a:p>
            <a:r>
              <a:rPr lang="en-US" sz="3200" dirty="0"/>
              <a:t>Custom cross validation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Validation set </a:t>
            </a:r>
            <a:r>
              <a:rPr lang="en-US" sz="3600" dirty="0" smtClean="0">
                <a:solidFill>
                  <a:srgbClr val="FF0000"/>
                </a:solidFill>
              </a:rPr>
              <a:t>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reserve 50% of the dataset for validation and the remaining 50% for model training</a:t>
            </a:r>
            <a:r>
              <a:rPr lang="en-US" dirty="0" smtClean="0"/>
              <a:t>.</a:t>
            </a:r>
          </a:p>
          <a:p>
            <a:r>
              <a:rPr lang="en-US" dirty="0"/>
              <a:t>huge possibility that we might miss out on some interesting </a:t>
            </a:r>
            <a:r>
              <a:rPr lang="en-US" dirty="0" smtClean="0"/>
              <a:t>information.</a:t>
            </a:r>
          </a:p>
          <a:p>
            <a:r>
              <a:rPr lang="en-US" dirty="0"/>
              <a:t>will lead to a higher bias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train, validation = </a:t>
            </a:r>
            <a:r>
              <a:rPr lang="en-US" sz="2400" dirty="0" err="1">
                <a:solidFill>
                  <a:srgbClr val="FF0000"/>
                </a:solidFill>
              </a:rPr>
              <a:t>train_test_split</a:t>
            </a:r>
            <a:r>
              <a:rPr lang="en-US" sz="2400" dirty="0">
                <a:solidFill>
                  <a:srgbClr val="FF0000"/>
                </a:solidFill>
              </a:rPr>
              <a:t>(data, </a:t>
            </a:r>
            <a:r>
              <a:rPr lang="en-US" sz="2400" dirty="0" err="1">
                <a:solidFill>
                  <a:srgbClr val="FF0000"/>
                </a:solidFill>
              </a:rPr>
              <a:t>test_size</a:t>
            </a:r>
            <a:r>
              <a:rPr lang="en-US" sz="2400" dirty="0">
                <a:solidFill>
                  <a:srgbClr val="FF0000"/>
                </a:solidFill>
              </a:rPr>
              <a:t>=0.50, </a:t>
            </a:r>
            <a:r>
              <a:rPr lang="en-US" sz="2400" dirty="0" err="1">
                <a:solidFill>
                  <a:srgbClr val="FF0000"/>
                </a:solidFill>
              </a:rPr>
              <a:t>random_state</a:t>
            </a:r>
            <a:r>
              <a:rPr lang="en-US" sz="2400" dirty="0">
                <a:solidFill>
                  <a:srgbClr val="FF0000"/>
                </a:solidFill>
              </a:rPr>
              <a:t> = 5)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Leave one out cross validation (LOOCV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reserve only </a:t>
            </a:r>
            <a:r>
              <a:rPr lang="en-US" b="1" dirty="0"/>
              <a:t>one data point </a:t>
            </a:r>
            <a:r>
              <a:rPr lang="en-US" dirty="0"/>
              <a:t>from the available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To train model we </a:t>
            </a:r>
            <a:r>
              <a:rPr lang="en-US" dirty="0"/>
              <a:t>make use of </a:t>
            </a:r>
            <a:r>
              <a:rPr lang="en-US" b="1" dirty="0"/>
              <a:t>all data points</a:t>
            </a:r>
            <a:r>
              <a:rPr lang="en-US" dirty="0"/>
              <a:t>, hence the bias will be </a:t>
            </a:r>
            <a:r>
              <a:rPr lang="en-US" dirty="0" smtClean="0"/>
              <a:t>low.</a:t>
            </a:r>
          </a:p>
          <a:p>
            <a:r>
              <a:rPr lang="en-US" dirty="0"/>
              <a:t>We repeat the cross validation process </a:t>
            </a:r>
            <a:r>
              <a:rPr lang="en-US" b="1" dirty="0"/>
              <a:t>n </a:t>
            </a:r>
            <a:r>
              <a:rPr lang="en-US" b="1" dirty="0" smtClean="0"/>
              <a:t>times</a:t>
            </a:r>
            <a:r>
              <a:rPr lang="en-US" dirty="0" smtClean="0"/>
              <a:t>.</a:t>
            </a:r>
          </a:p>
          <a:p>
            <a:r>
              <a:rPr lang="en-US" dirty="0"/>
              <a:t>which results in a </a:t>
            </a:r>
            <a:r>
              <a:rPr lang="en-US" b="1" dirty="0"/>
              <a:t>higher execution </a:t>
            </a:r>
            <a:r>
              <a:rPr lang="en-US" b="1" dirty="0" smtClean="0"/>
              <a:t>time</a:t>
            </a:r>
            <a:r>
              <a:rPr lang="en-US" dirty="0" smtClean="0"/>
              <a:t>.</a:t>
            </a:r>
          </a:p>
          <a:p>
            <a:r>
              <a:rPr lang="en-US" dirty="0"/>
              <a:t>This approach leads to </a:t>
            </a:r>
            <a:r>
              <a:rPr lang="en-US" b="1" dirty="0"/>
              <a:t>higher variation </a:t>
            </a:r>
            <a:r>
              <a:rPr lang="en-US" dirty="0"/>
              <a:t>in testing </a:t>
            </a:r>
            <a:r>
              <a:rPr lang="en-US" dirty="0" smtClean="0"/>
              <a:t>model.</a:t>
            </a:r>
          </a:p>
          <a:p>
            <a:r>
              <a:rPr lang="en-US" dirty="0"/>
              <a:t>If the data point turns out to be an </a:t>
            </a:r>
            <a:r>
              <a:rPr lang="en-US" b="1" dirty="0" smtClean="0"/>
              <a:t>outlier</a:t>
            </a:r>
            <a:r>
              <a:rPr lang="en-US" dirty="0" smtClean="0"/>
              <a:t>, </a:t>
            </a:r>
            <a:r>
              <a:rPr lang="en-US" dirty="0"/>
              <a:t>it can lead to a higher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Python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LeaveOneOut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 2], [3, 4]])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2])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 </a:t>
            </a:r>
            <a:r>
              <a:rPr lang="en-US" dirty="0"/>
              <a:t>= </a:t>
            </a:r>
            <a:r>
              <a:rPr lang="en-US" dirty="0" err="1"/>
              <a:t>LeaveOneOut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loo.get_n_splits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train_index</a:t>
            </a:r>
            <a:r>
              <a:rPr lang="en-US" dirty="0"/>
              <a:t>, </a:t>
            </a:r>
            <a:r>
              <a:rPr lang="en-US" dirty="0" err="1"/>
              <a:t>test_index</a:t>
            </a:r>
            <a:r>
              <a:rPr lang="en-US" dirty="0"/>
              <a:t> in </a:t>
            </a:r>
            <a:r>
              <a:rPr lang="en-US" dirty="0" err="1"/>
              <a:t>loo.split</a:t>
            </a:r>
            <a:r>
              <a:rPr lang="en-US" dirty="0"/>
              <a:t>(X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  print("train:", </a:t>
            </a:r>
            <a:r>
              <a:rPr lang="en-US" dirty="0" err="1"/>
              <a:t>train_index</a:t>
            </a:r>
            <a:r>
              <a:rPr lang="en-US" dirty="0"/>
              <a:t>, "validation:", </a:t>
            </a:r>
            <a:r>
              <a:rPr lang="en-US" dirty="0" err="1"/>
              <a:t>test_index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  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 = X[</a:t>
            </a:r>
            <a:r>
              <a:rPr lang="en-US" dirty="0" err="1"/>
              <a:t>train_index</a:t>
            </a:r>
            <a:r>
              <a:rPr lang="en-US" dirty="0"/>
              <a:t>], X[</a:t>
            </a:r>
            <a:r>
              <a:rPr lang="en-US" dirty="0" err="1"/>
              <a:t>test_index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 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y[</a:t>
            </a:r>
            <a:r>
              <a:rPr lang="en-US" dirty="0" err="1"/>
              <a:t>train_index</a:t>
            </a:r>
            <a:r>
              <a:rPr lang="en-US" dirty="0"/>
              <a:t>], y[</a:t>
            </a:r>
            <a:r>
              <a:rPr lang="en-US" dirty="0" err="1"/>
              <a:t>test_index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</TotalTime>
  <Words>488</Words>
  <Application>Microsoft Office PowerPoint</Application>
  <PresentationFormat>Custom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Improving Model Performance using Cross Validation</vt:lpstr>
      <vt:lpstr>Example to address the issue ?</vt:lpstr>
      <vt:lpstr>Why do models lose stability?</vt:lpstr>
      <vt:lpstr>Why to use Validation Technique ?</vt:lpstr>
      <vt:lpstr>What is Cross Validation?</vt:lpstr>
      <vt:lpstr>Cross Validation Techniques</vt:lpstr>
      <vt:lpstr>The Validation set Approach</vt:lpstr>
      <vt:lpstr>Leave one out cross validation (LOOCV)</vt:lpstr>
      <vt:lpstr>Python Code</vt:lpstr>
      <vt:lpstr>k-fold cross validation</vt:lpstr>
      <vt:lpstr>K-Fold Continue…</vt:lpstr>
      <vt:lpstr>Python code for K-Fold CV</vt:lpstr>
      <vt:lpstr>Stratified k-fold cross validation</vt:lpstr>
      <vt:lpstr>Python for Stratified K-Fold CV</vt:lpstr>
      <vt:lpstr>Adversarial Validation</vt:lpstr>
      <vt:lpstr>Cross Validation for time series</vt:lpstr>
      <vt:lpstr>CV For Time Series Data Analysis</vt:lpstr>
      <vt:lpstr>PowerPoint Presentation</vt:lpstr>
      <vt:lpstr>4-step ahead forecast error is depicted in the below diagram.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Model Performance using Cross Validation</dc:title>
  <dc:creator>mypc</dc:creator>
  <cp:lastModifiedBy>mypc</cp:lastModifiedBy>
  <cp:revision>61</cp:revision>
  <dcterms:created xsi:type="dcterms:W3CDTF">2018-10-18T09:01:44Z</dcterms:created>
  <dcterms:modified xsi:type="dcterms:W3CDTF">2018-10-18T11:12:37Z</dcterms:modified>
</cp:coreProperties>
</file>