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62" r:id="rId7"/>
    <p:sldId id="263" r:id="rId8"/>
    <p:sldId id="268" r:id="rId9"/>
    <p:sldId id="269" r:id="rId10"/>
    <p:sldId id="270" r:id="rId11"/>
    <p:sldId id="271" r:id="rId12"/>
    <p:sldId id="272" r:id="rId13"/>
    <p:sldId id="265" r:id="rId14"/>
    <p:sldId id="321" r:id="rId15"/>
    <p:sldId id="259" r:id="rId16"/>
    <p:sldId id="273" r:id="rId17"/>
    <p:sldId id="274" r:id="rId18"/>
    <p:sldId id="275" r:id="rId19"/>
    <p:sldId id="290" r:id="rId20"/>
    <p:sldId id="291" r:id="rId21"/>
    <p:sldId id="286" r:id="rId22"/>
    <p:sldId id="301" r:id="rId23"/>
    <p:sldId id="293" r:id="rId24"/>
    <p:sldId id="300" r:id="rId25"/>
    <p:sldId id="294" r:id="rId26"/>
    <p:sldId id="295" r:id="rId27"/>
    <p:sldId id="302" r:id="rId28"/>
    <p:sldId id="276" r:id="rId29"/>
    <p:sldId id="277" r:id="rId30"/>
    <p:sldId id="278" r:id="rId31"/>
    <p:sldId id="279" r:id="rId32"/>
    <p:sldId id="280" r:id="rId33"/>
    <p:sldId id="281" r:id="rId34"/>
    <p:sldId id="282" r:id="rId35"/>
    <p:sldId id="283" r:id="rId36"/>
    <p:sldId id="284" r:id="rId37"/>
    <p:sldId id="285" r:id="rId38"/>
    <p:sldId id="322" r:id="rId39"/>
    <p:sldId id="305" r:id="rId40"/>
    <p:sldId id="304" r:id="rId41"/>
    <p:sldId id="306" r:id="rId42"/>
    <p:sldId id="307" r:id="rId43"/>
    <p:sldId id="308" r:id="rId44"/>
    <p:sldId id="309" r:id="rId45"/>
    <p:sldId id="310" r:id="rId46"/>
    <p:sldId id="311" r:id="rId47"/>
    <p:sldId id="312" r:id="rId48"/>
    <p:sldId id="317" r:id="rId49"/>
    <p:sldId id="313" r:id="rId50"/>
    <p:sldId id="314" r:id="rId51"/>
    <p:sldId id="315" r:id="rId52"/>
    <p:sldId id="316" r:id="rId53"/>
    <p:sldId id="318" r:id="rId54"/>
    <p:sldId id="319" r:id="rId55"/>
    <p:sldId id="32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9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F58BAE4-3F43-4281-92D6-927A1EBA4E88}" type="datetimeFigureOut">
              <a:rPr lang="en-IN" smtClean="0"/>
              <a:t>19-04-2019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70A59-5A20-4DF7-99FC-00478186A934}" type="slidenum">
              <a:rPr lang="en-IN" smtClean="0"/>
              <a:t>‹#›</a:t>
            </a:fld>
            <a:endParaRPr lang="en-IN"/>
          </a:p>
        </p:txBody>
      </p:sp>
    </p:spTree>
    <p:extLst>
      <p:ext uri="{BB962C8B-B14F-4D97-AF65-F5344CB8AC3E}">
        <p14:creationId xmlns:p14="http://schemas.microsoft.com/office/powerpoint/2010/main" val="545625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58BAE4-3F43-4281-92D6-927A1EBA4E88}" type="datetimeFigureOut">
              <a:rPr lang="en-IN" smtClean="0"/>
              <a:t>19-04-2019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70A59-5A20-4DF7-99FC-00478186A934}" type="slidenum">
              <a:rPr lang="en-IN" smtClean="0"/>
              <a:t>‹#›</a:t>
            </a:fld>
            <a:endParaRPr lang="en-IN"/>
          </a:p>
        </p:txBody>
      </p:sp>
    </p:spTree>
    <p:extLst>
      <p:ext uri="{BB962C8B-B14F-4D97-AF65-F5344CB8AC3E}">
        <p14:creationId xmlns:p14="http://schemas.microsoft.com/office/powerpoint/2010/main" val="3604234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58BAE4-3F43-4281-92D6-927A1EBA4E88}" type="datetimeFigureOut">
              <a:rPr lang="en-IN" smtClean="0"/>
              <a:t>19-04-2019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70A59-5A20-4DF7-99FC-00478186A934}" type="slidenum">
              <a:rPr lang="en-IN" smtClean="0"/>
              <a:t>‹#›</a:t>
            </a:fld>
            <a:endParaRPr lang="en-IN"/>
          </a:p>
        </p:txBody>
      </p:sp>
    </p:spTree>
    <p:extLst>
      <p:ext uri="{BB962C8B-B14F-4D97-AF65-F5344CB8AC3E}">
        <p14:creationId xmlns:p14="http://schemas.microsoft.com/office/powerpoint/2010/main" val="495872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58BAE4-3F43-4281-92D6-927A1EBA4E88}" type="datetimeFigureOut">
              <a:rPr lang="en-IN" smtClean="0"/>
              <a:t>19-04-2019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70A59-5A20-4DF7-99FC-00478186A934}" type="slidenum">
              <a:rPr lang="en-IN" smtClean="0"/>
              <a:t>‹#›</a:t>
            </a:fld>
            <a:endParaRPr lang="en-IN"/>
          </a:p>
        </p:txBody>
      </p:sp>
    </p:spTree>
    <p:extLst>
      <p:ext uri="{BB962C8B-B14F-4D97-AF65-F5344CB8AC3E}">
        <p14:creationId xmlns:p14="http://schemas.microsoft.com/office/powerpoint/2010/main" val="1687359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58BAE4-3F43-4281-92D6-927A1EBA4E88}" type="datetimeFigureOut">
              <a:rPr lang="en-IN" smtClean="0"/>
              <a:t>19-04-2019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70A59-5A20-4DF7-99FC-00478186A934}" type="slidenum">
              <a:rPr lang="en-IN" smtClean="0"/>
              <a:t>‹#›</a:t>
            </a:fld>
            <a:endParaRPr lang="en-IN"/>
          </a:p>
        </p:txBody>
      </p:sp>
    </p:spTree>
    <p:extLst>
      <p:ext uri="{BB962C8B-B14F-4D97-AF65-F5344CB8AC3E}">
        <p14:creationId xmlns:p14="http://schemas.microsoft.com/office/powerpoint/2010/main" val="406234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F58BAE4-3F43-4281-92D6-927A1EBA4E88}" type="datetimeFigureOut">
              <a:rPr lang="en-IN" smtClean="0"/>
              <a:t>19-04-2019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70A59-5A20-4DF7-99FC-00478186A934}" type="slidenum">
              <a:rPr lang="en-IN" smtClean="0"/>
              <a:t>‹#›</a:t>
            </a:fld>
            <a:endParaRPr lang="en-IN"/>
          </a:p>
        </p:txBody>
      </p:sp>
    </p:spTree>
    <p:extLst>
      <p:ext uri="{BB962C8B-B14F-4D97-AF65-F5344CB8AC3E}">
        <p14:creationId xmlns:p14="http://schemas.microsoft.com/office/powerpoint/2010/main" val="165241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F58BAE4-3F43-4281-92D6-927A1EBA4E88}" type="datetimeFigureOut">
              <a:rPr lang="en-IN" smtClean="0"/>
              <a:t>19-04-2019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570A59-5A20-4DF7-99FC-00478186A934}" type="slidenum">
              <a:rPr lang="en-IN" smtClean="0"/>
              <a:t>‹#›</a:t>
            </a:fld>
            <a:endParaRPr lang="en-IN"/>
          </a:p>
        </p:txBody>
      </p:sp>
    </p:spTree>
    <p:extLst>
      <p:ext uri="{BB962C8B-B14F-4D97-AF65-F5344CB8AC3E}">
        <p14:creationId xmlns:p14="http://schemas.microsoft.com/office/powerpoint/2010/main" val="4059649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F58BAE4-3F43-4281-92D6-927A1EBA4E88}" type="datetimeFigureOut">
              <a:rPr lang="en-IN" smtClean="0"/>
              <a:t>19-04-2019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570A59-5A20-4DF7-99FC-00478186A934}" type="slidenum">
              <a:rPr lang="en-IN" smtClean="0"/>
              <a:t>‹#›</a:t>
            </a:fld>
            <a:endParaRPr lang="en-IN"/>
          </a:p>
        </p:txBody>
      </p:sp>
    </p:spTree>
    <p:extLst>
      <p:ext uri="{BB962C8B-B14F-4D97-AF65-F5344CB8AC3E}">
        <p14:creationId xmlns:p14="http://schemas.microsoft.com/office/powerpoint/2010/main" val="4093167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8BAE4-3F43-4281-92D6-927A1EBA4E88}" type="datetimeFigureOut">
              <a:rPr lang="en-IN" smtClean="0"/>
              <a:t>19-04-2019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570A59-5A20-4DF7-99FC-00478186A934}" type="slidenum">
              <a:rPr lang="en-IN" smtClean="0"/>
              <a:t>‹#›</a:t>
            </a:fld>
            <a:endParaRPr lang="en-IN"/>
          </a:p>
        </p:txBody>
      </p:sp>
    </p:spTree>
    <p:extLst>
      <p:ext uri="{BB962C8B-B14F-4D97-AF65-F5344CB8AC3E}">
        <p14:creationId xmlns:p14="http://schemas.microsoft.com/office/powerpoint/2010/main" val="2796683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58BAE4-3F43-4281-92D6-927A1EBA4E88}" type="datetimeFigureOut">
              <a:rPr lang="en-IN" smtClean="0"/>
              <a:t>19-04-2019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70A59-5A20-4DF7-99FC-00478186A934}" type="slidenum">
              <a:rPr lang="en-IN" smtClean="0"/>
              <a:t>‹#›</a:t>
            </a:fld>
            <a:endParaRPr lang="en-IN"/>
          </a:p>
        </p:txBody>
      </p:sp>
    </p:spTree>
    <p:extLst>
      <p:ext uri="{BB962C8B-B14F-4D97-AF65-F5344CB8AC3E}">
        <p14:creationId xmlns:p14="http://schemas.microsoft.com/office/powerpoint/2010/main" val="398557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58BAE4-3F43-4281-92D6-927A1EBA4E88}" type="datetimeFigureOut">
              <a:rPr lang="en-IN" smtClean="0"/>
              <a:t>19-04-2019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70A59-5A20-4DF7-99FC-00478186A934}" type="slidenum">
              <a:rPr lang="en-IN" smtClean="0"/>
              <a:t>‹#›</a:t>
            </a:fld>
            <a:endParaRPr lang="en-IN"/>
          </a:p>
        </p:txBody>
      </p:sp>
    </p:spTree>
    <p:extLst>
      <p:ext uri="{BB962C8B-B14F-4D97-AF65-F5344CB8AC3E}">
        <p14:creationId xmlns:p14="http://schemas.microsoft.com/office/powerpoint/2010/main" val="460246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58BAE4-3F43-4281-92D6-927A1EBA4E88}" type="datetimeFigureOut">
              <a:rPr lang="en-IN" smtClean="0"/>
              <a:t>19-04-2019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70A59-5A20-4DF7-99FC-00478186A934}" type="slidenum">
              <a:rPr lang="en-IN" smtClean="0"/>
              <a:t>‹#›</a:t>
            </a:fld>
            <a:endParaRPr lang="en-IN"/>
          </a:p>
        </p:txBody>
      </p:sp>
    </p:spTree>
    <p:extLst>
      <p:ext uri="{BB962C8B-B14F-4D97-AF65-F5344CB8AC3E}">
        <p14:creationId xmlns:p14="http://schemas.microsoft.com/office/powerpoint/2010/main" val="3822831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Model Fitting and Assessment</a:t>
            </a:r>
            <a:endParaRPr lang="en-IN" dirty="0"/>
          </a:p>
        </p:txBody>
      </p:sp>
      <p:sp>
        <p:nvSpPr>
          <p:cNvPr id="3" name="Subtitle 2"/>
          <p:cNvSpPr>
            <a:spLocks noGrp="1"/>
          </p:cNvSpPr>
          <p:nvPr>
            <p:ph type="subTitle" idx="1"/>
          </p:nvPr>
        </p:nvSpPr>
        <p:spPr/>
        <p:txBody>
          <a:bodyPr/>
          <a:lstStyle/>
          <a:p>
            <a:r>
              <a:rPr lang="en-US" dirty="0" smtClean="0"/>
              <a:t>By……. </a:t>
            </a:r>
            <a:r>
              <a:rPr lang="en-US" dirty="0" err="1" smtClean="0"/>
              <a:t>Sakeeb</a:t>
            </a:r>
            <a:r>
              <a:rPr lang="en-US" dirty="0" smtClean="0"/>
              <a:t> Sheikh</a:t>
            </a:r>
          </a:p>
          <a:p>
            <a:endParaRPr lang="en-IN" dirty="0"/>
          </a:p>
        </p:txBody>
      </p:sp>
    </p:spTree>
    <p:extLst>
      <p:ext uri="{BB962C8B-B14F-4D97-AF65-F5344CB8AC3E}">
        <p14:creationId xmlns:p14="http://schemas.microsoft.com/office/powerpoint/2010/main" val="2122896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Error calculations</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670046" y="2410691"/>
            <a:ext cx="8851908" cy="2123209"/>
          </a:xfrm>
          <a:prstGeom prst="rect">
            <a:avLst/>
          </a:prstGeom>
        </p:spPr>
      </p:pic>
    </p:spTree>
    <p:extLst>
      <p:ext uri="{BB962C8B-B14F-4D97-AF65-F5344CB8AC3E}">
        <p14:creationId xmlns:p14="http://schemas.microsoft.com/office/powerpoint/2010/main" val="446291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Irreducible Error</a:t>
            </a:r>
            <a:endParaRPr lang="en-IN" dirty="0"/>
          </a:p>
        </p:txBody>
      </p:sp>
      <p:sp>
        <p:nvSpPr>
          <p:cNvPr id="3" name="Content Placeholder 2"/>
          <p:cNvSpPr>
            <a:spLocks noGrp="1"/>
          </p:cNvSpPr>
          <p:nvPr>
            <p:ph idx="1"/>
          </p:nvPr>
        </p:nvSpPr>
        <p:spPr/>
        <p:txBody>
          <a:bodyPr/>
          <a:lstStyle/>
          <a:p>
            <a:r>
              <a:rPr lang="en-IN" dirty="0"/>
              <a:t>Irreducible error is the error that can’t be reduced by creating good models. It is a measure of the amount of noise in our data. </a:t>
            </a:r>
            <a:endParaRPr lang="en-IN" dirty="0" smtClean="0"/>
          </a:p>
          <a:p>
            <a:endParaRPr lang="en-IN" dirty="0"/>
          </a:p>
          <a:p>
            <a:r>
              <a:rPr lang="en-IN" dirty="0" smtClean="0"/>
              <a:t>Here </a:t>
            </a:r>
            <a:r>
              <a:rPr lang="en-IN" dirty="0"/>
              <a:t>it is important to understand that no matter how good we make our model, our data will have certain amount of noise or irreducible error that can not be removed.</a:t>
            </a:r>
          </a:p>
        </p:txBody>
      </p:sp>
    </p:spTree>
    <p:extLst>
      <p:ext uri="{BB962C8B-B14F-4D97-AF65-F5344CB8AC3E}">
        <p14:creationId xmlns:p14="http://schemas.microsoft.com/office/powerpoint/2010/main" val="2419030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21144" t="24905" r="21995" b="15246"/>
          <a:stretch/>
        </p:blipFill>
        <p:spPr>
          <a:xfrm>
            <a:off x="2341417" y="1593273"/>
            <a:ext cx="7398327" cy="4378036"/>
          </a:xfrm>
          <a:prstGeom prst="rect">
            <a:avLst/>
          </a:prstGeom>
        </p:spPr>
      </p:pic>
    </p:spTree>
    <p:extLst>
      <p:ext uri="{BB962C8B-B14F-4D97-AF65-F5344CB8AC3E}">
        <p14:creationId xmlns:p14="http://schemas.microsoft.com/office/powerpoint/2010/main" val="3455716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a:t>
            </a:r>
            <a:endParaRPr lang="en-IN"/>
          </a:p>
        </p:txBody>
      </p:sp>
      <p:sp>
        <p:nvSpPr>
          <p:cNvPr id="3" name="Content Placeholder 2"/>
          <p:cNvSpPr>
            <a:spLocks noGrp="1"/>
          </p:cNvSpPr>
          <p:nvPr>
            <p:ph idx="1"/>
          </p:nvPr>
        </p:nvSpPr>
        <p:spPr/>
        <p:txBody>
          <a:bodyPr/>
          <a:lstStyle/>
          <a:p>
            <a:endParaRPr lang="en-IN"/>
          </a:p>
        </p:txBody>
      </p:sp>
      <p:pic>
        <p:nvPicPr>
          <p:cNvPr id="7" name="Picture 6"/>
          <p:cNvPicPr>
            <a:picLocks noChangeAspect="1"/>
          </p:cNvPicPr>
          <p:nvPr/>
        </p:nvPicPr>
        <p:blipFill>
          <a:blip r:embed="rId2"/>
          <a:stretch>
            <a:fillRect/>
          </a:stretch>
        </p:blipFill>
        <p:spPr>
          <a:xfrm>
            <a:off x="2490787" y="1033462"/>
            <a:ext cx="7210425" cy="4791075"/>
          </a:xfrm>
          <a:prstGeom prst="rect">
            <a:avLst/>
          </a:prstGeom>
        </p:spPr>
      </p:pic>
    </p:spTree>
    <p:extLst>
      <p:ext uri="{BB962C8B-B14F-4D97-AF65-F5344CB8AC3E}">
        <p14:creationId xmlns:p14="http://schemas.microsoft.com/office/powerpoint/2010/main" val="3105914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4578" name="Picture 2" descr="https://gerardnico.com/_media/data_mining/bias-variance_trade-off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1" y="1766257"/>
            <a:ext cx="10290324" cy="4191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252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 Cost function </a:t>
            </a:r>
            <a:endParaRPr lang="en-IN"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2001981" y="2582574"/>
            <a:ext cx="7772400" cy="1609725"/>
          </a:xfrm>
          <a:prstGeom prst="rect">
            <a:avLst/>
          </a:prstGeom>
        </p:spPr>
      </p:pic>
    </p:spTree>
    <p:extLst>
      <p:ext uri="{BB962C8B-B14F-4D97-AF65-F5344CB8AC3E}">
        <p14:creationId xmlns:p14="http://schemas.microsoft.com/office/powerpoint/2010/main" val="2071601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Performance  Metrics</a:t>
            </a:r>
            <a:endParaRPr lang="en-IN" dirty="0"/>
          </a:p>
        </p:txBody>
      </p:sp>
      <p:sp>
        <p:nvSpPr>
          <p:cNvPr id="3" name="Content Placeholder 2"/>
          <p:cNvSpPr>
            <a:spLocks noGrp="1"/>
          </p:cNvSpPr>
          <p:nvPr>
            <p:ph idx="1"/>
          </p:nvPr>
        </p:nvSpPr>
        <p:spPr/>
        <p:txBody>
          <a:bodyPr/>
          <a:lstStyle/>
          <a:p>
            <a:r>
              <a:rPr lang="en-IN" dirty="0" smtClean="0"/>
              <a:t>Performance  Metrics are the measure which can assess the performance of the model</a:t>
            </a:r>
          </a:p>
          <a:p>
            <a:endParaRPr lang="en-IN" dirty="0"/>
          </a:p>
          <a:p>
            <a:r>
              <a:rPr lang="en-IN" b="1" dirty="0" smtClean="0"/>
              <a:t>For Regression: </a:t>
            </a:r>
            <a:r>
              <a:rPr lang="en-IN" dirty="0"/>
              <a:t>Three statistics are used in Ordinary Least Squares (OLS) regression to evaluate model fit: </a:t>
            </a:r>
            <a:endParaRPr lang="en-IN" dirty="0" smtClean="0"/>
          </a:p>
          <a:p>
            <a:endParaRPr lang="en-IN" dirty="0" smtClean="0"/>
          </a:p>
          <a:p>
            <a:pPr marL="514350" indent="-514350">
              <a:buAutoNum type="arabicParenR"/>
            </a:pPr>
            <a:r>
              <a:rPr lang="en-IN" dirty="0" smtClean="0"/>
              <a:t>R-squared </a:t>
            </a:r>
          </a:p>
          <a:p>
            <a:pPr marL="514350" indent="-514350">
              <a:buAutoNum type="arabicParenR"/>
            </a:pPr>
            <a:r>
              <a:rPr lang="en-IN" dirty="0" smtClean="0"/>
              <a:t>The </a:t>
            </a:r>
            <a:r>
              <a:rPr lang="en-IN" dirty="0"/>
              <a:t>Root Mean Square Error (RMSE). </a:t>
            </a:r>
          </a:p>
        </p:txBody>
      </p:sp>
    </p:spTree>
    <p:extLst>
      <p:ext uri="{BB962C8B-B14F-4D97-AF65-F5344CB8AC3E}">
        <p14:creationId xmlns:p14="http://schemas.microsoft.com/office/powerpoint/2010/main" val="3356841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Performance  Metrics</a:t>
            </a:r>
            <a:endParaRPr lang="en-IN" dirty="0"/>
          </a:p>
        </p:txBody>
      </p:sp>
      <p:sp>
        <p:nvSpPr>
          <p:cNvPr id="3" name="Content Placeholder 2"/>
          <p:cNvSpPr>
            <a:spLocks noGrp="1"/>
          </p:cNvSpPr>
          <p:nvPr>
            <p:ph idx="1"/>
          </p:nvPr>
        </p:nvSpPr>
        <p:spPr/>
        <p:txBody>
          <a:bodyPr/>
          <a:lstStyle/>
          <a:p>
            <a:r>
              <a:rPr lang="en-IN" dirty="0" smtClean="0"/>
              <a:t>All three are based on two sums of squares: Sum of Squares Total (SST) and Sum of Squares Error (SSE). </a:t>
            </a:r>
          </a:p>
          <a:p>
            <a:endParaRPr lang="en-IN" dirty="0"/>
          </a:p>
          <a:p>
            <a:r>
              <a:rPr lang="en-IN" dirty="0"/>
              <a:t>SST measures how far the data are from the mean, and SSE measures how far the data are from the model’s predicted values</a:t>
            </a:r>
            <a:r>
              <a:rPr lang="en-IN" dirty="0" smtClean="0"/>
              <a:t>.</a:t>
            </a:r>
          </a:p>
          <a:p>
            <a:endParaRPr lang="en-IN" dirty="0" smtClean="0"/>
          </a:p>
          <a:p>
            <a:endParaRPr lang="en-IN" dirty="0" smtClean="0"/>
          </a:p>
          <a:p>
            <a:endParaRPr lang="en-IN" dirty="0"/>
          </a:p>
        </p:txBody>
      </p:sp>
    </p:spTree>
    <p:extLst>
      <p:ext uri="{BB962C8B-B14F-4D97-AF65-F5344CB8AC3E}">
        <p14:creationId xmlns:p14="http://schemas.microsoft.com/office/powerpoint/2010/main" val="2659517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Assessing Regression Performance</a:t>
            </a:r>
            <a:endParaRPr lang="en-IN" dirty="0"/>
          </a:p>
        </p:txBody>
      </p:sp>
      <p:sp>
        <p:nvSpPr>
          <p:cNvPr id="3" name="Content Placeholder 2"/>
          <p:cNvSpPr>
            <a:spLocks noGrp="1"/>
          </p:cNvSpPr>
          <p:nvPr>
            <p:ph idx="1"/>
          </p:nvPr>
        </p:nvSpPr>
        <p:spPr/>
        <p:txBody>
          <a:bodyPr/>
          <a:lstStyle/>
          <a:p>
            <a:pPr algn="just"/>
            <a:r>
              <a:rPr lang="en-IN" b="1" dirty="0" smtClean="0"/>
              <a:t>R-squared</a:t>
            </a:r>
            <a:r>
              <a:rPr lang="en-IN" dirty="0" smtClean="0"/>
              <a:t> </a:t>
            </a:r>
            <a:r>
              <a:rPr lang="en-IN" dirty="0"/>
              <a:t>is a statistical measure that represents the proportion of the variance for a dependent variable that's explained by an independent variable. </a:t>
            </a:r>
            <a:endParaRPr lang="en-IN" dirty="0" smtClean="0"/>
          </a:p>
          <a:p>
            <a:pPr algn="just"/>
            <a:endParaRPr lang="en-IN" dirty="0" smtClean="0"/>
          </a:p>
          <a:p>
            <a:pPr marL="0" indent="0" algn="ctr">
              <a:buNone/>
            </a:pPr>
            <a:r>
              <a:rPr lang="en-IN" dirty="0"/>
              <a:t>R-Squared = 1 - </a:t>
            </a:r>
            <a:r>
              <a:rPr lang="en-IN" dirty="0" smtClean="0"/>
              <a:t>(Total </a:t>
            </a:r>
            <a:r>
              <a:rPr lang="en-IN" dirty="0"/>
              <a:t>Variation </a:t>
            </a:r>
            <a:r>
              <a:rPr lang="en-IN" dirty="0" smtClean="0"/>
              <a:t>of Line/ </a:t>
            </a:r>
            <a:r>
              <a:rPr lang="en-IN" dirty="0"/>
              <a:t>Total </a:t>
            </a:r>
            <a:r>
              <a:rPr lang="en-IN" dirty="0" smtClean="0"/>
              <a:t>Variation in ¯y) </a:t>
            </a:r>
          </a:p>
          <a:p>
            <a:endParaRPr lang="en-IN" dirty="0"/>
          </a:p>
        </p:txBody>
      </p:sp>
    </p:spTree>
    <p:extLst>
      <p:ext uri="{BB962C8B-B14F-4D97-AF65-F5344CB8AC3E}">
        <p14:creationId xmlns:p14="http://schemas.microsoft.com/office/powerpoint/2010/main" val="16668242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Remember this dataset?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8817749"/>
              </p:ext>
            </p:extLst>
          </p:nvPr>
        </p:nvGraphicFramePr>
        <p:xfrm>
          <a:off x="3235035" y="1894897"/>
          <a:ext cx="3719946" cy="3591504"/>
        </p:xfrm>
        <a:graphic>
          <a:graphicData uri="http://schemas.openxmlformats.org/drawingml/2006/table">
            <a:tbl>
              <a:tblPr firstRow="1" bandRow="1">
                <a:tableStyleId>{5C22544A-7EE6-4342-B048-85BDC9FD1C3A}</a:tableStyleId>
              </a:tblPr>
              <a:tblGrid>
                <a:gridCol w="1859973">
                  <a:extLst>
                    <a:ext uri="{9D8B030D-6E8A-4147-A177-3AD203B41FA5}">
                      <a16:colId xmlns:a16="http://schemas.microsoft.com/office/drawing/2014/main" xmlns="" val="762160454"/>
                    </a:ext>
                  </a:extLst>
                </a:gridCol>
                <a:gridCol w="1859973">
                  <a:extLst>
                    <a:ext uri="{9D8B030D-6E8A-4147-A177-3AD203B41FA5}">
                      <a16:colId xmlns:a16="http://schemas.microsoft.com/office/drawing/2014/main" xmlns="" val="4110465149"/>
                    </a:ext>
                  </a:extLst>
                </a:gridCol>
              </a:tblGrid>
              <a:tr h="598584">
                <a:tc>
                  <a:txBody>
                    <a:bodyPr/>
                    <a:lstStyle/>
                    <a:p>
                      <a:pPr algn="ctr"/>
                      <a:r>
                        <a:rPr lang="en-IN" dirty="0" smtClean="0"/>
                        <a:t>x</a:t>
                      </a:r>
                      <a:endParaRPr lang="en-IN" dirty="0"/>
                    </a:p>
                  </a:txBody>
                  <a:tcPr/>
                </a:tc>
                <a:tc>
                  <a:txBody>
                    <a:bodyPr/>
                    <a:lstStyle/>
                    <a:p>
                      <a:pPr algn="ctr"/>
                      <a:r>
                        <a:rPr lang="en-IN" dirty="0" smtClean="0"/>
                        <a:t>y</a:t>
                      </a:r>
                      <a:endParaRPr lang="en-IN" dirty="0"/>
                    </a:p>
                  </a:txBody>
                  <a:tcPr/>
                </a:tc>
                <a:extLst>
                  <a:ext uri="{0D108BD9-81ED-4DB2-BD59-A6C34878D82A}">
                    <a16:rowId xmlns:a16="http://schemas.microsoft.com/office/drawing/2014/main" xmlns="" val="2704979966"/>
                  </a:ext>
                </a:extLst>
              </a:tr>
              <a:tr h="598584">
                <a:tc>
                  <a:txBody>
                    <a:bodyPr/>
                    <a:lstStyle/>
                    <a:p>
                      <a:pPr algn="ctr"/>
                      <a:r>
                        <a:rPr lang="en-IN" dirty="0" smtClean="0"/>
                        <a:t>1</a:t>
                      </a:r>
                      <a:endParaRPr lang="en-IN" dirty="0"/>
                    </a:p>
                  </a:txBody>
                  <a:tcPr/>
                </a:tc>
                <a:tc>
                  <a:txBody>
                    <a:bodyPr/>
                    <a:lstStyle/>
                    <a:p>
                      <a:pPr algn="ctr"/>
                      <a:r>
                        <a:rPr lang="en-IN" dirty="0" smtClean="0"/>
                        <a:t>2</a:t>
                      </a:r>
                      <a:endParaRPr lang="en-IN" dirty="0"/>
                    </a:p>
                  </a:txBody>
                  <a:tcPr/>
                </a:tc>
                <a:extLst>
                  <a:ext uri="{0D108BD9-81ED-4DB2-BD59-A6C34878D82A}">
                    <a16:rowId xmlns:a16="http://schemas.microsoft.com/office/drawing/2014/main" xmlns="" val="3034497896"/>
                  </a:ext>
                </a:extLst>
              </a:tr>
              <a:tr h="598584">
                <a:tc>
                  <a:txBody>
                    <a:bodyPr/>
                    <a:lstStyle/>
                    <a:p>
                      <a:pPr algn="ctr"/>
                      <a:r>
                        <a:rPr lang="en-IN" dirty="0" smtClean="0"/>
                        <a:t>2</a:t>
                      </a:r>
                      <a:endParaRPr lang="en-IN" dirty="0"/>
                    </a:p>
                  </a:txBody>
                  <a:tcPr/>
                </a:tc>
                <a:tc>
                  <a:txBody>
                    <a:bodyPr/>
                    <a:lstStyle/>
                    <a:p>
                      <a:pPr algn="ctr"/>
                      <a:r>
                        <a:rPr lang="en-IN" dirty="0" smtClean="0"/>
                        <a:t>4</a:t>
                      </a:r>
                      <a:endParaRPr lang="en-IN" dirty="0"/>
                    </a:p>
                  </a:txBody>
                  <a:tcPr/>
                </a:tc>
                <a:extLst>
                  <a:ext uri="{0D108BD9-81ED-4DB2-BD59-A6C34878D82A}">
                    <a16:rowId xmlns:a16="http://schemas.microsoft.com/office/drawing/2014/main" xmlns="" val="367552059"/>
                  </a:ext>
                </a:extLst>
              </a:tr>
              <a:tr h="598584">
                <a:tc>
                  <a:txBody>
                    <a:bodyPr/>
                    <a:lstStyle/>
                    <a:p>
                      <a:pPr algn="ctr"/>
                      <a:r>
                        <a:rPr lang="en-IN" dirty="0" smtClean="0"/>
                        <a:t>3</a:t>
                      </a:r>
                      <a:endParaRPr lang="en-IN" dirty="0"/>
                    </a:p>
                  </a:txBody>
                  <a:tcPr/>
                </a:tc>
                <a:tc>
                  <a:txBody>
                    <a:bodyPr/>
                    <a:lstStyle/>
                    <a:p>
                      <a:pPr algn="ctr"/>
                      <a:r>
                        <a:rPr lang="en-IN" dirty="0" smtClean="0"/>
                        <a:t>5</a:t>
                      </a:r>
                      <a:endParaRPr lang="en-IN" dirty="0"/>
                    </a:p>
                  </a:txBody>
                  <a:tcPr/>
                </a:tc>
                <a:extLst>
                  <a:ext uri="{0D108BD9-81ED-4DB2-BD59-A6C34878D82A}">
                    <a16:rowId xmlns:a16="http://schemas.microsoft.com/office/drawing/2014/main" xmlns="" val="792164795"/>
                  </a:ext>
                </a:extLst>
              </a:tr>
              <a:tr h="598584">
                <a:tc>
                  <a:txBody>
                    <a:bodyPr/>
                    <a:lstStyle/>
                    <a:p>
                      <a:pPr algn="ctr"/>
                      <a:r>
                        <a:rPr lang="en-IN" dirty="0" smtClean="0"/>
                        <a:t>4</a:t>
                      </a:r>
                      <a:endParaRPr lang="en-IN" dirty="0"/>
                    </a:p>
                  </a:txBody>
                  <a:tcPr/>
                </a:tc>
                <a:tc>
                  <a:txBody>
                    <a:bodyPr/>
                    <a:lstStyle/>
                    <a:p>
                      <a:pPr algn="ctr"/>
                      <a:r>
                        <a:rPr lang="en-IN" dirty="0" smtClean="0"/>
                        <a:t>4</a:t>
                      </a:r>
                      <a:endParaRPr lang="en-IN" dirty="0"/>
                    </a:p>
                  </a:txBody>
                  <a:tcPr/>
                </a:tc>
                <a:extLst>
                  <a:ext uri="{0D108BD9-81ED-4DB2-BD59-A6C34878D82A}">
                    <a16:rowId xmlns:a16="http://schemas.microsoft.com/office/drawing/2014/main" xmlns="" val="539254561"/>
                  </a:ext>
                </a:extLst>
              </a:tr>
              <a:tr h="598584">
                <a:tc>
                  <a:txBody>
                    <a:bodyPr/>
                    <a:lstStyle/>
                    <a:p>
                      <a:pPr algn="ctr"/>
                      <a:r>
                        <a:rPr lang="en-IN" dirty="0" smtClean="0"/>
                        <a:t>5</a:t>
                      </a:r>
                      <a:endParaRPr lang="en-IN" dirty="0"/>
                    </a:p>
                  </a:txBody>
                  <a:tcPr/>
                </a:tc>
                <a:tc>
                  <a:txBody>
                    <a:bodyPr/>
                    <a:lstStyle/>
                    <a:p>
                      <a:pPr algn="ctr"/>
                      <a:r>
                        <a:rPr lang="en-IN" dirty="0" smtClean="0"/>
                        <a:t>5</a:t>
                      </a:r>
                      <a:endParaRPr lang="en-IN" dirty="0"/>
                    </a:p>
                  </a:txBody>
                  <a:tcPr/>
                </a:tc>
                <a:extLst>
                  <a:ext uri="{0D108BD9-81ED-4DB2-BD59-A6C34878D82A}">
                    <a16:rowId xmlns:a16="http://schemas.microsoft.com/office/drawing/2014/main" xmlns="" val="3601213350"/>
                  </a:ext>
                </a:extLst>
              </a:tr>
            </a:tbl>
          </a:graphicData>
        </a:graphic>
      </p:graphicFrame>
    </p:spTree>
    <p:extLst>
      <p:ext uri="{BB962C8B-B14F-4D97-AF65-F5344CB8AC3E}">
        <p14:creationId xmlns:p14="http://schemas.microsoft.com/office/powerpoint/2010/main" val="3736233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Assume, this is a dataset</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1658" t="15057" r="68847" b="9375"/>
          <a:stretch/>
        </p:blipFill>
        <p:spPr>
          <a:xfrm>
            <a:off x="-193964" y="872836"/>
            <a:ext cx="3837710" cy="5527964"/>
          </a:xfrm>
          <a:prstGeom prst="rect">
            <a:avLst/>
          </a:prstGeom>
        </p:spPr>
      </p:pic>
    </p:spTree>
    <p:extLst>
      <p:ext uri="{BB962C8B-B14F-4D97-AF65-F5344CB8AC3E}">
        <p14:creationId xmlns:p14="http://schemas.microsoft.com/office/powerpoint/2010/main" val="31261891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543791" y="1008785"/>
            <a:ext cx="11353800" cy="4546888"/>
          </a:xfrm>
          <a:prstGeom prst="rect">
            <a:avLst/>
          </a:prstGeom>
        </p:spPr>
      </p:pic>
    </p:spTree>
    <p:extLst>
      <p:ext uri="{BB962C8B-B14F-4D97-AF65-F5344CB8AC3E}">
        <p14:creationId xmlns:p14="http://schemas.microsoft.com/office/powerpoint/2010/main" val="12692427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1094511" y="809948"/>
            <a:ext cx="6477432" cy="5367015"/>
          </a:xfrm>
          <a:prstGeom prst="rect">
            <a:avLst/>
          </a:prstGeom>
        </p:spPr>
      </p:pic>
      <p:sp>
        <p:nvSpPr>
          <p:cNvPr id="5" name="TextBox 4"/>
          <p:cNvSpPr txBox="1"/>
          <p:nvPr/>
        </p:nvSpPr>
        <p:spPr>
          <a:xfrm>
            <a:off x="5400121" y="489297"/>
            <a:ext cx="4856266" cy="1077218"/>
          </a:xfrm>
          <a:prstGeom prst="rect">
            <a:avLst/>
          </a:prstGeom>
          <a:noFill/>
        </p:spPr>
        <p:txBody>
          <a:bodyPr wrap="none" rtlCol="0">
            <a:spAutoFit/>
          </a:bodyPr>
          <a:lstStyle/>
          <a:p>
            <a:r>
              <a:rPr lang="en-IN" sz="3200" dirty="0" smtClean="0"/>
              <a:t>R squared also called </a:t>
            </a:r>
          </a:p>
          <a:p>
            <a:r>
              <a:rPr lang="en-IN" sz="3200" dirty="0" smtClean="0"/>
              <a:t>coefficient of determination</a:t>
            </a:r>
            <a:endParaRPr lang="en-IN" sz="3200" dirty="0"/>
          </a:p>
        </p:txBody>
      </p:sp>
      <p:sp>
        <p:nvSpPr>
          <p:cNvPr id="7" name="Rectangle 6"/>
          <p:cNvSpPr/>
          <p:nvPr/>
        </p:nvSpPr>
        <p:spPr>
          <a:xfrm>
            <a:off x="6115051" y="4001294"/>
            <a:ext cx="4125890" cy="923330"/>
          </a:xfrm>
          <a:prstGeom prst="rect">
            <a:avLst/>
          </a:prstGeom>
        </p:spPr>
        <p:txBody>
          <a:bodyPr wrap="square">
            <a:spAutoFit/>
          </a:bodyPr>
          <a:lstStyle/>
          <a:p>
            <a:r>
              <a:rPr lang="en-IN" dirty="0" smtClean="0"/>
              <a:t>		Total Variation of Line</a:t>
            </a:r>
          </a:p>
          <a:p>
            <a:r>
              <a:rPr lang="en-IN" dirty="0" smtClean="0"/>
              <a:t> 		---------------------------</a:t>
            </a:r>
          </a:p>
          <a:p>
            <a:r>
              <a:rPr lang="en-IN" dirty="0" smtClean="0"/>
              <a:t>		  Total Variation in ¯y</a:t>
            </a:r>
            <a:endParaRPr lang="en-IN" dirty="0"/>
          </a:p>
        </p:txBody>
      </p:sp>
      <p:sp>
        <p:nvSpPr>
          <p:cNvPr id="8" name="TextBox 7"/>
          <p:cNvSpPr txBox="1"/>
          <p:nvPr/>
        </p:nvSpPr>
        <p:spPr>
          <a:xfrm>
            <a:off x="6315075" y="4278293"/>
            <a:ext cx="1669240" cy="369332"/>
          </a:xfrm>
          <a:prstGeom prst="rect">
            <a:avLst/>
          </a:prstGeom>
          <a:noFill/>
        </p:spPr>
        <p:txBody>
          <a:bodyPr wrap="none" rtlCol="0">
            <a:spAutoFit/>
          </a:bodyPr>
          <a:lstStyle/>
          <a:p>
            <a:r>
              <a:rPr lang="en-IN" dirty="0" smtClean="0"/>
              <a:t>R-Squared = 1  -</a:t>
            </a:r>
            <a:endParaRPr lang="en-IN" dirty="0"/>
          </a:p>
        </p:txBody>
      </p:sp>
      <p:cxnSp>
        <p:nvCxnSpPr>
          <p:cNvPr id="10" name="Straight Connector 9"/>
          <p:cNvCxnSpPr/>
          <p:nvPr/>
        </p:nvCxnSpPr>
        <p:spPr>
          <a:xfrm flipV="1">
            <a:off x="1743075" y="2571752"/>
            <a:ext cx="3900488" cy="148669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626949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Note:</a:t>
            </a:r>
          </a:p>
          <a:p>
            <a:pPr algn="just"/>
            <a:r>
              <a:rPr lang="en-IN" dirty="0" smtClean="0"/>
              <a:t>If we want to maximize R</a:t>
            </a:r>
            <a:r>
              <a:rPr lang="en-IN" baseline="30000" dirty="0" smtClean="0"/>
              <a:t>2</a:t>
            </a:r>
            <a:r>
              <a:rPr lang="en-IN" dirty="0" smtClean="0"/>
              <a:t>, we note that we cannot influence the denominator in this formula. </a:t>
            </a:r>
          </a:p>
          <a:p>
            <a:pPr algn="just"/>
            <a:endParaRPr lang="en-IN" dirty="0" smtClean="0"/>
          </a:p>
          <a:p>
            <a:pPr algn="just"/>
            <a:r>
              <a:rPr lang="en-IN" dirty="0" smtClean="0"/>
              <a:t>Thus, maximizing R</a:t>
            </a:r>
            <a:r>
              <a:rPr lang="en-IN" baseline="30000" dirty="0" smtClean="0"/>
              <a:t>2</a:t>
            </a:r>
            <a:r>
              <a:rPr lang="en-IN" dirty="0" smtClean="0"/>
              <a:t> is equivalent to minimizing the sum of squared errors (or the Mean Squared Error).</a:t>
            </a:r>
          </a:p>
          <a:p>
            <a:endParaRPr lang="en-IN" dirty="0"/>
          </a:p>
        </p:txBody>
      </p:sp>
    </p:spTree>
    <p:extLst>
      <p:ext uri="{BB962C8B-B14F-4D97-AF65-F5344CB8AC3E}">
        <p14:creationId xmlns:p14="http://schemas.microsoft.com/office/powerpoint/2010/main" val="12103081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RMSE or RMSD</a:t>
            </a:r>
            <a:endParaRPr lang="en-IN" dirty="0"/>
          </a:p>
        </p:txBody>
      </p:sp>
      <p:sp>
        <p:nvSpPr>
          <p:cNvPr id="3" name="Content Placeholder 2"/>
          <p:cNvSpPr>
            <a:spLocks noGrp="1"/>
          </p:cNvSpPr>
          <p:nvPr>
            <p:ph idx="1"/>
          </p:nvPr>
        </p:nvSpPr>
        <p:spPr/>
        <p:txBody>
          <a:bodyPr/>
          <a:lstStyle/>
          <a:p>
            <a:r>
              <a:rPr lang="en-IN" dirty="0" smtClean="0"/>
              <a:t>Root Mean Squared Error or Root Mean Squared  Deviation</a:t>
            </a:r>
          </a:p>
          <a:p>
            <a:endParaRPr lang="en-IN" dirty="0"/>
          </a:p>
          <a:p>
            <a:endParaRPr lang="en-IN" dirty="0"/>
          </a:p>
        </p:txBody>
      </p:sp>
      <p:pic>
        <p:nvPicPr>
          <p:cNvPr id="4" name="Picture 3"/>
          <p:cNvPicPr>
            <a:picLocks noChangeAspect="1"/>
          </p:cNvPicPr>
          <p:nvPr/>
        </p:nvPicPr>
        <p:blipFill>
          <a:blip r:embed="rId2"/>
          <a:stretch>
            <a:fillRect/>
          </a:stretch>
        </p:blipFill>
        <p:spPr>
          <a:xfrm>
            <a:off x="1056842" y="2818534"/>
            <a:ext cx="10676580" cy="1919721"/>
          </a:xfrm>
          <a:prstGeom prst="rect">
            <a:avLst/>
          </a:prstGeom>
        </p:spPr>
      </p:pic>
      <p:pic>
        <p:nvPicPr>
          <p:cNvPr id="5" name="Picture 4"/>
          <p:cNvPicPr>
            <a:picLocks noChangeAspect="1"/>
          </p:cNvPicPr>
          <p:nvPr/>
        </p:nvPicPr>
        <p:blipFill>
          <a:blip r:embed="rId3"/>
          <a:stretch>
            <a:fillRect/>
          </a:stretch>
        </p:blipFill>
        <p:spPr>
          <a:xfrm>
            <a:off x="3535074" y="4867662"/>
            <a:ext cx="4329866" cy="1198367"/>
          </a:xfrm>
          <a:prstGeom prst="rect">
            <a:avLst/>
          </a:prstGeom>
        </p:spPr>
      </p:pic>
      <p:sp>
        <p:nvSpPr>
          <p:cNvPr id="6" name="TextBox 5"/>
          <p:cNvSpPr txBox="1"/>
          <p:nvPr/>
        </p:nvSpPr>
        <p:spPr>
          <a:xfrm>
            <a:off x="2392645" y="5226776"/>
            <a:ext cx="1142429" cy="461665"/>
          </a:xfrm>
          <a:prstGeom prst="rect">
            <a:avLst/>
          </a:prstGeom>
          <a:noFill/>
        </p:spPr>
        <p:txBody>
          <a:bodyPr wrap="none" rtlCol="0">
            <a:spAutoFit/>
          </a:bodyPr>
          <a:lstStyle/>
          <a:p>
            <a:r>
              <a:rPr lang="en-IN" sz="2400" dirty="0" smtClean="0"/>
              <a:t>Where</a:t>
            </a:r>
            <a:r>
              <a:rPr lang="en-IN" dirty="0" smtClean="0"/>
              <a:t>, </a:t>
            </a:r>
            <a:endParaRPr lang="en-IN" dirty="0"/>
          </a:p>
        </p:txBody>
      </p:sp>
    </p:spTree>
    <p:extLst>
      <p:ext uri="{BB962C8B-B14F-4D97-AF65-F5344CB8AC3E}">
        <p14:creationId xmlns:p14="http://schemas.microsoft.com/office/powerpoint/2010/main" val="1322114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Mean Absolute Percentage Error (MAPE)</a:t>
            </a:r>
            <a:endParaRPr lang="en-IN" dirty="0"/>
          </a:p>
        </p:txBody>
      </p:sp>
      <p:sp>
        <p:nvSpPr>
          <p:cNvPr id="3" name="Content Placeholder 2"/>
          <p:cNvSpPr>
            <a:spLocks noGrp="1"/>
          </p:cNvSpPr>
          <p:nvPr>
            <p:ph idx="1"/>
          </p:nvPr>
        </p:nvSpPr>
        <p:spPr/>
        <p:txBody>
          <a:bodyPr/>
          <a:lstStyle/>
          <a:p>
            <a:pPr algn="just"/>
            <a:r>
              <a:rPr lang="en-IN" dirty="0" smtClean="0"/>
              <a:t>MAPE is, </a:t>
            </a:r>
            <a:r>
              <a:rPr lang="en-IN" dirty="0"/>
              <a:t>The </a:t>
            </a:r>
            <a:r>
              <a:rPr lang="en-IN" b="1" dirty="0"/>
              <a:t>mean absolute percentage error</a:t>
            </a:r>
            <a:r>
              <a:rPr lang="en-IN" dirty="0"/>
              <a:t> (</a:t>
            </a:r>
            <a:r>
              <a:rPr lang="en-IN" b="1" dirty="0"/>
              <a:t>MAPE</a:t>
            </a:r>
            <a:r>
              <a:rPr lang="en-IN" dirty="0"/>
              <a:t>), also known as </a:t>
            </a:r>
            <a:r>
              <a:rPr lang="en-IN" b="1" dirty="0"/>
              <a:t>mean absolute percentage deviation</a:t>
            </a:r>
            <a:r>
              <a:rPr lang="en-IN" dirty="0"/>
              <a:t> (</a:t>
            </a:r>
            <a:r>
              <a:rPr lang="en-IN" b="1" dirty="0"/>
              <a:t>MAPD</a:t>
            </a:r>
            <a:r>
              <a:rPr lang="en-IN" dirty="0"/>
              <a:t>), is a measure of prediction accuracy </a:t>
            </a:r>
            <a:r>
              <a:rPr lang="en-IN" dirty="0" smtClean="0"/>
              <a:t>of </a:t>
            </a:r>
            <a:r>
              <a:rPr lang="en-IN" dirty="0"/>
              <a:t>a forecasting method in </a:t>
            </a:r>
            <a:r>
              <a:rPr lang="en-IN" dirty="0" smtClean="0"/>
              <a:t>statistics. </a:t>
            </a:r>
          </a:p>
          <a:p>
            <a:pPr algn="just"/>
            <a:endParaRPr lang="en-IN" dirty="0"/>
          </a:p>
          <a:p>
            <a:pPr algn="just"/>
            <a:r>
              <a:rPr lang="en-IN" dirty="0" smtClean="0"/>
              <a:t>It usually expresses accuracy as a percentage, and is defined by the formula:</a:t>
            </a:r>
          </a:p>
          <a:p>
            <a:pPr algn="just"/>
            <a:endParaRPr lang="en-IN" b="1" dirty="0"/>
          </a:p>
        </p:txBody>
      </p:sp>
      <p:pic>
        <p:nvPicPr>
          <p:cNvPr id="5" name="Picture 4"/>
          <p:cNvPicPr>
            <a:picLocks noChangeAspect="1"/>
          </p:cNvPicPr>
          <p:nvPr/>
        </p:nvPicPr>
        <p:blipFill>
          <a:blip r:embed="rId2"/>
          <a:stretch>
            <a:fillRect/>
          </a:stretch>
        </p:blipFill>
        <p:spPr>
          <a:xfrm>
            <a:off x="3814762" y="4738688"/>
            <a:ext cx="4562475" cy="1438275"/>
          </a:xfrm>
          <a:prstGeom prst="rect">
            <a:avLst/>
          </a:prstGeom>
        </p:spPr>
      </p:pic>
    </p:spTree>
    <p:extLst>
      <p:ext uri="{BB962C8B-B14F-4D97-AF65-F5344CB8AC3E}">
        <p14:creationId xmlns:p14="http://schemas.microsoft.com/office/powerpoint/2010/main" val="8046911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Mean Absolute Percentage Error (MAPE)</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271058239"/>
              </p:ext>
            </p:extLst>
          </p:nvPr>
        </p:nvGraphicFramePr>
        <p:xfrm>
          <a:off x="1560946" y="1690688"/>
          <a:ext cx="7931995" cy="4802760"/>
        </p:xfrm>
        <a:graphic>
          <a:graphicData uri="http://schemas.openxmlformats.org/drawingml/2006/table">
            <a:tbl>
              <a:tblPr firstRow="1" bandRow="1">
                <a:tableStyleId>{5C22544A-7EE6-4342-B048-85BDC9FD1C3A}</a:tableStyleId>
              </a:tblPr>
              <a:tblGrid>
                <a:gridCol w="1140114">
                  <a:extLst>
                    <a:ext uri="{9D8B030D-6E8A-4147-A177-3AD203B41FA5}">
                      <a16:colId xmlns:a16="http://schemas.microsoft.com/office/drawing/2014/main" xmlns="" val="3469812627"/>
                    </a:ext>
                  </a:extLst>
                </a:gridCol>
                <a:gridCol w="1140114">
                  <a:extLst>
                    <a:ext uri="{9D8B030D-6E8A-4147-A177-3AD203B41FA5}">
                      <a16:colId xmlns:a16="http://schemas.microsoft.com/office/drawing/2014/main" xmlns="" val="2052302370"/>
                    </a:ext>
                  </a:extLst>
                </a:gridCol>
                <a:gridCol w="1140114">
                  <a:extLst>
                    <a:ext uri="{9D8B030D-6E8A-4147-A177-3AD203B41FA5}">
                      <a16:colId xmlns:a16="http://schemas.microsoft.com/office/drawing/2014/main" xmlns="" val="131370038"/>
                    </a:ext>
                  </a:extLst>
                </a:gridCol>
                <a:gridCol w="1140114">
                  <a:extLst>
                    <a:ext uri="{9D8B030D-6E8A-4147-A177-3AD203B41FA5}">
                      <a16:colId xmlns:a16="http://schemas.microsoft.com/office/drawing/2014/main" xmlns="" val="99584552"/>
                    </a:ext>
                  </a:extLst>
                </a:gridCol>
                <a:gridCol w="1140114">
                  <a:extLst>
                    <a:ext uri="{9D8B030D-6E8A-4147-A177-3AD203B41FA5}">
                      <a16:colId xmlns:a16="http://schemas.microsoft.com/office/drawing/2014/main" xmlns="" val="3712454153"/>
                    </a:ext>
                  </a:extLst>
                </a:gridCol>
                <a:gridCol w="1140114">
                  <a:extLst>
                    <a:ext uri="{9D8B030D-6E8A-4147-A177-3AD203B41FA5}">
                      <a16:colId xmlns:a16="http://schemas.microsoft.com/office/drawing/2014/main" xmlns="" val="2441810947"/>
                    </a:ext>
                  </a:extLst>
                </a:gridCol>
                <a:gridCol w="1091311">
                  <a:extLst>
                    <a:ext uri="{9D8B030D-6E8A-4147-A177-3AD203B41FA5}">
                      <a16:colId xmlns:a16="http://schemas.microsoft.com/office/drawing/2014/main" xmlns="" val="2416485647"/>
                    </a:ext>
                  </a:extLst>
                </a:gridCol>
              </a:tblGrid>
              <a:tr h="474615">
                <a:tc>
                  <a:txBody>
                    <a:bodyPr/>
                    <a:lstStyle/>
                    <a:p>
                      <a:pPr algn="ctr"/>
                      <a:r>
                        <a:rPr lang="en-IN" dirty="0" smtClean="0"/>
                        <a:t>Week</a:t>
                      </a:r>
                      <a:endParaRPr lang="en-IN" dirty="0"/>
                    </a:p>
                  </a:txBody>
                  <a:tcPr/>
                </a:tc>
                <a:tc>
                  <a:txBody>
                    <a:bodyPr/>
                    <a:lstStyle/>
                    <a:p>
                      <a:pPr algn="ctr"/>
                      <a:r>
                        <a:rPr lang="en-IN" dirty="0" smtClean="0"/>
                        <a:t>Sales</a:t>
                      </a:r>
                      <a:endParaRPr lang="en-IN" dirty="0"/>
                    </a:p>
                  </a:txBody>
                  <a:tcPr/>
                </a:tc>
                <a:tc>
                  <a:txBody>
                    <a:bodyPr/>
                    <a:lstStyle/>
                    <a:p>
                      <a:pPr algn="ctr"/>
                      <a:r>
                        <a:rPr lang="en-IN" dirty="0" smtClean="0"/>
                        <a:t>3MA</a:t>
                      </a:r>
                      <a:endParaRPr lang="en-IN" dirty="0"/>
                    </a:p>
                  </a:txBody>
                  <a:tcPr/>
                </a:tc>
                <a:tc>
                  <a:txBody>
                    <a:bodyPr/>
                    <a:lstStyle/>
                    <a:p>
                      <a:pPr algn="ctr"/>
                      <a:r>
                        <a:rPr lang="en-IN" dirty="0" smtClean="0"/>
                        <a:t>Error</a:t>
                      </a:r>
                      <a:endParaRPr lang="en-IN" dirty="0"/>
                    </a:p>
                  </a:txBody>
                  <a:tcPr/>
                </a:tc>
                <a:tc>
                  <a:txBody>
                    <a:bodyPr/>
                    <a:lstStyle/>
                    <a:p>
                      <a:pPr algn="ctr"/>
                      <a:r>
                        <a:rPr lang="en-IN" dirty="0" smtClean="0"/>
                        <a:t>|Error|</a:t>
                      </a:r>
                      <a:endParaRPr lang="en-IN" dirty="0"/>
                    </a:p>
                  </a:txBody>
                  <a:tcPr/>
                </a:tc>
                <a:tc>
                  <a:txBody>
                    <a:bodyPr/>
                    <a:lstStyle/>
                    <a:p>
                      <a:pPr algn="ctr"/>
                      <a:r>
                        <a:rPr lang="en-IN" dirty="0" smtClean="0"/>
                        <a:t>Error 2</a:t>
                      </a:r>
                      <a:endParaRPr lang="en-IN" dirty="0"/>
                    </a:p>
                  </a:txBody>
                  <a:tcPr/>
                </a:tc>
                <a:tc>
                  <a:txBody>
                    <a:bodyPr/>
                    <a:lstStyle/>
                    <a:p>
                      <a:pPr algn="ctr"/>
                      <a:r>
                        <a:rPr lang="en-IN" dirty="0" smtClean="0"/>
                        <a:t>|%Error|</a:t>
                      </a:r>
                      <a:endParaRPr lang="en-IN" dirty="0"/>
                    </a:p>
                  </a:txBody>
                  <a:tcPr/>
                </a:tc>
                <a:extLst>
                  <a:ext uri="{0D108BD9-81ED-4DB2-BD59-A6C34878D82A}">
                    <a16:rowId xmlns:a16="http://schemas.microsoft.com/office/drawing/2014/main" xmlns="" val="448144766"/>
                  </a:ext>
                </a:extLst>
              </a:tr>
              <a:tr h="474615">
                <a:tc>
                  <a:txBody>
                    <a:bodyPr/>
                    <a:lstStyle/>
                    <a:p>
                      <a:pPr algn="ctr"/>
                      <a:r>
                        <a:rPr lang="en-IN" dirty="0" smtClean="0"/>
                        <a:t>1</a:t>
                      </a:r>
                      <a:endParaRPr lang="en-IN" dirty="0"/>
                    </a:p>
                  </a:txBody>
                  <a:tcPr/>
                </a:tc>
                <a:tc>
                  <a:txBody>
                    <a:bodyPr/>
                    <a:lstStyle/>
                    <a:p>
                      <a:pPr algn="ctr"/>
                      <a:r>
                        <a:rPr lang="en-IN" dirty="0" smtClean="0"/>
                        <a:t>39</a:t>
                      </a:r>
                      <a:endParaRPr lang="en-IN" dirty="0"/>
                    </a:p>
                  </a:txBody>
                  <a:tcPr/>
                </a:tc>
                <a:tc>
                  <a:txBody>
                    <a:bodyPr/>
                    <a:lstStyle/>
                    <a:p>
                      <a:pPr algn="ctr"/>
                      <a:endParaRPr lang="en-IN" dirty="0"/>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extLst>
                  <a:ext uri="{0D108BD9-81ED-4DB2-BD59-A6C34878D82A}">
                    <a16:rowId xmlns:a16="http://schemas.microsoft.com/office/drawing/2014/main" xmlns="" val="929871759"/>
                  </a:ext>
                </a:extLst>
              </a:tr>
              <a:tr h="474615">
                <a:tc>
                  <a:txBody>
                    <a:bodyPr/>
                    <a:lstStyle/>
                    <a:p>
                      <a:pPr algn="ctr"/>
                      <a:r>
                        <a:rPr lang="en-IN" dirty="0" smtClean="0"/>
                        <a:t>2</a:t>
                      </a:r>
                      <a:endParaRPr lang="en-IN" dirty="0"/>
                    </a:p>
                  </a:txBody>
                  <a:tcPr/>
                </a:tc>
                <a:tc>
                  <a:txBody>
                    <a:bodyPr/>
                    <a:lstStyle/>
                    <a:p>
                      <a:pPr algn="ctr"/>
                      <a:r>
                        <a:rPr lang="en-IN" dirty="0" smtClean="0"/>
                        <a:t>44</a:t>
                      </a:r>
                      <a:endParaRPr lang="en-IN" dirty="0"/>
                    </a:p>
                  </a:txBody>
                  <a:tcPr/>
                </a:tc>
                <a:tc>
                  <a:txBody>
                    <a:bodyPr/>
                    <a:lstStyle/>
                    <a:p>
                      <a:pPr algn="ctr"/>
                      <a:endParaRPr lang="en-IN" dirty="0"/>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extLst>
                  <a:ext uri="{0D108BD9-81ED-4DB2-BD59-A6C34878D82A}">
                    <a16:rowId xmlns:a16="http://schemas.microsoft.com/office/drawing/2014/main" xmlns="" val="3194576445"/>
                  </a:ext>
                </a:extLst>
              </a:tr>
              <a:tr h="474615">
                <a:tc>
                  <a:txBody>
                    <a:bodyPr/>
                    <a:lstStyle/>
                    <a:p>
                      <a:pPr algn="ctr"/>
                      <a:r>
                        <a:rPr lang="en-IN" dirty="0" smtClean="0"/>
                        <a:t>3</a:t>
                      </a:r>
                      <a:endParaRPr lang="en-IN" dirty="0"/>
                    </a:p>
                  </a:txBody>
                  <a:tcPr/>
                </a:tc>
                <a:tc>
                  <a:txBody>
                    <a:bodyPr/>
                    <a:lstStyle/>
                    <a:p>
                      <a:pPr algn="ctr"/>
                      <a:r>
                        <a:rPr lang="en-IN" dirty="0" smtClean="0"/>
                        <a:t>40</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extLst>
                  <a:ext uri="{0D108BD9-81ED-4DB2-BD59-A6C34878D82A}">
                    <a16:rowId xmlns:a16="http://schemas.microsoft.com/office/drawing/2014/main" xmlns="" val="87069434"/>
                  </a:ext>
                </a:extLst>
              </a:tr>
              <a:tr h="474615">
                <a:tc>
                  <a:txBody>
                    <a:bodyPr/>
                    <a:lstStyle/>
                    <a:p>
                      <a:pPr algn="ctr"/>
                      <a:r>
                        <a:rPr lang="en-IN" dirty="0" smtClean="0"/>
                        <a:t>4</a:t>
                      </a:r>
                      <a:endParaRPr lang="en-IN" dirty="0"/>
                    </a:p>
                  </a:txBody>
                  <a:tcPr/>
                </a:tc>
                <a:tc>
                  <a:txBody>
                    <a:bodyPr/>
                    <a:lstStyle/>
                    <a:p>
                      <a:pPr algn="ctr"/>
                      <a:r>
                        <a:rPr lang="en-IN" dirty="0" smtClean="0"/>
                        <a:t>45</a:t>
                      </a:r>
                      <a:endParaRPr lang="en-IN" dirty="0"/>
                    </a:p>
                  </a:txBody>
                  <a:tcPr/>
                </a:tc>
                <a:tc>
                  <a:txBody>
                    <a:bodyPr/>
                    <a:lstStyle/>
                    <a:p>
                      <a:pPr algn="ctr"/>
                      <a:r>
                        <a:rPr lang="en-IN" dirty="0" smtClean="0"/>
                        <a:t>41</a:t>
                      </a:r>
                      <a:endParaRPr lang="en-IN" dirty="0"/>
                    </a:p>
                  </a:txBody>
                  <a:tcPr/>
                </a:tc>
                <a:tc>
                  <a:txBody>
                    <a:bodyPr/>
                    <a:lstStyle/>
                    <a:p>
                      <a:pPr algn="ctr"/>
                      <a:r>
                        <a:rPr lang="en-IN" dirty="0" smtClean="0"/>
                        <a:t>4</a:t>
                      </a:r>
                      <a:endParaRPr lang="en-IN" dirty="0"/>
                    </a:p>
                  </a:txBody>
                  <a:tcPr/>
                </a:tc>
                <a:tc>
                  <a:txBody>
                    <a:bodyPr/>
                    <a:lstStyle/>
                    <a:p>
                      <a:pPr algn="ctr"/>
                      <a:r>
                        <a:rPr lang="en-IN" dirty="0" smtClean="0"/>
                        <a:t>4</a:t>
                      </a:r>
                      <a:endParaRPr lang="en-IN" dirty="0"/>
                    </a:p>
                  </a:txBody>
                  <a:tcPr/>
                </a:tc>
                <a:tc>
                  <a:txBody>
                    <a:bodyPr/>
                    <a:lstStyle/>
                    <a:p>
                      <a:pPr algn="ctr"/>
                      <a:r>
                        <a:rPr lang="en-IN" dirty="0" smtClean="0"/>
                        <a:t>16</a:t>
                      </a:r>
                      <a:endParaRPr lang="en-IN" dirty="0"/>
                    </a:p>
                  </a:txBody>
                  <a:tcPr/>
                </a:tc>
                <a:tc>
                  <a:txBody>
                    <a:bodyPr/>
                    <a:lstStyle/>
                    <a:p>
                      <a:pPr algn="ctr"/>
                      <a:r>
                        <a:rPr lang="en-IN" dirty="0" smtClean="0"/>
                        <a:t>8.89%</a:t>
                      </a:r>
                      <a:endParaRPr lang="en-IN" dirty="0"/>
                    </a:p>
                  </a:txBody>
                  <a:tcPr/>
                </a:tc>
                <a:extLst>
                  <a:ext uri="{0D108BD9-81ED-4DB2-BD59-A6C34878D82A}">
                    <a16:rowId xmlns:a16="http://schemas.microsoft.com/office/drawing/2014/main" xmlns="" val="2954909811"/>
                  </a:ext>
                </a:extLst>
              </a:tr>
              <a:tr h="474615">
                <a:tc>
                  <a:txBody>
                    <a:bodyPr/>
                    <a:lstStyle/>
                    <a:p>
                      <a:pPr algn="ctr"/>
                      <a:r>
                        <a:rPr lang="en-IN" dirty="0" smtClean="0"/>
                        <a:t>5</a:t>
                      </a:r>
                      <a:endParaRPr lang="en-IN" dirty="0"/>
                    </a:p>
                  </a:txBody>
                  <a:tcPr/>
                </a:tc>
                <a:tc>
                  <a:txBody>
                    <a:bodyPr/>
                    <a:lstStyle/>
                    <a:p>
                      <a:pPr algn="ctr"/>
                      <a:r>
                        <a:rPr lang="en-IN" dirty="0" smtClean="0"/>
                        <a:t>38</a:t>
                      </a:r>
                      <a:endParaRPr lang="en-IN" dirty="0"/>
                    </a:p>
                  </a:txBody>
                  <a:tcPr/>
                </a:tc>
                <a:tc>
                  <a:txBody>
                    <a:bodyPr/>
                    <a:lstStyle/>
                    <a:p>
                      <a:pPr algn="ctr"/>
                      <a:r>
                        <a:rPr lang="en-IN" dirty="0" smtClean="0"/>
                        <a:t>43</a:t>
                      </a:r>
                      <a:endParaRPr lang="en-IN" dirty="0"/>
                    </a:p>
                  </a:txBody>
                  <a:tcPr/>
                </a:tc>
                <a:tc>
                  <a:txBody>
                    <a:bodyPr/>
                    <a:lstStyle/>
                    <a:p>
                      <a:pPr algn="ctr"/>
                      <a:r>
                        <a:rPr lang="en-IN" dirty="0" smtClean="0"/>
                        <a:t>-5</a:t>
                      </a:r>
                      <a:endParaRPr lang="en-IN" dirty="0"/>
                    </a:p>
                  </a:txBody>
                  <a:tcPr/>
                </a:tc>
                <a:tc>
                  <a:txBody>
                    <a:bodyPr/>
                    <a:lstStyle/>
                    <a:p>
                      <a:pPr algn="ctr"/>
                      <a:r>
                        <a:rPr lang="en-IN" dirty="0" smtClean="0"/>
                        <a:t>5</a:t>
                      </a:r>
                      <a:endParaRPr lang="en-IN" dirty="0"/>
                    </a:p>
                  </a:txBody>
                  <a:tcPr/>
                </a:tc>
                <a:tc>
                  <a:txBody>
                    <a:bodyPr/>
                    <a:lstStyle/>
                    <a:p>
                      <a:pPr algn="ctr"/>
                      <a:r>
                        <a:rPr lang="en-IN" dirty="0" smtClean="0"/>
                        <a:t>25</a:t>
                      </a:r>
                      <a:endParaRPr lang="en-IN" dirty="0"/>
                    </a:p>
                  </a:txBody>
                  <a:tcPr/>
                </a:tc>
                <a:tc>
                  <a:txBody>
                    <a:bodyPr/>
                    <a:lstStyle/>
                    <a:p>
                      <a:pPr algn="ctr"/>
                      <a:r>
                        <a:rPr lang="en-IN" dirty="0" smtClean="0"/>
                        <a:t>13.16%</a:t>
                      </a:r>
                      <a:endParaRPr lang="en-IN" dirty="0"/>
                    </a:p>
                  </a:txBody>
                  <a:tcPr/>
                </a:tc>
                <a:extLst>
                  <a:ext uri="{0D108BD9-81ED-4DB2-BD59-A6C34878D82A}">
                    <a16:rowId xmlns:a16="http://schemas.microsoft.com/office/drawing/2014/main" xmlns="" val="593988655"/>
                  </a:ext>
                </a:extLst>
              </a:tr>
              <a:tr h="474615">
                <a:tc>
                  <a:txBody>
                    <a:bodyPr/>
                    <a:lstStyle/>
                    <a:p>
                      <a:pPr algn="ctr"/>
                      <a:r>
                        <a:rPr lang="en-IN" dirty="0" smtClean="0"/>
                        <a:t>6</a:t>
                      </a:r>
                      <a:endParaRPr lang="en-IN" dirty="0"/>
                    </a:p>
                  </a:txBody>
                  <a:tcPr/>
                </a:tc>
                <a:tc>
                  <a:txBody>
                    <a:bodyPr/>
                    <a:lstStyle/>
                    <a:p>
                      <a:pPr algn="ctr"/>
                      <a:r>
                        <a:rPr lang="en-IN" dirty="0" smtClean="0"/>
                        <a:t>43</a:t>
                      </a:r>
                      <a:endParaRPr lang="en-IN" dirty="0"/>
                    </a:p>
                  </a:txBody>
                  <a:tcPr/>
                </a:tc>
                <a:tc>
                  <a:txBody>
                    <a:bodyPr/>
                    <a:lstStyle/>
                    <a:p>
                      <a:pPr algn="ctr"/>
                      <a:r>
                        <a:rPr lang="en-IN" dirty="0" smtClean="0"/>
                        <a:t>41</a:t>
                      </a:r>
                      <a:endParaRPr lang="en-IN" dirty="0"/>
                    </a:p>
                  </a:txBody>
                  <a:tcPr/>
                </a:tc>
                <a:tc>
                  <a:txBody>
                    <a:bodyPr/>
                    <a:lstStyle/>
                    <a:p>
                      <a:pPr algn="ctr"/>
                      <a:r>
                        <a:rPr lang="en-IN" dirty="0" smtClean="0"/>
                        <a:t>2</a:t>
                      </a:r>
                      <a:endParaRPr lang="en-IN" dirty="0"/>
                    </a:p>
                  </a:txBody>
                  <a:tcPr/>
                </a:tc>
                <a:tc>
                  <a:txBody>
                    <a:bodyPr/>
                    <a:lstStyle/>
                    <a:p>
                      <a:pPr algn="ctr"/>
                      <a:r>
                        <a:rPr lang="en-IN" dirty="0" smtClean="0"/>
                        <a:t>2</a:t>
                      </a:r>
                      <a:endParaRPr lang="en-IN" dirty="0"/>
                    </a:p>
                  </a:txBody>
                  <a:tcPr/>
                </a:tc>
                <a:tc>
                  <a:txBody>
                    <a:bodyPr/>
                    <a:lstStyle/>
                    <a:p>
                      <a:pPr algn="ctr"/>
                      <a:r>
                        <a:rPr lang="en-IN" dirty="0" smtClean="0"/>
                        <a:t>4</a:t>
                      </a:r>
                      <a:endParaRPr lang="en-IN" dirty="0"/>
                    </a:p>
                  </a:txBody>
                  <a:tcPr/>
                </a:tc>
                <a:tc>
                  <a:txBody>
                    <a:bodyPr/>
                    <a:lstStyle/>
                    <a:p>
                      <a:pPr algn="ctr"/>
                      <a:r>
                        <a:rPr lang="en-IN" dirty="0" smtClean="0"/>
                        <a:t>4.65%</a:t>
                      </a:r>
                      <a:endParaRPr lang="en-IN" dirty="0"/>
                    </a:p>
                  </a:txBody>
                  <a:tcPr/>
                </a:tc>
                <a:extLst>
                  <a:ext uri="{0D108BD9-81ED-4DB2-BD59-A6C34878D82A}">
                    <a16:rowId xmlns:a16="http://schemas.microsoft.com/office/drawing/2014/main" xmlns="" val="2643815861"/>
                  </a:ext>
                </a:extLst>
              </a:tr>
              <a:tr h="474615">
                <a:tc>
                  <a:txBody>
                    <a:bodyPr/>
                    <a:lstStyle/>
                    <a:p>
                      <a:pPr algn="ctr"/>
                      <a:r>
                        <a:rPr lang="en-IN" dirty="0" smtClean="0"/>
                        <a:t>7</a:t>
                      </a:r>
                      <a:endParaRPr lang="en-IN" dirty="0"/>
                    </a:p>
                  </a:txBody>
                  <a:tcPr/>
                </a:tc>
                <a:tc>
                  <a:txBody>
                    <a:bodyPr/>
                    <a:lstStyle/>
                    <a:p>
                      <a:pPr algn="ctr"/>
                      <a:r>
                        <a:rPr lang="en-IN" dirty="0" smtClean="0"/>
                        <a:t>39</a:t>
                      </a:r>
                      <a:endParaRPr lang="en-IN" dirty="0"/>
                    </a:p>
                  </a:txBody>
                  <a:tcPr/>
                </a:tc>
                <a:tc>
                  <a:txBody>
                    <a:bodyPr/>
                    <a:lstStyle/>
                    <a:p>
                      <a:pPr algn="ctr"/>
                      <a:r>
                        <a:rPr lang="en-IN" dirty="0" smtClean="0"/>
                        <a:t>42</a:t>
                      </a:r>
                      <a:endParaRPr lang="en-IN" dirty="0"/>
                    </a:p>
                  </a:txBody>
                  <a:tcPr/>
                </a:tc>
                <a:tc>
                  <a:txBody>
                    <a:bodyPr/>
                    <a:lstStyle/>
                    <a:p>
                      <a:pPr algn="ctr"/>
                      <a:r>
                        <a:rPr lang="en-IN" dirty="0" smtClean="0"/>
                        <a:t>-3</a:t>
                      </a:r>
                      <a:endParaRPr lang="en-IN" dirty="0"/>
                    </a:p>
                  </a:txBody>
                  <a:tcPr/>
                </a:tc>
                <a:tc>
                  <a:txBody>
                    <a:bodyPr/>
                    <a:lstStyle/>
                    <a:p>
                      <a:pPr algn="ctr"/>
                      <a:r>
                        <a:rPr lang="en-IN" dirty="0" smtClean="0"/>
                        <a:t>3</a:t>
                      </a:r>
                      <a:endParaRPr lang="en-IN" dirty="0"/>
                    </a:p>
                  </a:txBody>
                  <a:tcPr/>
                </a:tc>
                <a:tc>
                  <a:txBody>
                    <a:bodyPr/>
                    <a:lstStyle/>
                    <a:p>
                      <a:pPr algn="ctr"/>
                      <a:r>
                        <a:rPr lang="en-IN" dirty="0" smtClean="0"/>
                        <a:t>9</a:t>
                      </a:r>
                      <a:endParaRPr lang="en-IN" dirty="0"/>
                    </a:p>
                  </a:txBody>
                  <a:tcPr/>
                </a:tc>
                <a:tc>
                  <a:txBody>
                    <a:bodyPr/>
                    <a:lstStyle/>
                    <a:p>
                      <a:pPr algn="ctr"/>
                      <a:r>
                        <a:rPr lang="en-IN" dirty="0" smtClean="0"/>
                        <a:t>7.69%</a:t>
                      </a:r>
                      <a:endParaRPr lang="en-IN" dirty="0"/>
                    </a:p>
                  </a:txBody>
                  <a:tcPr/>
                </a:tc>
                <a:extLst>
                  <a:ext uri="{0D108BD9-81ED-4DB2-BD59-A6C34878D82A}">
                    <a16:rowId xmlns:a16="http://schemas.microsoft.com/office/drawing/2014/main" xmlns="" val="502110729"/>
                  </a:ext>
                </a:extLst>
              </a:tr>
              <a:tr h="474615">
                <a:tc>
                  <a:txBody>
                    <a:bodyPr/>
                    <a:lstStyle/>
                    <a:p>
                      <a:pPr algn="ctr"/>
                      <a:endParaRPr lang="en-IN" dirty="0"/>
                    </a:p>
                  </a:txBody>
                  <a:tcPr/>
                </a:tc>
                <a:tc>
                  <a:txBody>
                    <a:bodyPr/>
                    <a:lstStyle/>
                    <a:p>
                      <a:pPr algn="ctr"/>
                      <a:endParaRPr lang="en-IN" dirty="0"/>
                    </a:p>
                  </a:txBody>
                  <a:tcPr/>
                </a:tc>
                <a:tc>
                  <a:txBody>
                    <a:bodyPr/>
                    <a:lstStyle/>
                    <a:p>
                      <a:pPr algn="ctr"/>
                      <a:r>
                        <a:rPr lang="en-IN" dirty="0" smtClean="0"/>
                        <a:t>40</a:t>
                      </a:r>
                      <a:endParaRPr lang="en-IN" dirty="0"/>
                    </a:p>
                  </a:txBody>
                  <a:tcPr/>
                </a:tc>
                <a:tc>
                  <a:txBody>
                    <a:bodyPr/>
                    <a:lstStyle/>
                    <a:p>
                      <a:pPr algn="ctr"/>
                      <a:r>
                        <a:rPr lang="en-IN" sz="2000" b="1" dirty="0" smtClean="0"/>
                        <a:t>Total</a:t>
                      </a:r>
                      <a:endParaRPr lang="en-IN" sz="2000" b="1" dirty="0"/>
                    </a:p>
                  </a:txBody>
                  <a:tcPr/>
                </a:tc>
                <a:tc>
                  <a:txBody>
                    <a:bodyPr/>
                    <a:lstStyle/>
                    <a:p>
                      <a:pPr algn="ctr"/>
                      <a:r>
                        <a:rPr lang="en-IN" sz="2000" b="1" dirty="0" smtClean="0"/>
                        <a:t>14</a:t>
                      </a:r>
                    </a:p>
                    <a:p>
                      <a:pPr algn="ctr"/>
                      <a:r>
                        <a:rPr lang="en-IN" sz="2000" b="1" dirty="0" smtClean="0"/>
                        <a:t>MAD</a:t>
                      </a:r>
                    </a:p>
                    <a:p>
                      <a:pPr algn="ctr"/>
                      <a:r>
                        <a:rPr lang="en-IN" sz="2000" b="1" dirty="0" smtClean="0"/>
                        <a:t>3.5 </a:t>
                      </a:r>
                      <a:endParaRPr lang="en-IN" sz="2000" b="1" dirty="0"/>
                    </a:p>
                  </a:txBody>
                  <a:tcPr/>
                </a:tc>
                <a:tc>
                  <a:txBody>
                    <a:bodyPr/>
                    <a:lstStyle/>
                    <a:p>
                      <a:pPr algn="ctr"/>
                      <a:r>
                        <a:rPr lang="en-IN" sz="2000" b="1" dirty="0" smtClean="0"/>
                        <a:t>54</a:t>
                      </a:r>
                    </a:p>
                    <a:p>
                      <a:pPr algn="ctr"/>
                      <a:r>
                        <a:rPr lang="en-IN" sz="2000" b="1" dirty="0" smtClean="0"/>
                        <a:t>MSE</a:t>
                      </a:r>
                    </a:p>
                    <a:p>
                      <a:pPr algn="ctr"/>
                      <a:r>
                        <a:rPr lang="en-IN" sz="2000" b="1" dirty="0" smtClean="0"/>
                        <a:t>13.5</a:t>
                      </a:r>
                      <a:endParaRPr lang="en-IN" sz="2000" b="1" dirty="0"/>
                    </a:p>
                  </a:txBody>
                  <a:tcPr/>
                </a:tc>
                <a:tc>
                  <a:txBody>
                    <a:bodyPr/>
                    <a:lstStyle/>
                    <a:p>
                      <a:pPr algn="ctr"/>
                      <a:r>
                        <a:rPr lang="en-IN" sz="2000" b="1" dirty="0" smtClean="0"/>
                        <a:t>34.39/4</a:t>
                      </a:r>
                    </a:p>
                    <a:p>
                      <a:pPr algn="ctr"/>
                      <a:r>
                        <a:rPr lang="en-IN" sz="2000" b="1" dirty="0" smtClean="0"/>
                        <a:t>MAPE</a:t>
                      </a:r>
                    </a:p>
                    <a:p>
                      <a:pPr algn="ctr"/>
                      <a:r>
                        <a:rPr lang="en-IN" sz="2000" b="1" dirty="0" smtClean="0"/>
                        <a:t>8.60%</a:t>
                      </a:r>
                      <a:endParaRPr lang="en-IN" sz="2000" b="1" dirty="0"/>
                    </a:p>
                  </a:txBody>
                  <a:tcPr/>
                </a:tc>
                <a:extLst>
                  <a:ext uri="{0D108BD9-81ED-4DB2-BD59-A6C34878D82A}">
                    <a16:rowId xmlns:a16="http://schemas.microsoft.com/office/drawing/2014/main" xmlns="" val="4111057731"/>
                  </a:ext>
                </a:extLst>
              </a:tr>
            </a:tbl>
          </a:graphicData>
        </a:graphic>
      </p:graphicFrame>
      <p:sp>
        <p:nvSpPr>
          <p:cNvPr id="7" name="Oval 6"/>
          <p:cNvSpPr/>
          <p:nvPr/>
        </p:nvSpPr>
        <p:spPr>
          <a:xfrm>
            <a:off x="2951018" y="2161309"/>
            <a:ext cx="678873" cy="144087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8" name="Curved Left Arrow 7"/>
          <p:cNvSpPr/>
          <p:nvPr/>
        </p:nvSpPr>
        <p:spPr>
          <a:xfrm rot="17558897">
            <a:off x="3887419" y="2795559"/>
            <a:ext cx="351729" cy="93037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TextBox 8"/>
          <p:cNvSpPr txBox="1"/>
          <p:nvPr/>
        </p:nvSpPr>
        <p:spPr>
          <a:xfrm>
            <a:off x="3140413" y="2337418"/>
            <a:ext cx="300082" cy="923330"/>
          </a:xfrm>
          <a:prstGeom prst="rect">
            <a:avLst/>
          </a:prstGeom>
          <a:noFill/>
        </p:spPr>
        <p:txBody>
          <a:bodyPr wrap="none" rtlCol="0">
            <a:spAutoFit/>
          </a:bodyPr>
          <a:lstStyle/>
          <a:p>
            <a:r>
              <a:rPr lang="en-IN" dirty="0" smtClean="0"/>
              <a:t>+</a:t>
            </a:r>
          </a:p>
          <a:p>
            <a:endParaRPr lang="en-IN" dirty="0" smtClean="0"/>
          </a:p>
          <a:p>
            <a:r>
              <a:rPr lang="en-IN" dirty="0" smtClean="0"/>
              <a:t>+</a:t>
            </a:r>
          </a:p>
        </p:txBody>
      </p:sp>
    </p:spTree>
    <p:extLst>
      <p:ext uri="{BB962C8B-B14F-4D97-AF65-F5344CB8AC3E}">
        <p14:creationId xmlns:p14="http://schemas.microsoft.com/office/powerpoint/2010/main" val="114235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Mean Absolute Percentage Error (MAPE)</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93227937"/>
              </p:ext>
            </p:extLst>
          </p:nvPr>
        </p:nvGraphicFramePr>
        <p:xfrm>
          <a:off x="1560946" y="1690688"/>
          <a:ext cx="7931995" cy="4802760"/>
        </p:xfrm>
        <a:graphic>
          <a:graphicData uri="http://schemas.openxmlformats.org/drawingml/2006/table">
            <a:tbl>
              <a:tblPr firstRow="1" bandRow="1">
                <a:tableStyleId>{5C22544A-7EE6-4342-B048-85BDC9FD1C3A}</a:tableStyleId>
              </a:tblPr>
              <a:tblGrid>
                <a:gridCol w="1140114">
                  <a:extLst>
                    <a:ext uri="{9D8B030D-6E8A-4147-A177-3AD203B41FA5}">
                      <a16:colId xmlns:a16="http://schemas.microsoft.com/office/drawing/2014/main" xmlns="" val="3469812627"/>
                    </a:ext>
                  </a:extLst>
                </a:gridCol>
                <a:gridCol w="1140114">
                  <a:extLst>
                    <a:ext uri="{9D8B030D-6E8A-4147-A177-3AD203B41FA5}">
                      <a16:colId xmlns:a16="http://schemas.microsoft.com/office/drawing/2014/main" xmlns="" val="2052302370"/>
                    </a:ext>
                  </a:extLst>
                </a:gridCol>
                <a:gridCol w="1140114">
                  <a:extLst>
                    <a:ext uri="{9D8B030D-6E8A-4147-A177-3AD203B41FA5}">
                      <a16:colId xmlns:a16="http://schemas.microsoft.com/office/drawing/2014/main" xmlns="" val="131370038"/>
                    </a:ext>
                  </a:extLst>
                </a:gridCol>
                <a:gridCol w="1140114">
                  <a:extLst>
                    <a:ext uri="{9D8B030D-6E8A-4147-A177-3AD203B41FA5}">
                      <a16:colId xmlns:a16="http://schemas.microsoft.com/office/drawing/2014/main" xmlns="" val="99584552"/>
                    </a:ext>
                  </a:extLst>
                </a:gridCol>
                <a:gridCol w="1140114">
                  <a:extLst>
                    <a:ext uri="{9D8B030D-6E8A-4147-A177-3AD203B41FA5}">
                      <a16:colId xmlns:a16="http://schemas.microsoft.com/office/drawing/2014/main" xmlns="" val="3712454153"/>
                    </a:ext>
                  </a:extLst>
                </a:gridCol>
                <a:gridCol w="1140114">
                  <a:extLst>
                    <a:ext uri="{9D8B030D-6E8A-4147-A177-3AD203B41FA5}">
                      <a16:colId xmlns:a16="http://schemas.microsoft.com/office/drawing/2014/main" xmlns="" val="2441810947"/>
                    </a:ext>
                  </a:extLst>
                </a:gridCol>
                <a:gridCol w="1091311">
                  <a:extLst>
                    <a:ext uri="{9D8B030D-6E8A-4147-A177-3AD203B41FA5}">
                      <a16:colId xmlns:a16="http://schemas.microsoft.com/office/drawing/2014/main" xmlns="" val="2416485647"/>
                    </a:ext>
                  </a:extLst>
                </a:gridCol>
              </a:tblGrid>
              <a:tr h="474615">
                <a:tc>
                  <a:txBody>
                    <a:bodyPr/>
                    <a:lstStyle/>
                    <a:p>
                      <a:pPr algn="ctr"/>
                      <a:r>
                        <a:rPr lang="en-IN" dirty="0" smtClean="0"/>
                        <a:t>Week</a:t>
                      </a:r>
                      <a:endParaRPr lang="en-IN" dirty="0"/>
                    </a:p>
                  </a:txBody>
                  <a:tcPr/>
                </a:tc>
                <a:tc>
                  <a:txBody>
                    <a:bodyPr/>
                    <a:lstStyle/>
                    <a:p>
                      <a:pPr algn="ctr"/>
                      <a:r>
                        <a:rPr lang="en-IN" dirty="0" smtClean="0"/>
                        <a:t>Sales</a:t>
                      </a:r>
                      <a:endParaRPr lang="en-IN" dirty="0"/>
                    </a:p>
                  </a:txBody>
                  <a:tcPr/>
                </a:tc>
                <a:tc>
                  <a:txBody>
                    <a:bodyPr/>
                    <a:lstStyle/>
                    <a:p>
                      <a:pPr algn="ctr"/>
                      <a:r>
                        <a:rPr lang="en-IN" dirty="0" smtClean="0"/>
                        <a:t>3MA</a:t>
                      </a:r>
                      <a:endParaRPr lang="en-IN" dirty="0"/>
                    </a:p>
                  </a:txBody>
                  <a:tcPr/>
                </a:tc>
                <a:tc>
                  <a:txBody>
                    <a:bodyPr/>
                    <a:lstStyle/>
                    <a:p>
                      <a:pPr algn="ctr"/>
                      <a:r>
                        <a:rPr lang="en-IN" dirty="0" smtClean="0"/>
                        <a:t>Error</a:t>
                      </a:r>
                      <a:endParaRPr lang="en-IN" dirty="0"/>
                    </a:p>
                  </a:txBody>
                  <a:tcPr/>
                </a:tc>
                <a:tc>
                  <a:txBody>
                    <a:bodyPr/>
                    <a:lstStyle/>
                    <a:p>
                      <a:pPr algn="ctr"/>
                      <a:r>
                        <a:rPr lang="en-IN" dirty="0" smtClean="0"/>
                        <a:t>|Error|</a:t>
                      </a:r>
                      <a:endParaRPr lang="en-IN" dirty="0"/>
                    </a:p>
                  </a:txBody>
                  <a:tcPr/>
                </a:tc>
                <a:tc>
                  <a:txBody>
                    <a:bodyPr/>
                    <a:lstStyle/>
                    <a:p>
                      <a:pPr algn="ctr"/>
                      <a:r>
                        <a:rPr lang="en-IN" dirty="0" smtClean="0"/>
                        <a:t>Error 2</a:t>
                      </a:r>
                      <a:endParaRPr lang="en-IN" dirty="0"/>
                    </a:p>
                  </a:txBody>
                  <a:tcPr/>
                </a:tc>
                <a:tc>
                  <a:txBody>
                    <a:bodyPr/>
                    <a:lstStyle/>
                    <a:p>
                      <a:pPr algn="ctr"/>
                      <a:r>
                        <a:rPr lang="en-IN" dirty="0" smtClean="0"/>
                        <a:t>|%Error|</a:t>
                      </a:r>
                      <a:endParaRPr lang="en-IN" dirty="0"/>
                    </a:p>
                  </a:txBody>
                  <a:tcPr/>
                </a:tc>
                <a:extLst>
                  <a:ext uri="{0D108BD9-81ED-4DB2-BD59-A6C34878D82A}">
                    <a16:rowId xmlns:a16="http://schemas.microsoft.com/office/drawing/2014/main" xmlns="" val="448144766"/>
                  </a:ext>
                </a:extLst>
              </a:tr>
              <a:tr h="474615">
                <a:tc>
                  <a:txBody>
                    <a:bodyPr/>
                    <a:lstStyle/>
                    <a:p>
                      <a:pPr algn="ctr"/>
                      <a:r>
                        <a:rPr lang="en-IN" dirty="0" smtClean="0"/>
                        <a:t>1</a:t>
                      </a:r>
                      <a:endParaRPr lang="en-IN" dirty="0"/>
                    </a:p>
                  </a:txBody>
                  <a:tcPr/>
                </a:tc>
                <a:tc>
                  <a:txBody>
                    <a:bodyPr/>
                    <a:lstStyle/>
                    <a:p>
                      <a:pPr algn="ctr"/>
                      <a:r>
                        <a:rPr lang="en-IN" dirty="0" smtClean="0"/>
                        <a:t>39</a:t>
                      </a:r>
                      <a:endParaRPr lang="en-IN" dirty="0"/>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extLst>
                  <a:ext uri="{0D108BD9-81ED-4DB2-BD59-A6C34878D82A}">
                    <a16:rowId xmlns:a16="http://schemas.microsoft.com/office/drawing/2014/main" xmlns="" val="929871759"/>
                  </a:ext>
                </a:extLst>
              </a:tr>
              <a:tr h="474615">
                <a:tc>
                  <a:txBody>
                    <a:bodyPr/>
                    <a:lstStyle/>
                    <a:p>
                      <a:pPr algn="ctr"/>
                      <a:r>
                        <a:rPr lang="en-IN" dirty="0" smtClean="0"/>
                        <a:t>2</a:t>
                      </a:r>
                      <a:endParaRPr lang="en-IN" dirty="0"/>
                    </a:p>
                  </a:txBody>
                  <a:tcPr/>
                </a:tc>
                <a:tc>
                  <a:txBody>
                    <a:bodyPr/>
                    <a:lstStyle/>
                    <a:p>
                      <a:pPr algn="ctr"/>
                      <a:r>
                        <a:rPr lang="en-IN" dirty="0" smtClean="0"/>
                        <a:t>44</a:t>
                      </a:r>
                      <a:endParaRPr lang="en-IN" dirty="0"/>
                    </a:p>
                  </a:txBody>
                  <a:tcPr/>
                </a:tc>
                <a:tc>
                  <a:txBody>
                    <a:bodyPr/>
                    <a:lstStyle/>
                    <a:p>
                      <a:pPr algn="ctr"/>
                      <a:endParaRPr lang="en-IN" dirty="0"/>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extLst>
                  <a:ext uri="{0D108BD9-81ED-4DB2-BD59-A6C34878D82A}">
                    <a16:rowId xmlns:a16="http://schemas.microsoft.com/office/drawing/2014/main" xmlns="" val="3194576445"/>
                  </a:ext>
                </a:extLst>
              </a:tr>
              <a:tr h="474615">
                <a:tc>
                  <a:txBody>
                    <a:bodyPr/>
                    <a:lstStyle/>
                    <a:p>
                      <a:pPr algn="ctr"/>
                      <a:r>
                        <a:rPr lang="en-IN" dirty="0" smtClean="0"/>
                        <a:t>3</a:t>
                      </a:r>
                      <a:endParaRPr lang="en-IN" dirty="0"/>
                    </a:p>
                  </a:txBody>
                  <a:tcPr/>
                </a:tc>
                <a:tc>
                  <a:txBody>
                    <a:bodyPr/>
                    <a:lstStyle/>
                    <a:p>
                      <a:pPr algn="ctr"/>
                      <a:r>
                        <a:rPr lang="en-IN" dirty="0" smtClean="0"/>
                        <a:t>40</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extLst>
                  <a:ext uri="{0D108BD9-81ED-4DB2-BD59-A6C34878D82A}">
                    <a16:rowId xmlns:a16="http://schemas.microsoft.com/office/drawing/2014/main" xmlns="" val="87069434"/>
                  </a:ext>
                </a:extLst>
              </a:tr>
              <a:tr h="474615">
                <a:tc>
                  <a:txBody>
                    <a:bodyPr/>
                    <a:lstStyle/>
                    <a:p>
                      <a:pPr algn="ctr"/>
                      <a:r>
                        <a:rPr lang="en-IN" dirty="0" smtClean="0"/>
                        <a:t>4</a:t>
                      </a:r>
                      <a:endParaRPr lang="en-IN" dirty="0"/>
                    </a:p>
                  </a:txBody>
                  <a:tcPr/>
                </a:tc>
                <a:tc>
                  <a:txBody>
                    <a:bodyPr/>
                    <a:lstStyle/>
                    <a:p>
                      <a:pPr algn="ctr"/>
                      <a:r>
                        <a:rPr lang="en-IN" dirty="0" smtClean="0">
                          <a:solidFill>
                            <a:srgbClr val="FF0000"/>
                          </a:solidFill>
                        </a:rPr>
                        <a:t>45</a:t>
                      </a:r>
                      <a:endParaRPr lang="en-IN" dirty="0">
                        <a:solidFill>
                          <a:srgbClr val="FF0000"/>
                        </a:solidFill>
                      </a:endParaRPr>
                    </a:p>
                  </a:txBody>
                  <a:tcPr/>
                </a:tc>
                <a:tc>
                  <a:txBody>
                    <a:bodyPr/>
                    <a:lstStyle/>
                    <a:p>
                      <a:pPr algn="ctr"/>
                      <a:r>
                        <a:rPr lang="en-IN" dirty="0" smtClean="0"/>
                        <a:t>41</a:t>
                      </a:r>
                      <a:endParaRPr lang="en-IN" dirty="0"/>
                    </a:p>
                  </a:txBody>
                  <a:tcPr/>
                </a:tc>
                <a:tc>
                  <a:txBody>
                    <a:bodyPr/>
                    <a:lstStyle/>
                    <a:p>
                      <a:pPr algn="ctr"/>
                      <a:r>
                        <a:rPr lang="en-IN" dirty="0" smtClean="0"/>
                        <a:t>4</a:t>
                      </a:r>
                      <a:endParaRPr lang="en-IN" dirty="0"/>
                    </a:p>
                  </a:txBody>
                  <a:tcPr/>
                </a:tc>
                <a:tc>
                  <a:txBody>
                    <a:bodyPr/>
                    <a:lstStyle/>
                    <a:p>
                      <a:pPr algn="ctr"/>
                      <a:r>
                        <a:rPr lang="en-IN" dirty="0" smtClean="0">
                          <a:solidFill>
                            <a:srgbClr val="FF0000"/>
                          </a:solidFill>
                        </a:rPr>
                        <a:t>4</a:t>
                      </a:r>
                      <a:endParaRPr lang="en-IN" dirty="0">
                        <a:solidFill>
                          <a:srgbClr val="FF0000"/>
                        </a:solidFill>
                      </a:endParaRPr>
                    </a:p>
                  </a:txBody>
                  <a:tcPr/>
                </a:tc>
                <a:tc>
                  <a:txBody>
                    <a:bodyPr/>
                    <a:lstStyle/>
                    <a:p>
                      <a:pPr algn="ctr"/>
                      <a:r>
                        <a:rPr lang="en-IN" dirty="0" smtClean="0"/>
                        <a:t>16</a:t>
                      </a:r>
                      <a:endParaRPr lang="en-IN" dirty="0"/>
                    </a:p>
                  </a:txBody>
                  <a:tcPr/>
                </a:tc>
                <a:tc>
                  <a:txBody>
                    <a:bodyPr/>
                    <a:lstStyle/>
                    <a:p>
                      <a:pPr algn="ctr"/>
                      <a:r>
                        <a:rPr lang="en-IN" dirty="0" smtClean="0">
                          <a:solidFill>
                            <a:srgbClr val="FF0000"/>
                          </a:solidFill>
                        </a:rPr>
                        <a:t>8.89%</a:t>
                      </a:r>
                      <a:endParaRPr lang="en-IN" dirty="0">
                        <a:solidFill>
                          <a:srgbClr val="FF0000"/>
                        </a:solidFill>
                      </a:endParaRPr>
                    </a:p>
                  </a:txBody>
                  <a:tcPr/>
                </a:tc>
                <a:extLst>
                  <a:ext uri="{0D108BD9-81ED-4DB2-BD59-A6C34878D82A}">
                    <a16:rowId xmlns:a16="http://schemas.microsoft.com/office/drawing/2014/main" xmlns="" val="2954909811"/>
                  </a:ext>
                </a:extLst>
              </a:tr>
              <a:tr h="474615">
                <a:tc>
                  <a:txBody>
                    <a:bodyPr/>
                    <a:lstStyle/>
                    <a:p>
                      <a:pPr algn="ctr"/>
                      <a:r>
                        <a:rPr lang="en-IN" dirty="0" smtClean="0"/>
                        <a:t>5</a:t>
                      </a:r>
                      <a:endParaRPr lang="en-IN" dirty="0"/>
                    </a:p>
                  </a:txBody>
                  <a:tcPr/>
                </a:tc>
                <a:tc>
                  <a:txBody>
                    <a:bodyPr/>
                    <a:lstStyle/>
                    <a:p>
                      <a:pPr algn="ctr"/>
                      <a:r>
                        <a:rPr lang="en-IN" dirty="0" smtClean="0">
                          <a:solidFill>
                            <a:srgbClr val="FF0000"/>
                          </a:solidFill>
                        </a:rPr>
                        <a:t>38</a:t>
                      </a:r>
                      <a:endParaRPr lang="en-IN" dirty="0">
                        <a:solidFill>
                          <a:srgbClr val="FF0000"/>
                        </a:solidFill>
                      </a:endParaRPr>
                    </a:p>
                  </a:txBody>
                  <a:tcPr/>
                </a:tc>
                <a:tc>
                  <a:txBody>
                    <a:bodyPr/>
                    <a:lstStyle/>
                    <a:p>
                      <a:pPr algn="ctr"/>
                      <a:r>
                        <a:rPr lang="en-IN" dirty="0" smtClean="0"/>
                        <a:t>43</a:t>
                      </a:r>
                      <a:endParaRPr lang="en-IN" dirty="0"/>
                    </a:p>
                  </a:txBody>
                  <a:tcPr/>
                </a:tc>
                <a:tc>
                  <a:txBody>
                    <a:bodyPr/>
                    <a:lstStyle/>
                    <a:p>
                      <a:pPr algn="ctr"/>
                      <a:r>
                        <a:rPr lang="en-IN" dirty="0" smtClean="0"/>
                        <a:t>-5</a:t>
                      </a:r>
                      <a:endParaRPr lang="en-IN" dirty="0"/>
                    </a:p>
                  </a:txBody>
                  <a:tcPr/>
                </a:tc>
                <a:tc>
                  <a:txBody>
                    <a:bodyPr/>
                    <a:lstStyle/>
                    <a:p>
                      <a:pPr algn="ctr"/>
                      <a:r>
                        <a:rPr lang="en-IN" dirty="0" smtClean="0">
                          <a:solidFill>
                            <a:srgbClr val="FF0000"/>
                          </a:solidFill>
                        </a:rPr>
                        <a:t>5</a:t>
                      </a:r>
                      <a:endParaRPr lang="en-IN" dirty="0">
                        <a:solidFill>
                          <a:srgbClr val="FF0000"/>
                        </a:solidFill>
                      </a:endParaRPr>
                    </a:p>
                  </a:txBody>
                  <a:tcPr/>
                </a:tc>
                <a:tc>
                  <a:txBody>
                    <a:bodyPr/>
                    <a:lstStyle/>
                    <a:p>
                      <a:pPr algn="ctr"/>
                      <a:r>
                        <a:rPr lang="en-IN" dirty="0" smtClean="0"/>
                        <a:t>25</a:t>
                      </a:r>
                      <a:endParaRPr lang="en-IN" dirty="0"/>
                    </a:p>
                  </a:txBody>
                  <a:tcPr/>
                </a:tc>
                <a:tc>
                  <a:txBody>
                    <a:bodyPr/>
                    <a:lstStyle/>
                    <a:p>
                      <a:pPr algn="ctr"/>
                      <a:r>
                        <a:rPr lang="en-IN" dirty="0" smtClean="0">
                          <a:solidFill>
                            <a:srgbClr val="FF0000"/>
                          </a:solidFill>
                        </a:rPr>
                        <a:t>13.16%</a:t>
                      </a:r>
                      <a:endParaRPr lang="en-IN" dirty="0">
                        <a:solidFill>
                          <a:srgbClr val="FF0000"/>
                        </a:solidFill>
                      </a:endParaRPr>
                    </a:p>
                  </a:txBody>
                  <a:tcPr/>
                </a:tc>
                <a:extLst>
                  <a:ext uri="{0D108BD9-81ED-4DB2-BD59-A6C34878D82A}">
                    <a16:rowId xmlns:a16="http://schemas.microsoft.com/office/drawing/2014/main" xmlns="" val="593988655"/>
                  </a:ext>
                </a:extLst>
              </a:tr>
              <a:tr h="474615">
                <a:tc>
                  <a:txBody>
                    <a:bodyPr/>
                    <a:lstStyle/>
                    <a:p>
                      <a:pPr algn="ctr"/>
                      <a:r>
                        <a:rPr lang="en-IN" dirty="0" smtClean="0"/>
                        <a:t>6</a:t>
                      </a:r>
                      <a:endParaRPr lang="en-IN" dirty="0"/>
                    </a:p>
                  </a:txBody>
                  <a:tcPr/>
                </a:tc>
                <a:tc>
                  <a:txBody>
                    <a:bodyPr/>
                    <a:lstStyle/>
                    <a:p>
                      <a:pPr algn="ctr"/>
                      <a:r>
                        <a:rPr lang="en-IN" dirty="0" smtClean="0">
                          <a:solidFill>
                            <a:srgbClr val="FF0000"/>
                          </a:solidFill>
                        </a:rPr>
                        <a:t>43</a:t>
                      </a:r>
                      <a:endParaRPr lang="en-IN" dirty="0">
                        <a:solidFill>
                          <a:srgbClr val="FF0000"/>
                        </a:solidFill>
                      </a:endParaRPr>
                    </a:p>
                  </a:txBody>
                  <a:tcPr/>
                </a:tc>
                <a:tc>
                  <a:txBody>
                    <a:bodyPr/>
                    <a:lstStyle/>
                    <a:p>
                      <a:pPr algn="ctr"/>
                      <a:r>
                        <a:rPr lang="en-IN" dirty="0" smtClean="0"/>
                        <a:t>41</a:t>
                      </a:r>
                      <a:endParaRPr lang="en-IN" dirty="0"/>
                    </a:p>
                  </a:txBody>
                  <a:tcPr/>
                </a:tc>
                <a:tc>
                  <a:txBody>
                    <a:bodyPr/>
                    <a:lstStyle/>
                    <a:p>
                      <a:pPr algn="ctr"/>
                      <a:r>
                        <a:rPr lang="en-IN" dirty="0" smtClean="0"/>
                        <a:t>2</a:t>
                      </a:r>
                      <a:endParaRPr lang="en-IN" dirty="0"/>
                    </a:p>
                  </a:txBody>
                  <a:tcPr/>
                </a:tc>
                <a:tc>
                  <a:txBody>
                    <a:bodyPr/>
                    <a:lstStyle/>
                    <a:p>
                      <a:pPr algn="ctr"/>
                      <a:r>
                        <a:rPr lang="en-IN" dirty="0" smtClean="0">
                          <a:solidFill>
                            <a:srgbClr val="FF0000"/>
                          </a:solidFill>
                        </a:rPr>
                        <a:t>2</a:t>
                      </a:r>
                      <a:endParaRPr lang="en-IN" dirty="0">
                        <a:solidFill>
                          <a:srgbClr val="FF0000"/>
                        </a:solidFill>
                      </a:endParaRPr>
                    </a:p>
                  </a:txBody>
                  <a:tcPr/>
                </a:tc>
                <a:tc>
                  <a:txBody>
                    <a:bodyPr/>
                    <a:lstStyle/>
                    <a:p>
                      <a:pPr algn="ctr"/>
                      <a:r>
                        <a:rPr lang="en-IN" dirty="0" smtClean="0"/>
                        <a:t>4</a:t>
                      </a:r>
                      <a:endParaRPr lang="en-IN" dirty="0"/>
                    </a:p>
                  </a:txBody>
                  <a:tcPr/>
                </a:tc>
                <a:tc>
                  <a:txBody>
                    <a:bodyPr/>
                    <a:lstStyle/>
                    <a:p>
                      <a:pPr algn="ctr"/>
                      <a:r>
                        <a:rPr lang="en-IN" dirty="0" smtClean="0">
                          <a:solidFill>
                            <a:srgbClr val="FF0000"/>
                          </a:solidFill>
                        </a:rPr>
                        <a:t>4.65%</a:t>
                      </a:r>
                      <a:endParaRPr lang="en-IN" dirty="0">
                        <a:solidFill>
                          <a:srgbClr val="FF0000"/>
                        </a:solidFill>
                      </a:endParaRPr>
                    </a:p>
                  </a:txBody>
                  <a:tcPr/>
                </a:tc>
                <a:extLst>
                  <a:ext uri="{0D108BD9-81ED-4DB2-BD59-A6C34878D82A}">
                    <a16:rowId xmlns:a16="http://schemas.microsoft.com/office/drawing/2014/main" xmlns="" val="2643815861"/>
                  </a:ext>
                </a:extLst>
              </a:tr>
              <a:tr h="474615">
                <a:tc>
                  <a:txBody>
                    <a:bodyPr/>
                    <a:lstStyle/>
                    <a:p>
                      <a:pPr algn="ctr"/>
                      <a:r>
                        <a:rPr lang="en-IN" dirty="0" smtClean="0"/>
                        <a:t>7</a:t>
                      </a:r>
                      <a:endParaRPr lang="en-IN" dirty="0"/>
                    </a:p>
                  </a:txBody>
                  <a:tcPr/>
                </a:tc>
                <a:tc>
                  <a:txBody>
                    <a:bodyPr/>
                    <a:lstStyle/>
                    <a:p>
                      <a:pPr algn="ctr"/>
                      <a:r>
                        <a:rPr lang="en-IN" dirty="0" smtClean="0">
                          <a:solidFill>
                            <a:srgbClr val="FF0000"/>
                          </a:solidFill>
                        </a:rPr>
                        <a:t>39</a:t>
                      </a:r>
                      <a:endParaRPr lang="en-IN" dirty="0">
                        <a:solidFill>
                          <a:srgbClr val="FF0000"/>
                        </a:solidFill>
                      </a:endParaRPr>
                    </a:p>
                  </a:txBody>
                  <a:tcPr/>
                </a:tc>
                <a:tc>
                  <a:txBody>
                    <a:bodyPr/>
                    <a:lstStyle/>
                    <a:p>
                      <a:pPr algn="ctr"/>
                      <a:r>
                        <a:rPr lang="en-IN" dirty="0" smtClean="0"/>
                        <a:t>42</a:t>
                      </a:r>
                      <a:endParaRPr lang="en-IN" dirty="0"/>
                    </a:p>
                  </a:txBody>
                  <a:tcPr/>
                </a:tc>
                <a:tc>
                  <a:txBody>
                    <a:bodyPr/>
                    <a:lstStyle/>
                    <a:p>
                      <a:pPr algn="ctr"/>
                      <a:r>
                        <a:rPr lang="en-IN" dirty="0" smtClean="0"/>
                        <a:t>-3</a:t>
                      </a:r>
                      <a:endParaRPr lang="en-IN" dirty="0"/>
                    </a:p>
                  </a:txBody>
                  <a:tcPr/>
                </a:tc>
                <a:tc>
                  <a:txBody>
                    <a:bodyPr/>
                    <a:lstStyle/>
                    <a:p>
                      <a:pPr algn="ctr"/>
                      <a:r>
                        <a:rPr lang="en-IN" dirty="0" smtClean="0">
                          <a:solidFill>
                            <a:srgbClr val="FF0000"/>
                          </a:solidFill>
                        </a:rPr>
                        <a:t>3</a:t>
                      </a:r>
                      <a:endParaRPr lang="en-IN" dirty="0">
                        <a:solidFill>
                          <a:srgbClr val="FF0000"/>
                        </a:solidFill>
                      </a:endParaRPr>
                    </a:p>
                  </a:txBody>
                  <a:tcPr/>
                </a:tc>
                <a:tc>
                  <a:txBody>
                    <a:bodyPr/>
                    <a:lstStyle/>
                    <a:p>
                      <a:pPr algn="ctr"/>
                      <a:r>
                        <a:rPr lang="en-IN" dirty="0" smtClean="0"/>
                        <a:t>9</a:t>
                      </a:r>
                      <a:endParaRPr lang="en-IN" dirty="0"/>
                    </a:p>
                  </a:txBody>
                  <a:tcPr/>
                </a:tc>
                <a:tc>
                  <a:txBody>
                    <a:bodyPr/>
                    <a:lstStyle/>
                    <a:p>
                      <a:pPr algn="ctr"/>
                      <a:r>
                        <a:rPr lang="en-IN" dirty="0" smtClean="0">
                          <a:solidFill>
                            <a:srgbClr val="FF0000"/>
                          </a:solidFill>
                        </a:rPr>
                        <a:t>7.69%</a:t>
                      </a:r>
                      <a:endParaRPr lang="en-IN" dirty="0">
                        <a:solidFill>
                          <a:srgbClr val="FF0000"/>
                        </a:solidFill>
                      </a:endParaRPr>
                    </a:p>
                  </a:txBody>
                  <a:tcPr/>
                </a:tc>
                <a:extLst>
                  <a:ext uri="{0D108BD9-81ED-4DB2-BD59-A6C34878D82A}">
                    <a16:rowId xmlns:a16="http://schemas.microsoft.com/office/drawing/2014/main" xmlns="" val="502110729"/>
                  </a:ext>
                </a:extLst>
              </a:tr>
              <a:tr h="474615">
                <a:tc>
                  <a:txBody>
                    <a:bodyPr/>
                    <a:lstStyle/>
                    <a:p>
                      <a:pPr algn="ctr"/>
                      <a:endParaRPr lang="en-IN" dirty="0"/>
                    </a:p>
                  </a:txBody>
                  <a:tcPr/>
                </a:tc>
                <a:tc>
                  <a:txBody>
                    <a:bodyPr/>
                    <a:lstStyle/>
                    <a:p>
                      <a:pPr algn="ctr"/>
                      <a:endParaRPr lang="en-IN" dirty="0"/>
                    </a:p>
                  </a:txBody>
                  <a:tcPr/>
                </a:tc>
                <a:tc>
                  <a:txBody>
                    <a:bodyPr/>
                    <a:lstStyle/>
                    <a:p>
                      <a:pPr algn="ctr"/>
                      <a:r>
                        <a:rPr lang="en-IN" dirty="0" smtClean="0"/>
                        <a:t>40</a:t>
                      </a:r>
                      <a:endParaRPr lang="en-IN" dirty="0"/>
                    </a:p>
                  </a:txBody>
                  <a:tcPr/>
                </a:tc>
                <a:tc>
                  <a:txBody>
                    <a:bodyPr/>
                    <a:lstStyle/>
                    <a:p>
                      <a:pPr algn="ctr"/>
                      <a:r>
                        <a:rPr lang="en-IN" sz="2000" b="1" dirty="0" smtClean="0"/>
                        <a:t>Total</a:t>
                      </a:r>
                      <a:endParaRPr lang="en-IN" sz="2000" b="1" dirty="0"/>
                    </a:p>
                  </a:txBody>
                  <a:tcPr/>
                </a:tc>
                <a:tc>
                  <a:txBody>
                    <a:bodyPr/>
                    <a:lstStyle/>
                    <a:p>
                      <a:pPr algn="ctr"/>
                      <a:r>
                        <a:rPr lang="en-IN" sz="2000" b="1" dirty="0" smtClean="0"/>
                        <a:t>14</a:t>
                      </a:r>
                    </a:p>
                    <a:p>
                      <a:pPr algn="ctr"/>
                      <a:r>
                        <a:rPr lang="en-IN" sz="2000" b="1" dirty="0" smtClean="0"/>
                        <a:t>MAD</a:t>
                      </a:r>
                    </a:p>
                    <a:p>
                      <a:pPr algn="ctr"/>
                      <a:r>
                        <a:rPr lang="en-IN" sz="2000" b="1" dirty="0" smtClean="0"/>
                        <a:t>3.5 </a:t>
                      </a:r>
                      <a:endParaRPr lang="en-IN" sz="2000" b="1" dirty="0"/>
                    </a:p>
                  </a:txBody>
                  <a:tcPr/>
                </a:tc>
                <a:tc>
                  <a:txBody>
                    <a:bodyPr/>
                    <a:lstStyle/>
                    <a:p>
                      <a:pPr algn="ctr"/>
                      <a:r>
                        <a:rPr lang="en-IN" sz="2000" b="1" dirty="0" smtClean="0"/>
                        <a:t>54</a:t>
                      </a:r>
                    </a:p>
                    <a:p>
                      <a:pPr algn="ctr"/>
                      <a:r>
                        <a:rPr lang="en-IN" sz="2000" b="1" dirty="0" smtClean="0"/>
                        <a:t>MSE</a:t>
                      </a:r>
                    </a:p>
                    <a:p>
                      <a:pPr algn="ctr"/>
                      <a:r>
                        <a:rPr lang="en-IN" sz="2000" b="1" dirty="0" smtClean="0"/>
                        <a:t>13.5</a:t>
                      </a:r>
                      <a:endParaRPr lang="en-IN" sz="2000" b="1" dirty="0"/>
                    </a:p>
                  </a:txBody>
                  <a:tcPr/>
                </a:tc>
                <a:tc>
                  <a:txBody>
                    <a:bodyPr/>
                    <a:lstStyle/>
                    <a:p>
                      <a:pPr algn="ctr"/>
                      <a:r>
                        <a:rPr lang="en-IN" sz="2000" b="1" dirty="0" smtClean="0"/>
                        <a:t>34.39/4</a:t>
                      </a:r>
                    </a:p>
                    <a:p>
                      <a:pPr algn="ctr"/>
                      <a:r>
                        <a:rPr lang="en-IN" sz="2000" b="1" dirty="0" smtClean="0"/>
                        <a:t>MAPE</a:t>
                      </a:r>
                    </a:p>
                    <a:p>
                      <a:pPr algn="ctr"/>
                      <a:r>
                        <a:rPr lang="en-IN" sz="2000" b="1" dirty="0" smtClean="0"/>
                        <a:t>8.60%</a:t>
                      </a:r>
                      <a:endParaRPr lang="en-IN" sz="2000" b="1" dirty="0"/>
                    </a:p>
                  </a:txBody>
                  <a:tcPr/>
                </a:tc>
                <a:extLst>
                  <a:ext uri="{0D108BD9-81ED-4DB2-BD59-A6C34878D82A}">
                    <a16:rowId xmlns:a16="http://schemas.microsoft.com/office/drawing/2014/main" xmlns="" val="4111057731"/>
                  </a:ext>
                </a:extLst>
              </a:tr>
            </a:tbl>
          </a:graphicData>
        </a:graphic>
      </p:graphicFrame>
    </p:spTree>
    <p:extLst>
      <p:ext uri="{BB962C8B-B14F-4D97-AF65-F5344CB8AC3E}">
        <p14:creationId xmlns:p14="http://schemas.microsoft.com/office/powerpoint/2010/main" val="7126278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MSE vs MAPE</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smtClean="0"/>
              <a:t>MSE is scale-dependent, MAPE is not. So if you are comparing accuracy across time series with different scales, you can't use MSE.</a:t>
            </a:r>
          </a:p>
          <a:p>
            <a:pPr algn="just"/>
            <a:endParaRPr lang="en-IN" dirty="0" smtClean="0"/>
          </a:p>
          <a:p>
            <a:pPr algn="just"/>
            <a:r>
              <a:rPr lang="en-IN" dirty="0" smtClean="0"/>
              <a:t>For business use, MAPE is often preferred because apparently managers understand percentages better than squared errors.</a:t>
            </a:r>
          </a:p>
          <a:p>
            <a:pPr algn="just"/>
            <a:endParaRPr lang="en-IN" dirty="0" smtClean="0"/>
          </a:p>
          <a:p>
            <a:pPr algn="just"/>
            <a:r>
              <a:rPr lang="en-IN" dirty="0" smtClean="0"/>
              <a:t>MAPE can't be used when percentages make no sense. For example, the Fahrenheit and Celsius temperature scales have relatively arbitrary zero points, and it makes no sense to talk about percentages. MAPE also cannot be used when the time series can take zero values.</a:t>
            </a:r>
          </a:p>
          <a:p>
            <a:pPr algn="just"/>
            <a:endParaRPr lang="en-IN" dirty="0" smtClean="0"/>
          </a:p>
          <a:p>
            <a:pPr algn="just"/>
            <a:r>
              <a:rPr lang="en-IN" dirty="0" smtClean="0"/>
              <a:t>MAPE is intended to be both independent of scale and usable on all scales.</a:t>
            </a:r>
          </a:p>
          <a:p>
            <a:pPr algn="just"/>
            <a:endParaRPr lang="en-IN" dirty="0"/>
          </a:p>
        </p:txBody>
      </p:sp>
    </p:spTree>
    <p:extLst>
      <p:ext uri="{BB962C8B-B14F-4D97-AF65-F5344CB8AC3E}">
        <p14:creationId xmlns:p14="http://schemas.microsoft.com/office/powerpoint/2010/main" val="31820162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Assessing Classification Performance</a:t>
            </a:r>
            <a:endParaRPr lang="en-IN" dirty="0"/>
          </a:p>
        </p:txBody>
      </p:sp>
      <p:sp>
        <p:nvSpPr>
          <p:cNvPr id="3" name="Content Placeholder 2"/>
          <p:cNvSpPr>
            <a:spLocks noGrp="1"/>
          </p:cNvSpPr>
          <p:nvPr>
            <p:ph idx="1"/>
          </p:nvPr>
        </p:nvSpPr>
        <p:spPr/>
        <p:txBody>
          <a:bodyPr/>
          <a:lstStyle/>
          <a:p>
            <a:r>
              <a:rPr lang="en-IN" dirty="0" smtClean="0"/>
              <a:t>Confusion Matrix</a:t>
            </a:r>
          </a:p>
          <a:p>
            <a:r>
              <a:rPr lang="en-IN" dirty="0" smtClean="0"/>
              <a:t>Accuracy</a:t>
            </a:r>
          </a:p>
          <a:p>
            <a:r>
              <a:rPr lang="en-IN" dirty="0" smtClean="0"/>
              <a:t>Error rate</a:t>
            </a:r>
          </a:p>
          <a:p>
            <a:r>
              <a:rPr lang="en-IN"/>
              <a:t>Area under ROC Curve (AUC) and Receiver operating characteristic (ROC</a:t>
            </a:r>
            <a:r>
              <a:rPr lang="en-IN" smtClean="0"/>
              <a:t>)</a:t>
            </a:r>
            <a:endParaRPr lang="en-IN" dirty="0" smtClean="0"/>
          </a:p>
          <a:p>
            <a:r>
              <a:rPr lang="en-IN" dirty="0" smtClean="0"/>
              <a:t>Precision</a:t>
            </a:r>
          </a:p>
          <a:p>
            <a:r>
              <a:rPr lang="en-IN" dirty="0" smtClean="0"/>
              <a:t>Recall</a:t>
            </a:r>
          </a:p>
          <a:p>
            <a:pPr marL="0" indent="0">
              <a:buNone/>
            </a:pPr>
            <a:endParaRPr lang="en-IN" dirty="0" smtClean="0"/>
          </a:p>
          <a:p>
            <a:endParaRPr lang="en-IN" dirty="0" smtClean="0"/>
          </a:p>
          <a:p>
            <a:endParaRPr lang="en-IN" dirty="0"/>
          </a:p>
        </p:txBody>
      </p:sp>
    </p:spTree>
    <p:extLst>
      <p:ext uri="{BB962C8B-B14F-4D97-AF65-F5344CB8AC3E}">
        <p14:creationId xmlns:p14="http://schemas.microsoft.com/office/powerpoint/2010/main" val="31413039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Confusion Matrix</a:t>
            </a:r>
            <a:r>
              <a:rPr lang="en-IN" dirty="0"/>
              <a:t> </a:t>
            </a:r>
          </a:p>
        </p:txBody>
      </p:sp>
      <p:sp>
        <p:nvSpPr>
          <p:cNvPr id="3" name="Content Placeholder 2"/>
          <p:cNvSpPr>
            <a:spLocks noGrp="1"/>
          </p:cNvSpPr>
          <p:nvPr>
            <p:ph idx="1"/>
          </p:nvPr>
        </p:nvSpPr>
        <p:spPr/>
        <p:txBody>
          <a:bodyPr/>
          <a:lstStyle/>
          <a:p>
            <a:pPr algn="just"/>
            <a:r>
              <a:rPr lang="en-IN" dirty="0"/>
              <a:t>A confusion matrix is a table that is often used to </a:t>
            </a:r>
            <a:r>
              <a:rPr lang="en-IN" b="1" dirty="0"/>
              <a:t>describe the performance of a classification model</a:t>
            </a:r>
            <a:r>
              <a:rPr lang="en-IN" dirty="0"/>
              <a:t> (or "classifier") on a set of test data for which the true values are known. </a:t>
            </a:r>
            <a:endParaRPr lang="en-IN" dirty="0" smtClean="0"/>
          </a:p>
          <a:p>
            <a:endParaRPr lang="en-IN" dirty="0" smtClean="0"/>
          </a:p>
          <a:p>
            <a:pPr algn="just"/>
            <a:r>
              <a:rPr lang="en-IN" dirty="0" smtClean="0"/>
              <a:t>The </a:t>
            </a:r>
            <a:r>
              <a:rPr lang="en-IN" dirty="0"/>
              <a:t>confusion matrix itself is relatively simple to understand, but the related terminology can be confusing.</a:t>
            </a:r>
          </a:p>
        </p:txBody>
      </p:sp>
    </p:spTree>
    <p:extLst>
      <p:ext uri="{BB962C8B-B14F-4D97-AF65-F5344CB8AC3E}">
        <p14:creationId xmlns:p14="http://schemas.microsoft.com/office/powerpoint/2010/main" val="157867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2403" t="16193" r="1657" b="9565"/>
          <a:stretch/>
        </p:blipFill>
        <p:spPr>
          <a:xfrm>
            <a:off x="-96983" y="955964"/>
            <a:ext cx="12482947" cy="5430981"/>
          </a:xfrm>
          <a:prstGeom prst="rect">
            <a:avLst/>
          </a:prstGeom>
        </p:spPr>
      </p:pic>
      <p:sp>
        <p:nvSpPr>
          <p:cNvPr id="5" name="TextBox 4"/>
          <p:cNvSpPr txBox="1"/>
          <p:nvPr/>
        </p:nvSpPr>
        <p:spPr>
          <a:xfrm>
            <a:off x="4691912" y="806931"/>
            <a:ext cx="6661888" cy="1446550"/>
          </a:xfrm>
          <a:prstGeom prst="rect">
            <a:avLst/>
          </a:prstGeom>
          <a:noFill/>
        </p:spPr>
        <p:txBody>
          <a:bodyPr wrap="none" rtlCol="0">
            <a:spAutoFit/>
          </a:bodyPr>
          <a:lstStyle/>
          <a:p>
            <a:r>
              <a:rPr lang="en-IN" sz="4400" dirty="0">
                <a:latin typeface="+mj-lt"/>
                <a:ea typeface="+mj-ea"/>
                <a:cs typeface="+mj-cs"/>
              </a:rPr>
              <a:t>We </a:t>
            </a:r>
            <a:r>
              <a:rPr lang="en-IN" sz="4400" dirty="0" smtClean="0">
                <a:latin typeface="+mj-lt"/>
                <a:ea typeface="+mj-ea"/>
                <a:cs typeface="+mj-cs"/>
              </a:rPr>
              <a:t>decided to apply model, </a:t>
            </a:r>
          </a:p>
          <a:p>
            <a:r>
              <a:rPr lang="en-IN" sz="4400" dirty="0" smtClean="0">
                <a:latin typeface="+mj-lt"/>
                <a:ea typeface="+mj-ea"/>
                <a:cs typeface="+mj-cs"/>
              </a:rPr>
              <a:t>so called logistic regression</a:t>
            </a:r>
            <a:endParaRPr lang="en-IN" sz="4400" dirty="0">
              <a:latin typeface="+mj-lt"/>
              <a:ea typeface="+mj-ea"/>
              <a:cs typeface="+mj-cs"/>
            </a:endParaRPr>
          </a:p>
        </p:txBody>
      </p:sp>
    </p:spTree>
    <p:extLst>
      <p:ext uri="{BB962C8B-B14F-4D97-AF65-F5344CB8AC3E}">
        <p14:creationId xmlns:p14="http://schemas.microsoft.com/office/powerpoint/2010/main" val="42808707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t>
            </a:r>
            <a:endParaRPr lang="en-IN" dirty="0"/>
          </a:p>
        </p:txBody>
      </p:sp>
      <p:sp>
        <p:nvSpPr>
          <p:cNvPr id="3" name="Content Placeholder 2"/>
          <p:cNvSpPr>
            <a:spLocks noGrp="1"/>
          </p:cNvSpPr>
          <p:nvPr>
            <p:ph idx="1"/>
          </p:nvPr>
        </p:nvSpPr>
        <p:spPr/>
        <p:txBody>
          <a:bodyPr/>
          <a:lstStyle/>
          <a:p>
            <a:pPr marL="0" indent="0">
              <a:buNone/>
            </a:pPr>
            <a:r>
              <a:rPr lang="en-IN" dirty="0" smtClean="0"/>
              <a:t>Healthcare dataset</a:t>
            </a:r>
          </a:p>
          <a:p>
            <a:pPr marL="0" indent="0">
              <a:buNone/>
            </a:pPr>
            <a:r>
              <a:rPr lang="en-IN" dirty="0" smtClean="0"/>
              <a:t>165 Observations</a:t>
            </a:r>
          </a:p>
          <a:p>
            <a:pPr marL="0" indent="0">
              <a:buNone/>
            </a:pPr>
            <a:r>
              <a:rPr lang="en-IN" dirty="0" smtClean="0"/>
              <a:t>2 classes “Yes” and “No”</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0225" y="3230200"/>
            <a:ext cx="554355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77091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Out of those 165 cases, the classifier predicted "yes" 110 times, and "no" 55 times.</a:t>
            </a:r>
          </a:p>
          <a:p>
            <a:r>
              <a:rPr lang="en-IN" dirty="0"/>
              <a:t>In reality, 105 patients in the sample have the disease, and 60 patients do not.</a:t>
            </a:r>
          </a:p>
          <a:p>
            <a:endParaRPr lang="en-IN"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9231" y="3386954"/>
            <a:ext cx="554355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28628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smtClean="0"/>
              <a:t>some basic </a:t>
            </a:r>
            <a:r>
              <a:rPr lang="en-IN" dirty="0"/>
              <a:t>terms</a:t>
            </a:r>
          </a:p>
        </p:txBody>
      </p:sp>
      <p:sp>
        <p:nvSpPr>
          <p:cNvPr id="3" name="Content Placeholder 2"/>
          <p:cNvSpPr>
            <a:spLocks noGrp="1"/>
          </p:cNvSpPr>
          <p:nvPr>
            <p:ph idx="1"/>
          </p:nvPr>
        </p:nvSpPr>
        <p:spPr/>
        <p:txBody>
          <a:bodyPr/>
          <a:lstStyle/>
          <a:p>
            <a:r>
              <a:rPr lang="en-IN" b="1" dirty="0"/>
              <a:t>true positives (TP):</a:t>
            </a:r>
            <a:r>
              <a:rPr lang="en-IN" dirty="0"/>
              <a:t> These are cases in which we predicted yes (they have the disease), </a:t>
            </a:r>
            <a:r>
              <a:rPr lang="en-IN"/>
              <a:t>and </a:t>
            </a:r>
            <a:r>
              <a:rPr lang="en-IN" smtClean="0"/>
              <a:t>actually they </a:t>
            </a:r>
            <a:r>
              <a:rPr lang="en-IN" dirty="0"/>
              <a:t>do have the disease.</a:t>
            </a:r>
          </a:p>
          <a:p>
            <a:r>
              <a:rPr lang="en-IN" b="1" dirty="0"/>
              <a:t>true negatives (TN):</a:t>
            </a:r>
            <a:r>
              <a:rPr lang="en-IN" dirty="0"/>
              <a:t> We predicted no, and they don't have the disease</a:t>
            </a:r>
            <a:r>
              <a:rPr lang="en-IN" dirty="0" smtClean="0"/>
              <a:t>.</a:t>
            </a:r>
            <a:endParaRPr lang="en-I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3105" y="3386955"/>
            <a:ext cx="554355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98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false positives (FP):</a:t>
            </a:r>
            <a:r>
              <a:rPr lang="en-IN" dirty="0" smtClean="0"/>
              <a:t> We predicted yes, but they don't actually have the disease. (Also known as a "Type I error.")</a:t>
            </a:r>
          </a:p>
          <a:p>
            <a:r>
              <a:rPr lang="en-IN" b="1" dirty="0" smtClean="0"/>
              <a:t>false negatives (FN):</a:t>
            </a:r>
            <a:r>
              <a:rPr lang="en-IN" dirty="0" smtClean="0"/>
              <a:t> We predicted no, but they actually do have the disease. (Also known as a "Type II error.")</a:t>
            </a:r>
          </a:p>
          <a:p>
            <a:endParaRPr lang="en-IN" dirty="0" smtClean="0"/>
          </a:p>
          <a:p>
            <a:endParaRPr lang="en-I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6799" y="3609025"/>
            <a:ext cx="554355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587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confusion matrix</a:t>
            </a:r>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406" y="1490663"/>
            <a:ext cx="68770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67377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Accuracy:</a:t>
            </a:r>
            <a:r>
              <a:rPr lang="en-IN" dirty="0"/>
              <a:t> Overall, how often is the classifier correct?</a:t>
            </a:r>
          </a:p>
          <a:p>
            <a:pPr lvl="1"/>
            <a:r>
              <a:rPr lang="en-IN" dirty="0"/>
              <a:t>(TP+TN)/total = (100+50)/165 = 0.91</a:t>
            </a:r>
          </a:p>
          <a:p>
            <a:r>
              <a:rPr lang="en-IN" b="1" dirty="0"/>
              <a:t>Misclassification Rate:</a:t>
            </a:r>
            <a:r>
              <a:rPr lang="en-IN" dirty="0"/>
              <a:t> Overall, how often is it wrong?</a:t>
            </a:r>
          </a:p>
          <a:p>
            <a:pPr lvl="1"/>
            <a:r>
              <a:rPr lang="en-IN" dirty="0"/>
              <a:t>(FP+FN)/total = (10+5)/165 = 0.09</a:t>
            </a:r>
          </a:p>
          <a:p>
            <a:pPr lvl="1"/>
            <a:r>
              <a:rPr lang="en-IN" dirty="0"/>
              <a:t>equivalent to 1 minus Accuracy</a:t>
            </a:r>
          </a:p>
          <a:p>
            <a:pPr lvl="1"/>
            <a:r>
              <a:rPr lang="en-IN" dirty="0"/>
              <a:t>also known as </a:t>
            </a:r>
            <a:r>
              <a:rPr lang="en-IN" b="1" dirty="0"/>
              <a:t>"Error </a:t>
            </a:r>
            <a:r>
              <a:rPr lang="en-IN" b="1" dirty="0" smtClean="0"/>
              <a:t>Rate“</a:t>
            </a:r>
          </a:p>
          <a:p>
            <a:pPr lvl="1"/>
            <a:endParaRPr lang="en-IN" b="1" dirty="0"/>
          </a:p>
          <a:p>
            <a:pPr lvl="1"/>
            <a:endParaRPr lang="en-IN" b="1" dirty="0"/>
          </a:p>
          <a:p>
            <a:r>
              <a:rPr lang="en-IN" dirty="0" smtClean="0"/>
              <a:t>Note: Total is nothing but a addition of TP, TN, FP, FN</a:t>
            </a:r>
            <a:endParaRPr lang="en-IN" dirty="0"/>
          </a:p>
        </p:txBody>
      </p:sp>
    </p:spTree>
    <p:extLst>
      <p:ext uri="{BB962C8B-B14F-4D97-AF65-F5344CB8AC3E}">
        <p14:creationId xmlns:p14="http://schemas.microsoft.com/office/powerpoint/2010/main" val="4196794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True Positive </a:t>
            </a:r>
            <a:r>
              <a:rPr lang="en-IN" b="1" dirty="0" smtClean="0"/>
              <a:t>Rate(TPR):</a:t>
            </a:r>
            <a:r>
              <a:rPr lang="en-IN" dirty="0"/>
              <a:t> When it's actually yes, how often does it predict yes?</a:t>
            </a:r>
          </a:p>
          <a:p>
            <a:pPr lvl="1"/>
            <a:r>
              <a:rPr lang="en-IN" dirty="0"/>
              <a:t>TP/actual </a:t>
            </a:r>
            <a:r>
              <a:rPr lang="en-IN" dirty="0" smtClean="0"/>
              <a:t>YES </a:t>
            </a:r>
            <a:r>
              <a:rPr lang="en-IN" dirty="0"/>
              <a:t>= 100/105 = 0.95</a:t>
            </a:r>
          </a:p>
          <a:p>
            <a:pPr lvl="1"/>
            <a:r>
              <a:rPr lang="en-IN" dirty="0"/>
              <a:t>also known as "Sensitivity" or "Recall"</a:t>
            </a:r>
          </a:p>
          <a:p>
            <a:r>
              <a:rPr lang="en-IN" b="1" dirty="0"/>
              <a:t>False Positive </a:t>
            </a:r>
            <a:r>
              <a:rPr lang="en-IN" b="1" dirty="0" smtClean="0"/>
              <a:t>Rate(FPR):</a:t>
            </a:r>
            <a:r>
              <a:rPr lang="en-IN" dirty="0"/>
              <a:t> When it's actually no, how often does it predict yes?</a:t>
            </a:r>
          </a:p>
          <a:p>
            <a:pPr lvl="1"/>
            <a:r>
              <a:rPr lang="en-IN" dirty="0"/>
              <a:t>FP/actual </a:t>
            </a:r>
            <a:r>
              <a:rPr lang="en-IN" dirty="0" smtClean="0"/>
              <a:t>NO </a:t>
            </a:r>
            <a:r>
              <a:rPr lang="en-IN" dirty="0"/>
              <a:t>= 10/60 = </a:t>
            </a:r>
            <a:r>
              <a:rPr lang="en-IN" dirty="0" smtClean="0"/>
              <a:t>0.17</a:t>
            </a:r>
          </a:p>
          <a:p>
            <a:pPr marL="0" indent="0">
              <a:buNone/>
            </a:pPr>
            <a:endParaRPr lang="en-IN" dirty="0"/>
          </a:p>
          <a:p>
            <a:r>
              <a:rPr lang="en-IN" b="1" dirty="0" smtClean="0"/>
              <a:t>Class Ratio (</a:t>
            </a:r>
            <a:r>
              <a:rPr lang="en-IN" b="1" dirty="0" err="1" smtClean="0"/>
              <a:t>clr</a:t>
            </a:r>
            <a:r>
              <a:rPr lang="en-IN" b="1" dirty="0" smtClean="0"/>
              <a:t>) =</a:t>
            </a:r>
            <a:r>
              <a:rPr lang="en-IN" b="1" dirty="0" err="1" smtClean="0"/>
              <a:t>Pos</a:t>
            </a:r>
            <a:r>
              <a:rPr lang="en-IN" b="1" dirty="0" smtClean="0"/>
              <a:t>/</a:t>
            </a:r>
            <a:r>
              <a:rPr lang="en-IN" b="1" dirty="0" err="1" smtClean="0"/>
              <a:t>Neg</a:t>
            </a:r>
            <a:endParaRPr lang="en-IN" b="1" dirty="0"/>
          </a:p>
        </p:txBody>
      </p:sp>
    </p:spTree>
    <p:extLst>
      <p:ext uri="{BB962C8B-B14F-4D97-AF65-F5344CB8AC3E}">
        <p14:creationId xmlns:p14="http://schemas.microsoft.com/office/powerpoint/2010/main" val="34555966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Specificity:</a:t>
            </a:r>
            <a:r>
              <a:rPr lang="en-IN" dirty="0"/>
              <a:t> When it's actually no, how often does it predict no?</a:t>
            </a:r>
          </a:p>
          <a:p>
            <a:pPr lvl="1"/>
            <a:r>
              <a:rPr lang="en-IN" dirty="0"/>
              <a:t>TN/actual </a:t>
            </a:r>
            <a:r>
              <a:rPr lang="en-IN" dirty="0" smtClean="0"/>
              <a:t>NO </a:t>
            </a:r>
            <a:r>
              <a:rPr lang="en-IN" dirty="0"/>
              <a:t>= 50/60 = 0.83</a:t>
            </a:r>
          </a:p>
          <a:p>
            <a:pPr lvl="1"/>
            <a:r>
              <a:rPr lang="en-IN" dirty="0"/>
              <a:t>equivalent to 1 minus False Positive Rate</a:t>
            </a:r>
          </a:p>
          <a:p>
            <a:r>
              <a:rPr lang="en-IN" b="1" dirty="0"/>
              <a:t>Precision:</a:t>
            </a:r>
            <a:r>
              <a:rPr lang="en-IN" dirty="0"/>
              <a:t> When it predicts yes, how often is it correct?</a:t>
            </a:r>
          </a:p>
          <a:p>
            <a:pPr lvl="1"/>
            <a:r>
              <a:rPr lang="en-IN" dirty="0"/>
              <a:t>TP/predicted </a:t>
            </a:r>
            <a:r>
              <a:rPr lang="en-IN" dirty="0" smtClean="0"/>
              <a:t>YES </a:t>
            </a:r>
            <a:r>
              <a:rPr lang="en-IN" dirty="0"/>
              <a:t>= 100/110 = 0.91</a:t>
            </a:r>
          </a:p>
          <a:p>
            <a:r>
              <a:rPr lang="en-IN" b="1" dirty="0"/>
              <a:t>Prevalence:</a:t>
            </a:r>
            <a:r>
              <a:rPr lang="en-IN" dirty="0"/>
              <a:t> How often does the yes condition actually occur in our sample?</a:t>
            </a:r>
          </a:p>
          <a:p>
            <a:pPr lvl="1"/>
            <a:r>
              <a:rPr lang="en-IN" dirty="0"/>
              <a:t>actual </a:t>
            </a:r>
            <a:r>
              <a:rPr lang="en-IN" dirty="0" smtClean="0"/>
              <a:t>YES/total </a:t>
            </a:r>
            <a:r>
              <a:rPr lang="en-IN" dirty="0"/>
              <a:t>= 105/165 = 0.64</a:t>
            </a:r>
          </a:p>
          <a:p>
            <a:endParaRPr lang="en-IN" dirty="0"/>
          </a:p>
        </p:txBody>
      </p:sp>
    </p:spTree>
    <p:extLst>
      <p:ext uri="{BB962C8B-B14F-4D97-AF65-F5344CB8AC3E}">
        <p14:creationId xmlns:p14="http://schemas.microsoft.com/office/powerpoint/2010/main" val="33338802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5602" name="Picture 2" descr="https://qph.fs.quoracdn.net/main-qimg-746755b66634fa3e436c798e64f3db8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357" y="901051"/>
            <a:ext cx="7205162" cy="5275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5784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ROC Curve</a:t>
            </a:r>
            <a:endParaRPr lang="en-IN" dirty="0"/>
          </a:p>
        </p:txBody>
      </p:sp>
      <p:sp>
        <p:nvSpPr>
          <p:cNvPr id="3" name="Content Placeholder 2"/>
          <p:cNvSpPr>
            <a:spLocks noGrp="1"/>
          </p:cNvSpPr>
          <p:nvPr>
            <p:ph idx="1"/>
          </p:nvPr>
        </p:nvSpPr>
        <p:spPr/>
        <p:txBody>
          <a:bodyPr>
            <a:normAutofit fontScale="92500"/>
          </a:bodyPr>
          <a:lstStyle/>
          <a:p>
            <a:pPr algn="just"/>
            <a:r>
              <a:rPr lang="en-IN" dirty="0"/>
              <a:t>An ROC curve is a commonly used way to </a:t>
            </a:r>
            <a:r>
              <a:rPr lang="en-IN" b="1" dirty="0"/>
              <a:t>visualize the performance of a binary classifier</a:t>
            </a:r>
            <a:r>
              <a:rPr lang="en-IN" dirty="0"/>
              <a:t>, meaning a classifier with two possible output classes</a:t>
            </a:r>
            <a:r>
              <a:rPr lang="en-IN" dirty="0" smtClean="0"/>
              <a:t>.</a:t>
            </a:r>
          </a:p>
          <a:p>
            <a:pPr algn="just"/>
            <a:endParaRPr lang="en-IN" dirty="0"/>
          </a:p>
          <a:p>
            <a:pPr algn="just"/>
            <a:r>
              <a:rPr lang="en-IN" dirty="0"/>
              <a:t>For example, let's pretend you built a classifier to predict whether a research paper will be admitted to a journal, based on a variety of factors. </a:t>
            </a:r>
            <a:endParaRPr lang="en-IN" dirty="0" smtClean="0"/>
          </a:p>
          <a:p>
            <a:pPr algn="just"/>
            <a:endParaRPr lang="en-IN" dirty="0"/>
          </a:p>
          <a:p>
            <a:pPr algn="just"/>
            <a:r>
              <a:rPr lang="en-IN" dirty="0" smtClean="0"/>
              <a:t>The </a:t>
            </a:r>
            <a:r>
              <a:rPr lang="en-IN" dirty="0"/>
              <a:t>features might be the length of the paper, the number of authors, the number of papers those authors have previously submitted to the journal, et cetera.</a:t>
            </a:r>
          </a:p>
        </p:txBody>
      </p:sp>
    </p:spTree>
    <p:extLst>
      <p:ext uri="{BB962C8B-B14F-4D97-AF65-F5344CB8AC3E}">
        <p14:creationId xmlns:p14="http://schemas.microsoft.com/office/powerpoint/2010/main" val="2355897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rotWithShape="1">
          <a:blip r:embed="rId2"/>
          <a:srcRect l="2615" t="15246" r="2296" b="10133"/>
          <a:stretch/>
        </p:blipFill>
        <p:spPr>
          <a:xfrm>
            <a:off x="-69273" y="886691"/>
            <a:ext cx="12372109" cy="5458692"/>
          </a:xfrm>
          <a:prstGeom prst="rect">
            <a:avLst/>
          </a:prstGeom>
        </p:spPr>
      </p:pic>
      <p:sp>
        <p:nvSpPr>
          <p:cNvPr id="6" name="TextBox 5"/>
          <p:cNvSpPr txBox="1"/>
          <p:nvPr/>
        </p:nvSpPr>
        <p:spPr>
          <a:xfrm>
            <a:off x="4691912" y="806931"/>
            <a:ext cx="7259488" cy="1446550"/>
          </a:xfrm>
          <a:prstGeom prst="rect">
            <a:avLst/>
          </a:prstGeom>
          <a:noFill/>
        </p:spPr>
        <p:txBody>
          <a:bodyPr wrap="none" rtlCol="0">
            <a:spAutoFit/>
          </a:bodyPr>
          <a:lstStyle/>
          <a:p>
            <a:r>
              <a:rPr lang="en-IN" sz="4400" dirty="0">
                <a:latin typeface="+mj-lt"/>
                <a:ea typeface="+mj-ea"/>
                <a:cs typeface="+mj-cs"/>
              </a:rPr>
              <a:t>We </a:t>
            </a:r>
            <a:r>
              <a:rPr lang="en-IN" sz="4400" dirty="0" smtClean="0">
                <a:latin typeface="+mj-lt"/>
                <a:ea typeface="+mj-ea"/>
                <a:cs typeface="+mj-cs"/>
              </a:rPr>
              <a:t>need to divide dataset into </a:t>
            </a:r>
          </a:p>
          <a:p>
            <a:r>
              <a:rPr lang="en-IN" sz="4400" dirty="0" smtClean="0">
                <a:latin typeface="+mj-lt"/>
                <a:ea typeface="+mj-ea"/>
                <a:cs typeface="+mj-cs"/>
              </a:rPr>
              <a:t>train and test dataset</a:t>
            </a:r>
            <a:endParaRPr lang="en-IN" sz="4400" dirty="0">
              <a:latin typeface="+mj-lt"/>
              <a:ea typeface="+mj-ea"/>
              <a:cs typeface="+mj-cs"/>
            </a:endParaRPr>
          </a:p>
        </p:txBody>
      </p:sp>
      <p:sp>
        <p:nvSpPr>
          <p:cNvPr id="7" name="TextBox 6"/>
          <p:cNvSpPr txBox="1"/>
          <p:nvPr/>
        </p:nvSpPr>
        <p:spPr>
          <a:xfrm>
            <a:off x="4094312" y="4948911"/>
            <a:ext cx="7810343" cy="1446550"/>
          </a:xfrm>
          <a:prstGeom prst="rect">
            <a:avLst/>
          </a:prstGeom>
          <a:noFill/>
        </p:spPr>
        <p:txBody>
          <a:bodyPr wrap="none" rtlCol="0">
            <a:spAutoFit/>
          </a:bodyPr>
          <a:lstStyle/>
          <a:p>
            <a:r>
              <a:rPr lang="en-IN" sz="4400" dirty="0" smtClean="0">
                <a:latin typeface="+mj-lt"/>
                <a:ea typeface="+mj-ea"/>
                <a:cs typeface="+mj-cs"/>
              </a:rPr>
              <a:t>So big part will be train and small </a:t>
            </a:r>
          </a:p>
          <a:p>
            <a:r>
              <a:rPr lang="en-IN" sz="4400" dirty="0" smtClean="0">
                <a:latin typeface="+mj-lt"/>
                <a:ea typeface="+mj-ea"/>
                <a:cs typeface="+mj-cs"/>
              </a:rPr>
              <a:t>part will be test dataset</a:t>
            </a:r>
            <a:endParaRPr lang="en-IN" sz="4400" dirty="0">
              <a:latin typeface="+mj-lt"/>
              <a:ea typeface="+mj-ea"/>
              <a:cs typeface="+mj-cs"/>
            </a:endParaRPr>
          </a:p>
        </p:txBody>
      </p:sp>
    </p:spTree>
    <p:extLst>
      <p:ext uri="{BB962C8B-B14F-4D97-AF65-F5344CB8AC3E}">
        <p14:creationId xmlns:p14="http://schemas.microsoft.com/office/powerpoint/2010/main" val="377406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r>
              <a:rPr lang="en-IN" b="1" dirty="0" smtClean="0"/>
              <a:t>every </a:t>
            </a:r>
            <a:r>
              <a:rPr lang="en-IN" b="1" dirty="0"/>
              <a:t>blue and red pixel represents a paper</a:t>
            </a:r>
            <a:r>
              <a:rPr lang="en-IN" dirty="0"/>
              <a:t> for which you want to predict the admission status.</a:t>
            </a:r>
          </a:p>
        </p:txBody>
      </p:sp>
      <p:pic>
        <p:nvPicPr>
          <p:cNvPr id="8196" name="Picture 4" descr="ROC imag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365125"/>
            <a:ext cx="7943920" cy="4539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5298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9218" name="Picture 2" descr="ROC imag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7909002" cy="4525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1468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42" name="Picture 2" descr="ROC imag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7927701" cy="4525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055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1266" name="Picture 2" descr="ROC imag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365126"/>
            <a:ext cx="8113638" cy="4636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6300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2290" name="Picture 2" descr="ROC imag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365125"/>
            <a:ext cx="8380339" cy="4788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6057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3314" name="Picture 2" descr="ROC imag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365125"/>
            <a:ext cx="8238417" cy="469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4447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4338" name="Picture 2" descr="ROC imag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4"/>
            <a:ext cx="8092452" cy="460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3408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5362" name="Picture 2" descr="ROC imag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365125"/>
            <a:ext cx="8070274" cy="4611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0037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ROC imag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7943920" cy="4539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6265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7410" name="Picture 2" descr="ROC imag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7927701" cy="4525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642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rotWithShape="1">
          <a:blip r:embed="rId2"/>
          <a:srcRect l="2616" t="16003" r="2722" b="10322"/>
          <a:stretch/>
        </p:blipFill>
        <p:spPr>
          <a:xfrm>
            <a:off x="-69273" y="942108"/>
            <a:ext cx="12316691" cy="5389419"/>
          </a:xfrm>
          <a:prstGeom prst="rect">
            <a:avLst/>
          </a:prstGeom>
        </p:spPr>
      </p:pic>
      <p:sp>
        <p:nvSpPr>
          <p:cNvPr id="5" name="TextBox 4"/>
          <p:cNvSpPr txBox="1"/>
          <p:nvPr/>
        </p:nvSpPr>
        <p:spPr>
          <a:xfrm>
            <a:off x="395148" y="5019914"/>
            <a:ext cx="4493410" cy="1446550"/>
          </a:xfrm>
          <a:prstGeom prst="rect">
            <a:avLst/>
          </a:prstGeom>
          <a:noFill/>
        </p:spPr>
        <p:txBody>
          <a:bodyPr wrap="none" rtlCol="0">
            <a:spAutoFit/>
          </a:bodyPr>
          <a:lstStyle/>
          <a:p>
            <a:r>
              <a:rPr lang="en-IN" sz="4400" dirty="0" smtClean="0">
                <a:latin typeface="+mj-lt"/>
                <a:ea typeface="+mj-ea"/>
                <a:cs typeface="+mj-cs"/>
              </a:rPr>
              <a:t>Train                </a:t>
            </a:r>
          </a:p>
          <a:p>
            <a:r>
              <a:rPr lang="en-IN" sz="4400" dirty="0">
                <a:latin typeface="+mj-lt"/>
                <a:ea typeface="+mj-ea"/>
                <a:cs typeface="+mj-cs"/>
              </a:rPr>
              <a:t>	</a:t>
            </a:r>
            <a:r>
              <a:rPr lang="en-IN" sz="4400" dirty="0" smtClean="0">
                <a:latin typeface="+mj-lt"/>
                <a:ea typeface="+mj-ea"/>
                <a:cs typeface="+mj-cs"/>
              </a:rPr>
              <a:t>		     Test</a:t>
            </a:r>
            <a:endParaRPr lang="en-IN" sz="4400" dirty="0">
              <a:latin typeface="+mj-lt"/>
              <a:ea typeface="+mj-ea"/>
              <a:cs typeface="+mj-cs"/>
            </a:endParaRPr>
          </a:p>
        </p:txBody>
      </p:sp>
      <p:sp>
        <p:nvSpPr>
          <p:cNvPr id="6" name="Down Arrow 5"/>
          <p:cNvSpPr/>
          <p:nvPr/>
        </p:nvSpPr>
        <p:spPr>
          <a:xfrm rot="10800000">
            <a:off x="1690253" y="4919157"/>
            <a:ext cx="581891" cy="8701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solidFill>
            </a:endParaRPr>
          </a:p>
        </p:txBody>
      </p:sp>
      <p:sp>
        <p:nvSpPr>
          <p:cNvPr id="7" name="Down Arrow 6"/>
          <p:cNvSpPr/>
          <p:nvPr/>
        </p:nvSpPr>
        <p:spPr>
          <a:xfrm rot="16200000">
            <a:off x="5022041" y="5391819"/>
            <a:ext cx="581891" cy="8701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solidFill>
            </a:endParaRPr>
          </a:p>
        </p:txBody>
      </p:sp>
      <p:sp>
        <p:nvSpPr>
          <p:cNvPr id="8" name="TextBox 7"/>
          <p:cNvSpPr txBox="1"/>
          <p:nvPr/>
        </p:nvSpPr>
        <p:spPr>
          <a:xfrm>
            <a:off x="4630538" y="640148"/>
            <a:ext cx="7486986" cy="1446550"/>
          </a:xfrm>
          <a:prstGeom prst="rect">
            <a:avLst/>
          </a:prstGeom>
          <a:noFill/>
        </p:spPr>
        <p:txBody>
          <a:bodyPr wrap="none" rtlCol="0">
            <a:spAutoFit/>
          </a:bodyPr>
          <a:lstStyle/>
          <a:p>
            <a:r>
              <a:rPr lang="en-IN" sz="4400" dirty="0" smtClean="0">
                <a:latin typeface="+mj-lt"/>
                <a:ea typeface="+mj-ea"/>
                <a:cs typeface="+mj-cs"/>
              </a:rPr>
              <a:t>Apply training and then test the </a:t>
            </a:r>
          </a:p>
          <a:p>
            <a:r>
              <a:rPr lang="en-IN" sz="4400" dirty="0" smtClean="0">
                <a:latin typeface="+mj-lt"/>
                <a:ea typeface="+mj-ea"/>
                <a:cs typeface="+mj-cs"/>
              </a:rPr>
              <a:t>model on test data</a:t>
            </a:r>
            <a:endParaRPr lang="en-IN" sz="4400" dirty="0">
              <a:latin typeface="+mj-lt"/>
              <a:ea typeface="+mj-ea"/>
              <a:cs typeface="+mj-cs"/>
            </a:endParaRPr>
          </a:p>
        </p:txBody>
      </p:sp>
    </p:spTree>
    <p:extLst>
      <p:ext uri="{BB962C8B-B14F-4D97-AF65-F5344CB8AC3E}">
        <p14:creationId xmlns:p14="http://schemas.microsoft.com/office/powerpoint/2010/main" val="204506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9458" name="Picture 2" descr="ROC image 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365124"/>
            <a:ext cx="7922159" cy="451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0381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482" name="Picture 2" descr="ROC imag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1269"/>
            <a:ext cx="8141109" cy="4636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1017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6388" name="Picture 4" descr="ROC imag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6"/>
            <a:ext cx="8084127" cy="461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4619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1506" name="Picture 2" descr="ROC imag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8199555" cy="469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1776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2530" name="Picture 2" descr="ROC imag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365127"/>
            <a:ext cx="8247978" cy="4719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643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3554" name="Picture 2" descr="ROC imag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365125"/>
            <a:ext cx="8035611" cy="4580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234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2721" t="15815" r="1551" b="10133"/>
          <a:stretch/>
        </p:blipFill>
        <p:spPr>
          <a:xfrm>
            <a:off x="-55418" y="928254"/>
            <a:ext cx="12455236" cy="5417127"/>
          </a:xfrm>
          <a:prstGeom prst="rect">
            <a:avLst/>
          </a:prstGeom>
        </p:spPr>
      </p:pic>
      <p:sp>
        <p:nvSpPr>
          <p:cNvPr id="5" name="TextBox 4"/>
          <p:cNvSpPr txBox="1"/>
          <p:nvPr/>
        </p:nvSpPr>
        <p:spPr>
          <a:xfrm>
            <a:off x="4630538" y="640148"/>
            <a:ext cx="5281895" cy="769441"/>
          </a:xfrm>
          <a:prstGeom prst="rect">
            <a:avLst/>
          </a:prstGeom>
          <a:noFill/>
        </p:spPr>
        <p:txBody>
          <a:bodyPr wrap="none" rtlCol="0">
            <a:spAutoFit/>
          </a:bodyPr>
          <a:lstStyle/>
          <a:p>
            <a:r>
              <a:rPr lang="en-IN" sz="4400" dirty="0" smtClean="0">
                <a:latin typeface="+mj-lt"/>
                <a:ea typeface="+mj-ea"/>
                <a:cs typeface="+mj-cs"/>
              </a:rPr>
              <a:t>Accuracy Ratio of train</a:t>
            </a:r>
            <a:endParaRPr lang="en-IN" sz="4400" dirty="0">
              <a:latin typeface="+mj-lt"/>
              <a:ea typeface="+mj-ea"/>
              <a:cs typeface="+mj-cs"/>
            </a:endParaRPr>
          </a:p>
        </p:txBody>
      </p:sp>
      <p:sp>
        <p:nvSpPr>
          <p:cNvPr id="7" name="TextBox 6"/>
          <p:cNvSpPr txBox="1"/>
          <p:nvPr/>
        </p:nvSpPr>
        <p:spPr>
          <a:xfrm>
            <a:off x="460320" y="5107011"/>
            <a:ext cx="5084982" cy="769441"/>
          </a:xfrm>
          <a:prstGeom prst="rect">
            <a:avLst/>
          </a:prstGeom>
          <a:noFill/>
        </p:spPr>
        <p:txBody>
          <a:bodyPr wrap="none" rtlCol="0">
            <a:spAutoFit/>
          </a:bodyPr>
          <a:lstStyle/>
          <a:p>
            <a:r>
              <a:rPr lang="en-IN" sz="4400" dirty="0" smtClean="0">
                <a:latin typeface="+mj-lt"/>
                <a:ea typeface="+mj-ea"/>
                <a:cs typeface="+mj-cs"/>
              </a:rPr>
              <a:t>Accuracy Ratio of test</a:t>
            </a:r>
            <a:endParaRPr lang="en-IN" sz="4400" dirty="0">
              <a:latin typeface="+mj-lt"/>
              <a:ea typeface="+mj-ea"/>
              <a:cs typeface="+mj-cs"/>
            </a:endParaRPr>
          </a:p>
        </p:txBody>
      </p:sp>
    </p:spTree>
    <p:extLst>
      <p:ext uri="{BB962C8B-B14F-4D97-AF65-F5344CB8AC3E}">
        <p14:creationId xmlns:p14="http://schemas.microsoft.com/office/powerpoint/2010/main" val="309679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Underfitting</a:t>
            </a:r>
            <a:r>
              <a:rPr lang="en-IN" dirty="0" smtClean="0"/>
              <a:t>, Overfitting, Accurate Model</a:t>
            </a:r>
            <a:endParaRPr lang="en-IN" dirty="0"/>
          </a:p>
        </p:txBody>
      </p:sp>
      <p:sp>
        <p:nvSpPr>
          <p:cNvPr id="3" name="Content Placeholder 2"/>
          <p:cNvSpPr>
            <a:spLocks noGrp="1"/>
          </p:cNvSpPr>
          <p:nvPr>
            <p:ph idx="1"/>
          </p:nvPr>
        </p:nvSpPr>
        <p:spPr/>
        <p:txBody>
          <a:bodyPr/>
          <a:lstStyle/>
          <a:p>
            <a:r>
              <a:rPr lang="en-IN" b="1" dirty="0" err="1" smtClean="0"/>
              <a:t>Underfitting</a:t>
            </a:r>
            <a:r>
              <a:rPr lang="en-IN" dirty="0"/>
              <a:t> </a:t>
            </a:r>
            <a:r>
              <a:rPr lang="en-IN" dirty="0" smtClean="0"/>
              <a:t>– high bias – consistent – inaccurate - AR train &lt; AR test</a:t>
            </a:r>
          </a:p>
          <a:p>
            <a:endParaRPr lang="en-IN" dirty="0" smtClean="0"/>
          </a:p>
          <a:p>
            <a:r>
              <a:rPr lang="en-IN" b="1" dirty="0" smtClean="0"/>
              <a:t>Overfitting</a:t>
            </a:r>
            <a:r>
              <a:rPr lang="en-IN" dirty="0" smtClean="0"/>
              <a:t> – high variance - accurate – inconsistent-AR train &gt; AR test</a:t>
            </a:r>
          </a:p>
          <a:p>
            <a:endParaRPr lang="en-IN" dirty="0" smtClean="0"/>
          </a:p>
          <a:p>
            <a:r>
              <a:rPr lang="en-IN" b="1" dirty="0" smtClean="0"/>
              <a:t>Accurate</a:t>
            </a:r>
            <a:r>
              <a:rPr lang="en-IN" dirty="0" smtClean="0"/>
              <a:t> – low bias low variance- best fit - AR train ~ AR test</a:t>
            </a:r>
          </a:p>
          <a:p>
            <a:endParaRPr lang="en-IN" dirty="0"/>
          </a:p>
        </p:txBody>
      </p:sp>
    </p:spTree>
    <p:extLst>
      <p:ext uri="{BB962C8B-B14F-4D97-AF65-F5344CB8AC3E}">
        <p14:creationId xmlns:p14="http://schemas.microsoft.com/office/powerpoint/2010/main" val="3091298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bias?</a:t>
            </a:r>
            <a:endParaRPr lang="en-IN" dirty="0"/>
          </a:p>
        </p:txBody>
      </p:sp>
      <p:sp>
        <p:nvSpPr>
          <p:cNvPr id="3" name="Content Placeholder 2"/>
          <p:cNvSpPr>
            <a:spLocks noGrp="1"/>
          </p:cNvSpPr>
          <p:nvPr>
            <p:ph idx="1"/>
          </p:nvPr>
        </p:nvSpPr>
        <p:spPr/>
        <p:txBody>
          <a:bodyPr/>
          <a:lstStyle/>
          <a:p>
            <a:pPr algn="just"/>
            <a:r>
              <a:rPr lang="en-IN" dirty="0"/>
              <a:t>Bias is the difference between the average prediction of our model and the correct value which we are trying to predict. </a:t>
            </a:r>
            <a:endParaRPr lang="en-IN" dirty="0" smtClean="0"/>
          </a:p>
          <a:p>
            <a:pPr algn="just"/>
            <a:endParaRPr lang="en-IN" dirty="0"/>
          </a:p>
          <a:p>
            <a:pPr algn="just"/>
            <a:r>
              <a:rPr lang="en-IN" dirty="0" smtClean="0"/>
              <a:t>Model </a:t>
            </a:r>
            <a:r>
              <a:rPr lang="en-IN" dirty="0"/>
              <a:t>with high bias pays very little attention to the training data and oversimplifies the model</a:t>
            </a:r>
            <a:r>
              <a:rPr lang="en-IN" dirty="0" smtClean="0"/>
              <a:t>.</a:t>
            </a:r>
          </a:p>
          <a:p>
            <a:pPr algn="just"/>
            <a:endParaRPr lang="en-IN" dirty="0"/>
          </a:p>
          <a:p>
            <a:pPr algn="just"/>
            <a:r>
              <a:rPr lang="en-IN" dirty="0" smtClean="0"/>
              <a:t> </a:t>
            </a:r>
            <a:r>
              <a:rPr lang="en-IN" dirty="0"/>
              <a:t>It always leads to high error on training and test data.</a:t>
            </a:r>
          </a:p>
        </p:txBody>
      </p:sp>
    </p:spTree>
    <p:extLst>
      <p:ext uri="{BB962C8B-B14F-4D97-AF65-F5344CB8AC3E}">
        <p14:creationId xmlns:p14="http://schemas.microsoft.com/office/powerpoint/2010/main" val="2768507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is variance?</a:t>
            </a:r>
            <a:endParaRPr lang="en-IN" dirty="0"/>
          </a:p>
        </p:txBody>
      </p:sp>
      <p:sp>
        <p:nvSpPr>
          <p:cNvPr id="3" name="Content Placeholder 2"/>
          <p:cNvSpPr>
            <a:spLocks noGrp="1"/>
          </p:cNvSpPr>
          <p:nvPr>
            <p:ph idx="1"/>
          </p:nvPr>
        </p:nvSpPr>
        <p:spPr/>
        <p:txBody>
          <a:bodyPr/>
          <a:lstStyle/>
          <a:p>
            <a:pPr algn="just"/>
            <a:r>
              <a:rPr lang="en-IN" dirty="0" smtClean="0"/>
              <a:t>Variance </a:t>
            </a:r>
            <a:r>
              <a:rPr lang="en-IN" dirty="0"/>
              <a:t>is the variability of model prediction for a given data point or a value which tells us spread of our data. </a:t>
            </a:r>
            <a:endParaRPr lang="en-IN" dirty="0" smtClean="0"/>
          </a:p>
          <a:p>
            <a:pPr algn="just"/>
            <a:endParaRPr lang="en-IN" dirty="0" smtClean="0"/>
          </a:p>
          <a:p>
            <a:pPr algn="just"/>
            <a:r>
              <a:rPr lang="en-IN" dirty="0" smtClean="0"/>
              <a:t>Model </a:t>
            </a:r>
            <a:r>
              <a:rPr lang="en-IN" dirty="0"/>
              <a:t>with high variance pays a lot of attention to training data and does not generalize on the data which it hasn’t seen before. </a:t>
            </a:r>
            <a:endParaRPr lang="en-IN" dirty="0" smtClean="0"/>
          </a:p>
          <a:p>
            <a:pPr algn="just"/>
            <a:endParaRPr lang="en-IN" dirty="0"/>
          </a:p>
          <a:p>
            <a:pPr algn="just"/>
            <a:r>
              <a:rPr lang="en-IN" dirty="0" smtClean="0"/>
              <a:t>As </a:t>
            </a:r>
            <a:r>
              <a:rPr lang="en-IN" dirty="0"/>
              <a:t>a result, such models perform very well on training data but has high error rates on test data.</a:t>
            </a:r>
          </a:p>
          <a:p>
            <a:pPr algn="just"/>
            <a:endParaRPr lang="en-IN" dirty="0"/>
          </a:p>
        </p:txBody>
      </p:sp>
    </p:spTree>
    <p:extLst>
      <p:ext uri="{BB962C8B-B14F-4D97-AF65-F5344CB8AC3E}">
        <p14:creationId xmlns:p14="http://schemas.microsoft.com/office/powerpoint/2010/main" val="2005744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837</TotalTime>
  <Words>886</Words>
  <Application>Microsoft Office PowerPoint</Application>
  <PresentationFormat>Custom</PresentationFormat>
  <Paragraphs>264</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Model Fitting and Assessment</vt:lpstr>
      <vt:lpstr>Assume, this is a dataset</vt:lpstr>
      <vt:lpstr>PowerPoint Presentation</vt:lpstr>
      <vt:lpstr>PowerPoint Presentation</vt:lpstr>
      <vt:lpstr>PowerPoint Presentation</vt:lpstr>
      <vt:lpstr>PowerPoint Presentation</vt:lpstr>
      <vt:lpstr>Underfitting, Overfitting, Accurate Model</vt:lpstr>
      <vt:lpstr>What is bias?</vt:lpstr>
      <vt:lpstr>What is variance?</vt:lpstr>
      <vt:lpstr>Error calculations</vt:lpstr>
      <vt:lpstr>Irreducible Error</vt:lpstr>
      <vt:lpstr>PowerPoint Presentation</vt:lpstr>
      <vt:lpstr>`</vt:lpstr>
      <vt:lpstr>PowerPoint Presentation</vt:lpstr>
      <vt:lpstr>Ex: Cost function </vt:lpstr>
      <vt:lpstr>Performance  Metrics</vt:lpstr>
      <vt:lpstr>Performance  Metrics</vt:lpstr>
      <vt:lpstr>Assessing Regression Performance</vt:lpstr>
      <vt:lpstr>Remember this dataset?</vt:lpstr>
      <vt:lpstr>PowerPoint Presentation</vt:lpstr>
      <vt:lpstr>PowerPoint Presentation</vt:lpstr>
      <vt:lpstr>PowerPoint Presentation</vt:lpstr>
      <vt:lpstr>RMSE or RMSD</vt:lpstr>
      <vt:lpstr>Mean Absolute Percentage Error (MAPE)</vt:lpstr>
      <vt:lpstr>Mean Absolute Percentage Error (MAPE)</vt:lpstr>
      <vt:lpstr>Mean Absolute Percentage Error (MAPE)</vt:lpstr>
      <vt:lpstr>MSE vs MAPE</vt:lpstr>
      <vt:lpstr>Assessing Classification Performance</vt:lpstr>
      <vt:lpstr>Confusion Matrix </vt:lpstr>
      <vt:lpstr>Ex:</vt:lpstr>
      <vt:lpstr>PowerPoint Presentation</vt:lpstr>
      <vt:lpstr> some basic terms</vt:lpstr>
      <vt:lpstr>PowerPoint Presentation</vt:lpstr>
      <vt:lpstr>confusion matrix</vt:lpstr>
      <vt:lpstr>PowerPoint Presentation</vt:lpstr>
      <vt:lpstr>PowerPoint Presentation</vt:lpstr>
      <vt:lpstr>PowerPoint Presentation</vt:lpstr>
      <vt:lpstr>PowerPoint Presentation</vt:lpstr>
      <vt:lpstr>ROC Curve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Windows 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Overfitting</dc:title>
  <dc:creator>Nitin Gavai</dc:creator>
  <cp:lastModifiedBy>mypc</cp:lastModifiedBy>
  <cp:revision>48</cp:revision>
  <dcterms:created xsi:type="dcterms:W3CDTF">2018-10-13T09:46:16Z</dcterms:created>
  <dcterms:modified xsi:type="dcterms:W3CDTF">2019-04-19T14:05:12Z</dcterms:modified>
</cp:coreProperties>
</file>