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Marks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Sheet1!$E$6:$E$10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</c:numCache>
            </c:numRef>
          </c:xVal>
          <c:yVal>
            <c:numRef>
              <c:f>Sheet1!$F$6:$F$10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CC-42E6-992D-8AABD5F48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42816"/>
        <c:axId val="33045120"/>
      </c:scatterChart>
      <c:valAx>
        <c:axId val="3304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Internal</a:t>
                </a:r>
                <a:r>
                  <a:rPr lang="en-IN" baseline="0"/>
                  <a:t> Marks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5120"/>
        <c:crosses val="autoZero"/>
        <c:crossBetween val="midCat"/>
      </c:valAx>
      <c:valAx>
        <c:axId val="3304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external marks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4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5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1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8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3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36B8-68D7-4BC2-8089-8B2E8D6527CD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E86D-0A58-4B66-AA59-897342658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kNN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By… </a:t>
            </a:r>
            <a:r>
              <a:rPr lang="en-IN" dirty="0" err="1" smtClean="0"/>
              <a:t>Sakeeb</a:t>
            </a:r>
            <a:r>
              <a:rPr lang="en-IN" dirty="0" smtClean="0"/>
              <a:t> Sheikh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76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671512"/>
            <a:ext cx="78771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05" y="976312"/>
            <a:ext cx="8533107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633412"/>
            <a:ext cx="88487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35" y="623887"/>
            <a:ext cx="109442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2" y="652462"/>
            <a:ext cx="10753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661987"/>
            <a:ext cx="107156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Euclidean distance</a:t>
            </a:r>
          </a:p>
          <a:p>
            <a:r>
              <a:rPr lang="en-IN" dirty="0" smtClean="0"/>
              <a:t>Manhattan distance</a:t>
            </a:r>
          </a:p>
          <a:p>
            <a:r>
              <a:rPr lang="en-IN" dirty="0" err="1" smtClean="0"/>
              <a:t>Minkowski</a:t>
            </a:r>
            <a:r>
              <a:rPr lang="en-IN" dirty="0" smtClean="0"/>
              <a:t> </a:t>
            </a:r>
            <a:r>
              <a:rPr lang="en-IN" dirty="0"/>
              <a:t>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5"/>
          <a:stretch/>
        </p:blipFill>
        <p:spPr>
          <a:xfrm>
            <a:off x="5274684" y="600075"/>
            <a:ext cx="5864371" cy="54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 nearest neighbour (</a:t>
            </a:r>
            <a:r>
              <a:rPr lang="en-IN" dirty="0" err="1" smtClean="0"/>
              <a:t>knn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36748"/>
              </p:ext>
            </p:extLst>
          </p:nvPr>
        </p:nvGraphicFramePr>
        <p:xfrm>
          <a:off x="838200" y="1825625"/>
          <a:ext cx="583692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94">
                  <a:extLst>
                    <a:ext uri="{9D8B030D-6E8A-4147-A177-3AD203B41FA5}">
                      <a16:colId xmlns:a16="http://schemas.microsoft.com/office/drawing/2014/main" xmlns="" val="3438320234"/>
                    </a:ext>
                  </a:extLst>
                </a:gridCol>
                <a:gridCol w="1269356">
                  <a:extLst>
                    <a:ext uri="{9D8B030D-6E8A-4147-A177-3AD203B41FA5}">
                      <a16:colId xmlns:a16="http://schemas.microsoft.com/office/drawing/2014/main" xmlns="" val="2850855230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xmlns="" val="2849902065"/>
                    </a:ext>
                  </a:extLst>
                </a:gridCol>
                <a:gridCol w="2362771">
                  <a:extLst>
                    <a:ext uri="{9D8B030D-6E8A-4147-A177-3AD203B41FA5}">
                      <a16:colId xmlns:a16="http://schemas.microsoft.com/office/drawing/2014/main" xmlns="" val="25323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Internal (xi1)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External (xi2)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Result (y)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97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54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6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49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224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</a:t>
                      </a:r>
                      <a:r>
                        <a:rPr lang="en-IN" baseline="-25000" dirty="0" smtClean="0"/>
                        <a:t>NEW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28530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2873" y="4793673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 = (p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 p</a:t>
            </a:r>
            <a:r>
              <a:rPr lang="en-IN" sz="2800" baseline="-25000" dirty="0"/>
              <a:t>2</a:t>
            </a:r>
            <a:r>
              <a:rPr lang="en-IN" sz="2800" dirty="0" smtClean="0"/>
              <a:t>) = (3,7)</a:t>
            </a:r>
            <a:endParaRPr lang="en-IN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838199" y="3931920"/>
            <a:ext cx="3995058" cy="38798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336602"/>
              </p:ext>
            </p:extLst>
          </p:nvPr>
        </p:nvGraphicFramePr>
        <p:xfrm>
          <a:off x="6918960" y="1874701"/>
          <a:ext cx="5072742" cy="353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2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Let k=3</a:t>
                </a:r>
              </a:p>
              <a:p>
                <a:r>
                  <a:rPr lang="en-IN" dirty="0" smtClean="0"/>
                  <a:t>Euclidian distance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		where n is number of features in input vector =2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		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7−3</m:t>
                            </m:r>
                          </m:e>
                        </m:d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7−7</m:t>
                            </m:r>
                          </m:e>
                        </m:d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	 </a:t>
                </a:r>
                <a:r>
                  <a:rPr lang="en-IN" dirty="0" smtClean="0"/>
                  <a:t>    (d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)</a:t>
                </a:r>
                <a:r>
                  <a:rPr lang="en-IN" baseline="30000" dirty="0" smtClean="0"/>
                  <a:t>2</a:t>
                </a:r>
                <a:r>
                  <a:rPr lang="en-IN" dirty="0" smtClean="0"/>
                  <a:t>  = 16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d</a:t>
                </a:r>
                <a:r>
                  <a:rPr lang="en-IN" baseline="-25000" dirty="0" smtClean="0"/>
                  <a:t>1 </a:t>
                </a:r>
                <a:r>
                  <a:rPr lang="en-IN" dirty="0" smtClean="0"/>
                  <a:t>= 4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48" y="1825625"/>
            <a:ext cx="2304883" cy="1015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28" y="3337790"/>
            <a:ext cx="3669291" cy="7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Similarly </a:t>
            </a:r>
          </a:p>
          <a:p>
            <a:pPr marL="0" indent="0">
              <a:buNone/>
            </a:pPr>
            <a:r>
              <a:rPr lang="en-IN" dirty="0" smtClean="0"/>
              <a:t>	d</a:t>
            </a:r>
            <a:r>
              <a:rPr lang="en-IN" sz="1800" dirty="0" smtClean="0"/>
              <a:t>2</a:t>
            </a:r>
            <a:r>
              <a:rPr lang="en-IN" dirty="0" smtClean="0"/>
              <a:t>=5,	d</a:t>
            </a:r>
            <a:r>
              <a:rPr lang="en-IN" sz="1800" dirty="0" smtClean="0"/>
              <a:t>3</a:t>
            </a:r>
            <a:r>
              <a:rPr lang="en-IN" dirty="0" smtClean="0"/>
              <a:t>=3, 	d</a:t>
            </a:r>
            <a:r>
              <a:rPr lang="en-IN" sz="1800" dirty="0" smtClean="0"/>
              <a:t>4</a:t>
            </a:r>
            <a:r>
              <a:rPr lang="en-IN" dirty="0" smtClean="0"/>
              <a:t>=3.6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46" y="3060781"/>
            <a:ext cx="832785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know how to calculate the Distance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7" y="1900236"/>
            <a:ext cx="11723951" cy="440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77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 increasing </a:t>
            </a:r>
            <a:r>
              <a:rPr lang="en-IN" dirty="0" smtClean="0"/>
              <a:t>order w.r.t. evaluated distances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(</a:t>
            </a:r>
            <a:r>
              <a:rPr lang="en-IN" dirty="0" smtClean="0"/>
              <a:t>d</a:t>
            </a:r>
            <a:r>
              <a:rPr lang="en-IN" baseline="-25000" dirty="0" smtClean="0"/>
              <a:t>3</a:t>
            </a:r>
            <a:r>
              <a:rPr lang="en-IN" dirty="0" smtClean="0"/>
              <a:t>, d</a:t>
            </a:r>
            <a:r>
              <a:rPr lang="en-IN" baseline="-25000" dirty="0"/>
              <a:t>4</a:t>
            </a:r>
            <a:r>
              <a:rPr lang="en-IN" dirty="0" smtClean="0"/>
              <a:t>, d</a:t>
            </a:r>
            <a:r>
              <a:rPr lang="en-IN" baseline="-25000" dirty="0"/>
              <a:t>1</a:t>
            </a:r>
            <a:r>
              <a:rPr lang="en-IN" dirty="0" smtClean="0"/>
              <a:t>, d</a:t>
            </a:r>
            <a:r>
              <a:rPr lang="en-IN" baseline="-25000" dirty="0"/>
              <a:t>2</a:t>
            </a:r>
            <a:r>
              <a:rPr lang="en-IN" dirty="0" smtClean="0"/>
              <a:t>) </a:t>
            </a:r>
            <a:r>
              <a:rPr lang="en-IN" dirty="0"/>
              <a:t>= (3, 3.6, 4, 5)</a:t>
            </a:r>
          </a:p>
          <a:p>
            <a:r>
              <a:rPr lang="en-IN" dirty="0"/>
              <a:t>K=3 </a:t>
            </a:r>
            <a:r>
              <a:rPr lang="en-IN" smtClean="0"/>
              <a:t>, </a:t>
            </a:r>
            <a:r>
              <a:rPr lang="en-IN" b="1" smtClean="0"/>
              <a:t>∴ </a:t>
            </a:r>
            <a:r>
              <a:rPr lang="en-IN" smtClean="0"/>
              <a:t>first 3 distances are </a:t>
            </a:r>
            <a:r>
              <a:rPr lang="en-IN" dirty="0"/>
              <a:t>(3, 3.6, 4)</a:t>
            </a:r>
          </a:p>
          <a:p>
            <a:r>
              <a:rPr lang="en-IN" dirty="0"/>
              <a:t>Nearest neighbour are 3</a:t>
            </a:r>
            <a:r>
              <a:rPr lang="en-IN" baseline="30000" dirty="0"/>
              <a:t>rd</a:t>
            </a:r>
            <a:r>
              <a:rPr lang="en-IN" dirty="0"/>
              <a:t>, 4</a:t>
            </a:r>
            <a:r>
              <a:rPr lang="en-IN" baseline="30000" dirty="0"/>
              <a:t>th</a:t>
            </a:r>
            <a:r>
              <a:rPr lang="en-IN" dirty="0"/>
              <a:t>, 1</a:t>
            </a:r>
            <a:r>
              <a:rPr lang="en-IN" baseline="30000" dirty="0"/>
              <a:t>st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(3,4, fail) , (1,4,fail), (7,7, pass)</a:t>
            </a:r>
          </a:p>
          <a:p>
            <a:r>
              <a:rPr lang="en-IN" dirty="0"/>
              <a:t>Decide based on majority class </a:t>
            </a:r>
            <a:r>
              <a:rPr lang="en-IN" dirty="0" err="1"/>
              <a:t>ie</a:t>
            </a:r>
            <a:r>
              <a:rPr lang="en-IN" dirty="0"/>
              <a:t> </a:t>
            </a:r>
            <a:r>
              <a:rPr lang="en-IN" i="1" dirty="0"/>
              <a:t>fail &gt; pass</a:t>
            </a:r>
          </a:p>
          <a:p>
            <a:r>
              <a:rPr lang="en-IN" dirty="0"/>
              <a:t>So new student will be </a:t>
            </a:r>
            <a:r>
              <a:rPr lang="en-IN" i="1" dirty="0">
                <a:solidFill>
                  <a:srgbClr val="FF0000"/>
                </a:solidFill>
              </a:rPr>
              <a:t>fail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k-Nearest 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err="1"/>
              <a:t>kNN</a:t>
            </a:r>
            <a:r>
              <a:rPr lang="en-IN" dirty="0"/>
              <a:t> </a:t>
            </a:r>
            <a:r>
              <a:rPr lang="en-IN" dirty="0" smtClean="0"/>
              <a:t>algorithm </a:t>
            </a:r>
            <a:r>
              <a:rPr lang="en-IN" dirty="0"/>
              <a:t>belongs to the family of instance-based, competitive learning and lazy learning algorithms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Instance-based algorithms are those algorithms that model the problem using data instances (or rows) in order to make predictive decisions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dirty="0" err="1"/>
              <a:t>kNN</a:t>
            </a:r>
            <a:r>
              <a:rPr lang="en-IN" dirty="0"/>
              <a:t> algorithm is an extreme form of instance-based methods because all training observations are retained as part of the model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17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k-Nearest Neighbour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is a competitive learning algorithm, because it internally uses competition between model elements (data instances) in order to make a predictive decision. 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The objective similarity measure between data instances causes each data instance to compete to “win” or be most similar to a given unseen data instance and contribute to a prediction.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2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k-Nearest 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Lazy learning refers to the fact that the algorithm does not build a model until the time that a prediction is required. 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It is lazy because it only does work at the last second. This has the benefit of only including data relevant to the unseen data, called a localized model. 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 disadvantage is that it can be computationally expensive to repeat the same or similar searches over larger training datasets.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k-Nearest 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Finally, </a:t>
            </a:r>
            <a:r>
              <a:rPr lang="en-IN" dirty="0" err="1" smtClean="0"/>
              <a:t>kNN</a:t>
            </a:r>
            <a:r>
              <a:rPr lang="en-IN" dirty="0" smtClean="0"/>
              <a:t> is powerful because it does not assume anything about the data, other than a distance measure can be calculated consistently between any two instances. 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As such, it is called non-parametric or non-linear as it does not assume a functional form.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6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1" y="1193095"/>
            <a:ext cx="5441904" cy="49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80" y="1162594"/>
            <a:ext cx="5514719" cy="50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534942"/>
            <a:ext cx="116490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417</Words>
  <Application>Microsoft Office PowerPoint</Application>
  <PresentationFormat>Custom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kNN</vt:lpstr>
      <vt:lpstr>We know how to calculate the Distance ?</vt:lpstr>
      <vt:lpstr>k-Nearest Neighbour</vt:lpstr>
      <vt:lpstr>k-Nearest Neighbour</vt:lpstr>
      <vt:lpstr>k-Nearest Neighbour</vt:lpstr>
      <vt:lpstr>k-Nearest Neighbour</vt:lpstr>
      <vt:lpstr>Ex: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 Metrics</vt:lpstr>
      <vt:lpstr>K- nearest neighbour (knn)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Gavai</dc:creator>
  <cp:lastModifiedBy>mypc</cp:lastModifiedBy>
  <cp:revision>17</cp:revision>
  <dcterms:created xsi:type="dcterms:W3CDTF">2018-10-19T18:24:16Z</dcterms:created>
  <dcterms:modified xsi:type="dcterms:W3CDTF">2018-10-24T10:12:16Z</dcterms:modified>
</cp:coreProperties>
</file>