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B7963-639F-4392-B127-A523F46A40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0562-A59C-4C24-B18C-354B18C7A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FA4E0F-C066-4321-AFB9-C1ABBFFAB27C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5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2A2981-423C-4E66-B40F-304F098B552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0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4AE6DC-A654-4CBA-9088-4288108DD27E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7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64CDE8-D93C-47A7-BBA7-4A7F2AF29D85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0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510150-C0CD-45C5-A14F-D518A42DFBC5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54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E78236-5799-4511-994D-1B209ACA4783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2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226C5-6E2A-4A54-B535-1F46315AA56C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1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DD681D-FFE2-488B-A7F2-AE7FD8F8D47A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79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6929F-0090-4C9D-8DA4-5798B97A66A7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9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B76B30-173C-43C9-A1BF-1F7FCA66E270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1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A93DAB-7D68-4A47-B545-1B57E126F813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0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8998E6-A368-4D8D-BBC4-8EFB5E63A343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6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5D4DF-C3B4-4DA9-A68D-FC42853B0A27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E6E01B-7B58-4201-B489-86C98BF75C17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9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BD5C8-BDB2-4DA8-AE22-1FA071887ABF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3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BA98F0-2277-43BD-9012-8461ED50522D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04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9B6BBF-5A03-4876-8BD3-E9A53ABD40E2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0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1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40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006B-5B8D-4AD0-8242-0218171872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5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9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8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9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5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7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4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04F2-713C-4E75-BC94-9215C0E877C5}" type="datetimeFigureOut">
              <a:rPr lang="en-IN" smtClean="0"/>
              <a:t>21-10-2018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4DDF-68EB-4B47-9E75-129162F6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Classification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IN" dirty="0" smtClean="0"/>
              <a:t>By </a:t>
            </a:r>
            <a:r>
              <a:rPr lang="en-IN" dirty="0" err="1" smtClean="0"/>
              <a:t>Sakeeb</a:t>
            </a:r>
            <a:r>
              <a:rPr lang="en-IN" dirty="0" smtClean="0"/>
              <a:t> Sheikh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0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Parameters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problem with explicitly modeling P(X</a:t>
            </a:r>
            <a:r>
              <a:rPr lang="en-US" altLang="en-US" sz="2400" baseline="-25000"/>
              <a:t>1</a:t>
            </a:r>
            <a:r>
              <a:rPr lang="en-US" altLang="en-US" sz="2400"/>
              <a:t>,…,X</a:t>
            </a:r>
            <a:r>
              <a:rPr lang="en-US" altLang="en-US" sz="2400" baseline="-25000"/>
              <a:t>n</a:t>
            </a:r>
            <a:r>
              <a:rPr lang="en-US" altLang="en-US" sz="2400"/>
              <a:t>|Y) is that there are usually way too many parameters:</a:t>
            </a:r>
          </a:p>
          <a:p>
            <a:pPr lvl="1" eaLnBrk="1" hangingPunct="1"/>
            <a:r>
              <a:rPr lang="en-US" altLang="en-US"/>
              <a:t>We’ll run out of space</a:t>
            </a:r>
          </a:p>
          <a:p>
            <a:pPr lvl="1" eaLnBrk="1" hangingPunct="1"/>
            <a:r>
              <a:rPr lang="en-US" altLang="en-US"/>
              <a:t>We’ll run out of time</a:t>
            </a:r>
          </a:p>
          <a:p>
            <a:pPr lvl="1" eaLnBrk="1" hangingPunct="1"/>
            <a:r>
              <a:rPr lang="en-US" altLang="en-US"/>
              <a:t>And we’ll need tons of training data (which is usually not available)</a:t>
            </a:r>
          </a:p>
        </p:txBody>
      </p:sp>
    </p:spTree>
    <p:extLst>
      <p:ext uri="{BB962C8B-B14F-4D97-AF65-F5344CB8AC3E}">
        <p14:creationId xmlns:p14="http://schemas.microsoft.com/office/powerpoint/2010/main" val="1508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Naïve Bayes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i="1"/>
              <a:t>Naïve Bayes Assumption</a:t>
            </a:r>
            <a:r>
              <a:rPr lang="en-US" altLang="en-US" sz="2400"/>
              <a:t>: Assume that all features are independent </a:t>
            </a:r>
            <a:r>
              <a:rPr lang="en-US" altLang="en-US" sz="2400" b="1"/>
              <a:t>given the class label Y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Equationally speaking: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(We will discuss the validity of this assumption later)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3438526"/>
            <a:ext cx="4600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7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is this useful?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# of parameters for modeling P(X</a:t>
            </a:r>
            <a:r>
              <a:rPr lang="en-US" altLang="en-US" sz="2400" baseline="-25000"/>
              <a:t>1</a:t>
            </a:r>
            <a:r>
              <a:rPr lang="en-US" altLang="en-US" sz="2400"/>
              <a:t>,…,X</a:t>
            </a:r>
            <a:r>
              <a:rPr lang="en-US" altLang="en-US" sz="2400" baseline="-25000"/>
              <a:t>n</a:t>
            </a:r>
            <a:r>
              <a:rPr lang="en-US" altLang="en-US" sz="2400"/>
              <a:t>|Y):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2(2</a:t>
            </a:r>
            <a:r>
              <a:rPr lang="en-US" altLang="en-US" sz="2000" baseline="30000"/>
              <a:t>n</a:t>
            </a:r>
            <a:r>
              <a:rPr lang="en-US" altLang="en-US" sz="2000"/>
              <a:t>-1)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# of parameters for modeling P(X</a:t>
            </a:r>
            <a:r>
              <a:rPr lang="en-US" altLang="en-US" sz="2400" baseline="-25000"/>
              <a:t>1</a:t>
            </a:r>
            <a:r>
              <a:rPr lang="en-US" altLang="en-US" sz="2400"/>
              <a:t>|Y),…,P(X</a:t>
            </a:r>
            <a:r>
              <a:rPr lang="en-US" altLang="en-US" sz="2400" baseline="-25000"/>
              <a:t>n</a:t>
            </a:r>
            <a:r>
              <a:rPr lang="en-US" altLang="en-US" sz="2400"/>
              <a:t>|Y)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2n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972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Training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Now that we’ve decided to use a Naïve Bayes classifier, we need to train it with some data: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62288"/>
            <a:ext cx="27574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62288"/>
            <a:ext cx="26479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105400" y="618648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MNIST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92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Training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Training in Naïve Bayes is </a:t>
            </a:r>
            <a:r>
              <a:rPr lang="en-US" altLang="en-US" sz="2000" b="1"/>
              <a:t>easy</a:t>
            </a:r>
            <a:r>
              <a:rPr lang="en-US" altLang="en-US" sz="2000"/>
              <a:t>:</a:t>
            </a:r>
          </a:p>
          <a:p>
            <a:pPr lvl="1" eaLnBrk="1" hangingPunct="1"/>
            <a:r>
              <a:rPr lang="en-US" altLang="en-US" sz="2000"/>
              <a:t>Estimate P(Y=v) as the fraction of records with Y=v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Estimate P(X</a:t>
            </a:r>
            <a:r>
              <a:rPr lang="en-US" altLang="en-US" sz="2000" baseline="-25000"/>
              <a:t>i</a:t>
            </a:r>
            <a:r>
              <a:rPr lang="en-US" altLang="en-US" sz="2000"/>
              <a:t>=u|Y=v) as the fraction of records with Y=v for which X</a:t>
            </a:r>
            <a:r>
              <a:rPr lang="en-US" altLang="en-US" sz="2000" baseline="-25000"/>
              <a:t>i</a:t>
            </a:r>
            <a:r>
              <a:rPr lang="en-US" altLang="en-US" sz="2000"/>
              <a:t>=u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(This corresponds to Maximum Likelihood estimation of model parameters)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91001"/>
            <a:ext cx="4724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281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7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Training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 practice, some of these counts can be zero</a:t>
            </a:r>
          </a:p>
          <a:p>
            <a:pPr eaLnBrk="1" hangingPunct="1"/>
            <a:r>
              <a:rPr lang="en-US" altLang="en-US" sz="2400"/>
              <a:t>Fix this by adding “virtual” counts: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(This is like putting a prior on parameters and doing MAP estimation instead of MLE)</a:t>
            </a:r>
          </a:p>
          <a:p>
            <a:pPr lvl="1" eaLnBrk="1" hangingPunct="1"/>
            <a:r>
              <a:rPr lang="en-US" altLang="en-US"/>
              <a:t>This is called </a:t>
            </a:r>
            <a:r>
              <a:rPr lang="en-US" altLang="en-US" i="1"/>
              <a:t>Smoothing</a:t>
            </a:r>
          </a:p>
          <a:p>
            <a:pPr eaLnBrk="1" hangingPunct="1"/>
            <a:endParaRPr lang="en-US" altLang="en-US" sz="2400" i="1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1"/>
            <a:ext cx="51054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Training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For binary digits, training amounts to averaging all of the training fives together and all of the training sixes together.</a:t>
            </a:r>
          </a:p>
        </p:txBody>
      </p:sp>
      <p:pic>
        <p:nvPicPr>
          <p:cNvPr id="35844" name="Picture 5" descr="trainparams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r="8064"/>
          <a:stretch>
            <a:fillRect/>
          </a:stretch>
        </p:blipFill>
        <p:spPr bwMode="auto">
          <a:xfrm>
            <a:off x="2362200" y="2597150"/>
            <a:ext cx="762000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Classification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7892" name="Picture 4" descr="classification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9" r="9790"/>
          <a:stretch>
            <a:fillRect/>
          </a:stretch>
        </p:blipFill>
        <p:spPr bwMode="auto">
          <a:xfrm>
            <a:off x="1524000" y="2286000"/>
            <a:ext cx="9144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4000" dirty="0"/>
              <a:t>Another Example of the Naïve Bayes Classifier</a:t>
            </a:r>
          </a:p>
        </p:txBody>
      </p:sp>
      <p:graphicFrame>
        <p:nvGraphicFramePr>
          <p:cNvPr id="12063" name="Group 799"/>
          <p:cNvGraphicFramePr>
            <a:graphicFrameLocks noGrp="1"/>
          </p:cNvGraphicFramePr>
          <p:nvPr>
            <p:ph sz="half" idx="1"/>
          </p:nvPr>
        </p:nvGraphicFramePr>
        <p:xfrm>
          <a:off x="1774825" y="1600200"/>
          <a:ext cx="8642350" cy="320834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9250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weather data, with counts and probabilities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overcast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mild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normal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9/14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5/14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overcast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mild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normal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007" name="Group 743"/>
          <p:cNvGraphicFramePr>
            <a:graphicFrameLocks noGrp="1"/>
          </p:cNvGraphicFramePr>
          <p:nvPr>
            <p:ph sz="half" idx="2"/>
          </p:nvPr>
        </p:nvGraphicFramePr>
        <p:xfrm>
          <a:off x="1992313" y="5443538"/>
          <a:ext cx="8424862" cy="1081088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22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new day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zh-TW"/>
              <a:t>Likelihood of yes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Likelihood of no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Therefore, the prediction is No</a:t>
            </a: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4" y="2136776"/>
          <a:ext cx="4319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815312" imgH="393529" progId="Equation.3">
                  <p:embed/>
                </p:oleObj>
              </mc:Choice>
              <mc:Fallback>
                <p:oleObj name="Equation" r:id="rId3" imgW="1815312" imgH="393529" progId="Equation.3">
                  <p:embed/>
                  <p:pic>
                    <p:nvPicPr>
                      <p:cNvPr id="4096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136776"/>
                        <a:ext cx="4319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3" y="3716338"/>
          <a:ext cx="42481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803400" imgH="393700" progId="Equation.3">
                  <p:embed/>
                </p:oleObj>
              </mc:Choice>
              <mc:Fallback>
                <p:oleObj name="Equation" r:id="rId5" imgW="1803400" imgH="393700" progId="Equation.3">
                  <p:embed/>
                  <p:pic>
                    <p:nvPicPr>
                      <p:cNvPr id="40965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716338"/>
                        <a:ext cx="42481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6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Things We’d Like to Do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Spam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Given an email, predict whether it is spam or not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Medical Diagnosis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Given a list of symptoms, predict whether a patient has disease X or not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Weather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Based on temperature, humidity, etc… predict if it will rain tomorrow</a:t>
            </a:r>
          </a:p>
        </p:txBody>
      </p:sp>
    </p:spTree>
    <p:extLst>
      <p:ext uri="{BB962C8B-B14F-4D97-AF65-F5344CB8AC3E}">
        <p14:creationId xmlns:p14="http://schemas.microsoft.com/office/powerpoint/2010/main" val="28231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Classification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statement:</a:t>
            </a:r>
          </a:p>
          <a:p>
            <a:pPr lvl="1" eaLnBrk="1" hangingPunct="1"/>
            <a:r>
              <a:rPr lang="en-US" altLang="en-US" smtClean="0"/>
              <a:t>Given features X</a:t>
            </a:r>
            <a:r>
              <a:rPr lang="en-US" altLang="en-US" baseline="-25000" smtClean="0"/>
              <a:t>1</a:t>
            </a:r>
            <a:r>
              <a:rPr lang="en-US" altLang="en-US" smtClean="0"/>
              <a:t>,X</a:t>
            </a:r>
            <a:r>
              <a:rPr lang="en-US" altLang="en-US" baseline="-25000" smtClean="0"/>
              <a:t>2</a:t>
            </a:r>
            <a:r>
              <a:rPr lang="en-US" altLang="en-US" smtClean="0"/>
              <a:t>,…,X</a:t>
            </a:r>
            <a:r>
              <a:rPr lang="en-US" altLang="en-US" baseline="-25000" smtClean="0"/>
              <a:t>n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Predict a label Y</a:t>
            </a:r>
          </a:p>
        </p:txBody>
      </p:sp>
    </p:spTree>
    <p:extLst>
      <p:ext uri="{BB962C8B-B14F-4D97-AF65-F5344CB8AC3E}">
        <p14:creationId xmlns:p14="http://schemas.microsoft.com/office/powerpoint/2010/main" val="37016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Application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Digit Recognition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X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,…,</a:t>
            </a:r>
            <a:r>
              <a:rPr lang="en-US" altLang="en-US" sz="2000" b="1" dirty="0" err="1"/>
              <a:t>X</a:t>
            </a:r>
            <a:r>
              <a:rPr lang="en-US" altLang="en-US" sz="2000" b="1" baseline="-25000" dirty="0" err="1"/>
              <a:t>n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000" b="1" dirty="0"/>
              <a:t> {0,1} (Black vs. White pixels)</a:t>
            </a:r>
          </a:p>
          <a:p>
            <a:pPr eaLnBrk="1" hangingPunct="1"/>
            <a:r>
              <a:rPr lang="en-US" altLang="en-US" sz="2000" b="1" dirty="0"/>
              <a:t>Y </a:t>
            </a:r>
            <a:r>
              <a:rPr lang="en-US" altLang="en-US" sz="2000" b="1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000" b="1" dirty="0"/>
              <a:t> {5,6} (predict whether a digit is a 5 or a 6)</a:t>
            </a:r>
          </a:p>
          <a:p>
            <a:pPr eaLnBrk="1" hangingPunct="1"/>
            <a:endParaRPr lang="en-US" altLang="en-US" b="1" dirty="0" smtClean="0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6019800" y="2840182"/>
            <a:ext cx="2286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Classifier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9486900" y="304800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5143500" y="32766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1" name="AutoShape 11"/>
          <p:cNvSpPr>
            <a:spLocks noChangeArrowheads="1"/>
          </p:cNvSpPr>
          <p:nvPr/>
        </p:nvSpPr>
        <p:spPr bwMode="auto">
          <a:xfrm>
            <a:off x="8437418" y="32766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1272" name="Picture 12" descr="fi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19325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good strategy is to predict: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(for example: what is the probability that the image represents a 5 given its pixels?)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2400"/>
              <a:t>So … How do we compute that?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3810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1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 Bayes Rule!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Why did this help?  Well, we think that we might be able to specify how features are “generated” by the class label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11450"/>
            <a:ext cx="6781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6553200" y="415925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chemeClr val="hlink"/>
                </a:solidFill>
                <a:latin typeface="Arial" panose="020B0604020202020204" pitchFamily="34" charset="0"/>
              </a:rPr>
              <a:t>Normalization Constant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019800" y="240665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Arial" panose="020B0604020202020204" pitchFamily="34" charset="0"/>
              </a:rPr>
              <a:t>Likelihood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9220200" y="240665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800080"/>
                </a:solidFill>
                <a:latin typeface="Arial" panose="020B0604020202020204" pitchFamily="34" charset="0"/>
              </a:rPr>
              <a:t>Prior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H="1">
            <a:off x="9448800" y="2711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6553200" y="27114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V="1">
            <a:off x="7696200" y="40068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Let’s expand this for our digit recognition task: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r>
              <a:rPr lang="en-US" altLang="en-US" dirty="0"/>
              <a:t>To classify, we’ll simply compute these two probabilities and predict based on which one is greater</a:t>
            </a:r>
          </a:p>
          <a:p>
            <a:pPr eaLnBrk="1" hangingPunct="1"/>
            <a:endParaRPr lang="en-US" altLang="en-US" sz="20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1"/>
            <a:ext cx="89916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Parameters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For the Bayes classifier, we need to “learn” two functions, the likelihood and the prior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How many parameters are required to specify the prior for our digit recognition example?</a:t>
            </a:r>
          </a:p>
        </p:txBody>
      </p:sp>
    </p:spTree>
    <p:extLst>
      <p:ext uri="{BB962C8B-B14F-4D97-AF65-F5344CB8AC3E}">
        <p14:creationId xmlns:p14="http://schemas.microsoft.com/office/powerpoint/2010/main" val="9130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How many parameters are required to specify the likelihood?</a:t>
            </a:r>
          </a:p>
          <a:p>
            <a:pPr lvl="1" eaLnBrk="1" hangingPunct="1"/>
            <a:r>
              <a:rPr lang="en-US" altLang="en-US"/>
              <a:t>(Supposing that each image is 30x30 pixels)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9600"/>
              <a:t>					?</a:t>
            </a:r>
          </a:p>
        </p:txBody>
      </p:sp>
    </p:spTree>
    <p:extLst>
      <p:ext uri="{BB962C8B-B14F-4D97-AF65-F5344CB8AC3E}">
        <p14:creationId xmlns:p14="http://schemas.microsoft.com/office/powerpoint/2010/main" val="26606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648</Words>
  <Application>Microsoft Office PowerPoint</Application>
  <PresentationFormat>Widescreen</PresentationFormat>
  <Paragraphs>234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Symbol</vt:lpstr>
      <vt:lpstr>Wingdings</vt:lpstr>
      <vt:lpstr>Office Theme</vt:lpstr>
      <vt:lpstr>Equation</vt:lpstr>
      <vt:lpstr>Naïve Bayes Classification</vt:lpstr>
      <vt:lpstr>Things We’d Like to Do</vt:lpstr>
      <vt:lpstr>Bayesian Classification</vt:lpstr>
      <vt:lpstr>Another Application</vt:lpstr>
      <vt:lpstr>The Bayes Classifier</vt:lpstr>
      <vt:lpstr>The Bayes Classifier</vt:lpstr>
      <vt:lpstr>The Bayes Classifier</vt:lpstr>
      <vt:lpstr>Model Parameters</vt:lpstr>
      <vt:lpstr>Model Parameters</vt:lpstr>
      <vt:lpstr>Model Parameters</vt:lpstr>
      <vt:lpstr>The Naïve Bayes Model</vt:lpstr>
      <vt:lpstr>Why is this useful?</vt:lpstr>
      <vt:lpstr>Naïve Bayes Training</vt:lpstr>
      <vt:lpstr>Naïve Bayes Training</vt:lpstr>
      <vt:lpstr>Naïve Bayes Training</vt:lpstr>
      <vt:lpstr>Naïve Bayes Training</vt:lpstr>
      <vt:lpstr>Naïve Bayes Classification</vt:lpstr>
      <vt:lpstr>Another Example of the Naïve Bayes Classifier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Classification</dc:title>
  <dc:creator>Nitin Gavai</dc:creator>
  <cp:lastModifiedBy>Nitin Gavai</cp:lastModifiedBy>
  <cp:revision>2</cp:revision>
  <dcterms:created xsi:type="dcterms:W3CDTF">2018-10-21T08:39:18Z</dcterms:created>
  <dcterms:modified xsi:type="dcterms:W3CDTF">2018-10-21T08:41:46Z</dcterms:modified>
</cp:coreProperties>
</file>