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61" r:id="rId8"/>
    <p:sldId id="277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3" r:id="rId19"/>
    <p:sldId id="291" r:id="rId20"/>
    <p:sldId id="262" r:id="rId21"/>
    <p:sldId id="263" r:id="rId22"/>
    <p:sldId id="258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2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4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8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4158-118C-4B7D-ACD2-FC90BA374A6A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FDF6-BC17-4C19-8E89-EF40EE76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Optimization and Cost Function with Gradient Descent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By…  </a:t>
            </a:r>
            <a:r>
              <a:rPr lang="en-IN" dirty="0" err="1" smtClean="0"/>
              <a:t>Sakeeb</a:t>
            </a:r>
            <a:r>
              <a:rPr lang="en-IN" dirty="0" smtClean="0"/>
              <a:t> Sheikh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6" name="4-Point Star 5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7" name="4-Point Star 6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7" name="4-Point Star 6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7" name="4-Point Star 6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105396" y="345916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6" name="4-Point Star 5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05396" y="345916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105396" y="36920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6" name="4-Point Star 5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05396" y="345916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105396" y="36920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5257796" y="38444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7" name="4-Point Star 6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105396" y="345916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5105396" y="36920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4-Point Star 12"/>
          <p:cNvSpPr/>
          <p:nvPr/>
        </p:nvSpPr>
        <p:spPr>
          <a:xfrm>
            <a:off x="5257796" y="38444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4-Point Star 13"/>
          <p:cNvSpPr/>
          <p:nvPr/>
        </p:nvSpPr>
        <p:spPr>
          <a:xfrm>
            <a:off x="5306288" y="40741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6" name="4-Point Star 5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5299362" y="279345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264724" y="30099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146961" y="3239725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4-Point Star 9"/>
          <p:cNvSpPr/>
          <p:nvPr/>
        </p:nvSpPr>
        <p:spPr>
          <a:xfrm>
            <a:off x="5105396" y="345916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105396" y="36920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5257796" y="3844419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4-Point Star 12"/>
          <p:cNvSpPr/>
          <p:nvPr/>
        </p:nvSpPr>
        <p:spPr>
          <a:xfrm>
            <a:off x="5306288" y="40741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4-Point Star 13"/>
          <p:cNvSpPr/>
          <p:nvPr/>
        </p:nvSpPr>
        <p:spPr>
          <a:xfrm>
            <a:off x="5458688" y="422657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13418" y="230188"/>
            <a:ext cx="4440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If Initialize gradient descent at other given place</a:t>
            </a:r>
            <a:endParaRPr lang="en-IN" sz="3600" dirty="0"/>
          </a:p>
        </p:txBody>
      </p:sp>
      <p:sp>
        <p:nvSpPr>
          <p:cNvPr id="7" name="4-Point Star 6"/>
          <p:cNvSpPr/>
          <p:nvPr/>
        </p:nvSpPr>
        <p:spPr>
          <a:xfrm>
            <a:off x="5458690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6" name="4-Point Star 5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4-Point Star 6"/>
          <p:cNvSpPr/>
          <p:nvPr/>
        </p:nvSpPr>
        <p:spPr>
          <a:xfrm>
            <a:off x="5458690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4-Point Star 7"/>
          <p:cNvSpPr/>
          <p:nvPr/>
        </p:nvSpPr>
        <p:spPr>
          <a:xfrm>
            <a:off x="5611090" y="27293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4-Point Star 8"/>
          <p:cNvSpPr/>
          <p:nvPr/>
        </p:nvSpPr>
        <p:spPr>
          <a:xfrm>
            <a:off x="5763490" y="28817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4-Point Star 10"/>
          <p:cNvSpPr/>
          <p:nvPr/>
        </p:nvSpPr>
        <p:spPr>
          <a:xfrm>
            <a:off x="5915890" y="30341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4-Point Star 11"/>
          <p:cNvSpPr/>
          <p:nvPr/>
        </p:nvSpPr>
        <p:spPr>
          <a:xfrm>
            <a:off x="6227617" y="3103418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4-Point Star 12"/>
          <p:cNvSpPr/>
          <p:nvPr/>
        </p:nvSpPr>
        <p:spPr>
          <a:xfrm>
            <a:off x="6494317" y="3172691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4-Point Star 13"/>
          <p:cNvSpPr/>
          <p:nvPr/>
        </p:nvSpPr>
        <p:spPr>
          <a:xfrm>
            <a:off x="6857999" y="3237707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4-Point Star 14"/>
          <p:cNvSpPr/>
          <p:nvPr/>
        </p:nvSpPr>
        <p:spPr>
          <a:xfrm>
            <a:off x="7176654" y="3325092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4-Point Star 15"/>
          <p:cNvSpPr/>
          <p:nvPr/>
        </p:nvSpPr>
        <p:spPr>
          <a:xfrm>
            <a:off x="7495309" y="3412477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4-Point Star 16"/>
          <p:cNvSpPr/>
          <p:nvPr/>
        </p:nvSpPr>
        <p:spPr>
          <a:xfrm>
            <a:off x="7755081" y="352331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4-Point Star 17"/>
          <p:cNvSpPr/>
          <p:nvPr/>
        </p:nvSpPr>
        <p:spPr>
          <a:xfrm>
            <a:off x="8014853" y="3644397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Evaluation</a:t>
            </a:r>
            <a:r>
              <a:rPr lang="en-IN" dirty="0"/>
              <a:t> is essentially how you judge or prefer one model vs. </a:t>
            </a:r>
            <a:r>
              <a:rPr lang="en-IN" dirty="0" smtClean="0"/>
              <a:t>another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It’s </a:t>
            </a:r>
            <a:r>
              <a:rPr lang="en-IN" dirty="0"/>
              <a:t>what you might have seen as a </a:t>
            </a:r>
            <a:r>
              <a:rPr lang="en-IN" i="1" dirty="0" smtClean="0"/>
              <a:t>cost function</a:t>
            </a:r>
            <a:r>
              <a:rPr lang="en-IN" dirty="0" smtClean="0"/>
              <a:t>, </a:t>
            </a:r>
            <a:r>
              <a:rPr lang="en-IN" i="1" dirty="0" smtClean="0"/>
              <a:t>utility </a:t>
            </a:r>
            <a:r>
              <a:rPr lang="en-IN" i="1" dirty="0"/>
              <a:t>function</a:t>
            </a:r>
            <a:r>
              <a:rPr lang="en-IN" dirty="0"/>
              <a:t>, </a:t>
            </a:r>
            <a:r>
              <a:rPr lang="en-IN" i="1" dirty="0"/>
              <a:t>loss function</a:t>
            </a:r>
            <a:r>
              <a:rPr lang="en-IN" dirty="0"/>
              <a:t>, </a:t>
            </a:r>
            <a:r>
              <a:rPr lang="en-IN" i="1" dirty="0"/>
              <a:t>scoring </a:t>
            </a:r>
            <a:r>
              <a:rPr lang="en-IN" i="1" dirty="0" smtClean="0"/>
              <a:t>function</a:t>
            </a:r>
            <a:r>
              <a:rPr lang="en-IN" dirty="0"/>
              <a:t>, </a:t>
            </a:r>
            <a:r>
              <a:rPr lang="en-IN" dirty="0" smtClean="0"/>
              <a:t>or </a:t>
            </a:r>
            <a:r>
              <a:rPr lang="en-IN" i="1" dirty="0" smtClean="0"/>
              <a:t>fitness </a:t>
            </a:r>
            <a:r>
              <a:rPr lang="en-IN" i="1" dirty="0"/>
              <a:t>function</a:t>
            </a:r>
            <a:r>
              <a:rPr lang="en-IN" dirty="0"/>
              <a:t> in other contexts. 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6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967" t="13352" r="20717" b="47443"/>
          <a:stretch/>
        </p:blipFill>
        <p:spPr>
          <a:xfrm>
            <a:off x="838200" y="1690688"/>
            <a:ext cx="8892417" cy="30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2240"/>
            <a:ext cx="101822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2156"/>
            <a:ext cx="102012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5" y="574531"/>
            <a:ext cx="102012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820"/>
          <a:stretch/>
        </p:blipFill>
        <p:spPr>
          <a:xfrm>
            <a:off x="962895" y="699656"/>
            <a:ext cx="10106025" cy="56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566737"/>
            <a:ext cx="102774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547687"/>
            <a:ext cx="10315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2" y="668918"/>
            <a:ext cx="10220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509587"/>
            <a:ext cx="10258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062037"/>
            <a:ext cx="84867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11" y="1027906"/>
            <a:ext cx="4843789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878988"/>
            <a:ext cx="806163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Optimization</a:t>
            </a:r>
            <a:r>
              <a:rPr lang="en-IN" sz="2800" dirty="0"/>
              <a:t> is how you search the space </a:t>
            </a:r>
            <a:r>
              <a:rPr lang="en-IN" sz="2800" dirty="0" smtClean="0"/>
              <a:t>of</a:t>
            </a:r>
          </a:p>
          <a:p>
            <a:r>
              <a:rPr lang="en-IN" sz="2800" dirty="0" smtClean="0"/>
              <a:t>represented</a:t>
            </a:r>
            <a:r>
              <a:rPr lang="en-IN" sz="2800" dirty="0"/>
              <a:t> models </a:t>
            </a:r>
            <a:r>
              <a:rPr lang="en-IN" sz="2800" dirty="0" smtClean="0"/>
              <a:t>to </a:t>
            </a:r>
            <a:r>
              <a:rPr lang="en-IN" sz="2800" dirty="0"/>
              <a:t>obtain better evaluations.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This </a:t>
            </a:r>
            <a:r>
              <a:rPr lang="en-IN" sz="2800" dirty="0"/>
              <a:t>is the way you expect to traverse the</a:t>
            </a:r>
          </a:p>
          <a:p>
            <a:r>
              <a:rPr lang="en-IN" sz="2800" dirty="0" smtClean="0"/>
              <a:t>landscape </a:t>
            </a:r>
            <a:r>
              <a:rPr lang="en-IN" sz="2800" dirty="0"/>
              <a:t>to find the promised land of ideal models; </a:t>
            </a:r>
          </a:p>
          <a:p>
            <a:r>
              <a:rPr lang="en-IN" sz="2800" dirty="0"/>
              <a:t>the strategy of getting to where you want to go. </a:t>
            </a:r>
            <a:endParaRPr lang="en-IN" sz="2800" dirty="0" smtClean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To optimize the model different techniques are use</a:t>
            </a:r>
          </a:p>
          <a:p>
            <a:r>
              <a:rPr lang="en-IN" sz="2800" dirty="0" smtClean="0"/>
              <a:t> and gradient descent is one of them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8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2" y="651597"/>
            <a:ext cx="100679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71512"/>
            <a:ext cx="103917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71512"/>
            <a:ext cx="10391775" cy="551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99" y="1853335"/>
            <a:ext cx="54578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76" b="38774"/>
          <a:stretch/>
        </p:blipFill>
        <p:spPr>
          <a:xfrm>
            <a:off x="741218" y="1221869"/>
            <a:ext cx="978455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92" t="10891" r="11667" b="51989"/>
          <a:stretch/>
        </p:blipFill>
        <p:spPr>
          <a:xfrm>
            <a:off x="838200" y="1825625"/>
            <a:ext cx="11323795" cy="3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06000" cy="401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3562" y="3228109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Min of Cost function</a:t>
            </a:r>
            <a:endParaRPr lang="en-IN" b="1" dirty="0"/>
          </a:p>
        </p:txBody>
      </p:sp>
      <p:sp>
        <p:nvSpPr>
          <p:cNvPr id="6" name="Left Arrow 5"/>
          <p:cNvSpPr/>
          <p:nvPr/>
        </p:nvSpPr>
        <p:spPr>
          <a:xfrm>
            <a:off x="3560618" y="3297382"/>
            <a:ext cx="900546" cy="2355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7716982" y="4001294"/>
            <a:ext cx="637309" cy="1708944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707581" y="4486434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Gradient function</a:t>
            </a:r>
            <a:endParaRPr lang="en-IN" b="1" dirty="0"/>
          </a:p>
        </p:txBody>
      </p:sp>
      <p:sp>
        <p:nvSpPr>
          <p:cNvPr id="9" name="Curved Up Arrow 8"/>
          <p:cNvSpPr/>
          <p:nvPr/>
        </p:nvSpPr>
        <p:spPr>
          <a:xfrm>
            <a:off x="3906981" y="4855766"/>
            <a:ext cx="2050473" cy="72260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4271" y="4486434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Derivative of </a:t>
            </a:r>
            <a:r>
              <a:rPr lang="el-GR" b="1" dirty="0" smtClean="0"/>
              <a:t>ϴ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10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99" t="11079" r="11667" b="32481"/>
          <a:stretch/>
        </p:blipFill>
        <p:spPr>
          <a:xfrm>
            <a:off x="865910" y="1662978"/>
            <a:ext cx="9906000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3418" y="230188"/>
            <a:ext cx="444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Gradient Descent – hill example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9335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54" t="16572" r="21038" b="23011"/>
          <a:stretch/>
        </p:blipFill>
        <p:spPr>
          <a:xfrm>
            <a:off x="1524000" y="1027906"/>
            <a:ext cx="8354291" cy="4419601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5140035" y="2576944"/>
            <a:ext cx="318655" cy="221674"/>
          </a:xfrm>
          <a:prstGeom prst="star4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913418" y="230188"/>
            <a:ext cx="444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Initialize gradient descent at given place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76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</Words>
  <Application>Microsoft Office PowerPoint</Application>
  <PresentationFormat>Custom</PresentationFormat>
  <Paragraphs>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Optimization and Cost Function with Gradient Descent</vt:lpstr>
      <vt:lpstr>Optimization</vt:lpstr>
      <vt:lpstr>Optimization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Gavai</dc:creator>
  <cp:lastModifiedBy>mypc</cp:lastModifiedBy>
  <cp:revision>11</cp:revision>
  <dcterms:created xsi:type="dcterms:W3CDTF">2018-10-18T06:00:58Z</dcterms:created>
  <dcterms:modified xsi:type="dcterms:W3CDTF">2018-10-18T10:49:24Z</dcterms:modified>
</cp:coreProperties>
</file>