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58" r:id="rId12"/>
    <p:sldId id="265" r:id="rId13"/>
    <p:sldId id="266" r:id="rId14"/>
    <p:sldId id="267" r:id="rId15"/>
    <p:sldId id="268" r:id="rId16"/>
    <p:sldId id="272" r:id="rId17"/>
    <p:sldId id="273" r:id="rId18"/>
    <p:sldId id="278" r:id="rId19"/>
    <p:sldId id="274" r:id="rId20"/>
    <p:sldId id="275" r:id="rId21"/>
    <p:sldId id="279" r:id="rId22"/>
    <p:sldId id="276" r:id="rId23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0" y="-258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689080" y="3048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18872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0195" y="6391657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83080" y="2819400"/>
            <a:ext cx="832104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597-ECAA-4047-9F02-73F1E657368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2083" y="2420112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8120" y="152400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547360" y="2115312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670195" y="2209800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646420" y="2199451"/>
            <a:ext cx="59436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81AD1A-645C-459A-9C1C-82130FDCAA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91540" y="381000"/>
            <a:ext cx="1010412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597-ECAA-4047-9F02-73F1E657368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D1A-645C-459A-9C1C-82130FDCAAD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113520" y="0"/>
            <a:ext cx="277368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18872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195" y="6391657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8120" y="155448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16519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891626" y="2925763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014460" y="3020251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90686" y="3009902"/>
            <a:ext cx="594360" cy="441325"/>
          </a:xfrm>
        </p:spPr>
        <p:txBody>
          <a:bodyPr/>
          <a:lstStyle/>
          <a:p>
            <a:fld id="{6481AD1A-645C-459A-9C1C-82130FDCAAD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240" y="304800"/>
            <a:ext cx="851916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597-ECAA-4047-9F02-73F1E657368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8820" y="304802"/>
            <a:ext cx="18821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597-ECAA-4047-9F02-73F1E657368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70194" y="1026373"/>
            <a:ext cx="594360" cy="441325"/>
          </a:xfrm>
        </p:spPr>
        <p:txBody>
          <a:bodyPr/>
          <a:lstStyle/>
          <a:p>
            <a:fld id="{6481AD1A-645C-459A-9C1C-82130FDCAA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689080" y="1905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98120" y="2286000"/>
            <a:ext cx="11483035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2083" y="142352"/>
            <a:ext cx="11483035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8954" y="2743200"/>
            <a:ext cx="8424226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0195" y="6391657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8120" y="152400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597-ECAA-4047-9F02-73F1E657368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98120" y="2438400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547360" y="2115312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670195" y="2209800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46420" y="2199451"/>
            <a:ext cx="59436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81AD1A-645C-459A-9C1C-82130FDCAA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533400"/>
            <a:ext cx="1010412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278" y="228600"/>
            <a:ext cx="1109472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8560" y="6409944"/>
            <a:ext cx="3958438" cy="365760"/>
          </a:xfrm>
        </p:spPr>
        <p:txBody>
          <a:bodyPr/>
          <a:lstStyle/>
          <a:p>
            <a:fld id="{325C7597-ECAA-4047-9F02-73F1E657368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AD1A-645C-459A-9C1C-82130FDCAAD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5932005" y="1575653"/>
            <a:ext cx="11597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92278" y="1371600"/>
            <a:ext cx="525018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240780" y="1371600"/>
            <a:ext cx="525018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59436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18872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98120" y="1371600"/>
            <a:ext cx="11483035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700" y="6391656"/>
            <a:ext cx="11483035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8" y="1524000"/>
            <a:ext cx="5252244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28729" y="1524000"/>
            <a:ext cx="5254308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597-ECAA-4047-9F02-73F1E657368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6240" y="6409944"/>
            <a:ext cx="46558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98120" y="1280160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8120" y="155448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92278" y="2471383"/>
            <a:ext cx="5254142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240780" y="2471383"/>
            <a:ext cx="525018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547360" y="956036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670195" y="1050524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646420" y="1042417"/>
            <a:ext cx="594360" cy="441325"/>
          </a:xfrm>
        </p:spPr>
        <p:txBody>
          <a:bodyPr/>
          <a:lstStyle>
            <a:lvl1pPr algn="ctr">
              <a:defRPr/>
            </a:lvl1pPr>
          </a:lstStyle>
          <a:p>
            <a:fld id="{6481AD1A-645C-459A-9C1C-82130FDCAAD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597-ECAA-4047-9F02-73F1E657368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646420" y="1036021"/>
            <a:ext cx="594360" cy="441325"/>
          </a:xfrm>
        </p:spPr>
        <p:txBody>
          <a:bodyPr/>
          <a:lstStyle/>
          <a:p>
            <a:fld id="{6481AD1A-645C-459A-9C1C-82130FDCA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18872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195" y="6391657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120" y="158496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597-ECAA-4047-9F02-73F1E657368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547360" y="6324600"/>
            <a:ext cx="79248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81AD1A-645C-459A-9C1C-82130FDCAA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98120" y="152400"/>
            <a:ext cx="11483035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18872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98120" y="609600"/>
            <a:ext cx="356616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914400"/>
            <a:ext cx="307086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5300" y="1981201"/>
            <a:ext cx="307086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" y="152400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98120" y="533400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061460" y="685800"/>
            <a:ext cx="733044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684020" y="228600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06854" y="323088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83080" y="312739"/>
            <a:ext cx="59436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81AD1A-645C-459A-9C1C-82130FDCAAD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4158" y="6388386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7597-ECAA-4047-9F02-73F1E657368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2278" y="6410848"/>
            <a:ext cx="4398264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98120" y="533400"/>
            <a:ext cx="11483035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8120" y="152400"/>
            <a:ext cx="11483035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98120" y="609600"/>
            <a:ext cx="356616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98120" y="155448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684020" y="228600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06854" y="323088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83080" y="312739"/>
            <a:ext cx="594360" cy="441325"/>
          </a:xfrm>
        </p:spPr>
        <p:txBody>
          <a:bodyPr/>
          <a:lstStyle/>
          <a:p>
            <a:fld id="{6481AD1A-645C-459A-9C1C-82130FDCAAD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488" y="5029200"/>
            <a:ext cx="762762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00488" y="609600"/>
            <a:ext cx="762762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990600"/>
            <a:ext cx="316992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4158" y="6388386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4597" y="6404984"/>
            <a:ext cx="3958438" cy="365760"/>
          </a:xfrm>
        </p:spPr>
        <p:txBody>
          <a:bodyPr/>
          <a:lstStyle/>
          <a:p>
            <a:fld id="{325C7597-ECAA-4047-9F02-73F1E657368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2278" y="6410848"/>
            <a:ext cx="4659782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18872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18872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689080" y="0"/>
            <a:ext cx="19812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4158" y="6388386"/>
            <a:ext cx="11483035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528560" y="6404984"/>
            <a:ext cx="395843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25C7597-ECAA-4047-9F02-73F1E657368A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6240" y="6410848"/>
            <a:ext cx="465582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" y="155448"/>
            <a:ext cx="11483035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98120" y="1276743"/>
            <a:ext cx="1148303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547360" y="956036"/>
            <a:ext cx="79248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670195" y="1050524"/>
            <a:ext cx="546811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646420" y="1040175"/>
            <a:ext cx="59436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481AD1A-645C-459A-9C1C-82130FDCAAD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92278" y="228600"/>
            <a:ext cx="1109472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92278" y="1524000"/>
            <a:ext cx="1109472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By… </a:t>
            </a:r>
            <a:r>
              <a:rPr lang="en-US" dirty="0" err="1" smtClean="0"/>
              <a:t>Sakeeb</a:t>
            </a:r>
            <a:r>
              <a:rPr lang="en-US" dirty="0" smtClean="0"/>
              <a:t> Sheikh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Optimization Using 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4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We also Know That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4797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Sum of Squared Errors (SSE)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= </a:t>
            </a:r>
            <a:r>
              <a:rPr lang="en-US" sz="2800" b="1" dirty="0"/>
              <a:t>½ Sum (Actual House Price – Predicted House Price)</a:t>
            </a:r>
            <a:r>
              <a:rPr lang="en-US" sz="2800" b="1" baseline="30000" dirty="0"/>
              <a:t>2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=  ½ Sum(Y – </a:t>
            </a:r>
            <a:r>
              <a:rPr lang="en-US" sz="2800" b="1" dirty="0" err="1"/>
              <a:t>Ypred</a:t>
            </a:r>
            <a:r>
              <a:rPr lang="en-US" sz="2800" b="1" dirty="0"/>
              <a:t>)</a:t>
            </a:r>
            <a:r>
              <a:rPr lang="en-US" sz="2800" b="1" baseline="30000" dirty="0"/>
              <a:t>2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And our aim is to optimize the model performance which means we want to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 smtClean="0">
                <a:solidFill>
                  <a:srgbClr val="FF0000"/>
                </a:solidFill>
              </a:rPr>
              <a:t>inimize</a:t>
            </a:r>
            <a:r>
              <a:rPr lang="en-US" dirty="0" smtClean="0">
                <a:solidFill>
                  <a:srgbClr val="FF0000"/>
                </a:solidFill>
              </a:rPr>
              <a:t> the </a:t>
            </a:r>
            <a:r>
              <a:rPr lang="en-US" b="1" dirty="0" smtClean="0">
                <a:solidFill>
                  <a:srgbClr val="FF0000"/>
                </a:solidFill>
              </a:rPr>
              <a:t>ERROR</a:t>
            </a:r>
            <a:r>
              <a:rPr lang="en-US" dirty="0" smtClean="0">
                <a:solidFill>
                  <a:srgbClr val="FF0000"/>
                </a:solidFill>
              </a:rPr>
              <a:t> rate.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Please Note there are other measures of Error also like MAD, MSE, MAPE.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06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Gradient Descent for Optimizing Model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for tuning model for the Least SSE(Sum Squared Error).</a:t>
            </a:r>
          </a:p>
          <a:p>
            <a:r>
              <a:rPr lang="en-US" b="1" dirty="0" smtClean="0"/>
              <a:t>Gradient Means </a:t>
            </a:r>
            <a:r>
              <a:rPr lang="en-US" dirty="0" smtClean="0">
                <a:sym typeface="Wingdings" pitchFamily="2" charset="2"/>
              </a:rPr>
              <a:t> Slope</a:t>
            </a:r>
          </a:p>
          <a:p>
            <a:r>
              <a:rPr lang="en-US" b="1" dirty="0" smtClean="0">
                <a:sym typeface="Wingdings" pitchFamily="2" charset="2"/>
              </a:rPr>
              <a:t>Descent Means </a:t>
            </a:r>
            <a:r>
              <a:rPr lang="en-US" dirty="0" smtClean="0">
                <a:sym typeface="Wingdings" pitchFamily="2" charset="2"/>
              </a:rPr>
              <a:t> Moving Downward Along the Slope.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pPr marL="0" indent="0" algn="just">
              <a:buNone/>
            </a:pPr>
            <a:r>
              <a:rPr lang="en-US" sz="3200" b="1" dirty="0" smtClean="0"/>
              <a:t>Gradient descent is an optimization algorithm that finds the optimal weights (</a:t>
            </a:r>
            <a:r>
              <a:rPr lang="en-US" sz="3200" b="1" dirty="0" err="1" smtClean="0"/>
              <a:t>a,b</a:t>
            </a:r>
            <a:r>
              <a:rPr lang="en-US" sz="3200" b="1" dirty="0" smtClean="0"/>
              <a:t>) / (</a:t>
            </a:r>
            <a:r>
              <a:rPr lang="el-GR" sz="3200" b="1" dirty="0" smtClean="0"/>
              <a:t>θ</a:t>
            </a:r>
            <a:r>
              <a:rPr lang="en-US" sz="3200" b="1" dirty="0" smtClean="0"/>
              <a:t>0,</a:t>
            </a:r>
            <a:r>
              <a:rPr lang="el-GR" sz="3200" b="1" dirty="0" smtClean="0"/>
              <a:t>θ</a:t>
            </a:r>
            <a:r>
              <a:rPr lang="en-US" sz="3200" b="1" dirty="0" smtClean="0"/>
              <a:t>1)  that reduces  prediction error.</a:t>
            </a:r>
            <a:endParaRPr lang="en-US" sz="3200" b="1" dirty="0" smtClean="0">
              <a:sym typeface="Wingdings" pitchFamily="2" charset="2"/>
            </a:endParaRPr>
          </a:p>
        </p:txBody>
      </p:sp>
      <p:sp>
        <p:nvSpPr>
          <p:cNvPr id="4" name="AutoShape 2" descr="data:image/jpeg;base64,/9j/4AAQSkZJRgABAQAAAQABAAD/2wCEAAkGBxIRERIQDxEWFhAQEhAYFxcQEhUVFRcXFRUYGBYYFhYYHSggJBslHBYWIj0iJSorLi4uFyAzODMtNygtLysBCgoKDg0OGBAPFzciHyMvLTcvLzctLSs3Ny0tLTcvLis0KysrLS4rLy0wLS0rLTctKy0tLS0tLS03LS4vLS0rLf/AABEIAIoBbQMBIgACEQEDEQH/xAAbAAEAAgMBAQAAAAAAAAAAAAAABAUBAwYCB//EAD8QAAICAQMDAQQIBQIDCQEAAAECAAMRBBIhBRMxQQYiUWEUMlJxcoGR0SNCYqKyobEzgpIVJDRTY3PB4fFD/8QAFwEBAQEBAAAAAAAAAAAAAAAAAAECA//EACgRAQEAAgEDAQcFAAAAAAAAAAABAhEhEjFBsQNxgaHB0fATIjJRYf/aAAwDAQACEQMRAD8A+4REQETXR4P4n/yM2QEREBERAREq+q9aWlhUitbqHGVqq+tj7Tnwif1Nj5ZPEslt1BaRKvo+n1ALW6q0F3AAqqGKawCT7ufeZueWOM4GAJaRZq6CIiQIiDARNenPur+Ff9psgIiICIiAiIgIiICIiAiIgImrUnAH40/yE2wEREBERARKnqPXAlnYpra/UYBKVFQEB8Gx2IVR9/J9AZHs6/ZTzq9K9VfH8Sthei5OPf2Dco+e3A9SJuezyovonmqwMAykFWAIIOQQeQQfhPUwEREBERATMxMwMREhdP6rVeWFTE7firD8xkcjwc/AgwJNHg/if/IzZNdHg/if/IzZARIvUzZ2z2Bm3I25xtzn+b+n4kc/CetDv7a93/iY97x59cY9P/iF8NmocqrMPIBPgnwPgOf0kTpmteys2XJ2ipOVbPugDyWPBHrkf7gz11TqdWnUNa2CxwqqNzu32UQcs3yEq06dbq8PrBso8rpgc5+B1DDgn/0x7o9S3GNTHfN7HhizqV2s93QnZpz51TDORkf+HQjDZGf4h90cEbpJHQUSp66SUewqWuJLXMw/nZzyW+GcgfDHEt0XAwPA+E9S3LjU4iTio/T6DXWiE5KjBPPPzOSeT98kREyXkiIgJgzzdaqKzucKgJJPoAMkzRodelylqycDGQyspGRnkMAYG7T/AFF/Cv8AtNk16b6i/hX/AGmyAiVPtLrXopNqMi7MlmtICBQOck+vjAHk4B4kKnqmr1Kj6LT2qyB/G1ykMePKadTk/wDMV+QIlxwt58C56lqGrrZ0XcwxheeefHHj7/A9eJT0e1+nIA3F7/DVaZHudG9VYIDgj4nHx8T2PZhLCG1l1upI/lsfZVz/AOjXtUj8W6XOl0qVKErRUUeAihQPyE1+yf78l3wpbuq6q0FaenttIIJ1d1dIII+C72/0kPW9O6hbWlS/R9OEIwyW3Wtj1XGE4I48+PgcGdZEdc8YxJdcxz40PUDwdXTWowMU6RifyZ7SP9JY9K0d1e7valrt2Mbq6024842AefnJ8SXK2a+gRETAREj6zWJUFNjYDMqjgnLN4HH+8D1qvA/Gn+Qm6RTetiI6HKuayCPUEjElQETnte9+o1T6am9qK9PTW7vUtbO1lpcKv8RWAAVNxGMncsg2dV1mlvRdYN2k9dRTWMZxx3UBJXPqRkZHGAcDp+nfF5/pY6+c/wC1nW7NN2q6ED3apmRMhiFbGe4wA5RRkkeeB857f2nqbjS126hj6UVnaPxWPtQfrn5T30np9ptbV6vb9IZSiJWSyU1kglVYgZZiAS2B4A8CXHHp5yRK6N0tNNX21JZmJayx/r2OfrO5+J/0GAOBJ5EzE5223dHF6vp76DULqUdj07P8SobiNPnP8RRn/hgk5HhBk+Pq9lVYGAZSCrAEEHIIPgg/CZI/1nN21N09jZUC2hY/xKxljpySSbKx57fPK+nkcZE6fz9/qrpYmvT3rYqvWwZGGQykEEfEETZOSEREBMzEzA12vtBOCcDwvk/dOf8AZfTsr2sa1VXCe8iY7x3Me4TgDJBHAyPnLvX9ztP2cd3a2zPjdjjzK32a0DUh1ekIcnDbkJddxI3BMANzzgAZgW1Hg/if/IzZNdHg/if/ACM1dSudKy1a7nGMLgndz448Z+PgeTxCybSZV9W6wKiKal7uqce5UpxxnG+xv5UH2j8MDJwJCfrV1gWihB9McEvuBNemBzhreRk+AFB97yMLzLHpPSk06FVJZ3O6yx8Gyx/VnPx9MeAMAYAm5JOamkfpHSNjd/UN3dW4ILkYCA//AM6l/lQYHzOOSZbiAJmZytt5CIiAiIgIiIETqzYpswSMow3ABtuQRuIbggeZW+yumZKrAaVpBfIRFIA9xRnJAJyRnxx49JP63VY9LJV5baDjbnYSA+N4K5258jE0+z+laqkI9QrYAZCkEMQoG4Y8ePECfpvqL+Ff9p51urSmt7bW2pWpLH4AT3pvqL+Ff9pynXdRZfqMV1d2jRWKSn/majG5efAFS4fnyzDHIE1jN9+yybTdD0+zUuuq1i4C+9RQfq1c5D2ehuIx8k8DnJPQCeNOxKqT5Kgngjkj4HkfcZtkyyuTLAmYiRSIiAiIgIiICUXtUu5ETtd0bwShDYYbWGA6KxBBw3A8D5y9nPe0+nusenZS1lVZDkIyKd2dp95rEI9wvjb6nnjghYaKsrp6FbG5RQDhdgyMA4X0+6WMibcV1jaVwavdY7iORwTk5PzyZLgUPQhjVdRB8/SKTn+k6evA/LB/WXs5fSamxOpaqpas12nSu1nomaioUqOee358DPPpnqZv2nf4T0NaJjEzEwEREBERAi6DptNBc0VJX3W3P21Chm+JA9ZKiIvIRESBMzEzAxETxbYFUs3hQSfXgeeBAxR4P4n/AMjKnU9SsudqNHt9w4svblKz9lB4ewfDOF9fgY9fe1gIw1GkLMSSSmotXcSRgYNan453nnhfMmdBuyprFApSraFUAgEc+8vA90449fOZrjHv3NJPS+nV6dNleeTlmc5d2Pl3byWP/wBeJNmImbbbujMREBERKETEQMxMRAzMGIMCBr9cNPpXvPIqqLY+JC8D8zgfnPHs7oTRp60bmxgXsP2rbDvsP/UT+WJW+1FuadLR5711Jwc4xQp1Dbsc4/hAfnLfpOsa5Nz1ms7iNrZ3Dx54/Pj0xN3jD3/n3NcbToiJhCIiFIiICIiAiIgJWafqLjUNpr0CllZ6mQkrYikBgcjh1LLxzkHI9cWcrOv6Braw1WBqKGFlRPA3rn3SfssCVPyaXHW9UTdT4H40/wAhN0rtDr11FKWKCpLgMrfWR1bDIw+IIIkf2p619Dp7orNhLKoRc7mZ+ECgA/zEfln14LptvT5JNvHQCbLtZqPR7+0v4dONhP8A1mz9BLyV3s/ouzpqqyQzbdzsBjc7+9Y35sxP5yxlzu6EREypERAREQEREBERARESIREQNCMRkbT5bxj1JPxnruH7Df2/vNsSDV3T9hv7f3jun7Df2/vNsSjV3T9hv7f3jun7Df2/vOUs0WrRrTTW+N9rKzPULWZ1f4sylQdmCQDjgjjMsugrrBa/0lmNQUBNy1DJGMMSjZ3HnIxjPjjGSrnun7Df2/vHdP2G/t/ebYlGrun7Df2/vPanPpj756mICIiAgxEClOnc6mp3rbt0achfq/8AEsOH4z6Ko/6zLYWf0N/b+82GZxLbtGrvH7Df2/vHeP2G/t/ebMTxePdbGfB+qQD49CfWQY7p+w39v7x3T9hv7f3nI6bQaytNlaugBRVZDT3dm8FnsVmZNxG7weSQeMkC59m11eLPppyxYbRhAB53BCrHKeMbgD8fkFr3T9hv7f3jun7Df2/vNsQNXdP2G/t/ebREQEREBERAo+p9GbuHUaWw1WuV3rsFlVm3gM6Ej3gP5lIOAAczzpelubUv1djXWV/8NRWtdVZIILKgJJcgkbmJwPGMnN9E113Whq7v9LfpHe/ob9B+82xMjV3v6G/QfvHe/pb9B+8rPajSvZSBWrO6uGCqV2sQrYFgZ1ymT6HIOD6Sntq6gCwq3r9fgGhkO/Ukkru97cKvGTg7viIV1fe/pb9B+8d7+hv0H7zX08P2q+8c27F3nAXLY54BIHPwJkjEDX3v6G/QfvMrbn+Vh94H7z3iMQMxEQEREBERIhERAREQOW9suqW15SlXO3TXWHtMFcvkV0ICSOC7E8c5VR4Jl5oOoJZ7itllXJ4wDhihK/LcrD/9E3XaOt2V2UFk8E/I5H6Hn5GRendJWliykn3Sqg491S7WEfPlv0A+ZIaX62ov7WLNvbY/+Gv+sHC+dnjk8+JW+2HUrkzXQGyNPc+UYKe4xWvTrkkHBdicDnKgcgkTpeyN/c/mClfyJB8feJ4u0aMyuygsngn05yP0PPyMK0V68EWBfeellVwcoAxVWzkjxhgcjMdH15vrFprKBwjKCwYlWQMCcePOMH4TwOkoTabPfF1iOVYcAoioMfkg/wBZL02nWsbUXCj4fIY/2AH5SjdMTMxAREQEREDnNL7Ql9RsPFWdSOUYDFLpWG3kYJaxmGB6Y9Zevq6wocuoRsYYkYOfGDINvRa/Nfuv3EcE5YArZ3MYz9UsW4Hxkzp+lFVSVA52KBk+vzhGrp3Va7qxYrL9XcwVg20fPH3Sq6D7QG5z3PdQ16dhuVkw172dtMt5JRUPHqTjyJeafSqlYr8qF28+o+chP0VBWK6Ts/iUuSQWJ7RTaDyPRFX5AQNtnVFFoo2OXYE5VMrgFVLE/AFlH6/A4867q9VT1ozqC77TucAr/DdwSP8Akx+c2J01BYbctvPnLsR5JAwT4BJOPHM3X6cMa2Pmtywx8SjJz+TmBA611YVLUUPFzH31UuFRUax2AHn3Vx8MsDM9I6uLaamfHeamt2RfrZKqSAv3sBj0yMyVrdBXcALFyBu9ccMMMDj0IOCJFPSS1rWO42FcItatW6cox/iK/qUBPAzgA8CBC6h1Fr6gdOt4JJUMigAE5G85I3BSpGM4JIzxzOiEjaHRJSoSvO1QAAWJwAMAcyTAREQOf9rOoW1BUoB3PXqG90gMWQKtaKT6tZan6GWWg6gtgIGSyKpPHnJZcj5Eo36SW9SnBIBKnIJAOD8RNOk0NdRJrXBbGeSeAWIAz4GWbj5wIuh6mbLLENbgIygFkIHNat7x+8mVOn63Z37HcHs1jUEgYOFS1aqzjzuLJc33fdOmSsAkgAFiCSPUgAc/kAPymq/RI6uhXC2fW2+6T95HMCLZ1Qi8UKgPBJPcUbQCg5GPPv8AA/pPyzjW9TKWpWK3Ibfkqmc4XIwcyaNMgbfsXf8Aa2jd4x58+J7asEhiOVzg/DPBgc/7Q9TuWxK6VPKKeMZ32WKlYwfKgCxiB9kekl3ddQKSqksHRCjnY2X7e3AOc8Wp92ecGWjVKSGKjcM4JAyM+cGRdP0upBt27huJ/isbDk+cFyTCo2josbUd9lCoaz9W0tktszkbcYG3jBxyT/NxsHUz3jV27MbQc9vjJYjOc+OJZATHbGd2PexjPrjziBzmt6nd9LCID20dAQmCSBS1lrEeT9apR8z85Nu64MVmtQxsLABrAhG0WEk8H3f4R97wcjGZY26ZW3ZHLDBI4bH4hzNdHTqkACovBY5YbmyzFicnn6zE/nAjdN0j1vc742vtwqszcguWxn47h8859AAPWg6mbLLENbjawALJgDKK3Jz8SZY4nlawCSByxBPzIGOfyAgc1putP37nsyKKhqiQOcLXYK6/dHO5mS4/6eksrerk2rTWqkuhbcXHu8oPeX4+/kDIJ2nxxJmo0FdisjINtmd2BgnIwTkc5wfM9VaOtcFUXIAGcDdwAPrefAH6QI/RdPZWjLaQWNtrAgk8M5YefXnx6SwmJmRCIiAiJyXUtbqF12qSlO4o0OnbDXGsIS+oG5RtIycD4fVEDrYnz/Se0FlNFb8Fzo+kZss7tnN7urMaw3JABPGCfUniF1+ue/T2k1Jb9D6k2HqsClEup7ZNW/IZlAPJ43HiB9Aicj1nXvdV0q6oqj6i+lhvyUHc01rYIBGfPjIycSHR7UsXRr9itVT1hWsHdNZbSaimneKlbkNnOOWHgHk5K7qJxVftLqzXqMVjfpdQiWN2G3CpqFtL/R+5kkFgMBs45xnidhpLhZWjqwZXVWDL4IIyCPkZRtmJmYgIiICIiAiJU9Z6N9IZGNzoqDG1cbSDYjPnP2lQp+F2x5gW8TkumdXddR2ywKXdQ1qEsSdq1071CnOAMqePvmvRe0uocaS1wi6e/hrFrNi9xrzXWhw4KBhjDYYEnnHGSOxicj0bqepTp+p1N1q22VNryvuFcdm20AN7xyPcHwwOOfM09S61fpv4lvbe76GXygsCAvqKkVQm85xv88E4wMZgdpE4QazWXW6Q76wzanWCp2osQNUNOcO1W/OSc8Ej4yT0zqmq1N+mPdSuu/Q2u9YrLe+tioWUlviwIyDxkHOYHZRKzofRk0qsqMzbu3y5zgV1rWoH5LnPqSTLOAiIgIiICIlJ7aXumiveskOor24Yrz3F43DxnxAu5icL1TqWoF+q79YQJptAVRb3dTv1bqWyoQg4wPngenE1a72g1GoXXVrt7FVXVkfbW+5OxurqIuLBSzkMcAe7tx84HfxOc9mddeWOnvNZK6XS2q1asuO5vUqwZjnBTOeM58Sto9rLnG07EtqQJdip7CNS1/aRK0DDhhXY3J8Mh8ZhXaxOP6X7QarUfRkTtI9j65bGetjxpbVTKoH4LZ8EnGfXEiav2mso03cp27qxqbGr7dlmUXUOgJsawbQcEevPgYGIHdxOUu69qFuc/wAL6Omt02n27G7hF6Ve9v3YBVrPGOQPSabfaXULpTrP4RW21a661Q7qy2pFALsXAbGcke7zxn1gdjEq/Z/VX2I/0mvY6WFV4Vd6YBDbA7bfJGM/y58GWsDEREBMzEzARESITR2qy7nC9woqucDcU97aG9cctj85vnFHqTUWaq7cFz1TTVWs+MLSaqlGSfA97OfTcT6wL3qvs7TfWtYAr2GnBREIxSSa0ZWUqUGT7pHrxgzPSeg0aWsjAOO8S7qi4FrBrAAoCqhIHugY4+PMo6OtX6mypKNQq126nqC9ytEfNdONmwnIzz5wcj9ZRdX9pLr9G636iug2dIS7Gxf+8W291LFQMc4XYnCnINo+WQ+harpVFtS02U1vSoAVHRWQAKVGFIx9UkfcZ4s6dpa61DVVLVXW1ShlRUWt8BqxngKdq8euBOYXr2pOsahWRFpv01YSx6lFlT11s7gN/ELe+4G3jNePjIuL9TV023Uajd39bnYKaggC137Rgg5OFHJ9eRjjBXVv7OaI1do6Sg0ht2ztJsyBtzjGM4yPulpSRtG3G3Axt8Y9MY9MTgulapzq9Dm7tVOvWF7aKiVO9eurVVwRy7LuPx4Yjyc9D7CsfoaqfFd2srT/ANurVW11/lsVZRfzEzMQEREBERATDKCCCMgggg+CDMxAr/8AsHS9ldN9Gp+jo25au0nbVgc5CYwDkk5+cyOh6XfXZ9Gq30gitu0mUySTsOOOSTx8ZYRCIadLoXuhaUA1BJtwijuEjBL8ckjjmaOtdDq1VbVuNpZVXegXcFV1sC+8CCpZFypBBHBlnECn6L7PVabJHvO1jWbiiJhmQIdiooCjaoHHn1zJf/ZVGaj2a80FjUdi5r3edhxxn5SbEBERAREQEREBNd9CupR1DKcZDAEHByMg/MTZECPfoq3JL1qxYKCWUEkK25Qc+gYk/eZz1Hsjp67hbZYWBs1JC2rT7zandvVnCB3GGYBSTxjOcCdTOf62x+m6BSMqBrHA+NiVKEH37Xs/SFXVWmRTuVFDbVXIAB2rnaufgMnj5yPd0jTuLVeitlvYNYGrUixgAAXBHJAUefgJxuk69q7kX6PqFs1F2j1FrVdtf+73V7ClbFRlQWLVlXyxwSPBi32rvtFd1ThNJqb2St81oQtdILAtaNoZru4Oc8V4HJgdpp+nVV7e3UibN+3Yirt3kF8YHGSBn44kSzpOjvCk00Wds2BTsR9pY/xAPOCTnPzlBpNdrL2dLNQqdvp1FrfRlrcPZadQpYOcjbitTgevrjzQoj1dNRa7ChXpGis7laVq4Bsyw3Bfqhf385MD6ONLSxYbEJFiOwwuRYoBRj/UAFwfkJrHQ9Luuf6NVu1Ixae0mbR8LDj3h98q+lkfT2KWdwWaDTlnBXDbbbBW/ue7yGfkfAfCdJAjdO6fVp07enqSusEnbUoVcnycCSoiAMxEQEzMTMBEzEiMSLX0+tXtsC837N4PKkou0HHjOMD8h8JLiBrFQHgAY+AHrMGleMqOPHA4+6bZiB4NSkglRkeDgZH3GZ7Y44HHjjx909RA1vSp4IHGccDIPxHwPzmvp+jSipKahiutQqjJJwPiTyT85IiVSYmYgYiZiBiJmIGImYgIiIQiIgIiICIiAiIgIiICIiAkbVaJLGrZx71L70IJBDbSp/IqxGPnJMzA1isDJAAJ84Hn755NQI2lQV+BAx+k3RGxrCD0A8Y8ekbB4wMYx49Ph902RIIen6fWlllyriy1a1Y/017tigegG9jj4sZKnqIHmJ6iB5ieogeZmZi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4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Gradient Descent Step By Step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4873752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Step 1</a:t>
            </a:r>
            <a:r>
              <a:rPr lang="en-US" u="sng" dirty="0"/>
              <a:t>:</a:t>
            </a:r>
            <a:r>
              <a:rPr lang="en-US" dirty="0"/>
              <a:t> Initialize the weights(a &amp; b) with random values and calculate Error (SSE</a:t>
            </a:r>
            <a:r>
              <a:rPr lang="en-US" dirty="0" smtClean="0"/>
              <a:t>).</a:t>
            </a:r>
          </a:p>
          <a:p>
            <a:r>
              <a:rPr lang="en-US" b="1" u="sng" dirty="0"/>
              <a:t>Step 2</a:t>
            </a:r>
            <a:r>
              <a:rPr lang="en-US" u="sng" dirty="0"/>
              <a:t>:</a:t>
            </a:r>
            <a:r>
              <a:rPr lang="en-US" dirty="0"/>
              <a:t> Calculate the gradient i.e. change in SSE when the weights (a &amp; b) are changed by a very small value from their original randomly initialized value. This helps us move the values of a &amp; b in the direction in which SSE is minimized</a:t>
            </a:r>
            <a:r>
              <a:rPr lang="en-US" dirty="0" smtClean="0"/>
              <a:t>.</a:t>
            </a:r>
          </a:p>
          <a:p>
            <a:r>
              <a:rPr lang="en-US" b="1" u="sng" dirty="0"/>
              <a:t>Step 3</a:t>
            </a:r>
            <a:r>
              <a:rPr lang="en-US" u="sng" dirty="0"/>
              <a:t>:</a:t>
            </a:r>
            <a:r>
              <a:rPr lang="en-US" dirty="0"/>
              <a:t> Adjust the weights with the gradients to reach the optimal values where SSE is minimized</a:t>
            </a:r>
          </a:p>
          <a:p>
            <a:r>
              <a:rPr lang="en-US" b="1" u="sng" dirty="0"/>
              <a:t>Step 4</a:t>
            </a:r>
            <a:r>
              <a:rPr lang="en-US" u="sng" dirty="0"/>
              <a:t>:</a:t>
            </a:r>
            <a:r>
              <a:rPr lang="en-US" dirty="0"/>
              <a:t> Use the new weights for prediction and to calculate the new SSE</a:t>
            </a:r>
          </a:p>
          <a:p>
            <a:r>
              <a:rPr lang="en-US" b="1" u="sng" dirty="0"/>
              <a:t>Step 5</a:t>
            </a:r>
            <a:r>
              <a:rPr lang="en-US" u="sng" dirty="0"/>
              <a:t>:</a:t>
            </a:r>
            <a:r>
              <a:rPr lang="en-US" dirty="0"/>
              <a:t> Repeat steps 2 and 3 till further adjustments to weights doesn’t significantly reduce the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2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Min-Max Standardization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6" name="Picture 4" descr="https://www.kdnuggets.com/wp-content/uploads/historical-housing-dat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580"/>
            <a:ext cx="9982200" cy="525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692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278" y="384048"/>
            <a:ext cx="11094720" cy="75895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Step 1: </a:t>
            </a:r>
            <a:r>
              <a:rPr lang="en-US" dirty="0">
                <a:solidFill>
                  <a:srgbClr val="FF0000"/>
                </a:solidFill>
              </a:rPr>
              <a:t>To fit a line </a:t>
            </a:r>
            <a:r>
              <a:rPr lang="en-US" dirty="0" err="1">
                <a:solidFill>
                  <a:srgbClr val="FF0000"/>
                </a:solidFill>
              </a:rPr>
              <a:t>Ypred</a:t>
            </a:r>
            <a:r>
              <a:rPr lang="en-US" dirty="0">
                <a:solidFill>
                  <a:srgbClr val="FF0000"/>
                </a:solidFill>
              </a:rPr>
              <a:t> = a + b X, start off with random values of a and b and calculate prediction error (SSE)</a:t>
            </a:r>
          </a:p>
        </p:txBody>
      </p:sp>
      <p:pic>
        <p:nvPicPr>
          <p:cNvPr id="9218" name="Picture 2" descr="https://www.kdnuggets.com/wp-content/uploads/prediction-error-s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0439400" cy="488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0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b="1" u="sng" dirty="0"/>
              <a:t>Step 2</a:t>
            </a:r>
            <a:r>
              <a:rPr lang="en-US" sz="3200" b="1" dirty="0"/>
              <a:t>: </a:t>
            </a:r>
            <a:r>
              <a:rPr lang="en-US" sz="3200" dirty="0"/>
              <a:t>Calculate the error gradient w.r.t the weights</a:t>
            </a:r>
          </a:p>
          <a:p>
            <a:r>
              <a:rPr lang="en-US" sz="3200" dirty="0"/>
              <a:t>∂SSE/∂a = – (Y-YP)</a:t>
            </a:r>
          </a:p>
          <a:p>
            <a:r>
              <a:rPr lang="en-US" sz="3200" dirty="0"/>
              <a:t>∂SSE/∂b = – (Y-YP)X</a:t>
            </a:r>
          </a:p>
          <a:p>
            <a:r>
              <a:rPr lang="en-US" sz="3200" dirty="0"/>
              <a:t>Here, SSE=½ (Y-YP)</a:t>
            </a:r>
            <a:r>
              <a:rPr lang="en-US" sz="3200" baseline="30000" dirty="0"/>
              <a:t>2</a:t>
            </a:r>
            <a:r>
              <a:rPr lang="en-US" sz="3200" dirty="0"/>
              <a:t> = ½(Y-(</a:t>
            </a:r>
            <a:r>
              <a:rPr lang="en-US" sz="3200" dirty="0" err="1"/>
              <a:t>a+bX</a:t>
            </a:r>
            <a:r>
              <a:rPr lang="en-US" sz="3200" dirty="0"/>
              <a:t>))</a:t>
            </a:r>
            <a:r>
              <a:rPr lang="en-US" sz="3200" baseline="30000" dirty="0"/>
              <a:t>2 </a:t>
            </a:r>
            <a:endParaRPr lang="en-US" sz="3200" dirty="0"/>
          </a:p>
          <a:p>
            <a:r>
              <a:rPr lang="en-US" sz="3200" dirty="0"/>
              <a:t>You need to know a bit of calculus, but that’s about it!!</a:t>
            </a:r>
          </a:p>
          <a:p>
            <a:r>
              <a:rPr lang="en-US" sz="3200" dirty="0"/>
              <a:t>∂SSE/∂a and ∂SSE/∂b are the </a:t>
            </a:r>
            <a:r>
              <a:rPr lang="en-US" sz="3200" b="1" dirty="0"/>
              <a:t>gradients</a:t>
            </a:r>
            <a:r>
              <a:rPr lang="en-US" sz="3200" dirty="0"/>
              <a:t> and they give the direction of the movement of </a:t>
            </a:r>
            <a:r>
              <a:rPr lang="en-US" sz="3200" dirty="0" err="1"/>
              <a:t>a,b</a:t>
            </a:r>
            <a:r>
              <a:rPr lang="en-US" sz="3200" dirty="0"/>
              <a:t> w.r.t to SSE.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68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www.kdnuggets.com/wp-content/uploads/historical-housing-data-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11580727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04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278" y="384048"/>
            <a:ext cx="11094720" cy="75895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Step 3:</a:t>
            </a:r>
            <a:r>
              <a:rPr lang="en-US" dirty="0">
                <a:solidFill>
                  <a:srgbClr val="FF0000"/>
                </a:solidFill>
              </a:rPr>
              <a:t>Adjust the weights with the gradients to reach the optimal values where SSE is minimized</a:t>
            </a:r>
          </a:p>
        </p:txBody>
      </p:sp>
      <p:pic>
        <p:nvPicPr>
          <p:cNvPr id="11266" name="Picture 2" descr="https://www.kdnuggets.com/wp-content/uploads/historical-housing-data-s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11300"/>
            <a:ext cx="80010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678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s://upload.wikimedia.org/wikipedia/commons/thumb/6/68/Gradient_ascent_%28surface%29.png/450px-Gradient_ascent_%28surface%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27908"/>
            <a:ext cx="6248400" cy="512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63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Updating The Values of  (</a:t>
            </a:r>
            <a:r>
              <a:rPr lang="en-US" dirty="0" err="1" smtClean="0">
                <a:solidFill>
                  <a:srgbClr val="FF0000"/>
                </a:solidFill>
              </a:rPr>
              <a:t>a,b</a:t>
            </a:r>
            <a:r>
              <a:rPr lang="en-US" dirty="0" smtClean="0">
                <a:solidFill>
                  <a:srgbClr val="FF0000"/>
                </a:solidFill>
              </a:rPr>
              <a:t>) / (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0 , </a:t>
            </a:r>
            <a:r>
              <a:rPr lang="el-GR" dirty="0" smtClean="0">
                <a:solidFill>
                  <a:srgbClr val="FF0000"/>
                </a:solidFill>
              </a:rPr>
              <a:t>θ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2278" y="1527048"/>
            <a:ext cx="11055096" cy="5026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need to update the random values of </a:t>
            </a:r>
            <a:r>
              <a:rPr lang="en-US" dirty="0" err="1"/>
              <a:t>a,b</a:t>
            </a:r>
            <a:r>
              <a:rPr lang="en-US" dirty="0"/>
              <a:t> so that we move in the direction of optimal a, 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Update rules:</a:t>
            </a:r>
          </a:p>
          <a:p>
            <a:r>
              <a:rPr lang="en-US" dirty="0"/>
              <a:t>a – ∂SSE/∂a</a:t>
            </a:r>
          </a:p>
          <a:p>
            <a:r>
              <a:rPr lang="en-US" dirty="0"/>
              <a:t>b – ∂SSE/∂b</a:t>
            </a:r>
          </a:p>
          <a:p>
            <a:r>
              <a:rPr lang="en-US" dirty="0"/>
              <a:t>So, update rules:</a:t>
            </a:r>
          </a:p>
          <a:p>
            <a:r>
              <a:rPr lang="en-US" dirty="0"/>
              <a:t>New a = a – r * </a:t>
            </a:r>
            <a:r>
              <a:rPr lang="en-US" b="1" dirty="0"/>
              <a:t>∂SSE/∂a = </a:t>
            </a:r>
            <a:r>
              <a:rPr lang="en-US" dirty="0"/>
              <a:t>0.45-0.01*3.300 = 0.42</a:t>
            </a:r>
          </a:p>
          <a:p>
            <a:r>
              <a:rPr lang="en-US" dirty="0"/>
              <a:t>New b = b – r * </a:t>
            </a:r>
            <a:r>
              <a:rPr lang="en-US" b="1" dirty="0"/>
              <a:t>∂SSE/∂b= </a:t>
            </a:r>
            <a:r>
              <a:rPr lang="en-US" dirty="0"/>
              <a:t>0.75-0.01*1.545 = </a:t>
            </a:r>
            <a:r>
              <a:rPr lang="en-US" dirty="0" smtClean="0"/>
              <a:t>0.73</a:t>
            </a:r>
          </a:p>
          <a:p>
            <a:pPr marL="0" indent="0" algn="just">
              <a:buNone/>
            </a:pPr>
            <a:r>
              <a:rPr lang="en-US" b="1" dirty="0"/>
              <a:t>here, r is the learning rate = 0.01, which is the pace of adjustment to the weights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649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Overfitting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Underfitting</a:t>
            </a:r>
            <a:r>
              <a:rPr lang="en-US" dirty="0" smtClean="0">
                <a:solidFill>
                  <a:srgbClr val="FF0000"/>
                </a:solidFill>
              </a:rPr>
              <a:t>, Just right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AutoShape 2" descr="Image result for bias variance tradeof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ias variance tradeof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IRERIQDxEWFhAQEhAYFxcQEhUVFRcXFRUYGBYYFhYYHSggJBslHBYWIj0iJSorLi4uFyAzODMtNygtLysBCgoKDg0OGBAPFzciHyMvLTcvLzctLSs3Ny0tLTcvLis0KysrLS4rLy0wLS0rLTctKy0tLS0tLS03LS4vLS0rLf/AABEIAIoBbQMBIgACEQEDEQH/xAAbAAEAAgMBAQAAAAAAAAAAAAAABAUBAwYCB//EAD8QAAICAQMDAQQIBQIDCQEAAAECAAMRBBIhBRMxQQYiUWEUMlJxcoGR0SNCYqKyobEzgpIVJDRTY3PB4fFD/8QAFwEBAQEBAAAAAAAAAAAAAAAAAAECA//EACgRAQEAAgEDAQcFAAAAAAAAAAABAhEhEjFBsQNxgaHB0fATIjJRYf/aAAwDAQACEQMRAD8A+4REQETXR4P4n/yM2QEREBERAREq+q9aWlhUitbqHGVqq+tj7Tnwif1Nj5ZPEslt1BaRKvo+n1ALW6q0F3AAqqGKawCT7ufeZueWOM4GAJaRZq6CIiQIiDARNenPur+Ff9psgIiICIiAiIgIiICIiAiIgImrUnAH40/yE2wEREBERARKnqPXAlnYpra/UYBKVFQEB8Gx2IVR9/J9AZHs6/ZTzq9K9VfH8Sthei5OPf2Dco+e3A9SJuezyovonmqwMAykFWAIIOQQeQQfhPUwEREBERATMxMwMREhdP6rVeWFTE7firD8xkcjwc/AgwJNHg/if/IzZNdHg/if/IzZARIvUzZ2z2Bm3I25xtzn+b+n4kc/CetDv7a93/iY97x59cY9P/iF8NmocqrMPIBPgnwPgOf0kTpmteys2XJ2ipOVbPugDyWPBHrkf7gz11TqdWnUNa2CxwqqNzu32UQcs3yEq06dbq8PrBso8rpgc5+B1DDgn/0x7o9S3GNTHfN7HhizqV2s93QnZpz51TDORkf+HQjDZGf4h90cEbpJHQUSp66SUewqWuJLXMw/nZzyW+GcgfDHEt0XAwPA+E9S3LjU4iTio/T6DXWiE5KjBPPPzOSeT98kREyXkiIgJgzzdaqKzucKgJJPoAMkzRodelylqycDGQyspGRnkMAYG7T/AFF/Cv8AtNk16b6i/hX/AGmyAiVPtLrXopNqMi7MlmtICBQOck+vjAHk4B4kKnqmr1Kj6LT2qyB/G1ykMePKadTk/wDMV+QIlxwt58C56lqGrrZ0XcwxheeefHHj7/A9eJT0e1+nIA3F7/DVaZHudG9VYIDgj4nHx8T2PZhLCG1l1upI/lsfZVz/AOjXtUj8W6XOl0qVKErRUUeAihQPyE1+yf78l3wpbuq6q0FaenttIIJ1d1dIII+C72/0kPW9O6hbWlS/R9OEIwyW3Wtj1XGE4I48+PgcGdZEdc8YxJdcxz40PUDwdXTWowMU6RifyZ7SP9JY9K0d1e7valrt2Mbq6024842AefnJ8SXK2a+gRETAREj6zWJUFNjYDMqjgnLN4HH+8D1qvA/Gn+Qm6RTetiI6HKuayCPUEjElQETnte9+o1T6am9qK9PTW7vUtbO1lpcKv8RWAAVNxGMncsg2dV1mlvRdYN2k9dRTWMZxx3UBJXPqRkZHGAcDp+nfF5/pY6+c/wC1nW7NN2q6ED3apmRMhiFbGe4wA5RRkkeeB857f2nqbjS126hj6UVnaPxWPtQfrn5T30np9ptbV6vb9IZSiJWSyU1kglVYgZZiAS2B4A8CXHHp5yRK6N0tNNX21JZmJayx/r2OfrO5+J/0GAOBJ5EzE5223dHF6vp76DULqUdj07P8SobiNPnP8RRn/hgk5HhBk+Pq9lVYGAZSCrAEEHIIPgg/CZI/1nN21N09jZUC2hY/xKxljpySSbKx57fPK+nkcZE6fz9/qrpYmvT3rYqvWwZGGQykEEfEETZOSEREBMzEzA12vtBOCcDwvk/dOf8AZfTsr2sa1VXCe8iY7x3Me4TgDJBHAyPnLvX9ztP2cd3a2zPjdjjzK32a0DUh1ekIcnDbkJddxI3BMANzzgAZgW1Hg/if/IzZNdHg/if/ACM1dSudKy1a7nGMLgndz448Z+PgeTxCybSZV9W6wKiKal7uqce5UpxxnG+xv5UH2j8MDJwJCfrV1gWihB9McEvuBNemBzhreRk+AFB97yMLzLHpPSk06FVJZ3O6yx8Gyx/VnPx9MeAMAYAm5JOamkfpHSNjd/UN3dW4ILkYCA//AM6l/lQYHzOOSZbiAJmZytt5CIiAiIgIiIETqzYpswSMow3ABtuQRuIbggeZW+yumZKrAaVpBfIRFIA9xRnJAJyRnxx49JP63VY9LJV5baDjbnYSA+N4K5258jE0+z+laqkI9QrYAZCkEMQoG4Y8ePECfpvqL+Ff9p51urSmt7bW2pWpLH4AT3pvqL+Ff9pynXdRZfqMV1d2jRWKSn/majG5efAFS4fnyzDHIE1jN9+yybTdD0+zUuuq1i4C+9RQfq1c5D2ehuIx8k8DnJPQCeNOxKqT5Kgngjkj4HkfcZtkyyuTLAmYiRSIiAiIgIiICUXtUu5ETtd0bwShDYYbWGA6KxBBw3A8D5y9nPe0+nusenZS1lVZDkIyKd2dp95rEI9wvjb6nnjghYaKsrp6FbG5RQDhdgyMA4X0+6WMibcV1jaVwavdY7iORwTk5PzyZLgUPQhjVdRB8/SKTn+k6evA/LB/WXs5fSamxOpaqpas12nSu1nomaioUqOee358DPPpnqZv2nf4T0NaJjEzEwEREBERAi6DptNBc0VJX3W3P21Chm+JA9ZKiIvIRESBMzEzAxETxbYFUs3hQSfXgeeBAxR4P4n/AMjKnU9SsudqNHt9w4svblKz9lB4ewfDOF9fgY9fe1gIw1GkLMSSSmotXcSRgYNan453nnhfMmdBuyprFApSraFUAgEc+8vA90449fOZrjHv3NJPS+nV6dNleeTlmc5d2Pl3byWP/wBeJNmImbbbujMREBERKETEQMxMRAzMGIMCBr9cNPpXvPIqqLY+JC8D8zgfnPHs7oTRp60bmxgXsP2rbDvsP/UT+WJW+1FuadLR5711Jwc4xQp1Dbsc4/hAfnLfpOsa5Nz1ms7iNrZ3Dx54/Pj0xN3jD3/n3NcbToiJhCIiFIiICIiAiIgJWafqLjUNpr0CllZ6mQkrYikBgcjh1LLxzkHI9cWcrOv6Braw1WBqKGFlRPA3rn3SfssCVPyaXHW9UTdT4H40/wAhN0rtDr11FKWKCpLgMrfWR1bDIw+IIIkf2p619Dp7orNhLKoRc7mZ+ECgA/zEfln14LptvT5JNvHQCbLtZqPR7+0v4dONhP8A1mz9BLyV3s/ouzpqqyQzbdzsBjc7+9Y35sxP5yxlzu6EREypERAREQEREBERARESIREQNCMRkbT5bxj1JPxnruH7Df2/vNsSDV3T9hv7f3jun7Df2/vNsSjV3T9hv7f3jun7Df2/vOUs0WrRrTTW+N9rKzPULWZ1f4sylQdmCQDjgjjMsugrrBa/0lmNQUBNy1DJGMMSjZ3HnIxjPjjGSrnun7Df2/vHdP2G/t/ebYlGrun7Df2/vPanPpj756mICIiAgxEClOnc6mp3rbt0achfq/8AEsOH4z6Ko/6zLYWf0N/b+82GZxLbtGrvH7Df2/vHeP2G/t/ebMTxePdbGfB+qQD49CfWQY7p+w39v7x3T9hv7f3nI6bQaytNlaugBRVZDT3dm8FnsVmZNxG7weSQeMkC59m11eLPppyxYbRhAB53BCrHKeMbgD8fkFr3T9hv7f3jun7Df2/vNsQNXdP2G/t/ebREQEREBERAo+p9GbuHUaWw1WuV3rsFlVm3gM6Ej3gP5lIOAAczzpelubUv1djXWV/8NRWtdVZIILKgJJcgkbmJwPGMnN9E113Whq7v9LfpHe/ob9B+82xMjV3v6G/QfvHe/pb9B+8rPajSvZSBWrO6uGCqV2sQrYFgZ1ymT6HIOD6Sntq6gCwq3r9fgGhkO/Ukkru97cKvGTg7viIV1fe/pb9B+8d7+hv0H7zX08P2q+8c27F3nAXLY54BIHPwJkjEDX3v6G/QfvMrbn+Vh94H7z3iMQMxEQEREBERIhERAREQOW9suqW15SlXO3TXWHtMFcvkV0ICSOC7E8c5VR4Jl5oOoJZ7itllXJ4wDhihK/LcrD/9E3XaOt2V2UFk8E/I5H6Hn5GRendJWliykn3Sqg491S7WEfPlv0A+ZIaX62ov7WLNvbY/+Gv+sHC+dnjk8+JW+2HUrkzXQGyNPc+UYKe4xWvTrkkHBdicDnKgcgkTpeyN/c/mClfyJB8feJ4u0aMyuygsngn05yP0PPyMK0V68EWBfeellVwcoAxVWzkjxhgcjMdH15vrFprKBwjKCwYlWQMCcePOMH4TwOkoTabPfF1iOVYcAoioMfkg/wBZL02nWsbUXCj4fIY/2AH5SjdMTMxAREQEREDnNL7Ql9RsPFWdSOUYDFLpWG3kYJaxmGB6Y9Zevq6wocuoRsYYkYOfGDINvRa/Nfuv3EcE5YArZ3MYz9UsW4Hxkzp+lFVSVA52KBk+vzhGrp3Va7qxYrL9XcwVg20fPH3Sq6D7QG5z3PdQ16dhuVkw172dtMt5JRUPHqTjyJeafSqlYr8qF28+o+chP0VBWK6Ts/iUuSQWJ7RTaDyPRFX5AQNtnVFFoo2OXYE5VMrgFVLE/AFlH6/A4867q9VT1ozqC77TucAr/DdwSP8Akx+c2J01BYbctvPnLsR5JAwT4BJOPHM3X6cMa2Pmtywx8SjJz+TmBA611YVLUUPFzH31UuFRUax2AHn3Vx8MsDM9I6uLaamfHeamt2RfrZKqSAv3sBj0yMyVrdBXcALFyBu9ccMMMDj0IOCJFPSS1rWO42FcItatW6cox/iK/qUBPAzgA8CBC6h1Fr6gdOt4JJUMigAE5G85I3BSpGM4JIzxzOiEjaHRJSoSvO1QAAWJwAMAcyTAREQOf9rOoW1BUoB3PXqG90gMWQKtaKT6tZan6GWWg6gtgIGSyKpPHnJZcj5Eo36SW9SnBIBKnIJAOD8RNOk0NdRJrXBbGeSeAWIAz4GWbj5wIuh6mbLLENbgIygFkIHNat7x+8mVOn63Z37HcHs1jUEgYOFS1aqzjzuLJc33fdOmSsAkgAFiCSPUgAc/kAPymq/RI6uhXC2fW2+6T95HMCLZ1Qi8UKgPBJPcUbQCg5GPPv8AA/pPyzjW9TKWpWK3Ibfkqmc4XIwcyaNMgbfsXf8Aa2jd4x58+J7asEhiOVzg/DPBgc/7Q9TuWxK6VPKKeMZ32WKlYwfKgCxiB9kekl3ddQKSqksHRCjnY2X7e3AOc8Wp92ecGWjVKSGKjcM4JAyM+cGRdP0upBt27huJ/isbDk+cFyTCo2josbUd9lCoaz9W0tktszkbcYG3jBxyT/NxsHUz3jV27MbQc9vjJYjOc+OJZATHbGd2PexjPrjziBzmt6nd9LCID20dAQmCSBS1lrEeT9apR8z85Nu64MVmtQxsLABrAhG0WEk8H3f4R97wcjGZY26ZW3ZHLDBI4bH4hzNdHTqkACovBY5YbmyzFicnn6zE/nAjdN0j1vc742vtwqszcguWxn47h8859AAPWg6mbLLENbjawALJgDKK3Jz8SZY4nlawCSByxBPzIGOfyAgc1putP37nsyKKhqiQOcLXYK6/dHO5mS4/6eksrerk2rTWqkuhbcXHu8oPeX4+/kDIJ2nxxJmo0FdisjINtmd2BgnIwTkc5wfM9VaOtcFUXIAGcDdwAPrefAH6QI/RdPZWjLaQWNtrAgk8M5YefXnx6SwmJmRCIiAiJyXUtbqF12qSlO4o0OnbDXGsIS+oG5RtIycD4fVEDrYnz/Se0FlNFb8Fzo+kZss7tnN7urMaw3JABPGCfUniF1+ue/T2k1Jb9D6k2HqsClEup7ZNW/IZlAPJ43HiB9Aicj1nXvdV0q6oqj6i+lhvyUHc01rYIBGfPjIycSHR7UsXRr9itVT1hWsHdNZbSaimneKlbkNnOOWHgHk5K7qJxVftLqzXqMVjfpdQiWN2G3CpqFtL/R+5kkFgMBs45xnidhpLhZWjqwZXVWDL4IIyCPkZRtmJmYgIiICIiAiJU9Z6N9IZGNzoqDG1cbSDYjPnP2lQp+F2x5gW8TkumdXddR2ywKXdQ1qEsSdq1071CnOAMqePvmvRe0uocaS1wi6e/hrFrNi9xrzXWhw4KBhjDYYEnnHGSOxicj0bqepTp+p1N1q22VNryvuFcdm20AN7xyPcHwwOOfM09S61fpv4lvbe76GXygsCAvqKkVQm85xv88E4wMZgdpE4QazWXW6Q76wzanWCp2osQNUNOcO1W/OSc8Ej4yT0zqmq1N+mPdSuu/Q2u9YrLe+tioWUlviwIyDxkHOYHZRKzofRk0qsqMzbu3y5zgV1rWoH5LnPqSTLOAiIgIiICIlJ7aXumiveskOor24Yrz3F43DxnxAu5icL1TqWoF+q79YQJptAVRb3dTv1bqWyoQg4wPngenE1a72g1GoXXVrt7FVXVkfbW+5OxurqIuLBSzkMcAe7tx84HfxOc9mddeWOnvNZK6XS2q1asuO5vUqwZjnBTOeM58Sto9rLnG07EtqQJdip7CNS1/aRK0DDhhXY3J8Mh8ZhXaxOP6X7QarUfRkTtI9j65bGetjxpbVTKoH4LZ8EnGfXEiav2mso03cp27qxqbGr7dlmUXUOgJsawbQcEevPgYGIHdxOUu69qFuc/wAL6Omt02n27G7hF6Ve9v3YBVrPGOQPSabfaXULpTrP4RW21a661Q7qy2pFALsXAbGcke7zxn1gdjEq/Z/VX2I/0mvY6WFV4Vd6YBDbA7bfJGM/y58GWsDEREBMzEzARESITR2qy7nC9woqucDcU97aG9cctj85vnFHqTUWaq7cFz1TTVWs+MLSaqlGSfA97OfTcT6wL3qvs7TfWtYAr2GnBREIxSSa0ZWUqUGT7pHrxgzPSeg0aWsjAOO8S7qi4FrBrAAoCqhIHugY4+PMo6OtX6mypKNQq126nqC9ytEfNdONmwnIzz5wcj9ZRdX9pLr9G636iug2dIS7Gxf+8W291LFQMc4XYnCnINo+WQ+harpVFtS02U1vSoAVHRWQAKVGFIx9UkfcZ4s6dpa61DVVLVXW1ShlRUWt8BqxngKdq8euBOYXr2pOsahWRFpv01YSx6lFlT11s7gN/ELe+4G3jNePjIuL9TV023Uajd39bnYKaggC137Rgg5OFHJ9eRjjBXVv7OaI1do6Sg0ht2ztJsyBtzjGM4yPulpSRtG3G3Axt8Y9MY9MTgulapzq9Dm7tVOvWF7aKiVO9eurVVwRy7LuPx4Yjyc9D7CsfoaqfFd2srT/ANurVW11/lsVZRfzEzMQEREBERATDKCCCMgggg+CDMxAr/8AsHS9ldN9Gp+jo25au0nbVgc5CYwDkk5+cyOh6XfXZ9Gq30gitu0mUySTsOOOSTx8ZYRCIadLoXuhaUA1BJtwijuEjBL8ckjjmaOtdDq1VbVuNpZVXegXcFV1sC+8CCpZFypBBHBlnECn6L7PVabJHvO1jWbiiJhmQIdiooCjaoHHn1zJf/ZVGaj2a80FjUdi5r3edhxxn5SbEBERAREQEREBNd9CupR1DKcZDAEHByMg/MTZECPfoq3JL1qxYKCWUEkK25Qc+gYk/eZz1Hsjp67hbZYWBs1JC2rT7zandvVnCB3GGYBSTxjOcCdTOf62x+m6BSMqBrHA+NiVKEH37Xs/SFXVWmRTuVFDbVXIAB2rnaufgMnj5yPd0jTuLVeitlvYNYGrUixgAAXBHJAUefgJxuk69q7kX6PqFs1F2j1FrVdtf+73V7ClbFRlQWLVlXyxwSPBi32rvtFd1ThNJqb2St81oQtdILAtaNoZru4Oc8V4HJgdpp+nVV7e3UibN+3Yirt3kF8YHGSBn44kSzpOjvCk00Wds2BTsR9pY/xAPOCTnPzlBpNdrL2dLNQqdvp1FrfRlrcPZadQpYOcjbitTgevrjzQoj1dNRa7ChXpGis7laVq4Bsyw3Bfqhf385MD6ONLSxYbEJFiOwwuRYoBRj/UAFwfkJrHQ9Luuf6NVu1Ixae0mbR8LDj3h98q+lkfT2KWdwWaDTlnBXDbbbBW/ue7yGfkfAfCdJAjdO6fVp07enqSusEnbUoVcnycCSoiAMxEQEzMTMBEzEiMSLX0+tXtsC837N4PKkou0HHjOMD8h8JLiBrFQHgAY+AHrMGleMqOPHA4+6bZiB4NSkglRkeDgZH3GZ7Y44HHjjx909RA1vSp4IHGccDIPxHwPzmvp+jSipKahiutQqjJJwPiTyT85IiVSYmYgYiZiBiJmIGImYgIiIQiIgIiICIiAiIgIiICIiAkbVaJLGrZx71L70IJBDbSp/IqxGPnJMzA1isDJAAJ84Hn755NQI2lQV+BAx+k3RGxrCD0A8Y8ekbB4wMYx49Ph902RIIen6fWlllyriy1a1Y/017tigegG9jj4sZKnqIHmJ6iB5ieogeZmZiB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IRERIQDxEWFhAQEhAYFxcQEhUVFRcXFRUYGBYYFhYYHSggJBslHBYWIj0iJSorLi4uFyAzODMtNygtLysBCgoKDg0OGBAPFzciHyMvLTcvLzctLSs3Ny0tLTcvLis0KysrLS4rLy0wLS0rLTctKy0tLS0tLS03LS4vLS0rLf/AABEIAIoBbQMBIgACEQEDEQH/xAAbAAEAAgMBAQAAAAAAAAAAAAAABAUBAwYCB//EAD8QAAICAQMDAQQIBQIDCQEAAAECAAMRBBIhBRMxQQYiUWEUMlJxcoGR0SNCYqKyobEzgpIVJDRTY3PB4fFD/8QAFwEBAQEBAAAAAAAAAAAAAAAAAAECA//EACgRAQEAAgEDAQcFAAAAAAAAAAABAhEhEjFBsQNxgaHB0fATIjJRYf/aAAwDAQACEQMRAD8A+4REQETXR4P4n/yM2QEREBERAREq+q9aWlhUitbqHGVqq+tj7Tnwif1Nj5ZPEslt1BaRKvo+n1ALW6q0F3AAqqGKawCT7ufeZueWOM4GAJaRZq6CIiQIiDARNenPur+Ff9psgIiICIiAiIgIiICIiAiIgImrUnAH40/yE2wEREBERARKnqPXAlnYpra/UYBKVFQEB8Gx2IVR9/J9AZHs6/ZTzq9K9VfH8Sthei5OPf2Dco+e3A9SJuezyovonmqwMAykFWAIIOQQeQQfhPUwEREBERATMxMwMREhdP6rVeWFTE7firD8xkcjwc/AgwJNHg/if/IzZNdHg/if/IzZARIvUzZ2z2Bm3I25xtzn+b+n4kc/CetDv7a93/iY97x59cY9P/iF8NmocqrMPIBPgnwPgOf0kTpmteys2XJ2ipOVbPugDyWPBHrkf7gz11TqdWnUNa2CxwqqNzu32UQcs3yEq06dbq8PrBso8rpgc5+B1DDgn/0x7o9S3GNTHfN7HhizqV2s93QnZpz51TDORkf+HQjDZGf4h90cEbpJHQUSp66SUewqWuJLXMw/nZzyW+GcgfDHEt0XAwPA+E9S3LjU4iTio/T6DXWiE5KjBPPPzOSeT98kREyXkiIgJgzzdaqKzucKgJJPoAMkzRodelylqycDGQyspGRnkMAYG7T/AFF/Cv8AtNk16b6i/hX/AGmyAiVPtLrXopNqMi7MlmtICBQOck+vjAHk4B4kKnqmr1Kj6LT2qyB/G1ykMePKadTk/wDMV+QIlxwt58C56lqGrrZ0XcwxheeefHHj7/A9eJT0e1+nIA3F7/DVaZHudG9VYIDgj4nHx8T2PZhLCG1l1upI/lsfZVz/AOjXtUj8W6XOl0qVKErRUUeAihQPyE1+yf78l3wpbuq6q0FaenttIIJ1d1dIII+C72/0kPW9O6hbWlS/R9OEIwyW3Wtj1XGE4I48+PgcGdZEdc8YxJdcxz40PUDwdXTWowMU6RifyZ7SP9JY9K0d1e7valrt2Mbq6024842AefnJ8SXK2a+gRETAREj6zWJUFNjYDMqjgnLN4HH+8D1qvA/Gn+Qm6RTetiI6HKuayCPUEjElQETnte9+o1T6am9qK9PTW7vUtbO1lpcKv8RWAAVNxGMncsg2dV1mlvRdYN2k9dRTWMZxx3UBJXPqRkZHGAcDp+nfF5/pY6+c/wC1nW7NN2q6ED3apmRMhiFbGe4wA5RRkkeeB857f2nqbjS126hj6UVnaPxWPtQfrn5T30np9ptbV6vb9IZSiJWSyU1kglVYgZZiAS2B4A8CXHHp5yRK6N0tNNX21JZmJayx/r2OfrO5+J/0GAOBJ5EzE5223dHF6vp76DULqUdj07P8SobiNPnP8RRn/hgk5HhBk+Pq9lVYGAZSCrAEEHIIPgg/CZI/1nN21N09jZUC2hY/xKxljpySSbKx57fPK+nkcZE6fz9/qrpYmvT3rYqvWwZGGQykEEfEETZOSEREBMzEzA12vtBOCcDwvk/dOf8AZfTsr2sa1VXCe8iY7x3Me4TgDJBHAyPnLvX9ztP2cd3a2zPjdjjzK32a0DUh1ekIcnDbkJddxI3BMANzzgAZgW1Hg/if/IzZNdHg/if/ACM1dSudKy1a7nGMLgndz448Z+PgeTxCybSZV9W6wKiKal7uqce5UpxxnG+xv5UH2j8MDJwJCfrV1gWihB9McEvuBNemBzhreRk+AFB97yMLzLHpPSk06FVJZ3O6yx8Gyx/VnPx9MeAMAYAm5JOamkfpHSNjd/UN3dW4ILkYCA//AM6l/lQYHzOOSZbiAJmZytt5CIiAiIgIiIETqzYpswSMow3ABtuQRuIbggeZW+yumZKrAaVpBfIRFIA9xRnJAJyRnxx49JP63VY9LJV5baDjbnYSA+N4K5258jE0+z+laqkI9QrYAZCkEMQoG4Y8ePECfpvqL+Ff9p51urSmt7bW2pWpLH4AT3pvqL+Ff9pynXdRZfqMV1d2jRWKSn/majG5efAFS4fnyzDHIE1jN9+yybTdD0+zUuuq1i4C+9RQfq1c5D2ehuIx8k8DnJPQCeNOxKqT5Kgngjkj4HkfcZtkyyuTLAmYiRSIiAiIgIiICUXtUu5ETtd0bwShDYYbWGA6KxBBw3A8D5y9nPe0+nusenZS1lVZDkIyKd2dp95rEI9wvjb6nnjghYaKsrp6FbG5RQDhdgyMA4X0+6WMibcV1jaVwavdY7iORwTk5PzyZLgUPQhjVdRB8/SKTn+k6evA/LB/WXs5fSamxOpaqpas12nSu1nomaioUqOee358DPPpnqZv2nf4T0NaJjEzEwEREBERAi6DptNBc0VJX3W3P21Chm+JA9ZKiIvIRESBMzEzAxETxbYFUs3hQSfXgeeBAxR4P4n/AMjKnU9SsudqNHt9w4svblKz9lB4ewfDOF9fgY9fe1gIw1GkLMSSSmotXcSRgYNan453nnhfMmdBuyprFApSraFUAgEc+8vA90449fOZrjHv3NJPS+nV6dNleeTlmc5d2Pl3byWP/wBeJNmImbbbujMREBERKETEQMxMRAzMGIMCBr9cNPpXvPIqqLY+JC8D8zgfnPHs7oTRp60bmxgXsP2rbDvsP/UT+WJW+1FuadLR5711Jwc4xQp1Dbsc4/hAfnLfpOsa5Nz1ms7iNrZ3Dx54/Pj0xN3jD3/n3NcbToiJhCIiFIiICIiAiIgJWafqLjUNpr0CllZ6mQkrYikBgcjh1LLxzkHI9cWcrOv6Braw1WBqKGFlRPA3rn3SfssCVPyaXHW9UTdT4H40/wAhN0rtDr11FKWKCpLgMrfWR1bDIw+IIIkf2p619Dp7orNhLKoRc7mZ+ECgA/zEfln14LptvT5JNvHQCbLtZqPR7+0v4dONhP8A1mz9BLyV3s/ouzpqqyQzbdzsBjc7+9Y35sxP5yxlzu6EREypERAREQEREBERARESIREQNCMRkbT5bxj1JPxnruH7Df2/vNsSDV3T9hv7f3jun7Df2/vNsSjV3T9hv7f3jun7Df2/vOUs0WrRrTTW+N9rKzPULWZ1f4sylQdmCQDjgjjMsugrrBa/0lmNQUBNy1DJGMMSjZ3HnIxjPjjGSrnun7Df2/vHdP2G/t/ebYlGrun7Df2/vPanPpj756mICIiAgxEClOnc6mp3rbt0achfq/8AEsOH4z6Ko/6zLYWf0N/b+82GZxLbtGrvH7Df2/vHeP2G/t/ebMTxePdbGfB+qQD49CfWQY7p+w39v7x3T9hv7f3nI6bQaytNlaugBRVZDT3dm8FnsVmZNxG7weSQeMkC59m11eLPppyxYbRhAB53BCrHKeMbgD8fkFr3T9hv7f3jun7Df2/vNsQNXdP2G/t/ebREQEREBERAo+p9GbuHUaWw1WuV3rsFlVm3gM6Ej3gP5lIOAAczzpelubUv1djXWV/8NRWtdVZIILKgJJcgkbmJwPGMnN9E113Whq7v9LfpHe/ob9B+82xMjV3v6G/QfvHe/pb9B+8rPajSvZSBWrO6uGCqV2sQrYFgZ1ymT6HIOD6Sntq6gCwq3r9fgGhkO/Ukkru97cKvGTg7viIV1fe/pb9B+8d7+hv0H7zX08P2q+8c27F3nAXLY54BIHPwJkjEDX3v6G/QfvMrbn+Vh94H7z3iMQMxEQEREBERIhERAREQOW9suqW15SlXO3TXWHtMFcvkV0ICSOC7E8c5VR4Jl5oOoJZ7itllXJ4wDhihK/LcrD/9E3XaOt2V2UFk8E/I5H6Hn5GRendJWliykn3Sqg491S7WEfPlv0A+ZIaX62ov7WLNvbY/+Gv+sHC+dnjk8+JW+2HUrkzXQGyNPc+UYKe4xWvTrkkHBdicDnKgcgkTpeyN/c/mClfyJB8feJ4u0aMyuygsngn05yP0PPyMK0V68EWBfeellVwcoAxVWzkjxhgcjMdH15vrFprKBwjKCwYlWQMCcePOMH4TwOkoTabPfF1iOVYcAoioMfkg/wBZL02nWsbUXCj4fIY/2AH5SjdMTMxAREQEREDnNL7Ql9RsPFWdSOUYDFLpWG3kYJaxmGB6Y9Zevq6wocuoRsYYkYOfGDINvRa/Nfuv3EcE5YArZ3MYz9UsW4Hxkzp+lFVSVA52KBk+vzhGrp3Va7qxYrL9XcwVg20fPH3Sq6D7QG5z3PdQ16dhuVkw172dtMt5JRUPHqTjyJeafSqlYr8qF28+o+chP0VBWK6Ts/iUuSQWJ7RTaDyPRFX5AQNtnVFFoo2OXYE5VMrgFVLE/AFlH6/A4867q9VT1ozqC77TucAr/DdwSP8Akx+c2J01BYbctvPnLsR5JAwT4BJOPHM3X6cMa2Pmtywx8SjJz+TmBA611YVLUUPFzH31UuFRUax2AHn3Vx8MsDM9I6uLaamfHeamt2RfrZKqSAv3sBj0yMyVrdBXcALFyBu9ccMMMDj0IOCJFPSS1rWO42FcItatW6cox/iK/qUBPAzgA8CBC6h1Fr6gdOt4JJUMigAE5G85I3BSpGM4JIzxzOiEjaHRJSoSvO1QAAWJwAMAcyTAREQOf9rOoW1BUoB3PXqG90gMWQKtaKT6tZan6GWWg6gtgIGSyKpPHnJZcj5Eo36SW9SnBIBKnIJAOD8RNOk0NdRJrXBbGeSeAWIAz4GWbj5wIuh6mbLLENbgIygFkIHNat7x+8mVOn63Z37HcHs1jUEgYOFS1aqzjzuLJc33fdOmSsAkgAFiCSPUgAc/kAPymq/RI6uhXC2fW2+6T95HMCLZ1Qi8UKgPBJPcUbQCg5GPPv8AA/pPyzjW9TKWpWK3Ibfkqmc4XIwcyaNMgbfsXf8Aa2jd4x58+J7asEhiOVzg/DPBgc/7Q9TuWxK6VPKKeMZ32WKlYwfKgCxiB9kekl3ddQKSqksHRCjnY2X7e3AOc8Wp92ecGWjVKSGKjcM4JAyM+cGRdP0upBt27huJ/isbDk+cFyTCo2josbUd9lCoaz9W0tktszkbcYG3jBxyT/NxsHUz3jV27MbQc9vjJYjOc+OJZATHbGd2PexjPrjziBzmt6nd9LCID20dAQmCSBS1lrEeT9apR8z85Nu64MVmtQxsLABrAhG0WEk8H3f4R97wcjGZY26ZW3ZHLDBI4bH4hzNdHTqkACovBY5YbmyzFicnn6zE/nAjdN0j1vc742vtwqszcguWxn47h8859AAPWg6mbLLENbjawALJgDKK3Jz8SZY4nlawCSByxBPzIGOfyAgc1putP37nsyKKhqiQOcLXYK6/dHO5mS4/6eksrerk2rTWqkuhbcXHu8oPeX4+/kDIJ2nxxJmo0FdisjINtmd2BgnIwTkc5wfM9VaOtcFUXIAGcDdwAPrefAH6QI/RdPZWjLaQWNtrAgk8M5YefXnx6SwmJmRCIiAiJyXUtbqF12qSlO4o0OnbDXGsIS+oG5RtIycD4fVEDrYnz/Se0FlNFb8Fzo+kZss7tnN7urMaw3JABPGCfUniF1+ue/T2k1Jb9D6k2HqsClEup7ZNW/IZlAPJ43HiB9Aicj1nXvdV0q6oqj6i+lhvyUHc01rYIBGfPjIycSHR7UsXRr9itVT1hWsHdNZbSaimneKlbkNnOOWHgHk5K7qJxVftLqzXqMVjfpdQiWN2G3CpqFtL/R+5kkFgMBs45xnidhpLhZWjqwZXVWDL4IIyCPkZRtmJmYgIiICIiAiJU9Z6N9IZGNzoqDG1cbSDYjPnP2lQp+F2x5gW8TkumdXddR2ywKXdQ1qEsSdq1071CnOAMqePvmvRe0uocaS1wi6e/hrFrNi9xrzXWhw4KBhjDYYEnnHGSOxicj0bqepTp+p1N1q22VNryvuFcdm20AN7xyPcHwwOOfM09S61fpv4lvbe76GXygsCAvqKkVQm85xv88E4wMZgdpE4QazWXW6Q76wzanWCp2osQNUNOcO1W/OSc8Ej4yT0zqmq1N+mPdSuu/Q2u9YrLe+tioWUlviwIyDxkHOYHZRKzofRk0qsqMzbu3y5zgV1rWoH5LnPqSTLOAiIgIiICIlJ7aXumiveskOor24Yrz3F43DxnxAu5icL1TqWoF+q79YQJptAVRb3dTv1bqWyoQg4wPngenE1a72g1GoXXVrt7FVXVkfbW+5OxurqIuLBSzkMcAe7tx84HfxOc9mddeWOnvNZK6XS2q1asuO5vUqwZjnBTOeM58Sto9rLnG07EtqQJdip7CNS1/aRK0DDhhXY3J8Mh8ZhXaxOP6X7QarUfRkTtI9j65bGetjxpbVTKoH4LZ8EnGfXEiav2mso03cp27qxqbGr7dlmUXUOgJsawbQcEevPgYGIHdxOUu69qFuc/wAL6Omt02n27G7hF6Ve9v3YBVrPGOQPSabfaXULpTrP4RW21a661Q7qy2pFALsXAbGcke7zxn1gdjEq/Z/VX2I/0mvY6WFV4Vd6YBDbA7bfJGM/y58GWsDEREBMzEzARESITR2qy7nC9woqucDcU97aG9cctj85vnFHqTUWaq7cFz1TTVWs+MLSaqlGSfA97OfTcT6wL3qvs7TfWtYAr2GnBREIxSSa0ZWUqUGT7pHrxgzPSeg0aWsjAOO8S7qi4FrBrAAoCqhIHugY4+PMo6OtX6mypKNQq126nqC9ytEfNdONmwnIzz5wcj9ZRdX9pLr9G636iug2dIS7Gxf+8W291LFQMc4XYnCnINo+WQ+harpVFtS02U1vSoAVHRWQAKVGFIx9UkfcZ4s6dpa61DVVLVXW1ShlRUWt8BqxngKdq8euBOYXr2pOsahWRFpv01YSx6lFlT11s7gN/ELe+4G3jNePjIuL9TV023Uajd39bnYKaggC137Rgg5OFHJ9eRjjBXVv7OaI1do6Sg0ht2ztJsyBtzjGM4yPulpSRtG3G3Axt8Y9MY9MTgulapzq9Dm7tVOvWF7aKiVO9eurVVwRy7LuPx4Yjyc9D7CsfoaqfFd2srT/ANurVW11/lsVZRfzEzMQEREBERATDKCCCMgggg+CDMxAr/8AsHS9ldN9Gp+jo25au0nbVgc5CYwDkk5+cyOh6XfXZ9Gq30gitu0mUySTsOOOSTx8ZYRCIadLoXuhaUA1BJtwijuEjBL8ckjjmaOtdDq1VbVuNpZVXegXcFV1sC+8CCpZFypBBHBlnECn6L7PVabJHvO1jWbiiJhmQIdiooCjaoHHn1zJf/ZVGaj2a80FjUdi5r3edhxxn5SbEBERAREQEREBNd9CupR1DKcZDAEHByMg/MTZECPfoq3JL1qxYKCWUEkK25Qc+gYk/eZz1Hsjp67hbZYWBs1JC2rT7zandvVnCB3GGYBSTxjOcCdTOf62x+m6BSMqBrHA+NiVKEH37Xs/SFXVWmRTuVFDbVXIAB2rnaufgMnj5yPd0jTuLVeitlvYNYGrUixgAAXBHJAUefgJxuk69q7kX6PqFs1F2j1FrVdtf+73V7ClbFRlQWLVlXyxwSPBi32rvtFd1ThNJqb2St81oQtdILAtaNoZru4Oc8V4HJgdpp+nVV7e3UibN+3Yirt3kF8YHGSBn44kSzpOjvCk00Wds2BTsR9pY/xAPOCTnPzlBpNdrL2dLNQqdvp1FrfRlrcPZadQpYOcjbitTgevrjzQoj1dNRa7ChXpGis7laVq4Bsyw3Bfqhf385MD6ONLSxYbEJFiOwwuRYoBRj/UAFwfkJrHQ9Luuf6NVu1Ixae0mbR8LDj3h98q+lkfT2KWdwWaDTlnBXDbbbBW/ue7yGfkfAfCdJAjdO6fVp07enqSusEnbUoVcnycCSoiAMxEQEzMTMBEzEiMSLX0+tXtsC837N4PKkou0HHjOMD8h8JLiBrFQHgAY+AHrMGleMqOPHA4+6bZiB4NSkglRkeDgZH3GZ7Y44HHjjx909RA1vSp4IHGccDIPxHwPzmvp+jSipKahiutQqjJJwPiTyT85IiVSYmYgYiZiBiJmIGImYgIiIQiIgIiICIiAiIgIiICIiAkbVaJLGrZx71L70IJBDbSp/IqxGPnJMzA1isDJAAJ84Hn755NQI2lQV+BAx+k3RGxrCD0A8Y8ekbB4wMYx49Ph902RIIen6fWlllyriy1a1Y/017tigegG9jj4sZKnqIHmJ6iB5ieogeZmZiB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xIRERIQDxEWFhAQEhAYFxcQEhUVFRcXFRUYGBYYFhYYHSggJBslHBYWIj0iJSorLi4uFyAzODMtNygtLysBCgoKDg0OGBAPFzciHyMvLTcvLzctLSs3Ny0tLTcvLis0KysrLS4rLy0wLS0rLTctKy0tLS0tLS03LS4vLS0rLf/AABEIAIoBbQMBIgACEQEDEQH/xAAbAAEAAgMBAQAAAAAAAAAAAAAABAUBAwYCB//EAD8QAAICAQMDAQQIBQIDCQEAAAECAAMRBBIhBRMxQQYiUWEUMlJxcoGR0SNCYqKyobEzgpIVJDRTY3PB4fFD/8QAFwEBAQEBAAAAAAAAAAAAAAAAAAECA//EACgRAQEAAgEDAQcFAAAAAAAAAAABAhEhEjFBsQNxgaHB0fATIjJRYf/aAAwDAQACEQMRAD8A+4REQETXR4P4n/yM2QEREBERAREq+q9aWlhUitbqHGVqq+tj7Tnwif1Nj5ZPEslt1BaRKvo+n1ALW6q0F3AAqqGKawCT7ufeZueWOM4GAJaRZq6CIiQIiDARNenPur+Ff9psgIiICIiAiIgIiICIiAiIgImrUnAH40/yE2wEREBERARKnqPXAlnYpra/UYBKVFQEB8Gx2IVR9/J9AZHs6/ZTzq9K9VfH8Sthei5OPf2Dco+e3A9SJuezyovonmqwMAykFWAIIOQQeQQfhPUwEREBERATMxMwMREhdP6rVeWFTE7firD8xkcjwc/AgwJNHg/if/IzZNdHg/if/IzZARIvUzZ2z2Bm3I25xtzn+b+n4kc/CetDv7a93/iY97x59cY9P/iF8NmocqrMPIBPgnwPgOf0kTpmteys2XJ2ipOVbPugDyWPBHrkf7gz11TqdWnUNa2CxwqqNzu32UQcs3yEq06dbq8PrBso8rpgc5+B1DDgn/0x7o9S3GNTHfN7HhizqV2s93QnZpz51TDORkf+HQjDZGf4h90cEbpJHQUSp66SUewqWuJLXMw/nZzyW+GcgfDHEt0XAwPA+E9S3LjU4iTio/T6DXWiE5KjBPPPzOSeT98kREyXkiIgJgzzdaqKzucKgJJPoAMkzRodelylqycDGQyspGRnkMAYG7T/AFF/Cv8AtNk16b6i/hX/AGmyAiVPtLrXopNqMi7MlmtICBQOck+vjAHk4B4kKnqmr1Kj6LT2qyB/G1ykMePKadTk/wDMV+QIlxwt58C56lqGrrZ0XcwxheeefHHj7/A9eJT0e1+nIA3F7/DVaZHudG9VYIDgj4nHx8T2PZhLCG1l1upI/lsfZVz/AOjXtUj8W6XOl0qVKErRUUeAihQPyE1+yf78l3wpbuq6q0FaenttIIJ1d1dIII+C72/0kPW9O6hbWlS/R9OEIwyW3Wtj1XGE4I48+PgcGdZEdc8YxJdcxz40PUDwdXTWowMU6RifyZ7SP9JY9K0d1e7valrt2Mbq6024842AefnJ8SXK2a+gRETAREj6zWJUFNjYDMqjgnLN4HH+8D1qvA/Gn+Qm6RTetiI6HKuayCPUEjElQETnte9+o1T6am9qK9PTW7vUtbO1lpcKv8RWAAVNxGMncsg2dV1mlvRdYN2k9dRTWMZxx3UBJXPqRkZHGAcDp+nfF5/pY6+c/wC1nW7NN2q6ED3apmRMhiFbGe4wA5RRkkeeB857f2nqbjS126hj6UVnaPxWPtQfrn5T30np9ptbV6vb9IZSiJWSyU1kglVYgZZiAS2B4A8CXHHp5yRK6N0tNNX21JZmJayx/r2OfrO5+J/0GAOBJ5EzE5223dHF6vp76DULqUdj07P8SobiNPnP8RRn/hgk5HhBk+Pq9lVYGAZSCrAEEHIIPgg/CZI/1nN21N09jZUC2hY/xKxljpySSbKx57fPK+nkcZE6fz9/qrpYmvT3rYqvWwZGGQykEEfEETZOSEREBMzEzA12vtBOCcDwvk/dOf8AZfTsr2sa1VXCe8iY7x3Me4TgDJBHAyPnLvX9ztP2cd3a2zPjdjjzK32a0DUh1ekIcnDbkJddxI3BMANzzgAZgW1Hg/if/IzZNdHg/if/ACM1dSudKy1a7nGMLgndz448Z+PgeTxCybSZV9W6wKiKal7uqce5UpxxnG+xv5UH2j8MDJwJCfrV1gWihB9McEvuBNemBzhreRk+AFB97yMLzLHpPSk06FVJZ3O6yx8Gyx/VnPx9MeAMAYAm5JOamkfpHSNjd/UN3dW4ILkYCA//AM6l/lQYHzOOSZbiAJmZytt5CIiAiIgIiIETqzYpswSMow3ABtuQRuIbggeZW+yumZKrAaVpBfIRFIA9xRnJAJyRnxx49JP63VY9LJV5baDjbnYSA+N4K5258jE0+z+laqkI9QrYAZCkEMQoG4Y8ePECfpvqL+Ff9p51urSmt7bW2pWpLH4AT3pvqL+Ff9pynXdRZfqMV1d2jRWKSn/majG5efAFS4fnyzDHIE1jN9+yybTdD0+zUuuq1i4C+9RQfq1c5D2ehuIx8k8DnJPQCeNOxKqT5Kgngjkj4HkfcZtkyyuTLAmYiRSIiAiIgIiICUXtUu5ETtd0bwShDYYbWGA6KxBBw3A8D5y9nPe0+nusenZS1lVZDkIyKd2dp95rEI9wvjb6nnjghYaKsrp6FbG5RQDhdgyMA4X0+6WMibcV1jaVwavdY7iORwTk5PzyZLgUPQhjVdRB8/SKTn+k6evA/LB/WXs5fSamxOpaqpas12nSu1nomaioUqOee358DPPpnqZv2nf4T0NaJjEzEwEREBERAi6DptNBc0VJX3W3P21Chm+JA9ZKiIvIRESBMzEzAxETxbYFUs3hQSfXgeeBAxR4P4n/AMjKnU9SsudqNHt9w4svblKz9lB4ewfDOF9fgY9fe1gIw1GkLMSSSmotXcSRgYNan453nnhfMmdBuyprFApSraFUAgEc+8vA90449fOZrjHv3NJPS+nV6dNleeTlmc5d2Pl3byWP/wBeJNmImbbbujMREBERKETEQMxMRAzMGIMCBr9cNPpXvPIqqLY+JC8D8zgfnPHs7oTRp60bmxgXsP2rbDvsP/UT+WJW+1FuadLR5711Jwc4xQp1Dbsc4/hAfnLfpOsa5Nz1ms7iNrZ3Dx54/Pj0xN3jD3/n3NcbToiJhCIiFIiICIiAiIgJWafqLjUNpr0CllZ6mQkrYikBgcjh1LLxzkHI9cWcrOv6Braw1WBqKGFlRPA3rn3SfssCVPyaXHW9UTdT4H40/wAhN0rtDr11FKWKCpLgMrfWR1bDIw+IIIkf2p619Dp7orNhLKoRc7mZ+ECgA/zEfln14LptvT5JNvHQCbLtZqPR7+0v4dONhP8A1mz9BLyV3s/ouzpqqyQzbdzsBjc7+9Y35sxP5yxlzu6EREypERAREQEREBERARESIREQNCMRkbT5bxj1JPxnruH7Df2/vNsSDV3T9hv7f3jun7Df2/vNsSjV3T9hv7f3jun7Df2/vOUs0WrRrTTW+N9rKzPULWZ1f4sylQdmCQDjgjjMsugrrBa/0lmNQUBNy1DJGMMSjZ3HnIxjPjjGSrnun7Df2/vHdP2G/t/ebYlGrun7Df2/vPanPpj756mICIiAgxEClOnc6mp3rbt0achfq/8AEsOH4z6Ko/6zLYWf0N/b+82GZxLbtGrvH7Df2/vHeP2G/t/ebMTxePdbGfB+qQD49CfWQY7p+w39v7x3T9hv7f3nI6bQaytNlaugBRVZDT3dm8FnsVmZNxG7weSQeMkC59m11eLPppyxYbRhAB53BCrHKeMbgD8fkFr3T9hv7f3jun7Df2/vNsQNXdP2G/t/ebREQEREBERAo+p9GbuHUaWw1WuV3rsFlVm3gM6Ej3gP5lIOAAczzpelubUv1djXWV/8NRWtdVZIILKgJJcgkbmJwPGMnN9E113Whq7v9LfpHe/ob9B+82xMjV3v6G/QfvHe/pb9B+8rPajSvZSBWrO6uGCqV2sQrYFgZ1ymT6HIOD6Sntq6gCwq3r9fgGhkO/Ukkru97cKvGTg7viIV1fe/pb9B+8d7+hv0H7zX08P2q+8c27F3nAXLY54BIHPwJkjEDX3v6G/QfvMrbn+Vh94H7z3iMQMxEQEREBERIhERAREQOW9suqW15SlXO3TXWHtMFcvkV0ICSOC7E8c5VR4Jl5oOoJZ7itllXJ4wDhihK/LcrD/9E3XaOt2V2UFk8E/I5H6Hn5GRendJWliykn3Sqg491S7WEfPlv0A+ZIaX62ov7WLNvbY/+Gv+sHC+dnjk8+JW+2HUrkzXQGyNPc+UYKe4xWvTrkkHBdicDnKgcgkTpeyN/c/mClfyJB8feJ4u0aMyuygsngn05yP0PPyMK0V68EWBfeellVwcoAxVWzkjxhgcjMdH15vrFprKBwjKCwYlWQMCcePOMH4TwOkoTabPfF1iOVYcAoioMfkg/wBZL02nWsbUXCj4fIY/2AH5SjdMTMxAREQEREDnNL7Ql9RsPFWdSOUYDFLpWG3kYJaxmGB6Y9Zevq6wocuoRsYYkYOfGDINvRa/Nfuv3EcE5YArZ3MYz9UsW4Hxkzp+lFVSVA52KBk+vzhGrp3Va7qxYrL9XcwVg20fPH3Sq6D7QG5z3PdQ16dhuVkw172dtMt5JRUPHqTjyJeafSqlYr8qF28+o+chP0VBWK6Ts/iUuSQWJ7RTaDyPRFX5AQNtnVFFoo2OXYE5VMrgFVLE/AFlH6/A4867q9VT1ozqC77TucAr/DdwSP8Akx+c2J01BYbctvPnLsR5JAwT4BJOPHM3X6cMa2Pmtywx8SjJz+TmBA611YVLUUPFzH31UuFRUax2AHn3Vx8MsDM9I6uLaamfHeamt2RfrZKqSAv3sBj0yMyVrdBXcALFyBu9ccMMMDj0IOCJFPSS1rWO42FcItatW6cox/iK/qUBPAzgA8CBC6h1Fr6gdOt4JJUMigAE5G85I3BSpGM4JIzxzOiEjaHRJSoSvO1QAAWJwAMAcyTAREQOf9rOoW1BUoB3PXqG90gMWQKtaKT6tZan6GWWg6gtgIGSyKpPHnJZcj5Eo36SW9SnBIBKnIJAOD8RNOk0NdRJrXBbGeSeAWIAz4GWbj5wIuh6mbLLENbgIygFkIHNat7x+8mVOn63Z37HcHs1jUEgYOFS1aqzjzuLJc33fdOmSsAkgAFiCSPUgAc/kAPymq/RI6uhXC2fW2+6T95HMCLZ1Qi8UKgPBJPcUbQCg5GPPv8AA/pPyzjW9TKWpWK3Ibfkqmc4XIwcyaNMgbfsXf8Aa2jd4x58+J7asEhiOVzg/DPBgc/7Q9TuWxK6VPKKeMZ32WKlYwfKgCxiB9kekl3ddQKSqksHRCjnY2X7e3AOc8Wp92ecGWjVKSGKjcM4JAyM+cGRdP0upBt27huJ/isbDk+cFyTCo2josbUd9lCoaz9W0tktszkbcYG3jBxyT/NxsHUz3jV27MbQc9vjJYjOc+OJZATHbGd2PexjPrjziBzmt6nd9LCID20dAQmCSBS1lrEeT9apR8z85Nu64MVmtQxsLABrAhG0WEk8H3f4R97wcjGZY26ZW3ZHLDBI4bH4hzNdHTqkACovBY5YbmyzFicnn6zE/nAjdN0j1vc742vtwqszcguWxn47h8859AAPWg6mbLLENbjawALJgDKK3Jz8SZY4nlawCSByxBPzIGOfyAgc1putP37nsyKKhqiQOcLXYK6/dHO5mS4/6eksrerk2rTWqkuhbcXHu8oPeX4+/kDIJ2nxxJmo0FdisjINtmd2BgnIwTkc5wfM9VaOtcFUXIAGcDdwAPrefAH6QI/RdPZWjLaQWNtrAgk8M5YefXnx6SwmJmRCIiAiJyXUtbqF12qSlO4o0OnbDXGsIS+oG5RtIycD4fVEDrYnz/Se0FlNFb8Fzo+kZss7tnN7urMaw3JABPGCfUniF1+ue/T2k1Jb9D6k2HqsClEup7ZNW/IZlAPJ43HiB9Aicj1nXvdV0q6oqj6i+lhvyUHc01rYIBGfPjIycSHR7UsXRr9itVT1hWsHdNZbSaimneKlbkNnOOWHgHk5K7qJxVftLqzXqMVjfpdQiWN2G3CpqFtL/R+5kkFgMBs45xnidhpLhZWjqwZXVWDL4IIyCPkZRtmJmYgIiICIiAiJU9Z6N9IZGNzoqDG1cbSDYjPnP2lQp+F2x5gW8TkumdXddR2ywKXdQ1qEsSdq1071CnOAMqePvmvRe0uocaS1wi6e/hrFrNi9xrzXWhw4KBhjDYYEnnHGSOxicj0bqepTp+p1N1q22VNryvuFcdm20AN7xyPcHwwOOfM09S61fpv4lvbe76GXygsCAvqKkVQm85xv88E4wMZgdpE4QazWXW6Q76wzanWCp2osQNUNOcO1W/OSc8Ej4yT0zqmq1N+mPdSuu/Q2u9YrLe+tioWUlviwIyDxkHOYHZRKzofRk0qsqMzbu3y5zgV1rWoH5LnPqSTLOAiIgIiICIlJ7aXumiveskOor24Yrz3F43DxnxAu5icL1TqWoF+q79YQJptAVRb3dTv1bqWyoQg4wPngenE1a72g1GoXXVrt7FVXVkfbW+5OxurqIuLBSzkMcAe7tx84HfxOc9mddeWOnvNZK6XS2q1asuO5vUqwZjnBTOeM58Sto9rLnG07EtqQJdip7CNS1/aRK0DDhhXY3J8Mh8ZhXaxOP6X7QarUfRkTtI9j65bGetjxpbVTKoH4LZ8EnGfXEiav2mso03cp27qxqbGr7dlmUXUOgJsawbQcEevPgYGIHdxOUu69qFuc/wAL6Omt02n27G7hF6Ve9v3YBVrPGOQPSabfaXULpTrP4RW21a661Q7qy2pFALsXAbGcke7zxn1gdjEq/Z/VX2I/0mvY6WFV4Vd6YBDbA7bfJGM/y58GWsDEREBMzEzARESITR2qy7nC9woqucDcU97aG9cctj85vnFHqTUWaq7cFz1TTVWs+MLSaqlGSfA97OfTcT6wL3qvs7TfWtYAr2GnBREIxSSa0ZWUqUGT7pHrxgzPSeg0aWsjAOO8S7qi4FrBrAAoCqhIHugY4+PMo6OtX6mypKNQq126nqC9ytEfNdONmwnIzz5wcj9ZRdX9pLr9G636iug2dIS7Gxf+8W291LFQMc4XYnCnINo+WQ+harpVFtS02U1vSoAVHRWQAKVGFIx9UkfcZ4s6dpa61DVVLVXW1ShlRUWt8BqxngKdq8euBOYXr2pOsahWRFpv01YSx6lFlT11s7gN/ELe+4G3jNePjIuL9TV023Uajd39bnYKaggC137Rgg5OFHJ9eRjjBXVv7OaI1do6Sg0ht2ztJsyBtzjGM4yPulpSRtG3G3Axt8Y9MY9MTgulapzq9Dm7tVOvWF7aKiVO9eurVVwRy7LuPx4Yjyc9D7CsfoaqfFd2srT/ANurVW11/lsVZRfzEzMQEREBERATDKCCCMgggg+CDMxAr/8AsHS9ldN9Gp+jo25au0nbVgc5CYwDkk5+cyOh6XfXZ9Gq30gitu0mUySTsOOOSTx8ZYRCIadLoXuhaUA1BJtwijuEjBL8ckjjmaOtdDq1VbVuNpZVXegXcFV1sC+8CCpZFypBBHBlnECn6L7PVabJHvO1jWbiiJhmQIdiooCjaoHHn1zJf/ZVGaj2a80FjUdi5r3edhxxn5SbEBERAREQEREBNd9CupR1DKcZDAEHByMg/MTZECPfoq3JL1qxYKCWUEkK25Qc+gYk/eZz1Hsjp67hbZYWBs1JC2rT7zandvVnCB3GGYBSTxjOcCdTOf62x+m6BSMqBrHA+NiVKEH37Xs/SFXVWmRTuVFDbVXIAB2rnaufgMnj5yPd0jTuLVeitlvYNYGrUixgAAXBHJAUefgJxuk69q7kX6PqFs1F2j1FrVdtf+73V7ClbFRlQWLVlXyxwSPBi32rvtFd1ThNJqb2St81oQtdILAtaNoZru4Oc8V4HJgdpp+nVV7e3UibN+3Yirt3kF8YHGSBn44kSzpOjvCk00Wds2BTsR9pY/xAPOCTnPzlBpNdrL2dLNQqdvp1FrfRlrcPZadQpYOcjbitTgevrjzQoj1dNRa7ChXpGis7laVq4Bsyw3Bfqhf385MD6ONLSxYbEJFiOwwuRYoBRj/UAFwfkJrHQ9Luuf6NVu1Ixae0mbR8LDj3h98q+lkfT2KWdwWaDTlnBXDbbbBW/ue7yGfkfAfCdJAjdO6fVp07enqSusEnbUoVcnycCSoiAMxEQEzMTMBEzEiMSLX0+tXtsC837N4PKkou0HHjOMD8h8JLiBrFQHgAY+AHrMGleMqOPHA4+6bZiB4NSkglRkeDgZH3GZ7Y44HHjjx909RA1vSp4IHGccDIPxHwPzmvp+jSipKahiutQqjJJwPiTyT85IiVSYmYgYiZiBiJmIGImYgIiIQiIgIiICIiAiIgIiICIiAkbVaJLGrZx71L70IJBDbSp/IqxGPnJMzA1isDJAAJ84Hn755NQI2lQV+BAx+k3RGxrCD0A8Y8ekbB4wMYx49Ph902RIIen6fWlllyriy1a1Y/017tigegG9jj4sZKnqIHmJ6iB5ieogeZmZiB/9k="/>
          <p:cNvSpPr>
            <a:spLocks noGrp="1" noChangeAspect="1" noChangeArrowheads="1"/>
          </p:cNvSpPr>
          <p:nvPr>
            <p:ph sz="quarter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609819"/>
            <a:ext cx="1103947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867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278" y="384048"/>
            <a:ext cx="11094720" cy="75895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Step 4:</a:t>
            </a:r>
            <a:r>
              <a:rPr lang="en-US" dirty="0">
                <a:solidFill>
                  <a:srgbClr val="FF0000"/>
                </a:solidFill>
              </a:rPr>
              <a:t>Use new a and b for prediction and to calculate new Total 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https://www.kdnuggets.com/wp-content/uploads/historical-housing-data-predi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1129597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36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s://www.kdnuggets.com/wp-content/uploads/historical-housing-data-gradi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29" y="66889"/>
            <a:ext cx="9685702" cy="350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www.kdnuggets.com/wp-content/uploads/historical-housing-data-predi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48290"/>
            <a:ext cx="9677400" cy="313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00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3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Bias Variance Trade Off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bias variance tradeo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8077200" cy="507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51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1109472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Now Let us try to understand what is Gradient Descent 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And Why we use Gradient Descent Algorithm 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1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b="1" u="sng" dirty="0"/>
              <a:t>historical housing </a:t>
            </a:r>
            <a:r>
              <a:rPr lang="en-US" b="1" u="sng" dirty="0" err="1"/>
              <a:t>data,</a:t>
            </a:r>
            <a:r>
              <a:rPr lang="en-US" dirty="0" err="1"/>
              <a:t>the</a:t>
            </a:r>
            <a:r>
              <a:rPr lang="en-US" dirty="0"/>
              <a:t> task is to create a model that predicts the price of a new house given the house size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 descr="https://www.kdnuggets.com/wp-content/uploads/historical-housing-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7" y="3505200"/>
            <a:ext cx="1157483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5410200"/>
            <a:ext cx="11049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task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for a new house, given its size (X), what will its price (Y) be?</a:t>
            </a:r>
            <a:endParaRPr 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2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Lets start off by plotting the historical housing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https://www.kdnuggets.com/wp-content/uploads/house-pr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428750"/>
            <a:ext cx="87534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4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11094720" cy="1524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Now, we will use a simple linear model, where we fit a line on the historical data, to predict the price of a new house (</a:t>
            </a:r>
            <a:r>
              <a:rPr lang="en-US" sz="4000" b="1" dirty="0" err="1">
                <a:solidFill>
                  <a:srgbClr val="FF0000"/>
                </a:solidFill>
              </a:rPr>
              <a:t>Ypred</a:t>
            </a:r>
            <a:r>
              <a:rPr lang="en-US" sz="4000" b="1" dirty="0">
                <a:solidFill>
                  <a:srgbClr val="FF0000"/>
                </a:solidFill>
              </a:rPr>
              <a:t>) given its size (X</a:t>
            </a:r>
            <a:r>
              <a:rPr lang="en-US" sz="4000" b="1" dirty="0" smtClean="0">
                <a:solidFill>
                  <a:srgbClr val="FF0000"/>
                </a:solidFill>
              </a:rPr>
              <a:t>)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3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Fitting a Linear Model On the Training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https://www.kdnuggets.com/wp-content/uploads/prediction-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11755266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7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see  from above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above chart, the red line gives the predicted house price (</a:t>
            </a:r>
            <a:r>
              <a:rPr lang="en-US" dirty="0" err="1"/>
              <a:t>Ypred</a:t>
            </a:r>
            <a:r>
              <a:rPr lang="en-US" dirty="0"/>
              <a:t>) given house size (X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Ypred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a+bX</a:t>
            </a:r>
            <a:r>
              <a:rPr lang="en-US" dirty="0" smtClean="0"/>
              <a:t> = </a:t>
            </a:r>
            <a:r>
              <a:rPr lang="el-GR" dirty="0" smtClean="0"/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/>
              <a:t> +</a:t>
            </a:r>
            <a:r>
              <a:rPr lang="el-GR" dirty="0"/>
              <a:t> </a:t>
            </a:r>
            <a:r>
              <a:rPr lang="el-GR" dirty="0" smtClean="0"/>
              <a:t>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.x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blue line gives the actual house prices from historical data (</a:t>
            </a:r>
            <a:r>
              <a:rPr lang="en-US" dirty="0" err="1"/>
              <a:t>Yactual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difference between </a:t>
            </a:r>
            <a:r>
              <a:rPr lang="en-US" dirty="0" err="1"/>
              <a:t>Yactual</a:t>
            </a:r>
            <a:r>
              <a:rPr lang="en-US" dirty="0"/>
              <a:t> and </a:t>
            </a:r>
            <a:r>
              <a:rPr lang="en-US" dirty="0" err="1"/>
              <a:t>Ypred</a:t>
            </a:r>
            <a:r>
              <a:rPr lang="en-US" dirty="0"/>
              <a:t> </a:t>
            </a:r>
            <a:r>
              <a:rPr lang="en-US" dirty="0" smtClean="0"/>
              <a:t> is </a:t>
            </a:r>
            <a:r>
              <a:rPr lang="en-US" dirty="0"/>
              <a:t>the prediction error (E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99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622</Words>
  <Application>Microsoft Office PowerPoint</Application>
  <PresentationFormat>Custom</PresentationFormat>
  <Paragraphs>62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Model Optimization Using Gradient Descent</vt:lpstr>
      <vt:lpstr>Overfitting, Underfitting, Just right</vt:lpstr>
      <vt:lpstr>Bias Variance Trade Off</vt:lpstr>
      <vt:lpstr>Now Let us try to understand what is Gradient Descent ? And Why we use Gradient Descent Algorithm ?</vt:lpstr>
      <vt:lpstr>Example</vt:lpstr>
      <vt:lpstr>Lets start off by plotting the historical housing data:</vt:lpstr>
      <vt:lpstr>Now, we will use a simple linear model, where we fit a line on the historical data, to predict the price of a new house (Ypred) given its size (X)</vt:lpstr>
      <vt:lpstr>Fitting a Linear Model On the Training Data</vt:lpstr>
      <vt:lpstr>We can see  from above</vt:lpstr>
      <vt:lpstr>And We also Know That </vt:lpstr>
      <vt:lpstr>Gradient Descent for Optimizing Model</vt:lpstr>
      <vt:lpstr>Gradient Descent Step By Step</vt:lpstr>
      <vt:lpstr>Min-Max Standardization</vt:lpstr>
      <vt:lpstr>Step 1: To fit a line Ypred = a + b X, start off with random values of a and b and calculate prediction error (SSE)</vt:lpstr>
      <vt:lpstr>PowerPoint Presentation</vt:lpstr>
      <vt:lpstr>Doing Calculations</vt:lpstr>
      <vt:lpstr>Step 3:Adjust the weights with the gradients to reach the optimal values where SSE is minimized</vt:lpstr>
      <vt:lpstr>PowerPoint Presentation</vt:lpstr>
      <vt:lpstr>Updating The Values of  (a,b) / (θ0 , θ1)</vt:lpstr>
      <vt:lpstr>Step 4:Use new a and b for prediction and to calculate new Total SSE</vt:lpstr>
      <vt:lpstr>Doing Calculations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Using Gradient Descent</dc:title>
  <dc:creator>mypc</dc:creator>
  <cp:lastModifiedBy>mypc</cp:lastModifiedBy>
  <cp:revision>67</cp:revision>
  <dcterms:created xsi:type="dcterms:W3CDTF">2018-10-18T06:22:12Z</dcterms:created>
  <dcterms:modified xsi:type="dcterms:W3CDTF">2018-10-18T08:17:08Z</dcterms:modified>
</cp:coreProperties>
</file>