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9457-9AD9-4B3B-9AAA-962C7FE66F0D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6C09-8EEF-47B9-A4EE-11F02F236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8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9457-9AD9-4B3B-9AAA-962C7FE66F0D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6C09-8EEF-47B9-A4EE-11F02F236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71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9457-9AD9-4B3B-9AAA-962C7FE66F0D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6C09-8EEF-47B9-A4EE-11F02F236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5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9457-9AD9-4B3B-9AAA-962C7FE66F0D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6C09-8EEF-47B9-A4EE-11F02F236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41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9457-9AD9-4B3B-9AAA-962C7FE66F0D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6C09-8EEF-47B9-A4EE-11F02F236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38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9457-9AD9-4B3B-9AAA-962C7FE66F0D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6C09-8EEF-47B9-A4EE-11F02F236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65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9457-9AD9-4B3B-9AAA-962C7FE66F0D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6C09-8EEF-47B9-A4EE-11F02F236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38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9457-9AD9-4B3B-9AAA-962C7FE66F0D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6C09-8EEF-47B9-A4EE-11F02F236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19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9457-9AD9-4B3B-9AAA-962C7FE66F0D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6C09-8EEF-47B9-A4EE-11F02F236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6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9457-9AD9-4B3B-9AAA-962C7FE66F0D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6C09-8EEF-47B9-A4EE-11F02F236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96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9457-9AD9-4B3B-9AAA-962C7FE66F0D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6C09-8EEF-47B9-A4EE-11F02F236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72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29457-9AD9-4B3B-9AAA-962C7FE66F0D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86C09-8EEF-47B9-A4EE-11F02F236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96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Ensemble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Sakeeb</a:t>
            </a:r>
            <a:r>
              <a:rPr lang="en-IN" dirty="0" smtClean="0"/>
              <a:t> Sheikh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33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 Extra </a:t>
            </a:r>
            <a:r>
              <a:rPr lang="en-IN" b="1" dirty="0" smtClean="0"/>
              <a:t>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IN" dirty="0"/>
              <a:t>Extra Trees are another modification of bagging where random trees are constructed from samples of the training dataset</a:t>
            </a:r>
            <a:r>
              <a:rPr lang="en-IN" dirty="0" smtClean="0"/>
              <a:t>.</a:t>
            </a:r>
          </a:p>
          <a:p>
            <a:pPr algn="just" fontAlgn="base"/>
            <a:endParaRPr lang="en-IN" dirty="0"/>
          </a:p>
          <a:p>
            <a:pPr algn="just" fontAlgn="base"/>
            <a:r>
              <a:rPr lang="en-IN" dirty="0"/>
              <a:t>You can construct an Extra Trees model for classification using the </a:t>
            </a:r>
            <a:r>
              <a:rPr lang="en-IN" dirty="0" smtClean="0"/>
              <a:t>Extra Trees Classifier</a:t>
            </a:r>
            <a:r>
              <a:rPr lang="en-IN" dirty="0"/>
              <a:t> class</a:t>
            </a:r>
            <a:r>
              <a:rPr lang="en-IN" dirty="0" smtClean="0"/>
              <a:t>.</a:t>
            </a:r>
          </a:p>
          <a:p>
            <a:pPr algn="just" fontAlgn="base"/>
            <a:endParaRPr lang="en-IN" dirty="0"/>
          </a:p>
          <a:p>
            <a:pPr algn="just" fontAlgn="base"/>
            <a:r>
              <a:rPr lang="en-IN" dirty="0"/>
              <a:t>The example </a:t>
            </a:r>
            <a:r>
              <a:rPr lang="en-IN" dirty="0" smtClean="0"/>
              <a:t>next </a:t>
            </a:r>
            <a:r>
              <a:rPr lang="en-IN" dirty="0"/>
              <a:t>provides a demonstration of extra trees with the number of trees set to 100 and splits chosen from 7 random features.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03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 Extra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" y="1690688"/>
            <a:ext cx="11888501" cy="50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Boosting </a:t>
            </a:r>
            <a:r>
              <a:rPr lang="en-IN" b="1" dirty="0" smtClean="0"/>
              <a:t>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dirty="0"/>
              <a:t>Boosting ensemble algorithms creates a sequence of models that attempt to correct the mistakes of the models before them in the sequence</a:t>
            </a:r>
            <a:r>
              <a:rPr lang="en-IN" dirty="0" smtClean="0"/>
              <a:t>.</a:t>
            </a:r>
          </a:p>
          <a:p>
            <a:pPr algn="just" fontAlgn="base"/>
            <a:endParaRPr lang="en-IN" dirty="0"/>
          </a:p>
          <a:p>
            <a:pPr algn="just" fontAlgn="base"/>
            <a:r>
              <a:rPr lang="en-IN" dirty="0"/>
              <a:t>Once created, the models make predictions which may be weighted by their demonstrated accuracy and the results are combined to create a final output prediction</a:t>
            </a:r>
            <a:r>
              <a:rPr lang="en-IN" dirty="0" smtClean="0"/>
              <a:t>.</a:t>
            </a:r>
          </a:p>
          <a:p>
            <a:pPr algn="just" fontAlgn="base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5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Boosting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smtClean="0"/>
              <a:t>The two most common boosting ensemble machine learning algorithms are: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err="1" smtClean="0"/>
              <a:t>AdaBoost</a:t>
            </a:r>
            <a:endParaRPr lang="en-IN" dirty="0" smtClean="0"/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Stochastic Gradient Boosting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64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AdaBoost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IN" dirty="0" err="1"/>
              <a:t>AdaBoost</a:t>
            </a:r>
            <a:r>
              <a:rPr lang="en-IN" dirty="0"/>
              <a:t> was perhaps the first successful boosting ensemble algorithm</a:t>
            </a:r>
            <a:r>
              <a:rPr lang="en-IN" dirty="0" smtClean="0"/>
              <a:t>.</a:t>
            </a:r>
          </a:p>
          <a:p>
            <a:pPr algn="just" fontAlgn="base"/>
            <a:endParaRPr lang="en-IN" dirty="0" smtClean="0"/>
          </a:p>
          <a:p>
            <a:pPr algn="just" fontAlgn="base"/>
            <a:r>
              <a:rPr lang="en-IN" dirty="0" smtClean="0"/>
              <a:t>It </a:t>
            </a:r>
            <a:r>
              <a:rPr lang="en-IN" dirty="0"/>
              <a:t>generally works by weighting instances in the dataset by how easy or difficult they are to classify, allowing the algorithm to pay </a:t>
            </a:r>
            <a:r>
              <a:rPr lang="en-IN" dirty="0" smtClean="0"/>
              <a:t>or less </a:t>
            </a:r>
            <a:r>
              <a:rPr lang="en-IN" dirty="0"/>
              <a:t>attention to them in the construction of subsequent models</a:t>
            </a:r>
            <a:r>
              <a:rPr lang="en-IN" dirty="0" smtClean="0"/>
              <a:t>.</a:t>
            </a:r>
          </a:p>
          <a:p>
            <a:pPr algn="just" fontAlgn="base"/>
            <a:endParaRPr lang="en-IN" dirty="0"/>
          </a:p>
          <a:p>
            <a:pPr algn="just" fontAlgn="base"/>
            <a:r>
              <a:rPr lang="en-IN" dirty="0"/>
              <a:t>The example </a:t>
            </a:r>
            <a:r>
              <a:rPr lang="en-IN" dirty="0" smtClean="0"/>
              <a:t>next </a:t>
            </a:r>
            <a:r>
              <a:rPr lang="en-IN" dirty="0"/>
              <a:t>demonstrates the construction of 30 decision trees in sequence using the </a:t>
            </a:r>
            <a:r>
              <a:rPr lang="en-IN" dirty="0" err="1"/>
              <a:t>AdaBoost</a:t>
            </a:r>
            <a:r>
              <a:rPr lang="en-IN" dirty="0"/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2452879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AdaBoost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58" y="1529592"/>
            <a:ext cx="11520077" cy="51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3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Stochastic Gradient Boosting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dirty="0"/>
              <a:t>Stochastic Gradient Boosting (also called Gradient Boosting Machines) are one of the most sophisticated ensemble techniques. </a:t>
            </a:r>
            <a:endParaRPr lang="en-IN" dirty="0" smtClean="0"/>
          </a:p>
          <a:p>
            <a:pPr marL="0" indent="0" algn="just" fontAlgn="base">
              <a:buNone/>
            </a:pPr>
            <a:endParaRPr lang="en-IN" dirty="0"/>
          </a:p>
          <a:p>
            <a:pPr algn="just" fontAlgn="base"/>
            <a:r>
              <a:rPr lang="en-IN" dirty="0"/>
              <a:t>You can construct a Gradient Boosting model for classification using the </a:t>
            </a:r>
            <a:r>
              <a:rPr lang="en-IN" dirty="0" smtClean="0"/>
              <a:t>Gradient Boosting Classifier</a:t>
            </a:r>
            <a:r>
              <a:rPr lang="en-IN" dirty="0"/>
              <a:t> class</a:t>
            </a:r>
            <a:r>
              <a:rPr lang="en-IN" dirty="0" smtClean="0"/>
              <a:t>.</a:t>
            </a:r>
          </a:p>
          <a:p>
            <a:pPr algn="just" fontAlgn="base"/>
            <a:endParaRPr lang="en-IN" dirty="0"/>
          </a:p>
          <a:p>
            <a:pPr algn="just" fontAlgn="base"/>
            <a:r>
              <a:rPr lang="en-IN" dirty="0"/>
              <a:t>The example below demonstrates Stochastic Gradient Boosting for classification with 100 trees.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478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Stochastic Gradient Boosting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13552"/>
            <a:ext cx="10515600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1" y="1665288"/>
            <a:ext cx="11272678" cy="489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8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Voting </a:t>
            </a:r>
            <a:r>
              <a:rPr lang="en-IN" b="1" dirty="0" smtClean="0"/>
              <a:t>Ensemble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/>
              <a:t>Voting is one of the simplest ways of combining the predictions from multiple machine learning algorithms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It works by first creating two or more standalone models from your training dataset. </a:t>
            </a:r>
            <a:endParaRPr lang="en-IN" dirty="0" smtClean="0"/>
          </a:p>
          <a:p>
            <a:pPr fontAlgn="base"/>
            <a:endParaRPr lang="en-IN" dirty="0"/>
          </a:p>
          <a:p>
            <a:pPr fontAlgn="base"/>
            <a:r>
              <a:rPr lang="en-IN" dirty="0" smtClean="0"/>
              <a:t>A </a:t>
            </a:r>
            <a:r>
              <a:rPr lang="en-IN" dirty="0"/>
              <a:t>Voting Classifier can then be used to wrap your models and average the predictions of the sub-models when asked to make predictions for new data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63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Voting Ensemble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IN" dirty="0" smtClean="0"/>
              <a:t>The predictions of the sub-models can be weighted, but specifying the weights for classifiers manually or even heuristically is difficult.</a:t>
            </a:r>
          </a:p>
          <a:p>
            <a:pPr algn="just" fontAlgn="base"/>
            <a:endParaRPr lang="en-IN" dirty="0"/>
          </a:p>
          <a:p>
            <a:pPr algn="just" fontAlgn="base"/>
            <a:r>
              <a:rPr lang="en-IN" dirty="0" smtClean="0"/>
              <a:t> More advanced methods can learn how to best weight the predictions from </a:t>
            </a:r>
            <a:r>
              <a:rPr lang="en-IN" dirty="0" err="1" smtClean="0"/>
              <a:t>submodels</a:t>
            </a:r>
            <a:r>
              <a:rPr lang="en-IN" dirty="0" smtClean="0"/>
              <a:t>, but this is called stacking (stacked aggregation) and is currently not provided in </a:t>
            </a:r>
            <a:r>
              <a:rPr lang="en-IN" dirty="0" err="1" smtClean="0"/>
              <a:t>scikit</a:t>
            </a:r>
            <a:r>
              <a:rPr lang="en-IN" dirty="0" smtClean="0"/>
              <a:t>-learn.</a:t>
            </a:r>
          </a:p>
          <a:p>
            <a:pPr algn="just" fontAlgn="base"/>
            <a:endParaRPr lang="en-IN" dirty="0"/>
          </a:p>
          <a:p>
            <a:pPr algn="just" fontAlgn="base"/>
            <a:r>
              <a:rPr lang="en-IN" dirty="0"/>
              <a:t>You can create a voting ensemble model for classification using the VotingClassifier class.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69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Ensemble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IN" dirty="0"/>
              <a:t>Ensembles can give you a boost in accuracy on your dataset</a:t>
            </a:r>
            <a:r>
              <a:rPr lang="en-IN" dirty="0" smtClean="0"/>
              <a:t>.</a:t>
            </a:r>
          </a:p>
          <a:p>
            <a:pPr algn="just" fontAlgn="base"/>
            <a:endParaRPr lang="en-IN" dirty="0"/>
          </a:p>
          <a:p>
            <a:pPr algn="just" fontAlgn="base"/>
            <a:r>
              <a:rPr lang="en-IN" dirty="0" smtClean="0"/>
              <a:t>We will </a:t>
            </a:r>
            <a:r>
              <a:rPr lang="en-IN" dirty="0"/>
              <a:t>discover how you can create some of the most powerful types of ensembles in Python using </a:t>
            </a:r>
            <a:r>
              <a:rPr lang="en-IN" dirty="0" err="1"/>
              <a:t>scikit</a:t>
            </a:r>
            <a:r>
              <a:rPr lang="en-IN" dirty="0"/>
              <a:t>-learn</a:t>
            </a:r>
            <a:r>
              <a:rPr lang="en-IN" dirty="0" smtClean="0"/>
              <a:t>.</a:t>
            </a:r>
          </a:p>
          <a:p>
            <a:pPr algn="just" fontAlgn="base"/>
            <a:endParaRPr lang="en-IN" dirty="0"/>
          </a:p>
          <a:p>
            <a:pPr algn="just" fontAlgn="base"/>
            <a:r>
              <a:rPr lang="en-IN" dirty="0"/>
              <a:t>This </a:t>
            </a:r>
            <a:r>
              <a:rPr lang="en-IN" dirty="0" smtClean="0"/>
              <a:t>session will </a:t>
            </a:r>
            <a:r>
              <a:rPr lang="en-IN" dirty="0"/>
              <a:t>step you </a:t>
            </a:r>
            <a:r>
              <a:rPr lang="en-IN" dirty="0" smtClean="0"/>
              <a:t>through</a:t>
            </a:r>
            <a:r>
              <a:rPr lang="en-IN" dirty="0" smtClean="0"/>
              <a:t> Bagging, Boost</a:t>
            </a:r>
            <a:r>
              <a:rPr lang="en-IN" dirty="0" smtClean="0"/>
              <a:t>ing </a:t>
            </a:r>
            <a:r>
              <a:rPr lang="en-IN" dirty="0"/>
              <a:t>and Majority Voting and </a:t>
            </a:r>
            <a:r>
              <a:rPr lang="en-IN" dirty="0" smtClean="0"/>
              <a:t>show </a:t>
            </a:r>
            <a:r>
              <a:rPr lang="en-IN" dirty="0"/>
              <a:t>you how you can continue to ratchet up the accuracy of the models on your own datasets.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608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have seen yet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Bagging Ensembles including Bagged Decision Trees, Random Forest and Extra Trees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Boosting Ensembles including </a:t>
            </a:r>
            <a:r>
              <a:rPr lang="en-IN" dirty="0" err="1"/>
              <a:t>AdaBoost</a:t>
            </a:r>
            <a:r>
              <a:rPr lang="en-IN" dirty="0"/>
              <a:t> and Stochastic Gradient Boosting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Voting Ensembles for averaging the predictions for any arbitrary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8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Combine Model Predictions Into Ensemble </a:t>
            </a:r>
            <a:r>
              <a:rPr lang="en-IN" b="1" dirty="0" smtClean="0"/>
              <a:t>Predictions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IN" b="1" dirty="0" smtClean="0"/>
              <a:t>Bagging</a:t>
            </a:r>
            <a:r>
              <a:rPr lang="en-IN" dirty="0" smtClean="0"/>
              <a:t>: </a:t>
            </a:r>
            <a:r>
              <a:rPr lang="en-IN" dirty="0"/>
              <a:t>Building multiple models (typically of the same type) from different subsamples of the training dataset</a:t>
            </a:r>
            <a:r>
              <a:rPr lang="en-IN" dirty="0" smtClean="0"/>
              <a:t>.</a:t>
            </a:r>
          </a:p>
          <a:p>
            <a:pPr algn="just" fontAlgn="base"/>
            <a:endParaRPr lang="en-IN" dirty="0"/>
          </a:p>
          <a:p>
            <a:pPr algn="just" fontAlgn="base"/>
            <a:r>
              <a:rPr lang="en-IN" b="1" dirty="0" smtClean="0"/>
              <a:t>Boosting</a:t>
            </a:r>
            <a:r>
              <a:rPr lang="en-IN" dirty="0" smtClean="0"/>
              <a:t>: </a:t>
            </a:r>
            <a:r>
              <a:rPr lang="en-IN" dirty="0"/>
              <a:t>Building multiple models (typically of the same type) each of which learns to fix the prediction errors of a prior model in the chain</a:t>
            </a:r>
            <a:r>
              <a:rPr lang="en-IN" dirty="0" smtClean="0"/>
              <a:t>.</a:t>
            </a:r>
          </a:p>
          <a:p>
            <a:pPr algn="just" fontAlgn="base"/>
            <a:endParaRPr lang="en-IN" dirty="0"/>
          </a:p>
          <a:p>
            <a:pPr algn="just" fontAlgn="base"/>
            <a:r>
              <a:rPr lang="en-IN" b="1" dirty="0" smtClean="0"/>
              <a:t>Voting</a:t>
            </a:r>
            <a:r>
              <a:rPr lang="en-IN" dirty="0" smtClean="0"/>
              <a:t>: </a:t>
            </a:r>
            <a:r>
              <a:rPr lang="en-IN" dirty="0"/>
              <a:t>Building multiple models (typically of differing types) and simple statistics (like calculating the mean) are used to combine predictions.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06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Bagging </a:t>
            </a:r>
            <a:r>
              <a:rPr lang="en-IN" b="1" dirty="0" smtClean="0"/>
              <a:t>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IN" dirty="0"/>
              <a:t>Bootstrap Aggregation or bagging involves taking multiple samples from your training dataset (with replacement) and training a model for each sample</a:t>
            </a:r>
            <a:r>
              <a:rPr lang="en-IN" dirty="0" smtClean="0"/>
              <a:t>.</a:t>
            </a:r>
          </a:p>
          <a:p>
            <a:pPr algn="just" fontAlgn="base"/>
            <a:endParaRPr lang="en-IN" dirty="0"/>
          </a:p>
          <a:p>
            <a:pPr algn="just" fontAlgn="base"/>
            <a:r>
              <a:rPr lang="en-IN" dirty="0"/>
              <a:t>The final output prediction is averaged across the predictions of all of the sub-models.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82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Bagging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The three bagging models covered in this section are as follows</a:t>
            </a:r>
            <a:r>
              <a:rPr lang="en-IN" dirty="0" smtClean="0"/>
              <a:t>: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Bagged Decision </a:t>
            </a:r>
            <a:r>
              <a:rPr lang="en-IN" dirty="0" smtClean="0"/>
              <a:t>Trees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Random </a:t>
            </a:r>
            <a:r>
              <a:rPr lang="en-IN" dirty="0" smtClean="0"/>
              <a:t>Forest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Extra Trees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32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Bagged Decision </a:t>
            </a:r>
            <a:r>
              <a:rPr lang="en-IN" b="1" dirty="0" smtClean="0"/>
              <a:t>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Bagging performs best with algorithms that have high variance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A </a:t>
            </a:r>
            <a:r>
              <a:rPr lang="en-IN" dirty="0"/>
              <a:t>popular example are decision trees, often constructed without pruning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algn="just"/>
            <a:r>
              <a:rPr lang="en-IN" dirty="0"/>
              <a:t>In the example </a:t>
            </a:r>
            <a:r>
              <a:rPr lang="en-IN" dirty="0" smtClean="0"/>
              <a:t>next, </a:t>
            </a:r>
            <a:r>
              <a:rPr lang="en-IN" dirty="0"/>
              <a:t>see an example of using the </a:t>
            </a:r>
            <a:r>
              <a:rPr lang="en-IN" dirty="0" smtClean="0"/>
              <a:t>Bagging Classifier </a:t>
            </a:r>
            <a:r>
              <a:rPr lang="en-IN" dirty="0"/>
              <a:t>with the Classification and Regression Trees algorithm (DecisionTreeClassifier). A total of 100 trees are created.</a:t>
            </a:r>
          </a:p>
        </p:txBody>
      </p:sp>
    </p:spTree>
    <p:extLst>
      <p:ext uri="{BB962C8B-B14F-4D97-AF65-F5344CB8AC3E}">
        <p14:creationId xmlns:p14="http://schemas.microsoft.com/office/powerpoint/2010/main" val="89044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584" t="33428" r="9537" b="6344"/>
          <a:stretch/>
        </p:blipFill>
        <p:spPr>
          <a:xfrm>
            <a:off x="400361" y="1329819"/>
            <a:ext cx="11791639" cy="55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0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Random </a:t>
            </a:r>
            <a:r>
              <a:rPr lang="en-IN" b="1" dirty="0" smtClean="0"/>
              <a:t>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dirty="0"/>
              <a:t>Random forest is an extension of bagged decision trees</a:t>
            </a:r>
            <a:r>
              <a:rPr lang="en-IN" dirty="0" smtClean="0"/>
              <a:t>.</a:t>
            </a:r>
          </a:p>
          <a:p>
            <a:pPr algn="just" fontAlgn="base"/>
            <a:endParaRPr lang="en-IN" dirty="0"/>
          </a:p>
          <a:p>
            <a:pPr algn="just" fontAlgn="base"/>
            <a:r>
              <a:rPr lang="en-IN" dirty="0"/>
              <a:t>Samples of the training dataset are taken with replacement, but the trees are constructed in a way that reduces the correlation between individual classifiers. </a:t>
            </a:r>
            <a:endParaRPr lang="en-IN" dirty="0" smtClean="0"/>
          </a:p>
          <a:p>
            <a:pPr algn="just" fontAlgn="base"/>
            <a:endParaRPr lang="en-IN" dirty="0"/>
          </a:p>
          <a:p>
            <a:pPr algn="just" fontAlgn="base"/>
            <a:r>
              <a:rPr lang="en-IN" dirty="0" smtClean="0"/>
              <a:t>Specifically</a:t>
            </a:r>
            <a:r>
              <a:rPr lang="en-IN" dirty="0"/>
              <a:t>, rather than greedily choosing the best split point in the construction of the tree, only a random subset of features are considered for each split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653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Forest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689" t="34565" r="15287" b="8427"/>
          <a:stretch/>
        </p:blipFill>
        <p:spPr>
          <a:xfrm>
            <a:off x="304800" y="1214370"/>
            <a:ext cx="11922664" cy="53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6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700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Ensemble Learning</vt:lpstr>
      <vt:lpstr>Ensemble</vt:lpstr>
      <vt:lpstr>Combine Model Predictions Into Ensemble Predictions</vt:lpstr>
      <vt:lpstr>Bagging Algorithms</vt:lpstr>
      <vt:lpstr>Bagging Algorithms</vt:lpstr>
      <vt:lpstr>1. Bagged Decision Trees</vt:lpstr>
      <vt:lpstr>Decision Tree</vt:lpstr>
      <vt:lpstr>Random Forest</vt:lpstr>
      <vt:lpstr>Random Forest </vt:lpstr>
      <vt:lpstr> Extra Trees</vt:lpstr>
      <vt:lpstr> Extra Trees</vt:lpstr>
      <vt:lpstr>Boosting Algorithms</vt:lpstr>
      <vt:lpstr>Boosting Algorithms</vt:lpstr>
      <vt:lpstr>AdaBoost</vt:lpstr>
      <vt:lpstr>AdaBoost</vt:lpstr>
      <vt:lpstr>Stochastic Gradient Boosting</vt:lpstr>
      <vt:lpstr>Stochastic Gradient Boosting</vt:lpstr>
      <vt:lpstr>Voting Ensemble</vt:lpstr>
      <vt:lpstr>Voting Ensemble</vt:lpstr>
      <vt:lpstr>What we have seen yet ?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</dc:title>
  <dc:creator>Nitin Gavai</dc:creator>
  <cp:lastModifiedBy>Nitin Gavai</cp:lastModifiedBy>
  <cp:revision>13</cp:revision>
  <dcterms:created xsi:type="dcterms:W3CDTF">2018-10-19T03:21:11Z</dcterms:created>
  <dcterms:modified xsi:type="dcterms:W3CDTF">2018-10-19T05:50:40Z</dcterms:modified>
</cp:coreProperties>
</file>