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12192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7213601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>
          <a:xfrm>
            <a:off x="0" y="3962401"/>
            <a:ext cx="12192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0" y="3970339"/>
            <a:ext cx="12192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711200" y="6350170"/>
            <a:ext cx="10769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</a:t>
            </a:r>
            <a:r>
              <a:rPr lang="en-US" altLang="en-US" sz="9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 </a:t>
            </a:r>
            <a:endParaRPr lang="en-US" altLang="en-US" sz="9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12391" y="4724400"/>
            <a:ext cx="84328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29" y="335903"/>
            <a:ext cx="11075945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7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5D42B16-DF26-470E-8402-9FDCC4B485CE}" type="datetimeFigureOut">
              <a:rPr lang="en-US"/>
              <a:pPr>
                <a:defRPr/>
              </a:pPr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EE066-B400-49D8-9289-3749C8DE4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06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7209367" y="496889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457200"/>
            <a:ext cx="10972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82400" y="6553200"/>
            <a:ext cx="6096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295934-098C-46D5-8B6F-5CB26F4D7F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12192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12192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711200" y="6324601"/>
            <a:ext cx="107696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2438401" y="4724400"/>
            <a:ext cx="7391399" cy="1295400"/>
          </a:xfrm>
        </p:spPr>
        <p:txBody>
          <a:bodyPr/>
          <a:lstStyle/>
          <a:p>
            <a:pPr marL="63500" eaLnBrk="1" hangingPunct="1"/>
            <a:r>
              <a:rPr lang="en-US" altLang="en-US" dirty="0"/>
              <a:t>Chapter 6</a:t>
            </a:r>
          </a:p>
          <a:p>
            <a:pPr marL="63500" eaLnBrk="1" hangingPunct="1"/>
            <a:r>
              <a:rPr lang="en-US" altLang="en-US" dirty="0"/>
              <a:t>Normalization of Database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Surrogate Key Considerations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057400" y="19050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dirty="0"/>
              <a:t>Used by designers when the primary key is considered to be unsuitable</a:t>
            </a:r>
          </a:p>
          <a:p>
            <a:pPr eaLnBrk="1" hangingPunct="1"/>
            <a:r>
              <a:rPr lang="en-US" altLang="en-US" dirty="0"/>
              <a:t>System-defined attribute </a:t>
            </a:r>
          </a:p>
          <a:p>
            <a:pPr eaLnBrk="1" hangingPunct="1"/>
            <a:r>
              <a:rPr lang="en-US" altLang="en-US" dirty="0"/>
              <a:t>Created an managed via the DBMS</a:t>
            </a:r>
          </a:p>
          <a:p>
            <a:pPr eaLnBrk="1" hangingPunct="1"/>
            <a:r>
              <a:rPr lang="en-US" altLang="en-US" dirty="0"/>
              <a:t>Have a numeric value which is automatically incremented for each new row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0574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6.3 - First Normal Form (1NF) Dependency Diagram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1905000"/>
            <a:ext cx="773408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Second Normal Form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 </a:t>
            </a:r>
          </a:p>
          <a:p>
            <a:pPr lvl="1" eaLnBrk="1" hangingPunct="1"/>
            <a:r>
              <a:rPr lang="en-US" altLang="en-US"/>
              <a:t>Make new tables to eliminate partial dependencies</a:t>
            </a:r>
          </a:p>
          <a:p>
            <a:pPr lvl="1" eaLnBrk="1" hangingPunct="1"/>
            <a:r>
              <a:rPr lang="en-US" altLang="en-US"/>
              <a:t>Reassign corresponding dependent attributes</a:t>
            </a:r>
          </a:p>
          <a:p>
            <a:pPr eaLnBrk="1" hangingPunct="1"/>
            <a:r>
              <a:rPr lang="en-US" altLang="en-US"/>
              <a:t>Table is in 2NF when it:</a:t>
            </a:r>
          </a:p>
          <a:p>
            <a:pPr lvl="1" eaLnBrk="1" hangingPunct="1"/>
            <a:r>
              <a:rPr lang="en-US" altLang="en-US"/>
              <a:t>Is in 1NF</a:t>
            </a:r>
          </a:p>
          <a:p>
            <a:pPr lvl="1" eaLnBrk="1" hangingPunct="1"/>
            <a:r>
              <a:rPr lang="en-US" altLang="en-US"/>
              <a:t>Includes no partial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6.4 - Second Normal Form (2NF)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6400800" cy="41120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6.5 - Third Normal Form (3NF) Conversion Results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3601"/>
            <a:ext cx="7924800" cy="3836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Conversion to Third Normal Form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Steps</a:t>
            </a:r>
          </a:p>
          <a:p>
            <a:pPr lvl="1" eaLnBrk="1" hangingPunct="1"/>
            <a:r>
              <a:rPr lang="en-US" altLang="en-US"/>
              <a:t>Make new tables to eliminate transitive dependencies </a:t>
            </a:r>
          </a:p>
          <a:p>
            <a:pPr lvl="2" eaLnBrk="1" hangingPunct="1"/>
            <a:r>
              <a:rPr lang="en-US" altLang="en-US" b="1"/>
              <a:t>Determinant</a:t>
            </a:r>
            <a:r>
              <a:rPr lang="en-US" altLang="en-US"/>
              <a:t>: Any attribute whose value determines other values within a row</a:t>
            </a:r>
          </a:p>
          <a:p>
            <a:pPr lvl="1" eaLnBrk="1" hangingPunct="1"/>
            <a:r>
              <a:rPr lang="en-US" altLang="en-US"/>
              <a:t>Reassign corresponding dependent attributes</a:t>
            </a:r>
          </a:p>
          <a:p>
            <a:pPr eaLnBrk="1" hangingPunct="1"/>
            <a:r>
              <a:rPr lang="en-US" altLang="en-US"/>
              <a:t>Table is in 3NF when it:</a:t>
            </a:r>
          </a:p>
          <a:p>
            <a:pPr lvl="1" eaLnBrk="1" hangingPunct="1"/>
            <a:r>
              <a:rPr lang="en-US" altLang="en-US"/>
              <a:t>Is in 2NF</a:t>
            </a:r>
          </a:p>
          <a:p>
            <a:pPr lvl="1" eaLnBrk="1" hangingPunct="1"/>
            <a:r>
              <a:rPr lang="en-US" altLang="en-US"/>
              <a:t>Contains no transitive dependencies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Improving the Design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60" dirty="0"/>
              <a:t>Evaluate PK assignments and naming conventions</a:t>
            </a:r>
          </a:p>
          <a:p>
            <a:pPr eaLnBrk="1" hangingPunct="1"/>
            <a:r>
              <a:rPr lang="en-US" altLang="en-US" sz="2460" dirty="0"/>
              <a:t>Refine attribute atomicity</a:t>
            </a:r>
          </a:p>
          <a:p>
            <a:pPr lvl="1" eaLnBrk="1" hangingPunct="1"/>
            <a:r>
              <a:rPr lang="en-US" altLang="en-US" sz="2460" b="1" dirty="0"/>
              <a:t>Atomic attribute</a:t>
            </a:r>
            <a:r>
              <a:rPr lang="en-US" altLang="en-US" sz="2460" dirty="0"/>
              <a:t>: Cannot be further subdivided</a:t>
            </a:r>
          </a:p>
          <a:p>
            <a:pPr lvl="1" eaLnBrk="1" hangingPunct="1"/>
            <a:r>
              <a:rPr lang="en-US" altLang="en-US" sz="2460" b="1" dirty="0"/>
              <a:t>Atomicity</a:t>
            </a:r>
            <a:r>
              <a:rPr lang="en-US" altLang="en-US" sz="2460" dirty="0"/>
              <a:t>: Characteristic of an atomic attribute</a:t>
            </a:r>
          </a:p>
          <a:p>
            <a:pPr eaLnBrk="1" hangingPunct="1"/>
            <a:r>
              <a:rPr lang="en-US" altLang="en-US" sz="2460" dirty="0"/>
              <a:t>Identify new attributes and new relationships</a:t>
            </a:r>
          </a:p>
          <a:p>
            <a:pPr eaLnBrk="1" hangingPunct="1"/>
            <a:r>
              <a:rPr lang="en-US" altLang="en-US" sz="2460" dirty="0"/>
              <a:t>Refine primary keys as required for data granularity</a:t>
            </a:r>
          </a:p>
          <a:p>
            <a:pPr lvl="1" eaLnBrk="1" hangingPunct="1"/>
            <a:r>
              <a:rPr lang="en-US" altLang="en-US" sz="2460" b="1" dirty="0"/>
              <a:t>Granularity</a:t>
            </a:r>
            <a:r>
              <a:rPr lang="en-US" altLang="en-US" sz="2460" dirty="0"/>
              <a:t>: Level of detail represented by the values stored in a table’s row</a:t>
            </a:r>
          </a:p>
          <a:p>
            <a:pPr eaLnBrk="1" hangingPunct="1"/>
            <a:r>
              <a:rPr lang="en-US" altLang="en-US" sz="2460" dirty="0"/>
              <a:t>Maintain historical accuracy and evaluate using derived attributes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8332004" cy="39816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981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6.6 - The Completed Database (cont’d.)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57400"/>
            <a:ext cx="6172200" cy="417943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Figure 6.3 - First Normal Form (1NF) Dependency Diagram</vt:lpstr>
      <vt:lpstr>Conversion to Second Normal Form</vt:lpstr>
      <vt:lpstr>Figure 6.4 - Second Normal Form (2NF) Conversion Results</vt:lpstr>
      <vt:lpstr>Figure 6.5 - Third Normal Form (3NF) Conversion Results</vt:lpstr>
      <vt:lpstr>Conversion to Third Normal Form</vt:lpstr>
      <vt:lpstr> Improving the Design</vt:lpstr>
      <vt:lpstr>Figure 6.6 - The Completed Database</vt:lpstr>
      <vt:lpstr>Figure 6.6 - The Completed Database (cont’d.)</vt:lpstr>
      <vt:lpstr>Surrogate Key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Manzer</dc:creator>
  <cp:lastModifiedBy>Ayesha Manzer</cp:lastModifiedBy>
  <cp:revision>1</cp:revision>
  <dcterms:created xsi:type="dcterms:W3CDTF">2021-05-28T22:04:42Z</dcterms:created>
  <dcterms:modified xsi:type="dcterms:W3CDTF">2021-05-28T22:07:00Z</dcterms:modified>
</cp:coreProperties>
</file>