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53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38E7-B523-49CD-9607-246DEA813C45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D949-5B9E-45F4-9297-4F4665A1C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4287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embed a </a:t>
            </a:r>
            <a:r>
              <a:rPr lang="en-CA" b="1" dirty="0" err="1"/>
              <a:t>subquery</a:t>
            </a:r>
            <a:r>
              <a:rPr lang="en-CA" b="1" dirty="0"/>
              <a:t> in the CREATE VIEW</a:t>
            </a:r>
          </a:p>
          <a:p>
            <a:r>
              <a:rPr lang="en-US" b="1" dirty="0"/>
              <a:t>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413338"/>
            <a:ext cx="5500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[OR REPLACE] [FORCE|NOFORCE] VIEW </a:t>
            </a:r>
            <a:r>
              <a:rPr lang="en-CA" b="1" i="1" dirty="0" err="1"/>
              <a:t>view</a:t>
            </a:r>
            <a:endParaRPr lang="en-CA" b="1" i="1" dirty="0"/>
          </a:p>
          <a:p>
            <a:r>
              <a:rPr lang="en-US" b="1" dirty="0"/>
              <a:t>[(</a:t>
            </a:r>
            <a:r>
              <a:rPr lang="en-US" b="1" i="1" dirty="0"/>
              <a:t>alias[, alias]...)]</a:t>
            </a:r>
          </a:p>
          <a:p>
            <a:r>
              <a:rPr lang="en-US" b="1" dirty="0"/>
              <a:t>AS </a:t>
            </a:r>
            <a:r>
              <a:rPr lang="en-US" b="1" i="1" dirty="0" err="1"/>
              <a:t>subquery</a:t>
            </a:r>
            <a:endParaRPr lang="en-US" b="1" i="1" dirty="0"/>
          </a:p>
          <a:p>
            <a:r>
              <a:rPr lang="en-CA" b="1" dirty="0"/>
              <a:t>[WITH CHECK OPTION [CONSTRAINT </a:t>
            </a:r>
            <a:r>
              <a:rPr lang="en-CA" b="1" i="1" dirty="0" err="1"/>
              <a:t>constraint</a:t>
            </a:r>
            <a:r>
              <a:rPr lang="en-CA" b="1" i="1" dirty="0"/>
              <a:t>]]</a:t>
            </a:r>
          </a:p>
          <a:p>
            <a:r>
              <a:rPr lang="en-CA" b="1" dirty="0"/>
              <a:t>[WITH READ ONLY [CONSTRAINT </a:t>
            </a:r>
            <a:r>
              <a:rPr lang="en-CA" b="1" i="1" dirty="0" err="1"/>
              <a:t>constraint</a:t>
            </a:r>
            <a:r>
              <a:rPr lang="en-CA" b="1" i="1" dirty="0"/>
              <a:t>]];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4291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The </a:t>
            </a:r>
            <a:r>
              <a:rPr lang="en-CA" b="1" dirty="0" err="1"/>
              <a:t>subquery</a:t>
            </a:r>
            <a:r>
              <a:rPr lang="en-CA" b="1" dirty="0"/>
              <a:t> can contain complex SELECT</a:t>
            </a:r>
          </a:p>
          <a:p>
            <a:r>
              <a:rPr lang="en-US" b="1" dirty="0"/>
              <a:t>syntax.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Using the WITH CHECK OPTION Clause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357298"/>
            <a:ext cx="6143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ensure that DML operations performed on</a:t>
            </a:r>
          </a:p>
          <a:p>
            <a:r>
              <a:rPr lang="en-CA" b="1" dirty="0"/>
              <a:t>the view stay in the domain of the view by using</a:t>
            </a:r>
          </a:p>
          <a:p>
            <a:r>
              <a:rPr lang="en-CA" b="1" dirty="0"/>
              <a:t>the WITH CHECK OPTION clause: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551837"/>
            <a:ext cx="56435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empvu20</a:t>
            </a:r>
          </a:p>
          <a:p>
            <a:r>
              <a:rPr lang="en-US" b="1" dirty="0"/>
              <a:t>AS SELECT *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20</a:t>
            </a:r>
          </a:p>
          <a:p>
            <a:r>
              <a:rPr lang="en-CA" b="1" dirty="0"/>
              <a:t>WITH CHECK OPTION CONSTRAINT empvu20_ck 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28625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Any attempt to change the department number for any row in the view fails because it violates the </a:t>
            </a:r>
            <a:r>
              <a:rPr lang="en-US" b="1" dirty="0"/>
              <a:t>WITH CHECK OPTION constraint.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Denying DML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2136339"/>
            <a:ext cx="6286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ensure that no DML operations occur by adding the WITH READ ONLY option to your view </a:t>
            </a:r>
            <a:r>
              <a:rPr lang="en-US" b="1" dirty="0"/>
              <a:t>definition.</a:t>
            </a:r>
          </a:p>
          <a:p>
            <a:r>
              <a:rPr lang="en-CA" dirty="0"/>
              <a:t>• </a:t>
            </a:r>
            <a:r>
              <a:rPr lang="en-CA" b="1" dirty="0"/>
              <a:t>Any attempt to perform a DML operation on any row in the view results in an Oracle server error.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Denying DML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2413338"/>
            <a:ext cx="58579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empvu10</a:t>
            </a:r>
          </a:p>
          <a:p>
            <a:r>
              <a:rPr lang="en-US" b="1" dirty="0"/>
              <a:t>(</a:t>
            </a:r>
            <a:r>
              <a:rPr lang="en-US" b="1" dirty="0" err="1"/>
              <a:t>employee_number</a:t>
            </a:r>
            <a:r>
              <a:rPr lang="en-US" b="1" dirty="0"/>
              <a:t>, </a:t>
            </a:r>
            <a:r>
              <a:rPr lang="en-US" b="1" dirty="0" err="1"/>
              <a:t>employee_name</a:t>
            </a:r>
            <a:r>
              <a:rPr lang="en-US" b="1" dirty="0"/>
              <a:t>, </a:t>
            </a:r>
            <a:r>
              <a:rPr lang="en-US" b="1" dirty="0" err="1"/>
              <a:t>job_title</a:t>
            </a:r>
            <a:r>
              <a:rPr lang="en-US" b="1" dirty="0"/>
              <a:t>)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, </a:t>
            </a:r>
            <a:r>
              <a:rPr lang="en-CA" b="1" dirty="0" err="1"/>
              <a:t>last_name</a:t>
            </a:r>
            <a:r>
              <a:rPr lang="en-CA" b="1" dirty="0"/>
              <a:t>, </a:t>
            </a:r>
            <a:r>
              <a:rPr lang="en-CA" b="1" dirty="0" err="1"/>
              <a:t>job_id</a:t>
            </a:r>
            <a:endParaRPr lang="en-CA" b="1" dirty="0"/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10</a:t>
            </a:r>
          </a:p>
          <a:p>
            <a:r>
              <a:rPr lang="en-US" b="1" dirty="0"/>
              <a:t>WITH READ ONLY 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357298"/>
            <a:ext cx="5572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 remove a view without losing data because a</a:t>
            </a:r>
          </a:p>
          <a:p>
            <a:r>
              <a:rPr lang="en-CA" b="1" dirty="0"/>
              <a:t>view is based on underlying tables in the database.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2357430"/>
            <a:ext cx="187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VIEW </a:t>
            </a:r>
            <a:r>
              <a:rPr lang="en-US" b="1" i="1" dirty="0" err="1"/>
              <a:t>view</a:t>
            </a:r>
            <a:r>
              <a:rPr lang="en-US" b="1" i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3042" y="3071810"/>
            <a:ext cx="231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VIEW empvu80;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2274838"/>
            <a:ext cx="65722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sequence:</a:t>
            </a:r>
          </a:p>
          <a:p>
            <a:r>
              <a:rPr lang="en-CA" dirty="0"/>
              <a:t>• </a:t>
            </a:r>
            <a:r>
              <a:rPr lang="en-CA" b="1" dirty="0"/>
              <a:t>Can automatically generate unique numbers</a:t>
            </a:r>
          </a:p>
          <a:p>
            <a:r>
              <a:rPr lang="en-US" dirty="0"/>
              <a:t>• </a:t>
            </a:r>
            <a:r>
              <a:rPr lang="en-US" b="1" dirty="0"/>
              <a:t>Is a sharable object</a:t>
            </a:r>
          </a:p>
          <a:p>
            <a:r>
              <a:rPr lang="en-CA" dirty="0"/>
              <a:t>• </a:t>
            </a:r>
            <a:r>
              <a:rPr lang="en-CA" b="1" dirty="0"/>
              <a:t>Can be used to create a primary key value</a:t>
            </a:r>
          </a:p>
          <a:p>
            <a:r>
              <a:rPr lang="en-US" dirty="0"/>
              <a:t>• </a:t>
            </a:r>
            <a:r>
              <a:rPr lang="en-US" b="1" dirty="0"/>
              <a:t>Replaces application code</a:t>
            </a:r>
          </a:p>
          <a:p>
            <a:r>
              <a:rPr lang="en-CA" dirty="0"/>
              <a:t>• </a:t>
            </a:r>
            <a:r>
              <a:rPr lang="en-CA" b="1" dirty="0"/>
              <a:t>Speeds up the efficiency of accessing sequence values when cached in memory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SEQUENCE Statement:</a:t>
            </a:r>
            <a:br>
              <a:rPr lang="en-US" b="1" dirty="0"/>
            </a:br>
            <a:r>
              <a:rPr lang="en-US" b="1" dirty="0"/>
              <a:t>Syntax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571612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Define a sequence to generate sequential numbers </a:t>
            </a:r>
            <a:r>
              <a:rPr lang="en-US" b="1" dirty="0"/>
              <a:t>automatically: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2413338"/>
            <a:ext cx="5072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SEQUENCE </a:t>
            </a:r>
            <a:r>
              <a:rPr lang="en-US" b="1" i="1" dirty="0" err="1"/>
              <a:t>sequence</a:t>
            </a:r>
            <a:endParaRPr lang="en-US" b="1" i="1" dirty="0"/>
          </a:p>
          <a:p>
            <a:r>
              <a:rPr lang="en-US" b="1" dirty="0"/>
              <a:t>[INCREMENT BY </a:t>
            </a:r>
            <a:r>
              <a:rPr lang="en-US" b="1" i="1" dirty="0"/>
              <a:t>n]</a:t>
            </a:r>
          </a:p>
          <a:p>
            <a:r>
              <a:rPr lang="en-US" b="1" dirty="0"/>
              <a:t>[START WITH </a:t>
            </a:r>
            <a:r>
              <a:rPr lang="en-US" b="1" i="1" dirty="0"/>
              <a:t>n]</a:t>
            </a:r>
          </a:p>
          <a:p>
            <a:r>
              <a:rPr lang="en-US" b="1" dirty="0"/>
              <a:t>[{MAXVALUE </a:t>
            </a:r>
            <a:r>
              <a:rPr lang="en-US" b="1" i="1" dirty="0"/>
              <a:t>n | NOMAXVALUE}]</a:t>
            </a:r>
          </a:p>
          <a:p>
            <a:r>
              <a:rPr lang="en-US" b="1" dirty="0"/>
              <a:t>[{MINVALUE </a:t>
            </a:r>
            <a:r>
              <a:rPr lang="en-US" b="1" i="1" dirty="0"/>
              <a:t>n | NOMINVALUE}]</a:t>
            </a:r>
          </a:p>
          <a:p>
            <a:r>
              <a:rPr lang="en-US" b="1" dirty="0"/>
              <a:t>[{CYCLE | NOCYCLE}]</a:t>
            </a:r>
          </a:p>
          <a:p>
            <a:r>
              <a:rPr lang="en-US" b="1" dirty="0"/>
              <a:t>[{CACHE </a:t>
            </a:r>
            <a:r>
              <a:rPr lang="en-US" b="1" i="1" dirty="0"/>
              <a:t>n | NOCACHE}];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2976" y="1357298"/>
            <a:ext cx="6429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sequence named DEPT_DEPTID_SEQ to be used for the primary key of the DEPARTMENTS </a:t>
            </a:r>
            <a:r>
              <a:rPr lang="en-US" b="1" dirty="0"/>
              <a:t>table.</a:t>
            </a:r>
          </a:p>
          <a:p>
            <a:r>
              <a:rPr lang="en-CA" dirty="0"/>
              <a:t>• </a:t>
            </a:r>
            <a:r>
              <a:rPr lang="en-CA" b="1" dirty="0"/>
              <a:t>Do not use the CYCLE option.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SEQUENCE </a:t>
            </a:r>
            <a:r>
              <a:rPr lang="en-US" b="1" dirty="0" err="1"/>
              <a:t>dept_deptid_seq</a:t>
            </a:r>
            <a:endParaRPr lang="en-US" b="1" dirty="0"/>
          </a:p>
          <a:p>
            <a:r>
              <a:rPr lang="en-US" b="1" dirty="0"/>
              <a:t>INCREMENT BY 10</a:t>
            </a:r>
          </a:p>
          <a:p>
            <a:r>
              <a:rPr lang="en-US" b="1" dirty="0"/>
              <a:t>START WITH 120</a:t>
            </a:r>
          </a:p>
          <a:p>
            <a:r>
              <a:rPr lang="en-US" b="1" dirty="0"/>
              <a:t>MAXVALUE 9999</a:t>
            </a:r>
          </a:p>
          <a:p>
            <a:r>
              <a:rPr lang="en-US" b="1" dirty="0"/>
              <a:t>NOCACHE</a:t>
            </a:r>
          </a:p>
          <a:p>
            <a:r>
              <a:rPr lang="en-US" b="1" dirty="0"/>
              <a:t>NOCYCLE;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NEXTVAL and CURRVAL </a:t>
            </a:r>
            <a:r>
              <a:rPr lang="en-US" b="1" dirty="0" err="1"/>
              <a:t>Pseudocolumns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2136339"/>
            <a:ext cx="6500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NEXTVAL returns the next available sequence value. It returns a unique value every time it is referenced, even for different users.</a:t>
            </a:r>
          </a:p>
          <a:p>
            <a:r>
              <a:rPr lang="en-CA" dirty="0"/>
              <a:t>• </a:t>
            </a:r>
            <a:r>
              <a:rPr lang="en-CA" b="1" dirty="0"/>
              <a:t>CURRVAL obtains the current sequence value.</a:t>
            </a:r>
          </a:p>
          <a:p>
            <a:r>
              <a:rPr lang="en-CA" dirty="0"/>
              <a:t>• </a:t>
            </a:r>
            <a:r>
              <a:rPr lang="en-CA" b="1" dirty="0"/>
              <a:t>NEXTVAL must be issued for that sequence before </a:t>
            </a:r>
            <a:r>
              <a:rPr lang="en-US" b="1" dirty="0"/>
              <a:t>CURRVAL contains a value.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500174"/>
            <a:ext cx="585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Insert a new department named “Support” in</a:t>
            </a:r>
          </a:p>
          <a:p>
            <a:r>
              <a:rPr lang="en-US" b="1" dirty="0"/>
              <a:t>location ID 2500: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828836"/>
            <a:ext cx="657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INSERT INTO departments(</a:t>
            </a:r>
            <a:r>
              <a:rPr lang="en-US" b="1" dirty="0" err="1"/>
              <a:t>department_id</a:t>
            </a:r>
            <a:r>
              <a:rPr lang="en-US" b="1" dirty="0"/>
              <a:t>, </a:t>
            </a:r>
            <a:r>
              <a:rPr lang="en-US" b="1" dirty="0" err="1"/>
              <a:t>department_name</a:t>
            </a:r>
            <a:r>
              <a:rPr lang="en-US" b="1" dirty="0"/>
              <a:t>, </a:t>
            </a:r>
            <a:r>
              <a:rPr lang="en-US" b="1" dirty="0" err="1"/>
              <a:t>location_id</a:t>
            </a:r>
            <a:r>
              <a:rPr lang="en-US" b="1" dirty="0"/>
              <a:t>)</a:t>
            </a:r>
          </a:p>
          <a:p>
            <a:r>
              <a:rPr lang="en-US" b="1" dirty="0"/>
              <a:t>VALUES (</a:t>
            </a:r>
            <a:r>
              <a:rPr lang="en-US" b="1" dirty="0" err="1"/>
              <a:t>dept_deptid_seq.NEXTVAL</a:t>
            </a:r>
            <a:r>
              <a:rPr lang="en-US" b="1" dirty="0"/>
              <a:t>,</a:t>
            </a:r>
          </a:p>
          <a:p>
            <a:r>
              <a:rPr lang="en-US" b="1" dirty="0"/>
              <a:t>'Support', 2500);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5852" y="414338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View the current value for the DEPT_DEPTID_SEQ </a:t>
            </a:r>
            <a:r>
              <a:rPr lang="en-US" b="1" dirty="0"/>
              <a:t>sequence: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414" y="4929198"/>
            <a:ext cx="60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dept_deptid_seq.CURRVAL</a:t>
            </a:r>
            <a:r>
              <a:rPr lang="en-US" b="1" dirty="0"/>
              <a:t> FROM dual;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 Sequence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2413338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Caching sequence values in memory gives faster</a:t>
            </a:r>
          </a:p>
          <a:p>
            <a:r>
              <a:rPr lang="en-US" b="1" dirty="0"/>
              <a:t>access to those values.</a:t>
            </a:r>
          </a:p>
          <a:p>
            <a:r>
              <a:rPr lang="en-CA" dirty="0"/>
              <a:t>• </a:t>
            </a:r>
            <a:r>
              <a:rPr lang="en-CA" b="1" dirty="0"/>
              <a:t>Gaps in sequence values can occur when:</a:t>
            </a:r>
          </a:p>
          <a:p>
            <a:r>
              <a:rPr lang="en-US" dirty="0"/>
              <a:t>– </a:t>
            </a:r>
            <a:r>
              <a:rPr lang="en-US" b="1" dirty="0"/>
              <a:t>A rollback occurs</a:t>
            </a:r>
          </a:p>
          <a:p>
            <a:r>
              <a:rPr lang="en-US" dirty="0"/>
              <a:t>– </a:t>
            </a:r>
            <a:r>
              <a:rPr lang="en-US" b="1" dirty="0"/>
              <a:t>The system crashes</a:t>
            </a:r>
          </a:p>
          <a:p>
            <a:r>
              <a:rPr lang="en-CA" dirty="0"/>
              <a:t>– </a:t>
            </a:r>
            <a:r>
              <a:rPr lang="en-CA" b="1" dirty="0"/>
              <a:t>A sequence is used in another table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1428736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the EMPVU80 view, which contains details</a:t>
            </a:r>
          </a:p>
          <a:p>
            <a:r>
              <a:rPr lang="en-CA" b="1" dirty="0"/>
              <a:t>of employees in department 80: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0166" y="2214554"/>
            <a:ext cx="5429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empvu80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, </a:t>
            </a:r>
            <a:r>
              <a:rPr lang="en-CA" b="1" dirty="0" err="1"/>
              <a:t>last_name</a:t>
            </a:r>
            <a:r>
              <a:rPr lang="en-CA" b="1" dirty="0"/>
              <a:t>, salary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80;</a:t>
            </a:r>
          </a:p>
          <a:p>
            <a:r>
              <a:rPr lang="en-US" b="1" dirty="0"/>
              <a:t>View created.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3714752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Describe the structure of the view by using the</a:t>
            </a:r>
          </a:p>
          <a:p>
            <a:r>
              <a:rPr lang="en-US" b="1" i="1" dirty="0"/>
              <a:t> DESCRIBE command: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1604" y="4786322"/>
            <a:ext cx="204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DESCRIBE empvu80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28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/>
              <a:t>Change the increment value, maximum value,</a:t>
            </a:r>
          </a:p>
          <a:p>
            <a:r>
              <a:rPr lang="en-US" b="1" dirty="0"/>
              <a:t>minimum value, cycle option, or cache option: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50030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ALTER SEQUENCE </a:t>
            </a:r>
            <a:r>
              <a:rPr lang="en-US" b="1" dirty="0" err="1"/>
              <a:t>dept_deptid_seq</a:t>
            </a:r>
            <a:endParaRPr lang="en-US" b="1" dirty="0"/>
          </a:p>
          <a:p>
            <a:r>
              <a:rPr lang="en-US" b="1" dirty="0"/>
              <a:t>INCREMENT BY 20</a:t>
            </a:r>
          </a:p>
          <a:p>
            <a:r>
              <a:rPr lang="en-US" b="1" dirty="0"/>
              <a:t>MAXVALUE 999999</a:t>
            </a:r>
          </a:p>
          <a:p>
            <a:r>
              <a:rPr lang="en-US" b="1" dirty="0"/>
              <a:t>NOCACHE</a:t>
            </a:r>
          </a:p>
          <a:p>
            <a:r>
              <a:rPr lang="en-US" b="1" dirty="0"/>
              <a:t>NOCYCLE;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Guidelines for Modifying</a:t>
            </a:r>
            <a:br>
              <a:rPr lang="en-US" b="1" dirty="0"/>
            </a:br>
            <a:r>
              <a:rPr lang="en-US" b="1" dirty="0"/>
              <a:t>a Sequence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5852" y="1997839"/>
            <a:ext cx="71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must be the owner or have the ALTER </a:t>
            </a:r>
            <a:r>
              <a:rPr lang="en-US" b="1" dirty="0"/>
              <a:t>privilege for the sequence.</a:t>
            </a:r>
          </a:p>
          <a:p>
            <a:r>
              <a:rPr lang="en-CA" dirty="0"/>
              <a:t>• </a:t>
            </a:r>
            <a:r>
              <a:rPr lang="en-CA" b="1" dirty="0"/>
              <a:t>Only future sequence numbers are affected.</a:t>
            </a:r>
          </a:p>
          <a:p>
            <a:r>
              <a:rPr lang="en-CA" dirty="0"/>
              <a:t>• </a:t>
            </a:r>
            <a:r>
              <a:rPr lang="en-CA" b="1" dirty="0"/>
              <a:t>The sequence must be dropped and re-created to restart the sequence at a different </a:t>
            </a:r>
            <a:r>
              <a:rPr lang="en-US" b="1" dirty="0"/>
              <a:t>number.</a:t>
            </a:r>
          </a:p>
          <a:p>
            <a:r>
              <a:rPr lang="en-US" dirty="0"/>
              <a:t>• </a:t>
            </a:r>
            <a:r>
              <a:rPr lang="en-US" b="1" dirty="0"/>
              <a:t>Some validation is performed.</a:t>
            </a:r>
          </a:p>
          <a:p>
            <a:r>
              <a:rPr lang="en-CA" dirty="0"/>
              <a:t>• </a:t>
            </a:r>
            <a:r>
              <a:rPr lang="en-CA" b="1" dirty="0"/>
              <a:t>To remove a sequence, use the DROP 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3042" y="4214818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SEQUENCE </a:t>
            </a:r>
            <a:r>
              <a:rPr lang="en-US" b="1" dirty="0" err="1"/>
              <a:t>dept_deptid_seq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859340"/>
            <a:ext cx="7358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 index:</a:t>
            </a:r>
          </a:p>
          <a:p>
            <a:r>
              <a:rPr lang="en-US" dirty="0"/>
              <a:t>• </a:t>
            </a:r>
            <a:r>
              <a:rPr lang="en-US" b="1" dirty="0"/>
              <a:t>Is a schema object</a:t>
            </a:r>
          </a:p>
          <a:p>
            <a:r>
              <a:rPr lang="en-CA" dirty="0"/>
              <a:t>• </a:t>
            </a:r>
            <a:r>
              <a:rPr lang="en-CA" b="1" dirty="0"/>
              <a:t>Can be used by the Oracle server to speed up the retrieval of rows by using a pointer</a:t>
            </a:r>
          </a:p>
          <a:p>
            <a:r>
              <a:rPr lang="en-CA" dirty="0"/>
              <a:t>• </a:t>
            </a:r>
            <a:r>
              <a:rPr lang="en-CA" b="1" dirty="0"/>
              <a:t>Can reduce disk I/O by using a rapid path access method to locate data quickly</a:t>
            </a:r>
          </a:p>
          <a:p>
            <a:r>
              <a:rPr lang="en-CA" dirty="0"/>
              <a:t>• </a:t>
            </a:r>
            <a:r>
              <a:rPr lang="en-CA" b="1" dirty="0"/>
              <a:t>Is independent of the table that it indexes</a:t>
            </a:r>
          </a:p>
          <a:p>
            <a:r>
              <a:rPr lang="en-CA" dirty="0"/>
              <a:t>• </a:t>
            </a:r>
            <a:r>
              <a:rPr lang="en-CA" b="1" dirty="0"/>
              <a:t>Is used and maintained automatically by the</a:t>
            </a:r>
            <a:r>
              <a:rPr lang="en-US" b="1" dirty="0"/>
              <a:t>Oracle server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Are Indexes Created?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500174"/>
            <a:ext cx="6786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Automatically: A unique index is created automatically when you define a PRIMARY KEY or </a:t>
            </a:r>
            <a:r>
              <a:rPr lang="en-US" b="1" dirty="0"/>
              <a:t>UNIQUE constraint in a table definition.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2967335"/>
            <a:ext cx="5715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Manually: Users can create </a:t>
            </a:r>
            <a:r>
              <a:rPr lang="en-CA" b="1" dirty="0" err="1"/>
              <a:t>nonunique</a:t>
            </a:r>
            <a:r>
              <a:rPr lang="en-CA" b="1" dirty="0"/>
              <a:t> indexes on</a:t>
            </a:r>
          </a:p>
          <a:p>
            <a:r>
              <a:rPr lang="en-CA" b="1" dirty="0"/>
              <a:t>columns to speed up access to the rows.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43042" y="1500174"/>
            <a:ext cx="4286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an index on one or more columns: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7290" y="21431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INDEX </a:t>
            </a:r>
            <a:r>
              <a:rPr lang="en-US" b="1" i="1" dirty="0" err="1"/>
              <a:t>index</a:t>
            </a:r>
            <a:endParaRPr lang="en-US" b="1" i="1" dirty="0"/>
          </a:p>
          <a:p>
            <a:r>
              <a:rPr lang="en-US" b="1" dirty="0"/>
              <a:t>ON </a:t>
            </a:r>
            <a:r>
              <a:rPr lang="en-US" b="1" i="1" dirty="0"/>
              <a:t>table (column[, column]...);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04" y="300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Improve the speed of query access to the</a:t>
            </a:r>
          </a:p>
          <a:p>
            <a:r>
              <a:rPr lang="en-CA" b="1" dirty="0"/>
              <a:t>LAST_NAME column in the EMPLOYEES table: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28" y="37861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INDEX </a:t>
            </a:r>
            <a:r>
              <a:rPr lang="en-US" b="1" dirty="0" err="1"/>
              <a:t>emp_last_name_idx</a:t>
            </a:r>
            <a:endParaRPr lang="en-US" b="1" dirty="0"/>
          </a:p>
          <a:p>
            <a:r>
              <a:rPr lang="en-US" b="1" dirty="0"/>
              <a:t>ON employees(</a:t>
            </a:r>
            <a:r>
              <a:rPr lang="en-US" b="1" dirty="0" err="1"/>
              <a:t>last_name</a:t>
            </a:r>
            <a:r>
              <a:rPr lang="en-US" b="1" dirty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 Creation Guidelines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7224" y="1357298"/>
            <a:ext cx="231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 an index when: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100" y="1857364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A column contains a wide range of 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285992"/>
            <a:ext cx="70723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A column contains a large number of null values</a:t>
            </a:r>
          </a:p>
          <a:p>
            <a:pPr>
              <a:buFont typeface="Arial" pitchFamily="34" charset="0"/>
              <a:buChar char="•"/>
            </a:pPr>
            <a:r>
              <a:rPr lang="en-CA" b="1" dirty="0"/>
              <a:t> One or more columns are frequently used together in a WHERE </a:t>
            </a:r>
            <a:r>
              <a:rPr lang="en-US" b="1" dirty="0"/>
              <a:t>clause or a join condition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3143248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table is large and most queries are expected to retrieve less</a:t>
            </a:r>
          </a:p>
          <a:p>
            <a:r>
              <a:rPr lang="en-CA" b="1" dirty="0"/>
              <a:t>than 2% to 4% of the rows in the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1538" y="3786190"/>
            <a:ext cx="299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Do not create an index when: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1538" y="4143380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columns are not often used as a condition in the query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1538" y="4500570"/>
            <a:ext cx="685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table is small or most queries are expected to retrieve more</a:t>
            </a:r>
          </a:p>
          <a:p>
            <a:r>
              <a:rPr lang="en-CA" b="1" dirty="0"/>
              <a:t>than 2% to 4% of the rows in the table</a:t>
            </a:r>
          </a:p>
          <a:p>
            <a:pPr>
              <a:buFont typeface="Arial" pitchFamily="34" charset="0"/>
              <a:buChar char="•"/>
            </a:pPr>
            <a:r>
              <a:rPr lang="en-CA" b="1" dirty="0"/>
              <a:t> The table is updated frequently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2976" y="5429264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/>
              <a:t> The indexed columns are referenced as part of an expression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an Index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538" y="1357298"/>
            <a:ext cx="5500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Remove an index from the data dictionary by</a:t>
            </a:r>
          </a:p>
          <a:p>
            <a:r>
              <a:rPr lang="en-CA" b="1" dirty="0"/>
              <a:t>using the DROP INDEX command: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728" y="2214554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INDEX </a:t>
            </a:r>
            <a:r>
              <a:rPr lang="en-US" b="1" i="1" dirty="0" err="1"/>
              <a:t>index</a:t>
            </a:r>
            <a:r>
              <a:rPr lang="en-US" b="1" i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14" y="2714620"/>
            <a:ext cx="564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Remove the UPPER_LAST_NAME_IDX index from</a:t>
            </a:r>
          </a:p>
          <a:p>
            <a:r>
              <a:rPr lang="en-US" b="1" dirty="0"/>
              <a:t>the data dictionary: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0166" y="3429000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INDEX </a:t>
            </a:r>
            <a:r>
              <a:rPr lang="en-US" b="1" dirty="0" err="1"/>
              <a:t>emp_last_name_idx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571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To drop an index, you must be the owner of the</a:t>
            </a:r>
          </a:p>
          <a:p>
            <a:r>
              <a:rPr lang="en-CA" b="1" dirty="0"/>
              <a:t>index or have the DROP ANY INDEX privilege.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Synonyms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285860"/>
            <a:ext cx="5929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Simplify access to objects by creating a synonym</a:t>
            </a:r>
          </a:p>
          <a:p>
            <a:r>
              <a:rPr lang="en-CA" b="1" dirty="0"/>
              <a:t>(another name for an object). With synonyms, you can:</a:t>
            </a:r>
          </a:p>
          <a:p>
            <a:r>
              <a:rPr lang="en-CA" dirty="0"/>
              <a:t>• </a:t>
            </a:r>
            <a:r>
              <a:rPr lang="en-CA" b="1" dirty="0"/>
              <a:t>Create an easier reference to a table that is owned</a:t>
            </a:r>
          </a:p>
          <a:p>
            <a:r>
              <a:rPr lang="en-US" b="1" dirty="0"/>
              <a:t>by another user</a:t>
            </a:r>
          </a:p>
          <a:p>
            <a:r>
              <a:rPr lang="en-US" dirty="0"/>
              <a:t>• </a:t>
            </a:r>
            <a:r>
              <a:rPr lang="en-US" b="1" dirty="0"/>
              <a:t>Shorten lengthy object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480" y="32146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[PUBLIC] SYNONYM </a:t>
            </a:r>
            <a:r>
              <a:rPr lang="en-US" b="1" i="1" dirty="0" err="1"/>
              <a:t>synonym</a:t>
            </a:r>
            <a:endParaRPr lang="en-US" b="1" i="1" dirty="0"/>
          </a:p>
          <a:p>
            <a:r>
              <a:rPr lang="en-US" b="1" dirty="0"/>
              <a:t>FOR </a:t>
            </a:r>
            <a:r>
              <a:rPr lang="en-US" b="1" i="1" dirty="0"/>
              <a:t>object;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Removing Synonyms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662" y="1428736"/>
            <a:ext cx="6072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shortened name for the DEPT_SUM_VU </a:t>
            </a:r>
            <a:r>
              <a:rPr lang="en-US" b="1" dirty="0"/>
              <a:t>view: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62" y="2000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SYNONYM </a:t>
            </a:r>
            <a:r>
              <a:rPr lang="en-US" b="1" dirty="0" err="1"/>
              <a:t>d_sum</a:t>
            </a:r>
            <a:endParaRPr lang="en-US" b="1" dirty="0"/>
          </a:p>
          <a:p>
            <a:r>
              <a:rPr lang="en-US" b="1" dirty="0"/>
              <a:t>FOR </a:t>
            </a:r>
            <a:r>
              <a:rPr lang="en-US" b="1" dirty="0" err="1"/>
              <a:t>dept_sum_vu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00" y="2786058"/>
            <a:ext cx="196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Drop a synonym: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1538" y="3429000"/>
            <a:ext cx="255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DROP SYNONYM </a:t>
            </a:r>
            <a:r>
              <a:rPr lang="en-US" b="1" dirty="0" err="1"/>
              <a:t>d_sum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71604" y="13572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Create a view by using column aliases in the</a:t>
            </a:r>
          </a:p>
          <a:p>
            <a:r>
              <a:rPr lang="en-US" b="1" dirty="0" err="1"/>
              <a:t>subquery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04" y="2071678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 VIEW salvu50</a:t>
            </a:r>
          </a:p>
          <a:p>
            <a:r>
              <a:rPr lang="en-CA" b="1" dirty="0"/>
              <a:t>AS SELECT </a:t>
            </a:r>
            <a:r>
              <a:rPr lang="en-CA" b="1" dirty="0" err="1"/>
              <a:t>employee_id</a:t>
            </a:r>
            <a:r>
              <a:rPr lang="en-CA" b="1" dirty="0"/>
              <a:t> ID_NUMBER, </a:t>
            </a:r>
            <a:r>
              <a:rPr lang="en-CA" b="1" dirty="0" err="1"/>
              <a:t>last_name</a:t>
            </a:r>
            <a:r>
              <a:rPr lang="en-CA" b="1" dirty="0"/>
              <a:t> NAME,</a:t>
            </a:r>
          </a:p>
          <a:p>
            <a:r>
              <a:rPr lang="en-US" b="1" dirty="0"/>
              <a:t>salary*12 ANN_SALARY</a:t>
            </a:r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50;</a:t>
            </a:r>
          </a:p>
          <a:p>
            <a:r>
              <a:rPr lang="en-US" b="1" dirty="0"/>
              <a:t>View created.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04" y="407194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Select the columns from this view by the given</a:t>
            </a:r>
          </a:p>
          <a:p>
            <a:r>
              <a:rPr lang="en-US" b="1" dirty="0"/>
              <a:t>alias names: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Retrieving Data from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5001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 *</a:t>
            </a:r>
          </a:p>
          <a:p>
            <a:r>
              <a:rPr lang="en-US" b="1" dirty="0"/>
              <a:t>FROM salvu50;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357298"/>
            <a:ext cx="5929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Modify the EMPVU80 view by using a CREATE OR</a:t>
            </a:r>
          </a:p>
          <a:p>
            <a:r>
              <a:rPr lang="en-CA" b="1" dirty="0"/>
              <a:t>REPLACE VIEW clause. Add an alias for each</a:t>
            </a:r>
          </a:p>
          <a:p>
            <a:r>
              <a:rPr lang="en-US" b="1" dirty="0"/>
              <a:t>column name: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551837"/>
            <a:ext cx="56435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empvu80</a:t>
            </a:r>
          </a:p>
          <a:p>
            <a:r>
              <a:rPr lang="en-US" b="1" dirty="0"/>
              <a:t>(</a:t>
            </a:r>
            <a:r>
              <a:rPr lang="en-US" b="1" dirty="0" err="1"/>
              <a:t>id_number</a:t>
            </a:r>
            <a:r>
              <a:rPr lang="en-US" b="1" dirty="0"/>
              <a:t>, name, </a:t>
            </a:r>
            <a:r>
              <a:rPr lang="en-US" b="1" dirty="0" err="1"/>
              <a:t>sal</a:t>
            </a:r>
            <a:r>
              <a:rPr lang="en-US" b="1" dirty="0"/>
              <a:t>, </a:t>
            </a:r>
            <a:r>
              <a:rPr lang="en-US" b="1" dirty="0" err="1"/>
              <a:t>department_id</a:t>
            </a:r>
            <a:r>
              <a:rPr lang="en-US" b="1" dirty="0"/>
              <a:t>)</a:t>
            </a:r>
          </a:p>
          <a:p>
            <a:r>
              <a:rPr lang="en-US" b="1" dirty="0"/>
              <a:t>AS SELECT </a:t>
            </a:r>
            <a:r>
              <a:rPr lang="en-US" b="1" dirty="0" err="1"/>
              <a:t>employee_id</a:t>
            </a:r>
            <a:r>
              <a:rPr lang="en-US" b="1" dirty="0"/>
              <a:t>, </a:t>
            </a:r>
            <a:r>
              <a:rPr lang="en-US" b="1" dirty="0" err="1"/>
              <a:t>first_name</a:t>
            </a:r>
            <a:r>
              <a:rPr lang="en-US" b="1" dirty="0"/>
              <a:t> || ' '</a:t>
            </a:r>
          </a:p>
          <a:p>
            <a:r>
              <a:rPr lang="en-US" b="1" dirty="0"/>
              <a:t>|| </a:t>
            </a:r>
            <a:r>
              <a:rPr lang="en-US" b="1" dirty="0" err="1"/>
              <a:t>last_name</a:t>
            </a:r>
            <a:r>
              <a:rPr lang="en-US" b="1" dirty="0"/>
              <a:t>, salary, </a:t>
            </a:r>
            <a:r>
              <a:rPr lang="en-US" b="1" dirty="0" err="1"/>
              <a:t>department_id</a:t>
            </a:r>
            <a:endParaRPr lang="en-US" b="1" dirty="0"/>
          </a:p>
          <a:p>
            <a:r>
              <a:rPr lang="en-US" b="1" dirty="0"/>
              <a:t>FROM employees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department_id</a:t>
            </a:r>
            <a:r>
              <a:rPr lang="en-US" b="1" dirty="0"/>
              <a:t> = 80;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7290" y="4572008"/>
            <a:ext cx="635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Column aliases in the CREATE OR REPLACE VIEW</a:t>
            </a:r>
          </a:p>
          <a:p>
            <a:r>
              <a:rPr lang="en-CA" b="1" dirty="0"/>
              <a:t>clause are listed in the same order as the columns</a:t>
            </a:r>
          </a:p>
          <a:p>
            <a:r>
              <a:rPr lang="en-US" b="1" dirty="0"/>
              <a:t>in the </a:t>
            </a:r>
            <a:r>
              <a:rPr lang="en-US" b="1" dirty="0" err="1"/>
              <a:t>subquery</a:t>
            </a:r>
            <a:r>
              <a:rPr lang="en-US" b="1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Complex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8728" y="1428736"/>
            <a:ext cx="628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a complex view that contains group functions</a:t>
            </a:r>
          </a:p>
          <a:p>
            <a:r>
              <a:rPr lang="en-CA" b="1" dirty="0"/>
              <a:t>to display values from two tables: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604" y="2274838"/>
            <a:ext cx="64294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CREATE OR REPLACE VIEW </a:t>
            </a:r>
            <a:r>
              <a:rPr lang="en-CA" b="1" dirty="0" err="1"/>
              <a:t>dept_sum_vu</a:t>
            </a:r>
            <a:endParaRPr lang="en-CA" b="1" dirty="0"/>
          </a:p>
          <a:p>
            <a:r>
              <a:rPr lang="en-US" b="1" dirty="0"/>
              <a:t>(name, </a:t>
            </a:r>
            <a:r>
              <a:rPr lang="en-US" b="1" dirty="0" err="1"/>
              <a:t>minsal</a:t>
            </a:r>
            <a:r>
              <a:rPr lang="en-US" b="1" dirty="0"/>
              <a:t>, </a:t>
            </a:r>
            <a:r>
              <a:rPr lang="en-US" b="1" dirty="0" err="1"/>
              <a:t>maxsal</a:t>
            </a:r>
            <a:r>
              <a:rPr lang="en-US" b="1" dirty="0"/>
              <a:t>, </a:t>
            </a:r>
            <a:r>
              <a:rPr lang="en-US" b="1" dirty="0" err="1"/>
              <a:t>avgsal</a:t>
            </a:r>
            <a:r>
              <a:rPr lang="en-US" b="1" dirty="0"/>
              <a:t>)</a:t>
            </a:r>
          </a:p>
          <a:p>
            <a:r>
              <a:rPr lang="en-US" b="1" dirty="0"/>
              <a:t>AS SELECT </a:t>
            </a:r>
            <a:r>
              <a:rPr lang="en-US" b="1" dirty="0" err="1"/>
              <a:t>d.department_name</a:t>
            </a:r>
            <a:r>
              <a:rPr lang="en-US" b="1" dirty="0"/>
              <a:t>, MIN(</a:t>
            </a:r>
            <a:r>
              <a:rPr lang="en-US" b="1" dirty="0" err="1"/>
              <a:t>e.salary</a:t>
            </a:r>
            <a:r>
              <a:rPr lang="en-US" b="1" dirty="0"/>
              <a:t>),</a:t>
            </a:r>
          </a:p>
          <a:p>
            <a:r>
              <a:rPr lang="en-US" b="1" dirty="0"/>
              <a:t>MAX(</a:t>
            </a:r>
            <a:r>
              <a:rPr lang="en-US" b="1" dirty="0" err="1"/>
              <a:t>e.salary</a:t>
            </a:r>
            <a:r>
              <a:rPr lang="en-US" b="1" dirty="0"/>
              <a:t>),AVG(</a:t>
            </a:r>
            <a:r>
              <a:rPr lang="en-US" b="1" dirty="0" err="1"/>
              <a:t>e.salary</a:t>
            </a:r>
            <a:r>
              <a:rPr lang="en-US" b="1" dirty="0"/>
              <a:t>)</a:t>
            </a:r>
          </a:p>
          <a:p>
            <a:r>
              <a:rPr lang="en-CA" b="1" dirty="0"/>
              <a:t>FROM employees e JOIN departments d</a:t>
            </a:r>
          </a:p>
          <a:p>
            <a:r>
              <a:rPr lang="en-US" b="1" dirty="0"/>
              <a:t>ON (</a:t>
            </a:r>
            <a:r>
              <a:rPr lang="en-US" b="1" dirty="0" err="1"/>
              <a:t>e.department_id</a:t>
            </a:r>
            <a:r>
              <a:rPr lang="en-US" b="1" dirty="0"/>
              <a:t> = </a:t>
            </a:r>
            <a:r>
              <a:rPr lang="en-US" b="1" dirty="0" err="1"/>
              <a:t>d.department_id</a:t>
            </a:r>
            <a:r>
              <a:rPr lang="en-US" b="1" dirty="0"/>
              <a:t>)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d.department_name</a:t>
            </a:r>
            <a:r>
              <a:rPr lang="en-US" b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2136339"/>
            <a:ext cx="6357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• </a:t>
            </a:r>
            <a:r>
              <a:rPr lang="en-CA" b="1" dirty="0"/>
              <a:t>You can usually perform DML operations </a:t>
            </a:r>
            <a:r>
              <a:rPr lang="en-US" b="1" dirty="0"/>
              <a:t>on simple views.</a:t>
            </a:r>
          </a:p>
          <a:p>
            <a:r>
              <a:rPr lang="en-CA" dirty="0"/>
              <a:t>• </a:t>
            </a:r>
            <a:r>
              <a:rPr lang="en-CA" b="1" dirty="0"/>
              <a:t>You cannot remove a row if the view contains the </a:t>
            </a:r>
            <a:r>
              <a:rPr lang="en-US" b="1" dirty="0"/>
              <a:t>following:</a:t>
            </a:r>
          </a:p>
          <a:p>
            <a:r>
              <a:rPr lang="en-US" dirty="0"/>
              <a:t>– </a:t>
            </a:r>
            <a:r>
              <a:rPr lang="en-US" b="1" dirty="0"/>
              <a:t>Group functions</a:t>
            </a:r>
          </a:p>
          <a:p>
            <a:r>
              <a:rPr lang="en-US" dirty="0"/>
              <a:t>– </a:t>
            </a:r>
            <a:r>
              <a:rPr lang="en-US" b="1" dirty="0"/>
              <a:t>A GROUP BY clause</a:t>
            </a:r>
          </a:p>
          <a:p>
            <a:r>
              <a:rPr lang="en-US" dirty="0"/>
              <a:t>–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–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14480" y="2413338"/>
            <a:ext cx="5143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cannot modify data in a view if it contains:</a:t>
            </a:r>
          </a:p>
          <a:p>
            <a:r>
              <a:rPr lang="en-US" dirty="0"/>
              <a:t>• </a:t>
            </a:r>
            <a:r>
              <a:rPr lang="en-US" b="1" dirty="0"/>
              <a:t>Group functions</a:t>
            </a:r>
          </a:p>
          <a:p>
            <a:r>
              <a:rPr lang="en-US" dirty="0"/>
              <a:t>• </a:t>
            </a:r>
            <a:r>
              <a:rPr lang="en-US" b="1" dirty="0"/>
              <a:t>A GROUP BY clause</a:t>
            </a:r>
          </a:p>
          <a:p>
            <a:r>
              <a:rPr lang="en-US" dirty="0"/>
              <a:t>•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•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</a:p>
          <a:p>
            <a:r>
              <a:rPr lang="en-US" dirty="0"/>
              <a:t>• </a:t>
            </a:r>
            <a:r>
              <a:rPr lang="en-US" b="1" dirty="0"/>
              <a:t>Columns defined by expressions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Rules for Performing</a:t>
            </a:r>
            <a:br>
              <a:rPr lang="en-US" b="1" dirty="0"/>
            </a:br>
            <a:r>
              <a:rPr lang="en-CA" b="1" dirty="0"/>
              <a:t>DML Operations on a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7290" y="1859340"/>
            <a:ext cx="6858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You cannot add data through a view if the view </a:t>
            </a:r>
            <a:r>
              <a:rPr lang="en-US" b="1" dirty="0"/>
              <a:t>includes:</a:t>
            </a:r>
          </a:p>
          <a:p>
            <a:r>
              <a:rPr lang="en-US" dirty="0"/>
              <a:t>• </a:t>
            </a:r>
            <a:r>
              <a:rPr lang="en-US" b="1" dirty="0"/>
              <a:t>Group functions</a:t>
            </a:r>
          </a:p>
          <a:p>
            <a:r>
              <a:rPr lang="en-US" dirty="0"/>
              <a:t>• </a:t>
            </a:r>
            <a:r>
              <a:rPr lang="en-US" b="1" dirty="0"/>
              <a:t>A GROUP BY clause</a:t>
            </a:r>
          </a:p>
          <a:p>
            <a:r>
              <a:rPr lang="en-US" dirty="0"/>
              <a:t>• </a:t>
            </a:r>
            <a:r>
              <a:rPr lang="en-US" b="1" dirty="0"/>
              <a:t>The DISTINCT keyword</a:t>
            </a:r>
          </a:p>
          <a:p>
            <a:r>
              <a:rPr lang="en-US" dirty="0"/>
              <a:t>• </a:t>
            </a:r>
            <a:r>
              <a:rPr lang="en-US" b="1" dirty="0"/>
              <a:t>The </a:t>
            </a:r>
            <a:r>
              <a:rPr lang="en-US" b="1" dirty="0" err="1"/>
              <a:t>pseudocolumn</a:t>
            </a:r>
            <a:r>
              <a:rPr lang="en-US" b="1" dirty="0"/>
              <a:t> ROWNUM keyword</a:t>
            </a:r>
          </a:p>
          <a:p>
            <a:r>
              <a:rPr lang="en-US" dirty="0"/>
              <a:t>• </a:t>
            </a:r>
            <a:r>
              <a:rPr lang="en-US" b="1" dirty="0"/>
              <a:t>Columns defined by expressions</a:t>
            </a:r>
          </a:p>
          <a:p>
            <a:r>
              <a:rPr lang="en-CA" dirty="0"/>
              <a:t>• </a:t>
            </a:r>
            <a:r>
              <a:rPr lang="en-CA" b="1" dirty="0"/>
              <a:t>NOT NULL columns in the base tables that are not</a:t>
            </a:r>
          </a:p>
          <a:p>
            <a:r>
              <a:rPr lang="en-US" b="1" dirty="0"/>
              <a:t>selected by the view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1583</Words>
  <Application>Microsoft Office PowerPoint</Application>
  <PresentationFormat>On-screen Show (4:3)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Creating a View</vt:lpstr>
      <vt:lpstr>Creating a View</vt:lpstr>
      <vt:lpstr>Creating a View</vt:lpstr>
      <vt:lpstr>Retrieving Data from a View</vt:lpstr>
      <vt:lpstr>Modifying a View</vt:lpstr>
      <vt:lpstr>Creating a Complex View</vt:lpstr>
      <vt:lpstr>Rules for Performing DML Operations on a View</vt:lpstr>
      <vt:lpstr>Rules for Performing DML Operations on a View</vt:lpstr>
      <vt:lpstr>Rules for Performing DML Operations on a View</vt:lpstr>
      <vt:lpstr>Using the WITH CHECK OPTION Clause</vt:lpstr>
      <vt:lpstr>Denying DML Operations</vt:lpstr>
      <vt:lpstr>Denying DML Operations</vt:lpstr>
      <vt:lpstr>Removing a View</vt:lpstr>
      <vt:lpstr>Sequences</vt:lpstr>
      <vt:lpstr>CREATE SEQUENCE Statement: Syntax</vt:lpstr>
      <vt:lpstr>Creating a Sequence</vt:lpstr>
      <vt:lpstr>NEXTVAL and CURRVAL Pseudocolumns</vt:lpstr>
      <vt:lpstr>Using a Sequence</vt:lpstr>
      <vt:lpstr>Caching Sequence Values</vt:lpstr>
      <vt:lpstr>Modifying a Sequence</vt:lpstr>
      <vt:lpstr>Guidelines for Modifying a Sequence</vt:lpstr>
      <vt:lpstr>Indexes</vt:lpstr>
      <vt:lpstr>How Are Indexes Created?</vt:lpstr>
      <vt:lpstr>Creating an Index</vt:lpstr>
      <vt:lpstr>Index Creation Guidelines</vt:lpstr>
      <vt:lpstr>Removing an Index</vt:lpstr>
      <vt:lpstr>Synonyms</vt:lpstr>
      <vt:lpstr>Creating and Removing Synonyms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View</dc:title>
  <dc:creator>amanzer</dc:creator>
  <cp:lastModifiedBy>Ayesha Manzer</cp:lastModifiedBy>
  <cp:revision>16</cp:revision>
  <dcterms:created xsi:type="dcterms:W3CDTF">2011-03-17T14:54:55Z</dcterms:created>
  <dcterms:modified xsi:type="dcterms:W3CDTF">2019-09-23T17:27:14Z</dcterms:modified>
</cp:coreProperties>
</file>