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4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0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8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1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8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ABF9-0DDD-419E-8F05-26E1425B22F7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03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9739" y="1752543"/>
            <a:ext cx="1515291" cy="9666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Demography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78778" y="2413362"/>
            <a:ext cx="1515291" cy="966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Economy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834744" y="575854"/>
            <a:ext cx="1515291" cy="966651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350034" y="2793859"/>
            <a:ext cx="1515291" cy="9666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Energy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370424" y="5108665"/>
            <a:ext cx="1515291" cy="96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973562" y="5609155"/>
            <a:ext cx="1515291" cy="966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Climate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11580" y="4695427"/>
            <a:ext cx="1515291" cy="9666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Land and water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1042181" y="3018607"/>
            <a:ext cx="21778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1742" y="2758187"/>
            <a:ext cx="165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working age population</a:t>
            </a:r>
            <a:endParaRPr lang="en-US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614778" y="2354428"/>
            <a:ext cx="1714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dirty="0" smtClean="0"/>
              <a:t>ouseholds composition</a:t>
            </a:r>
          </a:p>
        </p:txBody>
      </p:sp>
      <p:cxnSp>
        <p:nvCxnSpPr>
          <p:cNvPr id="31" name="Conector recto 30"/>
          <p:cNvCxnSpPr/>
          <p:nvPr/>
        </p:nvCxnSpPr>
        <p:spPr>
          <a:xfrm flipH="1" flipV="1">
            <a:off x="3903140" y="2154326"/>
            <a:ext cx="7010" cy="2590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1988784" y="1926729"/>
            <a:ext cx="137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health expenditure</a:t>
            </a:r>
            <a:endParaRPr lang="en-US" sz="1200" dirty="0"/>
          </a:p>
        </p:txBody>
      </p:sp>
      <p:cxnSp>
        <p:nvCxnSpPr>
          <p:cNvPr id="36" name="Conector recto 35"/>
          <p:cNvCxnSpPr/>
          <p:nvPr/>
        </p:nvCxnSpPr>
        <p:spPr>
          <a:xfrm flipH="1">
            <a:off x="4415246" y="1320441"/>
            <a:ext cx="14194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415246" y="1320441"/>
            <a:ext cx="0" cy="10929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459850" y="1070089"/>
            <a:ext cx="1414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households’ wealth</a:t>
            </a:r>
            <a:endParaRPr lang="en-US" sz="1200" dirty="0"/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4794069" y="3145709"/>
            <a:ext cx="2555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4794069" y="2887132"/>
            <a:ext cx="2555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12519" y="2662384"/>
            <a:ext cx="1975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ransport economic demand</a:t>
            </a:r>
            <a:endParaRPr lang="en-US" sz="12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169578" y="2930172"/>
            <a:ext cx="1861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conomic output by sector</a:t>
            </a:r>
            <a:endParaRPr lang="en-US" sz="1200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9718765" y="4166467"/>
            <a:ext cx="0" cy="942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7951902" y="3760510"/>
            <a:ext cx="0" cy="41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8342812" y="4166469"/>
            <a:ext cx="13759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6418645" y="3930530"/>
            <a:ext cx="1269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 by commodity</a:t>
            </a:r>
            <a:endParaRPr lang="en-US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9335849" y="577406"/>
            <a:ext cx="2747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PE: primary energy</a:t>
            </a:r>
          </a:p>
          <a:p>
            <a:r>
              <a:rPr lang="en-US" sz="1200" dirty="0" smtClean="0"/>
              <a:t>GHG: greenhouse emissions</a:t>
            </a:r>
          </a:p>
          <a:p>
            <a:r>
              <a:rPr lang="en-US" sz="1200" dirty="0" smtClean="0"/>
              <a:t>LUC: land use change</a:t>
            </a:r>
          </a:p>
          <a:p>
            <a:r>
              <a:rPr lang="en-US" sz="1200" dirty="0" smtClean="0"/>
              <a:t>IPPU: industrial process and product use</a:t>
            </a:r>
          </a:p>
          <a:p>
            <a:r>
              <a:rPr lang="en-US" sz="1200" dirty="0" smtClean="0"/>
              <a:t>GDP: gross demand product</a:t>
            </a:r>
          </a:p>
          <a:p>
            <a:r>
              <a:rPr lang="en-US" sz="1200" dirty="0" smtClean="0"/>
              <a:t>EV: electric vehicle</a:t>
            </a:r>
          </a:p>
          <a:p>
            <a:r>
              <a:rPr lang="en-US" sz="1200" dirty="0" smtClean="0"/>
              <a:t>FE: final energy</a:t>
            </a:r>
          </a:p>
          <a:p>
            <a:r>
              <a:rPr lang="en-US" sz="1200" dirty="0" smtClean="0"/>
              <a:t>RES: renewable energy sources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validated link</a:t>
            </a:r>
          </a:p>
          <a:p>
            <a:r>
              <a:rPr lang="en-US" sz="1200" dirty="0" smtClean="0"/>
              <a:t>          not validated link</a:t>
            </a:r>
            <a:endParaRPr lang="en-US" sz="1200" dirty="0"/>
          </a:p>
        </p:txBody>
      </p:sp>
      <p:cxnSp>
        <p:nvCxnSpPr>
          <p:cNvPr id="79" name="Conector recto 78"/>
          <p:cNvCxnSpPr/>
          <p:nvPr/>
        </p:nvCxnSpPr>
        <p:spPr>
          <a:xfrm>
            <a:off x="4587242" y="3406138"/>
            <a:ext cx="12644" cy="1339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 flipV="1">
            <a:off x="4617302" y="4734195"/>
            <a:ext cx="48267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>
          <a:xfrm>
            <a:off x="9444028" y="4745586"/>
            <a:ext cx="4772" cy="358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5985336" y="4468587"/>
            <a:ext cx="1861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conomic output by sector</a:t>
            </a:r>
            <a:endParaRPr lang="en-US" sz="1200" dirty="0"/>
          </a:p>
        </p:txBody>
      </p:sp>
      <p:cxnSp>
        <p:nvCxnSpPr>
          <p:cNvPr id="92" name="Conector recto 91"/>
          <p:cNvCxnSpPr/>
          <p:nvPr/>
        </p:nvCxnSpPr>
        <p:spPr>
          <a:xfrm flipH="1" flipV="1">
            <a:off x="4219304" y="5291544"/>
            <a:ext cx="5151120" cy="17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 flipV="1">
            <a:off x="4219304" y="3392824"/>
            <a:ext cx="0" cy="1872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5789613" y="5023253"/>
            <a:ext cx="2221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mineral and hydrocarbons price</a:t>
            </a:r>
            <a:endParaRPr lang="en-US" sz="1200" dirty="0"/>
          </a:p>
        </p:txBody>
      </p:sp>
      <p:cxnSp>
        <p:nvCxnSpPr>
          <p:cNvPr id="97" name="Conector recto 96"/>
          <p:cNvCxnSpPr/>
          <p:nvPr/>
        </p:nvCxnSpPr>
        <p:spPr>
          <a:xfrm>
            <a:off x="8857633" y="2877190"/>
            <a:ext cx="2481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11339577" y="2877190"/>
            <a:ext cx="25108" cy="3468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/>
          <p:cNvCxnSpPr/>
          <p:nvPr/>
        </p:nvCxnSpPr>
        <p:spPr>
          <a:xfrm flipH="1" flipV="1">
            <a:off x="6488853" y="6336573"/>
            <a:ext cx="4875834" cy="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7114553" y="6080169"/>
            <a:ext cx="20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energy/IPPU GHG emissions</a:t>
            </a:r>
          </a:p>
        </p:txBody>
      </p:sp>
      <p:cxnSp>
        <p:nvCxnSpPr>
          <p:cNvPr id="106" name="Conector recto de flecha 105"/>
          <p:cNvCxnSpPr/>
          <p:nvPr/>
        </p:nvCxnSpPr>
        <p:spPr>
          <a:xfrm>
            <a:off x="2656952" y="6211966"/>
            <a:ext cx="2316610" cy="18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H="1" flipV="1">
            <a:off x="2650336" y="5662078"/>
            <a:ext cx="6616" cy="574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/>
          <p:cNvSpPr txBox="1"/>
          <p:nvPr/>
        </p:nvSpPr>
        <p:spPr>
          <a:xfrm>
            <a:off x="2674453" y="5898213"/>
            <a:ext cx="2138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griculture/LUC GHG emissions</a:t>
            </a:r>
          </a:p>
        </p:txBody>
      </p:sp>
      <p:cxnSp>
        <p:nvCxnSpPr>
          <p:cNvPr id="117" name="Conector recto 116"/>
          <p:cNvCxnSpPr/>
          <p:nvPr/>
        </p:nvCxnSpPr>
        <p:spPr>
          <a:xfrm>
            <a:off x="541411" y="2734895"/>
            <a:ext cx="1252" cy="2227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/>
          <p:cNvCxnSpPr/>
          <p:nvPr/>
        </p:nvCxnSpPr>
        <p:spPr>
          <a:xfrm>
            <a:off x="541515" y="4926029"/>
            <a:ext cx="8752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515772" y="4685544"/>
            <a:ext cx="86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population</a:t>
            </a:r>
            <a:endParaRPr lang="en-US" sz="1200" dirty="0"/>
          </a:p>
        </p:txBody>
      </p:sp>
      <p:cxnSp>
        <p:nvCxnSpPr>
          <p:cNvPr id="127" name="Conector recto 126"/>
          <p:cNvCxnSpPr/>
          <p:nvPr/>
        </p:nvCxnSpPr>
        <p:spPr>
          <a:xfrm flipH="1" flipV="1">
            <a:off x="3378174" y="5739208"/>
            <a:ext cx="1603345" cy="6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 flipV="1">
            <a:off x="3389365" y="3735892"/>
            <a:ext cx="11014" cy="20033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 flipH="1" flipV="1">
            <a:off x="720207" y="3732091"/>
            <a:ext cx="2666816" cy="3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3402720" y="5459931"/>
            <a:ext cx="14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emperature change</a:t>
            </a:r>
            <a:endParaRPr lang="en-US" sz="1200" dirty="0"/>
          </a:p>
        </p:txBody>
      </p:sp>
      <p:cxnSp>
        <p:nvCxnSpPr>
          <p:cNvPr id="136" name="Conector recto de flecha 135"/>
          <p:cNvCxnSpPr/>
          <p:nvPr/>
        </p:nvCxnSpPr>
        <p:spPr>
          <a:xfrm flipV="1">
            <a:off x="720207" y="2734895"/>
            <a:ext cx="0" cy="9852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/>
          <p:cNvCxnSpPr/>
          <p:nvPr/>
        </p:nvCxnSpPr>
        <p:spPr>
          <a:xfrm flipV="1">
            <a:off x="3387023" y="3380013"/>
            <a:ext cx="0" cy="371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>
            <a:endCxn id="10" idx="3"/>
          </p:cNvCxnSpPr>
          <p:nvPr/>
        </p:nvCxnSpPr>
        <p:spPr>
          <a:xfrm flipH="1">
            <a:off x="2926871" y="5169146"/>
            <a:ext cx="460151" cy="96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 flipH="1">
            <a:off x="2169225" y="3277184"/>
            <a:ext cx="1109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/>
          <p:cNvCxnSpPr>
            <a:endCxn id="10" idx="0"/>
          </p:cNvCxnSpPr>
          <p:nvPr/>
        </p:nvCxnSpPr>
        <p:spPr>
          <a:xfrm>
            <a:off x="2169225" y="3282623"/>
            <a:ext cx="1" cy="1412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171"/>
          <p:cNvSpPr txBox="1"/>
          <p:nvPr/>
        </p:nvSpPr>
        <p:spPr>
          <a:xfrm>
            <a:off x="2529828" y="3054262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GDP</a:t>
            </a:r>
            <a:endParaRPr lang="en-US" sz="1200" dirty="0"/>
          </a:p>
        </p:txBody>
      </p:sp>
      <p:cxnSp>
        <p:nvCxnSpPr>
          <p:cNvPr id="185" name="Conector recto 184"/>
          <p:cNvCxnSpPr/>
          <p:nvPr/>
        </p:nvCxnSpPr>
        <p:spPr>
          <a:xfrm flipV="1">
            <a:off x="2440908" y="3422366"/>
            <a:ext cx="12365" cy="1273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/>
          <p:nvPr/>
        </p:nvCxnSpPr>
        <p:spPr>
          <a:xfrm>
            <a:off x="2455302" y="3415759"/>
            <a:ext cx="4902486" cy="1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/>
          <p:cNvSpPr txBox="1"/>
          <p:nvPr/>
        </p:nvSpPr>
        <p:spPr>
          <a:xfrm>
            <a:off x="5255157" y="3179208"/>
            <a:ext cx="14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olar land for energy</a:t>
            </a:r>
            <a:endParaRPr lang="en-US" sz="1200" dirty="0"/>
          </a:p>
        </p:txBody>
      </p:sp>
      <p:cxnSp>
        <p:nvCxnSpPr>
          <p:cNvPr id="29" name="Conector recto 28"/>
          <p:cNvCxnSpPr/>
          <p:nvPr/>
        </p:nvCxnSpPr>
        <p:spPr>
          <a:xfrm flipH="1" flipV="1">
            <a:off x="2758416" y="4153169"/>
            <a:ext cx="5584396" cy="11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2758416" y="4164896"/>
            <a:ext cx="0" cy="53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1285371" y="385615"/>
            <a:ext cx="1515291" cy="96665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Society</a:t>
            </a:r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1665030" y="2611266"/>
            <a:ext cx="1613748" cy="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V="1">
            <a:off x="1033929" y="2719194"/>
            <a:ext cx="0" cy="315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>
            <a:off x="1665242" y="2155975"/>
            <a:ext cx="2238314" cy="8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4179846" y="731617"/>
            <a:ext cx="0" cy="168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H="1" flipV="1">
            <a:off x="2800664" y="714199"/>
            <a:ext cx="1374892" cy="4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uadroTexto 101"/>
          <p:cNvSpPr txBox="1"/>
          <p:nvPr/>
        </p:nvSpPr>
        <p:spPr>
          <a:xfrm>
            <a:off x="2569724" y="468088"/>
            <a:ext cx="195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education expenditure</a:t>
            </a:r>
            <a:endParaRPr lang="en-US" sz="12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327547" y="560185"/>
            <a:ext cx="86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population</a:t>
            </a:r>
            <a:endParaRPr lang="en-US" sz="1200" dirty="0"/>
          </a:p>
        </p:txBody>
      </p:sp>
      <p:cxnSp>
        <p:nvCxnSpPr>
          <p:cNvPr id="82" name="Conector recto de flecha 81"/>
          <p:cNvCxnSpPr/>
          <p:nvPr/>
        </p:nvCxnSpPr>
        <p:spPr>
          <a:xfrm>
            <a:off x="280894" y="808307"/>
            <a:ext cx="956235" cy="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V="1">
            <a:off x="268941" y="808307"/>
            <a:ext cx="11953" cy="944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5" idx="0"/>
          </p:cNvCxnSpPr>
          <p:nvPr/>
        </p:nvCxnSpPr>
        <p:spPr>
          <a:xfrm flipH="1" flipV="1">
            <a:off x="4036423" y="1085306"/>
            <a:ext cx="1" cy="1328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 flipH="1">
            <a:off x="2813926" y="1072870"/>
            <a:ext cx="1208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3199170" y="862025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GDP</a:t>
            </a:r>
            <a:endParaRPr lang="en-US" sz="1200" dirty="0"/>
          </a:p>
        </p:txBody>
      </p:sp>
      <p:cxnSp>
        <p:nvCxnSpPr>
          <p:cNvPr id="100" name="Conector recto 99"/>
          <p:cNvCxnSpPr/>
          <p:nvPr/>
        </p:nvCxnSpPr>
        <p:spPr>
          <a:xfrm flipH="1" flipV="1">
            <a:off x="2053615" y="6484445"/>
            <a:ext cx="2919947" cy="11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>
          <a:xfrm flipV="1">
            <a:off x="2043016" y="5656104"/>
            <a:ext cx="0" cy="828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2887920" y="6254620"/>
            <a:ext cx="983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</a:t>
            </a:r>
            <a:r>
              <a:rPr lang="en-US" sz="1200" dirty="0" smtClean="0"/>
              <a:t>ea level rise</a:t>
            </a:r>
            <a:endParaRPr lang="en-US" sz="1200" dirty="0"/>
          </a:p>
        </p:txBody>
      </p:sp>
      <p:cxnSp>
        <p:nvCxnSpPr>
          <p:cNvPr id="116" name="Conector recto 115"/>
          <p:cNvCxnSpPr/>
          <p:nvPr/>
        </p:nvCxnSpPr>
        <p:spPr>
          <a:xfrm flipV="1">
            <a:off x="8865325" y="3091918"/>
            <a:ext cx="181096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/>
          <p:nvPr/>
        </p:nvCxnSpPr>
        <p:spPr>
          <a:xfrm>
            <a:off x="10676292" y="3091918"/>
            <a:ext cx="33543" cy="2025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8866052" y="3332079"/>
            <a:ext cx="1592162" cy="7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/>
          <p:cNvCxnSpPr/>
          <p:nvPr/>
        </p:nvCxnSpPr>
        <p:spPr>
          <a:xfrm>
            <a:off x="10466195" y="3348323"/>
            <a:ext cx="27060" cy="176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/>
          <p:cNvSpPr txBox="1"/>
          <p:nvPr/>
        </p:nvSpPr>
        <p:spPr>
          <a:xfrm>
            <a:off x="9094473" y="2850825"/>
            <a:ext cx="1371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EV batteries power</a:t>
            </a:r>
            <a:endParaRPr lang="en-US" sz="1200" dirty="0"/>
          </a:p>
        </p:txBody>
      </p:sp>
      <p:sp>
        <p:nvSpPr>
          <p:cNvPr id="154" name="CuadroTexto 153"/>
          <p:cNvSpPr txBox="1"/>
          <p:nvPr/>
        </p:nvSpPr>
        <p:spPr>
          <a:xfrm>
            <a:off x="8809821" y="3081446"/>
            <a:ext cx="1690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lectric storage capacity</a:t>
            </a:r>
            <a:endParaRPr lang="en-US" sz="1200" dirty="0"/>
          </a:p>
        </p:txBody>
      </p:sp>
      <p:cxnSp>
        <p:nvCxnSpPr>
          <p:cNvPr id="146" name="Conector recto de flecha 145"/>
          <p:cNvCxnSpPr/>
          <p:nvPr/>
        </p:nvCxnSpPr>
        <p:spPr>
          <a:xfrm flipH="1" flipV="1">
            <a:off x="370383" y="2719195"/>
            <a:ext cx="1655" cy="2597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 flipH="1" flipV="1">
            <a:off x="362489" y="5314045"/>
            <a:ext cx="1021118" cy="59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/>
          <p:cNvSpPr txBox="1"/>
          <p:nvPr/>
        </p:nvSpPr>
        <p:spPr>
          <a:xfrm>
            <a:off x="346269" y="5095542"/>
            <a:ext cx="105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ood shortage</a:t>
            </a:r>
            <a:endParaRPr lang="en-US" sz="1200" dirty="0"/>
          </a:p>
        </p:txBody>
      </p:sp>
      <p:cxnSp>
        <p:nvCxnSpPr>
          <p:cNvPr id="150" name="Conector recto 149"/>
          <p:cNvCxnSpPr>
            <a:stCxn id="6" idx="3"/>
          </p:cNvCxnSpPr>
          <p:nvPr/>
        </p:nvCxnSpPr>
        <p:spPr>
          <a:xfrm flipV="1">
            <a:off x="7350035" y="1059179"/>
            <a:ext cx="136963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/>
          <p:nvPr/>
        </p:nvCxnSpPr>
        <p:spPr>
          <a:xfrm>
            <a:off x="8735090" y="1059179"/>
            <a:ext cx="0" cy="17323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/>
          <p:cNvSpPr txBox="1"/>
          <p:nvPr/>
        </p:nvSpPr>
        <p:spPr>
          <a:xfrm>
            <a:off x="7327885" y="787876"/>
            <a:ext cx="1432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financial constraints</a:t>
            </a:r>
            <a:endParaRPr lang="en-US" sz="1200" dirty="0"/>
          </a:p>
        </p:txBody>
      </p:sp>
      <p:cxnSp>
        <p:nvCxnSpPr>
          <p:cNvPr id="158" name="Conector recto 157"/>
          <p:cNvCxnSpPr/>
          <p:nvPr/>
        </p:nvCxnSpPr>
        <p:spPr>
          <a:xfrm flipV="1">
            <a:off x="7493127" y="2671621"/>
            <a:ext cx="0" cy="11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H="1">
            <a:off x="4780749" y="2665215"/>
            <a:ext cx="2712378" cy="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uadroTexto 169"/>
          <p:cNvSpPr txBox="1"/>
          <p:nvPr/>
        </p:nvSpPr>
        <p:spPr>
          <a:xfrm>
            <a:off x="5199233" y="2418531"/>
            <a:ext cx="1801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transport FE consumption</a:t>
            </a:r>
          </a:p>
        </p:txBody>
      </p:sp>
      <p:cxnSp>
        <p:nvCxnSpPr>
          <p:cNvPr id="164" name="Conector recto 163"/>
          <p:cNvCxnSpPr/>
          <p:nvPr/>
        </p:nvCxnSpPr>
        <p:spPr>
          <a:xfrm flipH="1" flipV="1">
            <a:off x="7960659" y="2139553"/>
            <a:ext cx="5976" cy="6519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H="1">
            <a:off x="4593564" y="2154326"/>
            <a:ext cx="3358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/>
          <p:cNvCxnSpPr/>
          <p:nvPr/>
        </p:nvCxnSpPr>
        <p:spPr>
          <a:xfrm flipH="1">
            <a:off x="4587242" y="2139553"/>
            <a:ext cx="7643" cy="2738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/>
          <p:cNvSpPr txBox="1"/>
          <p:nvPr/>
        </p:nvSpPr>
        <p:spPr>
          <a:xfrm>
            <a:off x="5406940" y="1889491"/>
            <a:ext cx="19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nergy production structure</a:t>
            </a:r>
            <a:endParaRPr lang="en-US" sz="1200" dirty="0"/>
          </a:p>
        </p:txBody>
      </p:sp>
      <p:cxnSp>
        <p:nvCxnSpPr>
          <p:cNvPr id="182" name="Conector recto 181"/>
          <p:cNvCxnSpPr/>
          <p:nvPr/>
        </p:nvCxnSpPr>
        <p:spPr>
          <a:xfrm flipV="1">
            <a:off x="3871844" y="3350874"/>
            <a:ext cx="0" cy="5656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/>
          <p:cNvSpPr txBox="1"/>
          <p:nvPr/>
        </p:nvSpPr>
        <p:spPr>
          <a:xfrm>
            <a:off x="5256328" y="367433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 prices</a:t>
            </a:r>
            <a:endParaRPr lang="en-US" sz="1200" dirty="0"/>
          </a:p>
        </p:txBody>
      </p:sp>
      <p:cxnSp>
        <p:nvCxnSpPr>
          <p:cNvPr id="198" name="Conector recto de flecha 197"/>
          <p:cNvCxnSpPr/>
          <p:nvPr/>
        </p:nvCxnSpPr>
        <p:spPr>
          <a:xfrm>
            <a:off x="9409867" y="2186202"/>
            <a:ext cx="308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/>
          <p:cNvCxnSpPr/>
          <p:nvPr/>
        </p:nvCxnSpPr>
        <p:spPr>
          <a:xfrm>
            <a:off x="9409867" y="2362510"/>
            <a:ext cx="3088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/>
          <p:cNvCxnSpPr/>
          <p:nvPr/>
        </p:nvCxnSpPr>
        <p:spPr>
          <a:xfrm flipH="1">
            <a:off x="1665030" y="1816518"/>
            <a:ext cx="1057670" cy="59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/>
          <p:cNvSpPr txBox="1"/>
          <p:nvPr/>
        </p:nvSpPr>
        <p:spPr>
          <a:xfrm>
            <a:off x="1237129" y="1590770"/>
            <a:ext cx="195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education level</a:t>
            </a:r>
            <a:endParaRPr lang="en-US" sz="1200" dirty="0"/>
          </a:p>
        </p:txBody>
      </p:sp>
      <p:cxnSp>
        <p:nvCxnSpPr>
          <p:cNvPr id="209" name="Conector recto 208"/>
          <p:cNvCxnSpPr/>
          <p:nvPr/>
        </p:nvCxnSpPr>
        <p:spPr>
          <a:xfrm>
            <a:off x="2724003" y="1368952"/>
            <a:ext cx="0" cy="461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554894" y="1284809"/>
            <a:ext cx="1224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property income</a:t>
            </a:r>
            <a:endParaRPr lang="en-US" sz="1200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4293803" y="929716"/>
            <a:ext cx="0" cy="144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4293803" y="915363"/>
            <a:ext cx="1530780" cy="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/>
          <p:cNvSpPr txBox="1"/>
          <p:nvPr/>
        </p:nvSpPr>
        <p:spPr>
          <a:xfrm>
            <a:off x="4337148" y="678177"/>
            <a:ext cx="144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households’ savings</a:t>
            </a:r>
            <a:endParaRPr lang="en-US" sz="1200" dirty="0"/>
          </a:p>
        </p:txBody>
      </p:sp>
      <p:sp>
        <p:nvSpPr>
          <p:cNvPr id="128" name="CuadroTexto 127"/>
          <p:cNvSpPr txBox="1"/>
          <p:nvPr/>
        </p:nvSpPr>
        <p:spPr>
          <a:xfrm>
            <a:off x="753936" y="3454862"/>
            <a:ext cx="1455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  <a:r>
              <a:rPr lang="en-US" sz="1200" dirty="0" smtClean="0"/>
              <a:t>emperature change</a:t>
            </a:r>
            <a:endParaRPr lang="en-US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656346" y="6555"/>
            <a:ext cx="3666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/>
              <a:t>WILIAM structure overview</a:t>
            </a:r>
            <a:endParaRPr lang="en-US" sz="2400" b="1" i="1" dirty="0"/>
          </a:p>
        </p:txBody>
      </p:sp>
      <p:sp>
        <p:nvSpPr>
          <p:cNvPr id="133" name="CuadroTexto 132"/>
          <p:cNvSpPr txBox="1"/>
          <p:nvPr/>
        </p:nvSpPr>
        <p:spPr>
          <a:xfrm>
            <a:off x="227842" y="764080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dirty="0" smtClean="0"/>
              <a:t>ife expectancy</a:t>
            </a:r>
            <a:endParaRPr lang="en-US" sz="1200" dirty="0"/>
          </a:p>
        </p:txBody>
      </p:sp>
      <p:cxnSp>
        <p:nvCxnSpPr>
          <p:cNvPr id="56" name="Conector recto 55"/>
          <p:cNvCxnSpPr/>
          <p:nvPr/>
        </p:nvCxnSpPr>
        <p:spPr>
          <a:xfrm>
            <a:off x="8865325" y="3558102"/>
            <a:ext cx="138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10264138" y="3558102"/>
            <a:ext cx="9415" cy="1546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9080172" y="3322640"/>
            <a:ext cx="106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 capacities</a:t>
            </a:r>
            <a:endParaRPr lang="en-US" sz="1200" dirty="0"/>
          </a:p>
        </p:txBody>
      </p:sp>
      <p:cxnSp>
        <p:nvCxnSpPr>
          <p:cNvPr id="68" name="Conector recto 67"/>
          <p:cNvCxnSpPr/>
          <p:nvPr/>
        </p:nvCxnSpPr>
        <p:spPr>
          <a:xfrm flipH="1" flipV="1">
            <a:off x="9958250" y="4053430"/>
            <a:ext cx="20267" cy="1050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8107679" y="4042691"/>
            <a:ext cx="1824816" cy="4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endCxn id="7" idx="2"/>
          </p:cNvCxnSpPr>
          <p:nvPr/>
        </p:nvCxnSpPr>
        <p:spPr>
          <a:xfrm flipV="1">
            <a:off x="8107679" y="3760510"/>
            <a:ext cx="1" cy="29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uadroTexto 156"/>
          <p:cNvSpPr txBox="1"/>
          <p:nvPr/>
        </p:nvSpPr>
        <p:spPr>
          <a:xfrm>
            <a:off x="8107677" y="3778004"/>
            <a:ext cx="204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mbodied energy in materials</a:t>
            </a:r>
            <a:endParaRPr lang="en-US" sz="1200" dirty="0"/>
          </a:p>
        </p:txBody>
      </p:sp>
      <p:cxnSp>
        <p:nvCxnSpPr>
          <p:cNvPr id="118" name="Conector recto 117"/>
          <p:cNvCxnSpPr/>
          <p:nvPr/>
        </p:nvCxnSpPr>
        <p:spPr>
          <a:xfrm flipV="1">
            <a:off x="3871844" y="3906970"/>
            <a:ext cx="3801944" cy="95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/>
          <p:cNvCxnSpPr/>
          <p:nvPr/>
        </p:nvCxnSpPr>
        <p:spPr>
          <a:xfrm flipV="1">
            <a:off x="7671001" y="3760510"/>
            <a:ext cx="2787" cy="1315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 flipV="1">
            <a:off x="2569724" y="3633689"/>
            <a:ext cx="0" cy="1051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/>
          <p:cNvCxnSpPr/>
          <p:nvPr/>
        </p:nvCxnSpPr>
        <p:spPr>
          <a:xfrm>
            <a:off x="2569724" y="3633689"/>
            <a:ext cx="47803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uadroTexto 183"/>
          <p:cNvSpPr txBox="1"/>
          <p:nvPr/>
        </p:nvSpPr>
        <p:spPr>
          <a:xfrm>
            <a:off x="4861582" y="3402182"/>
            <a:ext cx="140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ioenergy potential</a:t>
            </a:r>
            <a:endParaRPr lang="en-US" sz="1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27843" y="7080737"/>
            <a:ext cx="1196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Fig</a:t>
            </a:r>
            <a:r>
              <a:rPr lang="es-ES" dirty="0" smtClean="0"/>
              <a:t> </a:t>
            </a:r>
            <a:r>
              <a:rPr lang="es-ES" dirty="0" err="1" smtClean="0"/>
              <a:t>caption</a:t>
            </a:r>
            <a:r>
              <a:rPr lang="es-ES" dirty="0" smtClean="0"/>
              <a:t>: </a:t>
            </a:r>
            <a:r>
              <a:rPr lang="es-ES" dirty="0" err="1" smtClean="0"/>
              <a:t>Schematic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r>
              <a:rPr lang="es-ES" dirty="0" smtClean="0"/>
              <a:t> </a:t>
            </a:r>
            <a:r>
              <a:rPr lang="es-ES" dirty="0" err="1" smtClean="0"/>
              <a:t>overview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WILIAM </a:t>
            </a:r>
            <a:r>
              <a:rPr lang="es-ES" dirty="0" err="1" smtClean="0"/>
              <a:t>model</a:t>
            </a:r>
            <a:r>
              <a:rPr lang="es-ES" dirty="0" smtClean="0"/>
              <a:t>, </a:t>
            </a:r>
            <a:r>
              <a:rPr lang="es-ES" dirty="0" err="1" smtClean="0"/>
              <a:t>representing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linkages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modules: </a:t>
            </a:r>
            <a:r>
              <a:rPr lang="es-ES" dirty="0" err="1" smtClean="0"/>
              <a:t>society</a:t>
            </a:r>
            <a:r>
              <a:rPr lang="es-ES" dirty="0" smtClean="0"/>
              <a:t>, </a:t>
            </a:r>
            <a:r>
              <a:rPr lang="es-ES" dirty="0" err="1" smtClean="0"/>
              <a:t>demography</a:t>
            </a:r>
            <a:r>
              <a:rPr lang="es-ES" dirty="0" smtClean="0"/>
              <a:t>, </a:t>
            </a:r>
            <a:r>
              <a:rPr lang="es-ES" dirty="0" err="1" smtClean="0"/>
              <a:t>economy</a:t>
            </a:r>
            <a:r>
              <a:rPr lang="es-ES" dirty="0" smtClean="0"/>
              <a:t>, </a:t>
            </a:r>
            <a:r>
              <a:rPr lang="es-ES" dirty="0" err="1" smtClean="0"/>
              <a:t>finance</a:t>
            </a:r>
            <a:r>
              <a:rPr lang="es-ES" dirty="0" smtClean="0"/>
              <a:t>, </a:t>
            </a:r>
            <a:r>
              <a:rPr lang="es-ES" dirty="0" err="1"/>
              <a:t>land</a:t>
            </a:r>
            <a:r>
              <a:rPr lang="es-ES" dirty="0"/>
              <a:t> and </a:t>
            </a:r>
            <a:r>
              <a:rPr lang="es-ES" dirty="0" err="1" smtClean="0"/>
              <a:t>water</a:t>
            </a:r>
            <a:r>
              <a:rPr lang="es-ES" dirty="0" smtClean="0"/>
              <a:t>, </a:t>
            </a:r>
            <a:r>
              <a:rPr lang="es-ES" dirty="0" err="1" smtClean="0"/>
              <a:t>energy</a:t>
            </a:r>
            <a:r>
              <a:rPr lang="es-ES" dirty="0" smtClean="0"/>
              <a:t>, </a:t>
            </a:r>
            <a:r>
              <a:rPr lang="es-ES" dirty="0" err="1" smtClean="0"/>
              <a:t>materials</a:t>
            </a:r>
            <a:r>
              <a:rPr lang="es-ES" dirty="0" smtClean="0"/>
              <a:t> and </a:t>
            </a:r>
            <a:r>
              <a:rPr lang="es-ES" dirty="0" err="1" smtClean="0"/>
              <a:t>climate</a:t>
            </a:r>
            <a:r>
              <a:rPr lang="es-ES" dirty="0" smtClean="0"/>
              <a:t>. </a:t>
            </a:r>
            <a:r>
              <a:rPr lang="es-ES" dirty="0" err="1" smtClean="0"/>
              <a:t>Since</a:t>
            </a:r>
            <a:r>
              <a:rPr lang="es-ES" dirty="0" smtClean="0"/>
              <a:t> WILIAM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under-development</a:t>
            </a:r>
            <a:r>
              <a:rPr lang="es-ES" dirty="0" smtClean="0"/>
              <a:t>, </a:t>
            </a:r>
            <a:r>
              <a:rPr lang="es-ES" dirty="0" err="1" smtClean="0"/>
              <a:t>dashed</a:t>
            </a:r>
            <a:r>
              <a:rPr lang="es-ES" dirty="0" smtClean="0"/>
              <a:t> </a:t>
            </a:r>
            <a:r>
              <a:rPr lang="es-ES" dirty="0" err="1" smtClean="0"/>
              <a:t>arrows</a:t>
            </a:r>
            <a:r>
              <a:rPr lang="es-ES" dirty="0" smtClean="0"/>
              <a:t> </a:t>
            </a:r>
            <a:r>
              <a:rPr lang="es-ES" dirty="0" err="1" smtClean="0"/>
              <a:t>represent</a:t>
            </a:r>
            <a:r>
              <a:rPr lang="es-ES" dirty="0" smtClean="0"/>
              <a:t> links </a:t>
            </a:r>
            <a:r>
              <a:rPr lang="es-ES" dirty="0" err="1" smtClean="0"/>
              <a:t>still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integrated</a:t>
            </a:r>
            <a:r>
              <a:rPr lang="es-E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28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196</Words>
  <Application>Microsoft Office PowerPoint</Application>
  <PresentationFormat>Panorámica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Iñigo</cp:lastModifiedBy>
  <cp:revision>45</cp:revision>
  <dcterms:created xsi:type="dcterms:W3CDTF">2023-06-05T12:37:31Z</dcterms:created>
  <dcterms:modified xsi:type="dcterms:W3CDTF">2023-06-08T10:13:46Z</dcterms:modified>
</cp:coreProperties>
</file>