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68" r:id="rId2"/>
    <p:sldId id="301" r:id="rId3"/>
    <p:sldId id="303" r:id="rId4"/>
    <p:sldId id="302" r:id="rId5"/>
    <p:sldId id="332" r:id="rId6"/>
    <p:sldId id="333" r:id="rId7"/>
    <p:sldId id="334" r:id="rId8"/>
    <p:sldId id="269" r:id="rId9"/>
    <p:sldId id="277" r:id="rId10"/>
    <p:sldId id="261" r:id="rId11"/>
    <p:sldId id="294" r:id="rId12"/>
    <p:sldId id="271" r:id="rId13"/>
    <p:sldId id="263" r:id="rId14"/>
    <p:sldId id="265" r:id="rId15"/>
    <p:sldId id="266" r:id="rId16"/>
    <p:sldId id="267" r:id="rId17"/>
    <p:sldId id="275"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279" r:id="rId47"/>
    <p:sldId id="280" r:id="rId48"/>
    <p:sldId id="281" r:id="rId49"/>
    <p:sldId id="291" r:id="rId50"/>
    <p:sldId id="287" r:id="rId51"/>
    <p:sldId id="282" r:id="rId52"/>
    <p:sldId id="284" r:id="rId53"/>
    <p:sldId id="298" r:id="rId54"/>
    <p:sldId id="262" r:id="rId55"/>
    <p:sldId id="276" r:id="rId56"/>
    <p:sldId id="274" r:id="rId57"/>
    <p:sldId id="278" r:id="rId58"/>
    <p:sldId id="297" r:id="rId59"/>
    <p:sldId id="300" r:id="rId60"/>
    <p:sldId id="296" r:id="rId61"/>
    <p:sldId id="289" r:id="rId62"/>
    <p:sldId id="292" r:id="rId63"/>
    <p:sldId id="290" r:id="rId64"/>
    <p:sldId id="288" r:id="rId65"/>
    <p:sldId id="283" r:id="rId66"/>
    <p:sldId id="260" r:id="rId67"/>
    <p:sldId id="259" r:id="rId68"/>
    <p:sldId id="258" r:id="rId69"/>
    <p:sldId id="257" r:id="rId70"/>
    <p:sldId id="270"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441B6442-CACB-4988-9707-E3911510EFBB}">
          <p14:sldIdLst>
            <p14:sldId id="268"/>
            <p14:sldId id="301"/>
            <p14:sldId id="303"/>
            <p14:sldId id="302"/>
            <p14:sldId id="332"/>
            <p14:sldId id="333"/>
            <p14:sldId id="334"/>
          </p14:sldIdLst>
        </p14:section>
        <p14:section name="Supporting Diagrams" id="{F871D3AB-A6D6-4E03-BD12-D89977323C95}">
          <p14:sldIdLst>
            <p14:sldId id="269"/>
            <p14:sldId id="277"/>
            <p14:sldId id="261"/>
            <p14:sldId id="294"/>
            <p14:sldId id="271"/>
            <p14:sldId id="263"/>
            <p14:sldId id="265"/>
            <p14:sldId id="266"/>
            <p14:sldId id="267"/>
          </p14:sldIdLst>
        </p14:section>
        <p14:section name="Modelling Week Feb-2022" id="{8DE85C46-51C7-48C4-8206-AFECD5DCF476}">
          <p14:sldIdLst>
            <p14:sldId id="275"/>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279"/>
            <p14:sldId id="280"/>
            <p14:sldId id="281"/>
            <p14:sldId id="291"/>
            <p14:sldId id="287"/>
            <p14:sldId id="282"/>
            <p14:sldId id="284"/>
            <p14:sldId id="298"/>
          </p14:sldIdLst>
        </p14:section>
        <p14:section name="OldStuff" id="{E0FAA093-D77F-41CD-B1F7-A2050F7DC956}">
          <p14:sldIdLst>
            <p14:sldId id="262"/>
            <p14:sldId id="276"/>
            <p14:sldId id="274"/>
            <p14:sldId id="278"/>
            <p14:sldId id="297"/>
            <p14:sldId id="300"/>
            <p14:sldId id="296"/>
            <p14:sldId id="289"/>
            <p14:sldId id="292"/>
            <p14:sldId id="290"/>
            <p14:sldId id="288"/>
            <p14:sldId id="283"/>
            <p14:sldId id="260"/>
            <p14:sldId id="259"/>
            <p14:sldId id="258"/>
            <p14:sldId id="257"/>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FC000"/>
    <a:srgbClr val="FFFFFF"/>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5400" autoAdjust="0"/>
  </p:normalViewPr>
  <p:slideViewPr>
    <p:cSldViewPr snapToGrid="0">
      <p:cViewPr>
        <p:scale>
          <a:sx n="66" d="100"/>
          <a:sy n="66" d="100"/>
        </p:scale>
        <p:origin x="778" y="470"/>
      </p:cViewPr>
      <p:guideLst/>
    </p:cSldViewPr>
  </p:slideViewPr>
  <p:notesTextViewPr>
    <p:cViewPr>
      <p:scale>
        <a:sx n="1" d="1"/>
        <a:sy n="1" d="1"/>
      </p:scale>
      <p:origin x="0" y="0"/>
    </p:cViewPr>
  </p:notesTextViewPr>
  <p:sorterViewPr>
    <p:cViewPr>
      <p:scale>
        <a:sx n="100" d="100"/>
        <a:sy n="100" d="100"/>
      </p:scale>
      <p:origin x="0" y="-14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diagrams/_rels/data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diagrams/_rels/data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diagrams/_rels/data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diagrams/_rels/data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diagrams/_rels/data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diagrams/_rels/data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diagrams/_rels/data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diagrams/_rels/drawing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E91FF1-6198-48C1-9440-745804E8606F}" type="doc">
      <dgm:prSet loTypeId="urn:microsoft.com/office/officeart/2008/layout/HexagonCluster" loCatId="picture" qsTypeId="urn:microsoft.com/office/officeart/2005/8/quickstyle/simple1" qsCatId="simple" csTypeId="urn:microsoft.com/office/officeart/2005/8/colors/colorful5" csCatId="colorful" phldr="1"/>
      <dgm:spPr/>
      <dgm:t>
        <a:bodyPr/>
        <a:lstStyle/>
        <a:p>
          <a:endParaRPr lang="de-DE"/>
        </a:p>
      </dgm:t>
    </dgm:pt>
    <dgm:pt modelId="{24A2425C-D7F2-4CB7-8EAE-751AE8C22C94}">
      <dgm:prSet phldrT="[Text]" custT="1"/>
      <dgm:spPr/>
      <dgm:t>
        <a:bodyPr/>
        <a:lstStyle/>
        <a:p>
          <a:r>
            <a:rPr lang="de-DE" sz="800" dirty="0" smtClean="0"/>
            <a:t>Industry (top-down)</a:t>
          </a:r>
          <a:endParaRPr lang="de-DE" sz="800" dirty="0"/>
        </a:p>
      </dgm:t>
    </dgm:pt>
    <dgm:pt modelId="{7A41D952-6F5A-4161-91CA-5EB5E140DF7F}" type="parTrans" cxnId="{4903D474-7DE9-4CF3-8682-E4DB208843F8}">
      <dgm:prSet/>
      <dgm:spPr/>
      <dgm:t>
        <a:bodyPr/>
        <a:lstStyle/>
        <a:p>
          <a:endParaRPr lang="de-DE" sz="1800"/>
        </a:p>
      </dgm:t>
    </dgm:pt>
    <dgm:pt modelId="{159BAD7B-5732-4DC5-B78F-AB48BDF68952}" type="sibTrans" cxnId="{4903D474-7DE9-4CF3-8682-E4DB208843F8}">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dgm:spPr>
      <dgm:t>
        <a:bodyPr/>
        <a:lstStyle/>
        <a:p>
          <a:endParaRPr lang="de-DE" sz="1800"/>
        </a:p>
      </dgm:t>
    </dgm:pt>
    <dgm:pt modelId="{E3B76A90-897C-47A5-97DC-D97210222C78}">
      <dgm:prSet phldrT="[Text]" custT="1"/>
      <dgm:spPr/>
      <dgm:t>
        <a:bodyPr/>
        <a:lstStyle/>
        <a:p>
          <a:r>
            <a:rPr lang="de-DE" sz="800" dirty="0" smtClean="0"/>
            <a:t>HH-Buildings (</a:t>
          </a:r>
          <a:r>
            <a:rPr lang="de-DE" sz="800" dirty="0" err="1" smtClean="0"/>
            <a:t>Bottom-Up</a:t>
          </a:r>
          <a:r>
            <a:rPr lang="de-DE" sz="800" dirty="0" smtClean="0"/>
            <a:t>)</a:t>
          </a:r>
          <a:endParaRPr lang="de-DE" sz="800" dirty="0"/>
        </a:p>
      </dgm:t>
    </dgm:pt>
    <dgm:pt modelId="{B47D55D5-D09F-4658-AD77-EA250F40D625}" type="parTrans" cxnId="{A01BAFA0-409A-4E49-B145-5339390F471A}">
      <dgm:prSet/>
      <dgm:spPr/>
      <dgm:t>
        <a:bodyPr/>
        <a:lstStyle/>
        <a:p>
          <a:endParaRPr lang="de-DE" sz="1800"/>
        </a:p>
      </dgm:t>
    </dgm:pt>
    <dgm:pt modelId="{9EEA42B5-3B5A-4E73-A16A-6D7FCAB3E63F}" type="sibTrans" cxnId="{A01BAFA0-409A-4E49-B145-5339390F471A}">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0" b="-20000"/>
          </a:stretch>
        </a:blipFill>
      </dgm:spPr>
      <dgm:t>
        <a:bodyPr/>
        <a:lstStyle/>
        <a:p>
          <a:endParaRPr lang="de-DE" sz="1800"/>
        </a:p>
      </dgm:t>
    </dgm:pt>
    <dgm:pt modelId="{361E0C7E-F543-4241-BA66-A5FCD180D53C}">
      <dgm:prSet phldrT="[Text]" custT="1"/>
      <dgm:spPr/>
      <dgm:t>
        <a:bodyPr/>
        <a:lstStyle/>
        <a:p>
          <a:r>
            <a:rPr lang="de-DE" sz="800" dirty="0" smtClean="0"/>
            <a:t>Transport (</a:t>
          </a:r>
          <a:r>
            <a:rPr lang="de-DE" sz="800" dirty="0" err="1" smtClean="0"/>
            <a:t>Bottom-Up</a:t>
          </a:r>
          <a:r>
            <a:rPr lang="de-DE" sz="800" dirty="0" smtClean="0"/>
            <a:t>)</a:t>
          </a:r>
          <a:endParaRPr lang="de-DE" sz="800" dirty="0"/>
        </a:p>
      </dgm:t>
    </dgm:pt>
    <dgm:pt modelId="{2FDD9CF6-B3DB-4B90-933F-24A5A1E4116A}" type="parTrans" cxnId="{A638897F-3A0B-43D2-A6BA-90ACCAAACD1D}">
      <dgm:prSet/>
      <dgm:spPr/>
      <dgm:t>
        <a:bodyPr/>
        <a:lstStyle/>
        <a:p>
          <a:endParaRPr lang="de-DE" sz="1800"/>
        </a:p>
      </dgm:t>
    </dgm:pt>
    <dgm:pt modelId="{75B48FA5-EFAF-4584-9EFA-B228C6FF4CA0}" type="sibTrans" cxnId="{A638897F-3A0B-43D2-A6BA-90ACCAAACD1D}">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5000" r="-15000"/>
          </a:stretch>
        </a:blipFill>
      </dgm:spPr>
      <dgm:t>
        <a:bodyPr/>
        <a:lstStyle/>
        <a:p>
          <a:endParaRPr lang="de-DE" sz="1800"/>
        </a:p>
      </dgm:t>
    </dgm:pt>
    <dgm:pt modelId="{64608F16-8C8F-4E2E-A52F-CFDCAD9D818E}" type="pres">
      <dgm:prSet presAssocID="{60E91FF1-6198-48C1-9440-745804E8606F}" presName="Name0" presStyleCnt="0">
        <dgm:presLayoutVars>
          <dgm:chMax val="21"/>
          <dgm:chPref val="21"/>
        </dgm:presLayoutVars>
      </dgm:prSet>
      <dgm:spPr/>
      <dgm:t>
        <a:bodyPr/>
        <a:lstStyle/>
        <a:p>
          <a:endParaRPr lang="de-DE"/>
        </a:p>
      </dgm:t>
    </dgm:pt>
    <dgm:pt modelId="{0103A1AF-4E95-47A1-96FB-5F55672155C8}" type="pres">
      <dgm:prSet presAssocID="{24A2425C-D7F2-4CB7-8EAE-751AE8C22C94}" presName="text1" presStyleCnt="0"/>
      <dgm:spPr/>
    </dgm:pt>
    <dgm:pt modelId="{10E62783-2A29-4501-8CE9-397F461484B5}" type="pres">
      <dgm:prSet presAssocID="{24A2425C-D7F2-4CB7-8EAE-751AE8C22C94}" presName="textRepeatNode" presStyleLbl="alignNode1" presStyleIdx="0" presStyleCnt="3">
        <dgm:presLayoutVars>
          <dgm:chMax val="0"/>
          <dgm:chPref val="0"/>
          <dgm:bulletEnabled val="1"/>
        </dgm:presLayoutVars>
      </dgm:prSet>
      <dgm:spPr/>
      <dgm:t>
        <a:bodyPr/>
        <a:lstStyle/>
        <a:p>
          <a:endParaRPr lang="de-DE"/>
        </a:p>
      </dgm:t>
    </dgm:pt>
    <dgm:pt modelId="{0A34425F-6A9A-4645-BC4F-DDEB709171E4}" type="pres">
      <dgm:prSet presAssocID="{24A2425C-D7F2-4CB7-8EAE-751AE8C22C94}" presName="textaccent1" presStyleCnt="0"/>
      <dgm:spPr/>
    </dgm:pt>
    <dgm:pt modelId="{03B14883-B93C-4977-B7BC-83AB8CDB9BED}" type="pres">
      <dgm:prSet presAssocID="{24A2425C-D7F2-4CB7-8EAE-751AE8C22C94}" presName="accentRepeatNode" presStyleLbl="solidAlignAcc1" presStyleIdx="0" presStyleCnt="6"/>
      <dgm:spPr/>
    </dgm:pt>
    <dgm:pt modelId="{74614676-A551-43A1-BE5E-A27372A5E728}" type="pres">
      <dgm:prSet presAssocID="{159BAD7B-5732-4DC5-B78F-AB48BDF68952}" presName="image1" presStyleCnt="0"/>
      <dgm:spPr/>
    </dgm:pt>
    <dgm:pt modelId="{F68B2952-D454-44E1-8E77-F08A252C825A}" type="pres">
      <dgm:prSet presAssocID="{159BAD7B-5732-4DC5-B78F-AB48BDF68952}" presName="imageRepeatNode" presStyleLbl="alignAcc1" presStyleIdx="0" presStyleCnt="3"/>
      <dgm:spPr/>
      <dgm:t>
        <a:bodyPr/>
        <a:lstStyle/>
        <a:p>
          <a:endParaRPr lang="de-DE"/>
        </a:p>
      </dgm:t>
    </dgm:pt>
    <dgm:pt modelId="{E109EEA5-7399-45DB-A15D-9C7B89D98CA2}" type="pres">
      <dgm:prSet presAssocID="{159BAD7B-5732-4DC5-B78F-AB48BDF68952}" presName="imageaccent1" presStyleCnt="0"/>
      <dgm:spPr/>
    </dgm:pt>
    <dgm:pt modelId="{D82AB9DF-03DB-47DB-A715-41A53FF0D11B}" type="pres">
      <dgm:prSet presAssocID="{159BAD7B-5732-4DC5-B78F-AB48BDF68952}" presName="accentRepeatNode" presStyleLbl="solidAlignAcc1" presStyleIdx="1" presStyleCnt="6"/>
      <dgm:spPr/>
    </dgm:pt>
    <dgm:pt modelId="{0F2F0CF9-53CB-430A-93CD-4786BB975FA8}" type="pres">
      <dgm:prSet presAssocID="{E3B76A90-897C-47A5-97DC-D97210222C78}" presName="text2" presStyleCnt="0"/>
      <dgm:spPr/>
    </dgm:pt>
    <dgm:pt modelId="{ACF7B33D-F9F7-44D1-BF51-CD679B68D060}" type="pres">
      <dgm:prSet presAssocID="{E3B76A90-897C-47A5-97DC-D97210222C78}" presName="textRepeatNode" presStyleLbl="alignNode1" presStyleIdx="1" presStyleCnt="3">
        <dgm:presLayoutVars>
          <dgm:chMax val="0"/>
          <dgm:chPref val="0"/>
          <dgm:bulletEnabled val="1"/>
        </dgm:presLayoutVars>
      </dgm:prSet>
      <dgm:spPr/>
      <dgm:t>
        <a:bodyPr/>
        <a:lstStyle/>
        <a:p>
          <a:endParaRPr lang="de-DE"/>
        </a:p>
      </dgm:t>
    </dgm:pt>
    <dgm:pt modelId="{16F7EB35-1865-4ED2-8E50-5E5E715C4FF2}" type="pres">
      <dgm:prSet presAssocID="{E3B76A90-897C-47A5-97DC-D97210222C78}" presName="textaccent2" presStyleCnt="0"/>
      <dgm:spPr/>
    </dgm:pt>
    <dgm:pt modelId="{D5358AC9-D15A-4BE8-ACC9-4B0EB473AB33}" type="pres">
      <dgm:prSet presAssocID="{E3B76A90-897C-47A5-97DC-D97210222C78}" presName="accentRepeatNode" presStyleLbl="solidAlignAcc1" presStyleIdx="2" presStyleCnt="6"/>
      <dgm:spPr/>
    </dgm:pt>
    <dgm:pt modelId="{F2D4636F-C5D6-401C-84BC-EA8FAA57E56E}" type="pres">
      <dgm:prSet presAssocID="{9EEA42B5-3B5A-4E73-A16A-6D7FCAB3E63F}" presName="image2" presStyleCnt="0"/>
      <dgm:spPr/>
    </dgm:pt>
    <dgm:pt modelId="{510EE361-34AA-45ED-8E4C-A78F4CF45FFD}" type="pres">
      <dgm:prSet presAssocID="{9EEA42B5-3B5A-4E73-A16A-6D7FCAB3E63F}" presName="imageRepeatNode" presStyleLbl="alignAcc1" presStyleIdx="1" presStyleCnt="3"/>
      <dgm:spPr/>
      <dgm:t>
        <a:bodyPr/>
        <a:lstStyle/>
        <a:p>
          <a:endParaRPr lang="de-DE"/>
        </a:p>
      </dgm:t>
    </dgm:pt>
    <dgm:pt modelId="{EE44C722-ACDC-4FCF-BD77-5B315683FF11}" type="pres">
      <dgm:prSet presAssocID="{9EEA42B5-3B5A-4E73-A16A-6D7FCAB3E63F}" presName="imageaccent2" presStyleCnt="0"/>
      <dgm:spPr/>
    </dgm:pt>
    <dgm:pt modelId="{9A671008-C8F2-4107-9053-4DCD9A04A38B}" type="pres">
      <dgm:prSet presAssocID="{9EEA42B5-3B5A-4E73-A16A-6D7FCAB3E63F}" presName="accentRepeatNode" presStyleLbl="solidAlignAcc1" presStyleIdx="3" presStyleCnt="6"/>
      <dgm:spPr/>
    </dgm:pt>
    <dgm:pt modelId="{24CFAF24-CBEB-440D-844E-811918ED2B63}" type="pres">
      <dgm:prSet presAssocID="{361E0C7E-F543-4241-BA66-A5FCD180D53C}" presName="text3" presStyleCnt="0"/>
      <dgm:spPr/>
    </dgm:pt>
    <dgm:pt modelId="{C8BC6696-5874-472E-B7B7-D68C2B502A2E}" type="pres">
      <dgm:prSet presAssocID="{361E0C7E-F543-4241-BA66-A5FCD180D53C}" presName="textRepeatNode" presStyleLbl="alignNode1" presStyleIdx="2" presStyleCnt="3">
        <dgm:presLayoutVars>
          <dgm:chMax val="0"/>
          <dgm:chPref val="0"/>
          <dgm:bulletEnabled val="1"/>
        </dgm:presLayoutVars>
      </dgm:prSet>
      <dgm:spPr/>
      <dgm:t>
        <a:bodyPr/>
        <a:lstStyle/>
        <a:p>
          <a:endParaRPr lang="de-DE"/>
        </a:p>
      </dgm:t>
    </dgm:pt>
    <dgm:pt modelId="{18CFC6EB-1B80-49D5-8BA9-595DD87E3B70}" type="pres">
      <dgm:prSet presAssocID="{361E0C7E-F543-4241-BA66-A5FCD180D53C}" presName="textaccent3" presStyleCnt="0"/>
      <dgm:spPr/>
    </dgm:pt>
    <dgm:pt modelId="{C11C8F79-1040-499E-B5DC-BEC557A3E8E9}" type="pres">
      <dgm:prSet presAssocID="{361E0C7E-F543-4241-BA66-A5FCD180D53C}" presName="accentRepeatNode" presStyleLbl="solidAlignAcc1" presStyleIdx="4" presStyleCnt="6"/>
      <dgm:spPr/>
    </dgm:pt>
    <dgm:pt modelId="{DCB971EC-4811-4984-A2A8-D52014A20869}" type="pres">
      <dgm:prSet presAssocID="{75B48FA5-EFAF-4584-9EFA-B228C6FF4CA0}" presName="image3" presStyleCnt="0"/>
      <dgm:spPr/>
    </dgm:pt>
    <dgm:pt modelId="{FF3DA8D5-52FC-4C4C-B490-918CA0DA3796}" type="pres">
      <dgm:prSet presAssocID="{75B48FA5-EFAF-4584-9EFA-B228C6FF4CA0}" presName="imageRepeatNode" presStyleLbl="alignAcc1" presStyleIdx="2" presStyleCnt="3"/>
      <dgm:spPr/>
      <dgm:t>
        <a:bodyPr/>
        <a:lstStyle/>
        <a:p>
          <a:endParaRPr lang="de-DE"/>
        </a:p>
      </dgm:t>
    </dgm:pt>
    <dgm:pt modelId="{885B33EF-26D8-499D-9D66-02FB87D6E5CF}" type="pres">
      <dgm:prSet presAssocID="{75B48FA5-EFAF-4584-9EFA-B228C6FF4CA0}" presName="imageaccent3" presStyleCnt="0"/>
      <dgm:spPr/>
    </dgm:pt>
    <dgm:pt modelId="{5398AC95-3E7E-4583-8C4C-B33D89D1238A}" type="pres">
      <dgm:prSet presAssocID="{75B48FA5-EFAF-4584-9EFA-B228C6FF4CA0}" presName="accentRepeatNode" presStyleLbl="solidAlignAcc1" presStyleIdx="5" presStyleCnt="6"/>
      <dgm:spPr/>
    </dgm:pt>
  </dgm:ptLst>
  <dgm:cxnLst>
    <dgm:cxn modelId="{7B7C7BDA-584B-446C-A81C-C470AAC1E341}" type="presOf" srcId="{E3B76A90-897C-47A5-97DC-D97210222C78}" destId="{ACF7B33D-F9F7-44D1-BF51-CD679B68D060}" srcOrd="0" destOrd="0" presId="urn:microsoft.com/office/officeart/2008/layout/HexagonCluster"/>
    <dgm:cxn modelId="{09A2C681-9D24-4DBD-BE98-B4CB04333F5E}" type="presOf" srcId="{9EEA42B5-3B5A-4E73-A16A-6D7FCAB3E63F}" destId="{510EE361-34AA-45ED-8E4C-A78F4CF45FFD}" srcOrd="0" destOrd="0" presId="urn:microsoft.com/office/officeart/2008/layout/HexagonCluster"/>
    <dgm:cxn modelId="{15B43C33-3199-4F79-9717-102C93C81E23}" type="presOf" srcId="{159BAD7B-5732-4DC5-B78F-AB48BDF68952}" destId="{F68B2952-D454-44E1-8E77-F08A252C825A}" srcOrd="0" destOrd="0" presId="urn:microsoft.com/office/officeart/2008/layout/HexagonCluster"/>
    <dgm:cxn modelId="{1BBCAFAA-4767-41DB-B8E4-BFB6455F193F}" type="presOf" srcId="{60E91FF1-6198-48C1-9440-745804E8606F}" destId="{64608F16-8C8F-4E2E-A52F-CFDCAD9D818E}" srcOrd="0" destOrd="0" presId="urn:microsoft.com/office/officeart/2008/layout/HexagonCluster"/>
    <dgm:cxn modelId="{A01BAFA0-409A-4E49-B145-5339390F471A}" srcId="{60E91FF1-6198-48C1-9440-745804E8606F}" destId="{E3B76A90-897C-47A5-97DC-D97210222C78}" srcOrd="1" destOrd="0" parTransId="{B47D55D5-D09F-4658-AD77-EA250F40D625}" sibTransId="{9EEA42B5-3B5A-4E73-A16A-6D7FCAB3E63F}"/>
    <dgm:cxn modelId="{4903D474-7DE9-4CF3-8682-E4DB208843F8}" srcId="{60E91FF1-6198-48C1-9440-745804E8606F}" destId="{24A2425C-D7F2-4CB7-8EAE-751AE8C22C94}" srcOrd="0" destOrd="0" parTransId="{7A41D952-6F5A-4161-91CA-5EB5E140DF7F}" sibTransId="{159BAD7B-5732-4DC5-B78F-AB48BDF68952}"/>
    <dgm:cxn modelId="{2AE2973A-CAFA-4A68-B0BC-A81E69C30BF7}" type="presOf" srcId="{361E0C7E-F543-4241-BA66-A5FCD180D53C}" destId="{C8BC6696-5874-472E-B7B7-D68C2B502A2E}" srcOrd="0" destOrd="0" presId="urn:microsoft.com/office/officeart/2008/layout/HexagonCluster"/>
    <dgm:cxn modelId="{474C6947-9831-4660-9BDF-A15EF2FBF63D}" type="presOf" srcId="{75B48FA5-EFAF-4584-9EFA-B228C6FF4CA0}" destId="{FF3DA8D5-52FC-4C4C-B490-918CA0DA3796}" srcOrd="0" destOrd="0" presId="urn:microsoft.com/office/officeart/2008/layout/HexagonCluster"/>
    <dgm:cxn modelId="{4CCF24B6-C40C-4D54-B74F-CAE203F0EF6F}" type="presOf" srcId="{24A2425C-D7F2-4CB7-8EAE-751AE8C22C94}" destId="{10E62783-2A29-4501-8CE9-397F461484B5}" srcOrd="0" destOrd="0" presId="urn:microsoft.com/office/officeart/2008/layout/HexagonCluster"/>
    <dgm:cxn modelId="{A638897F-3A0B-43D2-A6BA-90ACCAAACD1D}" srcId="{60E91FF1-6198-48C1-9440-745804E8606F}" destId="{361E0C7E-F543-4241-BA66-A5FCD180D53C}" srcOrd="2" destOrd="0" parTransId="{2FDD9CF6-B3DB-4B90-933F-24A5A1E4116A}" sibTransId="{75B48FA5-EFAF-4584-9EFA-B228C6FF4CA0}"/>
    <dgm:cxn modelId="{72CFCEB1-6C92-4503-800B-5E0721BAB42E}" type="presParOf" srcId="{64608F16-8C8F-4E2E-A52F-CFDCAD9D818E}" destId="{0103A1AF-4E95-47A1-96FB-5F55672155C8}" srcOrd="0" destOrd="0" presId="urn:microsoft.com/office/officeart/2008/layout/HexagonCluster"/>
    <dgm:cxn modelId="{5B6A5E41-ABC5-405C-9900-F87D33A61562}" type="presParOf" srcId="{0103A1AF-4E95-47A1-96FB-5F55672155C8}" destId="{10E62783-2A29-4501-8CE9-397F461484B5}" srcOrd="0" destOrd="0" presId="urn:microsoft.com/office/officeart/2008/layout/HexagonCluster"/>
    <dgm:cxn modelId="{E5ADBC8F-A20B-4028-B294-BF36375378A0}" type="presParOf" srcId="{64608F16-8C8F-4E2E-A52F-CFDCAD9D818E}" destId="{0A34425F-6A9A-4645-BC4F-DDEB709171E4}" srcOrd="1" destOrd="0" presId="urn:microsoft.com/office/officeart/2008/layout/HexagonCluster"/>
    <dgm:cxn modelId="{8AB1C245-3CEF-4FEA-A600-4DC0865F18CC}" type="presParOf" srcId="{0A34425F-6A9A-4645-BC4F-DDEB709171E4}" destId="{03B14883-B93C-4977-B7BC-83AB8CDB9BED}" srcOrd="0" destOrd="0" presId="urn:microsoft.com/office/officeart/2008/layout/HexagonCluster"/>
    <dgm:cxn modelId="{B4896ED3-3BDE-47A6-A6CA-13ABFBF3556F}" type="presParOf" srcId="{64608F16-8C8F-4E2E-A52F-CFDCAD9D818E}" destId="{74614676-A551-43A1-BE5E-A27372A5E728}" srcOrd="2" destOrd="0" presId="urn:microsoft.com/office/officeart/2008/layout/HexagonCluster"/>
    <dgm:cxn modelId="{2D78BB27-8770-4011-BF7E-FEA89D1F0D40}" type="presParOf" srcId="{74614676-A551-43A1-BE5E-A27372A5E728}" destId="{F68B2952-D454-44E1-8E77-F08A252C825A}" srcOrd="0" destOrd="0" presId="urn:microsoft.com/office/officeart/2008/layout/HexagonCluster"/>
    <dgm:cxn modelId="{B94C2F6D-11B3-40B4-9F0A-5376601297C1}" type="presParOf" srcId="{64608F16-8C8F-4E2E-A52F-CFDCAD9D818E}" destId="{E109EEA5-7399-45DB-A15D-9C7B89D98CA2}" srcOrd="3" destOrd="0" presId="urn:microsoft.com/office/officeart/2008/layout/HexagonCluster"/>
    <dgm:cxn modelId="{6EF68936-D9F0-4CC1-BE3A-77FB857D6824}" type="presParOf" srcId="{E109EEA5-7399-45DB-A15D-9C7B89D98CA2}" destId="{D82AB9DF-03DB-47DB-A715-41A53FF0D11B}" srcOrd="0" destOrd="0" presId="urn:microsoft.com/office/officeart/2008/layout/HexagonCluster"/>
    <dgm:cxn modelId="{5C8A3039-AC10-4D38-A135-2672F31AA115}" type="presParOf" srcId="{64608F16-8C8F-4E2E-A52F-CFDCAD9D818E}" destId="{0F2F0CF9-53CB-430A-93CD-4786BB975FA8}" srcOrd="4" destOrd="0" presId="urn:microsoft.com/office/officeart/2008/layout/HexagonCluster"/>
    <dgm:cxn modelId="{E5107DF6-6DD3-4BAD-8543-0758D2530C1D}" type="presParOf" srcId="{0F2F0CF9-53CB-430A-93CD-4786BB975FA8}" destId="{ACF7B33D-F9F7-44D1-BF51-CD679B68D060}" srcOrd="0" destOrd="0" presId="urn:microsoft.com/office/officeart/2008/layout/HexagonCluster"/>
    <dgm:cxn modelId="{0A61383B-9D11-46FF-90A9-EF58A5F922B5}" type="presParOf" srcId="{64608F16-8C8F-4E2E-A52F-CFDCAD9D818E}" destId="{16F7EB35-1865-4ED2-8E50-5E5E715C4FF2}" srcOrd="5" destOrd="0" presId="urn:microsoft.com/office/officeart/2008/layout/HexagonCluster"/>
    <dgm:cxn modelId="{F6C23D25-1AA9-46E8-AFBE-470D4E917612}" type="presParOf" srcId="{16F7EB35-1865-4ED2-8E50-5E5E715C4FF2}" destId="{D5358AC9-D15A-4BE8-ACC9-4B0EB473AB33}" srcOrd="0" destOrd="0" presId="urn:microsoft.com/office/officeart/2008/layout/HexagonCluster"/>
    <dgm:cxn modelId="{BE924B71-0C2D-4888-B0D1-C32863B39769}" type="presParOf" srcId="{64608F16-8C8F-4E2E-A52F-CFDCAD9D818E}" destId="{F2D4636F-C5D6-401C-84BC-EA8FAA57E56E}" srcOrd="6" destOrd="0" presId="urn:microsoft.com/office/officeart/2008/layout/HexagonCluster"/>
    <dgm:cxn modelId="{63E1C96F-503D-496F-93BE-7EB03B9B4DE3}" type="presParOf" srcId="{F2D4636F-C5D6-401C-84BC-EA8FAA57E56E}" destId="{510EE361-34AA-45ED-8E4C-A78F4CF45FFD}" srcOrd="0" destOrd="0" presId="urn:microsoft.com/office/officeart/2008/layout/HexagonCluster"/>
    <dgm:cxn modelId="{85FB5B72-6583-4C8A-A8E0-58717791F74C}" type="presParOf" srcId="{64608F16-8C8F-4E2E-A52F-CFDCAD9D818E}" destId="{EE44C722-ACDC-4FCF-BD77-5B315683FF11}" srcOrd="7" destOrd="0" presId="urn:microsoft.com/office/officeart/2008/layout/HexagonCluster"/>
    <dgm:cxn modelId="{63599976-C4A9-448B-915C-F32165558AFB}" type="presParOf" srcId="{EE44C722-ACDC-4FCF-BD77-5B315683FF11}" destId="{9A671008-C8F2-4107-9053-4DCD9A04A38B}" srcOrd="0" destOrd="0" presId="urn:microsoft.com/office/officeart/2008/layout/HexagonCluster"/>
    <dgm:cxn modelId="{CD3FDAF9-88A6-4982-B509-BEBB3B0C0457}" type="presParOf" srcId="{64608F16-8C8F-4E2E-A52F-CFDCAD9D818E}" destId="{24CFAF24-CBEB-440D-844E-811918ED2B63}" srcOrd="8" destOrd="0" presId="urn:microsoft.com/office/officeart/2008/layout/HexagonCluster"/>
    <dgm:cxn modelId="{69F4195A-9D44-4FD0-A86B-019982559E69}" type="presParOf" srcId="{24CFAF24-CBEB-440D-844E-811918ED2B63}" destId="{C8BC6696-5874-472E-B7B7-D68C2B502A2E}" srcOrd="0" destOrd="0" presId="urn:microsoft.com/office/officeart/2008/layout/HexagonCluster"/>
    <dgm:cxn modelId="{2FDADE09-73E2-49C8-B89B-FD9CB3B5554A}" type="presParOf" srcId="{64608F16-8C8F-4E2E-A52F-CFDCAD9D818E}" destId="{18CFC6EB-1B80-49D5-8BA9-595DD87E3B70}" srcOrd="9" destOrd="0" presId="urn:microsoft.com/office/officeart/2008/layout/HexagonCluster"/>
    <dgm:cxn modelId="{5B9D1803-785E-4A1B-9BFE-A9EB0AFFF434}" type="presParOf" srcId="{18CFC6EB-1B80-49D5-8BA9-595DD87E3B70}" destId="{C11C8F79-1040-499E-B5DC-BEC557A3E8E9}" srcOrd="0" destOrd="0" presId="urn:microsoft.com/office/officeart/2008/layout/HexagonCluster"/>
    <dgm:cxn modelId="{851305BE-D8C2-4597-8B42-A453EC4A0CE7}" type="presParOf" srcId="{64608F16-8C8F-4E2E-A52F-CFDCAD9D818E}" destId="{DCB971EC-4811-4984-A2A8-D52014A20869}" srcOrd="10" destOrd="0" presId="urn:microsoft.com/office/officeart/2008/layout/HexagonCluster"/>
    <dgm:cxn modelId="{E072142B-2A5A-4691-8D9A-EDA03F7C5419}" type="presParOf" srcId="{DCB971EC-4811-4984-A2A8-D52014A20869}" destId="{FF3DA8D5-52FC-4C4C-B490-918CA0DA3796}" srcOrd="0" destOrd="0" presId="urn:microsoft.com/office/officeart/2008/layout/HexagonCluster"/>
    <dgm:cxn modelId="{BC453AC7-EF7F-49EF-8091-8573C78810EE}" type="presParOf" srcId="{64608F16-8C8F-4E2E-A52F-CFDCAD9D818E}" destId="{885B33EF-26D8-499D-9D66-02FB87D6E5CF}" srcOrd="11" destOrd="0" presId="urn:microsoft.com/office/officeart/2008/layout/HexagonCluster"/>
    <dgm:cxn modelId="{C7842BE1-597D-43D5-ACC1-BAC51DF092E3}" type="presParOf" srcId="{885B33EF-26D8-499D-9D66-02FB87D6E5CF}" destId="{5398AC95-3E7E-4583-8C4C-B33D89D1238A}"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E91FF1-6198-48C1-9440-745804E8606F}" type="doc">
      <dgm:prSet loTypeId="urn:microsoft.com/office/officeart/2008/layout/HexagonCluster" loCatId="picture" qsTypeId="urn:microsoft.com/office/officeart/2005/8/quickstyle/simple1" qsCatId="simple" csTypeId="urn:microsoft.com/office/officeart/2005/8/colors/colorful5" csCatId="colorful" phldr="1"/>
      <dgm:spPr/>
      <dgm:t>
        <a:bodyPr/>
        <a:lstStyle/>
        <a:p>
          <a:endParaRPr lang="de-DE"/>
        </a:p>
      </dgm:t>
    </dgm:pt>
    <dgm:pt modelId="{24A2425C-D7F2-4CB7-8EAE-751AE8C22C94}">
      <dgm:prSet phldrT="[Text]" custT="1"/>
      <dgm:spPr/>
      <dgm:t>
        <a:bodyPr/>
        <a:lstStyle/>
        <a:p>
          <a:r>
            <a:rPr lang="de-DE" sz="800" dirty="0" smtClean="0"/>
            <a:t>Industry (hybrid*)</a:t>
          </a:r>
          <a:endParaRPr lang="de-DE" sz="800" dirty="0"/>
        </a:p>
      </dgm:t>
    </dgm:pt>
    <dgm:pt modelId="{7A41D952-6F5A-4161-91CA-5EB5E140DF7F}" type="parTrans" cxnId="{4903D474-7DE9-4CF3-8682-E4DB208843F8}">
      <dgm:prSet/>
      <dgm:spPr/>
      <dgm:t>
        <a:bodyPr/>
        <a:lstStyle/>
        <a:p>
          <a:endParaRPr lang="de-DE" sz="1800"/>
        </a:p>
      </dgm:t>
    </dgm:pt>
    <dgm:pt modelId="{159BAD7B-5732-4DC5-B78F-AB48BDF68952}" type="sibTrans" cxnId="{4903D474-7DE9-4CF3-8682-E4DB208843F8}">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dgm:spPr>
      <dgm:t>
        <a:bodyPr/>
        <a:lstStyle/>
        <a:p>
          <a:endParaRPr lang="de-DE" sz="1800"/>
        </a:p>
      </dgm:t>
    </dgm:pt>
    <dgm:pt modelId="{E3B76A90-897C-47A5-97DC-D97210222C78}">
      <dgm:prSet phldrT="[Text]" custT="1"/>
      <dgm:spPr/>
      <dgm:t>
        <a:bodyPr/>
        <a:lstStyle/>
        <a:p>
          <a:r>
            <a:rPr lang="de-DE" sz="800" dirty="0" smtClean="0"/>
            <a:t>HH-Buildings (Top-down)</a:t>
          </a:r>
          <a:endParaRPr lang="de-DE" sz="800" dirty="0"/>
        </a:p>
      </dgm:t>
    </dgm:pt>
    <dgm:pt modelId="{B47D55D5-D09F-4658-AD77-EA250F40D625}" type="parTrans" cxnId="{A01BAFA0-409A-4E49-B145-5339390F471A}">
      <dgm:prSet/>
      <dgm:spPr/>
      <dgm:t>
        <a:bodyPr/>
        <a:lstStyle/>
        <a:p>
          <a:endParaRPr lang="de-DE" sz="1800"/>
        </a:p>
      </dgm:t>
    </dgm:pt>
    <dgm:pt modelId="{9EEA42B5-3B5A-4E73-A16A-6D7FCAB3E63F}" type="sibTrans" cxnId="{A01BAFA0-409A-4E49-B145-5339390F471A}">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0" b="-20000"/>
          </a:stretch>
        </a:blipFill>
      </dgm:spPr>
      <dgm:t>
        <a:bodyPr/>
        <a:lstStyle/>
        <a:p>
          <a:endParaRPr lang="de-DE" sz="1800"/>
        </a:p>
      </dgm:t>
    </dgm:pt>
    <dgm:pt modelId="{361E0C7E-F543-4241-BA66-A5FCD180D53C}">
      <dgm:prSet phldrT="[Text]" custT="1"/>
      <dgm:spPr/>
      <dgm:t>
        <a:bodyPr/>
        <a:lstStyle/>
        <a:p>
          <a:r>
            <a:rPr lang="de-DE" sz="800" dirty="0" smtClean="0"/>
            <a:t>Transport (hybrid)</a:t>
          </a:r>
          <a:endParaRPr lang="de-DE" sz="800" dirty="0"/>
        </a:p>
      </dgm:t>
    </dgm:pt>
    <dgm:pt modelId="{2FDD9CF6-B3DB-4B90-933F-24A5A1E4116A}" type="parTrans" cxnId="{A638897F-3A0B-43D2-A6BA-90ACCAAACD1D}">
      <dgm:prSet/>
      <dgm:spPr/>
      <dgm:t>
        <a:bodyPr/>
        <a:lstStyle/>
        <a:p>
          <a:endParaRPr lang="de-DE" sz="1800"/>
        </a:p>
      </dgm:t>
    </dgm:pt>
    <dgm:pt modelId="{75B48FA5-EFAF-4584-9EFA-B228C6FF4CA0}" type="sibTrans" cxnId="{A638897F-3A0B-43D2-A6BA-90ACCAAACD1D}">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5000" r="-15000"/>
          </a:stretch>
        </a:blipFill>
      </dgm:spPr>
      <dgm:t>
        <a:bodyPr/>
        <a:lstStyle/>
        <a:p>
          <a:endParaRPr lang="de-DE" sz="1800"/>
        </a:p>
      </dgm:t>
    </dgm:pt>
    <dgm:pt modelId="{64608F16-8C8F-4E2E-A52F-CFDCAD9D818E}" type="pres">
      <dgm:prSet presAssocID="{60E91FF1-6198-48C1-9440-745804E8606F}" presName="Name0" presStyleCnt="0">
        <dgm:presLayoutVars>
          <dgm:chMax val="21"/>
          <dgm:chPref val="21"/>
        </dgm:presLayoutVars>
      </dgm:prSet>
      <dgm:spPr/>
      <dgm:t>
        <a:bodyPr/>
        <a:lstStyle/>
        <a:p>
          <a:endParaRPr lang="de-DE"/>
        </a:p>
      </dgm:t>
    </dgm:pt>
    <dgm:pt modelId="{0103A1AF-4E95-47A1-96FB-5F55672155C8}" type="pres">
      <dgm:prSet presAssocID="{24A2425C-D7F2-4CB7-8EAE-751AE8C22C94}" presName="text1" presStyleCnt="0"/>
      <dgm:spPr/>
    </dgm:pt>
    <dgm:pt modelId="{10E62783-2A29-4501-8CE9-397F461484B5}" type="pres">
      <dgm:prSet presAssocID="{24A2425C-D7F2-4CB7-8EAE-751AE8C22C94}" presName="textRepeatNode" presStyleLbl="alignNode1" presStyleIdx="0" presStyleCnt="3">
        <dgm:presLayoutVars>
          <dgm:chMax val="0"/>
          <dgm:chPref val="0"/>
          <dgm:bulletEnabled val="1"/>
        </dgm:presLayoutVars>
      </dgm:prSet>
      <dgm:spPr/>
      <dgm:t>
        <a:bodyPr/>
        <a:lstStyle/>
        <a:p>
          <a:endParaRPr lang="de-DE"/>
        </a:p>
      </dgm:t>
    </dgm:pt>
    <dgm:pt modelId="{0A34425F-6A9A-4645-BC4F-DDEB709171E4}" type="pres">
      <dgm:prSet presAssocID="{24A2425C-D7F2-4CB7-8EAE-751AE8C22C94}" presName="textaccent1" presStyleCnt="0"/>
      <dgm:spPr/>
    </dgm:pt>
    <dgm:pt modelId="{03B14883-B93C-4977-B7BC-83AB8CDB9BED}" type="pres">
      <dgm:prSet presAssocID="{24A2425C-D7F2-4CB7-8EAE-751AE8C22C94}" presName="accentRepeatNode" presStyleLbl="solidAlignAcc1" presStyleIdx="0" presStyleCnt="6"/>
      <dgm:spPr/>
    </dgm:pt>
    <dgm:pt modelId="{74614676-A551-43A1-BE5E-A27372A5E728}" type="pres">
      <dgm:prSet presAssocID="{159BAD7B-5732-4DC5-B78F-AB48BDF68952}" presName="image1" presStyleCnt="0"/>
      <dgm:spPr/>
    </dgm:pt>
    <dgm:pt modelId="{F68B2952-D454-44E1-8E77-F08A252C825A}" type="pres">
      <dgm:prSet presAssocID="{159BAD7B-5732-4DC5-B78F-AB48BDF68952}" presName="imageRepeatNode" presStyleLbl="alignAcc1" presStyleIdx="0" presStyleCnt="3"/>
      <dgm:spPr/>
      <dgm:t>
        <a:bodyPr/>
        <a:lstStyle/>
        <a:p>
          <a:endParaRPr lang="de-DE"/>
        </a:p>
      </dgm:t>
    </dgm:pt>
    <dgm:pt modelId="{E109EEA5-7399-45DB-A15D-9C7B89D98CA2}" type="pres">
      <dgm:prSet presAssocID="{159BAD7B-5732-4DC5-B78F-AB48BDF68952}" presName="imageaccent1" presStyleCnt="0"/>
      <dgm:spPr/>
    </dgm:pt>
    <dgm:pt modelId="{D82AB9DF-03DB-47DB-A715-41A53FF0D11B}" type="pres">
      <dgm:prSet presAssocID="{159BAD7B-5732-4DC5-B78F-AB48BDF68952}" presName="accentRepeatNode" presStyleLbl="solidAlignAcc1" presStyleIdx="1" presStyleCnt="6"/>
      <dgm:spPr/>
    </dgm:pt>
    <dgm:pt modelId="{0F2F0CF9-53CB-430A-93CD-4786BB975FA8}" type="pres">
      <dgm:prSet presAssocID="{E3B76A90-897C-47A5-97DC-D97210222C78}" presName="text2" presStyleCnt="0"/>
      <dgm:spPr/>
    </dgm:pt>
    <dgm:pt modelId="{ACF7B33D-F9F7-44D1-BF51-CD679B68D060}" type="pres">
      <dgm:prSet presAssocID="{E3B76A90-897C-47A5-97DC-D97210222C78}" presName="textRepeatNode" presStyleLbl="alignNode1" presStyleIdx="1" presStyleCnt="3">
        <dgm:presLayoutVars>
          <dgm:chMax val="0"/>
          <dgm:chPref val="0"/>
          <dgm:bulletEnabled val="1"/>
        </dgm:presLayoutVars>
      </dgm:prSet>
      <dgm:spPr/>
      <dgm:t>
        <a:bodyPr/>
        <a:lstStyle/>
        <a:p>
          <a:endParaRPr lang="de-DE"/>
        </a:p>
      </dgm:t>
    </dgm:pt>
    <dgm:pt modelId="{16F7EB35-1865-4ED2-8E50-5E5E715C4FF2}" type="pres">
      <dgm:prSet presAssocID="{E3B76A90-897C-47A5-97DC-D97210222C78}" presName="textaccent2" presStyleCnt="0"/>
      <dgm:spPr/>
    </dgm:pt>
    <dgm:pt modelId="{D5358AC9-D15A-4BE8-ACC9-4B0EB473AB33}" type="pres">
      <dgm:prSet presAssocID="{E3B76A90-897C-47A5-97DC-D97210222C78}" presName="accentRepeatNode" presStyleLbl="solidAlignAcc1" presStyleIdx="2" presStyleCnt="6"/>
      <dgm:spPr/>
    </dgm:pt>
    <dgm:pt modelId="{F2D4636F-C5D6-401C-84BC-EA8FAA57E56E}" type="pres">
      <dgm:prSet presAssocID="{9EEA42B5-3B5A-4E73-A16A-6D7FCAB3E63F}" presName="image2" presStyleCnt="0"/>
      <dgm:spPr/>
    </dgm:pt>
    <dgm:pt modelId="{510EE361-34AA-45ED-8E4C-A78F4CF45FFD}" type="pres">
      <dgm:prSet presAssocID="{9EEA42B5-3B5A-4E73-A16A-6D7FCAB3E63F}" presName="imageRepeatNode" presStyleLbl="alignAcc1" presStyleIdx="1" presStyleCnt="3"/>
      <dgm:spPr/>
      <dgm:t>
        <a:bodyPr/>
        <a:lstStyle/>
        <a:p>
          <a:endParaRPr lang="de-DE"/>
        </a:p>
      </dgm:t>
    </dgm:pt>
    <dgm:pt modelId="{EE44C722-ACDC-4FCF-BD77-5B315683FF11}" type="pres">
      <dgm:prSet presAssocID="{9EEA42B5-3B5A-4E73-A16A-6D7FCAB3E63F}" presName="imageaccent2" presStyleCnt="0"/>
      <dgm:spPr/>
    </dgm:pt>
    <dgm:pt modelId="{9A671008-C8F2-4107-9053-4DCD9A04A38B}" type="pres">
      <dgm:prSet presAssocID="{9EEA42B5-3B5A-4E73-A16A-6D7FCAB3E63F}" presName="accentRepeatNode" presStyleLbl="solidAlignAcc1" presStyleIdx="3" presStyleCnt="6"/>
      <dgm:spPr/>
    </dgm:pt>
    <dgm:pt modelId="{24CFAF24-CBEB-440D-844E-811918ED2B63}" type="pres">
      <dgm:prSet presAssocID="{361E0C7E-F543-4241-BA66-A5FCD180D53C}" presName="text3" presStyleCnt="0"/>
      <dgm:spPr/>
    </dgm:pt>
    <dgm:pt modelId="{C8BC6696-5874-472E-B7B7-D68C2B502A2E}" type="pres">
      <dgm:prSet presAssocID="{361E0C7E-F543-4241-BA66-A5FCD180D53C}" presName="textRepeatNode" presStyleLbl="alignNode1" presStyleIdx="2" presStyleCnt="3">
        <dgm:presLayoutVars>
          <dgm:chMax val="0"/>
          <dgm:chPref val="0"/>
          <dgm:bulletEnabled val="1"/>
        </dgm:presLayoutVars>
      </dgm:prSet>
      <dgm:spPr/>
      <dgm:t>
        <a:bodyPr/>
        <a:lstStyle/>
        <a:p>
          <a:endParaRPr lang="de-DE"/>
        </a:p>
      </dgm:t>
    </dgm:pt>
    <dgm:pt modelId="{18CFC6EB-1B80-49D5-8BA9-595DD87E3B70}" type="pres">
      <dgm:prSet presAssocID="{361E0C7E-F543-4241-BA66-A5FCD180D53C}" presName="textaccent3" presStyleCnt="0"/>
      <dgm:spPr/>
    </dgm:pt>
    <dgm:pt modelId="{C11C8F79-1040-499E-B5DC-BEC557A3E8E9}" type="pres">
      <dgm:prSet presAssocID="{361E0C7E-F543-4241-BA66-A5FCD180D53C}" presName="accentRepeatNode" presStyleLbl="solidAlignAcc1" presStyleIdx="4" presStyleCnt="6"/>
      <dgm:spPr/>
    </dgm:pt>
    <dgm:pt modelId="{DCB971EC-4811-4984-A2A8-D52014A20869}" type="pres">
      <dgm:prSet presAssocID="{75B48FA5-EFAF-4584-9EFA-B228C6FF4CA0}" presName="image3" presStyleCnt="0"/>
      <dgm:spPr/>
    </dgm:pt>
    <dgm:pt modelId="{FF3DA8D5-52FC-4C4C-B490-918CA0DA3796}" type="pres">
      <dgm:prSet presAssocID="{75B48FA5-EFAF-4584-9EFA-B228C6FF4CA0}" presName="imageRepeatNode" presStyleLbl="alignAcc1" presStyleIdx="2" presStyleCnt="3"/>
      <dgm:spPr/>
      <dgm:t>
        <a:bodyPr/>
        <a:lstStyle/>
        <a:p>
          <a:endParaRPr lang="de-DE"/>
        </a:p>
      </dgm:t>
    </dgm:pt>
    <dgm:pt modelId="{885B33EF-26D8-499D-9D66-02FB87D6E5CF}" type="pres">
      <dgm:prSet presAssocID="{75B48FA5-EFAF-4584-9EFA-B228C6FF4CA0}" presName="imageaccent3" presStyleCnt="0"/>
      <dgm:spPr/>
    </dgm:pt>
    <dgm:pt modelId="{5398AC95-3E7E-4583-8C4C-B33D89D1238A}" type="pres">
      <dgm:prSet presAssocID="{75B48FA5-EFAF-4584-9EFA-B228C6FF4CA0}" presName="accentRepeatNode" presStyleLbl="solidAlignAcc1" presStyleIdx="5" presStyleCnt="6"/>
      <dgm:spPr/>
    </dgm:pt>
  </dgm:ptLst>
  <dgm:cxnLst>
    <dgm:cxn modelId="{7B7C7BDA-584B-446C-A81C-C470AAC1E341}" type="presOf" srcId="{E3B76A90-897C-47A5-97DC-D97210222C78}" destId="{ACF7B33D-F9F7-44D1-BF51-CD679B68D060}" srcOrd="0" destOrd="0" presId="urn:microsoft.com/office/officeart/2008/layout/HexagonCluster"/>
    <dgm:cxn modelId="{09A2C681-9D24-4DBD-BE98-B4CB04333F5E}" type="presOf" srcId="{9EEA42B5-3B5A-4E73-A16A-6D7FCAB3E63F}" destId="{510EE361-34AA-45ED-8E4C-A78F4CF45FFD}" srcOrd="0" destOrd="0" presId="urn:microsoft.com/office/officeart/2008/layout/HexagonCluster"/>
    <dgm:cxn modelId="{15B43C33-3199-4F79-9717-102C93C81E23}" type="presOf" srcId="{159BAD7B-5732-4DC5-B78F-AB48BDF68952}" destId="{F68B2952-D454-44E1-8E77-F08A252C825A}" srcOrd="0" destOrd="0" presId="urn:microsoft.com/office/officeart/2008/layout/HexagonCluster"/>
    <dgm:cxn modelId="{1BBCAFAA-4767-41DB-B8E4-BFB6455F193F}" type="presOf" srcId="{60E91FF1-6198-48C1-9440-745804E8606F}" destId="{64608F16-8C8F-4E2E-A52F-CFDCAD9D818E}" srcOrd="0" destOrd="0" presId="urn:microsoft.com/office/officeart/2008/layout/HexagonCluster"/>
    <dgm:cxn modelId="{A01BAFA0-409A-4E49-B145-5339390F471A}" srcId="{60E91FF1-6198-48C1-9440-745804E8606F}" destId="{E3B76A90-897C-47A5-97DC-D97210222C78}" srcOrd="1" destOrd="0" parTransId="{B47D55D5-D09F-4658-AD77-EA250F40D625}" sibTransId="{9EEA42B5-3B5A-4E73-A16A-6D7FCAB3E63F}"/>
    <dgm:cxn modelId="{4903D474-7DE9-4CF3-8682-E4DB208843F8}" srcId="{60E91FF1-6198-48C1-9440-745804E8606F}" destId="{24A2425C-D7F2-4CB7-8EAE-751AE8C22C94}" srcOrd="0" destOrd="0" parTransId="{7A41D952-6F5A-4161-91CA-5EB5E140DF7F}" sibTransId="{159BAD7B-5732-4DC5-B78F-AB48BDF68952}"/>
    <dgm:cxn modelId="{2AE2973A-CAFA-4A68-B0BC-A81E69C30BF7}" type="presOf" srcId="{361E0C7E-F543-4241-BA66-A5FCD180D53C}" destId="{C8BC6696-5874-472E-B7B7-D68C2B502A2E}" srcOrd="0" destOrd="0" presId="urn:microsoft.com/office/officeart/2008/layout/HexagonCluster"/>
    <dgm:cxn modelId="{474C6947-9831-4660-9BDF-A15EF2FBF63D}" type="presOf" srcId="{75B48FA5-EFAF-4584-9EFA-B228C6FF4CA0}" destId="{FF3DA8D5-52FC-4C4C-B490-918CA0DA3796}" srcOrd="0" destOrd="0" presId="urn:microsoft.com/office/officeart/2008/layout/HexagonCluster"/>
    <dgm:cxn modelId="{4CCF24B6-C40C-4D54-B74F-CAE203F0EF6F}" type="presOf" srcId="{24A2425C-D7F2-4CB7-8EAE-751AE8C22C94}" destId="{10E62783-2A29-4501-8CE9-397F461484B5}" srcOrd="0" destOrd="0" presId="urn:microsoft.com/office/officeart/2008/layout/HexagonCluster"/>
    <dgm:cxn modelId="{A638897F-3A0B-43D2-A6BA-90ACCAAACD1D}" srcId="{60E91FF1-6198-48C1-9440-745804E8606F}" destId="{361E0C7E-F543-4241-BA66-A5FCD180D53C}" srcOrd="2" destOrd="0" parTransId="{2FDD9CF6-B3DB-4B90-933F-24A5A1E4116A}" sibTransId="{75B48FA5-EFAF-4584-9EFA-B228C6FF4CA0}"/>
    <dgm:cxn modelId="{72CFCEB1-6C92-4503-800B-5E0721BAB42E}" type="presParOf" srcId="{64608F16-8C8F-4E2E-A52F-CFDCAD9D818E}" destId="{0103A1AF-4E95-47A1-96FB-5F55672155C8}" srcOrd="0" destOrd="0" presId="urn:microsoft.com/office/officeart/2008/layout/HexagonCluster"/>
    <dgm:cxn modelId="{5B6A5E41-ABC5-405C-9900-F87D33A61562}" type="presParOf" srcId="{0103A1AF-4E95-47A1-96FB-5F55672155C8}" destId="{10E62783-2A29-4501-8CE9-397F461484B5}" srcOrd="0" destOrd="0" presId="urn:microsoft.com/office/officeart/2008/layout/HexagonCluster"/>
    <dgm:cxn modelId="{E5ADBC8F-A20B-4028-B294-BF36375378A0}" type="presParOf" srcId="{64608F16-8C8F-4E2E-A52F-CFDCAD9D818E}" destId="{0A34425F-6A9A-4645-BC4F-DDEB709171E4}" srcOrd="1" destOrd="0" presId="urn:microsoft.com/office/officeart/2008/layout/HexagonCluster"/>
    <dgm:cxn modelId="{8AB1C245-3CEF-4FEA-A600-4DC0865F18CC}" type="presParOf" srcId="{0A34425F-6A9A-4645-BC4F-DDEB709171E4}" destId="{03B14883-B93C-4977-B7BC-83AB8CDB9BED}" srcOrd="0" destOrd="0" presId="urn:microsoft.com/office/officeart/2008/layout/HexagonCluster"/>
    <dgm:cxn modelId="{B4896ED3-3BDE-47A6-A6CA-13ABFBF3556F}" type="presParOf" srcId="{64608F16-8C8F-4E2E-A52F-CFDCAD9D818E}" destId="{74614676-A551-43A1-BE5E-A27372A5E728}" srcOrd="2" destOrd="0" presId="urn:microsoft.com/office/officeart/2008/layout/HexagonCluster"/>
    <dgm:cxn modelId="{2D78BB27-8770-4011-BF7E-FEA89D1F0D40}" type="presParOf" srcId="{74614676-A551-43A1-BE5E-A27372A5E728}" destId="{F68B2952-D454-44E1-8E77-F08A252C825A}" srcOrd="0" destOrd="0" presId="urn:microsoft.com/office/officeart/2008/layout/HexagonCluster"/>
    <dgm:cxn modelId="{B94C2F6D-11B3-40B4-9F0A-5376601297C1}" type="presParOf" srcId="{64608F16-8C8F-4E2E-A52F-CFDCAD9D818E}" destId="{E109EEA5-7399-45DB-A15D-9C7B89D98CA2}" srcOrd="3" destOrd="0" presId="urn:microsoft.com/office/officeart/2008/layout/HexagonCluster"/>
    <dgm:cxn modelId="{6EF68936-D9F0-4CC1-BE3A-77FB857D6824}" type="presParOf" srcId="{E109EEA5-7399-45DB-A15D-9C7B89D98CA2}" destId="{D82AB9DF-03DB-47DB-A715-41A53FF0D11B}" srcOrd="0" destOrd="0" presId="urn:microsoft.com/office/officeart/2008/layout/HexagonCluster"/>
    <dgm:cxn modelId="{5C8A3039-AC10-4D38-A135-2672F31AA115}" type="presParOf" srcId="{64608F16-8C8F-4E2E-A52F-CFDCAD9D818E}" destId="{0F2F0CF9-53CB-430A-93CD-4786BB975FA8}" srcOrd="4" destOrd="0" presId="urn:microsoft.com/office/officeart/2008/layout/HexagonCluster"/>
    <dgm:cxn modelId="{E5107DF6-6DD3-4BAD-8543-0758D2530C1D}" type="presParOf" srcId="{0F2F0CF9-53CB-430A-93CD-4786BB975FA8}" destId="{ACF7B33D-F9F7-44D1-BF51-CD679B68D060}" srcOrd="0" destOrd="0" presId="urn:microsoft.com/office/officeart/2008/layout/HexagonCluster"/>
    <dgm:cxn modelId="{0A61383B-9D11-46FF-90A9-EF58A5F922B5}" type="presParOf" srcId="{64608F16-8C8F-4E2E-A52F-CFDCAD9D818E}" destId="{16F7EB35-1865-4ED2-8E50-5E5E715C4FF2}" srcOrd="5" destOrd="0" presId="urn:microsoft.com/office/officeart/2008/layout/HexagonCluster"/>
    <dgm:cxn modelId="{F6C23D25-1AA9-46E8-AFBE-470D4E917612}" type="presParOf" srcId="{16F7EB35-1865-4ED2-8E50-5E5E715C4FF2}" destId="{D5358AC9-D15A-4BE8-ACC9-4B0EB473AB33}" srcOrd="0" destOrd="0" presId="urn:microsoft.com/office/officeart/2008/layout/HexagonCluster"/>
    <dgm:cxn modelId="{BE924B71-0C2D-4888-B0D1-C32863B39769}" type="presParOf" srcId="{64608F16-8C8F-4E2E-A52F-CFDCAD9D818E}" destId="{F2D4636F-C5D6-401C-84BC-EA8FAA57E56E}" srcOrd="6" destOrd="0" presId="urn:microsoft.com/office/officeart/2008/layout/HexagonCluster"/>
    <dgm:cxn modelId="{63E1C96F-503D-496F-93BE-7EB03B9B4DE3}" type="presParOf" srcId="{F2D4636F-C5D6-401C-84BC-EA8FAA57E56E}" destId="{510EE361-34AA-45ED-8E4C-A78F4CF45FFD}" srcOrd="0" destOrd="0" presId="urn:microsoft.com/office/officeart/2008/layout/HexagonCluster"/>
    <dgm:cxn modelId="{85FB5B72-6583-4C8A-A8E0-58717791F74C}" type="presParOf" srcId="{64608F16-8C8F-4E2E-A52F-CFDCAD9D818E}" destId="{EE44C722-ACDC-4FCF-BD77-5B315683FF11}" srcOrd="7" destOrd="0" presId="urn:microsoft.com/office/officeart/2008/layout/HexagonCluster"/>
    <dgm:cxn modelId="{63599976-C4A9-448B-915C-F32165558AFB}" type="presParOf" srcId="{EE44C722-ACDC-4FCF-BD77-5B315683FF11}" destId="{9A671008-C8F2-4107-9053-4DCD9A04A38B}" srcOrd="0" destOrd="0" presId="urn:microsoft.com/office/officeart/2008/layout/HexagonCluster"/>
    <dgm:cxn modelId="{CD3FDAF9-88A6-4982-B509-BEBB3B0C0457}" type="presParOf" srcId="{64608F16-8C8F-4E2E-A52F-CFDCAD9D818E}" destId="{24CFAF24-CBEB-440D-844E-811918ED2B63}" srcOrd="8" destOrd="0" presId="urn:microsoft.com/office/officeart/2008/layout/HexagonCluster"/>
    <dgm:cxn modelId="{69F4195A-9D44-4FD0-A86B-019982559E69}" type="presParOf" srcId="{24CFAF24-CBEB-440D-844E-811918ED2B63}" destId="{C8BC6696-5874-472E-B7B7-D68C2B502A2E}" srcOrd="0" destOrd="0" presId="urn:microsoft.com/office/officeart/2008/layout/HexagonCluster"/>
    <dgm:cxn modelId="{2FDADE09-73E2-49C8-B89B-FD9CB3B5554A}" type="presParOf" srcId="{64608F16-8C8F-4E2E-A52F-CFDCAD9D818E}" destId="{18CFC6EB-1B80-49D5-8BA9-595DD87E3B70}" srcOrd="9" destOrd="0" presId="urn:microsoft.com/office/officeart/2008/layout/HexagonCluster"/>
    <dgm:cxn modelId="{5B9D1803-785E-4A1B-9BFE-A9EB0AFFF434}" type="presParOf" srcId="{18CFC6EB-1B80-49D5-8BA9-595DD87E3B70}" destId="{C11C8F79-1040-499E-B5DC-BEC557A3E8E9}" srcOrd="0" destOrd="0" presId="urn:microsoft.com/office/officeart/2008/layout/HexagonCluster"/>
    <dgm:cxn modelId="{851305BE-D8C2-4597-8B42-A453EC4A0CE7}" type="presParOf" srcId="{64608F16-8C8F-4E2E-A52F-CFDCAD9D818E}" destId="{DCB971EC-4811-4984-A2A8-D52014A20869}" srcOrd="10" destOrd="0" presId="urn:microsoft.com/office/officeart/2008/layout/HexagonCluster"/>
    <dgm:cxn modelId="{E072142B-2A5A-4691-8D9A-EDA03F7C5419}" type="presParOf" srcId="{DCB971EC-4811-4984-A2A8-D52014A20869}" destId="{FF3DA8D5-52FC-4C4C-B490-918CA0DA3796}" srcOrd="0" destOrd="0" presId="urn:microsoft.com/office/officeart/2008/layout/HexagonCluster"/>
    <dgm:cxn modelId="{BC453AC7-EF7F-49EF-8091-8573C78810EE}" type="presParOf" srcId="{64608F16-8C8F-4E2E-A52F-CFDCAD9D818E}" destId="{885B33EF-26D8-499D-9D66-02FB87D6E5CF}" srcOrd="11" destOrd="0" presId="urn:microsoft.com/office/officeart/2008/layout/HexagonCluster"/>
    <dgm:cxn modelId="{C7842BE1-597D-43D5-ACC1-BAC51DF092E3}" type="presParOf" srcId="{885B33EF-26D8-499D-9D66-02FB87D6E5CF}" destId="{5398AC95-3E7E-4583-8C4C-B33D89D1238A}"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E91FF1-6198-48C1-9440-745804E8606F}" type="doc">
      <dgm:prSet loTypeId="urn:microsoft.com/office/officeart/2008/layout/HexagonCluster" loCatId="picture" qsTypeId="urn:microsoft.com/office/officeart/2005/8/quickstyle/simple1" qsCatId="simple" csTypeId="urn:microsoft.com/office/officeart/2005/8/colors/colorful5" csCatId="colorful" phldr="1"/>
      <dgm:spPr/>
      <dgm:t>
        <a:bodyPr/>
        <a:lstStyle/>
        <a:p>
          <a:endParaRPr lang="de-DE"/>
        </a:p>
      </dgm:t>
    </dgm:pt>
    <dgm:pt modelId="{24A2425C-D7F2-4CB7-8EAE-751AE8C22C94}">
      <dgm:prSet phldrT="[Text]" custT="1"/>
      <dgm:spPr/>
      <dgm:t>
        <a:bodyPr/>
        <a:lstStyle/>
        <a:p>
          <a:r>
            <a:rPr lang="de-DE" sz="800" dirty="0" smtClean="0"/>
            <a:t>Industry (top-down)</a:t>
          </a:r>
          <a:endParaRPr lang="de-DE" sz="800" dirty="0"/>
        </a:p>
      </dgm:t>
    </dgm:pt>
    <dgm:pt modelId="{7A41D952-6F5A-4161-91CA-5EB5E140DF7F}" type="parTrans" cxnId="{4903D474-7DE9-4CF3-8682-E4DB208843F8}">
      <dgm:prSet/>
      <dgm:spPr/>
      <dgm:t>
        <a:bodyPr/>
        <a:lstStyle/>
        <a:p>
          <a:endParaRPr lang="de-DE" sz="1800"/>
        </a:p>
      </dgm:t>
    </dgm:pt>
    <dgm:pt modelId="{159BAD7B-5732-4DC5-B78F-AB48BDF68952}" type="sibTrans" cxnId="{4903D474-7DE9-4CF3-8682-E4DB208843F8}">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dgm:spPr>
      <dgm:t>
        <a:bodyPr/>
        <a:lstStyle/>
        <a:p>
          <a:endParaRPr lang="de-DE" sz="1800"/>
        </a:p>
      </dgm:t>
    </dgm:pt>
    <dgm:pt modelId="{E3B76A90-897C-47A5-97DC-D97210222C78}">
      <dgm:prSet phldrT="[Text]" custT="1"/>
      <dgm:spPr/>
      <dgm:t>
        <a:bodyPr/>
        <a:lstStyle/>
        <a:p>
          <a:r>
            <a:rPr lang="de-DE" sz="800" dirty="0" smtClean="0"/>
            <a:t>HH-Buildings (</a:t>
          </a:r>
          <a:r>
            <a:rPr lang="de-DE" sz="800" dirty="0" err="1" smtClean="0"/>
            <a:t>Bottom-Up</a:t>
          </a:r>
          <a:r>
            <a:rPr lang="de-DE" sz="800" dirty="0" smtClean="0"/>
            <a:t>)</a:t>
          </a:r>
          <a:endParaRPr lang="de-DE" sz="800" dirty="0"/>
        </a:p>
      </dgm:t>
    </dgm:pt>
    <dgm:pt modelId="{B47D55D5-D09F-4658-AD77-EA250F40D625}" type="parTrans" cxnId="{A01BAFA0-409A-4E49-B145-5339390F471A}">
      <dgm:prSet/>
      <dgm:spPr/>
      <dgm:t>
        <a:bodyPr/>
        <a:lstStyle/>
        <a:p>
          <a:endParaRPr lang="de-DE" sz="1800"/>
        </a:p>
      </dgm:t>
    </dgm:pt>
    <dgm:pt modelId="{9EEA42B5-3B5A-4E73-A16A-6D7FCAB3E63F}" type="sibTrans" cxnId="{A01BAFA0-409A-4E49-B145-5339390F471A}">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0" b="-20000"/>
          </a:stretch>
        </a:blipFill>
      </dgm:spPr>
      <dgm:t>
        <a:bodyPr/>
        <a:lstStyle/>
        <a:p>
          <a:endParaRPr lang="de-DE" sz="1800"/>
        </a:p>
      </dgm:t>
    </dgm:pt>
    <dgm:pt modelId="{361E0C7E-F543-4241-BA66-A5FCD180D53C}">
      <dgm:prSet phldrT="[Text]" custT="1"/>
      <dgm:spPr/>
      <dgm:t>
        <a:bodyPr/>
        <a:lstStyle/>
        <a:p>
          <a:r>
            <a:rPr lang="de-DE" sz="800" dirty="0" smtClean="0"/>
            <a:t>Transport (</a:t>
          </a:r>
          <a:r>
            <a:rPr lang="de-DE" sz="800" dirty="0" err="1" smtClean="0"/>
            <a:t>Bottom-Up</a:t>
          </a:r>
          <a:r>
            <a:rPr lang="de-DE" sz="800" dirty="0" smtClean="0"/>
            <a:t>)</a:t>
          </a:r>
          <a:endParaRPr lang="de-DE" sz="800" dirty="0"/>
        </a:p>
      </dgm:t>
    </dgm:pt>
    <dgm:pt modelId="{2FDD9CF6-B3DB-4B90-933F-24A5A1E4116A}" type="parTrans" cxnId="{A638897F-3A0B-43D2-A6BA-90ACCAAACD1D}">
      <dgm:prSet/>
      <dgm:spPr/>
      <dgm:t>
        <a:bodyPr/>
        <a:lstStyle/>
        <a:p>
          <a:endParaRPr lang="de-DE" sz="1800"/>
        </a:p>
      </dgm:t>
    </dgm:pt>
    <dgm:pt modelId="{75B48FA5-EFAF-4584-9EFA-B228C6FF4CA0}" type="sibTrans" cxnId="{A638897F-3A0B-43D2-A6BA-90ACCAAACD1D}">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5000" r="-15000"/>
          </a:stretch>
        </a:blipFill>
      </dgm:spPr>
      <dgm:t>
        <a:bodyPr/>
        <a:lstStyle/>
        <a:p>
          <a:endParaRPr lang="de-DE" sz="1800"/>
        </a:p>
      </dgm:t>
    </dgm:pt>
    <dgm:pt modelId="{64608F16-8C8F-4E2E-A52F-CFDCAD9D818E}" type="pres">
      <dgm:prSet presAssocID="{60E91FF1-6198-48C1-9440-745804E8606F}" presName="Name0" presStyleCnt="0">
        <dgm:presLayoutVars>
          <dgm:chMax val="21"/>
          <dgm:chPref val="21"/>
        </dgm:presLayoutVars>
      </dgm:prSet>
      <dgm:spPr/>
      <dgm:t>
        <a:bodyPr/>
        <a:lstStyle/>
        <a:p>
          <a:endParaRPr lang="de-DE"/>
        </a:p>
      </dgm:t>
    </dgm:pt>
    <dgm:pt modelId="{0103A1AF-4E95-47A1-96FB-5F55672155C8}" type="pres">
      <dgm:prSet presAssocID="{24A2425C-D7F2-4CB7-8EAE-751AE8C22C94}" presName="text1" presStyleCnt="0"/>
      <dgm:spPr/>
    </dgm:pt>
    <dgm:pt modelId="{10E62783-2A29-4501-8CE9-397F461484B5}" type="pres">
      <dgm:prSet presAssocID="{24A2425C-D7F2-4CB7-8EAE-751AE8C22C94}" presName="textRepeatNode" presStyleLbl="alignNode1" presStyleIdx="0" presStyleCnt="3">
        <dgm:presLayoutVars>
          <dgm:chMax val="0"/>
          <dgm:chPref val="0"/>
          <dgm:bulletEnabled val="1"/>
        </dgm:presLayoutVars>
      </dgm:prSet>
      <dgm:spPr/>
      <dgm:t>
        <a:bodyPr/>
        <a:lstStyle/>
        <a:p>
          <a:endParaRPr lang="de-DE"/>
        </a:p>
      </dgm:t>
    </dgm:pt>
    <dgm:pt modelId="{0A34425F-6A9A-4645-BC4F-DDEB709171E4}" type="pres">
      <dgm:prSet presAssocID="{24A2425C-D7F2-4CB7-8EAE-751AE8C22C94}" presName="textaccent1" presStyleCnt="0"/>
      <dgm:spPr/>
    </dgm:pt>
    <dgm:pt modelId="{03B14883-B93C-4977-B7BC-83AB8CDB9BED}" type="pres">
      <dgm:prSet presAssocID="{24A2425C-D7F2-4CB7-8EAE-751AE8C22C94}" presName="accentRepeatNode" presStyleLbl="solidAlignAcc1" presStyleIdx="0" presStyleCnt="6"/>
      <dgm:spPr/>
    </dgm:pt>
    <dgm:pt modelId="{74614676-A551-43A1-BE5E-A27372A5E728}" type="pres">
      <dgm:prSet presAssocID="{159BAD7B-5732-4DC5-B78F-AB48BDF68952}" presName="image1" presStyleCnt="0"/>
      <dgm:spPr/>
    </dgm:pt>
    <dgm:pt modelId="{F68B2952-D454-44E1-8E77-F08A252C825A}" type="pres">
      <dgm:prSet presAssocID="{159BAD7B-5732-4DC5-B78F-AB48BDF68952}" presName="imageRepeatNode" presStyleLbl="alignAcc1" presStyleIdx="0" presStyleCnt="3"/>
      <dgm:spPr/>
      <dgm:t>
        <a:bodyPr/>
        <a:lstStyle/>
        <a:p>
          <a:endParaRPr lang="de-DE"/>
        </a:p>
      </dgm:t>
    </dgm:pt>
    <dgm:pt modelId="{E109EEA5-7399-45DB-A15D-9C7B89D98CA2}" type="pres">
      <dgm:prSet presAssocID="{159BAD7B-5732-4DC5-B78F-AB48BDF68952}" presName="imageaccent1" presStyleCnt="0"/>
      <dgm:spPr/>
    </dgm:pt>
    <dgm:pt modelId="{D82AB9DF-03DB-47DB-A715-41A53FF0D11B}" type="pres">
      <dgm:prSet presAssocID="{159BAD7B-5732-4DC5-B78F-AB48BDF68952}" presName="accentRepeatNode" presStyleLbl="solidAlignAcc1" presStyleIdx="1" presStyleCnt="6"/>
      <dgm:spPr/>
    </dgm:pt>
    <dgm:pt modelId="{0F2F0CF9-53CB-430A-93CD-4786BB975FA8}" type="pres">
      <dgm:prSet presAssocID="{E3B76A90-897C-47A5-97DC-D97210222C78}" presName="text2" presStyleCnt="0"/>
      <dgm:spPr/>
    </dgm:pt>
    <dgm:pt modelId="{ACF7B33D-F9F7-44D1-BF51-CD679B68D060}" type="pres">
      <dgm:prSet presAssocID="{E3B76A90-897C-47A5-97DC-D97210222C78}" presName="textRepeatNode" presStyleLbl="alignNode1" presStyleIdx="1" presStyleCnt="3">
        <dgm:presLayoutVars>
          <dgm:chMax val="0"/>
          <dgm:chPref val="0"/>
          <dgm:bulletEnabled val="1"/>
        </dgm:presLayoutVars>
      </dgm:prSet>
      <dgm:spPr/>
      <dgm:t>
        <a:bodyPr/>
        <a:lstStyle/>
        <a:p>
          <a:endParaRPr lang="de-DE"/>
        </a:p>
      </dgm:t>
    </dgm:pt>
    <dgm:pt modelId="{16F7EB35-1865-4ED2-8E50-5E5E715C4FF2}" type="pres">
      <dgm:prSet presAssocID="{E3B76A90-897C-47A5-97DC-D97210222C78}" presName="textaccent2" presStyleCnt="0"/>
      <dgm:spPr/>
    </dgm:pt>
    <dgm:pt modelId="{D5358AC9-D15A-4BE8-ACC9-4B0EB473AB33}" type="pres">
      <dgm:prSet presAssocID="{E3B76A90-897C-47A5-97DC-D97210222C78}" presName="accentRepeatNode" presStyleLbl="solidAlignAcc1" presStyleIdx="2" presStyleCnt="6"/>
      <dgm:spPr/>
    </dgm:pt>
    <dgm:pt modelId="{F2D4636F-C5D6-401C-84BC-EA8FAA57E56E}" type="pres">
      <dgm:prSet presAssocID="{9EEA42B5-3B5A-4E73-A16A-6D7FCAB3E63F}" presName="image2" presStyleCnt="0"/>
      <dgm:spPr/>
    </dgm:pt>
    <dgm:pt modelId="{510EE361-34AA-45ED-8E4C-A78F4CF45FFD}" type="pres">
      <dgm:prSet presAssocID="{9EEA42B5-3B5A-4E73-A16A-6D7FCAB3E63F}" presName="imageRepeatNode" presStyleLbl="alignAcc1" presStyleIdx="1" presStyleCnt="3"/>
      <dgm:spPr/>
      <dgm:t>
        <a:bodyPr/>
        <a:lstStyle/>
        <a:p>
          <a:endParaRPr lang="de-DE"/>
        </a:p>
      </dgm:t>
    </dgm:pt>
    <dgm:pt modelId="{EE44C722-ACDC-4FCF-BD77-5B315683FF11}" type="pres">
      <dgm:prSet presAssocID="{9EEA42B5-3B5A-4E73-A16A-6D7FCAB3E63F}" presName="imageaccent2" presStyleCnt="0"/>
      <dgm:spPr/>
    </dgm:pt>
    <dgm:pt modelId="{9A671008-C8F2-4107-9053-4DCD9A04A38B}" type="pres">
      <dgm:prSet presAssocID="{9EEA42B5-3B5A-4E73-A16A-6D7FCAB3E63F}" presName="accentRepeatNode" presStyleLbl="solidAlignAcc1" presStyleIdx="3" presStyleCnt="6"/>
      <dgm:spPr/>
    </dgm:pt>
    <dgm:pt modelId="{24CFAF24-CBEB-440D-844E-811918ED2B63}" type="pres">
      <dgm:prSet presAssocID="{361E0C7E-F543-4241-BA66-A5FCD180D53C}" presName="text3" presStyleCnt="0"/>
      <dgm:spPr/>
    </dgm:pt>
    <dgm:pt modelId="{C8BC6696-5874-472E-B7B7-D68C2B502A2E}" type="pres">
      <dgm:prSet presAssocID="{361E0C7E-F543-4241-BA66-A5FCD180D53C}" presName="textRepeatNode" presStyleLbl="alignNode1" presStyleIdx="2" presStyleCnt="3">
        <dgm:presLayoutVars>
          <dgm:chMax val="0"/>
          <dgm:chPref val="0"/>
          <dgm:bulletEnabled val="1"/>
        </dgm:presLayoutVars>
      </dgm:prSet>
      <dgm:spPr/>
      <dgm:t>
        <a:bodyPr/>
        <a:lstStyle/>
        <a:p>
          <a:endParaRPr lang="de-DE"/>
        </a:p>
      </dgm:t>
    </dgm:pt>
    <dgm:pt modelId="{18CFC6EB-1B80-49D5-8BA9-595DD87E3B70}" type="pres">
      <dgm:prSet presAssocID="{361E0C7E-F543-4241-BA66-A5FCD180D53C}" presName="textaccent3" presStyleCnt="0"/>
      <dgm:spPr/>
    </dgm:pt>
    <dgm:pt modelId="{C11C8F79-1040-499E-B5DC-BEC557A3E8E9}" type="pres">
      <dgm:prSet presAssocID="{361E0C7E-F543-4241-BA66-A5FCD180D53C}" presName="accentRepeatNode" presStyleLbl="solidAlignAcc1" presStyleIdx="4" presStyleCnt="6"/>
      <dgm:spPr/>
    </dgm:pt>
    <dgm:pt modelId="{DCB971EC-4811-4984-A2A8-D52014A20869}" type="pres">
      <dgm:prSet presAssocID="{75B48FA5-EFAF-4584-9EFA-B228C6FF4CA0}" presName="image3" presStyleCnt="0"/>
      <dgm:spPr/>
    </dgm:pt>
    <dgm:pt modelId="{FF3DA8D5-52FC-4C4C-B490-918CA0DA3796}" type="pres">
      <dgm:prSet presAssocID="{75B48FA5-EFAF-4584-9EFA-B228C6FF4CA0}" presName="imageRepeatNode" presStyleLbl="alignAcc1" presStyleIdx="2" presStyleCnt="3"/>
      <dgm:spPr/>
      <dgm:t>
        <a:bodyPr/>
        <a:lstStyle/>
        <a:p>
          <a:endParaRPr lang="de-DE"/>
        </a:p>
      </dgm:t>
    </dgm:pt>
    <dgm:pt modelId="{885B33EF-26D8-499D-9D66-02FB87D6E5CF}" type="pres">
      <dgm:prSet presAssocID="{75B48FA5-EFAF-4584-9EFA-B228C6FF4CA0}" presName="imageaccent3" presStyleCnt="0"/>
      <dgm:spPr/>
    </dgm:pt>
    <dgm:pt modelId="{5398AC95-3E7E-4583-8C4C-B33D89D1238A}" type="pres">
      <dgm:prSet presAssocID="{75B48FA5-EFAF-4584-9EFA-B228C6FF4CA0}" presName="accentRepeatNode" presStyleLbl="solidAlignAcc1" presStyleIdx="5" presStyleCnt="6"/>
      <dgm:spPr/>
    </dgm:pt>
  </dgm:ptLst>
  <dgm:cxnLst>
    <dgm:cxn modelId="{7B7C7BDA-584B-446C-A81C-C470AAC1E341}" type="presOf" srcId="{E3B76A90-897C-47A5-97DC-D97210222C78}" destId="{ACF7B33D-F9F7-44D1-BF51-CD679B68D060}" srcOrd="0" destOrd="0" presId="urn:microsoft.com/office/officeart/2008/layout/HexagonCluster"/>
    <dgm:cxn modelId="{09A2C681-9D24-4DBD-BE98-B4CB04333F5E}" type="presOf" srcId="{9EEA42B5-3B5A-4E73-A16A-6D7FCAB3E63F}" destId="{510EE361-34AA-45ED-8E4C-A78F4CF45FFD}" srcOrd="0" destOrd="0" presId="urn:microsoft.com/office/officeart/2008/layout/HexagonCluster"/>
    <dgm:cxn modelId="{15B43C33-3199-4F79-9717-102C93C81E23}" type="presOf" srcId="{159BAD7B-5732-4DC5-B78F-AB48BDF68952}" destId="{F68B2952-D454-44E1-8E77-F08A252C825A}" srcOrd="0" destOrd="0" presId="urn:microsoft.com/office/officeart/2008/layout/HexagonCluster"/>
    <dgm:cxn modelId="{1BBCAFAA-4767-41DB-B8E4-BFB6455F193F}" type="presOf" srcId="{60E91FF1-6198-48C1-9440-745804E8606F}" destId="{64608F16-8C8F-4E2E-A52F-CFDCAD9D818E}" srcOrd="0" destOrd="0" presId="urn:microsoft.com/office/officeart/2008/layout/HexagonCluster"/>
    <dgm:cxn modelId="{A01BAFA0-409A-4E49-B145-5339390F471A}" srcId="{60E91FF1-6198-48C1-9440-745804E8606F}" destId="{E3B76A90-897C-47A5-97DC-D97210222C78}" srcOrd="1" destOrd="0" parTransId="{B47D55D5-D09F-4658-AD77-EA250F40D625}" sibTransId="{9EEA42B5-3B5A-4E73-A16A-6D7FCAB3E63F}"/>
    <dgm:cxn modelId="{4903D474-7DE9-4CF3-8682-E4DB208843F8}" srcId="{60E91FF1-6198-48C1-9440-745804E8606F}" destId="{24A2425C-D7F2-4CB7-8EAE-751AE8C22C94}" srcOrd="0" destOrd="0" parTransId="{7A41D952-6F5A-4161-91CA-5EB5E140DF7F}" sibTransId="{159BAD7B-5732-4DC5-B78F-AB48BDF68952}"/>
    <dgm:cxn modelId="{2AE2973A-CAFA-4A68-B0BC-A81E69C30BF7}" type="presOf" srcId="{361E0C7E-F543-4241-BA66-A5FCD180D53C}" destId="{C8BC6696-5874-472E-B7B7-D68C2B502A2E}" srcOrd="0" destOrd="0" presId="urn:microsoft.com/office/officeart/2008/layout/HexagonCluster"/>
    <dgm:cxn modelId="{474C6947-9831-4660-9BDF-A15EF2FBF63D}" type="presOf" srcId="{75B48FA5-EFAF-4584-9EFA-B228C6FF4CA0}" destId="{FF3DA8D5-52FC-4C4C-B490-918CA0DA3796}" srcOrd="0" destOrd="0" presId="urn:microsoft.com/office/officeart/2008/layout/HexagonCluster"/>
    <dgm:cxn modelId="{4CCF24B6-C40C-4D54-B74F-CAE203F0EF6F}" type="presOf" srcId="{24A2425C-D7F2-4CB7-8EAE-751AE8C22C94}" destId="{10E62783-2A29-4501-8CE9-397F461484B5}" srcOrd="0" destOrd="0" presId="urn:microsoft.com/office/officeart/2008/layout/HexagonCluster"/>
    <dgm:cxn modelId="{A638897F-3A0B-43D2-A6BA-90ACCAAACD1D}" srcId="{60E91FF1-6198-48C1-9440-745804E8606F}" destId="{361E0C7E-F543-4241-BA66-A5FCD180D53C}" srcOrd="2" destOrd="0" parTransId="{2FDD9CF6-B3DB-4B90-933F-24A5A1E4116A}" sibTransId="{75B48FA5-EFAF-4584-9EFA-B228C6FF4CA0}"/>
    <dgm:cxn modelId="{72CFCEB1-6C92-4503-800B-5E0721BAB42E}" type="presParOf" srcId="{64608F16-8C8F-4E2E-A52F-CFDCAD9D818E}" destId="{0103A1AF-4E95-47A1-96FB-5F55672155C8}" srcOrd="0" destOrd="0" presId="urn:microsoft.com/office/officeart/2008/layout/HexagonCluster"/>
    <dgm:cxn modelId="{5B6A5E41-ABC5-405C-9900-F87D33A61562}" type="presParOf" srcId="{0103A1AF-4E95-47A1-96FB-5F55672155C8}" destId="{10E62783-2A29-4501-8CE9-397F461484B5}" srcOrd="0" destOrd="0" presId="urn:microsoft.com/office/officeart/2008/layout/HexagonCluster"/>
    <dgm:cxn modelId="{E5ADBC8F-A20B-4028-B294-BF36375378A0}" type="presParOf" srcId="{64608F16-8C8F-4E2E-A52F-CFDCAD9D818E}" destId="{0A34425F-6A9A-4645-BC4F-DDEB709171E4}" srcOrd="1" destOrd="0" presId="urn:microsoft.com/office/officeart/2008/layout/HexagonCluster"/>
    <dgm:cxn modelId="{8AB1C245-3CEF-4FEA-A600-4DC0865F18CC}" type="presParOf" srcId="{0A34425F-6A9A-4645-BC4F-DDEB709171E4}" destId="{03B14883-B93C-4977-B7BC-83AB8CDB9BED}" srcOrd="0" destOrd="0" presId="urn:microsoft.com/office/officeart/2008/layout/HexagonCluster"/>
    <dgm:cxn modelId="{B4896ED3-3BDE-47A6-A6CA-13ABFBF3556F}" type="presParOf" srcId="{64608F16-8C8F-4E2E-A52F-CFDCAD9D818E}" destId="{74614676-A551-43A1-BE5E-A27372A5E728}" srcOrd="2" destOrd="0" presId="urn:microsoft.com/office/officeart/2008/layout/HexagonCluster"/>
    <dgm:cxn modelId="{2D78BB27-8770-4011-BF7E-FEA89D1F0D40}" type="presParOf" srcId="{74614676-A551-43A1-BE5E-A27372A5E728}" destId="{F68B2952-D454-44E1-8E77-F08A252C825A}" srcOrd="0" destOrd="0" presId="urn:microsoft.com/office/officeart/2008/layout/HexagonCluster"/>
    <dgm:cxn modelId="{B94C2F6D-11B3-40B4-9F0A-5376601297C1}" type="presParOf" srcId="{64608F16-8C8F-4E2E-A52F-CFDCAD9D818E}" destId="{E109EEA5-7399-45DB-A15D-9C7B89D98CA2}" srcOrd="3" destOrd="0" presId="urn:microsoft.com/office/officeart/2008/layout/HexagonCluster"/>
    <dgm:cxn modelId="{6EF68936-D9F0-4CC1-BE3A-77FB857D6824}" type="presParOf" srcId="{E109EEA5-7399-45DB-A15D-9C7B89D98CA2}" destId="{D82AB9DF-03DB-47DB-A715-41A53FF0D11B}" srcOrd="0" destOrd="0" presId="urn:microsoft.com/office/officeart/2008/layout/HexagonCluster"/>
    <dgm:cxn modelId="{5C8A3039-AC10-4D38-A135-2672F31AA115}" type="presParOf" srcId="{64608F16-8C8F-4E2E-A52F-CFDCAD9D818E}" destId="{0F2F0CF9-53CB-430A-93CD-4786BB975FA8}" srcOrd="4" destOrd="0" presId="urn:microsoft.com/office/officeart/2008/layout/HexagonCluster"/>
    <dgm:cxn modelId="{E5107DF6-6DD3-4BAD-8543-0758D2530C1D}" type="presParOf" srcId="{0F2F0CF9-53CB-430A-93CD-4786BB975FA8}" destId="{ACF7B33D-F9F7-44D1-BF51-CD679B68D060}" srcOrd="0" destOrd="0" presId="urn:microsoft.com/office/officeart/2008/layout/HexagonCluster"/>
    <dgm:cxn modelId="{0A61383B-9D11-46FF-90A9-EF58A5F922B5}" type="presParOf" srcId="{64608F16-8C8F-4E2E-A52F-CFDCAD9D818E}" destId="{16F7EB35-1865-4ED2-8E50-5E5E715C4FF2}" srcOrd="5" destOrd="0" presId="urn:microsoft.com/office/officeart/2008/layout/HexagonCluster"/>
    <dgm:cxn modelId="{F6C23D25-1AA9-46E8-AFBE-470D4E917612}" type="presParOf" srcId="{16F7EB35-1865-4ED2-8E50-5E5E715C4FF2}" destId="{D5358AC9-D15A-4BE8-ACC9-4B0EB473AB33}" srcOrd="0" destOrd="0" presId="urn:microsoft.com/office/officeart/2008/layout/HexagonCluster"/>
    <dgm:cxn modelId="{BE924B71-0C2D-4888-B0D1-C32863B39769}" type="presParOf" srcId="{64608F16-8C8F-4E2E-A52F-CFDCAD9D818E}" destId="{F2D4636F-C5D6-401C-84BC-EA8FAA57E56E}" srcOrd="6" destOrd="0" presId="urn:microsoft.com/office/officeart/2008/layout/HexagonCluster"/>
    <dgm:cxn modelId="{63E1C96F-503D-496F-93BE-7EB03B9B4DE3}" type="presParOf" srcId="{F2D4636F-C5D6-401C-84BC-EA8FAA57E56E}" destId="{510EE361-34AA-45ED-8E4C-A78F4CF45FFD}" srcOrd="0" destOrd="0" presId="urn:microsoft.com/office/officeart/2008/layout/HexagonCluster"/>
    <dgm:cxn modelId="{85FB5B72-6583-4C8A-A8E0-58717791F74C}" type="presParOf" srcId="{64608F16-8C8F-4E2E-A52F-CFDCAD9D818E}" destId="{EE44C722-ACDC-4FCF-BD77-5B315683FF11}" srcOrd="7" destOrd="0" presId="urn:microsoft.com/office/officeart/2008/layout/HexagonCluster"/>
    <dgm:cxn modelId="{63599976-C4A9-448B-915C-F32165558AFB}" type="presParOf" srcId="{EE44C722-ACDC-4FCF-BD77-5B315683FF11}" destId="{9A671008-C8F2-4107-9053-4DCD9A04A38B}" srcOrd="0" destOrd="0" presId="urn:microsoft.com/office/officeart/2008/layout/HexagonCluster"/>
    <dgm:cxn modelId="{CD3FDAF9-88A6-4982-B509-BEBB3B0C0457}" type="presParOf" srcId="{64608F16-8C8F-4E2E-A52F-CFDCAD9D818E}" destId="{24CFAF24-CBEB-440D-844E-811918ED2B63}" srcOrd="8" destOrd="0" presId="urn:microsoft.com/office/officeart/2008/layout/HexagonCluster"/>
    <dgm:cxn modelId="{69F4195A-9D44-4FD0-A86B-019982559E69}" type="presParOf" srcId="{24CFAF24-CBEB-440D-844E-811918ED2B63}" destId="{C8BC6696-5874-472E-B7B7-D68C2B502A2E}" srcOrd="0" destOrd="0" presId="urn:microsoft.com/office/officeart/2008/layout/HexagonCluster"/>
    <dgm:cxn modelId="{2FDADE09-73E2-49C8-B89B-FD9CB3B5554A}" type="presParOf" srcId="{64608F16-8C8F-4E2E-A52F-CFDCAD9D818E}" destId="{18CFC6EB-1B80-49D5-8BA9-595DD87E3B70}" srcOrd="9" destOrd="0" presId="urn:microsoft.com/office/officeart/2008/layout/HexagonCluster"/>
    <dgm:cxn modelId="{5B9D1803-785E-4A1B-9BFE-A9EB0AFFF434}" type="presParOf" srcId="{18CFC6EB-1B80-49D5-8BA9-595DD87E3B70}" destId="{C11C8F79-1040-499E-B5DC-BEC557A3E8E9}" srcOrd="0" destOrd="0" presId="urn:microsoft.com/office/officeart/2008/layout/HexagonCluster"/>
    <dgm:cxn modelId="{851305BE-D8C2-4597-8B42-A453EC4A0CE7}" type="presParOf" srcId="{64608F16-8C8F-4E2E-A52F-CFDCAD9D818E}" destId="{DCB971EC-4811-4984-A2A8-D52014A20869}" srcOrd="10" destOrd="0" presId="urn:microsoft.com/office/officeart/2008/layout/HexagonCluster"/>
    <dgm:cxn modelId="{E072142B-2A5A-4691-8D9A-EDA03F7C5419}" type="presParOf" srcId="{DCB971EC-4811-4984-A2A8-D52014A20869}" destId="{FF3DA8D5-52FC-4C4C-B490-918CA0DA3796}" srcOrd="0" destOrd="0" presId="urn:microsoft.com/office/officeart/2008/layout/HexagonCluster"/>
    <dgm:cxn modelId="{BC453AC7-EF7F-49EF-8091-8573C78810EE}" type="presParOf" srcId="{64608F16-8C8F-4E2E-A52F-CFDCAD9D818E}" destId="{885B33EF-26D8-499D-9D66-02FB87D6E5CF}" srcOrd="11" destOrd="0" presId="urn:microsoft.com/office/officeart/2008/layout/HexagonCluster"/>
    <dgm:cxn modelId="{C7842BE1-597D-43D5-ACC1-BAC51DF092E3}" type="presParOf" srcId="{885B33EF-26D8-499D-9D66-02FB87D6E5CF}" destId="{5398AC95-3E7E-4583-8C4C-B33D89D1238A}"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E91FF1-6198-48C1-9440-745804E8606F}" type="doc">
      <dgm:prSet loTypeId="urn:microsoft.com/office/officeart/2008/layout/HexagonCluster" loCatId="picture" qsTypeId="urn:microsoft.com/office/officeart/2005/8/quickstyle/simple1" qsCatId="simple" csTypeId="urn:microsoft.com/office/officeart/2005/8/colors/colorful5" csCatId="colorful" phldr="1"/>
      <dgm:spPr/>
      <dgm:t>
        <a:bodyPr/>
        <a:lstStyle/>
        <a:p>
          <a:endParaRPr lang="de-DE"/>
        </a:p>
      </dgm:t>
    </dgm:pt>
    <dgm:pt modelId="{24A2425C-D7F2-4CB7-8EAE-751AE8C22C94}">
      <dgm:prSet phldrT="[Text]" custT="1"/>
      <dgm:spPr/>
      <dgm:t>
        <a:bodyPr/>
        <a:lstStyle/>
        <a:p>
          <a:r>
            <a:rPr lang="de-DE" sz="800" dirty="0" smtClean="0"/>
            <a:t>Industry (top-down)</a:t>
          </a:r>
          <a:endParaRPr lang="de-DE" sz="800" dirty="0"/>
        </a:p>
      </dgm:t>
    </dgm:pt>
    <dgm:pt modelId="{7A41D952-6F5A-4161-91CA-5EB5E140DF7F}" type="parTrans" cxnId="{4903D474-7DE9-4CF3-8682-E4DB208843F8}">
      <dgm:prSet/>
      <dgm:spPr/>
      <dgm:t>
        <a:bodyPr/>
        <a:lstStyle/>
        <a:p>
          <a:endParaRPr lang="de-DE" sz="1800"/>
        </a:p>
      </dgm:t>
    </dgm:pt>
    <dgm:pt modelId="{159BAD7B-5732-4DC5-B78F-AB48BDF68952}" type="sibTrans" cxnId="{4903D474-7DE9-4CF3-8682-E4DB208843F8}">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dgm:spPr>
      <dgm:t>
        <a:bodyPr/>
        <a:lstStyle/>
        <a:p>
          <a:endParaRPr lang="de-DE" sz="1800"/>
        </a:p>
      </dgm:t>
    </dgm:pt>
    <dgm:pt modelId="{E3B76A90-897C-47A5-97DC-D97210222C78}">
      <dgm:prSet phldrT="[Text]" custT="1"/>
      <dgm:spPr/>
      <dgm:t>
        <a:bodyPr/>
        <a:lstStyle/>
        <a:p>
          <a:r>
            <a:rPr lang="de-DE" sz="800" dirty="0" smtClean="0"/>
            <a:t>HH-Buildings (</a:t>
          </a:r>
          <a:r>
            <a:rPr lang="de-DE" sz="800" dirty="0" err="1" smtClean="0"/>
            <a:t>Bottom-Up</a:t>
          </a:r>
          <a:r>
            <a:rPr lang="de-DE" sz="800" dirty="0" smtClean="0"/>
            <a:t>)</a:t>
          </a:r>
          <a:endParaRPr lang="de-DE" sz="800" dirty="0"/>
        </a:p>
      </dgm:t>
    </dgm:pt>
    <dgm:pt modelId="{B47D55D5-D09F-4658-AD77-EA250F40D625}" type="parTrans" cxnId="{A01BAFA0-409A-4E49-B145-5339390F471A}">
      <dgm:prSet/>
      <dgm:spPr/>
      <dgm:t>
        <a:bodyPr/>
        <a:lstStyle/>
        <a:p>
          <a:endParaRPr lang="de-DE" sz="1800"/>
        </a:p>
      </dgm:t>
    </dgm:pt>
    <dgm:pt modelId="{9EEA42B5-3B5A-4E73-A16A-6D7FCAB3E63F}" type="sibTrans" cxnId="{A01BAFA0-409A-4E49-B145-5339390F471A}">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0" b="-20000"/>
          </a:stretch>
        </a:blipFill>
      </dgm:spPr>
      <dgm:t>
        <a:bodyPr/>
        <a:lstStyle/>
        <a:p>
          <a:endParaRPr lang="de-DE" sz="1800"/>
        </a:p>
      </dgm:t>
    </dgm:pt>
    <dgm:pt modelId="{361E0C7E-F543-4241-BA66-A5FCD180D53C}">
      <dgm:prSet phldrT="[Text]" custT="1"/>
      <dgm:spPr/>
      <dgm:t>
        <a:bodyPr/>
        <a:lstStyle/>
        <a:p>
          <a:r>
            <a:rPr lang="de-DE" sz="800" dirty="0" smtClean="0"/>
            <a:t>Transport (</a:t>
          </a:r>
          <a:r>
            <a:rPr lang="de-DE" sz="800" dirty="0" err="1" smtClean="0"/>
            <a:t>Bottom-Up</a:t>
          </a:r>
          <a:r>
            <a:rPr lang="de-DE" sz="800" dirty="0" smtClean="0"/>
            <a:t>)</a:t>
          </a:r>
          <a:endParaRPr lang="de-DE" sz="800" dirty="0"/>
        </a:p>
      </dgm:t>
    </dgm:pt>
    <dgm:pt modelId="{2FDD9CF6-B3DB-4B90-933F-24A5A1E4116A}" type="parTrans" cxnId="{A638897F-3A0B-43D2-A6BA-90ACCAAACD1D}">
      <dgm:prSet/>
      <dgm:spPr/>
      <dgm:t>
        <a:bodyPr/>
        <a:lstStyle/>
        <a:p>
          <a:endParaRPr lang="de-DE" sz="1800"/>
        </a:p>
      </dgm:t>
    </dgm:pt>
    <dgm:pt modelId="{75B48FA5-EFAF-4584-9EFA-B228C6FF4CA0}" type="sibTrans" cxnId="{A638897F-3A0B-43D2-A6BA-90ACCAAACD1D}">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5000" r="-15000"/>
          </a:stretch>
        </a:blipFill>
      </dgm:spPr>
      <dgm:t>
        <a:bodyPr/>
        <a:lstStyle/>
        <a:p>
          <a:endParaRPr lang="de-DE" sz="1800"/>
        </a:p>
      </dgm:t>
    </dgm:pt>
    <dgm:pt modelId="{64608F16-8C8F-4E2E-A52F-CFDCAD9D818E}" type="pres">
      <dgm:prSet presAssocID="{60E91FF1-6198-48C1-9440-745804E8606F}" presName="Name0" presStyleCnt="0">
        <dgm:presLayoutVars>
          <dgm:chMax val="21"/>
          <dgm:chPref val="21"/>
        </dgm:presLayoutVars>
      </dgm:prSet>
      <dgm:spPr/>
      <dgm:t>
        <a:bodyPr/>
        <a:lstStyle/>
        <a:p>
          <a:endParaRPr lang="de-DE"/>
        </a:p>
      </dgm:t>
    </dgm:pt>
    <dgm:pt modelId="{0103A1AF-4E95-47A1-96FB-5F55672155C8}" type="pres">
      <dgm:prSet presAssocID="{24A2425C-D7F2-4CB7-8EAE-751AE8C22C94}" presName="text1" presStyleCnt="0"/>
      <dgm:spPr/>
    </dgm:pt>
    <dgm:pt modelId="{10E62783-2A29-4501-8CE9-397F461484B5}" type="pres">
      <dgm:prSet presAssocID="{24A2425C-D7F2-4CB7-8EAE-751AE8C22C94}" presName="textRepeatNode" presStyleLbl="alignNode1" presStyleIdx="0" presStyleCnt="3">
        <dgm:presLayoutVars>
          <dgm:chMax val="0"/>
          <dgm:chPref val="0"/>
          <dgm:bulletEnabled val="1"/>
        </dgm:presLayoutVars>
      </dgm:prSet>
      <dgm:spPr/>
      <dgm:t>
        <a:bodyPr/>
        <a:lstStyle/>
        <a:p>
          <a:endParaRPr lang="de-DE"/>
        </a:p>
      </dgm:t>
    </dgm:pt>
    <dgm:pt modelId="{0A34425F-6A9A-4645-BC4F-DDEB709171E4}" type="pres">
      <dgm:prSet presAssocID="{24A2425C-D7F2-4CB7-8EAE-751AE8C22C94}" presName="textaccent1" presStyleCnt="0"/>
      <dgm:spPr/>
    </dgm:pt>
    <dgm:pt modelId="{03B14883-B93C-4977-B7BC-83AB8CDB9BED}" type="pres">
      <dgm:prSet presAssocID="{24A2425C-D7F2-4CB7-8EAE-751AE8C22C94}" presName="accentRepeatNode" presStyleLbl="solidAlignAcc1" presStyleIdx="0" presStyleCnt="6"/>
      <dgm:spPr/>
    </dgm:pt>
    <dgm:pt modelId="{74614676-A551-43A1-BE5E-A27372A5E728}" type="pres">
      <dgm:prSet presAssocID="{159BAD7B-5732-4DC5-B78F-AB48BDF68952}" presName="image1" presStyleCnt="0"/>
      <dgm:spPr/>
    </dgm:pt>
    <dgm:pt modelId="{F68B2952-D454-44E1-8E77-F08A252C825A}" type="pres">
      <dgm:prSet presAssocID="{159BAD7B-5732-4DC5-B78F-AB48BDF68952}" presName="imageRepeatNode" presStyleLbl="alignAcc1" presStyleIdx="0" presStyleCnt="3"/>
      <dgm:spPr/>
      <dgm:t>
        <a:bodyPr/>
        <a:lstStyle/>
        <a:p>
          <a:endParaRPr lang="de-DE"/>
        </a:p>
      </dgm:t>
    </dgm:pt>
    <dgm:pt modelId="{E109EEA5-7399-45DB-A15D-9C7B89D98CA2}" type="pres">
      <dgm:prSet presAssocID="{159BAD7B-5732-4DC5-B78F-AB48BDF68952}" presName="imageaccent1" presStyleCnt="0"/>
      <dgm:spPr/>
    </dgm:pt>
    <dgm:pt modelId="{D82AB9DF-03DB-47DB-A715-41A53FF0D11B}" type="pres">
      <dgm:prSet presAssocID="{159BAD7B-5732-4DC5-B78F-AB48BDF68952}" presName="accentRepeatNode" presStyleLbl="solidAlignAcc1" presStyleIdx="1" presStyleCnt="6"/>
      <dgm:spPr/>
    </dgm:pt>
    <dgm:pt modelId="{0F2F0CF9-53CB-430A-93CD-4786BB975FA8}" type="pres">
      <dgm:prSet presAssocID="{E3B76A90-897C-47A5-97DC-D97210222C78}" presName="text2" presStyleCnt="0"/>
      <dgm:spPr/>
    </dgm:pt>
    <dgm:pt modelId="{ACF7B33D-F9F7-44D1-BF51-CD679B68D060}" type="pres">
      <dgm:prSet presAssocID="{E3B76A90-897C-47A5-97DC-D97210222C78}" presName="textRepeatNode" presStyleLbl="alignNode1" presStyleIdx="1" presStyleCnt="3">
        <dgm:presLayoutVars>
          <dgm:chMax val="0"/>
          <dgm:chPref val="0"/>
          <dgm:bulletEnabled val="1"/>
        </dgm:presLayoutVars>
      </dgm:prSet>
      <dgm:spPr/>
      <dgm:t>
        <a:bodyPr/>
        <a:lstStyle/>
        <a:p>
          <a:endParaRPr lang="de-DE"/>
        </a:p>
      </dgm:t>
    </dgm:pt>
    <dgm:pt modelId="{16F7EB35-1865-4ED2-8E50-5E5E715C4FF2}" type="pres">
      <dgm:prSet presAssocID="{E3B76A90-897C-47A5-97DC-D97210222C78}" presName="textaccent2" presStyleCnt="0"/>
      <dgm:spPr/>
    </dgm:pt>
    <dgm:pt modelId="{D5358AC9-D15A-4BE8-ACC9-4B0EB473AB33}" type="pres">
      <dgm:prSet presAssocID="{E3B76A90-897C-47A5-97DC-D97210222C78}" presName="accentRepeatNode" presStyleLbl="solidAlignAcc1" presStyleIdx="2" presStyleCnt="6"/>
      <dgm:spPr/>
    </dgm:pt>
    <dgm:pt modelId="{F2D4636F-C5D6-401C-84BC-EA8FAA57E56E}" type="pres">
      <dgm:prSet presAssocID="{9EEA42B5-3B5A-4E73-A16A-6D7FCAB3E63F}" presName="image2" presStyleCnt="0"/>
      <dgm:spPr/>
    </dgm:pt>
    <dgm:pt modelId="{510EE361-34AA-45ED-8E4C-A78F4CF45FFD}" type="pres">
      <dgm:prSet presAssocID="{9EEA42B5-3B5A-4E73-A16A-6D7FCAB3E63F}" presName="imageRepeatNode" presStyleLbl="alignAcc1" presStyleIdx="1" presStyleCnt="3"/>
      <dgm:spPr/>
      <dgm:t>
        <a:bodyPr/>
        <a:lstStyle/>
        <a:p>
          <a:endParaRPr lang="de-DE"/>
        </a:p>
      </dgm:t>
    </dgm:pt>
    <dgm:pt modelId="{EE44C722-ACDC-4FCF-BD77-5B315683FF11}" type="pres">
      <dgm:prSet presAssocID="{9EEA42B5-3B5A-4E73-A16A-6D7FCAB3E63F}" presName="imageaccent2" presStyleCnt="0"/>
      <dgm:spPr/>
    </dgm:pt>
    <dgm:pt modelId="{9A671008-C8F2-4107-9053-4DCD9A04A38B}" type="pres">
      <dgm:prSet presAssocID="{9EEA42B5-3B5A-4E73-A16A-6D7FCAB3E63F}" presName="accentRepeatNode" presStyleLbl="solidAlignAcc1" presStyleIdx="3" presStyleCnt="6"/>
      <dgm:spPr/>
    </dgm:pt>
    <dgm:pt modelId="{24CFAF24-CBEB-440D-844E-811918ED2B63}" type="pres">
      <dgm:prSet presAssocID="{361E0C7E-F543-4241-BA66-A5FCD180D53C}" presName="text3" presStyleCnt="0"/>
      <dgm:spPr/>
    </dgm:pt>
    <dgm:pt modelId="{C8BC6696-5874-472E-B7B7-D68C2B502A2E}" type="pres">
      <dgm:prSet presAssocID="{361E0C7E-F543-4241-BA66-A5FCD180D53C}" presName="textRepeatNode" presStyleLbl="alignNode1" presStyleIdx="2" presStyleCnt="3">
        <dgm:presLayoutVars>
          <dgm:chMax val="0"/>
          <dgm:chPref val="0"/>
          <dgm:bulletEnabled val="1"/>
        </dgm:presLayoutVars>
      </dgm:prSet>
      <dgm:spPr/>
      <dgm:t>
        <a:bodyPr/>
        <a:lstStyle/>
        <a:p>
          <a:endParaRPr lang="de-DE"/>
        </a:p>
      </dgm:t>
    </dgm:pt>
    <dgm:pt modelId="{18CFC6EB-1B80-49D5-8BA9-595DD87E3B70}" type="pres">
      <dgm:prSet presAssocID="{361E0C7E-F543-4241-BA66-A5FCD180D53C}" presName="textaccent3" presStyleCnt="0"/>
      <dgm:spPr/>
    </dgm:pt>
    <dgm:pt modelId="{C11C8F79-1040-499E-B5DC-BEC557A3E8E9}" type="pres">
      <dgm:prSet presAssocID="{361E0C7E-F543-4241-BA66-A5FCD180D53C}" presName="accentRepeatNode" presStyleLbl="solidAlignAcc1" presStyleIdx="4" presStyleCnt="6"/>
      <dgm:spPr/>
    </dgm:pt>
    <dgm:pt modelId="{DCB971EC-4811-4984-A2A8-D52014A20869}" type="pres">
      <dgm:prSet presAssocID="{75B48FA5-EFAF-4584-9EFA-B228C6FF4CA0}" presName="image3" presStyleCnt="0"/>
      <dgm:spPr/>
    </dgm:pt>
    <dgm:pt modelId="{FF3DA8D5-52FC-4C4C-B490-918CA0DA3796}" type="pres">
      <dgm:prSet presAssocID="{75B48FA5-EFAF-4584-9EFA-B228C6FF4CA0}" presName="imageRepeatNode" presStyleLbl="alignAcc1" presStyleIdx="2" presStyleCnt="3"/>
      <dgm:spPr/>
      <dgm:t>
        <a:bodyPr/>
        <a:lstStyle/>
        <a:p>
          <a:endParaRPr lang="de-DE"/>
        </a:p>
      </dgm:t>
    </dgm:pt>
    <dgm:pt modelId="{885B33EF-26D8-499D-9D66-02FB87D6E5CF}" type="pres">
      <dgm:prSet presAssocID="{75B48FA5-EFAF-4584-9EFA-B228C6FF4CA0}" presName="imageaccent3" presStyleCnt="0"/>
      <dgm:spPr/>
    </dgm:pt>
    <dgm:pt modelId="{5398AC95-3E7E-4583-8C4C-B33D89D1238A}" type="pres">
      <dgm:prSet presAssocID="{75B48FA5-EFAF-4584-9EFA-B228C6FF4CA0}" presName="accentRepeatNode" presStyleLbl="solidAlignAcc1" presStyleIdx="5" presStyleCnt="6"/>
      <dgm:spPr/>
    </dgm:pt>
  </dgm:ptLst>
  <dgm:cxnLst>
    <dgm:cxn modelId="{7B7C7BDA-584B-446C-A81C-C470AAC1E341}" type="presOf" srcId="{E3B76A90-897C-47A5-97DC-D97210222C78}" destId="{ACF7B33D-F9F7-44D1-BF51-CD679B68D060}" srcOrd="0" destOrd="0" presId="urn:microsoft.com/office/officeart/2008/layout/HexagonCluster"/>
    <dgm:cxn modelId="{09A2C681-9D24-4DBD-BE98-B4CB04333F5E}" type="presOf" srcId="{9EEA42B5-3B5A-4E73-A16A-6D7FCAB3E63F}" destId="{510EE361-34AA-45ED-8E4C-A78F4CF45FFD}" srcOrd="0" destOrd="0" presId="urn:microsoft.com/office/officeart/2008/layout/HexagonCluster"/>
    <dgm:cxn modelId="{15B43C33-3199-4F79-9717-102C93C81E23}" type="presOf" srcId="{159BAD7B-5732-4DC5-B78F-AB48BDF68952}" destId="{F68B2952-D454-44E1-8E77-F08A252C825A}" srcOrd="0" destOrd="0" presId="urn:microsoft.com/office/officeart/2008/layout/HexagonCluster"/>
    <dgm:cxn modelId="{1BBCAFAA-4767-41DB-B8E4-BFB6455F193F}" type="presOf" srcId="{60E91FF1-6198-48C1-9440-745804E8606F}" destId="{64608F16-8C8F-4E2E-A52F-CFDCAD9D818E}" srcOrd="0" destOrd="0" presId="urn:microsoft.com/office/officeart/2008/layout/HexagonCluster"/>
    <dgm:cxn modelId="{A01BAFA0-409A-4E49-B145-5339390F471A}" srcId="{60E91FF1-6198-48C1-9440-745804E8606F}" destId="{E3B76A90-897C-47A5-97DC-D97210222C78}" srcOrd="1" destOrd="0" parTransId="{B47D55D5-D09F-4658-AD77-EA250F40D625}" sibTransId="{9EEA42B5-3B5A-4E73-A16A-6D7FCAB3E63F}"/>
    <dgm:cxn modelId="{4903D474-7DE9-4CF3-8682-E4DB208843F8}" srcId="{60E91FF1-6198-48C1-9440-745804E8606F}" destId="{24A2425C-D7F2-4CB7-8EAE-751AE8C22C94}" srcOrd="0" destOrd="0" parTransId="{7A41D952-6F5A-4161-91CA-5EB5E140DF7F}" sibTransId="{159BAD7B-5732-4DC5-B78F-AB48BDF68952}"/>
    <dgm:cxn modelId="{2AE2973A-CAFA-4A68-B0BC-A81E69C30BF7}" type="presOf" srcId="{361E0C7E-F543-4241-BA66-A5FCD180D53C}" destId="{C8BC6696-5874-472E-B7B7-D68C2B502A2E}" srcOrd="0" destOrd="0" presId="urn:microsoft.com/office/officeart/2008/layout/HexagonCluster"/>
    <dgm:cxn modelId="{474C6947-9831-4660-9BDF-A15EF2FBF63D}" type="presOf" srcId="{75B48FA5-EFAF-4584-9EFA-B228C6FF4CA0}" destId="{FF3DA8D5-52FC-4C4C-B490-918CA0DA3796}" srcOrd="0" destOrd="0" presId="urn:microsoft.com/office/officeart/2008/layout/HexagonCluster"/>
    <dgm:cxn modelId="{4CCF24B6-C40C-4D54-B74F-CAE203F0EF6F}" type="presOf" srcId="{24A2425C-D7F2-4CB7-8EAE-751AE8C22C94}" destId="{10E62783-2A29-4501-8CE9-397F461484B5}" srcOrd="0" destOrd="0" presId="urn:microsoft.com/office/officeart/2008/layout/HexagonCluster"/>
    <dgm:cxn modelId="{A638897F-3A0B-43D2-A6BA-90ACCAAACD1D}" srcId="{60E91FF1-6198-48C1-9440-745804E8606F}" destId="{361E0C7E-F543-4241-BA66-A5FCD180D53C}" srcOrd="2" destOrd="0" parTransId="{2FDD9CF6-B3DB-4B90-933F-24A5A1E4116A}" sibTransId="{75B48FA5-EFAF-4584-9EFA-B228C6FF4CA0}"/>
    <dgm:cxn modelId="{72CFCEB1-6C92-4503-800B-5E0721BAB42E}" type="presParOf" srcId="{64608F16-8C8F-4E2E-A52F-CFDCAD9D818E}" destId="{0103A1AF-4E95-47A1-96FB-5F55672155C8}" srcOrd="0" destOrd="0" presId="urn:microsoft.com/office/officeart/2008/layout/HexagonCluster"/>
    <dgm:cxn modelId="{5B6A5E41-ABC5-405C-9900-F87D33A61562}" type="presParOf" srcId="{0103A1AF-4E95-47A1-96FB-5F55672155C8}" destId="{10E62783-2A29-4501-8CE9-397F461484B5}" srcOrd="0" destOrd="0" presId="urn:microsoft.com/office/officeart/2008/layout/HexagonCluster"/>
    <dgm:cxn modelId="{E5ADBC8F-A20B-4028-B294-BF36375378A0}" type="presParOf" srcId="{64608F16-8C8F-4E2E-A52F-CFDCAD9D818E}" destId="{0A34425F-6A9A-4645-BC4F-DDEB709171E4}" srcOrd="1" destOrd="0" presId="urn:microsoft.com/office/officeart/2008/layout/HexagonCluster"/>
    <dgm:cxn modelId="{8AB1C245-3CEF-4FEA-A600-4DC0865F18CC}" type="presParOf" srcId="{0A34425F-6A9A-4645-BC4F-DDEB709171E4}" destId="{03B14883-B93C-4977-B7BC-83AB8CDB9BED}" srcOrd="0" destOrd="0" presId="urn:microsoft.com/office/officeart/2008/layout/HexagonCluster"/>
    <dgm:cxn modelId="{B4896ED3-3BDE-47A6-A6CA-13ABFBF3556F}" type="presParOf" srcId="{64608F16-8C8F-4E2E-A52F-CFDCAD9D818E}" destId="{74614676-A551-43A1-BE5E-A27372A5E728}" srcOrd="2" destOrd="0" presId="urn:microsoft.com/office/officeart/2008/layout/HexagonCluster"/>
    <dgm:cxn modelId="{2D78BB27-8770-4011-BF7E-FEA89D1F0D40}" type="presParOf" srcId="{74614676-A551-43A1-BE5E-A27372A5E728}" destId="{F68B2952-D454-44E1-8E77-F08A252C825A}" srcOrd="0" destOrd="0" presId="urn:microsoft.com/office/officeart/2008/layout/HexagonCluster"/>
    <dgm:cxn modelId="{B94C2F6D-11B3-40B4-9F0A-5376601297C1}" type="presParOf" srcId="{64608F16-8C8F-4E2E-A52F-CFDCAD9D818E}" destId="{E109EEA5-7399-45DB-A15D-9C7B89D98CA2}" srcOrd="3" destOrd="0" presId="urn:microsoft.com/office/officeart/2008/layout/HexagonCluster"/>
    <dgm:cxn modelId="{6EF68936-D9F0-4CC1-BE3A-77FB857D6824}" type="presParOf" srcId="{E109EEA5-7399-45DB-A15D-9C7B89D98CA2}" destId="{D82AB9DF-03DB-47DB-A715-41A53FF0D11B}" srcOrd="0" destOrd="0" presId="urn:microsoft.com/office/officeart/2008/layout/HexagonCluster"/>
    <dgm:cxn modelId="{5C8A3039-AC10-4D38-A135-2672F31AA115}" type="presParOf" srcId="{64608F16-8C8F-4E2E-A52F-CFDCAD9D818E}" destId="{0F2F0CF9-53CB-430A-93CD-4786BB975FA8}" srcOrd="4" destOrd="0" presId="urn:microsoft.com/office/officeart/2008/layout/HexagonCluster"/>
    <dgm:cxn modelId="{E5107DF6-6DD3-4BAD-8543-0758D2530C1D}" type="presParOf" srcId="{0F2F0CF9-53CB-430A-93CD-4786BB975FA8}" destId="{ACF7B33D-F9F7-44D1-BF51-CD679B68D060}" srcOrd="0" destOrd="0" presId="urn:microsoft.com/office/officeart/2008/layout/HexagonCluster"/>
    <dgm:cxn modelId="{0A61383B-9D11-46FF-90A9-EF58A5F922B5}" type="presParOf" srcId="{64608F16-8C8F-4E2E-A52F-CFDCAD9D818E}" destId="{16F7EB35-1865-4ED2-8E50-5E5E715C4FF2}" srcOrd="5" destOrd="0" presId="urn:microsoft.com/office/officeart/2008/layout/HexagonCluster"/>
    <dgm:cxn modelId="{F6C23D25-1AA9-46E8-AFBE-470D4E917612}" type="presParOf" srcId="{16F7EB35-1865-4ED2-8E50-5E5E715C4FF2}" destId="{D5358AC9-D15A-4BE8-ACC9-4B0EB473AB33}" srcOrd="0" destOrd="0" presId="urn:microsoft.com/office/officeart/2008/layout/HexagonCluster"/>
    <dgm:cxn modelId="{BE924B71-0C2D-4888-B0D1-C32863B39769}" type="presParOf" srcId="{64608F16-8C8F-4E2E-A52F-CFDCAD9D818E}" destId="{F2D4636F-C5D6-401C-84BC-EA8FAA57E56E}" srcOrd="6" destOrd="0" presId="urn:microsoft.com/office/officeart/2008/layout/HexagonCluster"/>
    <dgm:cxn modelId="{63E1C96F-503D-496F-93BE-7EB03B9B4DE3}" type="presParOf" srcId="{F2D4636F-C5D6-401C-84BC-EA8FAA57E56E}" destId="{510EE361-34AA-45ED-8E4C-A78F4CF45FFD}" srcOrd="0" destOrd="0" presId="urn:microsoft.com/office/officeart/2008/layout/HexagonCluster"/>
    <dgm:cxn modelId="{85FB5B72-6583-4C8A-A8E0-58717791F74C}" type="presParOf" srcId="{64608F16-8C8F-4E2E-A52F-CFDCAD9D818E}" destId="{EE44C722-ACDC-4FCF-BD77-5B315683FF11}" srcOrd="7" destOrd="0" presId="urn:microsoft.com/office/officeart/2008/layout/HexagonCluster"/>
    <dgm:cxn modelId="{63599976-C4A9-448B-915C-F32165558AFB}" type="presParOf" srcId="{EE44C722-ACDC-4FCF-BD77-5B315683FF11}" destId="{9A671008-C8F2-4107-9053-4DCD9A04A38B}" srcOrd="0" destOrd="0" presId="urn:microsoft.com/office/officeart/2008/layout/HexagonCluster"/>
    <dgm:cxn modelId="{CD3FDAF9-88A6-4982-B509-BEBB3B0C0457}" type="presParOf" srcId="{64608F16-8C8F-4E2E-A52F-CFDCAD9D818E}" destId="{24CFAF24-CBEB-440D-844E-811918ED2B63}" srcOrd="8" destOrd="0" presId="urn:microsoft.com/office/officeart/2008/layout/HexagonCluster"/>
    <dgm:cxn modelId="{69F4195A-9D44-4FD0-A86B-019982559E69}" type="presParOf" srcId="{24CFAF24-CBEB-440D-844E-811918ED2B63}" destId="{C8BC6696-5874-472E-B7B7-D68C2B502A2E}" srcOrd="0" destOrd="0" presId="urn:microsoft.com/office/officeart/2008/layout/HexagonCluster"/>
    <dgm:cxn modelId="{2FDADE09-73E2-49C8-B89B-FD9CB3B5554A}" type="presParOf" srcId="{64608F16-8C8F-4E2E-A52F-CFDCAD9D818E}" destId="{18CFC6EB-1B80-49D5-8BA9-595DD87E3B70}" srcOrd="9" destOrd="0" presId="urn:microsoft.com/office/officeart/2008/layout/HexagonCluster"/>
    <dgm:cxn modelId="{5B9D1803-785E-4A1B-9BFE-A9EB0AFFF434}" type="presParOf" srcId="{18CFC6EB-1B80-49D5-8BA9-595DD87E3B70}" destId="{C11C8F79-1040-499E-B5DC-BEC557A3E8E9}" srcOrd="0" destOrd="0" presId="urn:microsoft.com/office/officeart/2008/layout/HexagonCluster"/>
    <dgm:cxn modelId="{851305BE-D8C2-4597-8B42-A453EC4A0CE7}" type="presParOf" srcId="{64608F16-8C8F-4E2E-A52F-CFDCAD9D818E}" destId="{DCB971EC-4811-4984-A2A8-D52014A20869}" srcOrd="10" destOrd="0" presId="urn:microsoft.com/office/officeart/2008/layout/HexagonCluster"/>
    <dgm:cxn modelId="{E072142B-2A5A-4691-8D9A-EDA03F7C5419}" type="presParOf" srcId="{DCB971EC-4811-4984-A2A8-D52014A20869}" destId="{FF3DA8D5-52FC-4C4C-B490-918CA0DA3796}" srcOrd="0" destOrd="0" presId="urn:microsoft.com/office/officeart/2008/layout/HexagonCluster"/>
    <dgm:cxn modelId="{BC453AC7-EF7F-49EF-8091-8573C78810EE}" type="presParOf" srcId="{64608F16-8C8F-4E2E-A52F-CFDCAD9D818E}" destId="{885B33EF-26D8-499D-9D66-02FB87D6E5CF}" srcOrd="11" destOrd="0" presId="urn:microsoft.com/office/officeart/2008/layout/HexagonCluster"/>
    <dgm:cxn modelId="{C7842BE1-597D-43D5-ACC1-BAC51DF092E3}" type="presParOf" srcId="{885B33EF-26D8-499D-9D66-02FB87D6E5CF}" destId="{5398AC95-3E7E-4583-8C4C-B33D89D1238A}"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E91FF1-6198-48C1-9440-745804E8606F}" type="doc">
      <dgm:prSet loTypeId="urn:microsoft.com/office/officeart/2008/layout/HexagonCluster" loCatId="picture" qsTypeId="urn:microsoft.com/office/officeart/2005/8/quickstyle/simple1" qsCatId="simple" csTypeId="urn:microsoft.com/office/officeart/2005/8/colors/colorful5" csCatId="colorful" phldr="1"/>
      <dgm:spPr/>
      <dgm:t>
        <a:bodyPr/>
        <a:lstStyle/>
        <a:p>
          <a:endParaRPr lang="de-DE"/>
        </a:p>
      </dgm:t>
    </dgm:pt>
    <dgm:pt modelId="{24A2425C-D7F2-4CB7-8EAE-751AE8C22C94}">
      <dgm:prSet phldrT="[Text]" custT="1"/>
      <dgm:spPr/>
      <dgm:t>
        <a:bodyPr/>
        <a:lstStyle/>
        <a:p>
          <a:r>
            <a:rPr lang="de-DE" sz="800" dirty="0" smtClean="0"/>
            <a:t>Industry (top-down)</a:t>
          </a:r>
          <a:endParaRPr lang="de-DE" sz="800" dirty="0"/>
        </a:p>
      </dgm:t>
    </dgm:pt>
    <dgm:pt modelId="{7A41D952-6F5A-4161-91CA-5EB5E140DF7F}" type="parTrans" cxnId="{4903D474-7DE9-4CF3-8682-E4DB208843F8}">
      <dgm:prSet/>
      <dgm:spPr/>
      <dgm:t>
        <a:bodyPr/>
        <a:lstStyle/>
        <a:p>
          <a:endParaRPr lang="de-DE" sz="1800"/>
        </a:p>
      </dgm:t>
    </dgm:pt>
    <dgm:pt modelId="{159BAD7B-5732-4DC5-B78F-AB48BDF68952}" type="sibTrans" cxnId="{4903D474-7DE9-4CF3-8682-E4DB208843F8}">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dgm:spPr>
      <dgm:t>
        <a:bodyPr/>
        <a:lstStyle/>
        <a:p>
          <a:endParaRPr lang="de-DE" sz="1800"/>
        </a:p>
      </dgm:t>
    </dgm:pt>
    <dgm:pt modelId="{E3B76A90-897C-47A5-97DC-D97210222C78}">
      <dgm:prSet phldrT="[Text]" custT="1"/>
      <dgm:spPr/>
      <dgm:t>
        <a:bodyPr/>
        <a:lstStyle/>
        <a:p>
          <a:r>
            <a:rPr lang="de-DE" sz="800" dirty="0" smtClean="0"/>
            <a:t>HH-Buildings (</a:t>
          </a:r>
          <a:r>
            <a:rPr lang="de-DE" sz="800" dirty="0" err="1" smtClean="0"/>
            <a:t>Bottom-Up</a:t>
          </a:r>
          <a:r>
            <a:rPr lang="de-DE" sz="800" dirty="0" smtClean="0"/>
            <a:t>)</a:t>
          </a:r>
          <a:endParaRPr lang="de-DE" sz="800" dirty="0"/>
        </a:p>
      </dgm:t>
    </dgm:pt>
    <dgm:pt modelId="{B47D55D5-D09F-4658-AD77-EA250F40D625}" type="parTrans" cxnId="{A01BAFA0-409A-4E49-B145-5339390F471A}">
      <dgm:prSet/>
      <dgm:spPr/>
      <dgm:t>
        <a:bodyPr/>
        <a:lstStyle/>
        <a:p>
          <a:endParaRPr lang="de-DE" sz="1800"/>
        </a:p>
      </dgm:t>
    </dgm:pt>
    <dgm:pt modelId="{9EEA42B5-3B5A-4E73-A16A-6D7FCAB3E63F}" type="sibTrans" cxnId="{A01BAFA0-409A-4E49-B145-5339390F471A}">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0" b="-20000"/>
          </a:stretch>
        </a:blipFill>
      </dgm:spPr>
      <dgm:t>
        <a:bodyPr/>
        <a:lstStyle/>
        <a:p>
          <a:endParaRPr lang="de-DE" sz="1800"/>
        </a:p>
      </dgm:t>
    </dgm:pt>
    <dgm:pt modelId="{361E0C7E-F543-4241-BA66-A5FCD180D53C}">
      <dgm:prSet phldrT="[Text]" custT="1"/>
      <dgm:spPr/>
      <dgm:t>
        <a:bodyPr/>
        <a:lstStyle/>
        <a:p>
          <a:r>
            <a:rPr lang="de-DE" sz="800" dirty="0" smtClean="0"/>
            <a:t>Transport (</a:t>
          </a:r>
          <a:r>
            <a:rPr lang="de-DE" sz="800" dirty="0" err="1" smtClean="0"/>
            <a:t>Bottom-Up</a:t>
          </a:r>
          <a:r>
            <a:rPr lang="de-DE" sz="800" dirty="0" smtClean="0"/>
            <a:t>)</a:t>
          </a:r>
          <a:endParaRPr lang="de-DE" sz="800" dirty="0"/>
        </a:p>
      </dgm:t>
    </dgm:pt>
    <dgm:pt modelId="{2FDD9CF6-B3DB-4B90-933F-24A5A1E4116A}" type="parTrans" cxnId="{A638897F-3A0B-43D2-A6BA-90ACCAAACD1D}">
      <dgm:prSet/>
      <dgm:spPr/>
      <dgm:t>
        <a:bodyPr/>
        <a:lstStyle/>
        <a:p>
          <a:endParaRPr lang="de-DE" sz="1800"/>
        </a:p>
      </dgm:t>
    </dgm:pt>
    <dgm:pt modelId="{75B48FA5-EFAF-4584-9EFA-B228C6FF4CA0}" type="sibTrans" cxnId="{A638897F-3A0B-43D2-A6BA-90ACCAAACD1D}">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5000" r="-15000"/>
          </a:stretch>
        </a:blipFill>
      </dgm:spPr>
      <dgm:t>
        <a:bodyPr/>
        <a:lstStyle/>
        <a:p>
          <a:endParaRPr lang="de-DE" sz="1800"/>
        </a:p>
      </dgm:t>
    </dgm:pt>
    <dgm:pt modelId="{64608F16-8C8F-4E2E-A52F-CFDCAD9D818E}" type="pres">
      <dgm:prSet presAssocID="{60E91FF1-6198-48C1-9440-745804E8606F}" presName="Name0" presStyleCnt="0">
        <dgm:presLayoutVars>
          <dgm:chMax val="21"/>
          <dgm:chPref val="21"/>
        </dgm:presLayoutVars>
      </dgm:prSet>
      <dgm:spPr/>
      <dgm:t>
        <a:bodyPr/>
        <a:lstStyle/>
        <a:p>
          <a:endParaRPr lang="de-DE"/>
        </a:p>
      </dgm:t>
    </dgm:pt>
    <dgm:pt modelId="{0103A1AF-4E95-47A1-96FB-5F55672155C8}" type="pres">
      <dgm:prSet presAssocID="{24A2425C-D7F2-4CB7-8EAE-751AE8C22C94}" presName="text1" presStyleCnt="0"/>
      <dgm:spPr/>
    </dgm:pt>
    <dgm:pt modelId="{10E62783-2A29-4501-8CE9-397F461484B5}" type="pres">
      <dgm:prSet presAssocID="{24A2425C-D7F2-4CB7-8EAE-751AE8C22C94}" presName="textRepeatNode" presStyleLbl="alignNode1" presStyleIdx="0" presStyleCnt="3">
        <dgm:presLayoutVars>
          <dgm:chMax val="0"/>
          <dgm:chPref val="0"/>
          <dgm:bulletEnabled val="1"/>
        </dgm:presLayoutVars>
      </dgm:prSet>
      <dgm:spPr/>
      <dgm:t>
        <a:bodyPr/>
        <a:lstStyle/>
        <a:p>
          <a:endParaRPr lang="de-DE"/>
        </a:p>
      </dgm:t>
    </dgm:pt>
    <dgm:pt modelId="{0A34425F-6A9A-4645-BC4F-DDEB709171E4}" type="pres">
      <dgm:prSet presAssocID="{24A2425C-D7F2-4CB7-8EAE-751AE8C22C94}" presName="textaccent1" presStyleCnt="0"/>
      <dgm:spPr/>
    </dgm:pt>
    <dgm:pt modelId="{03B14883-B93C-4977-B7BC-83AB8CDB9BED}" type="pres">
      <dgm:prSet presAssocID="{24A2425C-D7F2-4CB7-8EAE-751AE8C22C94}" presName="accentRepeatNode" presStyleLbl="solidAlignAcc1" presStyleIdx="0" presStyleCnt="6"/>
      <dgm:spPr/>
    </dgm:pt>
    <dgm:pt modelId="{74614676-A551-43A1-BE5E-A27372A5E728}" type="pres">
      <dgm:prSet presAssocID="{159BAD7B-5732-4DC5-B78F-AB48BDF68952}" presName="image1" presStyleCnt="0"/>
      <dgm:spPr/>
    </dgm:pt>
    <dgm:pt modelId="{F68B2952-D454-44E1-8E77-F08A252C825A}" type="pres">
      <dgm:prSet presAssocID="{159BAD7B-5732-4DC5-B78F-AB48BDF68952}" presName="imageRepeatNode" presStyleLbl="alignAcc1" presStyleIdx="0" presStyleCnt="3"/>
      <dgm:spPr/>
      <dgm:t>
        <a:bodyPr/>
        <a:lstStyle/>
        <a:p>
          <a:endParaRPr lang="de-DE"/>
        </a:p>
      </dgm:t>
    </dgm:pt>
    <dgm:pt modelId="{E109EEA5-7399-45DB-A15D-9C7B89D98CA2}" type="pres">
      <dgm:prSet presAssocID="{159BAD7B-5732-4DC5-B78F-AB48BDF68952}" presName="imageaccent1" presStyleCnt="0"/>
      <dgm:spPr/>
    </dgm:pt>
    <dgm:pt modelId="{D82AB9DF-03DB-47DB-A715-41A53FF0D11B}" type="pres">
      <dgm:prSet presAssocID="{159BAD7B-5732-4DC5-B78F-AB48BDF68952}" presName="accentRepeatNode" presStyleLbl="solidAlignAcc1" presStyleIdx="1" presStyleCnt="6"/>
      <dgm:spPr/>
    </dgm:pt>
    <dgm:pt modelId="{0F2F0CF9-53CB-430A-93CD-4786BB975FA8}" type="pres">
      <dgm:prSet presAssocID="{E3B76A90-897C-47A5-97DC-D97210222C78}" presName="text2" presStyleCnt="0"/>
      <dgm:spPr/>
    </dgm:pt>
    <dgm:pt modelId="{ACF7B33D-F9F7-44D1-BF51-CD679B68D060}" type="pres">
      <dgm:prSet presAssocID="{E3B76A90-897C-47A5-97DC-D97210222C78}" presName="textRepeatNode" presStyleLbl="alignNode1" presStyleIdx="1" presStyleCnt="3">
        <dgm:presLayoutVars>
          <dgm:chMax val="0"/>
          <dgm:chPref val="0"/>
          <dgm:bulletEnabled val="1"/>
        </dgm:presLayoutVars>
      </dgm:prSet>
      <dgm:spPr/>
      <dgm:t>
        <a:bodyPr/>
        <a:lstStyle/>
        <a:p>
          <a:endParaRPr lang="de-DE"/>
        </a:p>
      </dgm:t>
    </dgm:pt>
    <dgm:pt modelId="{16F7EB35-1865-4ED2-8E50-5E5E715C4FF2}" type="pres">
      <dgm:prSet presAssocID="{E3B76A90-897C-47A5-97DC-D97210222C78}" presName="textaccent2" presStyleCnt="0"/>
      <dgm:spPr/>
    </dgm:pt>
    <dgm:pt modelId="{D5358AC9-D15A-4BE8-ACC9-4B0EB473AB33}" type="pres">
      <dgm:prSet presAssocID="{E3B76A90-897C-47A5-97DC-D97210222C78}" presName="accentRepeatNode" presStyleLbl="solidAlignAcc1" presStyleIdx="2" presStyleCnt="6"/>
      <dgm:spPr/>
    </dgm:pt>
    <dgm:pt modelId="{F2D4636F-C5D6-401C-84BC-EA8FAA57E56E}" type="pres">
      <dgm:prSet presAssocID="{9EEA42B5-3B5A-4E73-A16A-6D7FCAB3E63F}" presName="image2" presStyleCnt="0"/>
      <dgm:spPr/>
    </dgm:pt>
    <dgm:pt modelId="{510EE361-34AA-45ED-8E4C-A78F4CF45FFD}" type="pres">
      <dgm:prSet presAssocID="{9EEA42B5-3B5A-4E73-A16A-6D7FCAB3E63F}" presName="imageRepeatNode" presStyleLbl="alignAcc1" presStyleIdx="1" presStyleCnt="3"/>
      <dgm:spPr/>
      <dgm:t>
        <a:bodyPr/>
        <a:lstStyle/>
        <a:p>
          <a:endParaRPr lang="de-DE"/>
        </a:p>
      </dgm:t>
    </dgm:pt>
    <dgm:pt modelId="{EE44C722-ACDC-4FCF-BD77-5B315683FF11}" type="pres">
      <dgm:prSet presAssocID="{9EEA42B5-3B5A-4E73-A16A-6D7FCAB3E63F}" presName="imageaccent2" presStyleCnt="0"/>
      <dgm:spPr/>
    </dgm:pt>
    <dgm:pt modelId="{9A671008-C8F2-4107-9053-4DCD9A04A38B}" type="pres">
      <dgm:prSet presAssocID="{9EEA42B5-3B5A-4E73-A16A-6D7FCAB3E63F}" presName="accentRepeatNode" presStyleLbl="solidAlignAcc1" presStyleIdx="3" presStyleCnt="6"/>
      <dgm:spPr/>
    </dgm:pt>
    <dgm:pt modelId="{24CFAF24-CBEB-440D-844E-811918ED2B63}" type="pres">
      <dgm:prSet presAssocID="{361E0C7E-F543-4241-BA66-A5FCD180D53C}" presName="text3" presStyleCnt="0"/>
      <dgm:spPr/>
    </dgm:pt>
    <dgm:pt modelId="{C8BC6696-5874-472E-B7B7-D68C2B502A2E}" type="pres">
      <dgm:prSet presAssocID="{361E0C7E-F543-4241-BA66-A5FCD180D53C}" presName="textRepeatNode" presStyleLbl="alignNode1" presStyleIdx="2" presStyleCnt="3">
        <dgm:presLayoutVars>
          <dgm:chMax val="0"/>
          <dgm:chPref val="0"/>
          <dgm:bulletEnabled val="1"/>
        </dgm:presLayoutVars>
      </dgm:prSet>
      <dgm:spPr/>
      <dgm:t>
        <a:bodyPr/>
        <a:lstStyle/>
        <a:p>
          <a:endParaRPr lang="de-DE"/>
        </a:p>
      </dgm:t>
    </dgm:pt>
    <dgm:pt modelId="{18CFC6EB-1B80-49D5-8BA9-595DD87E3B70}" type="pres">
      <dgm:prSet presAssocID="{361E0C7E-F543-4241-BA66-A5FCD180D53C}" presName="textaccent3" presStyleCnt="0"/>
      <dgm:spPr/>
    </dgm:pt>
    <dgm:pt modelId="{C11C8F79-1040-499E-B5DC-BEC557A3E8E9}" type="pres">
      <dgm:prSet presAssocID="{361E0C7E-F543-4241-BA66-A5FCD180D53C}" presName="accentRepeatNode" presStyleLbl="solidAlignAcc1" presStyleIdx="4" presStyleCnt="6"/>
      <dgm:spPr/>
    </dgm:pt>
    <dgm:pt modelId="{DCB971EC-4811-4984-A2A8-D52014A20869}" type="pres">
      <dgm:prSet presAssocID="{75B48FA5-EFAF-4584-9EFA-B228C6FF4CA0}" presName="image3" presStyleCnt="0"/>
      <dgm:spPr/>
    </dgm:pt>
    <dgm:pt modelId="{FF3DA8D5-52FC-4C4C-B490-918CA0DA3796}" type="pres">
      <dgm:prSet presAssocID="{75B48FA5-EFAF-4584-9EFA-B228C6FF4CA0}" presName="imageRepeatNode" presStyleLbl="alignAcc1" presStyleIdx="2" presStyleCnt="3"/>
      <dgm:spPr/>
      <dgm:t>
        <a:bodyPr/>
        <a:lstStyle/>
        <a:p>
          <a:endParaRPr lang="de-DE"/>
        </a:p>
      </dgm:t>
    </dgm:pt>
    <dgm:pt modelId="{885B33EF-26D8-499D-9D66-02FB87D6E5CF}" type="pres">
      <dgm:prSet presAssocID="{75B48FA5-EFAF-4584-9EFA-B228C6FF4CA0}" presName="imageaccent3" presStyleCnt="0"/>
      <dgm:spPr/>
    </dgm:pt>
    <dgm:pt modelId="{5398AC95-3E7E-4583-8C4C-B33D89D1238A}" type="pres">
      <dgm:prSet presAssocID="{75B48FA5-EFAF-4584-9EFA-B228C6FF4CA0}" presName="accentRepeatNode" presStyleLbl="solidAlignAcc1" presStyleIdx="5" presStyleCnt="6"/>
      <dgm:spPr/>
    </dgm:pt>
  </dgm:ptLst>
  <dgm:cxnLst>
    <dgm:cxn modelId="{7B7C7BDA-584B-446C-A81C-C470AAC1E341}" type="presOf" srcId="{E3B76A90-897C-47A5-97DC-D97210222C78}" destId="{ACF7B33D-F9F7-44D1-BF51-CD679B68D060}" srcOrd="0" destOrd="0" presId="urn:microsoft.com/office/officeart/2008/layout/HexagonCluster"/>
    <dgm:cxn modelId="{09A2C681-9D24-4DBD-BE98-B4CB04333F5E}" type="presOf" srcId="{9EEA42B5-3B5A-4E73-A16A-6D7FCAB3E63F}" destId="{510EE361-34AA-45ED-8E4C-A78F4CF45FFD}" srcOrd="0" destOrd="0" presId="urn:microsoft.com/office/officeart/2008/layout/HexagonCluster"/>
    <dgm:cxn modelId="{15B43C33-3199-4F79-9717-102C93C81E23}" type="presOf" srcId="{159BAD7B-5732-4DC5-B78F-AB48BDF68952}" destId="{F68B2952-D454-44E1-8E77-F08A252C825A}" srcOrd="0" destOrd="0" presId="urn:microsoft.com/office/officeart/2008/layout/HexagonCluster"/>
    <dgm:cxn modelId="{1BBCAFAA-4767-41DB-B8E4-BFB6455F193F}" type="presOf" srcId="{60E91FF1-6198-48C1-9440-745804E8606F}" destId="{64608F16-8C8F-4E2E-A52F-CFDCAD9D818E}" srcOrd="0" destOrd="0" presId="urn:microsoft.com/office/officeart/2008/layout/HexagonCluster"/>
    <dgm:cxn modelId="{A01BAFA0-409A-4E49-B145-5339390F471A}" srcId="{60E91FF1-6198-48C1-9440-745804E8606F}" destId="{E3B76A90-897C-47A5-97DC-D97210222C78}" srcOrd="1" destOrd="0" parTransId="{B47D55D5-D09F-4658-AD77-EA250F40D625}" sibTransId="{9EEA42B5-3B5A-4E73-A16A-6D7FCAB3E63F}"/>
    <dgm:cxn modelId="{4903D474-7DE9-4CF3-8682-E4DB208843F8}" srcId="{60E91FF1-6198-48C1-9440-745804E8606F}" destId="{24A2425C-D7F2-4CB7-8EAE-751AE8C22C94}" srcOrd="0" destOrd="0" parTransId="{7A41D952-6F5A-4161-91CA-5EB5E140DF7F}" sibTransId="{159BAD7B-5732-4DC5-B78F-AB48BDF68952}"/>
    <dgm:cxn modelId="{2AE2973A-CAFA-4A68-B0BC-A81E69C30BF7}" type="presOf" srcId="{361E0C7E-F543-4241-BA66-A5FCD180D53C}" destId="{C8BC6696-5874-472E-B7B7-D68C2B502A2E}" srcOrd="0" destOrd="0" presId="urn:microsoft.com/office/officeart/2008/layout/HexagonCluster"/>
    <dgm:cxn modelId="{474C6947-9831-4660-9BDF-A15EF2FBF63D}" type="presOf" srcId="{75B48FA5-EFAF-4584-9EFA-B228C6FF4CA0}" destId="{FF3DA8D5-52FC-4C4C-B490-918CA0DA3796}" srcOrd="0" destOrd="0" presId="urn:microsoft.com/office/officeart/2008/layout/HexagonCluster"/>
    <dgm:cxn modelId="{4CCF24B6-C40C-4D54-B74F-CAE203F0EF6F}" type="presOf" srcId="{24A2425C-D7F2-4CB7-8EAE-751AE8C22C94}" destId="{10E62783-2A29-4501-8CE9-397F461484B5}" srcOrd="0" destOrd="0" presId="urn:microsoft.com/office/officeart/2008/layout/HexagonCluster"/>
    <dgm:cxn modelId="{A638897F-3A0B-43D2-A6BA-90ACCAAACD1D}" srcId="{60E91FF1-6198-48C1-9440-745804E8606F}" destId="{361E0C7E-F543-4241-BA66-A5FCD180D53C}" srcOrd="2" destOrd="0" parTransId="{2FDD9CF6-B3DB-4B90-933F-24A5A1E4116A}" sibTransId="{75B48FA5-EFAF-4584-9EFA-B228C6FF4CA0}"/>
    <dgm:cxn modelId="{72CFCEB1-6C92-4503-800B-5E0721BAB42E}" type="presParOf" srcId="{64608F16-8C8F-4E2E-A52F-CFDCAD9D818E}" destId="{0103A1AF-4E95-47A1-96FB-5F55672155C8}" srcOrd="0" destOrd="0" presId="urn:microsoft.com/office/officeart/2008/layout/HexagonCluster"/>
    <dgm:cxn modelId="{5B6A5E41-ABC5-405C-9900-F87D33A61562}" type="presParOf" srcId="{0103A1AF-4E95-47A1-96FB-5F55672155C8}" destId="{10E62783-2A29-4501-8CE9-397F461484B5}" srcOrd="0" destOrd="0" presId="urn:microsoft.com/office/officeart/2008/layout/HexagonCluster"/>
    <dgm:cxn modelId="{E5ADBC8F-A20B-4028-B294-BF36375378A0}" type="presParOf" srcId="{64608F16-8C8F-4E2E-A52F-CFDCAD9D818E}" destId="{0A34425F-6A9A-4645-BC4F-DDEB709171E4}" srcOrd="1" destOrd="0" presId="urn:microsoft.com/office/officeart/2008/layout/HexagonCluster"/>
    <dgm:cxn modelId="{8AB1C245-3CEF-4FEA-A600-4DC0865F18CC}" type="presParOf" srcId="{0A34425F-6A9A-4645-BC4F-DDEB709171E4}" destId="{03B14883-B93C-4977-B7BC-83AB8CDB9BED}" srcOrd="0" destOrd="0" presId="urn:microsoft.com/office/officeart/2008/layout/HexagonCluster"/>
    <dgm:cxn modelId="{B4896ED3-3BDE-47A6-A6CA-13ABFBF3556F}" type="presParOf" srcId="{64608F16-8C8F-4E2E-A52F-CFDCAD9D818E}" destId="{74614676-A551-43A1-BE5E-A27372A5E728}" srcOrd="2" destOrd="0" presId="urn:microsoft.com/office/officeart/2008/layout/HexagonCluster"/>
    <dgm:cxn modelId="{2D78BB27-8770-4011-BF7E-FEA89D1F0D40}" type="presParOf" srcId="{74614676-A551-43A1-BE5E-A27372A5E728}" destId="{F68B2952-D454-44E1-8E77-F08A252C825A}" srcOrd="0" destOrd="0" presId="urn:microsoft.com/office/officeart/2008/layout/HexagonCluster"/>
    <dgm:cxn modelId="{B94C2F6D-11B3-40B4-9F0A-5376601297C1}" type="presParOf" srcId="{64608F16-8C8F-4E2E-A52F-CFDCAD9D818E}" destId="{E109EEA5-7399-45DB-A15D-9C7B89D98CA2}" srcOrd="3" destOrd="0" presId="urn:microsoft.com/office/officeart/2008/layout/HexagonCluster"/>
    <dgm:cxn modelId="{6EF68936-D9F0-4CC1-BE3A-77FB857D6824}" type="presParOf" srcId="{E109EEA5-7399-45DB-A15D-9C7B89D98CA2}" destId="{D82AB9DF-03DB-47DB-A715-41A53FF0D11B}" srcOrd="0" destOrd="0" presId="urn:microsoft.com/office/officeart/2008/layout/HexagonCluster"/>
    <dgm:cxn modelId="{5C8A3039-AC10-4D38-A135-2672F31AA115}" type="presParOf" srcId="{64608F16-8C8F-4E2E-A52F-CFDCAD9D818E}" destId="{0F2F0CF9-53CB-430A-93CD-4786BB975FA8}" srcOrd="4" destOrd="0" presId="urn:microsoft.com/office/officeart/2008/layout/HexagonCluster"/>
    <dgm:cxn modelId="{E5107DF6-6DD3-4BAD-8543-0758D2530C1D}" type="presParOf" srcId="{0F2F0CF9-53CB-430A-93CD-4786BB975FA8}" destId="{ACF7B33D-F9F7-44D1-BF51-CD679B68D060}" srcOrd="0" destOrd="0" presId="urn:microsoft.com/office/officeart/2008/layout/HexagonCluster"/>
    <dgm:cxn modelId="{0A61383B-9D11-46FF-90A9-EF58A5F922B5}" type="presParOf" srcId="{64608F16-8C8F-4E2E-A52F-CFDCAD9D818E}" destId="{16F7EB35-1865-4ED2-8E50-5E5E715C4FF2}" srcOrd="5" destOrd="0" presId="urn:microsoft.com/office/officeart/2008/layout/HexagonCluster"/>
    <dgm:cxn modelId="{F6C23D25-1AA9-46E8-AFBE-470D4E917612}" type="presParOf" srcId="{16F7EB35-1865-4ED2-8E50-5E5E715C4FF2}" destId="{D5358AC9-D15A-4BE8-ACC9-4B0EB473AB33}" srcOrd="0" destOrd="0" presId="urn:microsoft.com/office/officeart/2008/layout/HexagonCluster"/>
    <dgm:cxn modelId="{BE924B71-0C2D-4888-B0D1-C32863B39769}" type="presParOf" srcId="{64608F16-8C8F-4E2E-A52F-CFDCAD9D818E}" destId="{F2D4636F-C5D6-401C-84BC-EA8FAA57E56E}" srcOrd="6" destOrd="0" presId="urn:microsoft.com/office/officeart/2008/layout/HexagonCluster"/>
    <dgm:cxn modelId="{63E1C96F-503D-496F-93BE-7EB03B9B4DE3}" type="presParOf" srcId="{F2D4636F-C5D6-401C-84BC-EA8FAA57E56E}" destId="{510EE361-34AA-45ED-8E4C-A78F4CF45FFD}" srcOrd="0" destOrd="0" presId="urn:microsoft.com/office/officeart/2008/layout/HexagonCluster"/>
    <dgm:cxn modelId="{85FB5B72-6583-4C8A-A8E0-58717791F74C}" type="presParOf" srcId="{64608F16-8C8F-4E2E-A52F-CFDCAD9D818E}" destId="{EE44C722-ACDC-4FCF-BD77-5B315683FF11}" srcOrd="7" destOrd="0" presId="urn:microsoft.com/office/officeart/2008/layout/HexagonCluster"/>
    <dgm:cxn modelId="{63599976-C4A9-448B-915C-F32165558AFB}" type="presParOf" srcId="{EE44C722-ACDC-4FCF-BD77-5B315683FF11}" destId="{9A671008-C8F2-4107-9053-4DCD9A04A38B}" srcOrd="0" destOrd="0" presId="urn:microsoft.com/office/officeart/2008/layout/HexagonCluster"/>
    <dgm:cxn modelId="{CD3FDAF9-88A6-4982-B509-BEBB3B0C0457}" type="presParOf" srcId="{64608F16-8C8F-4E2E-A52F-CFDCAD9D818E}" destId="{24CFAF24-CBEB-440D-844E-811918ED2B63}" srcOrd="8" destOrd="0" presId="urn:microsoft.com/office/officeart/2008/layout/HexagonCluster"/>
    <dgm:cxn modelId="{69F4195A-9D44-4FD0-A86B-019982559E69}" type="presParOf" srcId="{24CFAF24-CBEB-440D-844E-811918ED2B63}" destId="{C8BC6696-5874-472E-B7B7-D68C2B502A2E}" srcOrd="0" destOrd="0" presId="urn:microsoft.com/office/officeart/2008/layout/HexagonCluster"/>
    <dgm:cxn modelId="{2FDADE09-73E2-49C8-B89B-FD9CB3B5554A}" type="presParOf" srcId="{64608F16-8C8F-4E2E-A52F-CFDCAD9D818E}" destId="{18CFC6EB-1B80-49D5-8BA9-595DD87E3B70}" srcOrd="9" destOrd="0" presId="urn:microsoft.com/office/officeart/2008/layout/HexagonCluster"/>
    <dgm:cxn modelId="{5B9D1803-785E-4A1B-9BFE-A9EB0AFFF434}" type="presParOf" srcId="{18CFC6EB-1B80-49D5-8BA9-595DD87E3B70}" destId="{C11C8F79-1040-499E-B5DC-BEC557A3E8E9}" srcOrd="0" destOrd="0" presId="urn:microsoft.com/office/officeart/2008/layout/HexagonCluster"/>
    <dgm:cxn modelId="{851305BE-D8C2-4597-8B42-A453EC4A0CE7}" type="presParOf" srcId="{64608F16-8C8F-4E2E-A52F-CFDCAD9D818E}" destId="{DCB971EC-4811-4984-A2A8-D52014A20869}" srcOrd="10" destOrd="0" presId="urn:microsoft.com/office/officeart/2008/layout/HexagonCluster"/>
    <dgm:cxn modelId="{E072142B-2A5A-4691-8D9A-EDA03F7C5419}" type="presParOf" srcId="{DCB971EC-4811-4984-A2A8-D52014A20869}" destId="{FF3DA8D5-52FC-4C4C-B490-918CA0DA3796}" srcOrd="0" destOrd="0" presId="urn:microsoft.com/office/officeart/2008/layout/HexagonCluster"/>
    <dgm:cxn modelId="{BC453AC7-EF7F-49EF-8091-8573C78810EE}" type="presParOf" srcId="{64608F16-8C8F-4E2E-A52F-CFDCAD9D818E}" destId="{885B33EF-26D8-499D-9D66-02FB87D6E5CF}" srcOrd="11" destOrd="0" presId="urn:microsoft.com/office/officeart/2008/layout/HexagonCluster"/>
    <dgm:cxn modelId="{C7842BE1-597D-43D5-ACC1-BAC51DF092E3}" type="presParOf" srcId="{885B33EF-26D8-499D-9D66-02FB87D6E5CF}" destId="{5398AC95-3E7E-4583-8C4C-B33D89D1238A}"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0E91FF1-6198-48C1-9440-745804E8606F}" type="doc">
      <dgm:prSet loTypeId="urn:microsoft.com/office/officeart/2008/layout/HexagonCluster" loCatId="picture" qsTypeId="urn:microsoft.com/office/officeart/2005/8/quickstyle/simple1" qsCatId="simple" csTypeId="urn:microsoft.com/office/officeart/2005/8/colors/colorful5" csCatId="colorful" phldr="1"/>
      <dgm:spPr/>
      <dgm:t>
        <a:bodyPr/>
        <a:lstStyle/>
        <a:p>
          <a:endParaRPr lang="de-DE"/>
        </a:p>
      </dgm:t>
    </dgm:pt>
    <dgm:pt modelId="{24A2425C-D7F2-4CB7-8EAE-751AE8C22C94}">
      <dgm:prSet phldrT="[Text]" custT="1"/>
      <dgm:spPr/>
      <dgm:t>
        <a:bodyPr/>
        <a:lstStyle/>
        <a:p>
          <a:r>
            <a:rPr lang="de-DE" sz="800" dirty="0" smtClean="0"/>
            <a:t>Industry (top-down)</a:t>
          </a:r>
          <a:endParaRPr lang="de-DE" sz="800" dirty="0"/>
        </a:p>
      </dgm:t>
    </dgm:pt>
    <dgm:pt modelId="{7A41D952-6F5A-4161-91CA-5EB5E140DF7F}" type="parTrans" cxnId="{4903D474-7DE9-4CF3-8682-E4DB208843F8}">
      <dgm:prSet/>
      <dgm:spPr/>
      <dgm:t>
        <a:bodyPr/>
        <a:lstStyle/>
        <a:p>
          <a:endParaRPr lang="de-DE" sz="1800"/>
        </a:p>
      </dgm:t>
    </dgm:pt>
    <dgm:pt modelId="{159BAD7B-5732-4DC5-B78F-AB48BDF68952}" type="sibTrans" cxnId="{4903D474-7DE9-4CF3-8682-E4DB208843F8}">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dgm:spPr>
      <dgm:t>
        <a:bodyPr/>
        <a:lstStyle/>
        <a:p>
          <a:endParaRPr lang="de-DE" sz="1800"/>
        </a:p>
      </dgm:t>
    </dgm:pt>
    <dgm:pt modelId="{E3B76A90-897C-47A5-97DC-D97210222C78}">
      <dgm:prSet phldrT="[Text]" custT="1"/>
      <dgm:spPr/>
      <dgm:t>
        <a:bodyPr/>
        <a:lstStyle/>
        <a:p>
          <a:r>
            <a:rPr lang="de-DE" sz="800" dirty="0" smtClean="0"/>
            <a:t>HH-Buildings (</a:t>
          </a:r>
          <a:r>
            <a:rPr lang="de-DE" sz="800" dirty="0" err="1" smtClean="0"/>
            <a:t>Bottom-Up</a:t>
          </a:r>
          <a:r>
            <a:rPr lang="de-DE" sz="800" dirty="0" smtClean="0"/>
            <a:t>)</a:t>
          </a:r>
          <a:endParaRPr lang="de-DE" sz="800" dirty="0"/>
        </a:p>
      </dgm:t>
    </dgm:pt>
    <dgm:pt modelId="{B47D55D5-D09F-4658-AD77-EA250F40D625}" type="parTrans" cxnId="{A01BAFA0-409A-4E49-B145-5339390F471A}">
      <dgm:prSet/>
      <dgm:spPr/>
      <dgm:t>
        <a:bodyPr/>
        <a:lstStyle/>
        <a:p>
          <a:endParaRPr lang="de-DE" sz="1800"/>
        </a:p>
      </dgm:t>
    </dgm:pt>
    <dgm:pt modelId="{9EEA42B5-3B5A-4E73-A16A-6D7FCAB3E63F}" type="sibTrans" cxnId="{A01BAFA0-409A-4E49-B145-5339390F471A}">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0" b="-20000"/>
          </a:stretch>
        </a:blipFill>
      </dgm:spPr>
      <dgm:t>
        <a:bodyPr/>
        <a:lstStyle/>
        <a:p>
          <a:endParaRPr lang="de-DE" sz="1800"/>
        </a:p>
      </dgm:t>
    </dgm:pt>
    <dgm:pt modelId="{361E0C7E-F543-4241-BA66-A5FCD180D53C}">
      <dgm:prSet phldrT="[Text]" custT="1"/>
      <dgm:spPr/>
      <dgm:t>
        <a:bodyPr/>
        <a:lstStyle/>
        <a:p>
          <a:r>
            <a:rPr lang="de-DE" sz="800" dirty="0" smtClean="0"/>
            <a:t>Transport (</a:t>
          </a:r>
          <a:r>
            <a:rPr lang="de-DE" sz="800" dirty="0" err="1" smtClean="0"/>
            <a:t>Bottom-Up</a:t>
          </a:r>
          <a:r>
            <a:rPr lang="de-DE" sz="800" dirty="0" smtClean="0"/>
            <a:t>)</a:t>
          </a:r>
          <a:endParaRPr lang="de-DE" sz="800" dirty="0"/>
        </a:p>
      </dgm:t>
    </dgm:pt>
    <dgm:pt modelId="{2FDD9CF6-B3DB-4B90-933F-24A5A1E4116A}" type="parTrans" cxnId="{A638897F-3A0B-43D2-A6BA-90ACCAAACD1D}">
      <dgm:prSet/>
      <dgm:spPr/>
      <dgm:t>
        <a:bodyPr/>
        <a:lstStyle/>
        <a:p>
          <a:endParaRPr lang="de-DE" sz="1800"/>
        </a:p>
      </dgm:t>
    </dgm:pt>
    <dgm:pt modelId="{75B48FA5-EFAF-4584-9EFA-B228C6FF4CA0}" type="sibTrans" cxnId="{A638897F-3A0B-43D2-A6BA-90ACCAAACD1D}">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5000" r="-15000"/>
          </a:stretch>
        </a:blipFill>
      </dgm:spPr>
      <dgm:t>
        <a:bodyPr/>
        <a:lstStyle/>
        <a:p>
          <a:endParaRPr lang="de-DE" sz="1800"/>
        </a:p>
      </dgm:t>
    </dgm:pt>
    <dgm:pt modelId="{64608F16-8C8F-4E2E-A52F-CFDCAD9D818E}" type="pres">
      <dgm:prSet presAssocID="{60E91FF1-6198-48C1-9440-745804E8606F}" presName="Name0" presStyleCnt="0">
        <dgm:presLayoutVars>
          <dgm:chMax val="21"/>
          <dgm:chPref val="21"/>
        </dgm:presLayoutVars>
      </dgm:prSet>
      <dgm:spPr/>
      <dgm:t>
        <a:bodyPr/>
        <a:lstStyle/>
        <a:p>
          <a:endParaRPr lang="de-DE"/>
        </a:p>
      </dgm:t>
    </dgm:pt>
    <dgm:pt modelId="{0103A1AF-4E95-47A1-96FB-5F55672155C8}" type="pres">
      <dgm:prSet presAssocID="{24A2425C-D7F2-4CB7-8EAE-751AE8C22C94}" presName="text1" presStyleCnt="0"/>
      <dgm:spPr/>
    </dgm:pt>
    <dgm:pt modelId="{10E62783-2A29-4501-8CE9-397F461484B5}" type="pres">
      <dgm:prSet presAssocID="{24A2425C-D7F2-4CB7-8EAE-751AE8C22C94}" presName="textRepeatNode" presStyleLbl="alignNode1" presStyleIdx="0" presStyleCnt="3">
        <dgm:presLayoutVars>
          <dgm:chMax val="0"/>
          <dgm:chPref val="0"/>
          <dgm:bulletEnabled val="1"/>
        </dgm:presLayoutVars>
      </dgm:prSet>
      <dgm:spPr/>
      <dgm:t>
        <a:bodyPr/>
        <a:lstStyle/>
        <a:p>
          <a:endParaRPr lang="de-DE"/>
        </a:p>
      </dgm:t>
    </dgm:pt>
    <dgm:pt modelId="{0A34425F-6A9A-4645-BC4F-DDEB709171E4}" type="pres">
      <dgm:prSet presAssocID="{24A2425C-D7F2-4CB7-8EAE-751AE8C22C94}" presName="textaccent1" presStyleCnt="0"/>
      <dgm:spPr/>
    </dgm:pt>
    <dgm:pt modelId="{03B14883-B93C-4977-B7BC-83AB8CDB9BED}" type="pres">
      <dgm:prSet presAssocID="{24A2425C-D7F2-4CB7-8EAE-751AE8C22C94}" presName="accentRepeatNode" presStyleLbl="solidAlignAcc1" presStyleIdx="0" presStyleCnt="6"/>
      <dgm:spPr/>
    </dgm:pt>
    <dgm:pt modelId="{74614676-A551-43A1-BE5E-A27372A5E728}" type="pres">
      <dgm:prSet presAssocID="{159BAD7B-5732-4DC5-B78F-AB48BDF68952}" presName="image1" presStyleCnt="0"/>
      <dgm:spPr/>
    </dgm:pt>
    <dgm:pt modelId="{F68B2952-D454-44E1-8E77-F08A252C825A}" type="pres">
      <dgm:prSet presAssocID="{159BAD7B-5732-4DC5-B78F-AB48BDF68952}" presName="imageRepeatNode" presStyleLbl="alignAcc1" presStyleIdx="0" presStyleCnt="3"/>
      <dgm:spPr/>
      <dgm:t>
        <a:bodyPr/>
        <a:lstStyle/>
        <a:p>
          <a:endParaRPr lang="de-DE"/>
        </a:p>
      </dgm:t>
    </dgm:pt>
    <dgm:pt modelId="{E109EEA5-7399-45DB-A15D-9C7B89D98CA2}" type="pres">
      <dgm:prSet presAssocID="{159BAD7B-5732-4DC5-B78F-AB48BDF68952}" presName="imageaccent1" presStyleCnt="0"/>
      <dgm:spPr/>
    </dgm:pt>
    <dgm:pt modelId="{D82AB9DF-03DB-47DB-A715-41A53FF0D11B}" type="pres">
      <dgm:prSet presAssocID="{159BAD7B-5732-4DC5-B78F-AB48BDF68952}" presName="accentRepeatNode" presStyleLbl="solidAlignAcc1" presStyleIdx="1" presStyleCnt="6"/>
      <dgm:spPr/>
    </dgm:pt>
    <dgm:pt modelId="{0F2F0CF9-53CB-430A-93CD-4786BB975FA8}" type="pres">
      <dgm:prSet presAssocID="{E3B76A90-897C-47A5-97DC-D97210222C78}" presName="text2" presStyleCnt="0"/>
      <dgm:spPr/>
    </dgm:pt>
    <dgm:pt modelId="{ACF7B33D-F9F7-44D1-BF51-CD679B68D060}" type="pres">
      <dgm:prSet presAssocID="{E3B76A90-897C-47A5-97DC-D97210222C78}" presName="textRepeatNode" presStyleLbl="alignNode1" presStyleIdx="1" presStyleCnt="3">
        <dgm:presLayoutVars>
          <dgm:chMax val="0"/>
          <dgm:chPref val="0"/>
          <dgm:bulletEnabled val="1"/>
        </dgm:presLayoutVars>
      </dgm:prSet>
      <dgm:spPr/>
      <dgm:t>
        <a:bodyPr/>
        <a:lstStyle/>
        <a:p>
          <a:endParaRPr lang="de-DE"/>
        </a:p>
      </dgm:t>
    </dgm:pt>
    <dgm:pt modelId="{16F7EB35-1865-4ED2-8E50-5E5E715C4FF2}" type="pres">
      <dgm:prSet presAssocID="{E3B76A90-897C-47A5-97DC-D97210222C78}" presName="textaccent2" presStyleCnt="0"/>
      <dgm:spPr/>
    </dgm:pt>
    <dgm:pt modelId="{D5358AC9-D15A-4BE8-ACC9-4B0EB473AB33}" type="pres">
      <dgm:prSet presAssocID="{E3B76A90-897C-47A5-97DC-D97210222C78}" presName="accentRepeatNode" presStyleLbl="solidAlignAcc1" presStyleIdx="2" presStyleCnt="6"/>
      <dgm:spPr/>
    </dgm:pt>
    <dgm:pt modelId="{F2D4636F-C5D6-401C-84BC-EA8FAA57E56E}" type="pres">
      <dgm:prSet presAssocID="{9EEA42B5-3B5A-4E73-A16A-6D7FCAB3E63F}" presName="image2" presStyleCnt="0"/>
      <dgm:spPr/>
    </dgm:pt>
    <dgm:pt modelId="{510EE361-34AA-45ED-8E4C-A78F4CF45FFD}" type="pres">
      <dgm:prSet presAssocID="{9EEA42B5-3B5A-4E73-A16A-6D7FCAB3E63F}" presName="imageRepeatNode" presStyleLbl="alignAcc1" presStyleIdx="1" presStyleCnt="3"/>
      <dgm:spPr/>
      <dgm:t>
        <a:bodyPr/>
        <a:lstStyle/>
        <a:p>
          <a:endParaRPr lang="de-DE"/>
        </a:p>
      </dgm:t>
    </dgm:pt>
    <dgm:pt modelId="{EE44C722-ACDC-4FCF-BD77-5B315683FF11}" type="pres">
      <dgm:prSet presAssocID="{9EEA42B5-3B5A-4E73-A16A-6D7FCAB3E63F}" presName="imageaccent2" presStyleCnt="0"/>
      <dgm:spPr/>
    </dgm:pt>
    <dgm:pt modelId="{9A671008-C8F2-4107-9053-4DCD9A04A38B}" type="pres">
      <dgm:prSet presAssocID="{9EEA42B5-3B5A-4E73-A16A-6D7FCAB3E63F}" presName="accentRepeatNode" presStyleLbl="solidAlignAcc1" presStyleIdx="3" presStyleCnt="6"/>
      <dgm:spPr/>
    </dgm:pt>
    <dgm:pt modelId="{24CFAF24-CBEB-440D-844E-811918ED2B63}" type="pres">
      <dgm:prSet presAssocID="{361E0C7E-F543-4241-BA66-A5FCD180D53C}" presName="text3" presStyleCnt="0"/>
      <dgm:spPr/>
    </dgm:pt>
    <dgm:pt modelId="{C8BC6696-5874-472E-B7B7-D68C2B502A2E}" type="pres">
      <dgm:prSet presAssocID="{361E0C7E-F543-4241-BA66-A5FCD180D53C}" presName="textRepeatNode" presStyleLbl="alignNode1" presStyleIdx="2" presStyleCnt="3">
        <dgm:presLayoutVars>
          <dgm:chMax val="0"/>
          <dgm:chPref val="0"/>
          <dgm:bulletEnabled val="1"/>
        </dgm:presLayoutVars>
      </dgm:prSet>
      <dgm:spPr/>
      <dgm:t>
        <a:bodyPr/>
        <a:lstStyle/>
        <a:p>
          <a:endParaRPr lang="de-DE"/>
        </a:p>
      </dgm:t>
    </dgm:pt>
    <dgm:pt modelId="{18CFC6EB-1B80-49D5-8BA9-595DD87E3B70}" type="pres">
      <dgm:prSet presAssocID="{361E0C7E-F543-4241-BA66-A5FCD180D53C}" presName="textaccent3" presStyleCnt="0"/>
      <dgm:spPr/>
    </dgm:pt>
    <dgm:pt modelId="{C11C8F79-1040-499E-B5DC-BEC557A3E8E9}" type="pres">
      <dgm:prSet presAssocID="{361E0C7E-F543-4241-BA66-A5FCD180D53C}" presName="accentRepeatNode" presStyleLbl="solidAlignAcc1" presStyleIdx="4" presStyleCnt="6"/>
      <dgm:spPr/>
    </dgm:pt>
    <dgm:pt modelId="{DCB971EC-4811-4984-A2A8-D52014A20869}" type="pres">
      <dgm:prSet presAssocID="{75B48FA5-EFAF-4584-9EFA-B228C6FF4CA0}" presName="image3" presStyleCnt="0"/>
      <dgm:spPr/>
    </dgm:pt>
    <dgm:pt modelId="{FF3DA8D5-52FC-4C4C-B490-918CA0DA3796}" type="pres">
      <dgm:prSet presAssocID="{75B48FA5-EFAF-4584-9EFA-B228C6FF4CA0}" presName="imageRepeatNode" presStyleLbl="alignAcc1" presStyleIdx="2" presStyleCnt="3"/>
      <dgm:spPr/>
      <dgm:t>
        <a:bodyPr/>
        <a:lstStyle/>
        <a:p>
          <a:endParaRPr lang="de-DE"/>
        </a:p>
      </dgm:t>
    </dgm:pt>
    <dgm:pt modelId="{885B33EF-26D8-499D-9D66-02FB87D6E5CF}" type="pres">
      <dgm:prSet presAssocID="{75B48FA5-EFAF-4584-9EFA-B228C6FF4CA0}" presName="imageaccent3" presStyleCnt="0"/>
      <dgm:spPr/>
    </dgm:pt>
    <dgm:pt modelId="{5398AC95-3E7E-4583-8C4C-B33D89D1238A}" type="pres">
      <dgm:prSet presAssocID="{75B48FA5-EFAF-4584-9EFA-B228C6FF4CA0}" presName="accentRepeatNode" presStyleLbl="solidAlignAcc1" presStyleIdx="5" presStyleCnt="6"/>
      <dgm:spPr/>
    </dgm:pt>
  </dgm:ptLst>
  <dgm:cxnLst>
    <dgm:cxn modelId="{7B7C7BDA-584B-446C-A81C-C470AAC1E341}" type="presOf" srcId="{E3B76A90-897C-47A5-97DC-D97210222C78}" destId="{ACF7B33D-F9F7-44D1-BF51-CD679B68D060}" srcOrd="0" destOrd="0" presId="urn:microsoft.com/office/officeart/2008/layout/HexagonCluster"/>
    <dgm:cxn modelId="{09A2C681-9D24-4DBD-BE98-B4CB04333F5E}" type="presOf" srcId="{9EEA42B5-3B5A-4E73-A16A-6D7FCAB3E63F}" destId="{510EE361-34AA-45ED-8E4C-A78F4CF45FFD}" srcOrd="0" destOrd="0" presId="urn:microsoft.com/office/officeart/2008/layout/HexagonCluster"/>
    <dgm:cxn modelId="{15B43C33-3199-4F79-9717-102C93C81E23}" type="presOf" srcId="{159BAD7B-5732-4DC5-B78F-AB48BDF68952}" destId="{F68B2952-D454-44E1-8E77-F08A252C825A}" srcOrd="0" destOrd="0" presId="urn:microsoft.com/office/officeart/2008/layout/HexagonCluster"/>
    <dgm:cxn modelId="{1BBCAFAA-4767-41DB-B8E4-BFB6455F193F}" type="presOf" srcId="{60E91FF1-6198-48C1-9440-745804E8606F}" destId="{64608F16-8C8F-4E2E-A52F-CFDCAD9D818E}" srcOrd="0" destOrd="0" presId="urn:microsoft.com/office/officeart/2008/layout/HexagonCluster"/>
    <dgm:cxn modelId="{A01BAFA0-409A-4E49-B145-5339390F471A}" srcId="{60E91FF1-6198-48C1-9440-745804E8606F}" destId="{E3B76A90-897C-47A5-97DC-D97210222C78}" srcOrd="1" destOrd="0" parTransId="{B47D55D5-D09F-4658-AD77-EA250F40D625}" sibTransId="{9EEA42B5-3B5A-4E73-A16A-6D7FCAB3E63F}"/>
    <dgm:cxn modelId="{4903D474-7DE9-4CF3-8682-E4DB208843F8}" srcId="{60E91FF1-6198-48C1-9440-745804E8606F}" destId="{24A2425C-D7F2-4CB7-8EAE-751AE8C22C94}" srcOrd="0" destOrd="0" parTransId="{7A41D952-6F5A-4161-91CA-5EB5E140DF7F}" sibTransId="{159BAD7B-5732-4DC5-B78F-AB48BDF68952}"/>
    <dgm:cxn modelId="{2AE2973A-CAFA-4A68-B0BC-A81E69C30BF7}" type="presOf" srcId="{361E0C7E-F543-4241-BA66-A5FCD180D53C}" destId="{C8BC6696-5874-472E-B7B7-D68C2B502A2E}" srcOrd="0" destOrd="0" presId="urn:microsoft.com/office/officeart/2008/layout/HexagonCluster"/>
    <dgm:cxn modelId="{474C6947-9831-4660-9BDF-A15EF2FBF63D}" type="presOf" srcId="{75B48FA5-EFAF-4584-9EFA-B228C6FF4CA0}" destId="{FF3DA8D5-52FC-4C4C-B490-918CA0DA3796}" srcOrd="0" destOrd="0" presId="urn:microsoft.com/office/officeart/2008/layout/HexagonCluster"/>
    <dgm:cxn modelId="{4CCF24B6-C40C-4D54-B74F-CAE203F0EF6F}" type="presOf" srcId="{24A2425C-D7F2-4CB7-8EAE-751AE8C22C94}" destId="{10E62783-2A29-4501-8CE9-397F461484B5}" srcOrd="0" destOrd="0" presId="urn:microsoft.com/office/officeart/2008/layout/HexagonCluster"/>
    <dgm:cxn modelId="{A638897F-3A0B-43D2-A6BA-90ACCAAACD1D}" srcId="{60E91FF1-6198-48C1-9440-745804E8606F}" destId="{361E0C7E-F543-4241-BA66-A5FCD180D53C}" srcOrd="2" destOrd="0" parTransId="{2FDD9CF6-B3DB-4B90-933F-24A5A1E4116A}" sibTransId="{75B48FA5-EFAF-4584-9EFA-B228C6FF4CA0}"/>
    <dgm:cxn modelId="{72CFCEB1-6C92-4503-800B-5E0721BAB42E}" type="presParOf" srcId="{64608F16-8C8F-4E2E-A52F-CFDCAD9D818E}" destId="{0103A1AF-4E95-47A1-96FB-5F55672155C8}" srcOrd="0" destOrd="0" presId="urn:microsoft.com/office/officeart/2008/layout/HexagonCluster"/>
    <dgm:cxn modelId="{5B6A5E41-ABC5-405C-9900-F87D33A61562}" type="presParOf" srcId="{0103A1AF-4E95-47A1-96FB-5F55672155C8}" destId="{10E62783-2A29-4501-8CE9-397F461484B5}" srcOrd="0" destOrd="0" presId="urn:microsoft.com/office/officeart/2008/layout/HexagonCluster"/>
    <dgm:cxn modelId="{E5ADBC8F-A20B-4028-B294-BF36375378A0}" type="presParOf" srcId="{64608F16-8C8F-4E2E-A52F-CFDCAD9D818E}" destId="{0A34425F-6A9A-4645-BC4F-DDEB709171E4}" srcOrd="1" destOrd="0" presId="urn:microsoft.com/office/officeart/2008/layout/HexagonCluster"/>
    <dgm:cxn modelId="{8AB1C245-3CEF-4FEA-A600-4DC0865F18CC}" type="presParOf" srcId="{0A34425F-6A9A-4645-BC4F-DDEB709171E4}" destId="{03B14883-B93C-4977-B7BC-83AB8CDB9BED}" srcOrd="0" destOrd="0" presId="urn:microsoft.com/office/officeart/2008/layout/HexagonCluster"/>
    <dgm:cxn modelId="{B4896ED3-3BDE-47A6-A6CA-13ABFBF3556F}" type="presParOf" srcId="{64608F16-8C8F-4E2E-A52F-CFDCAD9D818E}" destId="{74614676-A551-43A1-BE5E-A27372A5E728}" srcOrd="2" destOrd="0" presId="urn:microsoft.com/office/officeart/2008/layout/HexagonCluster"/>
    <dgm:cxn modelId="{2D78BB27-8770-4011-BF7E-FEA89D1F0D40}" type="presParOf" srcId="{74614676-A551-43A1-BE5E-A27372A5E728}" destId="{F68B2952-D454-44E1-8E77-F08A252C825A}" srcOrd="0" destOrd="0" presId="urn:microsoft.com/office/officeart/2008/layout/HexagonCluster"/>
    <dgm:cxn modelId="{B94C2F6D-11B3-40B4-9F0A-5376601297C1}" type="presParOf" srcId="{64608F16-8C8F-4E2E-A52F-CFDCAD9D818E}" destId="{E109EEA5-7399-45DB-A15D-9C7B89D98CA2}" srcOrd="3" destOrd="0" presId="urn:microsoft.com/office/officeart/2008/layout/HexagonCluster"/>
    <dgm:cxn modelId="{6EF68936-D9F0-4CC1-BE3A-77FB857D6824}" type="presParOf" srcId="{E109EEA5-7399-45DB-A15D-9C7B89D98CA2}" destId="{D82AB9DF-03DB-47DB-A715-41A53FF0D11B}" srcOrd="0" destOrd="0" presId="urn:microsoft.com/office/officeart/2008/layout/HexagonCluster"/>
    <dgm:cxn modelId="{5C8A3039-AC10-4D38-A135-2672F31AA115}" type="presParOf" srcId="{64608F16-8C8F-4E2E-A52F-CFDCAD9D818E}" destId="{0F2F0CF9-53CB-430A-93CD-4786BB975FA8}" srcOrd="4" destOrd="0" presId="urn:microsoft.com/office/officeart/2008/layout/HexagonCluster"/>
    <dgm:cxn modelId="{E5107DF6-6DD3-4BAD-8543-0758D2530C1D}" type="presParOf" srcId="{0F2F0CF9-53CB-430A-93CD-4786BB975FA8}" destId="{ACF7B33D-F9F7-44D1-BF51-CD679B68D060}" srcOrd="0" destOrd="0" presId="urn:microsoft.com/office/officeart/2008/layout/HexagonCluster"/>
    <dgm:cxn modelId="{0A61383B-9D11-46FF-90A9-EF58A5F922B5}" type="presParOf" srcId="{64608F16-8C8F-4E2E-A52F-CFDCAD9D818E}" destId="{16F7EB35-1865-4ED2-8E50-5E5E715C4FF2}" srcOrd="5" destOrd="0" presId="urn:microsoft.com/office/officeart/2008/layout/HexagonCluster"/>
    <dgm:cxn modelId="{F6C23D25-1AA9-46E8-AFBE-470D4E917612}" type="presParOf" srcId="{16F7EB35-1865-4ED2-8E50-5E5E715C4FF2}" destId="{D5358AC9-D15A-4BE8-ACC9-4B0EB473AB33}" srcOrd="0" destOrd="0" presId="urn:microsoft.com/office/officeart/2008/layout/HexagonCluster"/>
    <dgm:cxn modelId="{BE924B71-0C2D-4888-B0D1-C32863B39769}" type="presParOf" srcId="{64608F16-8C8F-4E2E-A52F-CFDCAD9D818E}" destId="{F2D4636F-C5D6-401C-84BC-EA8FAA57E56E}" srcOrd="6" destOrd="0" presId="urn:microsoft.com/office/officeart/2008/layout/HexagonCluster"/>
    <dgm:cxn modelId="{63E1C96F-503D-496F-93BE-7EB03B9B4DE3}" type="presParOf" srcId="{F2D4636F-C5D6-401C-84BC-EA8FAA57E56E}" destId="{510EE361-34AA-45ED-8E4C-A78F4CF45FFD}" srcOrd="0" destOrd="0" presId="urn:microsoft.com/office/officeart/2008/layout/HexagonCluster"/>
    <dgm:cxn modelId="{85FB5B72-6583-4C8A-A8E0-58717791F74C}" type="presParOf" srcId="{64608F16-8C8F-4E2E-A52F-CFDCAD9D818E}" destId="{EE44C722-ACDC-4FCF-BD77-5B315683FF11}" srcOrd="7" destOrd="0" presId="urn:microsoft.com/office/officeart/2008/layout/HexagonCluster"/>
    <dgm:cxn modelId="{63599976-C4A9-448B-915C-F32165558AFB}" type="presParOf" srcId="{EE44C722-ACDC-4FCF-BD77-5B315683FF11}" destId="{9A671008-C8F2-4107-9053-4DCD9A04A38B}" srcOrd="0" destOrd="0" presId="urn:microsoft.com/office/officeart/2008/layout/HexagonCluster"/>
    <dgm:cxn modelId="{CD3FDAF9-88A6-4982-B509-BEBB3B0C0457}" type="presParOf" srcId="{64608F16-8C8F-4E2E-A52F-CFDCAD9D818E}" destId="{24CFAF24-CBEB-440D-844E-811918ED2B63}" srcOrd="8" destOrd="0" presId="urn:microsoft.com/office/officeart/2008/layout/HexagonCluster"/>
    <dgm:cxn modelId="{69F4195A-9D44-4FD0-A86B-019982559E69}" type="presParOf" srcId="{24CFAF24-CBEB-440D-844E-811918ED2B63}" destId="{C8BC6696-5874-472E-B7B7-D68C2B502A2E}" srcOrd="0" destOrd="0" presId="urn:microsoft.com/office/officeart/2008/layout/HexagonCluster"/>
    <dgm:cxn modelId="{2FDADE09-73E2-49C8-B89B-FD9CB3B5554A}" type="presParOf" srcId="{64608F16-8C8F-4E2E-A52F-CFDCAD9D818E}" destId="{18CFC6EB-1B80-49D5-8BA9-595DD87E3B70}" srcOrd="9" destOrd="0" presId="urn:microsoft.com/office/officeart/2008/layout/HexagonCluster"/>
    <dgm:cxn modelId="{5B9D1803-785E-4A1B-9BFE-A9EB0AFFF434}" type="presParOf" srcId="{18CFC6EB-1B80-49D5-8BA9-595DD87E3B70}" destId="{C11C8F79-1040-499E-B5DC-BEC557A3E8E9}" srcOrd="0" destOrd="0" presId="urn:microsoft.com/office/officeart/2008/layout/HexagonCluster"/>
    <dgm:cxn modelId="{851305BE-D8C2-4597-8B42-A453EC4A0CE7}" type="presParOf" srcId="{64608F16-8C8F-4E2E-A52F-CFDCAD9D818E}" destId="{DCB971EC-4811-4984-A2A8-D52014A20869}" srcOrd="10" destOrd="0" presId="urn:microsoft.com/office/officeart/2008/layout/HexagonCluster"/>
    <dgm:cxn modelId="{E072142B-2A5A-4691-8D9A-EDA03F7C5419}" type="presParOf" srcId="{DCB971EC-4811-4984-A2A8-D52014A20869}" destId="{FF3DA8D5-52FC-4C4C-B490-918CA0DA3796}" srcOrd="0" destOrd="0" presId="urn:microsoft.com/office/officeart/2008/layout/HexagonCluster"/>
    <dgm:cxn modelId="{BC453AC7-EF7F-49EF-8091-8573C78810EE}" type="presParOf" srcId="{64608F16-8C8F-4E2E-A52F-CFDCAD9D818E}" destId="{885B33EF-26D8-499D-9D66-02FB87D6E5CF}" srcOrd="11" destOrd="0" presId="urn:microsoft.com/office/officeart/2008/layout/HexagonCluster"/>
    <dgm:cxn modelId="{C7842BE1-597D-43D5-ACC1-BAC51DF092E3}" type="presParOf" srcId="{885B33EF-26D8-499D-9D66-02FB87D6E5CF}" destId="{5398AC95-3E7E-4583-8C4C-B33D89D1238A}"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0E91FF1-6198-48C1-9440-745804E8606F}" type="doc">
      <dgm:prSet loTypeId="urn:microsoft.com/office/officeart/2008/layout/HexagonCluster" loCatId="picture" qsTypeId="urn:microsoft.com/office/officeart/2005/8/quickstyle/simple1" qsCatId="simple" csTypeId="urn:microsoft.com/office/officeart/2005/8/colors/colorful5" csCatId="colorful" phldr="1"/>
      <dgm:spPr/>
      <dgm:t>
        <a:bodyPr/>
        <a:lstStyle/>
        <a:p>
          <a:endParaRPr lang="de-DE"/>
        </a:p>
      </dgm:t>
    </dgm:pt>
    <dgm:pt modelId="{24A2425C-D7F2-4CB7-8EAE-751AE8C22C94}">
      <dgm:prSet phldrT="[Text]" custT="1"/>
      <dgm:spPr/>
      <dgm:t>
        <a:bodyPr/>
        <a:lstStyle/>
        <a:p>
          <a:r>
            <a:rPr lang="de-DE" sz="800" dirty="0" smtClean="0"/>
            <a:t>Industry (top-down)</a:t>
          </a:r>
          <a:endParaRPr lang="de-DE" sz="800" dirty="0"/>
        </a:p>
      </dgm:t>
    </dgm:pt>
    <dgm:pt modelId="{7A41D952-6F5A-4161-91CA-5EB5E140DF7F}" type="parTrans" cxnId="{4903D474-7DE9-4CF3-8682-E4DB208843F8}">
      <dgm:prSet/>
      <dgm:spPr/>
      <dgm:t>
        <a:bodyPr/>
        <a:lstStyle/>
        <a:p>
          <a:endParaRPr lang="de-DE" sz="1800"/>
        </a:p>
      </dgm:t>
    </dgm:pt>
    <dgm:pt modelId="{159BAD7B-5732-4DC5-B78F-AB48BDF68952}" type="sibTrans" cxnId="{4903D474-7DE9-4CF3-8682-E4DB208843F8}">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dgm:spPr>
      <dgm:t>
        <a:bodyPr/>
        <a:lstStyle/>
        <a:p>
          <a:endParaRPr lang="de-DE" sz="1800"/>
        </a:p>
      </dgm:t>
    </dgm:pt>
    <dgm:pt modelId="{E3B76A90-897C-47A5-97DC-D97210222C78}">
      <dgm:prSet phldrT="[Text]" custT="1"/>
      <dgm:spPr/>
      <dgm:t>
        <a:bodyPr/>
        <a:lstStyle/>
        <a:p>
          <a:r>
            <a:rPr lang="de-DE" sz="800" dirty="0" smtClean="0"/>
            <a:t>HH-Buildings (</a:t>
          </a:r>
          <a:r>
            <a:rPr lang="de-DE" sz="800" dirty="0" err="1" smtClean="0"/>
            <a:t>Bottom-Up</a:t>
          </a:r>
          <a:r>
            <a:rPr lang="de-DE" sz="800" dirty="0" smtClean="0"/>
            <a:t>)</a:t>
          </a:r>
          <a:endParaRPr lang="de-DE" sz="800" dirty="0"/>
        </a:p>
      </dgm:t>
    </dgm:pt>
    <dgm:pt modelId="{B47D55D5-D09F-4658-AD77-EA250F40D625}" type="parTrans" cxnId="{A01BAFA0-409A-4E49-B145-5339390F471A}">
      <dgm:prSet/>
      <dgm:spPr/>
      <dgm:t>
        <a:bodyPr/>
        <a:lstStyle/>
        <a:p>
          <a:endParaRPr lang="de-DE" sz="1800"/>
        </a:p>
      </dgm:t>
    </dgm:pt>
    <dgm:pt modelId="{9EEA42B5-3B5A-4E73-A16A-6D7FCAB3E63F}" type="sibTrans" cxnId="{A01BAFA0-409A-4E49-B145-5339390F471A}">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0" b="-20000"/>
          </a:stretch>
        </a:blipFill>
      </dgm:spPr>
      <dgm:t>
        <a:bodyPr/>
        <a:lstStyle/>
        <a:p>
          <a:endParaRPr lang="de-DE" sz="1800"/>
        </a:p>
      </dgm:t>
    </dgm:pt>
    <dgm:pt modelId="{361E0C7E-F543-4241-BA66-A5FCD180D53C}">
      <dgm:prSet phldrT="[Text]" custT="1"/>
      <dgm:spPr/>
      <dgm:t>
        <a:bodyPr/>
        <a:lstStyle/>
        <a:p>
          <a:r>
            <a:rPr lang="de-DE" sz="800" dirty="0" smtClean="0"/>
            <a:t>Transport (</a:t>
          </a:r>
          <a:r>
            <a:rPr lang="de-DE" sz="800" dirty="0" err="1" smtClean="0"/>
            <a:t>Bottom-Up</a:t>
          </a:r>
          <a:r>
            <a:rPr lang="de-DE" sz="800" dirty="0" smtClean="0"/>
            <a:t>)</a:t>
          </a:r>
          <a:endParaRPr lang="de-DE" sz="800" dirty="0"/>
        </a:p>
      </dgm:t>
    </dgm:pt>
    <dgm:pt modelId="{2FDD9CF6-B3DB-4B90-933F-24A5A1E4116A}" type="parTrans" cxnId="{A638897F-3A0B-43D2-A6BA-90ACCAAACD1D}">
      <dgm:prSet/>
      <dgm:spPr/>
      <dgm:t>
        <a:bodyPr/>
        <a:lstStyle/>
        <a:p>
          <a:endParaRPr lang="de-DE" sz="1800"/>
        </a:p>
      </dgm:t>
    </dgm:pt>
    <dgm:pt modelId="{75B48FA5-EFAF-4584-9EFA-B228C6FF4CA0}" type="sibTrans" cxnId="{A638897F-3A0B-43D2-A6BA-90ACCAAACD1D}">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5000" r="-15000"/>
          </a:stretch>
        </a:blipFill>
      </dgm:spPr>
      <dgm:t>
        <a:bodyPr/>
        <a:lstStyle/>
        <a:p>
          <a:endParaRPr lang="de-DE" sz="1800"/>
        </a:p>
      </dgm:t>
    </dgm:pt>
    <dgm:pt modelId="{64608F16-8C8F-4E2E-A52F-CFDCAD9D818E}" type="pres">
      <dgm:prSet presAssocID="{60E91FF1-6198-48C1-9440-745804E8606F}" presName="Name0" presStyleCnt="0">
        <dgm:presLayoutVars>
          <dgm:chMax val="21"/>
          <dgm:chPref val="21"/>
        </dgm:presLayoutVars>
      </dgm:prSet>
      <dgm:spPr/>
      <dgm:t>
        <a:bodyPr/>
        <a:lstStyle/>
        <a:p>
          <a:endParaRPr lang="de-DE"/>
        </a:p>
      </dgm:t>
    </dgm:pt>
    <dgm:pt modelId="{0103A1AF-4E95-47A1-96FB-5F55672155C8}" type="pres">
      <dgm:prSet presAssocID="{24A2425C-D7F2-4CB7-8EAE-751AE8C22C94}" presName="text1" presStyleCnt="0"/>
      <dgm:spPr/>
    </dgm:pt>
    <dgm:pt modelId="{10E62783-2A29-4501-8CE9-397F461484B5}" type="pres">
      <dgm:prSet presAssocID="{24A2425C-D7F2-4CB7-8EAE-751AE8C22C94}" presName="textRepeatNode" presStyleLbl="alignNode1" presStyleIdx="0" presStyleCnt="3">
        <dgm:presLayoutVars>
          <dgm:chMax val="0"/>
          <dgm:chPref val="0"/>
          <dgm:bulletEnabled val="1"/>
        </dgm:presLayoutVars>
      </dgm:prSet>
      <dgm:spPr/>
      <dgm:t>
        <a:bodyPr/>
        <a:lstStyle/>
        <a:p>
          <a:endParaRPr lang="de-DE"/>
        </a:p>
      </dgm:t>
    </dgm:pt>
    <dgm:pt modelId="{0A34425F-6A9A-4645-BC4F-DDEB709171E4}" type="pres">
      <dgm:prSet presAssocID="{24A2425C-D7F2-4CB7-8EAE-751AE8C22C94}" presName="textaccent1" presStyleCnt="0"/>
      <dgm:spPr/>
    </dgm:pt>
    <dgm:pt modelId="{03B14883-B93C-4977-B7BC-83AB8CDB9BED}" type="pres">
      <dgm:prSet presAssocID="{24A2425C-D7F2-4CB7-8EAE-751AE8C22C94}" presName="accentRepeatNode" presStyleLbl="solidAlignAcc1" presStyleIdx="0" presStyleCnt="6"/>
      <dgm:spPr/>
    </dgm:pt>
    <dgm:pt modelId="{74614676-A551-43A1-BE5E-A27372A5E728}" type="pres">
      <dgm:prSet presAssocID="{159BAD7B-5732-4DC5-B78F-AB48BDF68952}" presName="image1" presStyleCnt="0"/>
      <dgm:spPr/>
    </dgm:pt>
    <dgm:pt modelId="{F68B2952-D454-44E1-8E77-F08A252C825A}" type="pres">
      <dgm:prSet presAssocID="{159BAD7B-5732-4DC5-B78F-AB48BDF68952}" presName="imageRepeatNode" presStyleLbl="alignAcc1" presStyleIdx="0" presStyleCnt="3"/>
      <dgm:spPr/>
      <dgm:t>
        <a:bodyPr/>
        <a:lstStyle/>
        <a:p>
          <a:endParaRPr lang="de-DE"/>
        </a:p>
      </dgm:t>
    </dgm:pt>
    <dgm:pt modelId="{E109EEA5-7399-45DB-A15D-9C7B89D98CA2}" type="pres">
      <dgm:prSet presAssocID="{159BAD7B-5732-4DC5-B78F-AB48BDF68952}" presName="imageaccent1" presStyleCnt="0"/>
      <dgm:spPr/>
    </dgm:pt>
    <dgm:pt modelId="{D82AB9DF-03DB-47DB-A715-41A53FF0D11B}" type="pres">
      <dgm:prSet presAssocID="{159BAD7B-5732-4DC5-B78F-AB48BDF68952}" presName="accentRepeatNode" presStyleLbl="solidAlignAcc1" presStyleIdx="1" presStyleCnt="6"/>
      <dgm:spPr/>
    </dgm:pt>
    <dgm:pt modelId="{0F2F0CF9-53CB-430A-93CD-4786BB975FA8}" type="pres">
      <dgm:prSet presAssocID="{E3B76A90-897C-47A5-97DC-D97210222C78}" presName="text2" presStyleCnt="0"/>
      <dgm:spPr/>
    </dgm:pt>
    <dgm:pt modelId="{ACF7B33D-F9F7-44D1-BF51-CD679B68D060}" type="pres">
      <dgm:prSet presAssocID="{E3B76A90-897C-47A5-97DC-D97210222C78}" presName="textRepeatNode" presStyleLbl="alignNode1" presStyleIdx="1" presStyleCnt="3">
        <dgm:presLayoutVars>
          <dgm:chMax val="0"/>
          <dgm:chPref val="0"/>
          <dgm:bulletEnabled val="1"/>
        </dgm:presLayoutVars>
      </dgm:prSet>
      <dgm:spPr/>
      <dgm:t>
        <a:bodyPr/>
        <a:lstStyle/>
        <a:p>
          <a:endParaRPr lang="de-DE"/>
        </a:p>
      </dgm:t>
    </dgm:pt>
    <dgm:pt modelId="{16F7EB35-1865-4ED2-8E50-5E5E715C4FF2}" type="pres">
      <dgm:prSet presAssocID="{E3B76A90-897C-47A5-97DC-D97210222C78}" presName="textaccent2" presStyleCnt="0"/>
      <dgm:spPr/>
    </dgm:pt>
    <dgm:pt modelId="{D5358AC9-D15A-4BE8-ACC9-4B0EB473AB33}" type="pres">
      <dgm:prSet presAssocID="{E3B76A90-897C-47A5-97DC-D97210222C78}" presName="accentRepeatNode" presStyleLbl="solidAlignAcc1" presStyleIdx="2" presStyleCnt="6"/>
      <dgm:spPr/>
    </dgm:pt>
    <dgm:pt modelId="{F2D4636F-C5D6-401C-84BC-EA8FAA57E56E}" type="pres">
      <dgm:prSet presAssocID="{9EEA42B5-3B5A-4E73-A16A-6D7FCAB3E63F}" presName="image2" presStyleCnt="0"/>
      <dgm:spPr/>
    </dgm:pt>
    <dgm:pt modelId="{510EE361-34AA-45ED-8E4C-A78F4CF45FFD}" type="pres">
      <dgm:prSet presAssocID="{9EEA42B5-3B5A-4E73-A16A-6D7FCAB3E63F}" presName="imageRepeatNode" presStyleLbl="alignAcc1" presStyleIdx="1" presStyleCnt="3"/>
      <dgm:spPr/>
      <dgm:t>
        <a:bodyPr/>
        <a:lstStyle/>
        <a:p>
          <a:endParaRPr lang="de-DE"/>
        </a:p>
      </dgm:t>
    </dgm:pt>
    <dgm:pt modelId="{EE44C722-ACDC-4FCF-BD77-5B315683FF11}" type="pres">
      <dgm:prSet presAssocID="{9EEA42B5-3B5A-4E73-A16A-6D7FCAB3E63F}" presName="imageaccent2" presStyleCnt="0"/>
      <dgm:spPr/>
    </dgm:pt>
    <dgm:pt modelId="{9A671008-C8F2-4107-9053-4DCD9A04A38B}" type="pres">
      <dgm:prSet presAssocID="{9EEA42B5-3B5A-4E73-A16A-6D7FCAB3E63F}" presName="accentRepeatNode" presStyleLbl="solidAlignAcc1" presStyleIdx="3" presStyleCnt="6"/>
      <dgm:spPr/>
    </dgm:pt>
    <dgm:pt modelId="{24CFAF24-CBEB-440D-844E-811918ED2B63}" type="pres">
      <dgm:prSet presAssocID="{361E0C7E-F543-4241-BA66-A5FCD180D53C}" presName="text3" presStyleCnt="0"/>
      <dgm:spPr/>
    </dgm:pt>
    <dgm:pt modelId="{C8BC6696-5874-472E-B7B7-D68C2B502A2E}" type="pres">
      <dgm:prSet presAssocID="{361E0C7E-F543-4241-BA66-A5FCD180D53C}" presName="textRepeatNode" presStyleLbl="alignNode1" presStyleIdx="2" presStyleCnt="3">
        <dgm:presLayoutVars>
          <dgm:chMax val="0"/>
          <dgm:chPref val="0"/>
          <dgm:bulletEnabled val="1"/>
        </dgm:presLayoutVars>
      </dgm:prSet>
      <dgm:spPr/>
      <dgm:t>
        <a:bodyPr/>
        <a:lstStyle/>
        <a:p>
          <a:endParaRPr lang="de-DE"/>
        </a:p>
      </dgm:t>
    </dgm:pt>
    <dgm:pt modelId="{18CFC6EB-1B80-49D5-8BA9-595DD87E3B70}" type="pres">
      <dgm:prSet presAssocID="{361E0C7E-F543-4241-BA66-A5FCD180D53C}" presName="textaccent3" presStyleCnt="0"/>
      <dgm:spPr/>
    </dgm:pt>
    <dgm:pt modelId="{C11C8F79-1040-499E-B5DC-BEC557A3E8E9}" type="pres">
      <dgm:prSet presAssocID="{361E0C7E-F543-4241-BA66-A5FCD180D53C}" presName="accentRepeatNode" presStyleLbl="solidAlignAcc1" presStyleIdx="4" presStyleCnt="6"/>
      <dgm:spPr/>
    </dgm:pt>
    <dgm:pt modelId="{DCB971EC-4811-4984-A2A8-D52014A20869}" type="pres">
      <dgm:prSet presAssocID="{75B48FA5-EFAF-4584-9EFA-B228C6FF4CA0}" presName="image3" presStyleCnt="0"/>
      <dgm:spPr/>
    </dgm:pt>
    <dgm:pt modelId="{FF3DA8D5-52FC-4C4C-B490-918CA0DA3796}" type="pres">
      <dgm:prSet presAssocID="{75B48FA5-EFAF-4584-9EFA-B228C6FF4CA0}" presName="imageRepeatNode" presStyleLbl="alignAcc1" presStyleIdx="2" presStyleCnt="3"/>
      <dgm:spPr/>
      <dgm:t>
        <a:bodyPr/>
        <a:lstStyle/>
        <a:p>
          <a:endParaRPr lang="de-DE"/>
        </a:p>
      </dgm:t>
    </dgm:pt>
    <dgm:pt modelId="{885B33EF-26D8-499D-9D66-02FB87D6E5CF}" type="pres">
      <dgm:prSet presAssocID="{75B48FA5-EFAF-4584-9EFA-B228C6FF4CA0}" presName="imageaccent3" presStyleCnt="0"/>
      <dgm:spPr/>
    </dgm:pt>
    <dgm:pt modelId="{5398AC95-3E7E-4583-8C4C-B33D89D1238A}" type="pres">
      <dgm:prSet presAssocID="{75B48FA5-EFAF-4584-9EFA-B228C6FF4CA0}" presName="accentRepeatNode" presStyleLbl="solidAlignAcc1" presStyleIdx="5" presStyleCnt="6"/>
      <dgm:spPr/>
    </dgm:pt>
  </dgm:ptLst>
  <dgm:cxnLst>
    <dgm:cxn modelId="{7B7C7BDA-584B-446C-A81C-C470AAC1E341}" type="presOf" srcId="{E3B76A90-897C-47A5-97DC-D97210222C78}" destId="{ACF7B33D-F9F7-44D1-BF51-CD679B68D060}" srcOrd="0" destOrd="0" presId="urn:microsoft.com/office/officeart/2008/layout/HexagonCluster"/>
    <dgm:cxn modelId="{09A2C681-9D24-4DBD-BE98-B4CB04333F5E}" type="presOf" srcId="{9EEA42B5-3B5A-4E73-A16A-6D7FCAB3E63F}" destId="{510EE361-34AA-45ED-8E4C-A78F4CF45FFD}" srcOrd="0" destOrd="0" presId="urn:microsoft.com/office/officeart/2008/layout/HexagonCluster"/>
    <dgm:cxn modelId="{15B43C33-3199-4F79-9717-102C93C81E23}" type="presOf" srcId="{159BAD7B-5732-4DC5-B78F-AB48BDF68952}" destId="{F68B2952-D454-44E1-8E77-F08A252C825A}" srcOrd="0" destOrd="0" presId="urn:microsoft.com/office/officeart/2008/layout/HexagonCluster"/>
    <dgm:cxn modelId="{1BBCAFAA-4767-41DB-B8E4-BFB6455F193F}" type="presOf" srcId="{60E91FF1-6198-48C1-9440-745804E8606F}" destId="{64608F16-8C8F-4E2E-A52F-CFDCAD9D818E}" srcOrd="0" destOrd="0" presId="urn:microsoft.com/office/officeart/2008/layout/HexagonCluster"/>
    <dgm:cxn modelId="{A01BAFA0-409A-4E49-B145-5339390F471A}" srcId="{60E91FF1-6198-48C1-9440-745804E8606F}" destId="{E3B76A90-897C-47A5-97DC-D97210222C78}" srcOrd="1" destOrd="0" parTransId="{B47D55D5-D09F-4658-AD77-EA250F40D625}" sibTransId="{9EEA42B5-3B5A-4E73-A16A-6D7FCAB3E63F}"/>
    <dgm:cxn modelId="{4903D474-7DE9-4CF3-8682-E4DB208843F8}" srcId="{60E91FF1-6198-48C1-9440-745804E8606F}" destId="{24A2425C-D7F2-4CB7-8EAE-751AE8C22C94}" srcOrd="0" destOrd="0" parTransId="{7A41D952-6F5A-4161-91CA-5EB5E140DF7F}" sibTransId="{159BAD7B-5732-4DC5-B78F-AB48BDF68952}"/>
    <dgm:cxn modelId="{2AE2973A-CAFA-4A68-B0BC-A81E69C30BF7}" type="presOf" srcId="{361E0C7E-F543-4241-BA66-A5FCD180D53C}" destId="{C8BC6696-5874-472E-B7B7-D68C2B502A2E}" srcOrd="0" destOrd="0" presId="urn:microsoft.com/office/officeart/2008/layout/HexagonCluster"/>
    <dgm:cxn modelId="{474C6947-9831-4660-9BDF-A15EF2FBF63D}" type="presOf" srcId="{75B48FA5-EFAF-4584-9EFA-B228C6FF4CA0}" destId="{FF3DA8D5-52FC-4C4C-B490-918CA0DA3796}" srcOrd="0" destOrd="0" presId="urn:microsoft.com/office/officeart/2008/layout/HexagonCluster"/>
    <dgm:cxn modelId="{4CCF24B6-C40C-4D54-B74F-CAE203F0EF6F}" type="presOf" srcId="{24A2425C-D7F2-4CB7-8EAE-751AE8C22C94}" destId="{10E62783-2A29-4501-8CE9-397F461484B5}" srcOrd="0" destOrd="0" presId="urn:microsoft.com/office/officeart/2008/layout/HexagonCluster"/>
    <dgm:cxn modelId="{A638897F-3A0B-43D2-A6BA-90ACCAAACD1D}" srcId="{60E91FF1-6198-48C1-9440-745804E8606F}" destId="{361E0C7E-F543-4241-BA66-A5FCD180D53C}" srcOrd="2" destOrd="0" parTransId="{2FDD9CF6-B3DB-4B90-933F-24A5A1E4116A}" sibTransId="{75B48FA5-EFAF-4584-9EFA-B228C6FF4CA0}"/>
    <dgm:cxn modelId="{72CFCEB1-6C92-4503-800B-5E0721BAB42E}" type="presParOf" srcId="{64608F16-8C8F-4E2E-A52F-CFDCAD9D818E}" destId="{0103A1AF-4E95-47A1-96FB-5F55672155C8}" srcOrd="0" destOrd="0" presId="urn:microsoft.com/office/officeart/2008/layout/HexagonCluster"/>
    <dgm:cxn modelId="{5B6A5E41-ABC5-405C-9900-F87D33A61562}" type="presParOf" srcId="{0103A1AF-4E95-47A1-96FB-5F55672155C8}" destId="{10E62783-2A29-4501-8CE9-397F461484B5}" srcOrd="0" destOrd="0" presId="urn:microsoft.com/office/officeart/2008/layout/HexagonCluster"/>
    <dgm:cxn modelId="{E5ADBC8F-A20B-4028-B294-BF36375378A0}" type="presParOf" srcId="{64608F16-8C8F-4E2E-A52F-CFDCAD9D818E}" destId="{0A34425F-6A9A-4645-BC4F-DDEB709171E4}" srcOrd="1" destOrd="0" presId="urn:microsoft.com/office/officeart/2008/layout/HexagonCluster"/>
    <dgm:cxn modelId="{8AB1C245-3CEF-4FEA-A600-4DC0865F18CC}" type="presParOf" srcId="{0A34425F-6A9A-4645-BC4F-DDEB709171E4}" destId="{03B14883-B93C-4977-B7BC-83AB8CDB9BED}" srcOrd="0" destOrd="0" presId="urn:microsoft.com/office/officeart/2008/layout/HexagonCluster"/>
    <dgm:cxn modelId="{B4896ED3-3BDE-47A6-A6CA-13ABFBF3556F}" type="presParOf" srcId="{64608F16-8C8F-4E2E-A52F-CFDCAD9D818E}" destId="{74614676-A551-43A1-BE5E-A27372A5E728}" srcOrd="2" destOrd="0" presId="urn:microsoft.com/office/officeart/2008/layout/HexagonCluster"/>
    <dgm:cxn modelId="{2D78BB27-8770-4011-BF7E-FEA89D1F0D40}" type="presParOf" srcId="{74614676-A551-43A1-BE5E-A27372A5E728}" destId="{F68B2952-D454-44E1-8E77-F08A252C825A}" srcOrd="0" destOrd="0" presId="urn:microsoft.com/office/officeart/2008/layout/HexagonCluster"/>
    <dgm:cxn modelId="{B94C2F6D-11B3-40B4-9F0A-5376601297C1}" type="presParOf" srcId="{64608F16-8C8F-4E2E-A52F-CFDCAD9D818E}" destId="{E109EEA5-7399-45DB-A15D-9C7B89D98CA2}" srcOrd="3" destOrd="0" presId="urn:microsoft.com/office/officeart/2008/layout/HexagonCluster"/>
    <dgm:cxn modelId="{6EF68936-D9F0-4CC1-BE3A-77FB857D6824}" type="presParOf" srcId="{E109EEA5-7399-45DB-A15D-9C7B89D98CA2}" destId="{D82AB9DF-03DB-47DB-A715-41A53FF0D11B}" srcOrd="0" destOrd="0" presId="urn:microsoft.com/office/officeart/2008/layout/HexagonCluster"/>
    <dgm:cxn modelId="{5C8A3039-AC10-4D38-A135-2672F31AA115}" type="presParOf" srcId="{64608F16-8C8F-4E2E-A52F-CFDCAD9D818E}" destId="{0F2F0CF9-53CB-430A-93CD-4786BB975FA8}" srcOrd="4" destOrd="0" presId="urn:microsoft.com/office/officeart/2008/layout/HexagonCluster"/>
    <dgm:cxn modelId="{E5107DF6-6DD3-4BAD-8543-0758D2530C1D}" type="presParOf" srcId="{0F2F0CF9-53CB-430A-93CD-4786BB975FA8}" destId="{ACF7B33D-F9F7-44D1-BF51-CD679B68D060}" srcOrd="0" destOrd="0" presId="urn:microsoft.com/office/officeart/2008/layout/HexagonCluster"/>
    <dgm:cxn modelId="{0A61383B-9D11-46FF-90A9-EF58A5F922B5}" type="presParOf" srcId="{64608F16-8C8F-4E2E-A52F-CFDCAD9D818E}" destId="{16F7EB35-1865-4ED2-8E50-5E5E715C4FF2}" srcOrd="5" destOrd="0" presId="urn:microsoft.com/office/officeart/2008/layout/HexagonCluster"/>
    <dgm:cxn modelId="{F6C23D25-1AA9-46E8-AFBE-470D4E917612}" type="presParOf" srcId="{16F7EB35-1865-4ED2-8E50-5E5E715C4FF2}" destId="{D5358AC9-D15A-4BE8-ACC9-4B0EB473AB33}" srcOrd="0" destOrd="0" presId="urn:microsoft.com/office/officeart/2008/layout/HexagonCluster"/>
    <dgm:cxn modelId="{BE924B71-0C2D-4888-B0D1-C32863B39769}" type="presParOf" srcId="{64608F16-8C8F-4E2E-A52F-CFDCAD9D818E}" destId="{F2D4636F-C5D6-401C-84BC-EA8FAA57E56E}" srcOrd="6" destOrd="0" presId="urn:microsoft.com/office/officeart/2008/layout/HexagonCluster"/>
    <dgm:cxn modelId="{63E1C96F-503D-496F-93BE-7EB03B9B4DE3}" type="presParOf" srcId="{F2D4636F-C5D6-401C-84BC-EA8FAA57E56E}" destId="{510EE361-34AA-45ED-8E4C-A78F4CF45FFD}" srcOrd="0" destOrd="0" presId="urn:microsoft.com/office/officeart/2008/layout/HexagonCluster"/>
    <dgm:cxn modelId="{85FB5B72-6583-4C8A-A8E0-58717791F74C}" type="presParOf" srcId="{64608F16-8C8F-4E2E-A52F-CFDCAD9D818E}" destId="{EE44C722-ACDC-4FCF-BD77-5B315683FF11}" srcOrd="7" destOrd="0" presId="urn:microsoft.com/office/officeart/2008/layout/HexagonCluster"/>
    <dgm:cxn modelId="{63599976-C4A9-448B-915C-F32165558AFB}" type="presParOf" srcId="{EE44C722-ACDC-4FCF-BD77-5B315683FF11}" destId="{9A671008-C8F2-4107-9053-4DCD9A04A38B}" srcOrd="0" destOrd="0" presId="urn:microsoft.com/office/officeart/2008/layout/HexagonCluster"/>
    <dgm:cxn modelId="{CD3FDAF9-88A6-4982-B509-BEBB3B0C0457}" type="presParOf" srcId="{64608F16-8C8F-4E2E-A52F-CFDCAD9D818E}" destId="{24CFAF24-CBEB-440D-844E-811918ED2B63}" srcOrd="8" destOrd="0" presId="urn:microsoft.com/office/officeart/2008/layout/HexagonCluster"/>
    <dgm:cxn modelId="{69F4195A-9D44-4FD0-A86B-019982559E69}" type="presParOf" srcId="{24CFAF24-CBEB-440D-844E-811918ED2B63}" destId="{C8BC6696-5874-472E-B7B7-D68C2B502A2E}" srcOrd="0" destOrd="0" presId="urn:microsoft.com/office/officeart/2008/layout/HexagonCluster"/>
    <dgm:cxn modelId="{2FDADE09-73E2-49C8-B89B-FD9CB3B5554A}" type="presParOf" srcId="{64608F16-8C8F-4E2E-A52F-CFDCAD9D818E}" destId="{18CFC6EB-1B80-49D5-8BA9-595DD87E3B70}" srcOrd="9" destOrd="0" presId="urn:microsoft.com/office/officeart/2008/layout/HexagonCluster"/>
    <dgm:cxn modelId="{5B9D1803-785E-4A1B-9BFE-A9EB0AFFF434}" type="presParOf" srcId="{18CFC6EB-1B80-49D5-8BA9-595DD87E3B70}" destId="{C11C8F79-1040-499E-B5DC-BEC557A3E8E9}" srcOrd="0" destOrd="0" presId="urn:microsoft.com/office/officeart/2008/layout/HexagonCluster"/>
    <dgm:cxn modelId="{851305BE-D8C2-4597-8B42-A453EC4A0CE7}" type="presParOf" srcId="{64608F16-8C8F-4E2E-A52F-CFDCAD9D818E}" destId="{DCB971EC-4811-4984-A2A8-D52014A20869}" srcOrd="10" destOrd="0" presId="urn:microsoft.com/office/officeart/2008/layout/HexagonCluster"/>
    <dgm:cxn modelId="{E072142B-2A5A-4691-8D9A-EDA03F7C5419}" type="presParOf" srcId="{DCB971EC-4811-4984-A2A8-D52014A20869}" destId="{FF3DA8D5-52FC-4C4C-B490-918CA0DA3796}" srcOrd="0" destOrd="0" presId="urn:microsoft.com/office/officeart/2008/layout/HexagonCluster"/>
    <dgm:cxn modelId="{BC453AC7-EF7F-49EF-8091-8573C78810EE}" type="presParOf" srcId="{64608F16-8C8F-4E2E-A52F-CFDCAD9D818E}" destId="{885B33EF-26D8-499D-9D66-02FB87D6E5CF}" srcOrd="11" destOrd="0" presId="urn:microsoft.com/office/officeart/2008/layout/HexagonCluster"/>
    <dgm:cxn modelId="{C7842BE1-597D-43D5-ACC1-BAC51DF092E3}" type="presParOf" srcId="{885B33EF-26D8-499D-9D66-02FB87D6E5CF}" destId="{5398AC95-3E7E-4583-8C4C-B33D89D1238A}"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0E91FF1-6198-48C1-9440-745804E8606F}" type="doc">
      <dgm:prSet loTypeId="urn:microsoft.com/office/officeart/2008/layout/HexagonCluster" loCatId="picture" qsTypeId="urn:microsoft.com/office/officeart/2005/8/quickstyle/simple1" qsCatId="simple" csTypeId="urn:microsoft.com/office/officeart/2005/8/colors/colorful5" csCatId="colorful" phldr="1"/>
      <dgm:spPr/>
      <dgm:t>
        <a:bodyPr/>
        <a:lstStyle/>
        <a:p>
          <a:endParaRPr lang="de-DE"/>
        </a:p>
      </dgm:t>
    </dgm:pt>
    <dgm:pt modelId="{24A2425C-D7F2-4CB7-8EAE-751AE8C22C94}">
      <dgm:prSet phldrT="[Text]" custT="1"/>
      <dgm:spPr/>
      <dgm:t>
        <a:bodyPr/>
        <a:lstStyle/>
        <a:p>
          <a:r>
            <a:rPr lang="de-DE" sz="800" dirty="0" smtClean="0"/>
            <a:t>Industry (top-down)</a:t>
          </a:r>
          <a:endParaRPr lang="de-DE" sz="800" dirty="0"/>
        </a:p>
      </dgm:t>
    </dgm:pt>
    <dgm:pt modelId="{7A41D952-6F5A-4161-91CA-5EB5E140DF7F}" type="parTrans" cxnId="{4903D474-7DE9-4CF3-8682-E4DB208843F8}">
      <dgm:prSet/>
      <dgm:spPr/>
      <dgm:t>
        <a:bodyPr/>
        <a:lstStyle/>
        <a:p>
          <a:endParaRPr lang="de-DE" sz="1800"/>
        </a:p>
      </dgm:t>
    </dgm:pt>
    <dgm:pt modelId="{159BAD7B-5732-4DC5-B78F-AB48BDF68952}" type="sibTrans" cxnId="{4903D474-7DE9-4CF3-8682-E4DB208843F8}">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dgm:spPr>
      <dgm:t>
        <a:bodyPr/>
        <a:lstStyle/>
        <a:p>
          <a:endParaRPr lang="de-DE" sz="1800"/>
        </a:p>
      </dgm:t>
    </dgm:pt>
    <dgm:pt modelId="{E3B76A90-897C-47A5-97DC-D97210222C78}">
      <dgm:prSet phldrT="[Text]" custT="1"/>
      <dgm:spPr/>
      <dgm:t>
        <a:bodyPr/>
        <a:lstStyle/>
        <a:p>
          <a:r>
            <a:rPr lang="de-DE" sz="800" dirty="0" smtClean="0"/>
            <a:t>HH-Buildings (</a:t>
          </a:r>
          <a:r>
            <a:rPr lang="de-DE" sz="800" dirty="0" err="1" smtClean="0"/>
            <a:t>Bottom-Up</a:t>
          </a:r>
          <a:r>
            <a:rPr lang="de-DE" sz="800" dirty="0" smtClean="0"/>
            <a:t>)</a:t>
          </a:r>
          <a:endParaRPr lang="de-DE" sz="800" dirty="0"/>
        </a:p>
      </dgm:t>
    </dgm:pt>
    <dgm:pt modelId="{B47D55D5-D09F-4658-AD77-EA250F40D625}" type="parTrans" cxnId="{A01BAFA0-409A-4E49-B145-5339390F471A}">
      <dgm:prSet/>
      <dgm:spPr/>
      <dgm:t>
        <a:bodyPr/>
        <a:lstStyle/>
        <a:p>
          <a:endParaRPr lang="de-DE" sz="1800"/>
        </a:p>
      </dgm:t>
    </dgm:pt>
    <dgm:pt modelId="{9EEA42B5-3B5A-4E73-A16A-6D7FCAB3E63F}" type="sibTrans" cxnId="{A01BAFA0-409A-4E49-B145-5339390F471A}">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0" b="-20000"/>
          </a:stretch>
        </a:blipFill>
      </dgm:spPr>
      <dgm:t>
        <a:bodyPr/>
        <a:lstStyle/>
        <a:p>
          <a:endParaRPr lang="de-DE" sz="1800"/>
        </a:p>
      </dgm:t>
    </dgm:pt>
    <dgm:pt modelId="{361E0C7E-F543-4241-BA66-A5FCD180D53C}">
      <dgm:prSet phldrT="[Text]" custT="1"/>
      <dgm:spPr/>
      <dgm:t>
        <a:bodyPr/>
        <a:lstStyle/>
        <a:p>
          <a:r>
            <a:rPr lang="de-DE" sz="800" dirty="0" smtClean="0"/>
            <a:t>Transport (</a:t>
          </a:r>
          <a:r>
            <a:rPr lang="de-DE" sz="800" dirty="0" err="1" smtClean="0"/>
            <a:t>Bottom-Up</a:t>
          </a:r>
          <a:r>
            <a:rPr lang="de-DE" sz="800" dirty="0" smtClean="0"/>
            <a:t>)</a:t>
          </a:r>
          <a:endParaRPr lang="de-DE" sz="800" dirty="0"/>
        </a:p>
      </dgm:t>
    </dgm:pt>
    <dgm:pt modelId="{2FDD9CF6-B3DB-4B90-933F-24A5A1E4116A}" type="parTrans" cxnId="{A638897F-3A0B-43D2-A6BA-90ACCAAACD1D}">
      <dgm:prSet/>
      <dgm:spPr/>
      <dgm:t>
        <a:bodyPr/>
        <a:lstStyle/>
        <a:p>
          <a:endParaRPr lang="de-DE" sz="1800"/>
        </a:p>
      </dgm:t>
    </dgm:pt>
    <dgm:pt modelId="{75B48FA5-EFAF-4584-9EFA-B228C6FF4CA0}" type="sibTrans" cxnId="{A638897F-3A0B-43D2-A6BA-90ACCAAACD1D}">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5000" r="-15000"/>
          </a:stretch>
        </a:blipFill>
      </dgm:spPr>
      <dgm:t>
        <a:bodyPr/>
        <a:lstStyle/>
        <a:p>
          <a:endParaRPr lang="de-DE" sz="1800"/>
        </a:p>
      </dgm:t>
    </dgm:pt>
    <dgm:pt modelId="{64608F16-8C8F-4E2E-A52F-CFDCAD9D818E}" type="pres">
      <dgm:prSet presAssocID="{60E91FF1-6198-48C1-9440-745804E8606F}" presName="Name0" presStyleCnt="0">
        <dgm:presLayoutVars>
          <dgm:chMax val="21"/>
          <dgm:chPref val="21"/>
        </dgm:presLayoutVars>
      </dgm:prSet>
      <dgm:spPr/>
      <dgm:t>
        <a:bodyPr/>
        <a:lstStyle/>
        <a:p>
          <a:endParaRPr lang="de-DE"/>
        </a:p>
      </dgm:t>
    </dgm:pt>
    <dgm:pt modelId="{0103A1AF-4E95-47A1-96FB-5F55672155C8}" type="pres">
      <dgm:prSet presAssocID="{24A2425C-D7F2-4CB7-8EAE-751AE8C22C94}" presName="text1" presStyleCnt="0"/>
      <dgm:spPr/>
    </dgm:pt>
    <dgm:pt modelId="{10E62783-2A29-4501-8CE9-397F461484B5}" type="pres">
      <dgm:prSet presAssocID="{24A2425C-D7F2-4CB7-8EAE-751AE8C22C94}" presName="textRepeatNode" presStyleLbl="alignNode1" presStyleIdx="0" presStyleCnt="3">
        <dgm:presLayoutVars>
          <dgm:chMax val="0"/>
          <dgm:chPref val="0"/>
          <dgm:bulletEnabled val="1"/>
        </dgm:presLayoutVars>
      </dgm:prSet>
      <dgm:spPr/>
      <dgm:t>
        <a:bodyPr/>
        <a:lstStyle/>
        <a:p>
          <a:endParaRPr lang="de-DE"/>
        </a:p>
      </dgm:t>
    </dgm:pt>
    <dgm:pt modelId="{0A34425F-6A9A-4645-BC4F-DDEB709171E4}" type="pres">
      <dgm:prSet presAssocID="{24A2425C-D7F2-4CB7-8EAE-751AE8C22C94}" presName="textaccent1" presStyleCnt="0"/>
      <dgm:spPr/>
    </dgm:pt>
    <dgm:pt modelId="{03B14883-B93C-4977-B7BC-83AB8CDB9BED}" type="pres">
      <dgm:prSet presAssocID="{24A2425C-D7F2-4CB7-8EAE-751AE8C22C94}" presName="accentRepeatNode" presStyleLbl="solidAlignAcc1" presStyleIdx="0" presStyleCnt="6"/>
      <dgm:spPr/>
    </dgm:pt>
    <dgm:pt modelId="{74614676-A551-43A1-BE5E-A27372A5E728}" type="pres">
      <dgm:prSet presAssocID="{159BAD7B-5732-4DC5-B78F-AB48BDF68952}" presName="image1" presStyleCnt="0"/>
      <dgm:spPr/>
    </dgm:pt>
    <dgm:pt modelId="{F68B2952-D454-44E1-8E77-F08A252C825A}" type="pres">
      <dgm:prSet presAssocID="{159BAD7B-5732-4DC5-B78F-AB48BDF68952}" presName="imageRepeatNode" presStyleLbl="alignAcc1" presStyleIdx="0" presStyleCnt="3"/>
      <dgm:spPr/>
      <dgm:t>
        <a:bodyPr/>
        <a:lstStyle/>
        <a:p>
          <a:endParaRPr lang="de-DE"/>
        </a:p>
      </dgm:t>
    </dgm:pt>
    <dgm:pt modelId="{E109EEA5-7399-45DB-A15D-9C7B89D98CA2}" type="pres">
      <dgm:prSet presAssocID="{159BAD7B-5732-4DC5-B78F-AB48BDF68952}" presName="imageaccent1" presStyleCnt="0"/>
      <dgm:spPr/>
    </dgm:pt>
    <dgm:pt modelId="{D82AB9DF-03DB-47DB-A715-41A53FF0D11B}" type="pres">
      <dgm:prSet presAssocID="{159BAD7B-5732-4DC5-B78F-AB48BDF68952}" presName="accentRepeatNode" presStyleLbl="solidAlignAcc1" presStyleIdx="1" presStyleCnt="6"/>
      <dgm:spPr/>
    </dgm:pt>
    <dgm:pt modelId="{0F2F0CF9-53CB-430A-93CD-4786BB975FA8}" type="pres">
      <dgm:prSet presAssocID="{E3B76A90-897C-47A5-97DC-D97210222C78}" presName="text2" presStyleCnt="0"/>
      <dgm:spPr/>
    </dgm:pt>
    <dgm:pt modelId="{ACF7B33D-F9F7-44D1-BF51-CD679B68D060}" type="pres">
      <dgm:prSet presAssocID="{E3B76A90-897C-47A5-97DC-D97210222C78}" presName="textRepeatNode" presStyleLbl="alignNode1" presStyleIdx="1" presStyleCnt="3">
        <dgm:presLayoutVars>
          <dgm:chMax val="0"/>
          <dgm:chPref val="0"/>
          <dgm:bulletEnabled val="1"/>
        </dgm:presLayoutVars>
      </dgm:prSet>
      <dgm:spPr/>
      <dgm:t>
        <a:bodyPr/>
        <a:lstStyle/>
        <a:p>
          <a:endParaRPr lang="de-DE"/>
        </a:p>
      </dgm:t>
    </dgm:pt>
    <dgm:pt modelId="{16F7EB35-1865-4ED2-8E50-5E5E715C4FF2}" type="pres">
      <dgm:prSet presAssocID="{E3B76A90-897C-47A5-97DC-D97210222C78}" presName="textaccent2" presStyleCnt="0"/>
      <dgm:spPr/>
    </dgm:pt>
    <dgm:pt modelId="{D5358AC9-D15A-4BE8-ACC9-4B0EB473AB33}" type="pres">
      <dgm:prSet presAssocID="{E3B76A90-897C-47A5-97DC-D97210222C78}" presName="accentRepeatNode" presStyleLbl="solidAlignAcc1" presStyleIdx="2" presStyleCnt="6"/>
      <dgm:spPr/>
    </dgm:pt>
    <dgm:pt modelId="{F2D4636F-C5D6-401C-84BC-EA8FAA57E56E}" type="pres">
      <dgm:prSet presAssocID="{9EEA42B5-3B5A-4E73-A16A-6D7FCAB3E63F}" presName="image2" presStyleCnt="0"/>
      <dgm:spPr/>
    </dgm:pt>
    <dgm:pt modelId="{510EE361-34AA-45ED-8E4C-A78F4CF45FFD}" type="pres">
      <dgm:prSet presAssocID="{9EEA42B5-3B5A-4E73-A16A-6D7FCAB3E63F}" presName="imageRepeatNode" presStyleLbl="alignAcc1" presStyleIdx="1" presStyleCnt="3"/>
      <dgm:spPr/>
      <dgm:t>
        <a:bodyPr/>
        <a:lstStyle/>
        <a:p>
          <a:endParaRPr lang="de-DE"/>
        </a:p>
      </dgm:t>
    </dgm:pt>
    <dgm:pt modelId="{EE44C722-ACDC-4FCF-BD77-5B315683FF11}" type="pres">
      <dgm:prSet presAssocID="{9EEA42B5-3B5A-4E73-A16A-6D7FCAB3E63F}" presName="imageaccent2" presStyleCnt="0"/>
      <dgm:spPr/>
    </dgm:pt>
    <dgm:pt modelId="{9A671008-C8F2-4107-9053-4DCD9A04A38B}" type="pres">
      <dgm:prSet presAssocID="{9EEA42B5-3B5A-4E73-A16A-6D7FCAB3E63F}" presName="accentRepeatNode" presStyleLbl="solidAlignAcc1" presStyleIdx="3" presStyleCnt="6"/>
      <dgm:spPr/>
    </dgm:pt>
    <dgm:pt modelId="{24CFAF24-CBEB-440D-844E-811918ED2B63}" type="pres">
      <dgm:prSet presAssocID="{361E0C7E-F543-4241-BA66-A5FCD180D53C}" presName="text3" presStyleCnt="0"/>
      <dgm:spPr/>
    </dgm:pt>
    <dgm:pt modelId="{C8BC6696-5874-472E-B7B7-D68C2B502A2E}" type="pres">
      <dgm:prSet presAssocID="{361E0C7E-F543-4241-BA66-A5FCD180D53C}" presName="textRepeatNode" presStyleLbl="alignNode1" presStyleIdx="2" presStyleCnt="3">
        <dgm:presLayoutVars>
          <dgm:chMax val="0"/>
          <dgm:chPref val="0"/>
          <dgm:bulletEnabled val="1"/>
        </dgm:presLayoutVars>
      </dgm:prSet>
      <dgm:spPr/>
      <dgm:t>
        <a:bodyPr/>
        <a:lstStyle/>
        <a:p>
          <a:endParaRPr lang="de-DE"/>
        </a:p>
      </dgm:t>
    </dgm:pt>
    <dgm:pt modelId="{18CFC6EB-1B80-49D5-8BA9-595DD87E3B70}" type="pres">
      <dgm:prSet presAssocID="{361E0C7E-F543-4241-BA66-A5FCD180D53C}" presName="textaccent3" presStyleCnt="0"/>
      <dgm:spPr/>
    </dgm:pt>
    <dgm:pt modelId="{C11C8F79-1040-499E-B5DC-BEC557A3E8E9}" type="pres">
      <dgm:prSet presAssocID="{361E0C7E-F543-4241-BA66-A5FCD180D53C}" presName="accentRepeatNode" presStyleLbl="solidAlignAcc1" presStyleIdx="4" presStyleCnt="6"/>
      <dgm:spPr/>
    </dgm:pt>
    <dgm:pt modelId="{DCB971EC-4811-4984-A2A8-D52014A20869}" type="pres">
      <dgm:prSet presAssocID="{75B48FA5-EFAF-4584-9EFA-B228C6FF4CA0}" presName="image3" presStyleCnt="0"/>
      <dgm:spPr/>
    </dgm:pt>
    <dgm:pt modelId="{FF3DA8D5-52FC-4C4C-B490-918CA0DA3796}" type="pres">
      <dgm:prSet presAssocID="{75B48FA5-EFAF-4584-9EFA-B228C6FF4CA0}" presName="imageRepeatNode" presStyleLbl="alignAcc1" presStyleIdx="2" presStyleCnt="3"/>
      <dgm:spPr/>
      <dgm:t>
        <a:bodyPr/>
        <a:lstStyle/>
        <a:p>
          <a:endParaRPr lang="de-DE"/>
        </a:p>
      </dgm:t>
    </dgm:pt>
    <dgm:pt modelId="{885B33EF-26D8-499D-9D66-02FB87D6E5CF}" type="pres">
      <dgm:prSet presAssocID="{75B48FA5-EFAF-4584-9EFA-B228C6FF4CA0}" presName="imageaccent3" presStyleCnt="0"/>
      <dgm:spPr/>
    </dgm:pt>
    <dgm:pt modelId="{5398AC95-3E7E-4583-8C4C-B33D89D1238A}" type="pres">
      <dgm:prSet presAssocID="{75B48FA5-EFAF-4584-9EFA-B228C6FF4CA0}" presName="accentRepeatNode" presStyleLbl="solidAlignAcc1" presStyleIdx="5" presStyleCnt="6"/>
      <dgm:spPr/>
    </dgm:pt>
  </dgm:ptLst>
  <dgm:cxnLst>
    <dgm:cxn modelId="{7B7C7BDA-584B-446C-A81C-C470AAC1E341}" type="presOf" srcId="{E3B76A90-897C-47A5-97DC-D97210222C78}" destId="{ACF7B33D-F9F7-44D1-BF51-CD679B68D060}" srcOrd="0" destOrd="0" presId="urn:microsoft.com/office/officeart/2008/layout/HexagonCluster"/>
    <dgm:cxn modelId="{09A2C681-9D24-4DBD-BE98-B4CB04333F5E}" type="presOf" srcId="{9EEA42B5-3B5A-4E73-A16A-6D7FCAB3E63F}" destId="{510EE361-34AA-45ED-8E4C-A78F4CF45FFD}" srcOrd="0" destOrd="0" presId="urn:microsoft.com/office/officeart/2008/layout/HexagonCluster"/>
    <dgm:cxn modelId="{15B43C33-3199-4F79-9717-102C93C81E23}" type="presOf" srcId="{159BAD7B-5732-4DC5-B78F-AB48BDF68952}" destId="{F68B2952-D454-44E1-8E77-F08A252C825A}" srcOrd="0" destOrd="0" presId="urn:microsoft.com/office/officeart/2008/layout/HexagonCluster"/>
    <dgm:cxn modelId="{1BBCAFAA-4767-41DB-B8E4-BFB6455F193F}" type="presOf" srcId="{60E91FF1-6198-48C1-9440-745804E8606F}" destId="{64608F16-8C8F-4E2E-A52F-CFDCAD9D818E}" srcOrd="0" destOrd="0" presId="urn:microsoft.com/office/officeart/2008/layout/HexagonCluster"/>
    <dgm:cxn modelId="{A01BAFA0-409A-4E49-B145-5339390F471A}" srcId="{60E91FF1-6198-48C1-9440-745804E8606F}" destId="{E3B76A90-897C-47A5-97DC-D97210222C78}" srcOrd="1" destOrd="0" parTransId="{B47D55D5-D09F-4658-AD77-EA250F40D625}" sibTransId="{9EEA42B5-3B5A-4E73-A16A-6D7FCAB3E63F}"/>
    <dgm:cxn modelId="{4903D474-7DE9-4CF3-8682-E4DB208843F8}" srcId="{60E91FF1-6198-48C1-9440-745804E8606F}" destId="{24A2425C-D7F2-4CB7-8EAE-751AE8C22C94}" srcOrd="0" destOrd="0" parTransId="{7A41D952-6F5A-4161-91CA-5EB5E140DF7F}" sibTransId="{159BAD7B-5732-4DC5-B78F-AB48BDF68952}"/>
    <dgm:cxn modelId="{2AE2973A-CAFA-4A68-B0BC-A81E69C30BF7}" type="presOf" srcId="{361E0C7E-F543-4241-BA66-A5FCD180D53C}" destId="{C8BC6696-5874-472E-B7B7-D68C2B502A2E}" srcOrd="0" destOrd="0" presId="urn:microsoft.com/office/officeart/2008/layout/HexagonCluster"/>
    <dgm:cxn modelId="{474C6947-9831-4660-9BDF-A15EF2FBF63D}" type="presOf" srcId="{75B48FA5-EFAF-4584-9EFA-B228C6FF4CA0}" destId="{FF3DA8D5-52FC-4C4C-B490-918CA0DA3796}" srcOrd="0" destOrd="0" presId="urn:microsoft.com/office/officeart/2008/layout/HexagonCluster"/>
    <dgm:cxn modelId="{4CCF24B6-C40C-4D54-B74F-CAE203F0EF6F}" type="presOf" srcId="{24A2425C-D7F2-4CB7-8EAE-751AE8C22C94}" destId="{10E62783-2A29-4501-8CE9-397F461484B5}" srcOrd="0" destOrd="0" presId="urn:microsoft.com/office/officeart/2008/layout/HexagonCluster"/>
    <dgm:cxn modelId="{A638897F-3A0B-43D2-A6BA-90ACCAAACD1D}" srcId="{60E91FF1-6198-48C1-9440-745804E8606F}" destId="{361E0C7E-F543-4241-BA66-A5FCD180D53C}" srcOrd="2" destOrd="0" parTransId="{2FDD9CF6-B3DB-4B90-933F-24A5A1E4116A}" sibTransId="{75B48FA5-EFAF-4584-9EFA-B228C6FF4CA0}"/>
    <dgm:cxn modelId="{72CFCEB1-6C92-4503-800B-5E0721BAB42E}" type="presParOf" srcId="{64608F16-8C8F-4E2E-A52F-CFDCAD9D818E}" destId="{0103A1AF-4E95-47A1-96FB-5F55672155C8}" srcOrd="0" destOrd="0" presId="urn:microsoft.com/office/officeart/2008/layout/HexagonCluster"/>
    <dgm:cxn modelId="{5B6A5E41-ABC5-405C-9900-F87D33A61562}" type="presParOf" srcId="{0103A1AF-4E95-47A1-96FB-5F55672155C8}" destId="{10E62783-2A29-4501-8CE9-397F461484B5}" srcOrd="0" destOrd="0" presId="urn:microsoft.com/office/officeart/2008/layout/HexagonCluster"/>
    <dgm:cxn modelId="{E5ADBC8F-A20B-4028-B294-BF36375378A0}" type="presParOf" srcId="{64608F16-8C8F-4E2E-A52F-CFDCAD9D818E}" destId="{0A34425F-6A9A-4645-BC4F-DDEB709171E4}" srcOrd="1" destOrd="0" presId="urn:microsoft.com/office/officeart/2008/layout/HexagonCluster"/>
    <dgm:cxn modelId="{8AB1C245-3CEF-4FEA-A600-4DC0865F18CC}" type="presParOf" srcId="{0A34425F-6A9A-4645-BC4F-DDEB709171E4}" destId="{03B14883-B93C-4977-B7BC-83AB8CDB9BED}" srcOrd="0" destOrd="0" presId="urn:microsoft.com/office/officeart/2008/layout/HexagonCluster"/>
    <dgm:cxn modelId="{B4896ED3-3BDE-47A6-A6CA-13ABFBF3556F}" type="presParOf" srcId="{64608F16-8C8F-4E2E-A52F-CFDCAD9D818E}" destId="{74614676-A551-43A1-BE5E-A27372A5E728}" srcOrd="2" destOrd="0" presId="urn:microsoft.com/office/officeart/2008/layout/HexagonCluster"/>
    <dgm:cxn modelId="{2D78BB27-8770-4011-BF7E-FEA89D1F0D40}" type="presParOf" srcId="{74614676-A551-43A1-BE5E-A27372A5E728}" destId="{F68B2952-D454-44E1-8E77-F08A252C825A}" srcOrd="0" destOrd="0" presId="urn:microsoft.com/office/officeart/2008/layout/HexagonCluster"/>
    <dgm:cxn modelId="{B94C2F6D-11B3-40B4-9F0A-5376601297C1}" type="presParOf" srcId="{64608F16-8C8F-4E2E-A52F-CFDCAD9D818E}" destId="{E109EEA5-7399-45DB-A15D-9C7B89D98CA2}" srcOrd="3" destOrd="0" presId="urn:microsoft.com/office/officeart/2008/layout/HexagonCluster"/>
    <dgm:cxn modelId="{6EF68936-D9F0-4CC1-BE3A-77FB857D6824}" type="presParOf" srcId="{E109EEA5-7399-45DB-A15D-9C7B89D98CA2}" destId="{D82AB9DF-03DB-47DB-A715-41A53FF0D11B}" srcOrd="0" destOrd="0" presId="urn:microsoft.com/office/officeart/2008/layout/HexagonCluster"/>
    <dgm:cxn modelId="{5C8A3039-AC10-4D38-A135-2672F31AA115}" type="presParOf" srcId="{64608F16-8C8F-4E2E-A52F-CFDCAD9D818E}" destId="{0F2F0CF9-53CB-430A-93CD-4786BB975FA8}" srcOrd="4" destOrd="0" presId="urn:microsoft.com/office/officeart/2008/layout/HexagonCluster"/>
    <dgm:cxn modelId="{E5107DF6-6DD3-4BAD-8543-0758D2530C1D}" type="presParOf" srcId="{0F2F0CF9-53CB-430A-93CD-4786BB975FA8}" destId="{ACF7B33D-F9F7-44D1-BF51-CD679B68D060}" srcOrd="0" destOrd="0" presId="urn:microsoft.com/office/officeart/2008/layout/HexagonCluster"/>
    <dgm:cxn modelId="{0A61383B-9D11-46FF-90A9-EF58A5F922B5}" type="presParOf" srcId="{64608F16-8C8F-4E2E-A52F-CFDCAD9D818E}" destId="{16F7EB35-1865-4ED2-8E50-5E5E715C4FF2}" srcOrd="5" destOrd="0" presId="urn:microsoft.com/office/officeart/2008/layout/HexagonCluster"/>
    <dgm:cxn modelId="{F6C23D25-1AA9-46E8-AFBE-470D4E917612}" type="presParOf" srcId="{16F7EB35-1865-4ED2-8E50-5E5E715C4FF2}" destId="{D5358AC9-D15A-4BE8-ACC9-4B0EB473AB33}" srcOrd="0" destOrd="0" presId="urn:microsoft.com/office/officeart/2008/layout/HexagonCluster"/>
    <dgm:cxn modelId="{BE924B71-0C2D-4888-B0D1-C32863B39769}" type="presParOf" srcId="{64608F16-8C8F-4E2E-A52F-CFDCAD9D818E}" destId="{F2D4636F-C5D6-401C-84BC-EA8FAA57E56E}" srcOrd="6" destOrd="0" presId="urn:microsoft.com/office/officeart/2008/layout/HexagonCluster"/>
    <dgm:cxn modelId="{63E1C96F-503D-496F-93BE-7EB03B9B4DE3}" type="presParOf" srcId="{F2D4636F-C5D6-401C-84BC-EA8FAA57E56E}" destId="{510EE361-34AA-45ED-8E4C-A78F4CF45FFD}" srcOrd="0" destOrd="0" presId="urn:microsoft.com/office/officeart/2008/layout/HexagonCluster"/>
    <dgm:cxn modelId="{85FB5B72-6583-4C8A-A8E0-58717791F74C}" type="presParOf" srcId="{64608F16-8C8F-4E2E-A52F-CFDCAD9D818E}" destId="{EE44C722-ACDC-4FCF-BD77-5B315683FF11}" srcOrd="7" destOrd="0" presId="urn:microsoft.com/office/officeart/2008/layout/HexagonCluster"/>
    <dgm:cxn modelId="{63599976-C4A9-448B-915C-F32165558AFB}" type="presParOf" srcId="{EE44C722-ACDC-4FCF-BD77-5B315683FF11}" destId="{9A671008-C8F2-4107-9053-4DCD9A04A38B}" srcOrd="0" destOrd="0" presId="urn:microsoft.com/office/officeart/2008/layout/HexagonCluster"/>
    <dgm:cxn modelId="{CD3FDAF9-88A6-4982-B509-BEBB3B0C0457}" type="presParOf" srcId="{64608F16-8C8F-4E2E-A52F-CFDCAD9D818E}" destId="{24CFAF24-CBEB-440D-844E-811918ED2B63}" srcOrd="8" destOrd="0" presId="urn:microsoft.com/office/officeart/2008/layout/HexagonCluster"/>
    <dgm:cxn modelId="{69F4195A-9D44-4FD0-A86B-019982559E69}" type="presParOf" srcId="{24CFAF24-CBEB-440D-844E-811918ED2B63}" destId="{C8BC6696-5874-472E-B7B7-D68C2B502A2E}" srcOrd="0" destOrd="0" presId="urn:microsoft.com/office/officeart/2008/layout/HexagonCluster"/>
    <dgm:cxn modelId="{2FDADE09-73E2-49C8-B89B-FD9CB3B5554A}" type="presParOf" srcId="{64608F16-8C8F-4E2E-A52F-CFDCAD9D818E}" destId="{18CFC6EB-1B80-49D5-8BA9-595DD87E3B70}" srcOrd="9" destOrd="0" presId="urn:microsoft.com/office/officeart/2008/layout/HexagonCluster"/>
    <dgm:cxn modelId="{5B9D1803-785E-4A1B-9BFE-A9EB0AFFF434}" type="presParOf" srcId="{18CFC6EB-1B80-49D5-8BA9-595DD87E3B70}" destId="{C11C8F79-1040-499E-B5DC-BEC557A3E8E9}" srcOrd="0" destOrd="0" presId="urn:microsoft.com/office/officeart/2008/layout/HexagonCluster"/>
    <dgm:cxn modelId="{851305BE-D8C2-4597-8B42-A453EC4A0CE7}" type="presParOf" srcId="{64608F16-8C8F-4E2E-A52F-CFDCAD9D818E}" destId="{DCB971EC-4811-4984-A2A8-D52014A20869}" srcOrd="10" destOrd="0" presId="urn:microsoft.com/office/officeart/2008/layout/HexagonCluster"/>
    <dgm:cxn modelId="{E072142B-2A5A-4691-8D9A-EDA03F7C5419}" type="presParOf" srcId="{DCB971EC-4811-4984-A2A8-D52014A20869}" destId="{FF3DA8D5-52FC-4C4C-B490-918CA0DA3796}" srcOrd="0" destOrd="0" presId="urn:microsoft.com/office/officeart/2008/layout/HexagonCluster"/>
    <dgm:cxn modelId="{BC453AC7-EF7F-49EF-8091-8573C78810EE}" type="presParOf" srcId="{64608F16-8C8F-4E2E-A52F-CFDCAD9D818E}" destId="{885B33EF-26D8-499D-9D66-02FB87D6E5CF}" srcOrd="11" destOrd="0" presId="urn:microsoft.com/office/officeart/2008/layout/HexagonCluster"/>
    <dgm:cxn modelId="{C7842BE1-597D-43D5-ACC1-BAC51DF092E3}" type="presParOf" srcId="{885B33EF-26D8-499D-9D66-02FB87D6E5CF}" destId="{5398AC95-3E7E-4583-8C4C-B33D89D1238A}"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62783-2A29-4501-8CE9-397F461484B5}">
      <dsp:nvSpPr>
        <dsp:cNvPr id="0" name=""/>
        <dsp:cNvSpPr/>
      </dsp:nvSpPr>
      <dsp:spPr>
        <a:xfrm>
          <a:off x="567328" y="877252"/>
          <a:ext cx="619661" cy="534256"/>
        </a:xfrm>
        <a:prstGeom prst="hexagon">
          <a:avLst>
            <a:gd name="adj" fmla="val 25000"/>
            <a:gd name="vf" fmla="val 11547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Industry (top-down)</a:t>
          </a:r>
          <a:endParaRPr lang="de-DE" sz="800" kern="1200" dirty="0"/>
        </a:p>
      </dsp:txBody>
      <dsp:txXfrm>
        <a:off x="663488" y="960158"/>
        <a:ext cx="427341" cy="368444"/>
      </dsp:txXfrm>
    </dsp:sp>
    <dsp:sp modelId="{03B14883-B93C-4977-B7BC-83AB8CDB9BED}">
      <dsp:nvSpPr>
        <dsp:cNvPr id="0" name=""/>
        <dsp:cNvSpPr/>
      </dsp:nvSpPr>
      <dsp:spPr>
        <a:xfrm>
          <a:off x="583426" y="1113115"/>
          <a:ext cx="72551" cy="62529"/>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8B2952-D454-44E1-8E77-F08A252C825A}">
      <dsp:nvSpPr>
        <dsp:cNvPr id="0" name=""/>
        <dsp:cNvSpPr/>
      </dsp:nvSpPr>
      <dsp:spPr>
        <a:xfrm>
          <a:off x="37639" y="590293"/>
          <a:ext cx="619661" cy="534256"/>
        </a:xfrm>
        <a:prstGeom prst="hexagon">
          <a:avLst>
            <a:gd name="adj" fmla="val 25000"/>
            <a:gd name="vf" fmla="val 1154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2AB9DF-03DB-47DB-A715-41A53FF0D11B}">
      <dsp:nvSpPr>
        <dsp:cNvPr id="0" name=""/>
        <dsp:cNvSpPr/>
      </dsp:nvSpPr>
      <dsp:spPr>
        <a:xfrm>
          <a:off x="459494" y="1053973"/>
          <a:ext cx="72551" cy="62529"/>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1470669"/>
              <a:satOff val="-2046"/>
              <a:lumOff val="-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F7B33D-F9F7-44D1-BF51-CD679B68D060}">
      <dsp:nvSpPr>
        <dsp:cNvPr id="0" name=""/>
        <dsp:cNvSpPr/>
      </dsp:nvSpPr>
      <dsp:spPr>
        <a:xfrm>
          <a:off x="1095253" y="583941"/>
          <a:ext cx="619661" cy="534256"/>
        </a:xfrm>
        <a:prstGeom prst="hexagon">
          <a:avLst>
            <a:gd name="adj" fmla="val 25000"/>
            <a:gd name="vf" fmla="val 115470"/>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HH-Buildings (</a:t>
          </a:r>
          <a:r>
            <a:rPr lang="de-DE" sz="800" kern="1200" dirty="0" err="1" smtClean="0"/>
            <a:t>Bottom-Up</a:t>
          </a:r>
          <a:r>
            <a:rPr lang="de-DE" sz="800" kern="1200" dirty="0" smtClean="0"/>
            <a:t>)</a:t>
          </a:r>
          <a:endParaRPr lang="de-DE" sz="800" kern="1200" dirty="0"/>
        </a:p>
      </dsp:txBody>
      <dsp:txXfrm>
        <a:off x="1191413" y="666847"/>
        <a:ext cx="427341" cy="368444"/>
      </dsp:txXfrm>
    </dsp:sp>
    <dsp:sp modelId="{D5358AC9-D15A-4BE8-ACC9-4B0EB473AB33}">
      <dsp:nvSpPr>
        <dsp:cNvPr id="0" name=""/>
        <dsp:cNvSpPr/>
      </dsp:nvSpPr>
      <dsp:spPr>
        <a:xfrm>
          <a:off x="1518872" y="1047057"/>
          <a:ext cx="72551" cy="62529"/>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2941338"/>
              <a:satOff val="-4091"/>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EE361-34AA-45ED-8E4C-A78F4CF45FFD}">
      <dsp:nvSpPr>
        <dsp:cNvPr id="0" name=""/>
        <dsp:cNvSpPr/>
      </dsp:nvSpPr>
      <dsp:spPr>
        <a:xfrm>
          <a:off x="1623178" y="877252"/>
          <a:ext cx="619661" cy="534256"/>
        </a:xfrm>
        <a:prstGeom prst="hexagon">
          <a:avLst>
            <a:gd name="adj" fmla="val 25000"/>
            <a:gd name="vf" fmla="val 1154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0" b="-20000"/>
          </a:stretch>
        </a:blip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671008-C8F2-4107-9053-4DCD9A04A38B}">
      <dsp:nvSpPr>
        <dsp:cNvPr id="0" name=""/>
        <dsp:cNvSpPr/>
      </dsp:nvSpPr>
      <dsp:spPr>
        <a:xfrm>
          <a:off x="1639276" y="1113115"/>
          <a:ext cx="72551" cy="62529"/>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4412007"/>
              <a:satOff val="-6137"/>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BC6696-5874-472E-B7B7-D68C2B502A2E}">
      <dsp:nvSpPr>
        <dsp:cNvPr id="0" name=""/>
        <dsp:cNvSpPr/>
      </dsp:nvSpPr>
      <dsp:spPr>
        <a:xfrm>
          <a:off x="567328" y="291900"/>
          <a:ext cx="619661" cy="534256"/>
        </a:xfrm>
        <a:prstGeom prst="hexagon">
          <a:avLst>
            <a:gd name="adj" fmla="val 25000"/>
            <a:gd name="vf" fmla="val 115470"/>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Transport (</a:t>
          </a:r>
          <a:r>
            <a:rPr lang="de-DE" sz="800" kern="1200" dirty="0" err="1" smtClean="0"/>
            <a:t>Bottom-Up</a:t>
          </a:r>
          <a:r>
            <a:rPr lang="de-DE" sz="800" kern="1200" dirty="0" smtClean="0"/>
            <a:t>)</a:t>
          </a:r>
          <a:endParaRPr lang="de-DE" sz="800" kern="1200" dirty="0"/>
        </a:p>
      </dsp:txBody>
      <dsp:txXfrm>
        <a:off x="663488" y="374806"/>
        <a:ext cx="427341" cy="368444"/>
      </dsp:txXfrm>
    </dsp:sp>
    <dsp:sp modelId="{C11C8F79-1040-499E-B5DC-BEC557A3E8E9}">
      <dsp:nvSpPr>
        <dsp:cNvPr id="0" name=""/>
        <dsp:cNvSpPr/>
      </dsp:nvSpPr>
      <dsp:spPr>
        <a:xfrm>
          <a:off x="987419" y="303474"/>
          <a:ext cx="72551" cy="62529"/>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5882676"/>
              <a:satOff val="-8182"/>
              <a:lumOff val="-31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3DA8D5-52FC-4C4C-B490-918CA0DA3796}">
      <dsp:nvSpPr>
        <dsp:cNvPr id="0" name=""/>
        <dsp:cNvSpPr/>
      </dsp:nvSpPr>
      <dsp:spPr>
        <a:xfrm>
          <a:off x="1095253" y="0"/>
          <a:ext cx="619661" cy="534256"/>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5000" r="-15000"/>
          </a:stretch>
        </a:blip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98AC95-3E7E-4583-8C4C-B33D89D1238A}">
      <dsp:nvSpPr>
        <dsp:cNvPr id="0" name=""/>
        <dsp:cNvSpPr/>
      </dsp:nvSpPr>
      <dsp:spPr>
        <a:xfrm>
          <a:off x="1113556" y="234592"/>
          <a:ext cx="72551" cy="62529"/>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62783-2A29-4501-8CE9-397F461484B5}">
      <dsp:nvSpPr>
        <dsp:cNvPr id="0" name=""/>
        <dsp:cNvSpPr/>
      </dsp:nvSpPr>
      <dsp:spPr>
        <a:xfrm>
          <a:off x="567328" y="877252"/>
          <a:ext cx="619661" cy="534256"/>
        </a:xfrm>
        <a:prstGeom prst="hexagon">
          <a:avLst>
            <a:gd name="adj" fmla="val 25000"/>
            <a:gd name="vf" fmla="val 11547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Industry (hybrid*)</a:t>
          </a:r>
          <a:endParaRPr lang="de-DE" sz="800" kern="1200" dirty="0"/>
        </a:p>
      </dsp:txBody>
      <dsp:txXfrm>
        <a:off x="663488" y="960158"/>
        <a:ext cx="427341" cy="368444"/>
      </dsp:txXfrm>
    </dsp:sp>
    <dsp:sp modelId="{03B14883-B93C-4977-B7BC-83AB8CDB9BED}">
      <dsp:nvSpPr>
        <dsp:cNvPr id="0" name=""/>
        <dsp:cNvSpPr/>
      </dsp:nvSpPr>
      <dsp:spPr>
        <a:xfrm>
          <a:off x="583426" y="1113115"/>
          <a:ext cx="72551" cy="62529"/>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8B2952-D454-44E1-8E77-F08A252C825A}">
      <dsp:nvSpPr>
        <dsp:cNvPr id="0" name=""/>
        <dsp:cNvSpPr/>
      </dsp:nvSpPr>
      <dsp:spPr>
        <a:xfrm>
          <a:off x="37639" y="590293"/>
          <a:ext cx="619661" cy="534256"/>
        </a:xfrm>
        <a:prstGeom prst="hexagon">
          <a:avLst>
            <a:gd name="adj" fmla="val 25000"/>
            <a:gd name="vf" fmla="val 1154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2AB9DF-03DB-47DB-A715-41A53FF0D11B}">
      <dsp:nvSpPr>
        <dsp:cNvPr id="0" name=""/>
        <dsp:cNvSpPr/>
      </dsp:nvSpPr>
      <dsp:spPr>
        <a:xfrm>
          <a:off x="459494" y="1053973"/>
          <a:ext cx="72551" cy="62529"/>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1470669"/>
              <a:satOff val="-2046"/>
              <a:lumOff val="-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F7B33D-F9F7-44D1-BF51-CD679B68D060}">
      <dsp:nvSpPr>
        <dsp:cNvPr id="0" name=""/>
        <dsp:cNvSpPr/>
      </dsp:nvSpPr>
      <dsp:spPr>
        <a:xfrm>
          <a:off x="1095253" y="583941"/>
          <a:ext cx="619661" cy="534256"/>
        </a:xfrm>
        <a:prstGeom prst="hexagon">
          <a:avLst>
            <a:gd name="adj" fmla="val 25000"/>
            <a:gd name="vf" fmla="val 115470"/>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HH-Buildings (Top-down)</a:t>
          </a:r>
          <a:endParaRPr lang="de-DE" sz="800" kern="1200" dirty="0"/>
        </a:p>
      </dsp:txBody>
      <dsp:txXfrm>
        <a:off x="1191413" y="666847"/>
        <a:ext cx="427341" cy="368444"/>
      </dsp:txXfrm>
    </dsp:sp>
    <dsp:sp modelId="{D5358AC9-D15A-4BE8-ACC9-4B0EB473AB33}">
      <dsp:nvSpPr>
        <dsp:cNvPr id="0" name=""/>
        <dsp:cNvSpPr/>
      </dsp:nvSpPr>
      <dsp:spPr>
        <a:xfrm>
          <a:off x="1518872" y="1047057"/>
          <a:ext cx="72551" cy="62529"/>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2941338"/>
              <a:satOff val="-4091"/>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EE361-34AA-45ED-8E4C-A78F4CF45FFD}">
      <dsp:nvSpPr>
        <dsp:cNvPr id="0" name=""/>
        <dsp:cNvSpPr/>
      </dsp:nvSpPr>
      <dsp:spPr>
        <a:xfrm>
          <a:off x="1623178" y="877252"/>
          <a:ext cx="619661" cy="534256"/>
        </a:xfrm>
        <a:prstGeom prst="hexagon">
          <a:avLst>
            <a:gd name="adj" fmla="val 25000"/>
            <a:gd name="vf" fmla="val 1154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0" b="-20000"/>
          </a:stretch>
        </a:blip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671008-C8F2-4107-9053-4DCD9A04A38B}">
      <dsp:nvSpPr>
        <dsp:cNvPr id="0" name=""/>
        <dsp:cNvSpPr/>
      </dsp:nvSpPr>
      <dsp:spPr>
        <a:xfrm>
          <a:off x="1639276" y="1113115"/>
          <a:ext cx="72551" cy="62529"/>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4412007"/>
              <a:satOff val="-6137"/>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BC6696-5874-472E-B7B7-D68C2B502A2E}">
      <dsp:nvSpPr>
        <dsp:cNvPr id="0" name=""/>
        <dsp:cNvSpPr/>
      </dsp:nvSpPr>
      <dsp:spPr>
        <a:xfrm>
          <a:off x="567328" y="291900"/>
          <a:ext cx="619661" cy="534256"/>
        </a:xfrm>
        <a:prstGeom prst="hexagon">
          <a:avLst>
            <a:gd name="adj" fmla="val 25000"/>
            <a:gd name="vf" fmla="val 115470"/>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Transport (hybrid)</a:t>
          </a:r>
          <a:endParaRPr lang="de-DE" sz="800" kern="1200" dirty="0"/>
        </a:p>
      </dsp:txBody>
      <dsp:txXfrm>
        <a:off x="663488" y="374806"/>
        <a:ext cx="427341" cy="368444"/>
      </dsp:txXfrm>
    </dsp:sp>
    <dsp:sp modelId="{C11C8F79-1040-499E-B5DC-BEC557A3E8E9}">
      <dsp:nvSpPr>
        <dsp:cNvPr id="0" name=""/>
        <dsp:cNvSpPr/>
      </dsp:nvSpPr>
      <dsp:spPr>
        <a:xfrm>
          <a:off x="987419" y="303474"/>
          <a:ext cx="72551" cy="62529"/>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5882676"/>
              <a:satOff val="-8182"/>
              <a:lumOff val="-31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3DA8D5-52FC-4C4C-B490-918CA0DA3796}">
      <dsp:nvSpPr>
        <dsp:cNvPr id="0" name=""/>
        <dsp:cNvSpPr/>
      </dsp:nvSpPr>
      <dsp:spPr>
        <a:xfrm>
          <a:off x="1095253" y="0"/>
          <a:ext cx="619661" cy="534256"/>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5000" r="-15000"/>
          </a:stretch>
        </a:blip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98AC95-3E7E-4583-8C4C-B33D89D1238A}">
      <dsp:nvSpPr>
        <dsp:cNvPr id="0" name=""/>
        <dsp:cNvSpPr/>
      </dsp:nvSpPr>
      <dsp:spPr>
        <a:xfrm>
          <a:off x="1113556" y="234592"/>
          <a:ext cx="72551" cy="62529"/>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62783-2A29-4501-8CE9-397F461484B5}">
      <dsp:nvSpPr>
        <dsp:cNvPr id="0" name=""/>
        <dsp:cNvSpPr/>
      </dsp:nvSpPr>
      <dsp:spPr>
        <a:xfrm>
          <a:off x="547771" y="1160103"/>
          <a:ext cx="640814" cy="552493"/>
        </a:xfrm>
        <a:prstGeom prst="hexagon">
          <a:avLst>
            <a:gd name="adj" fmla="val 25000"/>
            <a:gd name="vf" fmla="val 11547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Industry (top-down)</a:t>
          </a:r>
          <a:endParaRPr lang="de-DE" sz="800" kern="1200" dirty="0"/>
        </a:p>
      </dsp:txBody>
      <dsp:txXfrm>
        <a:off x="647213" y="1245839"/>
        <a:ext cx="441930" cy="381021"/>
      </dsp:txXfrm>
    </dsp:sp>
    <dsp:sp modelId="{03B14883-B93C-4977-B7BC-83AB8CDB9BED}">
      <dsp:nvSpPr>
        <dsp:cNvPr id="0" name=""/>
        <dsp:cNvSpPr/>
      </dsp:nvSpPr>
      <dsp:spPr>
        <a:xfrm>
          <a:off x="564418" y="1404018"/>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8B2952-D454-44E1-8E77-F08A252C825A}">
      <dsp:nvSpPr>
        <dsp:cNvPr id="0" name=""/>
        <dsp:cNvSpPr/>
      </dsp:nvSpPr>
      <dsp:spPr>
        <a:xfrm>
          <a:off x="0" y="863348"/>
          <a:ext cx="640814" cy="552493"/>
        </a:xfrm>
        <a:prstGeom prst="hexagon">
          <a:avLst>
            <a:gd name="adj" fmla="val 25000"/>
            <a:gd name="vf" fmla="val 1154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2AB9DF-03DB-47DB-A715-41A53FF0D11B}">
      <dsp:nvSpPr>
        <dsp:cNvPr id="0" name=""/>
        <dsp:cNvSpPr/>
      </dsp:nvSpPr>
      <dsp:spPr>
        <a:xfrm>
          <a:off x="436255" y="1342857"/>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1470669"/>
              <a:satOff val="-2046"/>
              <a:lumOff val="-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F7B33D-F9F7-44D1-BF51-CD679B68D060}">
      <dsp:nvSpPr>
        <dsp:cNvPr id="0" name=""/>
        <dsp:cNvSpPr/>
      </dsp:nvSpPr>
      <dsp:spPr>
        <a:xfrm>
          <a:off x="1093717" y="856779"/>
          <a:ext cx="640814" cy="552493"/>
        </a:xfrm>
        <a:prstGeom prst="hexagon">
          <a:avLst>
            <a:gd name="adj" fmla="val 25000"/>
            <a:gd name="vf" fmla="val 115470"/>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HH-Buildings (</a:t>
          </a:r>
          <a:r>
            <a:rPr lang="de-DE" sz="800" kern="1200" dirty="0" err="1" smtClean="0"/>
            <a:t>Bottom-Up</a:t>
          </a:r>
          <a:r>
            <a:rPr lang="de-DE" sz="800" kern="1200" dirty="0" smtClean="0"/>
            <a:t>)</a:t>
          </a:r>
          <a:endParaRPr lang="de-DE" sz="800" kern="1200" dirty="0"/>
        </a:p>
      </dsp:txBody>
      <dsp:txXfrm>
        <a:off x="1193159" y="942515"/>
        <a:ext cx="441930" cy="381021"/>
      </dsp:txXfrm>
    </dsp:sp>
    <dsp:sp modelId="{D5358AC9-D15A-4BE8-ACC9-4B0EB473AB33}">
      <dsp:nvSpPr>
        <dsp:cNvPr id="0" name=""/>
        <dsp:cNvSpPr/>
      </dsp:nvSpPr>
      <dsp:spPr>
        <a:xfrm>
          <a:off x="1531797" y="1335704"/>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2941338"/>
              <a:satOff val="-4091"/>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EE361-34AA-45ED-8E4C-A78F4CF45FFD}">
      <dsp:nvSpPr>
        <dsp:cNvPr id="0" name=""/>
        <dsp:cNvSpPr/>
      </dsp:nvSpPr>
      <dsp:spPr>
        <a:xfrm>
          <a:off x="1639664" y="1160103"/>
          <a:ext cx="640814" cy="552493"/>
        </a:xfrm>
        <a:prstGeom prst="hexagon">
          <a:avLst>
            <a:gd name="adj" fmla="val 25000"/>
            <a:gd name="vf" fmla="val 1154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0" b="-20000"/>
          </a:stretch>
        </a:blip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671008-C8F2-4107-9053-4DCD9A04A38B}">
      <dsp:nvSpPr>
        <dsp:cNvPr id="0" name=""/>
        <dsp:cNvSpPr/>
      </dsp:nvSpPr>
      <dsp:spPr>
        <a:xfrm>
          <a:off x="1656311" y="1404018"/>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4412007"/>
              <a:satOff val="-6137"/>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BC6696-5874-472E-B7B7-D68C2B502A2E}">
      <dsp:nvSpPr>
        <dsp:cNvPr id="0" name=""/>
        <dsp:cNvSpPr/>
      </dsp:nvSpPr>
      <dsp:spPr>
        <a:xfrm>
          <a:off x="547771" y="554768"/>
          <a:ext cx="640814" cy="552493"/>
        </a:xfrm>
        <a:prstGeom prst="hexagon">
          <a:avLst>
            <a:gd name="adj" fmla="val 25000"/>
            <a:gd name="vf" fmla="val 115470"/>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Transport (</a:t>
          </a:r>
          <a:r>
            <a:rPr lang="de-DE" sz="800" kern="1200" dirty="0" err="1" smtClean="0"/>
            <a:t>Bottom-Up</a:t>
          </a:r>
          <a:r>
            <a:rPr lang="de-DE" sz="800" kern="1200" dirty="0" smtClean="0"/>
            <a:t>)</a:t>
          </a:r>
          <a:endParaRPr lang="de-DE" sz="800" kern="1200" dirty="0"/>
        </a:p>
      </dsp:txBody>
      <dsp:txXfrm>
        <a:off x="647213" y="640504"/>
        <a:ext cx="441930" cy="381021"/>
      </dsp:txXfrm>
    </dsp:sp>
    <dsp:sp modelId="{C11C8F79-1040-499E-B5DC-BEC557A3E8E9}">
      <dsp:nvSpPr>
        <dsp:cNvPr id="0" name=""/>
        <dsp:cNvSpPr/>
      </dsp:nvSpPr>
      <dsp:spPr>
        <a:xfrm>
          <a:off x="982202" y="566738"/>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5882676"/>
              <a:satOff val="-8182"/>
              <a:lumOff val="-31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3DA8D5-52FC-4C4C-B490-918CA0DA3796}">
      <dsp:nvSpPr>
        <dsp:cNvPr id="0" name=""/>
        <dsp:cNvSpPr/>
      </dsp:nvSpPr>
      <dsp:spPr>
        <a:xfrm>
          <a:off x="1093717" y="252904"/>
          <a:ext cx="640814" cy="552493"/>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5000" r="-15000"/>
          </a:stretch>
        </a:blip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98AC95-3E7E-4583-8C4C-B33D89D1238A}">
      <dsp:nvSpPr>
        <dsp:cNvPr id="0" name=""/>
        <dsp:cNvSpPr/>
      </dsp:nvSpPr>
      <dsp:spPr>
        <a:xfrm>
          <a:off x="1112645" y="495505"/>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62783-2A29-4501-8CE9-397F461484B5}">
      <dsp:nvSpPr>
        <dsp:cNvPr id="0" name=""/>
        <dsp:cNvSpPr/>
      </dsp:nvSpPr>
      <dsp:spPr>
        <a:xfrm>
          <a:off x="547771" y="1160103"/>
          <a:ext cx="640814" cy="552493"/>
        </a:xfrm>
        <a:prstGeom prst="hexagon">
          <a:avLst>
            <a:gd name="adj" fmla="val 25000"/>
            <a:gd name="vf" fmla="val 11547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Industry (top-down)</a:t>
          </a:r>
          <a:endParaRPr lang="de-DE" sz="800" kern="1200" dirty="0"/>
        </a:p>
      </dsp:txBody>
      <dsp:txXfrm>
        <a:off x="647213" y="1245839"/>
        <a:ext cx="441930" cy="381021"/>
      </dsp:txXfrm>
    </dsp:sp>
    <dsp:sp modelId="{03B14883-B93C-4977-B7BC-83AB8CDB9BED}">
      <dsp:nvSpPr>
        <dsp:cNvPr id="0" name=""/>
        <dsp:cNvSpPr/>
      </dsp:nvSpPr>
      <dsp:spPr>
        <a:xfrm>
          <a:off x="564418" y="1404018"/>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8B2952-D454-44E1-8E77-F08A252C825A}">
      <dsp:nvSpPr>
        <dsp:cNvPr id="0" name=""/>
        <dsp:cNvSpPr/>
      </dsp:nvSpPr>
      <dsp:spPr>
        <a:xfrm>
          <a:off x="0" y="863348"/>
          <a:ext cx="640814" cy="552493"/>
        </a:xfrm>
        <a:prstGeom prst="hexagon">
          <a:avLst>
            <a:gd name="adj" fmla="val 25000"/>
            <a:gd name="vf" fmla="val 1154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2AB9DF-03DB-47DB-A715-41A53FF0D11B}">
      <dsp:nvSpPr>
        <dsp:cNvPr id="0" name=""/>
        <dsp:cNvSpPr/>
      </dsp:nvSpPr>
      <dsp:spPr>
        <a:xfrm>
          <a:off x="436255" y="1342857"/>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1470669"/>
              <a:satOff val="-2046"/>
              <a:lumOff val="-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F7B33D-F9F7-44D1-BF51-CD679B68D060}">
      <dsp:nvSpPr>
        <dsp:cNvPr id="0" name=""/>
        <dsp:cNvSpPr/>
      </dsp:nvSpPr>
      <dsp:spPr>
        <a:xfrm>
          <a:off x="1093717" y="856779"/>
          <a:ext cx="640814" cy="552493"/>
        </a:xfrm>
        <a:prstGeom prst="hexagon">
          <a:avLst>
            <a:gd name="adj" fmla="val 25000"/>
            <a:gd name="vf" fmla="val 115470"/>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HH-Buildings (</a:t>
          </a:r>
          <a:r>
            <a:rPr lang="de-DE" sz="800" kern="1200" dirty="0" err="1" smtClean="0"/>
            <a:t>Bottom-Up</a:t>
          </a:r>
          <a:r>
            <a:rPr lang="de-DE" sz="800" kern="1200" dirty="0" smtClean="0"/>
            <a:t>)</a:t>
          </a:r>
          <a:endParaRPr lang="de-DE" sz="800" kern="1200" dirty="0"/>
        </a:p>
      </dsp:txBody>
      <dsp:txXfrm>
        <a:off x="1193159" y="942515"/>
        <a:ext cx="441930" cy="381021"/>
      </dsp:txXfrm>
    </dsp:sp>
    <dsp:sp modelId="{D5358AC9-D15A-4BE8-ACC9-4B0EB473AB33}">
      <dsp:nvSpPr>
        <dsp:cNvPr id="0" name=""/>
        <dsp:cNvSpPr/>
      </dsp:nvSpPr>
      <dsp:spPr>
        <a:xfrm>
          <a:off x="1531797" y="1335704"/>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2941338"/>
              <a:satOff val="-4091"/>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EE361-34AA-45ED-8E4C-A78F4CF45FFD}">
      <dsp:nvSpPr>
        <dsp:cNvPr id="0" name=""/>
        <dsp:cNvSpPr/>
      </dsp:nvSpPr>
      <dsp:spPr>
        <a:xfrm>
          <a:off x="1639664" y="1160103"/>
          <a:ext cx="640814" cy="552493"/>
        </a:xfrm>
        <a:prstGeom prst="hexagon">
          <a:avLst>
            <a:gd name="adj" fmla="val 25000"/>
            <a:gd name="vf" fmla="val 1154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0" b="-20000"/>
          </a:stretch>
        </a:blip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671008-C8F2-4107-9053-4DCD9A04A38B}">
      <dsp:nvSpPr>
        <dsp:cNvPr id="0" name=""/>
        <dsp:cNvSpPr/>
      </dsp:nvSpPr>
      <dsp:spPr>
        <a:xfrm>
          <a:off x="1656311" y="1404018"/>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4412007"/>
              <a:satOff val="-6137"/>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BC6696-5874-472E-B7B7-D68C2B502A2E}">
      <dsp:nvSpPr>
        <dsp:cNvPr id="0" name=""/>
        <dsp:cNvSpPr/>
      </dsp:nvSpPr>
      <dsp:spPr>
        <a:xfrm>
          <a:off x="547771" y="554768"/>
          <a:ext cx="640814" cy="552493"/>
        </a:xfrm>
        <a:prstGeom prst="hexagon">
          <a:avLst>
            <a:gd name="adj" fmla="val 25000"/>
            <a:gd name="vf" fmla="val 115470"/>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Transport (</a:t>
          </a:r>
          <a:r>
            <a:rPr lang="de-DE" sz="800" kern="1200" dirty="0" err="1" smtClean="0"/>
            <a:t>Bottom-Up</a:t>
          </a:r>
          <a:r>
            <a:rPr lang="de-DE" sz="800" kern="1200" dirty="0" smtClean="0"/>
            <a:t>)</a:t>
          </a:r>
          <a:endParaRPr lang="de-DE" sz="800" kern="1200" dirty="0"/>
        </a:p>
      </dsp:txBody>
      <dsp:txXfrm>
        <a:off x="647213" y="640504"/>
        <a:ext cx="441930" cy="381021"/>
      </dsp:txXfrm>
    </dsp:sp>
    <dsp:sp modelId="{C11C8F79-1040-499E-B5DC-BEC557A3E8E9}">
      <dsp:nvSpPr>
        <dsp:cNvPr id="0" name=""/>
        <dsp:cNvSpPr/>
      </dsp:nvSpPr>
      <dsp:spPr>
        <a:xfrm>
          <a:off x="982202" y="566738"/>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5882676"/>
              <a:satOff val="-8182"/>
              <a:lumOff val="-31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3DA8D5-52FC-4C4C-B490-918CA0DA3796}">
      <dsp:nvSpPr>
        <dsp:cNvPr id="0" name=""/>
        <dsp:cNvSpPr/>
      </dsp:nvSpPr>
      <dsp:spPr>
        <a:xfrm>
          <a:off x="1093717" y="252904"/>
          <a:ext cx="640814" cy="552493"/>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5000" r="-15000"/>
          </a:stretch>
        </a:blip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98AC95-3E7E-4583-8C4C-B33D89D1238A}">
      <dsp:nvSpPr>
        <dsp:cNvPr id="0" name=""/>
        <dsp:cNvSpPr/>
      </dsp:nvSpPr>
      <dsp:spPr>
        <a:xfrm>
          <a:off x="1112645" y="495505"/>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62783-2A29-4501-8CE9-397F461484B5}">
      <dsp:nvSpPr>
        <dsp:cNvPr id="0" name=""/>
        <dsp:cNvSpPr/>
      </dsp:nvSpPr>
      <dsp:spPr>
        <a:xfrm>
          <a:off x="547771" y="1160103"/>
          <a:ext cx="640814" cy="552493"/>
        </a:xfrm>
        <a:prstGeom prst="hexagon">
          <a:avLst>
            <a:gd name="adj" fmla="val 25000"/>
            <a:gd name="vf" fmla="val 11547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Industry (top-down)</a:t>
          </a:r>
          <a:endParaRPr lang="de-DE" sz="800" kern="1200" dirty="0"/>
        </a:p>
      </dsp:txBody>
      <dsp:txXfrm>
        <a:off x="647213" y="1245839"/>
        <a:ext cx="441930" cy="381021"/>
      </dsp:txXfrm>
    </dsp:sp>
    <dsp:sp modelId="{03B14883-B93C-4977-B7BC-83AB8CDB9BED}">
      <dsp:nvSpPr>
        <dsp:cNvPr id="0" name=""/>
        <dsp:cNvSpPr/>
      </dsp:nvSpPr>
      <dsp:spPr>
        <a:xfrm>
          <a:off x="564418" y="1404018"/>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8B2952-D454-44E1-8E77-F08A252C825A}">
      <dsp:nvSpPr>
        <dsp:cNvPr id="0" name=""/>
        <dsp:cNvSpPr/>
      </dsp:nvSpPr>
      <dsp:spPr>
        <a:xfrm>
          <a:off x="0" y="863348"/>
          <a:ext cx="640814" cy="552493"/>
        </a:xfrm>
        <a:prstGeom prst="hexagon">
          <a:avLst>
            <a:gd name="adj" fmla="val 25000"/>
            <a:gd name="vf" fmla="val 1154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2AB9DF-03DB-47DB-A715-41A53FF0D11B}">
      <dsp:nvSpPr>
        <dsp:cNvPr id="0" name=""/>
        <dsp:cNvSpPr/>
      </dsp:nvSpPr>
      <dsp:spPr>
        <a:xfrm>
          <a:off x="436255" y="1342857"/>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1470669"/>
              <a:satOff val="-2046"/>
              <a:lumOff val="-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F7B33D-F9F7-44D1-BF51-CD679B68D060}">
      <dsp:nvSpPr>
        <dsp:cNvPr id="0" name=""/>
        <dsp:cNvSpPr/>
      </dsp:nvSpPr>
      <dsp:spPr>
        <a:xfrm>
          <a:off x="1093717" y="856779"/>
          <a:ext cx="640814" cy="552493"/>
        </a:xfrm>
        <a:prstGeom prst="hexagon">
          <a:avLst>
            <a:gd name="adj" fmla="val 25000"/>
            <a:gd name="vf" fmla="val 115470"/>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HH-Buildings (</a:t>
          </a:r>
          <a:r>
            <a:rPr lang="de-DE" sz="800" kern="1200" dirty="0" err="1" smtClean="0"/>
            <a:t>Bottom-Up</a:t>
          </a:r>
          <a:r>
            <a:rPr lang="de-DE" sz="800" kern="1200" dirty="0" smtClean="0"/>
            <a:t>)</a:t>
          </a:r>
          <a:endParaRPr lang="de-DE" sz="800" kern="1200" dirty="0"/>
        </a:p>
      </dsp:txBody>
      <dsp:txXfrm>
        <a:off x="1193159" y="942515"/>
        <a:ext cx="441930" cy="381021"/>
      </dsp:txXfrm>
    </dsp:sp>
    <dsp:sp modelId="{D5358AC9-D15A-4BE8-ACC9-4B0EB473AB33}">
      <dsp:nvSpPr>
        <dsp:cNvPr id="0" name=""/>
        <dsp:cNvSpPr/>
      </dsp:nvSpPr>
      <dsp:spPr>
        <a:xfrm>
          <a:off x="1531797" y="1335704"/>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2941338"/>
              <a:satOff val="-4091"/>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EE361-34AA-45ED-8E4C-A78F4CF45FFD}">
      <dsp:nvSpPr>
        <dsp:cNvPr id="0" name=""/>
        <dsp:cNvSpPr/>
      </dsp:nvSpPr>
      <dsp:spPr>
        <a:xfrm>
          <a:off x="1639664" y="1160103"/>
          <a:ext cx="640814" cy="552493"/>
        </a:xfrm>
        <a:prstGeom prst="hexagon">
          <a:avLst>
            <a:gd name="adj" fmla="val 25000"/>
            <a:gd name="vf" fmla="val 1154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0" b="-20000"/>
          </a:stretch>
        </a:blip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671008-C8F2-4107-9053-4DCD9A04A38B}">
      <dsp:nvSpPr>
        <dsp:cNvPr id="0" name=""/>
        <dsp:cNvSpPr/>
      </dsp:nvSpPr>
      <dsp:spPr>
        <a:xfrm>
          <a:off x="1656311" y="1404018"/>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4412007"/>
              <a:satOff val="-6137"/>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BC6696-5874-472E-B7B7-D68C2B502A2E}">
      <dsp:nvSpPr>
        <dsp:cNvPr id="0" name=""/>
        <dsp:cNvSpPr/>
      </dsp:nvSpPr>
      <dsp:spPr>
        <a:xfrm>
          <a:off x="547771" y="554768"/>
          <a:ext cx="640814" cy="552493"/>
        </a:xfrm>
        <a:prstGeom prst="hexagon">
          <a:avLst>
            <a:gd name="adj" fmla="val 25000"/>
            <a:gd name="vf" fmla="val 115470"/>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Transport (</a:t>
          </a:r>
          <a:r>
            <a:rPr lang="de-DE" sz="800" kern="1200" dirty="0" err="1" smtClean="0"/>
            <a:t>Bottom-Up</a:t>
          </a:r>
          <a:r>
            <a:rPr lang="de-DE" sz="800" kern="1200" dirty="0" smtClean="0"/>
            <a:t>)</a:t>
          </a:r>
          <a:endParaRPr lang="de-DE" sz="800" kern="1200" dirty="0"/>
        </a:p>
      </dsp:txBody>
      <dsp:txXfrm>
        <a:off x="647213" y="640504"/>
        <a:ext cx="441930" cy="381021"/>
      </dsp:txXfrm>
    </dsp:sp>
    <dsp:sp modelId="{C11C8F79-1040-499E-B5DC-BEC557A3E8E9}">
      <dsp:nvSpPr>
        <dsp:cNvPr id="0" name=""/>
        <dsp:cNvSpPr/>
      </dsp:nvSpPr>
      <dsp:spPr>
        <a:xfrm>
          <a:off x="982202" y="566738"/>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5882676"/>
              <a:satOff val="-8182"/>
              <a:lumOff val="-31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3DA8D5-52FC-4C4C-B490-918CA0DA3796}">
      <dsp:nvSpPr>
        <dsp:cNvPr id="0" name=""/>
        <dsp:cNvSpPr/>
      </dsp:nvSpPr>
      <dsp:spPr>
        <a:xfrm>
          <a:off x="1093717" y="252904"/>
          <a:ext cx="640814" cy="552493"/>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5000" r="-15000"/>
          </a:stretch>
        </a:blip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98AC95-3E7E-4583-8C4C-B33D89D1238A}">
      <dsp:nvSpPr>
        <dsp:cNvPr id="0" name=""/>
        <dsp:cNvSpPr/>
      </dsp:nvSpPr>
      <dsp:spPr>
        <a:xfrm>
          <a:off x="1112645" y="495505"/>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62783-2A29-4501-8CE9-397F461484B5}">
      <dsp:nvSpPr>
        <dsp:cNvPr id="0" name=""/>
        <dsp:cNvSpPr/>
      </dsp:nvSpPr>
      <dsp:spPr>
        <a:xfrm>
          <a:off x="547771" y="1160103"/>
          <a:ext cx="640814" cy="552493"/>
        </a:xfrm>
        <a:prstGeom prst="hexagon">
          <a:avLst>
            <a:gd name="adj" fmla="val 25000"/>
            <a:gd name="vf" fmla="val 11547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Industry (top-down)</a:t>
          </a:r>
          <a:endParaRPr lang="de-DE" sz="800" kern="1200" dirty="0"/>
        </a:p>
      </dsp:txBody>
      <dsp:txXfrm>
        <a:off x="647213" y="1245839"/>
        <a:ext cx="441930" cy="381021"/>
      </dsp:txXfrm>
    </dsp:sp>
    <dsp:sp modelId="{03B14883-B93C-4977-B7BC-83AB8CDB9BED}">
      <dsp:nvSpPr>
        <dsp:cNvPr id="0" name=""/>
        <dsp:cNvSpPr/>
      </dsp:nvSpPr>
      <dsp:spPr>
        <a:xfrm>
          <a:off x="564418" y="1404018"/>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8B2952-D454-44E1-8E77-F08A252C825A}">
      <dsp:nvSpPr>
        <dsp:cNvPr id="0" name=""/>
        <dsp:cNvSpPr/>
      </dsp:nvSpPr>
      <dsp:spPr>
        <a:xfrm>
          <a:off x="0" y="863348"/>
          <a:ext cx="640814" cy="552493"/>
        </a:xfrm>
        <a:prstGeom prst="hexagon">
          <a:avLst>
            <a:gd name="adj" fmla="val 25000"/>
            <a:gd name="vf" fmla="val 1154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2AB9DF-03DB-47DB-A715-41A53FF0D11B}">
      <dsp:nvSpPr>
        <dsp:cNvPr id="0" name=""/>
        <dsp:cNvSpPr/>
      </dsp:nvSpPr>
      <dsp:spPr>
        <a:xfrm>
          <a:off x="436255" y="1342857"/>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1470669"/>
              <a:satOff val="-2046"/>
              <a:lumOff val="-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F7B33D-F9F7-44D1-BF51-CD679B68D060}">
      <dsp:nvSpPr>
        <dsp:cNvPr id="0" name=""/>
        <dsp:cNvSpPr/>
      </dsp:nvSpPr>
      <dsp:spPr>
        <a:xfrm>
          <a:off x="1093717" y="856779"/>
          <a:ext cx="640814" cy="552493"/>
        </a:xfrm>
        <a:prstGeom prst="hexagon">
          <a:avLst>
            <a:gd name="adj" fmla="val 25000"/>
            <a:gd name="vf" fmla="val 115470"/>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HH-Buildings (</a:t>
          </a:r>
          <a:r>
            <a:rPr lang="de-DE" sz="800" kern="1200" dirty="0" err="1" smtClean="0"/>
            <a:t>Bottom-Up</a:t>
          </a:r>
          <a:r>
            <a:rPr lang="de-DE" sz="800" kern="1200" dirty="0" smtClean="0"/>
            <a:t>)</a:t>
          </a:r>
          <a:endParaRPr lang="de-DE" sz="800" kern="1200" dirty="0"/>
        </a:p>
      </dsp:txBody>
      <dsp:txXfrm>
        <a:off x="1193159" y="942515"/>
        <a:ext cx="441930" cy="381021"/>
      </dsp:txXfrm>
    </dsp:sp>
    <dsp:sp modelId="{D5358AC9-D15A-4BE8-ACC9-4B0EB473AB33}">
      <dsp:nvSpPr>
        <dsp:cNvPr id="0" name=""/>
        <dsp:cNvSpPr/>
      </dsp:nvSpPr>
      <dsp:spPr>
        <a:xfrm>
          <a:off x="1531797" y="1335704"/>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2941338"/>
              <a:satOff val="-4091"/>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EE361-34AA-45ED-8E4C-A78F4CF45FFD}">
      <dsp:nvSpPr>
        <dsp:cNvPr id="0" name=""/>
        <dsp:cNvSpPr/>
      </dsp:nvSpPr>
      <dsp:spPr>
        <a:xfrm>
          <a:off x="1639664" y="1160103"/>
          <a:ext cx="640814" cy="552493"/>
        </a:xfrm>
        <a:prstGeom prst="hexagon">
          <a:avLst>
            <a:gd name="adj" fmla="val 25000"/>
            <a:gd name="vf" fmla="val 1154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0" b="-20000"/>
          </a:stretch>
        </a:blip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671008-C8F2-4107-9053-4DCD9A04A38B}">
      <dsp:nvSpPr>
        <dsp:cNvPr id="0" name=""/>
        <dsp:cNvSpPr/>
      </dsp:nvSpPr>
      <dsp:spPr>
        <a:xfrm>
          <a:off x="1656311" y="1404018"/>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4412007"/>
              <a:satOff val="-6137"/>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BC6696-5874-472E-B7B7-D68C2B502A2E}">
      <dsp:nvSpPr>
        <dsp:cNvPr id="0" name=""/>
        <dsp:cNvSpPr/>
      </dsp:nvSpPr>
      <dsp:spPr>
        <a:xfrm>
          <a:off x="547771" y="554768"/>
          <a:ext cx="640814" cy="552493"/>
        </a:xfrm>
        <a:prstGeom prst="hexagon">
          <a:avLst>
            <a:gd name="adj" fmla="val 25000"/>
            <a:gd name="vf" fmla="val 115470"/>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Transport (</a:t>
          </a:r>
          <a:r>
            <a:rPr lang="de-DE" sz="800" kern="1200" dirty="0" err="1" smtClean="0"/>
            <a:t>Bottom-Up</a:t>
          </a:r>
          <a:r>
            <a:rPr lang="de-DE" sz="800" kern="1200" dirty="0" smtClean="0"/>
            <a:t>)</a:t>
          </a:r>
          <a:endParaRPr lang="de-DE" sz="800" kern="1200" dirty="0"/>
        </a:p>
      </dsp:txBody>
      <dsp:txXfrm>
        <a:off x="647213" y="640504"/>
        <a:ext cx="441930" cy="381021"/>
      </dsp:txXfrm>
    </dsp:sp>
    <dsp:sp modelId="{C11C8F79-1040-499E-B5DC-BEC557A3E8E9}">
      <dsp:nvSpPr>
        <dsp:cNvPr id="0" name=""/>
        <dsp:cNvSpPr/>
      </dsp:nvSpPr>
      <dsp:spPr>
        <a:xfrm>
          <a:off x="982202" y="566738"/>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5882676"/>
              <a:satOff val="-8182"/>
              <a:lumOff val="-31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3DA8D5-52FC-4C4C-B490-918CA0DA3796}">
      <dsp:nvSpPr>
        <dsp:cNvPr id="0" name=""/>
        <dsp:cNvSpPr/>
      </dsp:nvSpPr>
      <dsp:spPr>
        <a:xfrm>
          <a:off x="1093717" y="252904"/>
          <a:ext cx="640814" cy="552493"/>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5000" r="-15000"/>
          </a:stretch>
        </a:blip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98AC95-3E7E-4583-8C4C-B33D89D1238A}">
      <dsp:nvSpPr>
        <dsp:cNvPr id="0" name=""/>
        <dsp:cNvSpPr/>
      </dsp:nvSpPr>
      <dsp:spPr>
        <a:xfrm>
          <a:off x="1112645" y="495505"/>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62783-2A29-4501-8CE9-397F461484B5}">
      <dsp:nvSpPr>
        <dsp:cNvPr id="0" name=""/>
        <dsp:cNvSpPr/>
      </dsp:nvSpPr>
      <dsp:spPr>
        <a:xfrm>
          <a:off x="547771" y="1160103"/>
          <a:ext cx="640814" cy="552493"/>
        </a:xfrm>
        <a:prstGeom prst="hexagon">
          <a:avLst>
            <a:gd name="adj" fmla="val 25000"/>
            <a:gd name="vf" fmla="val 11547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Industry (top-down)</a:t>
          </a:r>
          <a:endParaRPr lang="de-DE" sz="800" kern="1200" dirty="0"/>
        </a:p>
      </dsp:txBody>
      <dsp:txXfrm>
        <a:off x="647213" y="1245839"/>
        <a:ext cx="441930" cy="381021"/>
      </dsp:txXfrm>
    </dsp:sp>
    <dsp:sp modelId="{03B14883-B93C-4977-B7BC-83AB8CDB9BED}">
      <dsp:nvSpPr>
        <dsp:cNvPr id="0" name=""/>
        <dsp:cNvSpPr/>
      </dsp:nvSpPr>
      <dsp:spPr>
        <a:xfrm>
          <a:off x="564418" y="1404018"/>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8B2952-D454-44E1-8E77-F08A252C825A}">
      <dsp:nvSpPr>
        <dsp:cNvPr id="0" name=""/>
        <dsp:cNvSpPr/>
      </dsp:nvSpPr>
      <dsp:spPr>
        <a:xfrm>
          <a:off x="0" y="863348"/>
          <a:ext cx="640814" cy="552493"/>
        </a:xfrm>
        <a:prstGeom prst="hexagon">
          <a:avLst>
            <a:gd name="adj" fmla="val 25000"/>
            <a:gd name="vf" fmla="val 1154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2AB9DF-03DB-47DB-A715-41A53FF0D11B}">
      <dsp:nvSpPr>
        <dsp:cNvPr id="0" name=""/>
        <dsp:cNvSpPr/>
      </dsp:nvSpPr>
      <dsp:spPr>
        <a:xfrm>
          <a:off x="436255" y="1342857"/>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1470669"/>
              <a:satOff val="-2046"/>
              <a:lumOff val="-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F7B33D-F9F7-44D1-BF51-CD679B68D060}">
      <dsp:nvSpPr>
        <dsp:cNvPr id="0" name=""/>
        <dsp:cNvSpPr/>
      </dsp:nvSpPr>
      <dsp:spPr>
        <a:xfrm>
          <a:off x="1093717" y="856779"/>
          <a:ext cx="640814" cy="552493"/>
        </a:xfrm>
        <a:prstGeom prst="hexagon">
          <a:avLst>
            <a:gd name="adj" fmla="val 25000"/>
            <a:gd name="vf" fmla="val 115470"/>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HH-Buildings (</a:t>
          </a:r>
          <a:r>
            <a:rPr lang="de-DE" sz="800" kern="1200" dirty="0" err="1" smtClean="0"/>
            <a:t>Bottom-Up</a:t>
          </a:r>
          <a:r>
            <a:rPr lang="de-DE" sz="800" kern="1200" dirty="0" smtClean="0"/>
            <a:t>)</a:t>
          </a:r>
          <a:endParaRPr lang="de-DE" sz="800" kern="1200" dirty="0"/>
        </a:p>
      </dsp:txBody>
      <dsp:txXfrm>
        <a:off x="1193159" y="942515"/>
        <a:ext cx="441930" cy="381021"/>
      </dsp:txXfrm>
    </dsp:sp>
    <dsp:sp modelId="{D5358AC9-D15A-4BE8-ACC9-4B0EB473AB33}">
      <dsp:nvSpPr>
        <dsp:cNvPr id="0" name=""/>
        <dsp:cNvSpPr/>
      </dsp:nvSpPr>
      <dsp:spPr>
        <a:xfrm>
          <a:off x="1531797" y="1335704"/>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2941338"/>
              <a:satOff val="-4091"/>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EE361-34AA-45ED-8E4C-A78F4CF45FFD}">
      <dsp:nvSpPr>
        <dsp:cNvPr id="0" name=""/>
        <dsp:cNvSpPr/>
      </dsp:nvSpPr>
      <dsp:spPr>
        <a:xfrm>
          <a:off x="1639664" y="1160103"/>
          <a:ext cx="640814" cy="552493"/>
        </a:xfrm>
        <a:prstGeom prst="hexagon">
          <a:avLst>
            <a:gd name="adj" fmla="val 25000"/>
            <a:gd name="vf" fmla="val 1154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0" b="-20000"/>
          </a:stretch>
        </a:blip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671008-C8F2-4107-9053-4DCD9A04A38B}">
      <dsp:nvSpPr>
        <dsp:cNvPr id="0" name=""/>
        <dsp:cNvSpPr/>
      </dsp:nvSpPr>
      <dsp:spPr>
        <a:xfrm>
          <a:off x="1656311" y="1404018"/>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4412007"/>
              <a:satOff val="-6137"/>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BC6696-5874-472E-B7B7-D68C2B502A2E}">
      <dsp:nvSpPr>
        <dsp:cNvPr id="0" name=""/>
        <dsp:cNvSpPr/>
      </dsp:nvSpPr>
      <dsp:spPr>
        <a:xfrm>
          <a:off x="547771" y="554768"/>
          <a:ext cx="640814" cy="552493"/>
        </a:xfrm>
        <a:prstGeom prst="hexagon">
          <a:avLst>
            <a:gd name="adj" fmla="val 25000"/>
            <a:gd name="vf" fmla="val 115470"/>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Transport (</a:t>
          </a:r>
          <a:r>
            <a:rPr lang="de-DE" sz="800" kern="1200" dirty="0" err="1" smtClean="0"/>
            <a:t>Bottom-Up</a:t>
          </a:r>
          <a:r>
            <a:rPr lang="de-DE" sz="800" kern="1200" dirty="0" smtClean="0"/>
            <a:t>)</a:t>
          </a:r>
          <a:endParaRPr lang="de-DE" sz="800" kern="1200" dirty="0"/>
        </a:p>
      </dsp:txBody>
      <dsp:txXfrm>
        <a:off x="647213" y="640504"/>
        <a:ext cx="441930" cy="381021"/>
      </dsp:txXfrm>
    </dsp:sp>
    <dsp:sp modelId="{C11C8F79-1040-499E-B5DC-BEC557A3E8E9}">
      <dsp:nvSpPr>
        <dsp:cNvPr id="0" name=""/>
        <dsp:cNvSpPr/>
      </dsp:nvSpPr>
      <dsp:spPr>
        <a:xfrm>
          <a:off x="982202" y="566738"/>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5882676"/>
              <a:satOff val="-8182"/>
              <a:lumOff val="-31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3DA8D5-52FC-4C4C-B490-918CA0DA3796}">
      <dsp:nvSpPr>
        <dsp:cNvPr id="0" name=""/>
        <dsp:cNvSpPr/>
      </dsp:nvSpPr>
      <dsp:spPr>
        <a:xfrm>
          <a:off x="1093717" y="252904"/>
          <a:ext cx="640814" cy="552493"/>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5000" r="-15000"/>
          </a:stretch>
        </a:blip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98AC95-3E7E-4583-8C4C-B33D89D1238A}">
      <dsp:nvSpPr>
        <dsp:cNvPr id="0" name=""/>
        <dsp:cNvSpPr/>
      </dsp:nvSpPr>
      <dsp:spPr>
        <a:xfrm>
          <a:off x="1112645" y="495505"/>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62783-2A29-4501-8CE9-397F461484B5}">
      <dsp:nvSpPr>
        <dsp:cNvPr id="0" name=""/>
        <dsp:cNvSpPr/>
      </dsp:nvSpPr>
      <dsp:spPr>
        <a:xfrm>
          <a:off x="547771" y="1160103"/>
          <a:ext cx="640814" cy="552493"/>
        </a:xfrm>
        <a:prstGeom prst="hexagon">
          <a:avLst>
            <a:gd name="adj" fmla="val 25000"/>
            <a:gd name="vf" fmla="val 11547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Industry (top-down)</a:t>
          </a:r>
          <a:endParaRPr lang="de-DE" sz="800" kern="1200" dirty="0"/>
        </a:p>
      </dsp:txBody>
      <dsp:txXfrm>
        <a:off x="647213" y="1245839"/>
        <a:ext cx="441930" cy="381021"/>
      </dsp:txXfrm>
    </dsp:sp>
    <dsp:sp modelId="{03B14883-B93C-4977-B7BC-83AB8CDB9BED}">
      <dsp:nvSpPr>
        <dsp:cNvPr id="0" name=""/>
        <dsp:cNvSpPr/>
      </dsp:nvSpPr>
      <dsp:spPr>
        <a:xfrm>
          <a:off x="564418" y="1404018"/>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8B2952-D454-44E1-8E77-F08A252C825A}">
      <dsp:nvSpPr>
        <dsp:cNvPr id="0" name=""/>
        <dsp:cNvSpPr/>
      </dsp:nvSpPr>
      <dsp:spPr>
        <a:xfrm>
          <a:off x="0" y="863348"/>
          <a:ext cx="640814" cy="552493"/>
        </a:xfrm>
        <a:prstGeom prst="hexagon">
          <a:avLst>
            <a:gd name="adj" fmla="val 25000"/>
            <a:gd name="vf" fmla="val 1154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2AB9DF-03DB-47DB-A715-41A53FF0D11B}">
      <dsp:nvSpPr>
        <dsp:cNvPr id="0" name=""/>
        <dsp:cNvSpPr/>
      </dsp:nvSpPr>
      <dsp:spPr>
        <a:xfrm>
          <a:off x="436255" y="1342857"/>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1470669"/>
              <a:satOff val="-2046"/>
              <a:lumOff val="-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F7B33D-F9F7-44D1-BF51-CD679B68D060}">
      <dsp:nvSpPr>
        <dsp:cNvPr id="0" name=""/>
        <dsp:cNvSpPr/>
      </dsp:nvSpPr>
      <dsp:spPr>
        <a:xfrm>
          <a:off x="1093717" y="856779"/>
          <a:ext cx="640814" cy="552493"/>
        </a:xfrm>
        <a:prstGeom prst="hexagon">
          <a:avLst>
            <a:gd name="adj" fmla="val 25000"/>
            <a:gd name="vf" fmla="val 115470"/>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HH-Buildings (</a:t>
          </a:r>
          <a:r>
            <a:rPr lang="de-DE" sz="800" kern="1200" dirty="0" err="1" smtClean="0"/>
            <a:t>Bottom-Up</a:t>
          </a:r>
          <a:r>
            <a:rPr lang="de-DE" sz="800" kern="1200" dirty="0" smtClean="0"/>
            <a:t>)</a:t>
          </a:r>
          <a:endParaRPr lang="de-DE" sz="800" kern="1200" dirty="0"/>
        </a:p>
      </dsp:txBody>
      <dsp:txXfrm>
        <a:off x="1193159" y="942515"/>
        <a:ext cx="441930" cy="381021"/>
      </dsp:txXfrm>
    </dsp:sp>
    <dsp:sp modelId="{D5358AC9-D15A-4BE8-ACC9-4B0EB473AB33}">
      <dsp:nvSpPr>
        <dsp:cNvPr id="0" name=""/>
        <dsp:cNvSpPr/>
      </dsp:nvSpPr>
      <dsp:spPr>
        <a:xfrm>
          <a:off x="1531797" y="1335704"/>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2941338"/>
              <a:satOff val="-4091"/>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EE361-34AA-45ED-8E4C-A78F4CF45FFD}">
      <dsp:nvSpPr>
        <dsp:cNvPr id="0" name=""/>
        <dsp:cNvSpPr/>
      </dsp:nvSpPr>
      <dsp:spPr>
        <a:xfrm>
          <a:off x="1639664" y="1160103"/>
          <a:ext cx="640814" cy="552493"/>
        </a:xfrm>
        <a:prstGeom prst="hexagon">
          <a:avLst>
            <a:gd name="adj" fmla="val 25000"/>
            <a:gd name="vf" fmla="val 1154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0" b="-20000"/>
          </a:stretch>
        </a:blip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671008-C8F2-4107-9053-4DCD9A04A38B}">
      <dsp:nvSpPr>
        <dsp:cNvPr id="0" name=""/>
        <dsp:cNvSpPr/>
      </dsp:nvSpPr>
      <dsp:spPr>
        <a:xfrm>
          <a:off x="1656311" y="1404018"/>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4412007"/>
              <a:satOff val="-6137"/>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BC6696-5874-472E-B7B7-D68C2B502A2E}">
      <dsp:nvSpPr>
        <dsp:cNvPr id="0" name=""/>
        <dsp:cNvSpPr/>
      </dsp:nvSpPr>
      <dsp:spPr>
        <a:xfrm>
          <a:off x="547771" y="554768"/>
          <a:ext cx="640814" cy="552493"/>
        </a:xfrm>
        <a:prstGeom prst="hexagon">
          <a:avLst>
            <a:gd name="adj" fmla="val 25000"/>
            <a:gd name="vf" fmla="val 115470"/>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a:lnSpc>
              <a:spcPct val="90000"/>
            </a:lnSpc>
            <a:spcBef>
              <a:spcPct val="0"/>
            </a:spcBef>
            <a:spcAft>
              <a:spcPct val="35000"/>
            </a:spcAft>
          </a:pPr>
          <a:r>
            <a:rPr lang="de-DE" sz="800" kern="1200" dirty="0" smtClean="0"/>
            <a:t>Transport (</a:t>
          </a:r>
          <a:r>
            <a:rPr lang="de-DE" sz="800" kern="1200" dirty="0" err="1" smtClean="0"/>
            <a:t>Bottom-Up</a:t>
          </a:r>
          <a:r>
            <a:rPr lang="de-DE" sz="800" kern="1200" dirty="0" smtClean="0"/>
            <a:t>)</a:t>
          </a:r>
          <a:endParaRPr lang="de-DE" sz="800" kern="1200" dirty="0"/>
        </a:p>
      </dsp:txBody>
      <dsp:txXfrm>
        <a:off x="647213" y="640504"/>
        <a:ext cx="441930" cy="381021"/>
      </dsp:txXfrm>
    </dsp:sp>
    <dsp:sp modelId="{C11C8F79-1040-499E-B5DC-BEC557A3E8E9}">
      <dsp:nvSpPr>
        <dsp:cNvPr id="0" name=""/>
        <dsp:cNvSpPr/>
      </dsp:nvSpPr>
      <dsp:spPr>
        <a:xfrm>
          <a:off x="982202" y="566738"/>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5882676"/>
              <a:satOff val="-8182"/>
              <a:lumOff val="-31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3DA8D5-52FC-4C4C-B490-918CA0DA3796}">
      <dsp:nvSpPr>
        <dsp:cNvPr id="0" name=""/>
        <dsp:cNvSpPr/>
      </dsp:nvSpPr>
      <dsp:spPr>
        <a:xfrm>
          <a:off x="1093717" y="252904"/>
          <a:ext cx="640814" cy="552493"/>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5000" r="-15000"/>
          </a:stretch>
        </a:blip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98AC95-3E7E-4583-8C4C-B33D89D1238A}">
      <dsp:nvSpPr>
        <dsp:cNvPr id="0" name=""/>
        <dsp:cNvSpPr/>
      </dsp:nvSpPr>
      <dsp:spPr>
        <a:xfrm>
          <a:off x="1112645" y="495505"/>
          <a:ext cx="75027" cy="64664"/>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B86A1-5F16-44F8-B12C-05242C8B7330}" type="datetimeFigureOut">
              <a:rPr lang="en-IE" smtClean="0"/>
              <a:t>25/10/2023</a:t>
            </a:fld>
            <a:endParaRPr lang="en-I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I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45B37-0166-41D2-9C8F-1A97FA4FA0D9}" type="slidenum">
              <a:rPr lang="en-IE" smtClean="0"/>
              <a:t>‹Nº›</a:t>
            </a:fld>
            <a:endParaRPr lang="en-IE"/>
          </a:p>
        </p:txBody>
      </p:sp>
    </p:spTree>
    <p:extLst>
      <p:ext uri="{BB962C8B-B14F-4D97-AF65-F5344CB8AC3E}">
        <p14:creationId xmlns:p14="http://schemas.microsoft.com/office/powerpoint/2010/main" val="2835835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9A45B37-0166-41D2-9C8F-1A97FA4FA0D9}" type="slidenum">
              <a:rPr lang="en-IE" smtClean="0"/>
              <a:t>2</a:t>
            </a:fld>
            <a:endParaRPr lang="en-IE"/>
          </a:p>
        </p:txBody>
      </p:sp>
    </p:spTree>
    <p:extLst>
      <p:ext uri="{BB962C8B-B14F-4D97-AF65-F5344CB8AC3E}">
        <p14:creationId xmlns:p14="http://schemas.microsoft.com/office/powerpoint/2010/main" val="1613179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We</a:t>
            </a:r>
            <a:r>
              <a:rPr lang="de-AT" dirty="0" smtClean="0"/>
              <a:t> </a:t>
            </a:r>
            <a:r>
              <a:rPr lang="de-AT" dirty="0" err="1" smtClean="0"/>
              <a:t>saw</a:t>
            </a:r>
            <a:r>
              <a:rPr lang="de-AT" baseline="0" dirty="0" smtClean="0"/>
              <a:t> </a:t>
            </a:r>
            <a:r>
              <a:rPr lang="de-AT" baseline="0" dirty="0" err="1" smtClean="0"/>
              <a:t>overview</a:t>
            </a:r>
            <a:r>
              <a:rPr lang="de-AT" baseline="0" dirty="0" smtClean="0"/>
              <a:t> </a:t>
            </a:r>
            <a:r>
              <a:rPr lang="de-AT" baseline="0" dirty="0" err="1" smtClean="0"/>
              <a:t>before</a:t>
            </a:r>
            <a:r>
              <a:rPr lang="de-AT" baseline="0" dirty="0" smtClean="0"/>
              <a:t> – </a:t>
            </a:r>
            <a:r>
              <a:rPr lang="de-AT" baseline="0" dirty="0" err="1" smtClean="0"/>
              <a:t>this</a:t>
            </a:r>
            <a:r>
              <a:rPr lang="de-AT" baseline="0" dirty="0" smtClean="0"/>
              <a:t> </a:t>
            </a:r>
            <a:r>
              <a:rPr lang="de-AT" baseline="0" dirty="0" err="1" smtClean="0"/>
              <a:t>is</a:t>
            </a:r>
            <a:r>
              <a:rPr lang="de-AT" baseline="0" dirty="0" smtClean="0"/>
              <a:t> </a:t>
            </a:r>
            <a:r>
              <a:rPr lang="de-AT" baseline="0" dirty="0" err="1" smtClean="0"/>
              <a:t>what</a:t>
            </a:r>
            <a:r>
              <a:rPr lang="de-AT" baseline="0" dirty="0" smtClean="0"/>
              <a:t> </a:t>
            </a:r>
            <a:r>
              <a:rPr lang="de-AT" baseline="0" dirty="0" err="1" smtClean="0"/>
              <a:t>the</a:t>
            </a:r>
            <a:r>
              <a:rPr lang="de-AT" baseline="0" dirty="0" smtClean="0"/>
              <a:t> </a:t>
            </a:r>
            <a:r>
              <a:rPr lang="de-AT" baseline="0" dirty="0" err="1" smtClean="0"/>
              <a:t>energy</a:t>
            </a:r>
            <a:r>
              <a:rPr lang="de-AT" baseline="0" dirty="0" smtClean="0"/>
              <a:t> </a:t>
            </a:r>
            <a:r>
              <a:rPr lang="de-AT" baseline="0" dirty="0" err="1" smtClean="0"/>
              <a:t>module</a:t>
            </a:r>
            <a:r>
              <a:rPr lang="de-AT" baseline="0" dirty="0" smtClean="0"/>
              <a:t> </a:t>
            </a:r>
            <a:r>
              <a:rPr lang="de-AT" baseline="0" dirty="0" err="1" smtClean="0"/>
              <a:t>does</a:t>
            </a:r>
            <a:r>
              <a:rPr lang="de-AT" baseline="0" dirty="0" smtClean="0"/>
              <a:t>.</a:t>
            </a:r>
          </a:p>
          <a:p>
            <a:pPr marL="171450" indent="-171450">
              <a:buFontTx/>
              <a:buChar char="-"/>
            </a:pPr>
            <a:r>
              <a:rPr lang="de-AT" baseline="0" dirty="0" smtClean="0"/>
              <a:t>END USE </a:t>
            </a:r>
          </a:p>
          <a:p>
            <a:pPr marL="628650" lvl="1" indent="-171450">
              <a:buFontTx/>
              <a:buChar char="-"/>
            </a:pPr>
            <a:r>
              <a:rPr lang="de-AT" baseline="0" dirty="0" err="1" smtClean="0"/>
              <a:t>Recives</a:t>
            </a:r>
            <a:r>
              <a:rPr lang="de-AT" baseline="0" dirty="0" smtClean="0"/>
              <a:t> $ </a:t>
            </a:r>
            <a:r>
              <a:rPr lang="de-AT" baseline="0" dirty="0" err="1" smtClean="0"/>
              <a:t>demand</a:t>
            </a:r>
            <a:r>
              <a:rPr lang="de-AT" baseline="0" dirty="0" smtClean="0"/>
              <a:t> (</a:t>
            </a:r>
            <a:r>
              <a:rPr lang="de-AT" baseline="0" dirty="0" err="1" smtClean="0"/>
              <a:t>by</a:t>
            </a:r>
            <a:r>
              <a:rPr lang="de-AT" baseline="0" dirty="0" smtClean="0"/>
              <a:t> </a:t>
            </a:r>
            <a:r>
              <a:rPr lang="de-AT" baseline="0" dirty="0" err="1" smtClean="0"/>
              <a:t>economic</a:t>
            </a:r>
            <a:r>
              <a:rPr lang="de-AT" baseline="0" dirty="0" smtClean="0"/>
              <a:t> </a:t>
            </a:r>
            <a:r>
              <a:rPr lang="de-AT" baseline="0" dirty="0" err="1" smtClean="0"/>
              <a:t>sector</a:t>
            </a:r>
            <a:r>
              <a:rPr lang="de-AT" baseline="0" dirty="0" smtClean="0"/>
              <a:t>)</a:t>
            </a:r>
          </a:p>
          <a:p>
            <a:pPr marL="628650" lvl="1" indent="-171450">
              <a:buFontTx/>
              <a:buChar char="-"/>
            </a:pPr>
            <a:r>
              <a:rPr lang="de-AT" baseline="0" dirty="0" err="1" smtClean="0"/>
              <a:t>Convert</a:t>
            </a:r>
            <a:r>
              <a:rPr lang="de-AT" baseline="0" dirty="0" smtClean="0"/>
              <a:t> </a:t>
            </a:r>
            <a:r>
              <a:rPr lang="de-AT" baseline="0" dirty="0" err="1" smtClean="0"/>
              <a:t>to</a:t>
            </a:r>
            <a:r>
              <a:rPr lang="de-AT" baseline="0" dirty="0" smtClean="0"/>
              <a:t> kWh </a:t>
            </a:r>
            <a:r>
              <a:rPr lang="de-AT" baseline="0" dirty="0" err="1" smtClean="0"/>
              <a:t>demand</a:t>
            </a:r>
            <a:r>
              <a:rPr lang="de-AT" baseline="0" dirty="0" smtClean="0"/>
              <a:t> (</a:t>
            </a:r>
            <a:r>
              <a:rPr lang="de-AT" baseline="0" dirty="0" err="1" smtClean="0"/>
              <a:t>by</a:t>
            </a:r>
            <a:r>
              <a:rPr lang="de-AT" baseline="0" dirty="0" smtClean="0"/>
              <a:t> FE-Fuel)</a:t>
            </a:r>
          </a:p>
          <a:p>
            <a:pPr marL="628650" lvl="1" indent="-171450">
              <a:buFontTx/>
              <a:buChar char="-"/>
            </a:pPr>
            <a:r>
              <a:rPr lang="de-AT" baseline="0" dirty="0" smtClean="0"/>
              <a:t>Mixed </a:t>
            </a:r>
            <a:r>
              <a:rPr lang="de-AT" baseline="0" dirty="0" err="1" smtClean="0"/>
              <a:t>bottom-up</a:t>
            </a:r>
            <a:r>
              <a:rPr lang="de-AT" baseline="0" dirty="0" smtClean="0"/>
              <a:t> top down</a:t>
            </a:r>
          </a:p>
          <a:p>
            <a:pPr marL="1085850" lvl="2" indent="-171450">
              <a:buFontTx/>
              <a:buChar char="-"/>
            </a:pPr>
            <a:r>
              <a:rPr lang="de-AT" baseline="0" dirty="0" err="1" smtClean="0"/>
              <a:t>Bottom</a:t>
            </a:r>
            <a:r>
              <a:rPr lang="de-AT" baseline="0" dirty="0" smtClean="0"/>
              <a:t> </a:t>
            </a:r>
            <a:r>
              <a:rPr lang="de-AT" baseline="0" dirty="0" err="1" smtClean="0"/>
              <a:t>up</a:t>
            </a:r>
            <a:r>
              <a:rPr lang="de-AT" baseline="0" dirty="0" smtClean="0"/>
              <a:t>: Transport, HH-</a:t>
            </a:r>
            <a:r>
              <a:rPr lang="de-AT" baseline="0" dirty="0" err="1" smtClean="0"/>
              <a:t>buildings</a:t>
            </a:r>
            <a:r>
              <a:rPr lang="de-AT" baseline="0" dirty="0" smtClean="0"/>
              <a:t> </a:t>
            </a:r>
          </a:p>
          <a:p>
            <a:pPr marL="1085850" lvl="2" indent="-171450">
              <a:buFontTx/>
              <a:buChar char="-"/>
            </a:pPr>
            <a:r>
              <a:rPr lang="de-AT" baseline="0" dirty="0" smtClean="0"/>
              <a:t>Top down: </a:t>
            </a:r>
            <a:r>
              <a:rPr lang="de-AT" baseline="0" dirty="0" err="1" smtClean="0"/>
              <a:t>industry</a:t>
            </a:r>
            <a:r>
              <a:rPr lang="de-AT" baseline="0" dirty="0" smtClean="0"/>
              <a:t> (</a:t>
            </a:r>
            <a:r>
              <a:rPr lang="de-AT" baseline="0" dirty="0" err="1" smtClean="0"/>
              <a:t>energy</a:t>
            </a:r>
            <a:r>
              <a:rPr lang="de-AT" baseline="0" dirty="0" smtClean="0"/>
              <a:t> </a:t>
            </a:r>
            <a:r>
              <a:rPr lang="de-AT" baseline="0" dirty="0" err="1" smtClean="0"/>
              <a:t>intensities</a:t>
            </a:r>
            <a:r>
              <a:rPr lang="de-AT" baseline="0" dirty="0" smtClean="0"/>
              <a:t>)</a:t>
            </a:r>
          </a:p>
          <a:p>
            <a:pPr marL="628650" lvl="1" indent="-171450">
              <a:buFontTx/>
              <a:buChar char="-"/>
            </a:pPr>
            <a:r>
              <a:rPr lang="de-AT" baseline="0" dirty="0" smtClean="0"/>
              <a:t>Further </a:t>
            </a:r>
            <a:r>
              <a:rPr lang="de-AT" baseline="0" dirty="0" err="1" smtClean="0"/>
              <a:t>work</a:t>
            </a:r>
            <a:r>
              <a:rPr lang="de-AT" baseline="0" dirty="0" smtClean="0"/>
              <a:t>: </a:t>
            </a:r>
            <a:r>
              <a:rPr lang="de-AT" baseline="0" dirty="0" err="1" smtClean="0"/>
              <a:t>selected</a:t>
            </a:r>
            <a:r>
              <a:rPr lang="de-AT" baseline="0" dirty="0" smtClean="0"/>
              <a:t> </a:t>
            </a:r>
            <a:r>
              <a:rPr lang="de-AT" baseline="0" dirty="0" err="1" smtClean="0"/>
              <a:t>industries</a:t>
            </a:r>
            <a:r>
              <a:rPr lang="de-AT" baseline="0" dirty="0" smtClean="0"/>
              <a:t> also </a:t>
            </a:r>
            <a:r>
              <a:rPr lang="de-AT" baseline="0" dirty="0" err="1" smtClean="0"/>
              <a:t>bottom-up</a:t>
            </a:r>
            <a:endParaRPr lang="de-AT" baseline="0" dirty="0" smtClean="0"/>
          </a:p>
          <a:p>
            <a:pPr marL="171450" lvl="0" indent="-171450">
              <a:buFontTx/>
              <a:buChar char="-"/>
            </a:pPr>
            <a:r>
              <a:rPr lang="de-AT" baseline="0" dirty="0" smtClean="0"/>
              <a:t>TRANSOFRMATION</a:t>
            </a:r>
          </a:p>
          <a:p>
            <a:pPr marL="628650" lvl="1" indent="-171450">
              <a:buFontTx/>
              <a:buChar char="-"/>
            </a:pPr>
            <a:r>
              <a:rPr lang="de-AT" baseline="0" dirty="0" smtClean="0"/>
              <a:t>Center-piece </a:t>
            </a:r>
            <a:r>
              <a:rPr lang="de-AT" baseline="0" dirty="0" err="1" smtClean="0"/>
              <a:t>of</a:t>
            </a:r>
            <a:r>
              <a:rPr lang="de-AT" baseline="0" dirty="0" smtClean="0"/>
              <a:t> </a:t>
            </a:r>
            <a:r>
              <a:rPr lang="de-AT" baseline="0" dirty="0" err="1" smtClean="0"/>
              <a:t>energy</a:t>
            </a:r>
            <a:r>
              <a:rPr lang="de-AT" baseline="0" dirty="0" smtClean="0"/>
              <a:t> </a:t>
            </a:r>
            <a:r>
              <a:rPr lang="de-AT" baseline="0" dirty="0" err="1" smtClean="0"/>
              <a:t>module</a:t>
            </a:r>
            <a:r>
              <a:rPr lang="de-AT" baseline="0" dirty="0" smtClean="0"/>
              <a:t>– </a:t>
            </a:r>
            <a:r>
              <a:rPr lang="de-AT" baseline="0" dirty="0" err="1" smtClean="0"/>
              <a:t>calculates</a:t>
            </a:r>
            <a:r>
              <a:rPr lang="de-AT" baseline="0" dirty="0" smtClean="0"/>
              <a:t> PE </a:t>
            </a:r>
            <a:r>
              <a:rPr lang="de-AT" baseline="0" dirty="0" err="1" smtClean="0"/>
              <a:t>demand</a:t>
            </a:r>
            <a:r>
              <a:rPr lang="de-AT" baseline="0" dirty="0" smtClean="0"/>
              <a:t> </a:t>
            </a:r>
            <a:r>
              <a:rPr lang="de-AT" baseline="0" dirty="0" err="1" smtClean="0"/>
              <a:t>arising</a:t>
            </a:r>
            <a:r>
              <a:rPr lang="de-AT" baseline="0" dirty="0" smtClean="0"/>
              <a:t> </a:t>
            </a:r>
            <a:r>
              <a:rPr lang="de-AT" baseline="0" dirty="0" err="1" smtClean="0"/>
              <a:t>from</a:t>
            </a:r>
            <a:r>
              <a:rPr lang="de-AT" baseline="0" dirty="0" smtClean="0"/>
              <a:t> FE </a:t>
            </a:r>
            <a:r>
              <a:rPr lang="de-AT" baseline="0" dirty="0" err="1" smtClean="0"/>
              <a:t>demand</a:t>
            </a:r>
            <a:r>
              <a:rPr lang="de-AT" baseline="0" dirty="0" smtClean="0"/>
              <a:t>. </a:t>
            </a:r>
          </a:p>
          <a:p>
            <a:pPr marL="628650" lvl="1" indent="-171450">
              <a:buFontTx/>
              <a:buChar char="-"/>
            </a:pPr>
            <a:r>
              <a:rPr lang="de-AT" baseline="0" dirty="0" err="1" smtClean="0"/>
              <a:t>Represents</a:t>
            </a:r>
            <a:r>
              <a:rPr lang="de-AT" baseline="0" dirty="0" smtClean="0"/>
              <a:t>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energytransformation</a:t>
            </a:r>
            <a:r>
              <a:rPr lang="de-AT" baseline="0" dirty="0" smtClean="0"/>
              <a:t> </a:t>
            </a:r>
            <a:r>
              <a:rPr lang="de-AT" baseline="0" dirty="0" err="1" smtClean="0"/>
              <a:t>chain</a:t>
            </a:r>
            <a:r>
              <a:rPr lang="de-AT" baseline="0" dirty="0" smtClean="0"/>
              <a:t>, </a:t>
            </a:r>
            <a:r>
              <a:rPr lang="de-AT" baseline="0" dirty="0" err="1" smtClean="0"/>
              <a:t>and</a:t>
            </a:r>
            <a:r>
              <a:rPr lang="de-AT" baseline="0" dirty="0" smtClean="0"/>
              <a:t> </a:t>
            </a:r>
            <a:r>
              <a:rPr lang="de-AT" baseline="0" dirty="0" err="1" smtClean="0"/>
              <a:t>allocates</a:t>
            </a:r>
            <a:r>
              <a:rPr lang="de-AT" baseline="0" dirty="0" smtClean="0"/>
              <a:t> </a:t>
            </a:r>
            <a:r>
              <a:rPr lang="de-AT" baseline="0" dirty="0" err="1" smtClean="0"/>
              <a:t>the</a:t>
            </a:r>
            <a:r>
              <a:rPr lang="de-AT" baseline="0" dirty="0" smtClean="0"/>
              <a:t> </a:t>
            </a:r>
            <a:r>
              <a:rPr lang="de-AT" baseline="0" dirty="0" err="1" smtClean="0"/>
              <a:t>transformation</a:t>
            </a:r>
            <a:r>
              <a:rPr lang="de-AT" baseline="0" dirty="0" smtClean="0"/>
              <a:t> </a:t>
            </a:r>
            <a:r>
              <a:rPr lang="de-AT" baseline="0" dirty="0" err="1" smtClean="0"/>
              <a:t>technology</a:t>
            </a:r>
            <a:r>
              <a:rPr lang="de-AT" baseline="0" dirty="0" smtClean="0"/>
              <a:t> </a:t>
            </a:r>
            <a:r>
              <a:rPr lang="de-AT" baseline="0" dirty="0" err="1" smtClean="0"/>
              <a:t>usage</a:t>
            </a:r>
            <a:r>
              <a:rPr lang="de-AT" baseline="0" dirty="0" smtClean="0"/>
              <a:t> („</a:t>
            </a:r>
            <a:r>
              <a:rPr lang="de-AT" baseline="0" dirty="0" err="1" smtClean="0"/>
              <a:t>merit</a:t>
            </a:r>
            <a:r>
              <a:rPr lang="de-AT" baseline="0" dirty="0" smtClean="0"/>
              <a:t> </a:t>
            </a:r>
            <a:r>
              <a:rPr lang="de-AT" baseline="0" dirty="0" err="1" smtClean="0"/>
              <a:t>order</a:t>
            </a:r>
            <a:r>
              <a:rPr lang="de-AT" baseline="0" dirty="0" smtClean="0"/>
              <a:t>“)</a:t>
            </a:r>
          </a:p>
          <a:p>
            <a:pPr marL="628650" lvl="1" indent="-171450">
              <a:buFontTx/>
              <a:buChar char="-"/>
            </a:pPr>
            <a:r>
              <a:rPr lang="de-AT" baseline="0" dirty="0" err="1" smtClean="0"/>
              <a:t>While</a:t>
            </a:r>
            <a:r>
              <a:rPr lang="de-AT" baseline="0" dirty="0" smtClean="0"/>
              <a:t> </a:t>
            </a:r>
            <a:r>
              <a:rPr lang="de-AT" baseline="0" dirty="0" err="1" smtClean="0"/>
              <a:t>accounting</a:t>
            </a:r>
            <a:r>
              <a:rPr lang="de-AT" baseline="0" dirty="0" smtClean="0"/>
              <a:t> </a:t>
            </a:r>
            <a:r>
              <a:rPr lang="de-AT" baseline="0" dirty="0" err="1" smtClean="0"/>
              <a:t>for</a:t>
            </a:r>
            <a:r>
              <a:rPr lang="de-AT" baseline="0" dirty="0" smtClean="0"/>
              <a:t> all </a:t>
            </a:r>
            <a:r>
              <a:rPr lang="de-AT" baseline="0" dirty="0" err="1" smtClean="0"/>
              <a:t>relevent</a:t>
            </a:r>
            <a:r>
              <a:rPr lang="de-AT" baseline="0" dirty="0" smtClean="0"/>
              <a:t> </a:t>
            </a:r>
            <a:r>
              <a:rPr lang="de-AT" baseline="0" dirty="0" err="1" smtClean="0"/>
              <a:t>influences</a:t>
            </a:r>
            <a:endParaRPr lang="de-AT" baseline="0" dirty="0" smtClean="0"/>
          </a:p>
          <a:p>
            <a:pPr marL="1085850" lvl="2" indent="-171450">
              <a:buFontTx/>
              <a:buChar char="-"/>
            </a:pPr>
            <a:r>
              <a:rPr lang="de-AT" baseline="0" dirty="0" err="1" smtClean="0"/>
              <a:t>Capacity</a:t>
            </a:r>
            <a:r>
              <a:rPr lang="de-AT" baseline="0" dirty="0" smtClean="0"/>
              <a:t> stock, </a:t>
            </a:r>
            <a:r>
              <a:rPr lang="de-AT" baseline="0" dirty="0" err="1" smtClean="0"/>
              <a:t>energy</a:t>
            </a:r>
            <a:r>
              <a:rPr lang="de-AT" baseline="0" dirty="0" smtClean="0"/>
              <a:t> </a:t>
            </a:r>
            <a:r>
              <a:rPr lang="de-AT" baseline="0" dirty="0" err="1" smtClean="0"/>
              <a:t>variability</a:t>
            </a:r>
            <a:r>
              <a:rPr lang="de-AT" baseline="0" dirty="0" smtClean="0"/>
              <a:t> &amp; </a:t>
            </a:r>
            <a:r>
              <a:rPr lang="de-AT" baseline="0" dirty="0" err="1" smtClean="0"/>
              <a:t>flexibility</a:t>
            </a:r>
            <a:r>
              <a:rPr lang="de-AT" baseline="0" dirty="0" smtClean="0"/>
              <a:t>, etc.</a:t>
            </a:r>
          </a:p>
          <a:p>
            <a:pPr marL="171450" lvl="0" indent="-171450">
              <a:buFontTx/>
              <a:buChar char="-"/>
            </a:pPr>
            <a:r>
              <a:rPr lang="de-AT" baseline="0" dirty="0" smtClean="0"/>
              <a:t>CAPACITY</a:t>
            </a:r>
          </a:p>
          <a:p>
            <a:pPr marL="628650" lvl="1" indent="-171450">
              <a:buFontTx/>
              <a:buChar char="-"/>
            </a:pPr>
            <a:r>
              <a:rPr lang="de-AT" baseline="0" dirty="0" smtClean="0"/>
              <a:t>Accounting </a:t>
            </a:r>
            <a:r>
              <a:rPr lang="de-AT" baseline="0" dirty="0" err="1" smtClean="0"/>
              <a:t>for</a:t>
            </a:r>
            <a:r>
              <a:rPr lang="de-AT" baseline="0" dirty="0" smtClean="0"/>
              <a:t> stock </a:t>
            </a:r>
            <a:r>
              <a:rPr lang="de-AT" baseline="0" dirty="0" err="1" smtClean="0"/>
              <a:t>and</a:t>
            </a:r>
            <a:r>
              <a:rPr lang="de-AT" baseline="0" dirty="0" smtClean="0"/>
              <a:t> </a:t>
            </a:r>
            <a:r>
              <a:rPr lang="de-AT" baseline="0" dirty="0" err="1" smtClean="0"/>
              <a:t>flow</a:t>
            </a:r>
            <a:r>
              <a:rPr lang="de-AT" baseline="0" dirty="0" smtClean="0"/>
              <a:t> </a:t>
            </a:r>
            <a:r>
              <a:rPr lang="de-AT" baseline="0" dirty="0" err="1" smtClean="0"/>
              <a:t>of</a:t>
            </a:r>
            <a:r>
              <a:rPr lang="de-AT" baseline="0" dirty="0" smtClean="0"/>
              <a:t> </a:t>
            </a:r>
            <a:r>
              <a:rPr lang="de-AT" baseline="0" dirty="0" err="1" smtClean="0"/>
              <a:t>transformation</a:t>
            </a:r>
            <a:r>
              <a:rPr lang="de-AT" baseline="0" dirty="0" smtClean="0"/>
              <a:t> </a:t>
            </a:r>
            <a:r>
              <a:rPr lang="de-AT" baseline="0" dirty="0" err="1" smtClean="0"/>
              <a:t>capacities</a:t>
            </a:r>
            <a:endParaRPr lang="de-AT" baseline="0" dirty="0" smtClean="0"/>
          </a:p>
          <a:p>
            <a:pPr marL="628650" lvl="1" indent="-171450">
              <a:buFontTx/>
              <a:buChar char="-"/>
            </a:pPr>
            <a:r>
              <a:rPr lang="de-AT" baseline="0" dirty="0" err="1" smtClean="0"/>
              <a:t>Taking</a:t>
            </a:r>
            <a:r>
              <a:rPr lang="de-AT" baseline="0" dirty="0" smtClean="0"/>
              <a:t> </a:t>
            </a:r>
            <a:r>
              <a:rPr lang="de-AT" baseline="0" dirty="0" err="1" smtClean="0"/>
              <a:t>into</a:t>
            </a:r>
            <a:r>
              <a:rPr lang="de-AT" baseline="0" dirty="0" smtClean="0"/>
              <a:t> </a:t>
            </a:r>
            <a:r>
              <a:rPr lang="de-AT" baseline="0" dirty="0" err="1" smtClean="0"/>
              <a:t>account</a:t>
            </a:r>
            <a:r>
              <a:rPr lang="de-AT" baseline="0" dirty="0" smtClean="0"/>
              <a:t> </a:t>
            </a:r>
            <a:r>
              <a:rPr lang="de-AT" baseline="0" dirty="0" err="1" smtClean="0"/>
              <a:t>biophysical</a:t>
            </a:r>
            <a:r>
              <a:rPr lang="de-AT" baseline="0" dirty="0" smtClean="0"/>
              <a:t> </a:t>
            </a:r>
            <a:r>
              <a:rPr lang="de-AT" baseline="0" dirty="0" err="1" smtClean="0"/>
              <a:t>limitations</a:t>
            </a:r>
            <a:endParaRPr lang="de-AT" baseline="0" dirty="0" smtClean="0"/>
          </a:p>
          <a:p>
            <a:pPr marL="628650" lvl="1" indent="-171450">
              <a:buFontTx/>
              <a:buChar char="-"/>
            </a:pPr>
            <a:r>
              <a:rPr lang="de-AT" baseline="0" dirty="0" err="1" smtClean="0"/>
              <a:t>Important</a:t>
            </a:r>
            <a:r>
              <a:rPr lang="de-AT" baseline="0" dirty="0" smtClean="0"/>
              <a:t> </a:t>
            </a:r>
            <a:r>
              <a:rPr lang="de-AT" baseline="0" dirty="0" err="1" smtClean="0"/>
              <a:t>hook</a:t>
            </a:r>
            <a:r>
              <a:rPr lang="de-AT" baseline="0" dirty="0" smtClean="0"/>
              <a:t>-in </a:t>
            </a:r>
            <a:r>
              <a:rPr lang="de-AT" baseline="0" dirty="0" err="1" smtClean="0"/>
              <a:t>point</a:t>
            </a:r>
            <a:r>
              <a:rPr lang="de-AT" baseline="0" dirty="0" smtClean="0"/>
              <a:t> </a:t>
            </a:r>
            <a:r>
              <a:rPr lang="de-AT" baseline="0" dirty="0" err="1" smtClean="0"/>
              <a:t>for</a:t>
            </a:r>
            <a:r>
              <a:rPr lang="de-AT" baseline="0" dirty="0" smtClean="0"/>
              <a:t> </a:t>
            </a:r>
            <a:r>
              <a:rPr lang="de-AT" baseline="0" dirty="0" err="1" smtClean="0"/>
              <a:t>policies</a:t>
            </a:r>
            <a:endParaRPr lang="de-AT" baseline="0" dirty="0" smtClean="0"/>
          </a:p>
          <a:p>
            <a:pPr marL="171450" lvl="0" indent="-171450">
              <a:buFontTx/>
              <a:buChar char="-"/>
            </a:pPr>
            <a:r>
              <a:rPr lang="de-AT" baseline="0" dirty="0" smtClean="0"/>
              <a:t>VARIABILITY</a:t>
            </a:r>
          </a:p>
          <a:p>
            <a:pPr marL="628650" lvl="1" indent="-171450">
              <a:buFontTx/>
              <a:buChar char="-"/>
            </a:pPr>
            <a:r>
              <a:rPr lang="de-AT" baseline="0" dirty="0" smtClean="0"/>
              <a:t>Accounts </a:t>
            </a:r>
            <a:r>
              <a:rPr lang="de-AT" baseline="0" dirty="0" err="1" smtClean="0"/>
              <a:t>for</a:t>
            </a:r>
            <a:r>
              <a:rPr lang="de-AT" baseline="0" dirty="0" smtClean="0"/>
              <a:t> </a:t>
            </a:r>
            <a:r>
              <a:rPr lang="de-AT" baseline="0" dirty="0" err="1" smtClean="0"/>
              <a:t>impact</a:t>
            </a:r>
            <a:r>
              <a:rPr lang="de-AT" baseline="0" dirty="0" smtClean="0"/>
              <a:t> </a:t>
            </a:r>
            <a:r>
              <a:rPr lang="de-AT" baseline="0" dirty="0" err="1" smtClean="0"/>
              <a:t>of</a:t>
            </a:r>
            <a:r>
              <a:rPr lang="de-AT" baseline="0" dirty="0" smtClean="0"/>
              <a:t> </a:t>
            </a:r>
            <a:r>
              <a:rPr lang="de-AT" baseline="0" dirty="0" err="1" smtClean="0"/>
              <a:t>vRES</a:t>
            </a:r>
            <a:r>
              <a:rPr lang="de-AT" baseline="0" dirty="0" smtClean="0"/>
              <a:t> on </a:t>
            </a:r>
            <a:r>
              <a:rPr lang="de-AT" baseline="0" dirty="0" err="1" smtClean="0"/>
              <a:t>annual</a:t>
            </a:r>
            <a:r>
              <a:rPr lang="de-AT" baseline="0" dirty="0" smtClean="0"/>
              <a:t> </a:t>
            </a:r>
            <a:r>
              <a:rPr lang="de-AT" baseline="0" dirty="0" err="1" smtClean="0"/>
              <a:t>energy</a:t>
            </a:r>
            <a:r>
              <a:rPr lang="de-AT" baseline="0" dirty="0" smtClean="0"/>
              <a:t> </a:t>
            </a:r>
            <a:r>
              <a:rPr lang="de-AT" baseline="0" dirty="0" err="1" smtClean="0"/>
              <a:t>balances</a:t>
            </a:r>
            <a:endParaRPr lang="de-AT" baseline="0" dirty="0" smtClean="0"/>
          </a:p>
          <a:p>
            <a:pPr marL="628650" lvl="1" indent="-171450">
              <a:buFontTx/>
              <a:buChar char="-"/>
            </a:pPr>
            <a:r>
              <a:rPr lang="de-AT" baseline="0" dirty="0" err="1" smtClean="0"/>
              <a:t>Reaching</a:t>
            </a:r>
            <a:r>
              <a:rPr lang="de-AT" baseline="0" dirty="0" smtClean="0"/>
              <a:t> 100% RES </a:t>
            </a:r>
            <a:r>
              <a:rPr lang="de-AT" baseline="0" dirty="0" err="1" smtClean="0"/>
              <a:t>is</a:t>
            </a:r>
            <a:r>
              <a:rPr lang="de-AT" baseline="0" dirty="0" smtClean="0"/>
              <a:t> NOT easy – </a:t>
            </a:r>
            <a:r>
              <a:rPr lang="de-AT" baseline="0" dirty="0" err="1" smtClean="0"/>
              <a:t>it</a:t>
            </a:r>
            <a:r>
              <a:rPr lang="de-AT" baseline="0" dirty="0" smtClean="0"/>
              <a:t> </a:t>
            </a:r>
            <a:r>
              <a:rPr lang="de-AT" baseline="0" dirty="0" err="1" smtClean="0"/>
              <a:t>is</a:t>
            </a:r>
            <a:r>
              <a:rPr lang="de-AT" baseline="0" dirty="0" smtClean="0"/>
              <a:t> </a:t>
            </a:r>
            <a:r>
              <a:rPr lang="de-AT" baseline="0" dirty="0" err="1" smtClean="0"/>
              <a:t>very</a:t>
            </a:r>
            <a:r>
              <a:rPr lang="de-AT" baseline="0" dirty="0" smtClean="0"/>
              <a:t> </a:t>
            </a:r>
            <a:r>
              <a:rPr lang="de-AT" baseline="0" dirty="0" err="1" smtClean="0"/>
              <a:t>very</a:t>
            </a:r>
            <a:r>
              <a:rPr lang="de-AT" baseline="0" dirty="0" smtClean="0"/>
              <a:t> </a:t>
            </a:r>
            <a:r>
              <a:rPr lang="de-AT" baseline="0" dirty="0" err="1" smtClean="0"/>
              <a:t>hard</a:t>
            </a:r>
            <a:endParaRPr lang="de-AT" baseline="0" dirty="0" smtClean="0"/>
          </a:p>
          <a:p>
            <a:pPr marL="628650" lvl="1" indent="-171450">
              <a:buFontTx/>
              <a:buChar char="-"/>
            </a:pPr>
            <a:r>
              <a:rPr lang="de-AT" baseline="0" dirty="0" err="1" smtClean="0"/>
              <a:t>Requires</a:t>
            </a:r>
            <a:r>
              <a:rPr lang="de-AT" baseline="0" dirty="0" smtClean="0"/>
              <a:t> </a:t>
            </a:r>
            <a:r>
              <a:rPr lang="de-AT" baseline="0" dirty="0" err="1" smtClean="0"/>
              <a:t>significatn</a:t>
            </a:r>
            <a:r>
              <a:rPr lang="de-AT" baseline="0" dirty="0" smtClean="0"/>
              <a:t> </a:t>
            </a:r>
            <a:r>
              <a:rPr lang="de-AT" baseline="0" dirty="0" err="1" smtClean="0"/>
              <a:t>investment</a:t>
            </a:r>
            <a:r>
              <a:rPr lang="de-AT" baseline="0" dirty="0" smtClean="0"/>
              <a:t> in </a:t>
            </a:r>
            <a:r>
              <a:rPr lang="de-AT" baseline="0" dirty="0" err="1" smtClean="0"/>
              <a:t>flexibility</a:t>
            </a:r>
            <a:r>
              <a:rPr lang="de-AT" baseline="0" dirty="0" smtClean="0"/>
              <a:t> </a:t>
            </a:r>
            <a:r>
              <a:rPr lang="de-AT" baseline="0" dirty="0" err="1" smtClean="0"/>
              <a:t>technologies</a:t>
            </a:r>
            <a:r>
              <a:rPr lang="de-AT" baseline="0" dirty="0" smtClean="0"/>
              <a:t> </a:t>
            </a:r>
            <a:r>
              <a:rPr lang="de-AT" baseline="0" dirty="0" err="1" smtClean="0"/>
              <a:t>and</a:t>
            </a:r>
            <a:r>
              <a:rPr lang="de-AT" baseline="0" dirty="0" smtClean="0"/>
              <a:t> </a:t>
            </a:r>
            <a:r>
              <a:rPr lang="de-AT" baseline="0" dirty="0" err="1" smtClean="0"/>
              <a:t>overcapacities</a:t>
            </a:r>
            <a:endParaRPr lang="de-AT" baseline="0" dirty="0" smtClean="0"/>
          </a:p>
          <a:p>
            <a:pPr marL="628650" lvl="1" indent="-171450">
              <a:buFontTx/>
              <a:buChar char="-"/>
            </a:pPr>
            <a:r>
              <a:rPr lang="de-AT" baseline="0" dirty="0" err="1" smtClean="0"/>
              <a:t>And</a:t>
            </a:r>
            <a:r>
              <a:rPr lang="de-AT" baseline="0" dirty="0" smtClean="0"/>
              <a:t> </a:t>
            </a:r>
            <a:r>
              <a:rPr lang="de-AT" baseline="0" dirty="0" err="1" smtClean="0"/>
              <a:t>it‘s</a:t>
            </a:r>
            <a:r>
              <a:rPr lang="de-AT" baseline="0" dirty="0" smtClean="0"/>
              <a:t> an </a:t>
            </a:r>
            <a:r>
              <a:rPr lang="de-AT" baseline="0" dirty="0" err="1" smtClean="0"/>
              <a:t>effect</a:t>
            </a:r>
            <a:r>
              <a:rPr lang="de-AT" baseline="0" dirty="0" smtClean="0"/>
              <a:t> </a:t>
            </a:r>
            <a:r>
              <a:rPr lang="de-AT" baseline="0" dirty="0" err="1" smtClean="0"/>
              <a:t>often</a:t>
            </a:r>
            <a:r>
              <a:rPr lang="de-AT" baseline="0" dirty="0" smtClean="0"/>
              <a:t> </a:t>
            </a:r>
            <a:r>
              <a:rPr lang="de-AT" baseline="0" dirty="0" err="1" smtClean="0"/>
              <a:t>overlooked</a:t>
            </a:r>
            <a:r>
              <a:rPr lang="de-AT" baseline="0" dirty="0" smtClean="0"/>
              <a:t> </a:t>
            </a:r>
            <a:r>
              <a:rPr lang="de-AT" baseline="0" dirty="0" err="1" smtClean="0"/>
              <a:t>by</a:t>
            </a:r>
            <a:r>
              <a:rPr lang="de-AT" baseline="0" dirty="0" smtClean="0"/>
              <a:t> </a:t>
            </a:r>
            <a:r>
              <a:rPr lang="de-AT" baseline="0" dirty="0" err="1" smtClean="0"/>
              <a:t>annual</a:t>
            </a:r>
            <a:r>
              <a:rPr lang="de-AT" baseline="0" dirty="0" smtClean="0"/>
              <a:t> IAMs</a:t>
            </a:r>
          </a:p>
          <a:p>
            <a:pPr marL="628650" lvl="1" indent="-171450">
              <a:buFontTx/>
              <a:buChar char="-"/>
            </a:pPr>
            <a:r>
              <a:rPr lang="de-AT" baseline="0" dirty="0" err="1" smtClean="0"/>
              <a:t>Methodological</a:t>
            </a:r>
            <a:r>
              <a:rPr lang="de-AT" baseline="0" dirty="0" smtClean="0"/>
              <a:t> </a:t>
            </a:r>
            <a:r>
              <a:rPr lang="de-AT" baseline="0" dirty="0" err="1" smtClean="0"/>
              <a:t>approach</a:t>
            </a:r>
            <a:r>
              <a:rPr lang="de-AT" baseline="0" dirty="0" smtClean="0"/>
              <a:t>: </a:t>
            </a:r>
            <a:r>
              <a:rPr lang="de-AT" baseline="0" dirty="0" err="1" smtClean="0"/>
              <a:t>emulating</a:t>
            </a:r>
            <a:r>
              <a:rPr lang="de-AT" baseline="0" dirty="0" smtClean="0"/>
              <a:t> </a:t>
            </a:r>
            <a:r>
              <a:rPr lang="de-AT" baseline="0" dirty="0" err="1" smtClean="0"/>
              <a:t>dispatch</a:t>
            </a:r>
            <a:r>
              <a:rPr lang="de-AT" baseline="0" dirty="0" smtClean="0"/>
              <a:t> </a:t>
            </a:r>
            <a:r>
              <a:rPr lang="de-AT" baseline="0" dirty="0" err="1" smtClean="0"/>
              <a:t>model</a:t>
            </a:r>
            <a:r>
              <a:rPr lang="de-AT" baseline="0" dirty="0" smtClean="0"/>
              <a:t> </a:t>
            </a:r>
            <a:r>
              <a:rPr lang="de-AT" baseline="0" dirty="0" err="1" smtClean="0"/>
              <a:t>results</a:t>
            </a:r>
            <a:endParaRPr lang="de-AT" baseline="0" dirty="0" smtClean="0"/>
          </a:p>
          <a:p>
            <a:pPr marL="1085850" lvl="2" indent="-171450">
              <a:buFontTx/>
              <a:buChar char="-"/>
            </a:pPr>
            <a:r>
              <a:rPr lang="de-AT" baseline="0" dirty="0" smtClean="0"/>
              <a:t>100.000ds </a:t>
            </a:r>
            <a:r>
              <a:rPr lang="de-AT" baseline="0" dirty="0" err="1" smtClean="0"/>
              <a:t>of</a:t>
            </a:r>
            <a:r>
              <a:rPr lang="de-AT" baseline="0" dirty="0" smtClean="0"/>
              <a:t> </a:t>
            </a:r>
            <a:r>
              <a:rPr lang="de-AT" baseline="0" dirty="0" err="1" smtClean="0"/>
              <a:t>dispatch</a:t>
            </a:r>
            <a:r>
              <a:rPr lang="de-AT" baseline="0" dirty="0" smtClean="0"/>
              <a:t> </a:t>
            </a:r>
            <a:r>
              <a:rPr lang="de-AT" baseline="0" dirty="0" err="1" smtClean="0"/>
              <a:t>model</a:t>
            </a:r>
            <a:r>
              <a:rPr lang="de-AT" baseline="0" dirty="0" smtClean="0"/>
              <a:t> (</a:t>
            </a:r>
            <a:r>
              <a:rPr lang="de-AT" baseline="0" dirty="0" err="1" smtClean="0"/>
              <a:t>EnergyPLAN</a:t>
            </a:r>
            <a:r>
              <a:rPr lang="de-AT" baseline="0" dirty="0" smtClean="0"/>
              <a:t>) </a:t>
            </a:r>
            <a:r>
              <a:rPr lang="de-AT" baseline="0" dirty="0" err="1" smtClean="0"/>
              <a:t>runs</a:t>
            </a:r>
            <a:r>
              <a:rPr lang="de-AT" baseline="0" dirty="0" smtClean="0"/>
              <a:t> </a:t>
            </a:r>
            <a:r>
              <a:rPr lang="de-AT" baseline="0" dirty="0" err="1" smtClean="0"/>
              <a:t>with</a:t>
            </a:r>
            <a:r>
              <a:rPr lang="de-AT" baseline="0" dirty="0" smtClean="0"/>
              <a:t> different power </a:t>
            </a:r>
            <a:r>
              <a:rPr lang="de-AT" baseline="0" dirty="0" err="1" smtClean="0"/>
              <a:t>system</a:t>
            </a:r>
            <a:r>
              <a:rPr lang="de-AT" baseline="0" dirty="0" smtClean="0"/>
              <a:t> </a:t>
            </a:r>
            <a:r>
              <a:rPr lang="de-AT" baseline="0" dirty="0" err="1" smtClean="0"/>
              <a:t>setups</a:t>
            </a:r>
            <a:r>
              <a:rPr lang="de-AT" baseline="0" dirty="0" smtClean="0"/>
              <a:t> </a:t>
            </a:r>
            <a:r>
              <a:rPr lang="de-AT" baseline="0" dirty="0" err="1" smtClean="0"/>
              <a:t>are</a:t>
            </a:r>
            <a:r>
              <a:rPr lang="de-AT" baseline="0" dirty="0" smtClean="0"/>
              <a:t> </a:t>
            </a:r>
            <a:r>
              <a:rPr lang="de-AT" baseline="0" dirty="0" err="1" smtClean="0"/>
              <a:t>analysed</a:t>
            </a:r>
            <a:r>
              <a:rPr lang="de-AT" baseline="0" dirty="0" smtClean="0"/>
              <a:t>,</a:t>
            </a:r>
          </a:p>
          <a:p>
            <a:pPr marL="1085850" lvl="2" indent="-171450">
              <a:buFontTx/>
              <a:buChar char="-"/>
            </a:pPr>
            <a:r>
              <a:rPr lang="de-AT" baseline="0" dirty="0" err="1" smtClean="0"/>
              <a:t>the</a:t>
            </a:r>
            <a:r>
              <a:rPr lang="de-AT" baseline="0" dirty="0" smtClean="0"/>
              <a:t> </a:t>
            </a:r>
            <a:r>
              <a:rPr lang="de-AT" baseline="0" dirty="0" err="1" smtClean="0"/>
              <a:t>resulting</a:t>
            </a:r>
            <a:r>
              <a:rPr lang="de-AT" baseline="0" dirty="0" smtClean="0"/>
              <a:t> sub-</a:t>
            </a:r>
            <a:r>
              <a:rPr lang="de-AT" baseline="0" dirty="0" err="1" smtClean="0"/>
              <a:t>annual</a:t>
            </a:r>
            <a:r>
              <a:rPr lang="de-AT" baseline="0" dirty="0" smtClean="0"/>
              <a:t> </a:t>
            </a:r>
            <a:r>
              <a:rPr lang="de-AT" baseline="0" dirty="0" err="1" smtClean="0"/>
              <a:t>timescale</a:t>
            </a:r>
            <a:r>
              <a:rPr lang="de-AT" baseline="0" dirty="0" smtClean="0"/>
              <a:t> </a:t>
            </a:r>
            <a:r>
              <a:rPr lang="de-AT" baseline="0" dirty="0" err="1" smtClean="0"/>
              <a:t>effects</a:t>
            </a:r>
            <a:r>
              <a:rPr lang="de-AT" baseline="0" dirty="0" smtClean="0"/>
              <a:t> on </a:t>
            </a:r>
            <a:r>
              <a:rPr lang="de-AT" baseline="0" dirty="0" err="1" smtClean="0"/>
              <a:t>annual</a:t>
            </a:r>
            <a:r>
              <a:rPr lang="de-AT" baseline="0" dirty="0" smtClean="0"/>
              <a:t> </a:t>
            </a:r>
            <a:r>
              <a:rPr lang="de-AT" baseline="0" dirty="0" err="1" smtClean="0"/>
              <a:t>energy</a:t>
            </a:r>
            <a:r>
              <a:rPr lang="de-AT" baseline="0" dirty="0" smtClean="0"/>
              <a:t> </a:t>
            </a:r>
            <a:r>
              <a:rPr lang="de-AT" baseline="0" dirty="0" err="1" smtClean="0"/>
              <a:t>balances</a:t>
            </a:r>
            <a:r>
              <a:rPr lang="de-AT" baseline="0" dirty="0" smtClean="0"/>
              <a:t> </a:t>
            </a:r>
            <a:r>
              <a:rPr lang="de-AT" baseline="0" dirty="0" err="1" smtClean="0"/>
              <a:t>emulated</a:t>
            </a:r>
            <a:r>
              <a:rPr lang="de-AT" baseline="0" dirty="0" smtClean="0"/>
              <a:t> in WILIAM via </a:t>
            </a:r>
            <a:r>
              <a:rPr lang="de-AT" baseline="0" dirty="0" err="1" smtClean="0"/>
              <a:t>regression</a:t>
            </a:r>
            <a:r>
              <a:rPr lang="de-AT" baseline="0" dirty="0" smtClean="0"/>
              <a:t> </a:t>
            </a:r>
            <a:r>
              <a:rPr lang="de-AT" baseline="0" dirty="0" err="1" smtClean="0"/>
              <a:t>analysis</a:t>
            </a:r>
            <a:r>
              <a:rPr lang="de-AT" baseline="0" dirty="0" smtClean="0"/>
              <a:t> </a:t>
            </a:r>
            <a:r>
              <a:rPr lang="de-AT" baseline="0" dirty="0" err="1" smtClean="0"/>
              <a:t>of</a:t>
            </a:r>
            <a:r>
              <a:rPr lang="de-AT" baseline="0" dirty="0" smtClean="0"/>
              <a:t> </a:t>
            </a:r>
            <a:r>
              <a:rPr lang="de-AT" baseline="0" dirty="0" err="1" smtClean="0"/>
              <a:t>results</a:t>
            </a:r>
            <a:endParaRPr lang="de-AT" baseline="0" dirty="0" smtClean="0"/>
          </a:p>
          <a:p>
            <a:pPr marL="171450" lvl="0" indent="-171450">
              <a:buFontTx/>
              <a:buChar char="-"/>
            </a:pPr>
            <a:r>
              <a:rPr lang="de-AT" baseline="0" dirty="0" smtClean="0"/>
              <a:t>EROI</a:t>
            </a:r>
          </a:p>
          <a:p>
            <a:pPr marL="628650" lvl="1" indent="-171450">
              <a:buFontTx/>
              <a:buChar char="-"/>
            </a:pPr>
            <a:r>
              <a:rPr lang="de-AT" baseline="0" dirty="0" smtClean="0"/>
              <a:t>Accounts </a:t>
            </a:r>
            <a:r>
              <a:rPr lang="de-AT" baseline="0" dirty="0" err="1" smtClean="0"/>
              <a:t>for</a:t>
            </a:r>
            <a:r>
              <a:rPr lang="de-AT" baseline="0" dirty="0" smtClean="0"/>
              <a:t> material </a:t>
            </a:r>
            <a:r>
              <a:rPr lang="de-AT" baseline="0" dirty="0" err="1" smtClean="0"/>
              <a:t>and</a:t>
            </a:r>
            <a:r>
              <a:rPr lang="de-AT" baseline="0" dirty="0" smtClean="0"/>
              <a:t> </a:t>
            </a:r>
            <a:r>
              <a:rPr lang="de-AT" baseline="0" dirty="0" err="1" smtClean="0"/>
              <a:t>energy</a:t>
            </a:r>
            <a:r>
              <a:rPr lang="de-AT" baseline="0" dirty="0" smtClean="0"/>
              <a:t> </a:t>
            </a:r>
            <a:r>
              <a:rPr lang="de-AT" baseline="0" dirty="0" err="1" smtClean="0"/>
              <a:t>requirements</a:t>
            </a:r>
            <a:r>
              <a:rPr lang="de-AT" baseline="0" dirty="0" smtClean="0"/>
              <a:t> </a:t>
            </a:r>
            <a:r>
              <a:rPr lang="de-AT" baseline="0" dirty="0" err="1" smtClean="0"/>
              <a:t>of</a:t>
            </a:r>
            <a:r>
              <a:rPr lang="de-AT" baseline="0" dirty="0" smtClean="0"/>
              <a:t> </a:t>
            </a:r>
            <a:r>
              <a:rPr lang="de-AT" baseline="0" dirty="0" err="1" smtClean="0"/>
              <a:t>energy</a:t>
            </a:r>
            <a:r>
              <a:rPr lang="de-AT" baseline="0" dirty="0" smtClean="0"/>
              <a:t> </a:t>
            </a:r>
            <a:r>
              <a:rPr lang="de-AT" baseline="0" dirty="0" err="1" smtClean="0"/>
              <a:t>infrastructure</a:t>
            </a:r>
            <a:endParaRPr lang="de-AT" baseline="0" dirty="0" smtClean="0"/>
          </a:p>
          <a:p>
            <a:pPr marL="628650" lvl="1" indent="-171450">
              <a:buFontTx/>
              <a:buChar char="-"/>
            </a:pPr>
            <a:endParaRPr lang="de-AT" baseline="0" dirty="0" smtClean="0"/>
          </a:p>
          <a:p>
            <a:pPr marL="0" lvl="0" indent="0">
              <a:buFontTx/>
              <a:buNone/>
            </a:pPr>
            <a:endParaRPr lang="de-AT" baseline="0" dirty="0" smtClean="0"/>
          </a:p>
        </p:txBody>
      </p:sp>
      <p:sp>
        <p:nvSpPr>
          <p:cNvPr id="4" name="Foliennummernplatzhalter 3"/>
          <p:cNvSpPr>
            <a:spLocks noGrp="1"/>
          </p:cNvSpPr>
          <p:nvPr>
            <p:ph type="sldNum" sz="quarter" idx="10"/>
          </p:nvPr>
        </p:nvSpPr>
        <p:spPr/>
        <p:txBody>
          <a:bodyPr/>
          <a:lstStyle/>
          <a:p>
            <a:fld id="{1E8147A0-0DED-4A34-B23B-175E8B89EFEB}" type="slidenum">
              <a:rPr lang="es-ES" smtClean="0"/>
              <a:pPr/>
              <a:t>3</a:t>
            </a:fld>
            <a:endParaRPr lang="es-ES"/>
          </a:p>
        </p:txBody>
      </p:sp>
    </p:spTree>
    <p:extLst>
      <p:ext uri="{BB962C8B-B14F-4D97-AF65-F5344CB8AC3E}">
        <p14:creationId xmlns:p14="http://schemas.microsoft.com/office/powerpoint/2010/main" val="3488774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Key </a:t>
            </a:r>
            <a:r>
              <a:rPr lang="de-AT" dirty="0" err="1" smtClean="0"/>
              <a:t>elements</a:t>
            </a:r>
            <a:r>
              <a:rPr lang="de-AT" dirty="0" smtClean="0"/>
              <a:t>: </a:t>
            </a:r>
          </a:p>
          <a:p>
            <a:pPr marL="171450" indent="-171450">
              <a:buFontTx/>
              <a:buChar char="-"/>
            </a:pPr>
            <a:r>
              <a:rPr lang="de-AT" dirty="0" err="1" smtClean="0"/>
              <a:t>tech</a:t>
            </a:r>
            <a:r>
              <a:rPr lang="de-AT" dirty="0" smtClean="0"/>
              <a:t> </a:t>
            </a:r>
            <a:r>
              <a:rPr lang="de-AT" dirty="0" err="1" smtClean="0"/>
              <a:t>utilization</a:t>
            </a:r>
            <a:r>
              <a:rPr lang="de-AT" dirty="0" smtClean="0"/>
              <a:t> </a:t>
            </a:r>
            <a:r>
              <a:rPr lang="de-AT" dirty="0" err="1" smtClean="0"/>
              <a:t>allocation</a:t>
            </a:r>
            <a:endParaRPr lang="de-AT" dirty="0" smtClean="0"/>
          </a:p>
          <a:p>
            <a:pPr marL="171450" indent="-171450">
              <a:buFontTx/>
              <a:buChar char="-"/>
            </a:pPr>
            <a:r>
              <a:rPr lang="de-AT" baseline="0" dirty="0" err="1" smtClean="0"/>
              <a:t>Capacity</a:t>
            </a:r>
            <a:r>
              <a:rPr lang="de-AT" baseline="0" dirty="0" smtClean="0"/>
              <a:t> </a:t>
            </a:r>
            <a:r>
              <a:rPr lang="de-AT" baseline="0" dirty="0" err="1" smtClean="0"/>
              <a:t>expansion</a:t>
            </a:r>
            <a:r>
              <a:rPr lang="de-AT" baseline="0" dirty="0" smtClean="0"/>
              <a:t> </a:t>
            </a:r>
            <a:r>
              <a:rPr lang="de-AT" baseline="0" dirty="0" err="1" smtClean="0"/>
              <a:t>allocation</a:t>
            </a:r>
            <a:endParaRPr lang="de-AT" dirty="0" smtClean="0"/>
          </a:p>
          <a:p>
            <a:endParaRPr lang="en-IE" dirty="0"/>
          </a:p>
        </p:txBody>
      </p:sp>
      <p:sp>
        <p:nvSpPr>
          <p:cNvPr id="4" name="Foliennummernplatzhalter 3"/>
          <p:cNvSpPr>
            <a:spLocks noGrp="1"/>
          </p:cNvSpPr>
          <p:nvPr>
            <p:ph type="sldNum" sz="quarter" idx="10"/>
          </p:nvPr>
        </p:nvSpPr>
        <p:spPr/>
        <p:txBody>
          <a:bodyPr/>
          <a:lstStyle/>
          <a:p>
            <a:fld id="{1E8147A0-0DED-4A34-B23B-175E8B89EFEB}" type="slidenum">
              <a:rPr lang="es-ES" smtClean="0"/>
              <a:pPr/>
              <a:t>11</a:t>
            </a:fld>
            <a:endParaRPr lang="es-ES"/>
          </a:p>
        </p:txBody>
      </p:sp>
    </p:spTree>
    <p:extLst>
      <p:ext uri="{BB962C8B-B14F-4D97-AF65-F5344CB8AC3E}">
        <p14:creationId xmlns:p14="http://schemas.microsoft.com/office/powerpoint/2010/main" val="2170752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Marcador de número de diapositiva 3"/>
          <p:cNvSpPr>
            <a:spLocks noGrp="1"/>
          </p:cNvSpPr>
          <p:nvPr>
            <p:ph type="sldNum" sz="quarter" idx="10"/>
          </p:nvPr>
        </p:nvSpPr>
        <p:spPr/>
        <p:txBody>
          <a:bodyPr/>
          <a:lstStyle/>
          <a:p>
            <a:fld id="{1E8147A0-0DED-4A34-B23B-175E8B89EFEB}" type="slidenum">
              <a:rPr lang="es-ES" smtClean="0"/>
              <a:pPr/>
              <a:t>28</a:t>
            </a:fld>
            <a:endParaRPr lang="es-ES"/>
          </a:p>
        </p:txBody>
      </p:sp>
    </p:spTree>
    <p:extLst>
      <p:ext uri="{BB962C8B-B14F-4D97-AF65-F5344CB8AC3E}">
        <p14:creationId xmlns:p14="http://schemas.microsoft.com/office/powerpoint/2010/main" val="3813510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1h45min</a:t>
            </a:r>
            <a:r>
              <a:rPr lang="de-AT" baseline="0" dirty="0" smtClean="0"/>
              <a:t> time</a:t>
            </a:r>
          </a:p>
          <a:p>
            <a:r>
              <a:rPr lang="de-AT" baseline="0" dirty="0" smtClean="0"/>
              <a:t>Talk 15min per </a:t>
            </a:r>
            <a:r>
              <a:rPr lang="de-AT" baseline="0" dirty="0" err="1" smtClean="0"/>
              <a:t>topic</a:t>
            </a:r>
            <a:endParaRPr lang="de-AT" dirty="0" smtClean="0"/>
          </a:p>
          <a:p>
            <a:r>
              <a:rPr lang="de-AT" dirty="0" smtClean="0"/>
              <a:t>Write down</a:t>
            </a:r>
            <a:r>
              <a:rPr lang="de-AT" baseline="0" dirty="0" smtClean="0"/>
              <a:t> </a:t>
            </a:r>
            <a:r>
              <a:rPr lang="de-AT" baseline="0" dirty="0" err="1" smtClean="0"/>
              <a:t>discussion</a:t>
            </a:r>
            <a:r>
              <a:rPr lang="de-AT" baseline="0" dirty="0" smtClean="0"/>
              <a:t> </a:t>
            </a:r>
            <a:r>
              <a:rPr lang="de-AT" baseline="0" dirty="0" err="1" smtClean="0"/>
              <a:t>results</a:t>
            </a:r>
            <a:r>
              <a:rPr lang="de-AT" baseline="0" dirty="0" smtClean="0"/>
              <a:t> </a:t>
            </a:r>
            <a:r>
              <a:rPr lang="de-AT" baseline="0" dirty="0" err="1" smtClean="0"/>
              <a:t>directly</a:t>
            </a:r>
            <a:r>
              <a:rPr lang="de-AT" baseline="0" dirty="0" smtClean="0"/>
              <a:t> in </a:t>
            </a:r>
            <a:r>
              <a:rPr lang="de-AT" baseline="0" dirty="0" err="1" smtClean="0"/>
              <a:t>slides</a:t>
            </a:r>
            <a:endParaRPr lang="de-AT" baseline="0" dirty="0" smtClean="0"/>
          </a:p>
          <a:p>
            <a:endParaRPr lang="en-IE" dirty="0"/>
          </a:p>
        </p:txBody>
      </p:sp>
      <p:sp>
        <p:nvSpPr>
          <p:cNvPr id="4" name="Foliennummernplatzhalter 3"/>
          <p:cNvSpPr>
            <a:spLocks noGrp="1"/>
          </p:cNvSpPr>
          <p:nvPr>
            <p:ph type="sldNum" sz="quarter" idx="10"/>
          </p:nvPr>
        </p:nvSpPr>
        <p:spPr/>
        <p:txBody>
          <a:bodyPr/>
          <a:lstStyle/>
          <a:p>
            <a:fld id="{B9A45B37-0166-41D2-9C8F-1A97FA4FA0D9}" type="slidenum">
              <a:rPr lang="en-IE" smtClean="0"/>
              <a:t>47</a:t>
            </a:fld>
            <a:endParaRPr lang="en-IE"/>
          </a:p>
        </p:txBody>
      </p:sp>
    </p:spTree>
    <p:extLst>
      <p:ext uri="{BB962C8B-B14F-4D97-AF65-F5344CB8AC3E}">
        <p14:creationId xmlns:p14="http://schemas.microsoft.com/office/powerpoint/2010/main" val="3978062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Economy: </a:t>
            </a:r>
          </a:p>
          <a:p>
            <a:r>
              <a:rPr lang="de-AT" dirty="0" smtClean="0"/>
              <a:t>- MRIO</a:t>
            </a:r>
            <a:r>
              <a:rPr lang="de-AT" baseline="0" dirty="0" smtClean="0"/>
              <a:t> Framework – </a:t>
            </a:r>
            <a:r>
              <a:rPr lang="de-AT" baseline="0" dirty="0" err="1" smtClean="0"/>
              <a:t>depicts</a:t>
            </a:r>
            <a:r>
              <a:rPr lang="de-AT" baseline="0" dirty="0" smtClean="0"/>
              <a:t> </a:t>
            </a:r>
            <a:r>
              <a:rPr lang="de-AT" baseline="0" dirty="0" err="1" smtClean="0"/>
              <a:t>economic</a:t>
            </a:r>
            <a:r>
              <a:rPr lang="de-AT" baseline="0" dirty="0" smtClean="0"/>
              <a:t> </a:t>
            </a:r>
            <a:r>
              <a:rPr lang="de-AT" baseline="0" dirty="0" err="1" smtClean="0"/>
              <a:t>sectors</a:t>
            </a:r>
            <a:r>
              <a:rPr lang="de-AT" baseline="0" dirty="0" smtClean="0"/>
              <a:t> </a:t>
            </a:r>
            <a:r>
              <a:rPr lang="de-AT" baseline="0" dirty="0" err="1" smtClean="0"/>
              <a:t>with</a:t>
            </a:r>
            <a:r>
              <a:rPr lang="de-AT" baseline="0" dirty="0" smtClean="0"/>
              <a:t> all intermediate </a:t>
            </a:r>
            <a:r>
              <a:rPr lang="de-AT" baseline="0" dirty="0" err="1" smtClean="0"/>
              <a:t>relations</a:t>
            </a:r>
            <a:r>
              <a:rPr lang="de-AT" baseline="0" dirty="0" smtClean="0"/>
              <a:t>. </a:t>
            </a:r>
          </a:p>
          <a:p>
            <a:r>
              <a:rPr lang="de-AT" baseline="0" dirty="0" smtClean="0"/>
              <a:t>- </a:t>
            </a:r>
            <a:r>
              <a:rPr lang="de-AT" baseline="0" dirty="0" err="1" smtClean="0"/>
              <a:t>Sectoral</a:t>
            </a:r>
            <a:r>
              <a:rPr lang="de-AT" baseline="0" dirty="0" smtClean="0"/>
              <a:t> </a:t>
            </a:r>
            <a:r>
              <a:rPr lang="de-AT" baseline="0" dirty="0" err="1" smtClean="0"/>
              <a:t>disaggregation</a:t>
            </a:r>
            <a:r>
              <a:rPr lang="de-AT" baseline="0" dirty="0" smtClean="0"/>
              <a:t> </a:t>
            </a:r>
            <a:r>
              <a:rPr lang="de-AT" baseline="0" dirty="0" err="1" smtClean="0"/>
              <a:t>specially</a:t>
            </a:r>
            <a:r>
              <a:rPr lang="de-AT" baseline="0" dirty="0" smtClean="0"/>
              <a:t> </a:t>
            </a:r>
            <a:r>
              <a:rPr lang="de-AT" baseline="0" dirty="0" err="1" smtClean="0"/>
              <a:t>chosen</a:t>
            </a:r>
            <a:r>
              <a:rPr lang="de-AT" baseline="0" dirty="0" smtClean="0"/>
              <a:t> (</a:t>
            </a:r>
            <a:r>
              <a:rPr lang="de-AT" baseline="0" dirty="0" err="1" smtClean="0"/>
              <a:t>higher</a:t>
            </a:r>
            <a:r>
              <a:rPr lang="de-AT" baseline="0" dirty="0" smtClean="0"/>
              <a:t> </a:t>
            </a:r>
            <a:r>
              <a:rPr lang="de-AT" baseline="0" dirty="0" err="1" smtClean="0"/>
              <a:t>resolution</a:t>
            </a:r>
            <a:r>
              <a:rPr lang="de-AT" baseline="0" dirty="0" smtClean="0"/>
              <a:t> in </a:t>
            </a:r>
            <a:r>
              <a:rPr lang="de-AT" baseline="0" dirty="0" err="1" smtClean="0"/>
              <a:t>energy</a:t>
            </a:r>
            <a:r>
              <a:rPr lang="de-AT" baseline="0" dirty="0" smtClean="0"/>
              <a:t> </a:t>
            </a:r>
            <a:r>
              <a:rPr lang="de-AT" baseline="0" dirty="0" err="1" smtClean="0"/>
              <a:t>and</a:t>
            </a:r>
            <a:r>
              <a:rPr lang="de-AT" baseline="0" dirty="0" smtClean="0"/>
              <a:t> </a:t>
            </a:r>
            <a:r>
              <a:rPr lang="de-AT" baseline="0" dirty="0" err="1" smtClean="0"/>
              <a:t>mining</a:t>
            </a:r>
            <a:r>
              <a:rPr lang="de-AT" baseline="0" dirty="0" smtClean="0"/>
              <a:t>)</a:t>
            </a:r>
          </a:p>
          <a:p>
            <a:endParaRPr lang="de-AT" dirty="0" smtClean="0"/>
          </a:p>
          <a:p>
            <a:r>
              <a:rPr lang="de-AT" dirty="0" err="1" smtClean="0"/>
              <a:t>Energy</a:t>
            </a:r>
            <a:r>
              <a:rPr lang="de-AT" dirty="0" smtClean="0"/>
              <a:t>: </a:t>
            </a:r>
          </a:p>
          <a:p>
            <a:pPr marL="171450" indent="-171450">
              <a:buFontTx/>
              <a:buChar char="-"/>
            </a:pPr>
            <a:r>
              <a:rPr lang="de-AT" dirty="0" smtClean="0"/>
              <a:t>PE </a:t>
            </a:r>
            <a:r>
              <a:rPr lang="de-AT" dirty="0" err="1" smtClean="0"/>
              <a:t>demand</a:t>
            </a:r>
            <a:r>
              <a:rPr lang="de-AT" dirty="0" smtClean="0"/>
              <a:t> </a:t>
            </a:r>
            <a:r>
              <a:rPr lang="de-AT" dirty="0" err="1" smtClean="0"/>
              <a:t>resulting</a:t>
            </a:r>
            <a:r>
              <a:rPr lang="de-AT" baseline="0" dirty="0" smtClean="0"/>
              <a:t> </a:t>
            </a:r>
            <a:r>
              <a:rPr lang="de-AT" baseline="0" dirty="0" err="1" smtClean="0"/>
              <a:t>from</a:t>
            </a:r>
            <a:r>
              <a:rPr lang="de-AT" baseline="0" dirty="0" smtClean="0"/>
              <a:t> </a:t>
            </a:r>
            <a:r>
              <a:rPr lang="de-AT" baseline="0" dirty="0" err="1" smtClean="0"/>
              <a:t>given</a:t>
            </a:r>
            <a:r>
              <a:rPr lang="de-AT" baseline="0" dirty="0" smtClean="0"/>
              <a:t> PE </a:t>
            </a:r>
            <a:r>
              <a:rPr lang="de-AT" baseline="0" dirty="0" err="1" smtClean="0"/>
              <a:t>demand</a:t>
            </a:r>
            <a:endParaRPr lang="de-AT" baseline="0" dirty="0" smtClean="0"/>
          </a:p>
          <a:p>
            <a:pPr marL="171450" indent="-171450">
              <a:buFontTx/>
              <a:buChar char="-"/>
            </a:pPr>
            <a:r>
              <a:rPr lang="de-AT" dirty="0" smtClean="0"/>
              <a:t>Materials </a:t>
            </a:r>
            <a:r>
              <a:rPr lang="de-AT" dirty="0" err="1" smtClean="0"/>
              <a:t>required</a:t>
            </a:r>
            <a:r>
              <a:rPr lang="de-AT" dirty="0" smtClean="0"/>
              <a:t> </a:t>
            </a:r>
            <a:r>
              <a:rPr lang="de-AT" dirty="0" err="1" smtClean="0"/>
              <a:t>for</a:t>
            </a:r>
            <a:r>
              <a:rPr lang="de-AT" dirty="0" smtClean="0"/>
              <a:t> </a:t>
            </a:r>
            <a:r>
              <a:rPr lang="de-AT" dirty="0" err="1" smtClean="0"/>
              <a:t>energy</a:t>
            </a:r>
            <a:r>
              <a:rPr lang="de-AT" dirty="0" smtClean="0"/>
              <a:t> </a:t>
            </a:r>
            <a:r>
              <a:rPr lang="de-AT" dirty="0" err="1" smtClean="0"/>
              <a:t>infrastructure</a:t>
            </a:r>
            <a:endParaRPr lang="de-AT" dirty="0" smtClean="0"/>
          </a:p>
          <a:p>
            <a:pPr marL="171450" indent="-171450">
              <a:buFontTx/>
              <a:buChar char="-"/>
            </a:pPr>
            <a:endParaRPr lang="de-AT" dirty="0" smtClean="0"/>
          </a:p>
          <a:p>
            <a:pPr marL="0" indent="0">
              <a:buFontTx/>
              <a:buNone/>
            </a:pPr>
            <a:r>
              <a:rPr lang="de-AT" dirty="0" smtClean="0"/>
              <a:t>Materials:</a:t>
            </a:r>
          </a:p>
          <a:p>
            <a:pPr marL="171450" indent="-171450">
              <a:buFontTx/>
              <a:buChar char="-"/>
            </a:pPr>
            <a:r>
              <a:rPr lang="de-AT" baseline="0" dirty="0" smtClean="0"/>
              <a:t>Models </a:t>
            </a:r>
            <a:r>
              <a:rPr lang="de-AT" baseline="0" dirty="0" err="1" smtClean="0"/>
              <a:t>world</a:t>
            </a:r>
            <a:r>
              <a:rPr lang="de-AT" baseline="0" dirty="0" smtClean="0"/>
              <a:t> </a:t>
            </a:r>
            <a:r>
              <a:rPr lang="de-AT" baseline="0" dirty="0" err="1" smtClean="0"/>
              <a:t>resource</a:t>
            </a:r>
            <a:r>
              <a:rPr lang="de-AT" baseline="0" dirty="0" smtClean="0"/>
              <a:t> </a:t>
            </a:r>
            <a:r>
              <a:rPr lang="de-AT" baseline="0" dirty="0" err="1" smtClean="0"/>
              <a:t>stocks</a:t>
            </a:r>
            <a:r>
              <a:rPr lang="de-AT" baseline="0" dirty="0" smtClean="0"/>
              <a:t> </a:t>
            </a:r>
            <a:r>
              <a:rPr lang="de-AT" baseline="0" dirty="0" err="1" smtClean="0"/>
              <a:t>and</a:t>
            </a:r>
            <a:r>
              <a:rPr lang="de-AT" baseline="0" dirty="0" smtClean="0"/>
              <a:t> </a:t>
            </a:r>
            <a:r>
              <a:rPr lang="de-AT" baseline="0" dirty="0" err="1" smtClean="0"/>
              <a:t>flows</a:t>
            </a:r>
            <a:endParaRPr lang="de-AT" baseline="0" dirty="0" smtClean="0"/>
          </a:p>
          <a:p>
            <a:pPr marL="171450" indent="-171450">
              <a:buFontTx/>
              <a:buChar char="-"/>
            </a:pPr>
            <a:r>
              <a:rPr lang="de-AT" baseline="0" dirty="0" smtClean="0"/>
              <a:t>Material </a:t>
            </a:r>
            <a:r>
              <a:rPr lang="de-AT" baseline="0" dirty="0" err="1" smtClean="0"/>
              <a:t>extraction</a:t>
            </a:r>
            <a:r>
              <a:rPr lang="de-AT" baseline="0" dirty="0" smtClean="0"/>
              <a:t> </a:t>
            </a:r>
            <a:r>
              <a:rPr lang="de-AT" baseline="0" dirty="0" err="1" smtClean="0"/>
              <a:t>and</a:t>
            </a:r>
            <a:r>
              <a:rPr lang="de-AT" baseline="0" dirty="0" smtClean="0"/>
              <a:t> </a:t>
            </a:r>
            <a:r>
              <a:rPr lang="de-AT" baseline="0" dirty="0" err="1" smtClean="0"/>
              <a:t>recycling</a:t>
            </a:r>
            <a:r>
              <a:rPr lang="de-AT" baseline="0" dirty="0" smtClean="0"/>
              <a:t> </a:t>
            </a:r>
            <a:r>
              <a:rPr lang="de-AT" baseline="0" dirty="0" err="1" smtClean="0"/>
              <a:t>depend</a:t>
            </a:r>
            <a:r>
              <a:rPr lang="de-AT" baseline="0" dirty="0" smtClean="0"/>
              <a:t> on global </a:t>
            </a:r>
            <a:r>
              <a:rPr lang="de-AT" baseline="0" dirty="0" err="1" smtClean="0"/>
              <a:t>ressources</a:t>
            </a:r>
            <a:endParaRPr lang="de-AT" baseline="0" dirty="0" smtClean="0"/>
          </a:p>
          <a:p>
            <a:pPr marL="171450" indent="-171450">
              <a:buFontTx/>
              <a:buChar char="-"/>
            </a:pPr>
            <a:r>
              <a:rPr lang="de-AT" baseline="0" dirty="0" smtClean="0"/>
              <a:t>Output: Price p($) at </a:t>
            </a:r>
            <a:r>
              <a:rPr lang="de-AT" baseline="0" dirty="0" err="1" smtClean="0"/>
              <a:t>which</a:t>
            </a:r>
            <a:r>
              <a:rPr lang="de-AT" baseline="0" dirty="0" smtClean="0"/>
              <a:t> </a:t>
            </a:r>
            <a:r>
              <a:rPr lang="de-AT" baseline="0" dirty="0" err="1" smtClean="0"/>
              <a:t>quantity</a:t>
            </a:r>
            <a:r>
              <a:rPr lang="de-AT" baseline="0" dirty="0" smtClean="0"/>
              <a:t> q(ton)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supplied</a:t>
            </a:r>
            <a:endParaRPr lang="de-AT" baseline="0" dirty="0" smtClean="0"/>
          </a:p>
          <a:p>
            <a:pPr marL="171450" indent="-171450">
              <a:buFontTx/>
              <a:buChar char="-"/>
            </a:pPr>
            <a:endParaRPr lang="de-AT" baseline="0" dirty="0" smtClean="0"/>
          </a:p>
          <a:p>
            <a:pPr marL="0" indent="0">
              <a:buFontTx/>
              <a:buNone/>
            </a:pPr>
            <a:r>
              <a:rPr lang="de-AT" baseline="0" dirty="0" smtClean="0"/>
              <a:t>Economy:</a:t>
            </a:r>
          </a:p>
          <a:p>
            <a:pPr marL="0" indent="0">
              <a:buFontTx/>
              <a:buNone/>
            </a:pPr>
            <a:r>
              <a:rPr lang="de-AT" baseline="0" dirty="0" smtClean="0"/>
              <a:t>- MRIO: </a:t>
            </a:r>
            <a:r>
              <a:rPr lang="de-AT" baseline="0" dirty="0" err="1" smtClean="0"/>
              <a:t>Economic</a:t>
            </a:r>
            <a:r>
              <a:rPr lang="de-AT" baseline="0" dirty="0" smtClean="0"/>
              <a:t> </a:t>
            </a:r>
            <a:r>
              <a:rPr lang="de-AT" baseline="0" dirty="0" err="1" smtClean="0"/>
              <a:t>demand</a:t>
            </a:r>
            <a:r>
              <a:rPr lang="de-AT" baseline="0" dirty="0" smtClean="0"/>
              <a:t> at </a:t>
            </a:r>
            <a:r>
              <a:rPr lang="de-AT" baseline="0" dirty="0" err="1" smtClean="0"/>
              <a:t>given</a:t>
            </a:r>
            <a:r>
              <a:rPr lang="de-AT" baseline="0" dirty="0" smtClean="0"/>
              <a:t> </a:t>
            </a:r>
            <a:r>
              <a:rPr lang="de-AT" baseline="0" dirty="0" err="1" smtClean="0"/>
              <a:t>price</a:t>
            </a:r>
            <a:r>
              <a:rPr lang="de-AT" baseline="0" dirty="0" smtClean="0"/>
              <a:t> </a:t>
            </a:r>
            <a:r>
              <a:rPr lang="de-AT" baseline="0" dirty="0" err="1" smtClean="0"/>
              <a:t>levels</a:t>
            </a:r>
            <a:endParaRPr lang="de-AT" baseline="0" dirty="0" smtClean="0"/>
          </a:p>
          <a:p>
            <a:pPr marL="0" indent="0">
              <a:buFontTx/>
              <a:buNone/>
            </a:pPr>
            <a:r>
              <a:rPr lang="de-AT" baseline="0" dirty="0" smtClean="0"/>
              <a:t>- </a:t>
            </a:r>
            <a:r>
              <a:rPr lang="de-AT" baseline="0" dirty="0" err="1" smtClean="0"/>
              <a:t>If</a:t>
            </a:r>
            <a:r>
              <a:rPr lang="de-AT" baseline="0" dirty="0" smtClean="0"/>
              <a:t> </a:t>
            </a:r>
            <a:r>
              <a:rPr lang="de-AT" baseline="0" dirty="0" err="1" smtClean="0"/>
              <a:t>demand</a:t>
            </a:r>
            <a:r>
              <a:rPr lang="de-AT" baseline="0" dirty="0" smtClean="0"/>
              <a:t> &gt; </a:t>
            </a:r>
            <a:r>
              <a:rPr lang="de-AT" baseline="0" dirty="0" err="1" smtClean="0"/>
              <a:t>supply</a:t>
            </a:r>
            <a:r>
              <a:rPr lang="de-AT" baseline="0" dirty="0" smtClean="0"/>
              <a:t> (</a:t>
            </a:r>
            <a:r>
              <a:rPr lang="de-AT" baseline="0" dirty="0" err="1" smtClean="0"/>
              <a:t>production</a:t>
            </a:r>
            <a:r>
              <a:rPr lang="de-AT" baseline="0" dirty="0" smtClean="0"/>
              <a:t> </a:t>
            </a:r>
            <a:r>
              <a:rPr lang="de-AT" baseline="0" dirty="0" err="1" smtClean="0"/>
              <a:t>capacity</a:t>
            </a:r>
            <a:r>
              <a:rPr lang="de-AT" baseline="0" dirty="0" smtClean="0"/>
              <a:t>): </a:t>
            </a:r>
            <a:r>
              <a:rPr lang="de-AT" baseline="0" dirty="0" err="1" smtClean="0"/>
              <a:t>price</a:t>
            </a:r>
            <a:r>
              <a:rPr lang="de-AT" baseline="0" dirty="0" smtClean="0"/>
              <a:t> </a:t>
            </a:r>
            <a:r>
              <a:rPr lang="de-AT" baseline="0" dirty="0" err="1" smtClean="0"/>
              <a:t>increase</a:t>
            </a:r>
            <a:r>
              <a:rPr lang="de-AT" baseline="0" dirty="0" smtClean="0"/>
              <a:t> </a:t>
            </a:r>
            <a:r>
              <a:rPr lang="de-AT" baseline="0" dirty="0" smtClean="0">
                <a:sym typeface="Wingdings" panose="05000000000000000000" pitchFamily="2" charset="2"/>
              </a:rPr>
              <a:t> </a:t>
            </a:r>
            <a:r>
              <a:rPr lang="de-AT" baseline="0" dirty="0" err="1" smtClean="0">
                <a:sym typeface="Wingdings" panose="05000000000000000000" pitchFamily="2" charset="2"/>
              </a:rPr>
              <a:t>smaller</a:t>
            </a:r>
            <a:r>
              <a:rPr lang="de-AT" baseline="0" dirty="0" smtClean="0">
                <a:sym typeface="Wingdings" panose="05000000000000000000" pitchFamily="2" charset="2"/>
              </a:rPr>
              <a:t> FE </a:t>
            </a:r>
            <a:r>
              <a:rPr lang="de-AT" baseline="0" dirty="0" err="1" smtClean="0">
                <a:sym typeface="Wingdings" panose="05000000000000000000" pitchFamily="2" charset="2"/>
              </a:rPr>
              <a:t>demand</a:t>
            </a:r>
            <a:r>
              <a:rPr lang="de-AT" baseline="0" dirty="0" smtClean="0">
                <a:sym typeface="Wingdings" panose="05000000000000000000" pitchFamily="2" charset="2"/>
              </a:rPr>
              <a:t>  …</a:t>
            </a:r>
            <a:endParaRPr lang="en-IE" dirty="0"/>
          </a:p>
        </p:txBody>
      </p:sp>
      <p:sp>
        <p:nvSpPr>
          <p:cNvPr id="4" name="Foliennummernplatzhalter 3"/>
          <p:cNvSpPr>
            <a:spLocks noGrp="1"/>
          </p:cNvSpPr>
          <p:nvPr>
            <p:ph type="sldNum" sz="quarter" idx="10"/>
          </p:nvPr>
        </p:nvSpPr>
        <p:spPr/>
        <p:txBody>
          <a:bodyPr/>
          <a:lstStyle/>
          <a:p>
            <a:fld id="{1E8147A0-0DED-4A34-B23B-175E8B89EFEB}" type="slidenum">
              <a:rPr lang="es-ES" smtClean="0"/>
              <a:pPr/>
              <a:t>53</a:t>
            </a:fld>
            <a:endParaRPr lang="es-ES"/>
          </a:p>
        </p:txBody>
      </p:sp>
    </p:spTree>
    <p:extLst>
      <p:ext uri="{BB962C8B-B14F-4D97-AF65-F5344CB8AC3E}">
        <p14:creationId xmlns:p14="http://schemas.microsoft.com/office/powerpoint/2010/main" val="3556203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We</a:t>
            </a:r>
            <a:r>
              <a:rPr lang="de-AT" dirty="0" smtClean="0"/>
              <a:t> </a:t>
            </a:r>
            <a:r>
              <a:rPr lang="de-AT" dirty="0" err="1" smtClean="0"/>
              <a:t>saw</a:t>
            </a:r>
            <a:r>
              <a:rPr lang="de-AT" baseline="0" dirty="0" smtClean="0"/>
              <a:t> </a:t>
            </a:r>
            <a:r>
              <a:rPr lang="de-AT" baseline="0" dirty="0" err="1" smtClean="0"/>
              <a:t>overview</a:t>
            </a:r>
            <a:r>
              <a:rPr lang="de-AT" baseline="0" dirty="0" smtClean="0"/>
              <a:t> </a:t>
            </a:r>
            <a:r>
              <a:rPr lang="de-AT" baseline="0" dirty="0" err="1" smtClean="0"/>
              <a:t>before</a:t>
            </a:r>
            <a:r>
              <a:rPr lang="de-AT" baseline="0" dirty="0" smtClean="0"/>
              <a:t> – </a:t>
            </a:r>
            <a:r>
              <a:rPr lang="de-AT" baseline="0" dirty="0" err="1" smtClean="0"/>
              <a:t>this</a:t>
            </a:r>
            <a:r>
              <a:rPr lang="de-AT" baseline="0" dirty="0" smtClean="0"/>
              <a:t> </a:t>
            </a:r>
            <a:r>
              <a:rPr lang="de-AT" baseline="0" dirty="0" err="1" smtClean="0"/>
              <a:t>is</a:t>
            </a:r>
            <a:r>
              <a:rPr lang="de-AT" baseline="0" dirty="0" smtClean="0"/>
              <a:t> </a:t>
            </a:r>
            <a:r>
              <a:rPr lang="de-AT" baseline="0" dirty="0" err="1" smtClean="0"/>
              <a:t>what</a:t>
            </a:r>
            <a:r>
              <a:rPr lang="de-AT" baseline="0" dirty="0" smtClean="0"/>
              <a:t> </a:t>
            </a:r>
            <a:r>
              <a:rPr lang="de-AT" baseline="0" dirty="0" err="1" smtClean="0"/>
              <a:t>the</a:t>
            </a:r>
            <a:r>
              <a:rPr lang="de-AT" baseline="0" dirty="0" smtClean="0"/>
              <a:t> </a:t>
            </a:r>
            <a:r>
              <a:rPr lang="de-AT" baseline="0" dirty="0" err="1" smtClean="0"/>
              <a:t>energy</a:t>
            </a:r>
            <a:r>
              <a:rPr lang="de-AT" baseline="0" dirty="0" smtClean="0"/>
              <a:t> </a:t>
            </a:r>
            <a:r>
              <a:rPr lang="de-AT" baseline="0" dirty="0" err="1" smtClean="0"/>
              <a:t>module</a:t>
            </a:r>
            <a:r>
              <a:rPr lang="de-AT" baseline="0" dirty="0" smtClean="0"/>
              <a:t> </a:t>
            </a:r>
            <a:r>
              <a:rPr lang="de-AT" baseline="0" dirty="0" err="1" smtClean="0"/>
              <a:t>does</a:t>
            </a:r>
            <a:r>
              <a:rPr lang="de-AT" baseline="0" dirty="0" smtClean="0"/>
              <a:t>.</a:t>
            </a:r>
          </a:p>
          <a:p>
            <a:pPr marL="171450" indent="-171450">
              <a:buFontTx/>
              <a:buChar char="-"/>
            </a:pPr>
            <a:r>
              <a:rPr lang="de-AT" baseline="0" dirty="0" smtClean="0"/>
              <a:t>END USE </a:t>
            </a:r>
          </a:p>
          <a:p>
            <a:pPr marL="628650" lvl="1" indent="-171450">
              <a:buFontTx/>
              <a:buChar char="-"/>
            </a:pPr>
            <a:r>
              <a:rPr lang="de-AT" baseline="0" dirty="0" err="1" smtClean="0"/>
              <a:t>Recives</a:t>
            </a:r>
            <a:r>
              <a:rPr lang="de-AT" baseline="0" dirty="0" smtClean="0"/>
              <a:t> $ </a:t>
            </a:r>
            <a:r>
              <a:rPr lang="de-AT" baseline="0" dirty="0" err="1" smtClean="0"/>
              <a:t>demand</a:t>
            </a:r>
            <a:r>
              <a:rPr lang="de-AT" baseline="0" dirty="0" smtClean="0"/>
              <a:t> (</a:t>
            </a:r>
            <a:r>
              <a:rPr lang="de-AT" baseline="0" dirty="0" err="1" smtClean="0"/>
              <a:t>by</a:t>
            </a:r>
            <a:r>
              <a:rPr lang="de-AT" baseline="0" dirty="0" smtClean="0"/>
              <a:t> </a:t>
            </a:r>
            <a:r>
              <a:rPr lang="de-AT" baseline="0" dirty="0" err="1" smtClean="0"/>
              <a:t>economic</a:t>
            </a:r>
            <a:r>
              <a:rPr lang="de-AT" baseline="0" dirty="0" smtClean="0"/>
              <a:t> </a:t>
            </a:r>
            <a:r>
              <a:rPr lang="de-AT" baseline="0" dirty="0" err="1" smtClean="0"/>
              <a:t>sector</a:t>
            </a:r>
            <a:r>
              <a:rPr lang="de-AT" baseline="0" dirty="0" smtClean="0"/>
              <a:t>)</a:t>
            </a:r>
          </a:p>
          <a:p>
            <a:pPr marL="628650" lvl="1" indent="-171450">
              <a:buFontTx/>
              <a:buChar char="-"/>
            </a:pPr>
            <a:r>
              <a:rPr lang="de-AT" baseline="0" dirty="0" err="1" smtClean="0"/>
              <a:t>Convert</a:t>
            </a:r>
            <a:r>
              <a:rPr lang="de-AT" baseline="0" dirty="0" smtClean="0"/>
              <a:t> </a:t>
            </a:r>
            <a:r>
              <a:rPr lang="de-AT" baseline="0" dirty="0" err="1" smtClean="0"/>
              <a:t>to</a:t>
            </a:r>
            <a:r>
              <a:rPr lang="de-AT" baseline="0" dirty="0" smtClean="0"/>
              <a:t> kWh </a:t>
            </a:r>
            <a:r>
              <a:rPr lang="de-AT" baseline="0" dirty="0" err="1" smtClean="0"/>
              <a:t>demand</a:t>
            </a:r>
            <a:r>
              <a:rPr lang="de-AT" baseline="0" dirty="0" smtClean="0"/>
              <a:t> (</a:t>
            </a:r>
            <a:r>
              <a:rPr lang="de-AT" baseline="0" dirty="0" err="1" smtClean="0"/>
              <a:t>by</a:t>
            </a:r>
            <a:r>
              <a:rPr lang="de-AT" baseline="0" dirty="0" smtClean="0"/>
              <a:t> FE-Fuel)</a:t>
            </a:r>
          </a:p>
          <a:p>
            <a:pPr marL="628650" lvl="1" indent="-171450">
              <a:buFontTx/>
              <a:buChar char="-"/>
            </a:pPr>
            <a:r>
              <a:rPr lang="de-AT" baseline="0" dirty="0" smtClean="0"/>
              <a:t>Mixed </a:t>
            </a:r>
            <a:r>
              <a:rPr lang="de-AT" baseline="0" dirty="0" err="1" smtClean="0"/>
              <a:t>bottom-up</a:t>
            </a:r>
            <a:r>
              <a:rPr lang="de-AT" baseline="0" dirty="0" smtClean="0"/>
              <a:t> top down</a:t>
            </a:r>
          </a:p>
          <a:p>
            <a:pPr marL="1085850" lvl="2" indent="-171450">
              <a:buFontTx/>
              <a:buChar char="-"/>
            </a:pPr>
            <a:r>
              <a:rPr lang="de-AT" baseline="0" dirty="0" err="1" smtClean="0"/>
              <a:t>Bottom</a:t>
            </a:r>
            <a:r>
              <a:rPr lang="de-AT" baseline="0" dirty="0" smtClean="0"/>
              <a:t> </a:t>
            </a:r>
            <a:r>
              <a:rPr lang="de-AT" baseline="0" dirty="0" err="1" smtClean="0"/>
              <a:t>up</a:t>
            </a:r>
            <a:r>
              <a:rPr lang="de-AT" baseline="0" dirty="0" smtClean="0"/>
              <a:t>: Transport, HH-</a:t>
            </a:r>
            <a:r>
              <a:rPr lang="de-AT" baseline="0" dirty="0" err="1" smtClean="0"/>
              <a:t>buildings</a:t>
            </a:r>
            <a:r>
              <a:rPr lang="de-AT" baseline="0" dirty="0" smtClean="0"/>
              <a:t> </a:t>
            </a:r>
          </a:p>
          <a:p>
            <a:pPr marL="1085850" lvl="2" indent="-171450">
              <a:buFontTx/>
              <a:buChar char="-"/>
            </a:pPr>
            <a:r>
              <a:rPr lang="de-AT" baseline="0" dirty="0" smtClean="0"/>
              <a:t>Top down: </a:t>
            </a:r>
            <a:r>
              <a:rPr lang="de-AT" baseline="0" dirty="0" err="1" smtClean="0"/>
              <a:t>industry</a:t>
            </a:r>
            <a:r>
              <a:rPr lang="de-AT" baseline="0" dirty="0" smtClean="0"/>
              <a:t> (</a:t>
            </a:r>
            <a:r>
              <a:rPr lang="de-AT" baseline="0" dirty="0" err="1" smtClean="0"/>
              <a:t>energy</a:t>
            </a:r>
            <a:r>
              <a:rPr lang="de-AT" baseline="0" dirty="0" smtClean="0"/>
              <a:t> </a:t>
            </a:r>
            <a:r>
              <a:rPr lang="de-AT" baseline="0" dirty="0" err="1" smtClean="0"/>
              <a:t>intensities</a:t>
            </a:r>
            <a:r>
              <a:rPr lang="de-AT" baseline="0" dirty="0" smtClean="0"/>
              <a:t>)</a:t>
            </a:r>
          </a:p>
          <a:p>
            <a:pPr marL="628650" lvl="1" indent="-171450">
              <a:buFontTx/>
              <a:buChar char="-"/>
            </a:pPr>
            <a:r>
              <a:rPr lang="de-AT" baseline="0" dirty="0" smtClean="0"/>
              <a:t>Further </a:t>
            </a:r>
            <a:r>
              <a:rPr lang="de-AT" baseline="0" dirty="0" err="1" smtClean="0"/>
              <a:t>work</a:t>
            </a:r>
            <a:r>
              <a:rPr lang="de-AT" baseline="0" dirty="0" smtClean="0"/>
              <a:t>: </a:t>
            </a:r>
            <a:r>
              <a:rPr lang="de-AT" baseline="0" dirty="0" err="1" smtClean="0"/>
              <a:t>selected</a:t>
            </a:r>
            <a:r>
              <a:rPr lang="de-AT" baseline="0" dirty="0" smtClean="0"/>
              <a:t> </a:t>
            </a:r>
            <a:r>
              <a:rPr lang="de-AT" baseline="0" dirty="0" err="1" smtClean="0"/>
              <a:t>industries</a:t>
            </a:r>
            <a:r>
              <a:rPr lang="de-AT" baseline="0" dirty="0" smtClean="0"/>
              <a:t> also </a:t>
            </a:r>
            <a:r>
              <a:rPr lang="de-AT" baseline="0" dirty="0" err="1" smtClean="0"/>
              <a:t>bottom-up</a:t>
            </a:r>
            <a:endParaRPr lang="de-AT" baseline="0" dirty="0" smtClean="0"/>
          </a:p>
          <a:p>
            <a:pPr marL="171450" lvl="0" indent="-171450">
              <a:buFontTx/>
              <a:buChar char="-"/>
            </a:pPr>
            <a:r>
              <a:rPr lang="de-AT" baseline="0" dirty="0" smtClean="0"/>
              <a:t>TRANSOFRMATION</a:t>
            </a:r>
          </a:p>
          <a:p>
            <a:pPr marL="628650" lvl="1" indent="-171450">
              <a:buFontTx/>
              <a:buChar char="-"/>
            </a:pPr>
            <a:r>
              <a:rPr lang="de-AT" baseline="0" dirty="0" smtClean="0"/>
              <a:t>Center-piece </a:t>
            </a:r>
            <a:r>
              <a:rPr lang="de-AT" baseline="0" dirty="0" err="1" smtClean="0"/>
              <a:t>of</a:t>
            </a:r>
            <a:r>
              <a:rPr lang="de-AT" baseline="0" dirty="0" smtClean="0"/>
              <a:t> </a:t>
            </a:r>
            <a:r>
              <a:rPr lang="de-AT" baseline="0" dirty="0" err="1" smtClean="0"/>
              <a:t>energy</a:t>
            </a:r>
            <a:r>
              <a:rPr lang="de-AT" baseline="0" dirty="0" smtClean="0"/>
              <a:t> </a:t>
            </a:r>
            <a:r>
              <a:rPr lang="de-AT" baseline="0" dirty="0" err="1" smtClean="0"/>
              <a:t>module</a:t>
            </a:r>
            <a:r>
              <a:rPr lang="de-AT" baseline="0" dirty="0" smtClean="0"/>
              <a:t>– </a:t>
            </a:r>
            <a:r>
              <a:rPr lang="de-AT" baseline="0" dirty="0" err="1" smtClean="0"/>
              <a:t>calculates</a:t>
            </a:r>
            <a:r>
              <a:rPr lang="de-AT" baseline="0" dirty="0" smtClean="0"/>
              <a:t> PE </a:t>
            </a:r>
            <a:r>
              <a:rPr lang="de-AT" baseline="0" dirty="0" err="1" smtClean="0"/>
              <a:t>demand</a:t>
            </a:r>
            <a:r>
              <a:rPr lang="de-AT" baseline="0" dirty="0" smtClean="0"/>
              <a:t> </a:t>
            </a:r>
            <a:r>
              <a:rPr lang="de-AT" baseline="0" dirty="0" err="1" smtClean="0"/>
              <a:t>arising</a:t>
            </a:r>
            <a:r>
              <a:rPr lang="de-AT" baseline="0" dirty="0" smtClean="0"/>
              <a:t> </a:t>
            </a:r>
            <a:r>
              <a:rPr lang="de-AT" baseline="0" dirty="0" err="1" smtClean="0"/>
              <a:t>from</a:t>
            </a:r>
            <a:r>
              <a:rPr lang="de-AT" baseline="0" dirty="0" smtClean="0"/>
              <a:t> FE </a:t>
            </a:r>
            <a:r>
              <a:rPr lang="de-AT" baseline="0" dirty="0" err="1" smtClean="0"/>
              <a:t>demand</a:t>
            </a:r>
            <a:r>
              <a:rPr lang="de-AT" baseline="0" dirty="0" smtClean="0"/>
              <a:t>. </a:t>
            </a:r>
          </a:p>
          <a:p>
            <a:pPr marL="628650" lvl="1" indent="-171450">
              <a:buFontTx/>
              <a:buChar char="-"/>
            </a:pPr>
            <a:r>
              <a:rPr lang="de-AT" baseline="0" dirty="0" err="1" smtClean="0"/>
              <a:t>Represents</a:t>
            </a:r>
            <a:r>
              <a:rPr lang="de-AT" baseline="0" dirty="0" smtClean="0"/>
              <a:t>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energytransformation</a:t>
            </a:r>
            <a:r>
              <a:rPr lang="de-AT" baseline="0" dirty="0" smtClean="0"/>
              <a:t> </a:t>
            </a:r>
            <a:r>
              <a:rPr lang="de-AT" baseline="0" dirty="0" err="1" smtClean="0"/>
              <a:t>chain</a:t>
            </a:r>
            <a:r>
              <a:rPr lang="de-AT" baseline="0" dirty="0" smtClean="0"/>
              <a:t>, </a:t>
            </a:r>
            <a:r>
              <a:rPr lang="de-AT" baseline="0" dirty="0" err="1" smtClean="0"/>
              <a:t>and</a:t>
            </a:r>
            <a:r>
              <a:rPr lang="de-AT" baseline="0" dirty="0" smtClean="0"/>
              <a:t> </a:t>
            </a:r>
            <a:r>
              <a:rPr lang="de-AT" baseline="0" dirty="0" err="1" smtClean="0"/>
              <a:t>allocates</a:t>
            </a:r>
            <a:r>
              <a:rPr lang="de-AT" baseline="0" dirty="0" smtClean="0"/>
              <a:t> </a:t>
            </a:r>
            <a:r>
              <a:rPr lang="de-AT" baseline="0" dirty="0" err="1" smtClean="0"/>
              <a:t>the</a:t>
            </a:r>
            <a:r>
              <a:rPr lang="de-AT" baseline="0" dirty="0" smtClean="0"/>
              <a:t> </a:t>
            </a:r>
            <a:r>
              <a:rPr lang="de-AT" baseline="0" dirty="0" err="1" smtClean="0"/>
              <a:t>transformation</a:t>
            </a:r>
            <a:r>
              <a:rPr lang="de-AT" baseline="0" dirty="0" smtClean="0"/>
              <a:t> </a:t>
            </a:r>
            <a:r>
              <a:rPr lang="de-AT" baseline="0" dirty="0" err="1" smtClean="0"/>
              <a:t>technology</a:t>
            </a:r>
            <a:r>
              <a:rPr lang="de-AT" baseline="0" dirty="0" smtClean="0"/>
              <a:t> </a:t>
            </a:r>
            <a:r>
              <a:rPr lang="de-AT" baseline="0" dirty="0" err="1" smtClean="0"/>
              <a:t>usage</a:t>
            </a:r>
            <a:r>
              <a:rPr lang="de-AT" baseline="0" dirty="0" smtClean="0"/>
              <a:t> („</a:t>
            </a:r>
            <a:r>
              <a:rPr lang="de-AT" baseline="0" dirty="0" err="1" smtClean="0"/>
              <a:t>merit</a:t>
            </a:r>
            <a:r>
              <a:rPr lang="de-AT" baseline="0" dirty="0" smtClean="0"/>
              <a:t> </a:t>
            </a:r>
            <a:r>
              <a:rPr lang="de-AT" baseline="0" dirty="0" err="1" smtClean="0"/>
              <a:t>order</a:t>
            </a:r>
            <a:r>
              <a:rPr lang="de-AT" baseline="0" dirty="0" smtClean="0"/>
              <a:t>“)</a:t>
            </a:r>
          </a:p>
          <a:p>
            <a:pPr marL="628650" lvl="1" indent="-171450">
              <a:buFontTx/>
              <a:buChar char="-"/>
            </a:pPr>
            <a:r>
              <a:rPr lang="de-AT" baseline="0" dirty="0" err="1" smtClean="0"/>
              <a:t>While</a:t>
            </a:r>
            <a:r>
              <a:rPr lang="de-AT" baseline="0" dirty="0" smtClean="0"/>
              <a:t> </a:t>
            </a:r>
            <a:r>
              <a:rPr lang="de-AT" baseline="0" dirty="0" err="1" smtClean="0"/>
              <a:t>accounting</a:t>
            </a:r>
            <a:r>
              <a:rPr lang="de-AT" baseline="0" dirty="0" smtClean="0"/>
              <a:t> </a:t>
            </a:r>
            <a:r>
              <a:rPr lang="de-AT" baseline="0" dirty="0" err="1" smtClean="0"/>
              <a:t>for</a:t>
            </a:r>
            <a:r>
              <a:rPr lang="de-AT" baseline="0" dirty="0" smtClean="0"/>
              <a:t> all </a:t>
            </a:r>
            <a:r>
              <a:rPr lang="de-AT" baseline="0" dirty="0" err="1" smtClean="0"/>
              <a:t>relevent</a:t>
            </a:r>
            <a:r>
              <a:rPr lang="de-AT" baseline="0" dirty="0" smtClean="0"/>
              <a:t> </a:t>
            </a:r>
            <a:r>
              <a:rPr lang="de-AT" baseline="0" dirty="0" err="1" smtClean="0"/>
              <a:t>influences</a:t>
            </a:r>
            <a:endParaRPr lang="de-AT" baseline="0" dirty="0" smtClean="0"/>
          </a:p>
          <a:p>
            <a:pPr marL="1085850" lvl="2" indent="-171450">
              <a:buFontTx/>
              <a:buChar char="-"/>
            </a:pPr>
            <a:r>
              <a:rPr lang="de-AT" baseline="0" dirty="0" err="1" smtClean="0"/>
              <a:t>Capacity</a:t>
            </a:r>
            <a:r>
              <a:rPr lang="de-AT" baseline="0" dirty="0" smtClean="0"/>
              <a:t> stock, </a:t>
            </a:r>
            <a:r>
              <a:rPr lang="de-AT" baseline="0" dirty="0" err="1" smtClean="0"/>
              <a:t>energy</a:t>
            </a:r>
            <a:r>
              <a:rPr lang="de-AT" baseline="0" dirty="0" smtClean="0"/>
              <a:t> </a:t>
            </a:r>
            <a:r>
              <a:rPr lang="de-AT" baseline="0" dirty="0" err="1" smtClean="0"/>
              <a:t>variability</a:t>
            </a:r>
            <a:r>
              <a:rPr lang="de-AT" baseline="0" dirty="0" smtClean="0"/>
              <a:t> &amp; </a:t>
            </a:r>
            <a:r>
              <a:rPr lang="de-AT" baseline="0" dirty="0" err="1" smtClean="0"/>
              <a:t>flexibility</a:t>
            </a:r>
            <a:r>
              <a:rPr lang="de-AT" baseline="0" dirty="0" smtClean="0"/>
              <a:t>, etc.</a:t>
            </a:r>
          </a:p>
          <a:p>
            <a:pPr marL="171450" lvl="0" indent="-171450">
              <a:buFontTx/>
              <a:buChar char="-"/>
            </a:pPr>
            <a:r>
              <a:rPr lang="de-AT" baseline="0" dirty="0" smtClean="0"/>
              <a:t>CAPACITY</a:t>
            </a:r>
          </a:p>
          <a:p>
            <a:pPr marL="628650" lvl="1" indent="-171450">
              <a:buFontTx/>
              <a:buChar char="-"/>
            </a:pPr>
            <a:r>
              <a:rPr lang="de-AT" baseline="0" dirty="0" smtClean="0"/>
              <a:t>Accounting </a:t>
            </a:r>
            <a:r>
              <a:rPr lang="de-AT" baseline="0" dirty="0" err="1" smtClean="0"/>
              <a:t>for</a:t>
            </a:r>
            <a:r>
              <a:rPr lang="de-AT" baseline="0" dirty="0" smtClean="0"/>
              <a:t> stock </a:t>
            </a:r>
            <a:r>
              <a:rPr lang="de-AT" baseline="0" dirty="0" err="1" smtClean="0"/>
              <a:t>and</a:t>
            </a:r>
            <a:r>
              <a:rPr lang="de-AT" baseline="0" dirty="0" smtClean="0"/>
              <a:t> </a:t>
            </a:r>
            <a:r>
              <a:rPr lang="de-AT" baseline="0" dirty="0" err="1" smtClean="0"/>
              <a:t>flow</a:t>
            </a:r>
            <a:r>
              <a:rPr lang="de-AT" baseline="0" dirty="0" smtClean="0"/>
              <a:t> </a:t>
            </a:r>
            <a:r>
              <a:rPr lang="de-AT" baseline="0" dirty="0" err="1" smtClean="0"/>
              <a:t>of</a:t>
            </a:r>
            <a:r>
              <a:rPr lang="de-AT" baseline="0" dirty="0" smtClean="0"/>
              <a:t> </a:t>
            </a:r>
            <a:r>
              <a:rPr lang="de-AT" baseline="0" dirty="0" err="1" smtClean="0"/>
              <a:t>transformation</a:t>
            </a:r>
            <a:r>
              <a:rPr lang="de-AT" baseline="0" dirty="0" smtClean="0"/>
              <a:t> </a:t>
            </a:r>
            <a:r>
              <a:rPr lang="de-AT" baseline="0" dirty="0" err="1" smtClean="0"/>
              <a:t>capacities</a:t>
            </a:r>
            <a:endParaRPr lang="de-AT" baseline="0" dirty="0" smtClean="0"/>
          </a:p>
          <a:p>
            <a:pPr marL="628650" lvl="1" indent="-171450">
              <a:buFontTx/>
              <a:buChar char="-"/>
            </a:pPr>
            <a:r>
              <a:rPr lang="de-AT" baseline="0" dirty="0" err="1" smtClean="0"/>
              <a:t>Taking</a:t>
            </a:r>
            <a:r>
              <a:rPr lang="de-AT" baseline="0" dirty="0" smtClean="0"/>
              <a:t> </a:t>
            </a:r>
            <a:r>
              <a:rPr lang="de-AT" baseline="0" dirty="0" err="1" smtClean="0"/>
              <a:t>into</a:t>
            </a:r>
            <a:r>
              <a:rPr lang="de-AT" baseline="0" dirty="0" smtClean="0"/>
              <a:t> </a:t>
            </a:r>
            <a:r>
              <a:rPr lang="de-AT" baseline="0" dirty="0" err="1" smtClean="0"/>
              <a:t>account</a:t>
            </a:r>
            <a:r>
              <a:rPr lang="de-AT" baseline="0" dirty="0" smtClean="0"/>
              <a:t> </a:t>
            </a:r>
            <a:r>
              <a:rPr lang="de-AT" baseline="0" dirty="0" err="1" smtClean="0"/>
              <a:t>biophysical</a:t>
            </a:r>
            <a:r>
              <a:rPr lang="de-AT" baseline="0" dirty="0" smtClean="0"/>
              <a:t> </a:t>
            </a:r>
            <a:r>
              <a:rPr lang="de-AT" baseline="0" dirty="0" err="1" smtClean="0"/>
              <a:t>limitations</a:t>
            </a:r>
            <a:endParaRPr lang="de-AT" baseline="0" dirty="0" smtClean="0"/>
          </a:p>
          <a:p>
            <a:pPr marL="628650" lvl="1" indent="-171450">
              <a:buFontTx/>
              <a:buChar char="-"/>
            </a:pPr>
            <a:r>
              <a:rPr lang="de-AT" baseline="0" dirty="0" err="1" smtClean="0"/>
              <a:t>Important</a:t>
            </a:r>
            <a:r>
              <a:rPr lang="de-AT" baseline="0" dirty="0" smtClean="0"/>
              <a:t> </a:t>
            </a:r>
            <a:r>
              <a:rPr lang="de-AT" baseline="0" dirty="0" err="1" smtClean="0"/>
              <a:t>hook</a:t>
            </a:r>
            <a:r>
              <a:rPr lang="de-AT" baseline="0" dirty="0" smtClean="0"/>
              <a:t>-in </a:t>
            </a:r>
            <a:r>
              <a:rPr lang="de-AT" baseline="0" dirty="0" err="1" smtClean="0"/>
              <a:t>point</a:t>
            </a:r>
            <a:r>
              <a:rPr lang="de-AT" baseline="0" dirty="0" smtClean="0"/>
              <a:t> </a:t>
            </a:r>
            <a:r>
              <a:rPr lang="de-AT" baseline="0" dirty="0" err="1" smtClean="0"/>
              <a:t>for</a:t>
            </a:r>
            <a:r>
              <a:rPr lang="de-AT" baseline="0" dirty="0" smtClean="0"/>
              <a:t> </a:t>
            </a:r>
            <a:r>
              <a:rPr lang="de-AT" baseline="0" dirty="0" err="1" smtClean="0"/>
              <a:t>policies</a:t>
            </a:r>
            <a:endParaRPr lang="de-AT" baseline="0" dirty="0" smtClean="0"/>
          </a:p>
          <a:p>
            <a:pPr marL="171450" lvl="0" indent="-171450">
              <a:buFontTx/>
              <a:buChar char="-"/>
            </a:pPr>
            <a:r>
              <a:rPr lang="de-AT" baseline="0" dirty="0" smtClean="0"/>
              <a:t>VARIABILITY</a:t>
            </a:r>
          </a:p>
          <a:p>
            <a:pPr marL="628650" lvl="1" indent="-171450">
              <a:buFontTx/>
              <a:buChar char="-"/>
            </a:pPr>
            <a:r>
              <a:rPr lang="de-AT" baseline="0" dirty="0" smtClean="0"/>
              <a:t>Accounts </a:t>
            </a:r>
            <a:r>
              <a:rPr lang="de-AT" baseline="0" dirty="0" err="1" smtClean="0"/>
              <a:t>for</a:t>
            </a:r>
            <a:r>
              <a:rPr lang="de-AT" baseline="0" dirty="0" smtClean="0"/>
              <a:t> </a:t>
            </a:r>
            <a:r>
              <a:rPr lang="de-AT" baseline="0" dirty="0" err="1" smtClean="0"/>
              <a:t>impact</a:t>
            </a:r>
            <a:r>
              <a:rPr lang="de-AT" baseline="0" dirty="0" smtClean="0"/>
              <a:t> </a:t>
            </a:r>
            <a:r>
              <a:rPr lang="de-AT" baseline="0" dirty="0" err="1" smtClean="0"/>
              <a:t>of</a:t>
            </a:r>
            <a:r>
              <a:rPr lang="de-AT" baseline="0" dirty="0" smtClean="0"/>
              <a:t> </a:t>
            </a:r>
            <a:r>
              <a:rPr lang="de-AT" baseline="0" dirty="0" err="1" smtClean="0"/>
              <a:t>vRES</a:t>
            </a:r>
            <a:r>
              <a:rPr lang="de-AT" baseline="0" dirty="0" smtClean="0"/>
              <a:t> on </a:t>
            </a:r>
            <a:r>
              <a:rPr lang="de-AT" baseline="0" dirty="0" err="1" smtClean="0"/>
              <a:t>annual</a:t>
            </a:r>
            <a:r>
              <a:rPr lang="de-AT" baseline="0" dirty="0" smtClean="0"/>
              <a:t> </a:t>
            </a:r>
            <a:r>
              <a:rPr lang="de-AT" baseline="0" dirty="0" err="1" smtClean="0"/>
              <a:t>energy</a:t>
            </a:r>
            <a:r>
              <a:rPr lang="de-AT" baseline="0" dirty="0" smtClean="0"/>
              <a:t> </a:t>
            </a:r>
            <a:r>
              <a:rPr lang="de-AT" baseline="0" dirty="0" err="1" smtClean="0"/>
              <a:t>balances</a:t>
            </a:r>
            <a:endParaRPr lang="de-AT" baseline="0" dirty="0" smtClean="0"/>
          </a:p>
          <a:p>
            <a:pPr marL="628650" lvl="1" indent="-171450">
              <a:buFontTx/>
              <a:buChar char="-"/>
            </a:pPr>
            <a:r>
              <a:rPr lang="de-AT" baseline="0" dirty="0" err="1" smtClean="0"/>
              <a:t>Reaching</a:t>
            </a:r>
            <a:r>
              <a:rPr lang="de-AT" baseline="0" dirty="0" smtClean="0"/>
              <a:t> 100% RES </a:t>
            </a:r>
            <a:r>
              <a:rPr lang="de-AT" baseline="0" dirty="0" err="1" smtClean="0"/>
              <a:t>is</a:t>
            </a:r>
            <a:r>
              <a:rPr lang="de-AT" baseline="0" dirty="0" smtClean="0"/>
              <a:t> NOT easy – </a:t>
            </a:r>
            <a:r>
              <a:rPr lang="de-AT" baseline="0" dirty="0" err="1" smtClean="0"/>
              <a:t>it</a:t>
            </a:r>
            <a:r>
              <a:rPr lang="de-AT" baseline="0" dirty="0" smtClean="0"/>
              <a:t> </a:t>
            </a:r>
            <a:r>
              <a:rPr lang="de-AT" baseline="0" dirty="0" err="1" smtClean="0"/>
              <a:t>is</a:t>
            </a:r>
            <a:r>
              <a:rPr lang="de-AT" baseline="0" dirty="0" smtClean="0"/>
              <a:t> </a:t>
            </a:r>
            <a:r>
              <a:rPr lang="de-AT" baseline="0" dirty="0" err="1" smtClean="0"/>
              <a:t>very</a:t>
            </a:r>
            <a:r>
              <a:rPr lang="de-AT" baseline="0" dirty="0" smtClean="0"/>
              <a:t> </a:t>
            </a:r>
            <a:r>
              <a:rPr lang="de-AT" baseline="0" dirty="0" err="1" smtClean="0"/>
              <a:t>very</a:t>
            </a:r>
            <a:r>
              <a:rPr lang="de-AT" baseline="0" dirty="0" smtClean="0"/>
              <a:t> </a:t>
            </a:r>
            <a:r>
              <a:rPr lang="de-AT" baseline="0" dirty="0" err="1" smtClean="0"/>
              <a:t>hard</a:t>
            </a:r>
            <a:endParaRPr lang="de-AT" baseline="0" dirty="0" smtClean="0"/>
          </a:p>
          <a:p>
            <a:pPr marL="628650" lvl="1" indent="-171450">
              <a:buFontTx/>
              <a:buChar char="-"/>
            </a:pPr>
            <a:r>
              <a:rPr lang="de-AT" baseline="0" dirty="0" err="1" smtClean="0"/>
              <a:t>Requires</a:t>
            </a:r>
            <a:r>
              <a:rPr lang="de-AT" baseline="0" dirty="0" smtClean="0"/>
              <a:t> </a:t>
            </a:r>
            <a:r>
              <a:rPr lang="de-AT" baseline="0" dirty="0" err="1" smtClean="0"/>
              <a:t>significatn</a:t>
            </a:r>
            <a:r>
              <a:rPr lang="de-AT" baseline="0" dirty="0" smtClean="0"/>
              <a:t> </a:t>
            </a:r>
            <a:r>
              <a:rPr lang="de-AT" baseline="0" dirty="0" err="1" smtClean="0"/>
              <a:t>investment</a:t>
            </a:r>
            <a:r>
              <a:rPr lang="de-AT" baseline="0" dirty="0" smtClean="0"/>
              <a:t> in </a:t>
            </a:r>
            <a:r>
              <a:rPr lang="de-AT" baseline="0" dirty="0" err="1" smtClean="0"/>
              <a:t>flexibility</a:t>
            </a:r>
            <a:r>
              <a:rPr lang="de-AT" baseline="0" dirty="0" smtClean="0"/>
              <a:t> </a:t>
            </a:r>
            <a:r>
              <a:rPr lang="de-AT" baseline="0" dirty="0" err="1" smtClean="0"/>
              <a:t>technologies</a:t>
            </a:r>
            <a:r>
              <a:rPr lang="de-AT" baseline="0" dirty="0" smtClean="0"/>
              <a:t> </a:t>
            </a:r>
            <a:r>
              <a:rPr lang="de-AT" baseline="0" dirty="0" err="1" smtClean="0"/>
              <a:t>and</a:t>
            </a:r>
            <a:r>
              <a:rPr lang="de-AT" baseline="0" dirty="0" smtClean="0"/>
              <a:t> </a:t>
            </a:r>
            <a:r>
              <a:rPr lang="de-AT" baseline="0" dirty="0" err="1" smtClean="0"/>
              <a:t>overcapacities</a:t>
            </a:r>
            <a:endParaRPr lang="de-AT" baseline="0" dirty="0" smtClean="0"/>
          </a:p>
          <a:p>
            <a:pPr marL="628650" lvl="1" indent="-171450">
              <a:buFontTx/>
              <a:buChar char="-"/>
            </a:pPr>
            <a:r>
              <a:rPr lang="de-AT" baseline="0" dirty="0" err="1" smtClean="0"/>
              <a:t>And</a:t>
            </a:r>
            <a:r>
              <a:rPr lang="de-AT" baseline="0" dirty="0" smtClean="0"/>
              <a:t> </a:t>
            </a:r>
            <a:r>
              <a:rPr lang="de-AT" baseline="0" dirty="0" err="1" smtClean="0"/>
              <a:t>it‘s</a:t>
            </a:r>
            <a:r>
              <a:rPr lang="de-AT" baseline="0" dirty="0" smtClean="0"/>
              <a:t> an </a:t>
            </a:r>
            <a:r>
              <a:rPr lang="de-AT" baseline="0" dirty="0" err="1" smtClean="0"/>
              <a:t>effect</a:t>
            </a:r>
            <a:r>
              <a:rPr lang="de-AT" baseline="0" dirty="0" smtClean="0"/>
              <a:t> </a:t>
            </a:r>
            <a:r>
              <a:rPr lang="de-AT" baseline="0" dirty="0" err="1" smtClean="0"/>
              <a:t>often</a:t>
            </a:r>
            <a:r>
              <a:rPr lang="de-AT" baseline="0" dirty="0" smtClean="0"/>
              <a:t> </a:t>
            </a:r>
            <a:r>
              <a:rPr lang="de-AT" baseline="0" dirty="0" err="1" smtClean="0"/>
              <a:t>overlooked</a:t>
            </a:r>
            <a:r>
              <a:rPr lang="de-AT" baseline="0" dirty="0" smtClean="0"/>
              <a:t> </a:t>
            </a:r>
            <a:r>
              <a:rPr lang="de-AT" baseline="0" dirty="0" err="1" smtClean="0"/>
              <a:t>by</a:t>
            </a:r>
            <a:r>
              <a:rPr lang="de-AT" baseline="0" dirty="0" smtClean="0"/>
              <a:t> </a:t>
            </a:r>
            <a:r>
              <a:rPr lang="de-AT" baseline="0" dirty="0" err="1" smtClean="0"/>
              <a:t>annual</a:t>
            </a:r>
            <a:r>
              <a:rPr lang="de-AT" baseline="0" dirty="0" smtClean="0"/>
              <a:t> IAMs</a:t>
            </a:r>
          </a:p>
          <a:p>
            <a:pPr marL="628650" lvl="1" indent="-171450">
              <a:buFontTx/>
              <a:buChar char="-"/>
            </a:pPr>
            <a:r>
              <a:rPr lang="de-AT" baseline="0" dirty="0" err="1" smtClean="0"/>
              <a:t>Methodological</a:t>
            </a:r>
            <a:r>
              <a:rPr lang="de-AT" baseline="0" dirty="0" smtClean="0"/>
              <a:t> </a:t>
            </a:r>
            <a:r>
              <a:rPr lang="de-AT" baseline="0" dirty="0" err="1" smtClean="0"/>
              <a:t>approach</a:t>
            </a:r>
            <a:r>
              <a:rPr lang="de-AT" baseline="0" dirty="0" smtClean="0"/>
              <a:t>: </a:t>
            </a:r>
            <a:r>
              <a:rPr lang="de-AT" baseline="0" dirty="0" err="1" smtClean="0"/>
              <a:t>emulating</a:t>
            </a:r>
            <a:r>
              <a:rPr lang="de-AT" baseline="0" dirty="0" smtClean="0"/>
              <a:t> </a:t>
            </a:r>
            <a:r>
              <a:rPr lang="de-AT" baseline="0" dirty="0" err="1" smtClean="0"/>
              <a:t>dispatch</a:t>
            </a:r>
            <a:r>
              <a:rPr lang="de-AT" baseline="0" dirty="0" smtClean="0"/>
              <a:t> </a:t>
            </a:r>
            <a:r>
              <a:rPr lang="de-AT" baseline="0" dirty="0" err="1" smtClean="0"/>
              <a:t>model</a:t>
            </a:r>
            <a:r>
              <a:rPr lang="de-AT" baseline="0" dirty="0" smtClean="0"/>
              <a:t> </a:t>
            </a:r>
            <a:r>
              <a:rPr lang="de-AT" baseline="0" dirty="0" err="1" smtClean="0"/>
              <a:t>results</a:t>
            </a:r>
            <a:endParaRPr lang="de-AT" baseline="0" dirty="0" smtClean="0"/>
          </a:p>
          <a:p>
            <a:pPr marL="1085850" lvl="2" indent="-171450">
              <a:buFontTx/>
              <a:buChar char="-"/>
            </a:pPr>
            <a:r>
              <a:rPr lang="de-AT" baseline="0" dirty="0" smtClean="0"/>
              <a:t>100.000ds </a:t>
            </a:r>
            <a:r>
              <a:rPr lang="de-AT" baseline="0" dirty="0" err="1" smtClean="0"/>
              <a:t>of</a:t>
            </a:r>
            <a:r>
              <a:rPr lang="de-AT" baseline="0" dirty="0" smtClean="0"/>
              <a:t> </a:t>
            </a:r>
            <a:r>
              <a:rPr lang="de-AT" baseline="0" dirty="0" err="1" smtClean="0"/>
              <a:t>dispatch</a:t>
            </a:r>
            <a:r>
              <a:rPr lang="de-AT" baseline="0" dirty="0" smtClean="0"/>
              <a:t> </a:t>
            </a:r>
            <a:r>
              <a:rPr lang="de-AT" baseline="0" dirty="0" err="1" smtClean="0"/>
              <a:t>model</a:t>
            </a:r>
            <a:r>
              <a:rPr lang="de-AT" baseline="0" dirty="0" smtClean="0"/>
              <a:t> (</a:t>
            </a:r>
            <a:r>
              <a:rPr lang="de-AT" baseline="0" dirty="0" err="1" smtClean="0"/>
              <a:t>EnergyPLAN</a:t>
            </a:r>
            <a:r>
              <a:rPr lang="de-AT" baseline="0" dirty="0" smtClean="0"/>
              <a:t>) </a:t>
            </a:r>
            <a:r>
              <a:rPr lang="de-AT" baseline="0" dirty="0" err="1" smtClean="0"/>
              <a:t>runs</a:t>
            </a:r>
            <a:r>
              <a:rPr lang="de-AT" baseline="0" dirty="0" smtClean="0"/>
              <a:t> </a:t>
            </a:r>
            <a:r>
              <a:rPr lang="de-AT" baseline="0" dirty="0" err="1" smtClean="0"/>
              <a:t>with</a:t>
            </a:r>
            <a:r>
              <a:rPr lang="de-AT" baseline="0" dirty="0" smtClean="0"/>
              <a:t> different power </a:t>
            </a:r>
            <a:r>
              <a:rPr lang="de-AT" baseline="0" dirty="0" err="1" smtClean="0"/>
              <a:t>system</a:t>
            </a:r>
            <a:r>
              <a:rPr lang="de-AT" baseline="0" dirty="0" smtClean="0"/>
              <a:t> </a:t>
            </a:r>
            <a:r>
              <a:rPr lang="de-AT" baseline="0" dirty="0" err="1" smtClean="0"/>
              <a:t>setups</a:t>
            </a:r>
            <a:r>
              <a:rPr lang="de-AT" baseline="0" dirty="0" smtClean="0"/>
              <a:t> </a:t>
            </a:r>
            <a:r>
              <a:rPr lang="de-AT" baseline="0" dirty="0" err="1" smtClean="0"/>
              <a:t>are</a:t>
            </a:r>
            <a:r>
              <a:rPr lang="de-AT" baseline="0" dirty="0" smtClean="0"/>
              <a:t> </a:t>
            </a:r>
            <a:r>
              <a:rPr lang="de-AT" baseline="0" dirty="0" err="1" smtClean="0"/>
              <a:t>analysed</a:t>
            </a:r>
            <a:r>
              <a:rPr lang="de-AT" baseline="0" dirty="0" smtClean="0"/>
              <a:t>,</a:t>
            </a:r>
          </a:p>
          <a:p>
            <a:pPr marL="1085850" lvl="2" indent="-171450">
              <a:buFontTx/>
              <a:buChar char="-"/>
            </a:pPr>
            <a:r>
              <a:rPr lang="de-AT" baseline="0" dirty="0" err="1" smtClean="0"/>
              <a:t>the</a:t>
            </a:r>
            <a:r>
              <a:rPr lang="de-AT" baseline="0" dirty="0" smtClean="0"/>
              <a:t> </a:t>
            </a:r>
            <a:r>
              <a:rPr lang="de-AT" baseline="0" dirty="0" err="1" smtClean="0"/>
              <a:t>resulting</a:t>
            </a:r>
            <a:r>
              <a:rPr lang="de-AT" baseline="0" dirty="0" smtClean="0"/>
              <a:t> sub-</a:t>
            </a:r>
            <a:r>
              <a:rPr lang="de-AT" baseline="0" dirty="0" err="1" smtClean="0"/>
              <a:t>annual</a:t>
            </a:r>
            <a:r>
              <a:rPr lang="de-AT" baseline="0" dirty="0" smtClean="0"/>
              <a:t> </a:t>
            </a:r>
            <a:r>
              <a:rPr lang="de-AT" baseline="0" dirty="0" err="1" smtClean="0"/>
              <a:t>timescale</a:t>
            </a:r>
            <a:r>
              <a:rPr lang="de-AT" baseline="0" dirty="0" smtClean="0"/>
              <a:t> </a:t>
            </a:r>
            <a:r>
              <a:rPr lang="de-AT" baseline="0" dirty="0" err="1" smtClean="0"/>
              <a:t>effects</a:t>
            </a:r>
            <a:r>
              <a:rPr lang="de-AT" baseline="0" dirty="0" smtClean="0"/>
              <a:t> on </a:t>
            </a:r>
            <a:r>
              <a:rPr lang="de-AT" baseline="0" dirty="0" err="1" smtClean="0"/>
              <a:t>annual</a:t>
            </a:r>
            <a:r>
              <a:rPr lang="de-AT" baseline="0" dirty="0" smtClean="0"/>
              <a:t> </a:t>
            </a:r>
            <a:r>
              <a:rPr lang="de-AT" baseline="0" dirty="0" err="1" smtClean="0"/>
              <a:t>energy</a:t>
            </a:r>
            <a:r>
              <a:rPr lang="de-AT" baseline="0" dirty="0" smtClean="0"/>
              <a:t> </a:t>
            </a:r>
            <a:r>
              <a:rPr lang="de-AT" baseline="0" dirty="0" err="1" smtClean="0"/>
              <a:t>balances</a:t>
            </a:r>
            <a:r>
              <a:rPr lang="de-AT" baseline="0" dirty="0" smtClean="0"/>
              <a:t> </a:t>
            </a:r>
            <a:r>
              <a:rPr lang="de-AT" baseline="0" dirty="0" err="1" smtClean="0"/>
              <a:t>emulated</a:t>
            </a:r>
            <a:r>
              <a:rPr lang="de-AT" baseline="0" dirty="0" smtClean="0"/>
              <a:t> in WILIAM via </a:t>
            </a:r>
            <a:r>
              <a:rPr lang="de-AT" baseline="0" dirty="0" err="1" smtClean="0"/>
              <a:t>regression</a:t>
            </a:r>
            <a:r>
              <a:rPr lang="de-AT" baseline="0" dirty="0" smtClean="0"/>
              <a:t> </a:t>
            </a:r>
            <a:r>
              <a:rPr lang="de-AT" baseline="0" dirty="0" err="1" smtClean="0"/>
              <a:t>analysis</a:t>
            </a:r>
            <a:r>
              <a:rPr lang="de-AT" baseline="0" dirty="0" smtClean="0"/>
              <a:t> </a:t>
            </a:r>
            <a:r>
              <a:rPr lang="de-AT" baseline="0" dirty="0" err="1" smtClean="0"/>
              <a:t>of</a:t>
            </a:r>
            <a:r>
              <a:rPr lang="de-AT" baseline="0" dirty="0" smtClean="0"/>
              <a:t> </a:t>
            </a:r>
            <a:r>
              <a:rPr lang="de-AT" baseline="0" dirty="0" err="1" smtClean="0"/>
              <a:t>results</a:t>
            </a:r>
            <a:endParaRPr lang="de-AT" baseline="0" dirty="0" smtClean="0"/>
          </a:p>
          <a:p>
            <a:pPr marL="171450" lvl="0" indent="-171450">
              <a:buFontTx/>
              <a:buChar char="-"/>
            </a:pPr>
            <a:r>
              <a:rPr lang="de-AT" baseline="0" dirty="0" smtClean="0"/>
              <a:t>EROI</a:t>
            </a:r>
          </a:p>
          <a:p>
            <a:pPr marL="628650" lvl="1" indent="-171450">
              <a:buFontTx/>
              <a:buChar char="-"/>
            </a:pPr>
            <a:r>
              <a:rPr lang="de-AT" baseline="0" dirty="0" smtClean="0"/>
              <a:t>Accounts </a:t>
            </a:r>
            <a:r>
              <a:rPr lang="de-AT" baseline="0" dirty="0" err="1" smtClean="0"/>
              <a:t>for</a:t>
            </a:r>
            <a:r>
              <a:rPr lang="de-AT" baseline="0" dirty="0" smtClean="0"/>
              <a:t> material </a:t>
            </a:r>
            <a:r>
              <a:rPr lang="de-AT" baseline="0" dirty="0" err="1" smtClean="0"/>
              <a:t>and</a:t>
            </a:r>
            <a:r>
              <a:rPr lang="de-AT" baseline="0" dirty="0" smtClean="0"/>
              <a:t> </a:t>
            </a:r>
            <a:r>
              <a:rPr lang="de-AT" baseline="0" dirty="0" err="1" smtClean="0"/>
              <a:t>energy</a:t>
            </a:r>
            <a:r>
              <a:rPr lang="de-AT" baseline="0" dirty="0" smtClean="0"/>
              <a:t> </a:t>
            </a:r>
            <a:r>
              <a:rPr lang="de-AT" baseline="0" dirty="0" err="1" smtClean="0"/>
              <a:t>requirements</a:t>
            </a:r>
            <a:r>
              <a:rPr lang="de-AT" baseline="0" dirty="0" smtClean="0"/>
              <a:t> </a:t>
            </a:r>
            <a:r>
              <a:rPr lang="de-AT" baseline="0" dirty="0" err="1" smtClean="0"/>
              <a:t>of</a:t>
            </a:r>
            <a:r>
              <a:rPr lang="de-AT" baseline="0" dirty="0" smtClean="0"/>
              <a:t> </a:t>
            </a:r>
            <a:r>
              <a:rPr lang="de-AT" baseline="0" dirty="0" err="1" smtClean="0"/>
              <a:t>energy</a:t>
            </a:r>
            <a:r>
              <a:rPr lang="de-AT" baseline="0" dirty="0" smtClean="0"/>
              <a:t> </a:t>
            </a:r>
            <a:r>
              <a:rPr lang="de-AT" baseline="0" dirty="0" err="1" smtClean="0"/>
              <a:t>infrastructure</a:t>
            </a:r>
            <a:endParaRPr lang="de-AT" baseline="0" dirty="0" smtClean="0"/>
          </a:p>
          <a:p>
            <a:pPr marL="628650" lvl="1" indent="-171450">
              <a:buFontTx/>
              <a:buChar char="-"/>
            </a:pPr>
            <a:endParaRPr lang="de-AT" baseline="0" dirty="0" smtClean="0"/>
          </a:p>
          <a:p>
            <a:pPr marL="0" lvl="0" indent="0">
              <a:buFontTx/>
              <a:buNone/>
            </a:pPr>
            <a:endParaRPr lang="de-AT" baseline="0" dirty="0" smtClean="0"/>
          </a:p>
        </p:txBody>
      </p:sp>
      <p:sp>
        <p:nvSpPr>
          <p:cNvPr id="4" name="Foliennummernplatzhalter 3"/>
          <p:cNvSpPr>
            <a:spLocks noGrp="1"/>
          </p:cNvSpPr>
          <p:nvPr>
            <p:ph type="sldNum" sz="quarter" idx="10"/>
          </p:nvPr>
        </p:nvSpPr>
        <p:spPr/>
        <p:txBody>
          <a:bodyPr/>
          <a:lstStyle/>
          <a:p>
            <a:fld id="{1E8147A0-0DED-4A34-B23B-175E8B89EFEB}" type="slidenum">
              <a:rPr lang="es-ES" smtClean="0"/>
              <a:pPr/>
              <a:t>58</a:t>
            </a:fld>
            <a:endParaRPr lang="es-ES"/>
          </a:p>
        </p:txBody>
      </p:sp>
    </p:spTree>
    <p:extLst>
      <p:ext uri="{BB962C8B-B14F-4D97-AF65-F5344CB8AC3E}">
        <p14:creationId xmlns:p14="http://schemas.microsoft.com/office/powerpoint/2010/main" val="213491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We</a:t>
            </a:r>
            <a:r>
              <a:rPr lang="de-AT" dirty="0" smtClean="0"/>
              <a:t> </a:t>
            </a:r>
            <a:r>
              <a:rPr lang="de-AT" dirty="0" err="1" smtClean="0"/>
              <a:t>saw</a:t>
            </a:r>
            <a:r>
              <a:rPr lang="de-AT" baseline="0" dirty="0" smtClean="0"/>
              <a:t> </a:t>
            </a:r>
            <a:r>
              <a:rPr lang="de-AT" baseline="0" dirty="0" err="1" smtClean="0"/>
              <a:t>overview</a:t>
            </a:r>
            <a:r>
              <a:rPr lang="de-AT" baseline="0" dirty="0" smtClean="0"/>
              <a:t> </a:t>
            </a:r>
            <a:r>
              <a:rPr lang="de-AT" baseline="0" dirty="0" err="1" smtClean="0"/>
              <a:t>before</a:t>
            </a:r>
            <a:r>
              <a:rPr lang="de-AT" baseline="0" dirty="0" smtClean="0"/>
              <a:t> – </a:t>
            </a:r>
            <a:r>
              <a:rPr lang="de-AT" baseline="0" dirty="0" err="1" smtClean="0"/>
              <a:t>this</a:t>
            </a:r>
            <a:r>
              <a:rPr lang="de-AT" baseline="0" dirty="0" smtClean="0"/>
              <a:t> </a:t>
            </a:r>
            <a:r>
              <a:rPr lang="de-AT" baseline="0" dirty="0" err="1" smtClean="0"/>
              <a:t>is</a:t>
            </a:r>
            <a:r>
              <a:rPr lang="de-AT" baseline="0" dirty="0" smtClean="0"/>
              <a:t> </a:t>
            </a:r>
            <a:r>
              <a:rPr lang="de-AT" baseline="0" dirty="0" err="1" smtClean="0"/>
              <a:t>what</a:t>
            </a:r>
            <a:r>
              <a:rPr lang="de-AT" baseline="0" dirty="0" smtClean="0"/>
              <a:t> </a:t>
            </a:r>
            <a:r>
              <a:rPr lang="de-AT" baseline="0" dirty="0" err="1" smtClean="0"/>
              <a:t>the</a:t>
            </a:r>
            <a:r>
              <a:rPr lang="de-AT" baseline="0" dirty="0" smtClean="0"/>
              <a:t> </a:t>
            </a:r>
            <a:r>
              <a:rPr lang="de-AT" baseline="0" dirty="0" err="1" smtClean="0"/>
              <a:t>energy</a:t>
            </a:r>
            <a:r>
              <a:rPr lang="de-AT" baseline="0" dirty="0" smtClean="0"/>
              <a:t> </a:t>
            </a:r>
            <a:r>
              <a:rPr lang="de-AT" baseline="0" dirty="0" err="1" smtClean="0"/>
              <a:t>module</a:t>
            </a:r>
            <a:r>
              <a:rPr lang="de-AT" baseline="0" dirty="0" smtClean="0"/>
              <a:t> </a:t>
            </a:r>
            <a:r>
              <a:rPr lang="de-AT" baseline="0" dirty="0" err="1" smtClean="0"/>
              <a:t>does</a:t>
            </a:r>
            <a:r>
              <a:rPr lang="de-AT" baseline="0" dirty="0" smtClean="0"/>
              <a:t>.</a:t>
            </a:r>
          </a:p>
          <a:p>
            <a:pPr marL="171450" indent="-171450">
              <a:buFontTx/>
              <a:buChar char="-"/>
            </a:pPr>
            <a:r>
              <a:rPr lang="de-AT" baseline="0" dirty="0" smtClean="0"/>
              <a:t>END USE </a:t>
            </a:r>
          </a:p>
          <a:p>
            <a:pPr marL="628650" lvl="1" indent="-171450">
              <a:buFontTx/>
              <a:buChar char="-"/>
            </a:pPr>
            <a:r>
              <a:rPr lang="de-AT" baseline="0" dirty="0" err="1" smtClean="0"/>
              <a:t>Recives</a:t>
            </a:r>
            <a:r>
              <a:rPr lang="de-AT" baseline="0" dirty="0" smtClean="0"/>
              <a:t> $ </a:t>
            </a:r>
            <a:r>
              <a:rPr lang="de-AT" baseline="0" dirty="0" err="1" smtClean="0"/>
              <a:t>demand</a:t>
            </a:r>
            <a:r>
              <a:rPr lang="de-AT" baseline="0" dirty="0" smtClean="0"/>
              <a:t> (</a:t>
            </a:r>
            <a:r>
              <a:rPr lang="de-AT" baseline="0" dirty="0" err="1" smtClean="0"/>
              <a:t>by</a:t>
            </a:r>
            <a:r>
              <a:rPr lang="de-AT" baseline="0" dirty="0" smtClean="0"/>
              <a:t> </a:t>
            </a:r>
            <a:r>
              <a:rPr lang="de-AT" baseline="0" dirty="0" err="1" smtClean="0"/>
              <a:t>economic</a:t>
            </a:r>
            <a:r>
              <a:rPr lang="de-AT" baseline="0" dirty="0" smtClean="0"/>
              <a:t> </a:t>
            </a:r>
            <a:r>
              <a:rPr lang="de-AT" baseline="0" dirty="0" err="1" smtClean="0"/>
              <a:t>sector</a:t>
            </a:r>
            <a:r>
              <a:rPr lang="de-AT" baseline="0" dirty="0" smtClean="0"/>
              <a:t>)</a:t>
            </a:r>
          </a:p>
          <a:p>
            <a:pPr marL="628650" lvl="1" indent="-171450">
              <a:buFontTx/>
              <a:buChar char="-"/>
            </a:pPr>
            <a:r>
              <a:rPr lang="de-AT" baseline="0" dirty="0" err="1" smtClean="0"/>
              <a:t>Convert</a:t>
            </a:r>
            <a:r>
              <a:rPr lang="de-AT" baseline="0" dirty="0" smtClean="0"/>
              <a:t> </a:t>
            </a:r>
            <a:r>
              <a:rPr lang="de-AT" baseline="0" dirty="0" err="1" smtClean="0"/>
              <a:t>to</a:t>
            </a:r>
            <a:r>
              <a:rPr lang="de-AT" baseline="0" dirty="0" smtClean="0"/>
              <a:t> kWh </a:t>
            </a:r>
            <a:r>
              <a:rPr lang="de-AT" baseline="0" dirty="0" err="1" smtClean="0"/>
              <a:t>demand</a:t>
            </a:r>
            <a:r>
              <a:rPr lang="de-AT" baseline="0" dirty="0" smtClean="0"/>
              <a:t> (</a:t>
            </a:r>
            <a:r>
              <a:rPr lang="de-AT" baseline="0" dirty="0" err="1" smtClean="0"/>
              <a:t>by</a:t>
            </a:r>
            <a:r>
              <a:rPr lang="de-AT" baseline="0" dirty="0" smtClean="0"/>
              <a:t> FE-Fuel)</a:t>
            </a:r>
          </a:p>
          <a:p>
            <a:pPr marL="628650" lvl="1" indent="-171450">
              <a:buFontTx/>
              <a:buChar char="-"/>
            </a:pPr>
            <a:r>
              <a:rPr lang="de-AT" baseline="0" dirty="0" smtClean="0"/>
              <a:t>Mixed </a:t>
            </a:r>
            <a:r>
              <a:rPr lang="de-AT" baseline="0" dirty="0" err="1" smtClean="0"/>
              <a:t>bottom-up</a:t>
            </a:r>
            <a:r>
              <a:rPr lang="de-AT" baseline="0" dirty="0" smtClean="0"/>
              <a:t> top down</a:t>
            </a:r>
          </a:p>
          <a:p>
            <a:pPr marL="1085850" lvl="2" indent="-171450">
              <a:buFontTx/>
              <a:buChar char="-"/>
            </a:pPr>
            <a:r>
              <a:rPr lang="de-AT" baseline="0" dirty="0" err="1" smtClean="0"/>
              <a:t>Bottom</a:t>
            </a:r>
            <a:r>
              <a:rPr lang="de-AT" baseline="0" dirty="0" smtClean="0"/>
              <a:t> </a:t>
            </a:r>
            <a:r>
              <a:rPr lang="de-AT" baseline="0" dirty="0" err="1" smtClean="0"/>
              <a:t>up</a:t>
            </a:r>
            <a:r>
              <a:rPr lang="de-AT" baseline="0" dirty="0" smtClean="0"/>
              <a:t>: Transport, HH-</a:t>
            </a:r>
            <a:r>
              <a:rPr lang="de-AT" baseline="0" dirty="0" err="1" smtClean="0"/>
              <a:t>buildings</a:t>
            </a:r>
            <a:r>
              <a:rPr lang="de-AT" baseline="0" dirty="0" smtClean="0"/>
              <a:t> </a:t>
            </a:r>
          </a:p>
          <a:p>
            <a:pPr marL="1085850" lvl="2" indent="-171450">
              <a:buFontTx/>
              <a:buChar char="-"/>
            </a:pPr>
            <a:r>
              <a:rPr lang="de-AT" baseline="0" dirty="0" smtClean="0"/>
              <a:t>Top down: </a:t>
            </a:r>
            <a:r>
              <a:rPr lang="de-AT" baseline="0" dirty="0" err="1" smtClean="0"/>
              <a:t>industry</a:t>
            </a:r>
            <a:r>
              <a:rPr lang="de-AT" baseline="0" dirty="0" smtClean="0"/>
              <a:t> (</a:t>
            </a:r>
            <a:r>
              <a:rPr lang="de-AT" baseline="0" dirty="0" err="1" smtClean="0"/>
              <a:t>energy</a:t>
            </a:r>
            <a:r>
              <a:rPr lang="de-AT" baseline="0" dirty="0" smtClean="0"/>
              <a:t> </a:t>
            </a:r>
            <a:r>
              <a:rPr lang="de-AT" baseline="0" dirty="0" err="1" smtClean="0"/>
              <a:t>intensities</a:t>
            </a:r>
            <a:r>
              <a:rPr lang="de-AT" baseline="0" dirty="0" smtClean="0"/>
              <a:t>)</a:t>
            </a:r>
          </a:p>
          <a:p>
            <a:pPr marL="628650" lvl="1" indent="-171450">
              <a:buFontTx/>
              <a:buChar char="-"/>
            </a:pPr>
            <a:r>
              <a:rPr lang="de-AT" baseline="0" dirty="0" smtClean="0"/>
              <a:t>Further </a:t>
            </a:r>
            <a:r>
              <a:rPr lang="de-AT" baseline="0" dirty="0" err="1" smtClean="0"/>
              <a:t>work</a:t>
            </a:r>
            <a:r>
              <a:rPr lang="de-AT" baseline="0" dirty="0" smtClean="0"/>
              <a:t>: </a:t>
            </a:r>
            <a:r>
              <a:rPr lang="de-AT" baseline="0" dirty="0" err="1" smtClean="0"/>
              <a:t>selected</a:t>
            </a:r>
            <a:r>
              <a:rPr lang="de-AT" baseline="0" dirty="0" smtClean="0"/>
              <a:t> </a:t>
            </a:r>
            <a:r>
              <a:rPr lang="de-AT" baseline="0" dirty="0" err="1" smtClean="0"/>
              <a:t>industries</a:t>
            </a:r>
            <a:r>
              <a:rPr lang="de-AT" baseline="0" dirty="0" smtClean="0"/>
              <a:t> also </a:t>
            </a:r>
            <a:r>
              <a:rPr lang="de-AT" baseline="0" dirty="0" err="1" smtClean="0"/>
              <a:t>bottom-up</a:t>
            </a:r>
            <a:endParaRPr lang="de-AT" baseline="0" dirty="0" smtClean="0"/>
          </a:p>
          <a:p>
            <a:pPr marL="171450" lvl="0" indent="-171450">
              <a:buFontTx/>
              <a:buChar char="-"/>
            </a:pPr>
            <a:r>
              <a:rPr lang="de-AT" baseline="0" dirty="0" smtClean="0"/>
              <a:t>TRANSOFRMATION</a:t>
            </a:r>
          </a:p>
          <a:p>
            <a:pPr marL="628650" lvl="1" indent="-171450">
              <a:buFontTx/>
              <a:buChar char="-"/>
            </a:pPr>
            <a:r>
              <a:rPr lang="de-AT" baseline="0" dirty="0" smtClean="0"/>
              <a:t>Center-piece </a:t>
            </a:r>
            <a:r>
              <a:rPr lang="de-AT" baseline="0" dirty="0" err="1" smtClean="0"/>
              <a:t>of</a:t>
            </a:r>
            <a:r>
              <a:rPr lang="de-AT" baseline="0" dirty="0" smtClean="0"/>
              <a:t> </a:t>
            </a:r>
            <a:r>
              <a:rPr lang="de-AT" baseline="0" dirty="0" err="1" smtClean="0"/>
              <a:t>energy</a:t>
            </a:r>
            <a:r>
              <a:rPr lang="de-AT" baseline="0" dirty="0" smtClean="0"/>
              <a:t> </a:t>
            </a:r>
            <a:r>
              <a:rPr lang="de-AT" baseline="0" dirty="0" err="1" smtClean="0"/>
              <a:t>module</a:t>
            </a:r>
            <a:r>
              <a:rPr lang="de-AT" baseline="0" dirty="0" smtClean="0"/>
              <a:t>– </a:t>
            </a:r>
            <a:r>
              <a:rPr lang="de-AT" baseline="0" dirty="0" err="1" smtClean="0"/>
              <a:t>calculates</a:t>
            </a:r>
            <a:r>
              <a:rPr lang="de-AT" baseline="0" dirty="0" smtClean="0"/>
              <a:t> PE </a:t>
            </a:r>
            <a:r>
              <a:rPr lang="de-AT" baseline="0" dirty="0" err="1" smtClean="0"/>
              <a:t>demand</a:t>
            </a:r>
            <a:r>
              <a:rPr lang="de-AT" baseline="0" dirty="0" smtClean="0"/>
              <a:t> </a:t>
            </a:r>
            <a:r>
              <a:rPr lang="de-AT" baseline="0" dirty="0" err="1" smtClean="0"/>
              <a:t>arising</a:t>
            </a:r>
            <a:r>
              <a:rPr lang="de-AT" baseline="0" dirty="0" smtClean="0"/>
              <a:t> </a:t>
            </a:r>
            <a:r>
              <a:rPr lang="de-AT" baseline="0" dirty="0" err="1" smtClean="0"/>
              <a:t>from</a:t>
            </a:r>
            <a:r>
              <a:rPr lang="de-AT" baseline="0" dirty="0" smtClean="0"/>
              <a:t> FE </a:t>
            </a:r>
            <a:r>
              <a:rPr lang="de-AT" baseline="0" dirty="0" err="1" smtClean="0"/>
              <a:t>demand</a:t>
            </a:r>
            <a:r>
              <a:rPr lang="de-AT" baseline="0" dirty="0" smtClean="0"/>
              <a:t>. </a:t>
            </a:r>
          </a:p>
          <a:p>
            <a:pPr marL="628650" lvl="1" indent="-171450">
              <a:buFontTx/>
              <a:buChar char="-"/>
            </a:pPr>
            <a:r>
              <a:rPr lang="de-AT" baseline="0" dirty="0" err="1" smtClean="0"/>
              <a:t>Represents</a:t>
            </a:r>
            <a:r>
              <a:rPr lang="de-AT" baseline="0" dirty="0" smtClean="0"/>
              <a:t>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energytransformation</a:t>
            </a:r>
            <a:r>
              <a:rPr lang="de-AT" baseline="0" dirty="0" smtClean="0"/>
              <a:t> </a:t>
            </a:r>
            <a:r>
              <a:rPr lang="de-AT" baseline="0" dirty="0" err="1" smtClean="0"/>
              <a:t>chain</a:t>
            </a:r>
            <a:r>
              <a:rPr lang="de-AT" baseline="0" dirty="0" smtClean="0"/>
              <a:t>, </a:t>
            </a:r>
            <a:r>
              <a:rPr lang="de-AT" baseline="0" dirty="0" err="1" smtClean="0"/>
              <a:t>and</a:t>
            </a:r>
            <a:r>
              <a:rPr lang="de-AT" baseline="0" dirty="0" smtClean="0"/>
              <a:t> </a:t>
            </a:r>
            <a:r>
              <a:rPr lang="de-AT" baseline="0" dirty="0" err="1" smtClean="0"/>
              <a:t>allocates</a:t>
            </a:r>
            <a:r>
              <a:rPr lang="de-AT" baseline="0" dirty="0" smtClean="0"/>
              <a:t> </a:t>
            </a:r>
            <a:r>
              <a:rPr lang="de-AT" baseline="0" dirty="0" err="1" smtClean="0"/>
              <a:t>the</a:t>
            </a:r>
            <a:r>
              <a:rPr lang="de-AT" baseline="0" dirty="0" smtClean="0"/>
              <a:t> </a:t>
            </a:r>
            <a:r>
              <a:rPr lang="de-AT" baseline="0" dirty="0" err="1" smtClean="0"/>
              <a:t>transformation</a:t>
            </a:r>
            <a:r>
              <a:rPr lang="de-AT" baseline="0" dirty="0" smtClean="0"/>
              <a:t> </a:t>
            </a:r>
            <a:r>
              <a:rPr lang="de-AT" baseline="0" dirty="0" err="1" smtClean="0"/>
              <a:t>technology</a:t>
            </a:r>
            <a:r>
              <a:rPr lang="de-AT" baseline="0" dirty="0" smtClean="0"/>
              <a:t> </a:t>
            </a:r>
            <a:r>
              <a:rPr lang="de-AT" baseline="0" dirty="0" err="1" smtClean="0"/>
              <a:t>usage</a:t>
            </a:r>
            <a:r>
              <a:rPr lang="de-AT" baseline="0" dirty="0" smtClean="0"/>
              <a:t> („</a:t>
            </a:r>
            <a:r>
              <a:rPr lang="de-AT" baseline="0" dirty="0" err="1" smtClean="0"/>
              <a:t>merit</a:t>
            </a:r>
            <a:r>
              <a:rPr lang="de-AT" baseline="0" dirty="0" smtClean="0"/>
              <a:t> </a:t>
            </a:r>
            <a:r>
              <a:rPr lang="de-AT" baseline="0" dirty="0" err="1" smtClean="0"/>
              <a:t>order</a:t>
            </a:r>
            <a:r>
              <a:rPr lang="de-AT" baseline="0" dirty="0" smtClean="0"/>
              <a:t>“)</a:t>
            </a:r>
          </a:p>
          <a:p>
            <a:pPr marL="628650" lvl="1" indent="-171450">
              <a:buFontTx/>
              <a:buChar char="-"/>
            </a:pPr>
            <a:r>
              <a:rPr lang="de-AT" baseline="0" dirty="0" err="1" smtClean="0"/>
              <a:t>While</a:t>
            </a:r>
            <a:r>
              <a:rPr lang="de-AT" baseline="0" dirty="0" smtClean="0"/>
              <a:t> </a:t>
            </a:r>
            <a:r>
              <a:rPr lang="de-AT" baseline="0" dirty="0" err="1" smtClean="0"/>
              <a:t>accounting</a:t>
            </a:r>
            <a:r>
              <a:rPr lang="de-AT" baseline="0" dirty="0" smtClean="0"/>
              <a:t> </a:t>
            </a:r>
            <a:r>
              <a:rPr lang="de-AT" baseline="0" dirty="0" err="1" smtClean="0"/>
              <a:t>for</a:t>
            </a:r>
            <a:r>
              <a:rPr lang="de-AT" baseline="0" dirty="0" smtClean="0"/>
              <a:t> all </a:t>
            </a:r>
            <a:r>
              <a:rPr lang="de-AT" baseline="0" dirty="0" err="1" smtClean="0"/>
              <a:t>relevent</a:t>
            </a:r>
            <a:r>
              <a:rPr lang="de-AT" baseline="0" dirty="0" smtClean="0"/>
              <a:t> </a:t>
            </a:r>
            <a:r>
              <a:rPr lang="de-AT" baseline="0" dirty="0" err="1" smtClean="0"/>
              <a:t>influences</a:t>
            </a:r>
            <a:endParaRPr lang="de-AT" baseline="0" dirty="0" smtClean="0"/>
          </a:p>
          <a:p>
            <a:pPr marL="1085850" lvl="2" indent="-171450">
              <a:buFontTx/>
              <a:buChar char="-"/>
            </a:pPr>
            <a:r>
              <a:rPr lang="de-AT" baseline="0" dirty="0" err="1" smtClean="0"/>
              <a:t>Capacity</a:t>
            </a:r>
            <a:r>
              <a:rPr lang="de-AT" baseline="0" dirty="0" smtClean="0"/>
              <a:t> stock, </a:t>
            </a:r>
            <a:r>
              <a:rPr lang="de-AT" baseline="0" dirty="0" err="1" smtClean="0"/>
              <a:t>energy</a:t>
            </a:r>
            <a:r>
              <a:rPr lang="de-AT" baseline="0" dirty="0" smtClean="0"/>
              <a:t> </a:t>
            </a:r>
            <a:r>
              <a:rPr lang="de-AT" baseline="0" dirty="0" err="1" smtClean="0"/>
              <a:t>variability</a:t>
            </a:r>
            <a:r>
              <a:rPr lang="de-AT" baseline="0" dirty="0" smtClean="0"/>
              <a:t> &amp; </a:t>
            </a:r>
            <a:r>
              <a:rPr lang="de-AT" baseline="0" dirty="0" err="1" smtClean="0"/>
              <a:t>flexibility</a:t>
            </a:r>
            <a:r>
              <a:rPr lang="de-AT" baseline="0" dirty="0" smtClean="0"/>
              <a:t>, etc.</a:t>
            </a:r>
          </a:p>
          <a:p>
            <a:pPr marL="171450" lvl="0" indent="-171450">
              <a:buFontTx/>
              <a:buChar char="-"/>
            </a:pPr>
            <a:r>
              <a:rPr lang="de-AT" baseline="0" dirty="0" smtClean="0"/>
              <a:t>CAPACITY</a:t>
            </a:r>
          </a:p>
          <a:p>
            <a:pPr marL="628650" lvl="1" indent="-171450">
              <a:buFontTx/>
              <a:buChar char="-"/>
            </a:pPr>
            <a:r>
              <a:rPr lang="de-AT" baseline="0" dirty="0" smtClean="0"/>
              <a:t>Accounting </a:t>
            </a:r>
            <a:r>
              <a:rPr lang="de-AT" baseline="0" dirty="0" err="1" smtClean="0"/>
              <a:t>for</a:t>
            </a:r>
            <a:r>
              <a:rPr lang="de-AT" baseline="0" dirty="0" smtClean="0"/>
              <a:t> stock </a:t>
            </a:r>
            <a:r>
              <a:rPr lang="de-AT" baseline="0" dirty="0" err="1" smtClean="0"/>
              <a:t>and</a:t>
            </a:r>
            <a:r>
              <a:rPr lang="de-AT" baseline="0" dirty="0" smtClean="0"/>
              <a:t> </a:t>
            </a:r>
            <a:r>
              <a:rPr lang="de-AT" baseline="0" dirty="0" err="1" smtClean="0"/>
              <a:t>flow</a:t>
            </a:r>
            <a:r>
              <a:rPr lang="de-AT" baseline="0" dirty="0" smtClean="0"/>
              <a:t> </a:t>
            </a:r>
            <a:r>
              <a:rPr lang="de-AT" baseline="0" dirty="0" err="1" smtClean="0"/>
              <a:t>of</a:t>
            </a:r>
            <a:r>
              <a:rPr lang="de-AT" baseline="0" dirty="0" smtClean="0"/>
              <a:t> </a:t>
            </a:r>
            <a:r>
              <a:rPr lang="de-AT" baseline="0" dirty="0" err="1" smtClean="0"/>
              <a:t>transformation</a:t>
            </a:r>
            <a:r>
              <a:rPr lang="de-AT" baseline="0" dirty="0" smtClean="0"/>
              <a:t> </a:t>
            </a:r>
            <a:r>
              <a:rPr lang="de-AT" baseline="0" dirty="0" err="1" smtClean="0"/>
              <a:t>capacities</a:t>
            </a:r>
            <a:endParaRPr lang="de-AT" baseline="0" dirty="0" smtClean="0"/>
          </a:p>
          <a:p>
            <a:pPr marL="628650" lvl="1" indent="-171450">
              <a:buFontTx/>
              <a:buChar char="-"/>
            </a:pPr>
            <a:r>
              <a:rPr lang="de-AT" baseline="0" dirty="0" err="1" smtClean="0"/>
              <a:t>Taking</a:t>
            </a:r>
            <a:r>
              <a:rPr lang="de-AT" baseline="0" dirty="0" smtClean="0"/>
              <a:t> </a:t>
            </a:r>
            <a:r>
              <a:rPr lang="de-AT" baseline="0" dirty="0" err="1" smtClean="0"/>
              <a:t>into</a:t>
            </a:r>
            <a:r>
              <a:rPr lang="de-AT" baseline="0" dirty="0" smtClean="0"/>
              <a:t> </a:t>
            </a:r>
            <a:r>
              <a:rPr lang="de-AT" baseline="0" dirty="0" err="1" smtClean="0"/>
              <a:t>account</a:t>
            </a:r>
            <a:r>
              <a:rPr lang="de-AT" baseline="0" dirty="0" smtClean="0"/>
              <a:t> </a:t>
            </a:r>
            <a:r>
              <a:rPr lang="de-AT" baseline="0" dirty="0" err="1" smtClean="0"/>
              <a:t>biophysical</a:t>
            </a:r>
            <a:r>
              <a:rPr lang="de-AT" baseline="0" dirty="0" smtClean="0"/>
              <a:t> </a:t>
            </a:r>
            <a:r>
              <a:rPr lang="de-AT" baseline="0" dirty="0" err="1" smtClean="0"/>
              <a:t>limitations</a:t>
            </a:r>
            <a:endParaRPr lang="de-AT" baseline="0" dirty="0" smtClean="0"/>
          </a:p>
          <a:p>
            <a:pPr marL="628650" lvl="1" indent="-171450">
              <a:buFontTx/>
              <a:buChar char="-"/>
            </a:pPr>
            <a:r>
              <a:rPr lang="de-AT" baseline="0" dirty="0" err="1" smtClean="0"/>
              <a:t>Important</a:t>
            </a:r>
            <a:r>
              <a:rPr lang="de-AT" baseline="0" dirty="0" smtClean="0"/>
              <a:t> </a:t>
            </a:r>
            <a:r>
              <a:rPr lang="de-AT" baseline="0" dirty="0" err="1" smtClean="0"/>
              <a:t>hook</a:t>
            </a:r>
            <a:r>
              <a:rPr lang="de-AT" baseline="0" dirty="0" smtClean="0"/>
              <a:t>-in </a:t>
            </a:r>
            <a:r>
              <a:rPr lang="de-AT" baseline="0" dirty="0" err="1" smtClean="0"/>
              <a:t>point</a:t>
            </a:r>
            <a:r>
              <a:rPr lang="de-AT" baseline="0" dirty="0" smtClean="0"/>
              <a:t> </a:t>
            </a:r>
            <a:r>
              <a:rPr lang="de-AT" baseline="0" dirty="0" err="1" smtClean="0"/>
              <a:t>for</a:t>
            </a:r>
            <a:r>
              <a:rPr lang="de-AT" baseline="0" dirty="0" smtClean="0"/>
              <a:t> </a:t>
            </a:r>
            <a:r>
              <a:rPr lang="de-AT" baseline="0" dirty="0" err="1" smtClean="0"/>
              <a:t>policies</a:t>
            </a:r>
            <a:endParaRPr lang="de-AT" baseline="0" dirty="0" smtClean="0"/>
          </a:p>
          <a:p>
            <a:pPr marL="171450" lvl="0" indent="-171450">
              <a:buFontTx/>
              <a:buChar char="-"/>
            </a:pPr>
            <a:r>
              <a:rPr lang="de-AT" baseline="0" dirty="0" smtClean="0"/>
              <a:t>VARIABILITY</a:t>
            </a:r>
          </a:p>
          <a:p>
            <a:pPr marL="628650" lvl="1" indent="-171450">
              <a:buFontTx/>
              <a:buChar char="-"/>
            </a:pPr>
            <a:r>
              <a:rPr lang="de-AT" baseline="0" dirty="0" smtClean="0"/>
              <a:t>Accounts </a:t>
            </a:r>
            <a:r>
              <a:rPr lang="de-AT" baseline="0" dirty="0" err="1" smtClean="0"/>
              <a:t>for</a:t>
            </a:r>
            <a:r>
              <a:rPr lang="de-AT" baseline="0" dirty="0" smtClean="0"/>
              <a:t> </a:t>
            </a:r>
            <a:r>
              <a:rPr lang="de-AT" baseline="0" dirty="0" err="1" smtClean="0"/>
              <a:t>impact</a:t>
            </a:r>
            <a:r>
              <a:rPr lang="de-AT" baseline="0" dirty="0" smtClean="0"/>
              <a:t> </a:t>
            </a:r>
            <a:r>
              <a:rPr lang="de-AT" baseline="0" dirty="0" err="1" smtClean="0"/>
              <a:t>of</a:t>
            </a:r>
            <a:r>
              <a:rPr lang="de-AT" baseline="0" dirty="0" smtClean="0"/>
              <a:t> </a:t>
            </a:r>
            <a:r>
              <a:rPr lang="de-AT" baseline="0" dirty="0" err="1" smtClean="0"/>
              <a:t>vRES</a:t>
            </a:r>
            <a:r>
              <a:rPr lang="de-AT" baseline="0" dirty="0" smtClean="0"/>
              <a:t> on </a:t>
            </a:r>
            <a:r>
              <a:rPr lang="de-AT" baseline="0" dirty="0" err="1" smtClean="0"/>
              <a:t>annual</a:t>
            </a:r>
            <a:r>
              <a:rPr lang="de-AT" baseline="0" dirty="0" smtClean="0"/>
              <a:t> </a:t>
            </a:r>
            <a:r>
              <a:rPr lang="de-AT" baseline="0" dirty="0" err="1" smtClean="0"/>
              <a:t>energy</a:t>
            </a:r>
            <a:r>
              <a:rPr lang="de-AT" baseline="0" dirty="0" smtClean="0"/>
              <a:t> </a:t>
            </a:r>
            <a:r>
              <a:rPr lang="de-AT" baseline="0" dirty="0" err="1" smtClean="0"/>
              <a:t>balances</a:t>
            </a:r>
            <a:endParaRPr lang="de-AT" baseline="0" dirty="0" smtClean="0"/>
          </a:p>
          <a:p>
            <a:pPr marL="628650" lvl="1" indent="-171450">
              <a:buFontTx/>
              <a:buChar char="-"/>
            </a:pPr>
            <a:r>
              <a:rPr lang="de-AT" baseline="0" dirty="0" err="1" smtClean="0"/>
              <a:t>Reaching</a:t>
            </a:r>
            <a:r>
              <a:rPr lang="de-AT" baseline="0" dirty="0" smtClean="0"/>
              <a:t> 100% RES </a:t>
            </a:r>
            <a:r>
              <a:rPr lang="de-AT" baseline="0" dirty="0" err="1" smtClean="0"/>
              <a:t>is</a:t>
            </a:r>
            <a:r>
              <a:rPr lang="de-AT" baseline="0" dirty="0" smtClean="0"/>
              <a:t> NOT easy – </a:t>
            </a:r>
            <a:r>
              <a:rPr lang="de-AT" baseline="0" dirty="0" err="1" smtClean="0"/>
              <a:t>it</a:t>
            </a:r>
            <a:r>
              <a:rPr lang="de-AT" baseline="0" dirty="0" smtClean="0"/>
              <a:t> </a:t>
            </a:r>
            <a:r>
              <a:rPr lang="de-AT" baseline="0" dirty="0" err="1" smtClean="0"/>
              <a:t>is</a:t>
            </a:r>
            <a:r>
              <a:rPr lang="de-AT" baseline="0" dirty="0" smtClean="0"/>
              <a:t> </a:t>
            </a:r>
            <a:r>
              <a:rPr lang="de-AT" baseline="0" dirty="0" err="1" smtClean="0"/>
              <a:t>very</a:t>
            </a:r>
            <a:r>
              <a:rPr lang="de-AT" baseline="0" dirty="0" smtClean="0"/>
              <a:t> </a:t>
            </a:r>
            <a:r>
              <a:rPr lang="de-AT" baseline="0" dirty="0" err="1" smtClean="0"/>
              <a:t>very</a:t>
            </a:r>
            <a:r>
              <a:rPr lang="de-AT" baseline="0" dirty="0" smtClean="0"/>
              <a:t> </a:t>
            </a:r>
            <a:r>
              <a:rPr lang="de-AT" baseline="0" dirty="0" err="1" smtClean="0"/>
              <a:t>hard</a:t>
            </a:r>
            <a:endParaRPr lang="de-AT" baseline="0" dirty="0" smtClean="0"/>
          </a:p>
          <a:p>
            <a:pPr marL="628650" lvl="1" indent="-171450">
              <a:buFontTx/>
              <a:buChar char="-"/>
            </a:pPr>
            <a:r>
              <a:rPr lang="de-AT" baseline="0" dirty="0" err="1" smtClean="0"/>
              <a:t>Requires</a:t>
            </a:r>
            <a:r>
              <a:rPr lang="de-AT" baseline="0" dirty="0" smtClean="0"/>
              <a:t> </a:t>
            </a:r>
            <a:r>
              <a:rPr lang="de-AT" baseline="0" dirty="0" err="1" smtClean="0"/>
              <a:t>significatn</a:t>
            </a:r>
            <a:r>
              <a:rPr lang="de-AT" baseline="0" dirty="0" smtClean="0"/>
              <a:t> </a:t>
            </a:r>
            <a:r>
              <a:rPr lang="de-AT" baseline="0" dirty="0" err="1" smtClean="0"/>
              <a:t>investment</a:t>
            </a:r>
            <a:r>
              <a:rPr lang="de-AT" baseline="0" dirty="0" smtClean="0"/>
              <a:t> in </a:t>
            </a:r>
            <a:r>
              <a:rPr lang="de-AT" baseline="0" dirty="0" err="1" smtClean="0"/>
              <a:t>flexibility</a:t>
            </a:r>
            <a:r>
              <a:rPr lang="de-AT" baseline="0" dirty="0" smtClean="0"/>
              <a:t> </a:t>
            </a:r>
            <a:r>
              <a:rPr lang="de-AT" baseline="0" dirty="0" err="1" smtClean="0"/>
              <a:t>technologies</a:t>
            </a:r>
            <a:r>
              <a:rPr lang="de-AT" baseline="0" dirty="0" smtClean="0"/>
              <a:t> </a:t>
            </a:r>
            <a:r>
              <a:rPr lang="de-AT" baseline="0" dirty="0" err="1" smtClean="0"/>
              <a:t>and</a:t>
            </a:r>
            <a:r>
              <a:rPr lang="de-AT" baseline="0" dirty="0" smtClean="0"/>
              <a:t> </a:t>
            </a:r>
            <a:r>
              <a:rPr lang="de-AT" baseline="0" dirty="0" err="1" smtClean="0"/>
              <a:t>overcapacities</a:t>
            </a:r>
            <a:endParaRPr lang="de-AT" baseline="0" dirty="0" smtClean="0"/>
          </a:p>
          <a:p>
            <a:pPr marL="628650" lvl="1" indent="-171450">
              <a:buFontTx/>
              <a:buChar char="-"/>
            </a:pPr>
            <a:r>
              <a:rPr lang="de-AT" baseline="0" dirty="0" err="1" smtClean="0"/>
              <a:t>And</a:t>
            </a:r>
            <a:r>
              <a:rPr lang="de-AT" baseline="0" dirty="0" smtClean="0"/>
              <a:t> </a:t>
            </a:r>
            <a:r>
              <a:rPr lang="de-AT" baseline="0" dirty="0" err="1" smtClean="0"/>
              <a:t>it‘s</a:t>
            </a:r>
            <a:r>
              <a:rPr lang="de-AT" baseline="0" dirty="0" smtClean="0"/>
              <a:t> an </a:t>
            </a:r>
            <a:r>
              <a:rPr lang="de-AT" baseline="0" dirty="0" err="1" smtClean="0"/>
              <a:t>effect</a:t>
            </a:r>
            <a:r>
              <a:rPr lang="de-AT" baseline="0" dirty="0" smtClean="0"/>
              <a:t> </a:t>
            </a:r>
            <a:r>
              <a:rPr lang="de-AT" baseline="0" dirty="0" err="1" smtClean="0"/>
              <a:t>often</a:t>
            </a:r>
            <a:r>
              <a:rPr lang="de-AT" baseline="0" dirty="0" smtClean="0"/>
              <a:t> </a:t>
            </a:r>
            <a:r>
              <a:rPr lang="de-AT" baseline="0" dirty="0" err="1" smtClean="0"/>
              <a:t>overlooked</a:t>
            </a:r>
            <a:r>
              <a:rPr lang="de-AT" baseline="0" dirty="0" smtClean="0"/>
              <a:t> </a:t>
            </a:r>
            <a:r>
              <a:rPr lang="de-AT" baseline="0" dirty="0" err="1" smtClean="0"/>
              <a:t>by</a:t>
            </a:r>
            <a:r>
              <a:rPr lang="de-AT" baseline="0" dirty="0" smtClean="0"/>
              <a:t> </a:t>
            </a:r>
            <a:r>
              <a:rPr lang="de-AT" baseline="0" dirty="0" err="1" smtClean="0"/>
              <a:t>annual</a:t>
            </a:r>
            <a:r>
              <a:rPr lang="de-AT" baseline="0" dirty="0" smtClean="0"/>
              <a:t> IAMs</a:t>
            </a:r>
          </a:p>
          <a:p>
            <a:pPr marL="628650" lvl="1" indent="-171450">
              <a:buFontTx/>
              <a:buChar char="-"/>
            </a:pPr>
            <a:r>
              <a:rPr lang="de-AT" baseline="0" dirty="0" err="1" smtClean="0"/>
              <a:t>Methodological</a:t>
            </a:r>
            <a:r>
              <a:rPr lang="de-AT" baseline="0" dirty="0" smtClean="0"/>
              <a:t> </a:t>
            </a:r>
            <a:r>
              <a:rPr lang="de-AT" baseline="0" dirty="0" err="1" smtClean="0"/>
              <a:t>approach</a:t>
            </a:r>
            <a:r>
              <a:rPr lang="de-AT" baseline="0" dirty="0" smtClean="0"/>
              <a:t>: </a:t>
            </a:r>
            <a:r>
              <a:rPr lang="de-AT" baseline="0" dirty="0" err="1" smtClean="0"/>
              <a:t>emulating</a:t>
            </a:r>
            <a:r>
              <a:rPr lang="de-AT" baseline="0" dirty="0" smtClean="0"/>
              <a:t> </a:t>
            </a:r>
            <a:r>
              <a:rPr lang="de-AT" baseline="0" dirty="0" err="1" smtClean="0"/>
              <a:t>dispatch</a:t>
            </a:r>
            <a:r>
              <a:rPr lang="de-AT" baseline="0" dirty="0" smtClean="0"/>
              <a:t> </a:t>
            </a:r>
            <a:r>
              <a:rPr lang="de-AT" baseline="0" dirty="0" err="1" smtClean="0"/>
              <a:t>model</a:t>
            </a:r>
            <a:r>
              <a:rPr lang="de-AT" baseline="0" dirty="0" smtClean="0"/>
              <a:t> </a:t>
            </a:r>
            <a:r>
              <a:rPr lang="de-AT" baseline="0" dirty="0" err="1" smtClean="0"/>
              <a:t>results</a:t>
            </a:r>
            <a:endParaRPr lang="de-AT" baseline="0" dirty="0" smtClean="0"/>
          </a:p>
          <a:p>
            <a:pPr marL="1085850" lvl="2" indent="-171450">
              <a:buFontTx/>
              <a:buChar char="-"/>
            </a:pPr>
            <a:r>
              <a:rPr lang="de-AT" baseline="0" dirty="0" smtClean="0"/>
              <a:t>100.000ds </a:t>
            </a:r>
            <a:r>
              <a:rPr lang="de-AT" baseline="0" dirty="0" err="1" smtClean="0"/>
              <a:t>of</a:t>
            </a:r>
            <a:r>
              <a:rPr lang="de-AT" baseline="0" dirty="0" smtClean="0"/>
              <a:t> </a:t>
            </a:r>
            <a:r>
              <a:rPr lang="de-AT" baseline="0" dirty="0" err="1" smtClean="0"/>
              <a:t>dispatch</a:t>
            </a:r>
            <a:r>
              <a:rPr lang="de-AT" baseline="0" dirty="0" smtClean="0"/>
              <a:t> </a:t>
            </a:r>
            <a:r>
              <a:rPr lang="de-AT" baseline="0" dirty="0" err="1" smtClean="0"/>
              <a:t>model</a:t>
            </a:r>
            <a:r>
              <a:rPr lang="de-AT" baseline="0" dirty="0" smtClean="0"/>
              <a:t> (</a:t>
            </a:r>
            <a:r>
              <a:rPr lang="de-AT" baseline="0" dirty="0" err="1" smtClean="0"/>
              <a:t>EnergyPLAN</a:t>
            </a:r>
            <a:r>
              <a:rPr lang="de-AT" baseline="0" dirty="0" smtClean="0"/>
              <a:t>) </a:t>
            </a:r>
            <a:r>
              <a:rPr lang="de-AT" baseline="0" dirty="0" err="1" smtClean="0"/>
              <a:t>runs</a:t>
            </a:r>
            <a:r>
              <a:rPr lang="de-AT" baseline="0" dirty="0" smtClean="0"/>
              <a:t> </a:t>
            </a:r>
            <a:r>
              <a:rPr lang="de-AT" baseline="0" dirty="0" err="1" smtClean="0"/>
              <a:t>with</a:t>
            </a:r>
            <a:r>
              <a:rPr lang="de-AT" baseline="0" dirty="0" smtClean="0"/>
              <a:t> different power </a:t>
            </a:r>
            <a:r>
              <a:rPr lang="de-AT" baseline="0" dirty="0" err="1" smtClean="0"/>
              <a:t>system</a:t>
            </a:r>
            <a:r>
              <a:rPr lang="de-AT" baseline="0" dirty="0" smtClean="0"/>
              <a:t> </a:t>
            </a:r>
            <a:r>
              <a:rPr lang="de-AT" baseline="0" dirty="0" err="1" smtClean="0"/>
              <a:t>setups</a:t>
            </a:r>
            <a:r>
              <a:rPr lang="de-AT" baseline="0" dirty="0" smtClean="0"/>
              <a:t> </a:t>
            </a:r>
            <a:r>
              <a:rPr lang="de-AT" baseline="0" dirty="0" err="1" smtClean="0"/>
              <a:t>are</a:t>
            </a:r>
            <a:r>
              <a:rPr lang="de-AT" baseline="0" dirty="0" smtClean="0"/>
              <a:t> </a:t>
            </a:r>
            <a:r>
              <a:rPr lang="de-AT" baseline="0" dirty="0" err="1" smtClean="0"/>
              <a:t>analysed</a:t>
            </a:r>
            <a:r>
              <a:rPr lang="de-AT" baseline="0" dirty="0" smtClean="0"/>
              <a:t>,</a:t>
            </a:r>
          </a:p>
          <a:p>
            <a:pPr marL="1085850" lvl="2" indent="-171450">
              <a:buFontTx/>
              <a:buChar char="-"/>
            </a:pPr>
            <a:r>
              <a:rPr lang="de-AT" baseline="0" dirty="0" err="1" smtClean="0"/>
              <a:t>the</a:t>
            </a:r>
            <a:r>
              <a:rPr lang="de-AT" baseline="0" dirty="0" smtClean="0"/>
              <a:t> </a:t>
            </a:r>
            <a:r>
              <a:rPr lang="de-AT" baseline="0" dirty="0" err="1" smtClean="0"/>
              <a:t>resulting</a:t>
            </a:r>
            <a:r>
              <a:rPr lang="de-AT" baseline="0" dirty="0" smtClean="0"/>
              <a:t> sub-</a:t>
            </a:r>
            <a:r>
              <a:rPr lang="de-AT" baseline="0" dirty="0" err="1" smtClean="0"/>
              <a:t>annual</a:t>
            </a:r>
            <a:r>
              <a:rPr lang="de-AT" baseline="0" dirty="0" smtClean="0"/>
              <a:t> </a:t>
            </a:r>
            <a:r>
              <a:rPr lang="de-AT" baseline="0" dirty="0" err="1" smtClean="0"/>
              <a:t>timescale</a:t>
            </a:r>
            <a:r>
              <a:rPr lang="de-AT" baseline="0" dirty="0" smtClean="0"/>
              <a:t> </a:t>
            </a:r>
            <a:r>
              <a:rPr lang="de-AT" baseline="0" dirty="0" err="1" smtClean="0"/>
              <a:t>effects</a:t>
            </a:r>
            <a:r>
              <a:rPr lang="de-AT" baseline="0" dirty="0" smtClean="0"/>
              <a:t> on </a:t>
            </a:r>
            <a:r>
              <a:rPr lang="de-AT" baseline="0" dirty="0" err="1" smtClean="0"/>
              <a:t>annual</a:t>
            </a:r>
            <a:r>
              <a:rPr lang="de-AT" baseline="0" dirty="0" smtClean="0"/>
              <a:t> </a:t>
            </a:r>
            <a:r>
              <a:rPr lang="de-AT" baseline="0" dirty="0" err="1" smtClean="0"/>
              <a:t>energy</a:t>
            </a:r>
            <a:r>
              <a:rPr lang="de-AT" baseline="0" dirty="0" smtClean="0"/>
              <a:t> </a:t>
            </a:r>
            <a:r>
              <a:rPr lang="de-AT" baseline="0" dirty="0" err="1" smtClean="0"/>
              <a:t>balances</a:t>
            </a:r>
            <a:r>
              <a:rPr lang="de-AT" baseline="0" dirty="0" smtClean="0"/>
              <a:t> </a:t>
            </a:r>
            <a:r>
              <a:rPr lang="de-AT" baseline="0" dirty="0" err="1" smtClean="0"/>
              <a:t>emulated</a:t>
            </a:r>
            <a:r>
              <a:rPr lang="de-AT" baseline="0" dirty="0" smtClean="0"/>
              <a:t> in WILIAM via </a:t>
            </a:r>
            <a:r>
              <a:rPr lang="de-AT" baseline="0" dirty="0" err="1" smtClean="0"/>
              <a:t>regression</a:t>
            </a:r>
            <a:r>
              <a:rPr lang="de-AT" baseline="0" dirty="0" smtClean="0"/>
              <a:t> </a:t>
            </a:r>
            <a:r>
              <a:rPr lang="de-AT" baseline="0" dirty="0" err="1" smtClean="0"/>
              <a:t>analysis</a:t>
            </a:r>
            <a:r>
              <a:rPr lang="de-AT" baseline="0" dirty="0" smtClean="0"/>
              <a:t> </a:t>
            </a:r>
            <a:r>
              <a:rPr lang="de-AT" baseline="0" dirty="0" err="1" smtClean="0"/>
              <a:t>of</a:t>
            </a:r>
            <a:r>
              <a:rPr lang="de-AT" baseline="0" dirty="0" smtClean="0"/>
              <a:t> </a:t>
            </a:r>
            <a:r>
              <a:rPr lang="de-AT" baseline="0" dirty="0" err="1" smtClean="0"/>
              <a:t>results</a:t>
            </a:r>
            <a:endParaRPr lang="de-AT" baseline="0" dirty="0" smtClean="0"/>
          </a:p>
          <a:p>
            <a:pPr marL="171450" lvl="0" indent="-171450">
              <a:buFontTx/>
              <a:buChar char="-"/>
            </a:pPr>
            <a:r>
              <a:rPr lang="de-AT" baseline="0" dirty="0" smtClean="0"/>
              <a:t>EROI</a:t>
            </a:r>
          </a:p>
          <a:p>
            <a:pPr marL="628650" lvl="1" indent="-171450">
              <a:buFontTx/>
              <a:buChar char="-"/>
            </a:pPr>
            <a:r>
              <a:rPr lang="de-AT" baseline="0" dirty="0" smtClean="0"/>
              <a:t>Accounts </a:t>
            </a:r>
            <a:r>
              <a:rPr lang="de-AT" baseline="0" dirty="0" err="1" smtClean="0"/>
              <a:t>for</a:t>
            </a:r>
            <a:r>
              <a:rPr lang="de-AT" baseline="0" dirty="0" smtClean="0"/>
              <a:t> material </a:t>
            </a:r>
            <a:r>
              <a:rPr lang="de-AT" baseline="0" dirty="0" err="1" smtClean="0"/>
              <a:t>and</a:t>
            </a:r>
            <a:r>
              <a:rPr lang="de-AT" baseline="0" dirty="0" smtClean="0"/>
              <a:t> </a:t>
            </a:r>
            <a:r>
              <a:rPr lang="de-AT" baseline="0" dirty="0" err="1" smtClean="0"/>
              <a:t>energy</a:t>
            </a:r>
            <a:r>
              <a:rPr lang="de-AT" baseline="0" dirty="0" smtClean="0"/>
              <a:t> </a:t>
            </a:r>
            <a:r>
              <a:rPr lang="de-AT" baseline="0" dirty="0" err="1" smtClean="0"/>
              <a:t>requirements</a:t>
            </a:r>
            <a:r>
              <a:rPr lang="de-AT" baseline="0" dirty="0" smtClean="0"/>
              <a:t> </a:t>
            </a:r>
            <a:r>
              <a:rPr lang="de-AT" baseline="0" dirty="0" err="1" smtClean="0"/>
              <a:t>of</a:t>
            </a:r>
            <a:r>
              <a:rPr lang="de-AT" baseline="0" dirty="0" smtClean="0"/>
              <a:t> </a:t>
            </a:r>
            <a:r>
              <a:rPr lang="de-AT" baseline="0" dirty="0" err="1" smtClean="0"/>
              <a:t>energy</a:t>
            </a:r>
            <a:r>
              <a:rPr lang="de-AT" baseline="0" dirty="0" smtClean="0"/>
              <a:t> </a:t>
            </a:r>
            <a:r>
              <a:rPr lang="de-AT" baseline="0" dirty="0" err="1" smtClean="0"/>
              <a:t>infrastructure</a:t>
            </a:r>
            <a:endParaRPr lang="de-AT" baseline="0" dirty="0" smtClean="0"/>
          </a:p>
          <a:p>
            <a:pPr marL="628650" lvl="1" indent="-171450">
              <a:buFontTx/>
              <a:buChar char="-"/>
            </a:pPr>
            <a:endParaRPr lang="de-AT" baseline="0" dirty="0" smtClean="0"/>
          </a:p>
          <a:p>
            <a:pPr marL="0" lvl="0" indent="0">
              <a:buFontTx/>
              <a:buNone/>
            </a:pPr>
            <a:endParaRPr lang="de-AT" baseline="0" dirty="0" smtClean="0"/>
          </a:p>
        </p:txBody>
      </p:sp>
      <p:sp>
        <p:nvSpPr>
          <p:cNvPr id="4" name="Foliennummernplatzhalter 3"/>
          <p:cNvSpPr>
            <a:spLocks noGrp="1"/>
          </p:cNvSpPr>
          <p:nvPr>
            <p:ph type="sldNum" sz="quarter" idx="10"/>
          </p:nvPr>
        </p:nvSpPr>
        <p:spPr/>
        <p:txBody>
          <a:bodyPr/>
          <a:lstStyle/>
          <a:p>
            <a:fld id="{1E8147A0-0DED-4A34-B23B-175E8B89EFEB}" type="slidenum">
              <a:rPr lang="es-ES" smtClean="0"/>
              <a:pPr/>
              <a:t>59</a:t>
            </a:fld>
            <a:endParaRPr lang="es-ES"/>
          </a:p>
        </p:txBody>
      </p:sp>
    </p:spTree>
    <p:extLst>
      <p:ext uri="{BB962C8B-B14F-4D97-AF65-F5344CB8AC3E}">
        <p14:creationId xmlns:p14="http://schemas.microsoft.com/office/powerpoint/2010/main" val="234816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en-I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IE"/>
          </a:p>
        </p:txBody>
      </p:sp>
      <p:sp>
        <p:nvSpPr>
          <p:cNvPr id="4" name="Datumsplatzhalter 3"/>
          <p:cNvSpPr>
            <a:spLocks noGrp="1"/>
          </p:cNvSpPr>
          <p:nvPr>
            <p:ph type="dt" sz="half" idx="10"/>
          </p:nvPr>
        </p:nvSpPr>
        <p:spPr/>
        <p:txBody>
          <a:bodyPr/>
          <a:lstStyle/>
          <a:p>
            <a:fld id="{0EBF9EFA-8CA2-4AB3-9E8A-1DA4D6B58E9D}" type="datetimeFigureOut">
              <a:rPr lang="en-IE" smtClean="0"/>
              <a:t>25/10/2023</a:t>
            </a:fld>
            <a:endParaRPr lang="en-IE"/>
          </a:p>
        </p:txBody>
      </p:sp>
      <p:sp>
        <p:nvSpPr>
          <p:cNvPr id="5" name="Fußzeilenplatzhalter 4"/>
          <p:cNvSpPr>
            <a:spLocks noGrp="1"/>
          </p:cNvSpPr>
          <p:nvPr>
            <p:ph type="ftr" sz="quarter" idx="11"/>
          </p:nvPr>
        </p:nvSpPr>
        <p:spPr/>
        <p:txBody>
          <a:bodyPr/>
          <a:lstStyle/>
          <a:p>
            <a:endParaRPr lang="en-IE"/>
          </a:p>
        </p:txBody>
      </p:sp>
      <p:sp>
        <p:nvSpPr>
          <p:cNvPr id="6" name="Foliennummernplatzhalter 5"/>
          <p:cNvSpPr>
            <a:spLocks noGrp="1"/>
          </p:cNvSpPr>
          <p:nvPr>
            <p:ph type="sldNum" sz="quarter" idx="12"/>
          </p:nvPr>
        </p:nvSpPr>
        <p:spPr/>
        <p:txBody>
          <a:bodyPr/>
          <a:lstStyle/>
          <a:p>
            <a:fld id="{E2C14D9C-BB98-47F6-964A-79F910CDD626}" type="slidenum">
              <a:rPr lang="en-IE" smtClean="0"/>
              <a:t>‹Nº›</a:t>
            </a:fld>
            <a:endParaRPr lang="en-IE"/>
          </a:p>
        </p:txBody>
      </p:sp>
    </p:spTree>
    <p:extLst>
      <p:ext uri="{BB962C8B-B14F-4D97-AF65-F5344CB8AC3E}">
        <p14:creationId xmlns:p14="http://schemas.microsoft.com/office/powerpoint/2010/main" val="3911454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IE"/>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IE"/>
          </a:p>
        </p:txBody>
      </p:sp>
      <p:sp>
        <p:nvSpPr>
          <p:cNvPr id="4" name="Datumsplatzhalter 3"/>
          <p:cNvSpPr>
            <a:spLocks noGrp="1"/>
          </p:cNvSpPr>
          <p:nvPr>
            <p:ph type="dt" sz="half" idx="10"/>
          </p:nvPr>
        </p:nvSpPr>
        <p:spPr/>
        <p:txBody>
          <a:bodyPr/>
          <a:lstStyle/>
          <a:p>
            <a:fld id="{0EBF9EFA-8CA2-4AB3-9E8A-1DA4D6B58E9D}" type="datetimeFigureOut">
              <a:rPr lang="en-IE" smtClean="0"/>
              <a:t>25/10/2023</a:t>
            </a:fld>
            <a:endParaRPr lang="en-IE"/>
          </a:p>
        </p:txBody>
      </p:sp>
      <p:sp>
        <p:nvSpPr>
          <p:cNvPr id="5" name="Fußzeilenplatzhalter 4"/>
          <p:cNvSpPr>
            <a:spLocks noGrp="1"/>
          </p:cNvSpPr>
          <p:nvPr>
            <p:ph type="ftr" sz="quarter" idx="11"/>
          </p:nvPr>
        </p:nvSpPr>
        <p:spPr/>
        <p:txBody>
          <a:bodyPr/>
          <a:lstStyle/>
          <a:p>
            <a:endParaRPr lang="en-IE"/>
          </a:p>
        </p:txBody>
      </p:sp>
      <p:sp>
        <p:nvSpPr>
          <p:cNvPr id="6" name="Foliennummernplatzhalter 5"/>
          <p:cNvSpPr>
            <a:spLocks noGrp="1"/>
          </p:cNvSpPr>
          <p:nvPr>
            <p:ph type="sldNum" sz="quarter" idx="12"/>
          </p:nvPr>
        </p:nvSpPr>
        <p:spPr/>
        <p:txBody>
          <a:bodyPr/>
          <a:lstStyle/>
          <a:p>
            <a:fld id="{E2C14D9C-BB98-47F6-964A-79F910CDD626}" type="slidenum">
              <a:rPr lang="en-IE" smtClean="0"/>
              <a:t>‹Nº›</a:t>
            </a:fld>
            <a:endParaRPr lang="en-IE"/>
          </a:p>
        </p:txBody>
      </p:sp>
    </p:spTree>
    <p:extLst>
      <p:ext uri="{BB962C8B-B14F-4D97-AF65-F5344CB8AC3E}">
        <p14:creationId xmlns:p14="http://schemas.microsoft.com/office/powerpoint/2010/main" val="1181788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en-I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IE"/>
          </a:p>
        </p:txBody>
      </p:sp>
      <p:sp>
        <p:nvSpPr>
          <p:cNvPr id="4" name="Datumsplatzhalter 3"/>
          <p:cNvSpPr>
            <a:spLocks noGrp="1"/>
          </p:cNvSpPr>
          <p:nvPr>
            <p:ph type="dt" sz="half" idx="10"/>
          </p:nvPr>
        </p:nvSpPr>
        <p:spPr/>
        <p:txBody>
          <a:bodyPr/>
          <a:lstStyle/>
          <a:p>
            <a:fld id="{0EBF9EFA-8CA2-4AB3-9E8A-1DA4D6B58E9D}" type="datetimeFigureOut">
              <a:rPr lang="en-IE" smtClean="0"/>
              <a:t>25/10/2023</a:t>
            </a:fld>
            <a:endParaRPr lang="en-IE"/>
          </a:p>
        </p:txBody>
      </p:sp>
      <p:sp>
        <p:nvSpPr>
          <p:cNvPr id="5" name="Fußzeilenplatzhalter 4"/>
          <p:cNvSpPr>
            <a:spLocks noGrp="1"/>
          </p:cNvSpPr>
          <p:nvPr>
            <p:ph type="ftr" sz="quarter" idx="11"/>
          </p:nvPr>
        </p:nvSpPr>
        <p:spPr/>
        <p:txBody>
          <a:bodyPr/>
          <a:lstStyle/>
          <a:p>
            <a:endParaRPr lang="en-IE"/>
          </a:p>
        </p:txBody>
      </p:sp>
      <p:sp>
        <p:nvSpPr>
          <p:cNvPr id="6" name="Foliennummernplatzhalter 5"/>
          <p:cNvSpPr>
            <a:spLocks noGrp="1"/>
          </p:cNvSpPr>
          <p:nvPr>
            <p:ph type="sldNum" sz="quarter" idx="12"/>
          </p:nvPr>
        </p:nvSpPr>
        <p:spPr/>
        <p:txBody>
          <a:bodyPr/>
          <a:lstStyle/>
          <a:p>
            <a:fld id="{E2C14D9C-BB98-47F6-964A-79F910CDD626}" type="slidenum">
              <a:rPr lang="en-IE" smtClean="0"/>
              <a:t>‹Nº›</a:t>
            </a:fld>
            <a:endParaRPr lang="en-IE"/>
          </a:p>
        </p:txBody>
      </p:sp>
    </p:spTree>
    <p:extLst>
      <p:ext uri="{BB962C8B-B14F-4D97-AF65-F5344CB8AC3E}">
        <p14:creationId xmlns:p14="http://schemas.microsoft.com/office/powerpoint/2010/main" val="1004969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Content">
    <p:spTree>
      <p:nvGrpSpPr>
        <p:cNvPr id="1" name=""/>
        <p:cNvGrpSpPr/>
        <p:nvPr/>
      </p:nvGrpSpPr>
      <p:grpSpPr>
        <a:xfrm>
          <a:off x="0" y="0"/>
          <a:ext cx="0" cy="0"/>
          <a:chOff x="0" y="0"/>
          <a:chExt cx="0" cy="0"/>
        </a:xfrm>
      </p:grpSpPr>
      <p:sp>
        <p:nvSpPr>
          <p:cNvPr id="21" name="Rectangle 20"/>
          <p:cNvSpPr/>
          <p:nvPr userDrawn="1"/>
        </p:nvSpPr>
        <p:spPr>
          <a:xfrm>
            <a:off x="0" y="6191657"/>
            <a:ext cx="12192000" cy="666343"/>
          </a:xfrm>
          <a:prstGeom prst="rect">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7" name="Rectangle 26"/>
          <p:cNvSpPr/>
          <p:nvPr userDrawn="1"/>
        </p:nvSpPr>
        <p:spPr>
          <a:xfrm>
            <a:off x="11552003" y="6191657"/>
            <a:ext cx="642257" cy="664029"/>
          </a:xfrm>
          <a:prstGeom prst="rect">
            <a:avLst/>
          </a:prstGeom>
          <a:solidFill>
            <a:srgbClr val="138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8" name="Slide Number Placeholder 5">
            <a:extLst>
              <a:ext uri="{FF2B5EF4-FFF2-40B4-BE49-F238E27FC236}">
                <a16:creationId xmlns:a16="http://schemas.microsoft.com/office/drawing/2014/main" id="{5BAFA520-AF72-477A-B5B5-1E93750E6339}"/>
              </a:ext>
            </a:extLst>
          </p:cNvPr>
          <p:cNvSpPr>
            <a:spLocks noGrp="1"/>
          </p:cNvSpPr>
          <p:nvPr>
            <p:ph type="sldNum" sz="quarter" idx="12"/>
          </p:nvPr>
        </p:nvSpPr>
        <p:spPr>
          <a:xfrm>
            <a:off x="11671540" y="6356350"/>
            <a:ext cx="468000" cy="365125"/>
          </a:xfrm>
          <a:prstGeom prst="rect">
            <a:avLst/>
          </a:prstGeom>
        </p:spPr>
        <p:txBody>
          <a:bodyPr/>
          <a:lstStyle>
            <a:lvl1pPr>
              <a:defRPr b="1">
                <a:solidFill>
                  <a:schemeClr val="bg1"/>
                </a:solidFill>
                <a:latin typeface="Calibri" panose="020F0502020204030204" pitchFamily="34" charset="0"/>
                <a:cs typeface="Calibri" panose="020F0502020204030204" pitchFamily="34" charset="0"/>
              </a:defRPr>
            </a:lvl1pPr>
          </a:lstStyle>
          <a:p>
            <a:fld id="{0A0C873C-4420-4A57-B42C-A5D53864B5EA}" type="slidenum">
              <a:rPr lang="en-US" smtClean="0"/>
              <a:pPr/>
              <a:t>‹Nº›</a:t>
            </a:fld>
            <a:r>
              <a:rPr lang="en-US" dirty="0"/>
              <a:t> </a:t>
            </a:r>
          </a:p>
        </p:txBody>
      </p:sp>
      <p:pic>
        <p:nvPicPr>
          <p:cNvPr id="29" name="Imagen 1"/>
          <p:cNvPicPr>
            <a:picLocks noChangeAspect="1"/>
          </p:cNvPicPr>
          <p:nvPr userDrawn="1"/>
        </p:nvPicPr>
        <p:blipFill>
          <a:blip r:embed="rId2" cstate="print"/>
          <a:stretch>
            <a:fillRect/>
          </a:stretch>
        </p:blipFill>
        <p:spPr>
          <a:xfrm>
            <a:off x="105795" y="6284992"/>
            <a:ext cx="747581" cy="504000"/>
          </a:xfrm>
          <a:prstGeom prst="rect">
            <a:avLst/>
          </a:prstGeom>
        </p:spPr>
      </p:pic>
      <p:sp>
        <p:nvSpPr>
          <p:cNvPr id="30" name="Marcador de pie de página 6"/>
          <p:cNvSpPr>
            <a:spLocks noGrp="1"/>
          </p:cNvSpPr>
          <p:nvPr>
            <p:ph type="ftr" sz="quarter" idx="15"/>
          </p:nvPr>
        </p:nvSpPr>
        <p:spPr>
          <a:xfrm>
            <a:off x="2139034" y="6356350"/>
            <a:ext cx="7829550" cy="365125"/>
          </a:xfrm>
          <a:prstGeom prst="rect">
            <a:avLst/>
          </a:prstGeom>
        </p:spPr>
        <p:txBody>
          <a:bodyPr/>
          <a:lstStyle>
            <a:lvl1pPr algn="ctr">
              <a:defRPr>
                <a:solidFill>
                  <a:schemeClr val="bg1"/>
                </a:solidFill>
                <a:latin typeface="Calibri Light" pitchFamily="34" charset="0"/>
              </a:defRPr>
            </a:lvl1pPr>
          </a:lstStyle>
          <a:p>
            <a:endParaRPr lang="en-US" dirty="0"/>
          </a:p>
        </p:txBody>
      </p:sp>
    </p:spTree>
    <p:extLst>
      <p:ext uri="{BB962C8B-B14F-4D97-AF65-F5344CB8AC3E}">
        <p14:creationId xmlns:p14="http://schemas.microsoft.com/office/powerpoint/2010/main" val="293469270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a_Title Slide">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DECD7E-94FC-4F4E-AC5E-B44E94E0EFD5}"/>
              </a:ext>
            </a:extLst>
          </p:cNvPr>
          <p:cNvSpPr>
            <a:spLocks noGrp="1"/>
          </p:cNvSpPr>
          <p:nvPr userDrawn="1">
            <p:ph type="subTitle" idx="1" hasCustomPrompt="1"/>
          </p:nvPr>
        </p:nvSpPr>
        <p:spPr>
          <a:xfrm>
            <a:off x="7094484" y="3057098"/>
            <a:ext cx="4809192" cy="805217"/>
          </a:xfrm>
        </p:spPr>
        <p:txBody>
          <a:bodyPr>
            <a:normAutofit/>
          </a:bodyPr>
          <a:lstStyle>
            <a:lvl1pPr marL="0" indent="0" algn="l">
              <a:buNone/>
              <a:defRPr sz="2400" b="1">
                <a:solidFill>
                  <a:schemeClr val="tx1"/>
                </a:solidFill>
                <a:latin typeface="Calibri Light" pitchFamily="34" charset="0"/>
                <a:cs typeface="Calibri Light"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smtClean="0"/>
              <a:t>Subtitle</a:t>
            </a:r>
            <a:endParaRPr lang="en-GB" noProof="0" dirty="0"/>
          </a:p>
        </p:txBody>
      </p:sp>
      <p:sp>
        <p:nvSpPr>
          <p:cNvPr id="44" name="Text Placeholder 2">
            <a:extLst>
              <a:ext uri="{FF2B5EF4-FFF2-40B4-BE49-F238E27FC236}">
                <a16:creationId xmlns:a16="http://schemas.microsoft.com/office/drawing/2014/main" id="{8C13E8C3-93E3-4A4F-AE37-2B9AEB561396}"/>
              </a:ext>
            </a:extLst>
          </p:cNvPr>
          <p:cNvSpPr>
            <a:spLocks noGrp="1"/>
          </p:cNvSpPr>
          <p:nvPr userDrawn="1">
            <p:ph type="body" idx="10" hasCustomPrompt="1"/>
          </p:nvPr>
        </p:nvSpPr>
        <p:spPr>
          <a:xfrm>
            <a:off x="7096336" y="3967881"/>
            <a:ext cx="4819439" cy="541057"/>
          </a:xfrm>
        </p:spPr>
        <p:txBody>
          <a:bodyPr anchor="b">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0" baseline="0">
                <a:solidFill>
                  <a:srgbClr val="4D738A"/>
                </a:solidFill>
                <a:latin typeface="Calibri Light" pitchFamily="34" charset="0"/>
                <a:cs typeface="Calibri Ligh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smtClean="0"/>
              <a:t>Event title, event location, date</a:t>
            </a:r>
          </a:p>
        </p:txBody>
      </p:sp>
      <p:sp>
        <p:nvSpPr>
          <p:cNvPr id="2" name="Title 1">
            <a:extLst>
              <a:ext uri="{FF2B5EF4-FFF2-40B4-BE49-F238E27FC236}">
                <a16:creationId xmlns:a16="http://schemas.microsoft.com/office/drawing/2014/main" id="{CB37652F-0E47-4A56-95E1-91C592F64996}"/>
              </a:ext>
            </a:extLst>
          </p:cNvPr>
          <p:cNvSpPr>
            <a:spLocks noGrp="1"/>
          </p:cNvSpPr>
          <p:nvPr userDrawn="1">
            <p:ph type="ctrTitle" hasCustomPrompt="1"/>
          </p:nvPr>
        </p:nvSpPr>
        <p:spPr>
          <a:xfrm>
            <a:off x="7109731" y="283780"/>
            <a:ext cx="4784419" cy="2691432"/>
          </a:xfrm>
        </p:spPr>
        <p:txBody>
          <a:bodyPr anchor="b">
            <a:normAutofit/>
          </a:bodyPr>
          <a:lstStyle>
            <a:lvl1pPr algn="l">
              <a:defRPr sz="3600" b="1">
                <a:solidFill>
                  <a:schemeClr val="tx1"/>
                </a:solidFill>
                <a:latin typeface="Calibri" panose="020F0502020204030204" pitchFamily="34" charset="0"/>
                <a:cs typeface="Calibri" panose="020F0502020204030204" pitchFamily="34" charset="0"/>
              </a:defRPr>
            </a:lvl1pPr>
          </a:lstStyle>
          <a:p>
            <a:r>
              <a:rPr lang="en-GB" noProof="0" dirty="0" smtClean="0"/>
              <a:t>Title</a:t>
            </a:r>
            <a:endParaRPr lang="en-GB" noProof="0" dirty="0"/>
          </a:p>
        </p:txBody>
      </p:sp>
      <p:sp>
        <p:nvSpPr>
          <p:cNvPr id="49" name="Text Placeholder 2">
            <a:extLst>
              <a:ext uri="{FF2B5EF4-FFF2-40B4-BE49-F238E27FC236}">
                <a16:creationId xmlns:a16="http://schemas.microsoft.com/office/drawing/2014/main" id="{8C13E8C3-93E3-4A4F-AE37-2B9AEB561396}"/>
              </a:ext>
            </a:extLst>
          </p:cNvPr>
          <p:cNvSpPr>
            <a:spLocks noGrp="1"/>
          </p:cNvSpPr>
          <p:nvPr userDrawn="1">
            <p:ph type="body" idx="11" hasCustomPrompt="1"/>
          </p:nvPr>
        </p:nvSpPr>
        <p:spPr>
          <a:xfrm>
            <a:off x="7103891" y="4631018"/>
            <a:ext cx="4811884" cy="541057"/>
          </a:xfrm>
        </p:spPr>
        <p:txBody>
          <a:bodyPr anchor="b">
            <a:normAutofit/>
          </a:bodyPr>
          <a:lstStyle>
            <a:lvl1pPr marL="0" indent="0" algn="l">
              <a:buNone/>
              <a:defRPr sz="1800" b="0" baseline="0">
                <a:solidFill>
                  <a:schemeClr val="accent1"/>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smtClean="0"/>
              <a:t>Presenter (Institution)</a:t>
            </a:r>
            <a:endParaRPr lang="en-GB" noProof="0" dirty="0"/>
          </a:p>
        </p:txBody>
      </p:sp>
      <p:grpSp>
        <p:nvGrpSpPr>
          <p:cNvPr id="47" name="Group 46"/>
          <p:cNvGrpSpPr/>
          <p:nvPr userDrawn="1"/>
        </p:nvGrpSpPr>
        <p:grpSpPr>
          <a:xfrm>
            <a:off x="424544" y="5557780"/>
            <a:ext cx="4125686" cy="521648"/>
            <a:chOff x="435428" y="5418437"/>
            <a:chExt cx="4125686" cy="521648"/>
          </a:xfrm>
        </p:grpSpPr>
        <p:pic>
          <p:nvPicPr>
            <p:cNvPr id="9" name="Imagen 8" descr="Resultado de imagen de eu logo h2020"/>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35428" y="5486400"/>
              <a:ext cx="669970" cy="453685"/>
            </a:xfrm>
            <a:prstGeom prst="rect">
              <a:avLst/>
            </a:prstGeom>
            <a:noFill/>
            <a:ln>
              <a:noFill/>
            </a:ln>
          </p:spPr>
        </p:pic>
        <p:sp>
          <p:nvSpPr>
            <p:cNvPr id="10" name="Cuadro de texto 2"/>
            <p:cNvSpPr txBox="1">
              <a:spLocks noChangeArrowheads="1"/>
            </p:cNvSpPr>
            <p:nvPr userDrawn="1"/>
          </p:nvSpPr>
          <p:spPr bwMode="auto">
            <a:xfrm>
              <a:off x="1066671" y="5418437"/>
              <a:ext cx="3494443" cy="502740"/>
            </a:xfrm>
            <a:prstGeom prst="rect">
              <a:avLst/>
            </a:prstGeom>
            <a:noFill/>
            <a:ln w="9525">
              <a:noFill/>
              <a:miter lim="800000"/>
              <a:headEnd/>
              <a:tailEnd/>
            </a:ln>
          </p:spPr>
          <p:txBody>
            <a:bodyPr rot="0" vert="horz" wrap="square" lIns="91440" tIns="45720" rIns="91440" bIns="45720" anchor="t" anchorCtr="0">
              <a:noAutofit/>
            </a:bodyPr>
            <a:lstStyle/>
            <a:p>
              <a:pPr algn="l">
                <a:lnSpc>
                  <a:spcPct val="115000"/>
                </a:lnSpc>
                <a:spcBef>
                  <a:spcPts val="500"/>
                </a:spcBef>
                <a:spcAft>
                  <a:spcPts val="0"/>
                </a:spcAft>
              </a:pPr>
              <a:r>
                <a:rPr lang="en-GB" sz="900" dirty="0" smtClean="0">
                  <a:solidFill>
                    <a:srgbClr val="4D738A"/>
                  </a:solidFill>
                  <a:effectLst/>
                  <a:latin typeface="Calibri" panose="020F0502020204030204" pitchFamily="34" charset="0"/>
                  <a:ea typeface="Roboto" panose="020B0604020202020204" charset="0"/>
                  <a:cs typeface="Calibri" panose="020F0502020204030204" pitchFamily="34" charset="0"/>
                </a:rPr>
                <a:t>This project has received funding from </a:t>
              </a:r>
              <a:br>
                <a:rPr lang="en-GB" sz="900" dirty="0" smtClean="0">
                  <a:solidFill>
                    <a:srgbClr val="4D738A"/>
                  </a:solidFill>
                  <a:effectLst/>
                  <a:latin typeface="Calibri" panose="020F0502020204030204" pitchFamily="34" charset="0"/>
                  <a:ea typeface="Roboto" panose="020B0604020202020204" charset="0"/>
                  <a:cs typeface="Calibri" panose="020F0502020204030204" pitchFamily="34" charset="0"/>
                </a:rPr>
              </a:br>
              <a:r>
                <a:rPr lang="en-GB" sz="900" dirty="0" smtClean="0">
                  <a:solidFill>
                    <a:srgbClr val="4D738A"/>
                  </a:solidFill>
                  <a:effectLst/>
                  <a:latin typeface="Calibri" panose="020F0502020204030204" pitchFamily="34" charset="0"/>
                  <a:ea typeface="Roboto" panose="020B0604020202020204" charset="0"/>
                  <a:cs typeface="Calibri" panose="020F0502020204030204" pitchFamily="34" charset="0"/>
                </a:rPr>
                <a:t>the European Union’s Horizon 2020</a:t>
              </a:r>
              <a:r>
                <a:rPr lang="en-GB" sz="900" dirty="0" smtClean="0">
                  <a:latin typeface="Calibri" panose="020F0502020204030204" pitchFamily="34" charset="0"/>
                  <a:ea typeface="Roboto" panose="020B0604020202020204" charset="0"/>
                  <a:cs typeface="Calibri" panose="020F0502020204030204" pitchFamily="34" charset="0"/>
                </a:rPr>
                <a:t> </a:t>
              </a:r>
              <a:r>
                <a:rPr lang="en-GB" sz="900" dirty="0" smtClean="0">
                  <a:solidFill>
                    <a:srgbClr val="4D738A"/>
                  </a:solidFill>
                  <a:effectLst/>
                  <a:latin typeface="Calibri" panose="020F0502020204030204" pitchFamily="34" charset="0"/>
                  <a:ea typeface="Roboto" panose="020B0604020202020204" charset="0"/>
                  <a:cs typeface="Calibri" panose="020F0502020204030204" pitchFamily="34" charset="0"/>
                </a:rPr>
                <a:t>research and innovation programme under grant agreement No 821105.</a:t>
              </a:r>
              <a:endParaRPr lang="en-GB" sz="900" dirty="0" smtClean="0">
                <a:effectLst/>
                <a:latin typeface="Calibri" panose="020F0502020204030204" pitchFamily="34" charset="0"/>
                <a:ea typeface="Roboto" panose="020B0604020202020204" charset="0"/>
                <a:cs typeface="Calibri" panose="020F0502020204030204" pitchFamily="34" charset="0"/>
              </a:endParaRPr>
            </a:p>
          </p:txBody>
        </p:sp>
      </p:grpSp>
      <p:grpSp>
        <p:nvGrpSpPr>
          <p:cNvPr id="38" name="Grupo 37"/>
          <p:cNvGrpSpPr/>
          <p:nvPr userDrawn="1"/>
        </p:nvGrpSpPr>
        <p:grpSpPr>
          <a:xfrm>
            <a:off x="258212" y="868710"/>
            <a:ext cx="4026397" cy="2908635"/>
            <a:chOff x="197608" y="1171948"/>
            <a:chExt cx="4026397" cy="2908635"/>
          </a:xfrm>
        </p:grpSpPr>
        <p:pic>
          <p:nvPicPr>
            <p:cNvPr id="39" name="Imagen 3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7649" y="1171948"/>
              <a:ext cx="3785857" cy="2552327"/>
            </a:xfrm>
            <a:prstGeom prst="rect">
              <a:avLst/>
            </a:prstGeom>
          </p:spPr>
        </p:pic>
        <p:sp>
          <p:nvSpPr>
            <p:cNvPr id="40" name="CuadroTexto 39"/>
            <p:cNvSpPr txBox="1"/>
            <p:nvPr userDrawn="1"/>
          </p:nvSpPr>
          <p:spPr>
            <a:xfrm>
              <a:off x="197608" y="3665085"/>
              <a:ext cx="4026397" cy="415498"/>
            </a:xfrm>
            <a:prstGeom prst="rect">
              <a:avLst/>
            </a:prstGeom>
            <a:noFill/>
          </p:spPr>
          <p:txBody>
            <a:bodyPr wrap="square" rtlCol="0">
              <a:spAutoFit/>
            </a:bodyPr>
            <a:lstStyle/>
            <a:p>
              <a:r>
                <a:rPr lang="es-ES" sz="1050" b="0" dirty="0" smtClean="0">
                  <a:solidFill>
                    <a:schemeClr val="bg1"/>
                  </a:solidFill>
                </a:rPr>
                <a:t>Low-carbon</a:t>
              </a:r>
              <a:r>
                <a:rPr lang="es-ES" sz="1050" b="0" baseline="0" dirty="0" smtClean="0">
                  <a:solidFill>
                    <a:schemeClr val="bg1"/>
                  </a:solidFill>
                </a:rPr>
                <a:t> society:</a:t>
              </a:r>
            </a:p>
            <a:p>
              <a:r>
                <a:rPr lang="es-ES" sz="1050" b="0" baseline="0" dirty="0" smtClean="0">
                  <a:solidFill>
                    <a:schemeClr val="bg1"/>
                  </a:solidFill>
                </a:rPr>
                <a:t>An enhanced modelling tool for the transition to sustainability </a:t>
              </a:r>
              <a:endParaRPr lang="en-GB" sz="1050" b="0" dirty="0">
                <a:solidFill>
                  <a:schemeClr val="bg1"/>
                </a:solidFill>
              </a:endParaRPr>
            </a:p>
          </p:txBody>
        </p:sp>
      </p:grpSp>
      <p:grpSp>
        <p:nvGrpSpPr>
          <p:cNvPr id="7" name="Grupo 6"/>
          <p:cNvGrpSpPr/>
          <p:nvPr userDrawn="1"/>
        </p:nvGrpSpPr>
        <p:grpSpPr>
          <a:xfrm>
            <a:off x="140042" y="6318342"/>
            <a:ext cx="11902411" cy="394165"/>
            <a:chOff x="140042" y="6318342"/>
            <a:chExt cx="11902411" cy="394165"/>
          </a:xfrm>
        </p:grpSpPr>
        <p:pic>
          <p:nvPicPr>
            <p:cNvPr id="4" name="Imagen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40042" y="6318342"/>
              <a:ext cx="11179155" cy="394165"/>
            </a:xfrm>
            <a:prstGeom prst="rect">
              <a:avLst/>
            </a:prstGeom>
          </p:spPr>
        </p:pic>
        <p:pic>
          <p:nvPicPr>
            <p:cNvPr id="6" name="Imagen 5"/>
            <p:cNvPicPr>
              <a:picLocks noChangeAspect="1"/>
            </p:cNvPicPr>
            <p:nvPr userDrawn="1"/>
          </p:nvPicPr>
          <p:blipFill>
            <a:blip r:embed="rId6"/>
            <a:stretch>
              <a:fillRect/>
            </a:stretch>
          </p:blipFill>
          <p:spPr>
            <a:xfrm>
              <a:off x="11417643" y="6400728"/>
              <a:ext cx="624810" cy="256756"/>
            </a:xfrm>
            <a:prstGeom prst="rect">
              <a:avLst/>
            </a:prstGeom>
          </p:spPr>
        </p:pic>
      </p:grpSp>
    </p:spTree>
    <p:extLst>
      <p:ext uri="{BB962C8B-B14F-4D97-AF65-F5344CB8AC3E}">
        <p14:creationId xmlns:p14="http://schemas.microsoft.com/office/powerpoint/2010/main" val="33137153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9A1193-A59C-40CC-9D42-462E21417443}"/>
              </a:ext>
            </a:extLst>
          </p:cNvPr>
          <p:cNvSpPr>
            <a:spLocks noGrp="1"/>
          </p:cNvSpPr>
          <p:nvPr>
            <p:ph sz="half" idx="1"/>
          </p:nvPr>
        </p:nvSpPr>
        <p:spPr>
          <a:xfrm>
            <a:off x="838200" y="1168068"/>
            <a:ext cx="5181600" cy="4932337"/>
          </a:xfrm>
        </p:spPr>
        <p:txBody>
          <a:bodyPr/>
          <a:lstStyle>
            <a:lvl1pPr>
              <a:defRPr sz="24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1800">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GB" noProof="0" dirty="0" smtClean="0"/>
              <a:t>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4" name="Content Placeholder 3">
            <a:extLst>
              <a:ext uri="{FF2B5EF4-FFF2-40B4-BE49-F238E27FC236}">
                <a16:creationId xmlns:a16="http://schemas.microsoft.com/office/drawing/2014/main" id="{1C455F0F-9EF3-46AE-8B8E-96AF2691298F}"/>
              </a:ext>
            </a:extLst>
          </p:cNvPr>
          <p:cNvSpPr>
            <a:spLocks noGrp="1"/>
          </p:cNvSpPr>
          <p:nvPr>
            <p:ph sz="half" idx="2"/>
          </p:nvPr>
        </p:nvSpPr>
        <p:spPr>
          <a:xfrm>
            <a:off x="6172200" y="1168068"/>
            <a:ext cx="5181600" cy="4932337"/>
          </a:xfrm>
        </p:spPr>
        <p:txBody>
          <a:bodyPr/>
          <a:lstStyle>
            <a:lvl1pPr>
              <a:defRPr sz="24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1800">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GB" noProof="0" smtClean="0"/>
              <a:t>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8" name="Title 1">
            <a:extLst>
              <a:ext uri="{FF2B5EF4-FFF2-40B4-BE49-F238E27FC236}">
                <a16:creationId xmlns:a16="http://schemas.microsoft.com/office/drawing/2014/main" id="{5828219C-89C7-4C5C-B55F-11DC36E833AF}"/>
              </a:ext>
            </a:extLst>
          </p:cNvPr>
          <p:cNvSpPr>
            <a:spLocks noGrp="1"/>
          </p:cNvSpPr>
          <p:nvPr>
            <p:ph type="title"/>
          </p:nvPr>
        </p:nvSpPr>
        <p:spPr>
          <a:xfrm>
            <a:off x="838200" y="365126"/>
            <a:ext cx="10515600" cy="660110"/>
          </a:xfrm>
        </p:spPr>
        <p:txBody>
          <a:bodyPr>
            <a:normAutofit/>
          </a:bodyPr>
          <a:lstStyle>
            <a:lvl1pPr>
              <a:defRPr sz="3200" b="1">
                <a:solidFill>
                  <a:schemeClr val="accent1"/>
                </a:solidFill>
                <a:latin typeface="Calibri" panose="020F0502020204030204" pitchFamily="34" charset="0"/>
                <a:cs typeface="Calibri" panose="020F0502020204030204" pitchFamily="34" charset="0"/>
              </a:defRPr>
            </a:lvl1pPr>
          </a:lstStyle>
          <a:p>
            <a:r>
              <a:rPr lang="en-GB" noProof="0" smtClean="0"/>
              <a:t>Click to edit Master title style</a:t>
            </a:r>
            <a:endParaRPr lang="en-GB" noProof="0"/>
          </a:p>
        </p:txBody>
      </p:sp>
      <p:sp>
        <p:nvSpPr>
          <p:cNvPr id="20" name="Rectangle 19"/>
          <p:cNvSpPr/>
          <p:nvPr userDrawn="1"/>
        </p:nvSpPr>
        <p:spPr>
          <a:xfrm>
            <a:off x="0" y="6191657"/>
            <a:ext cx="12192000" cy="666343"/>
          </a:xfrm>
          <a:prstGeom prst="rect">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Rectangle 20"/>
          <p:cNvSpPr/>
          <p:nvPr userDrawn="1"/>
        </p:nvSpPr>
        <p:spPr>
          <a:xfrm>
            <a:off x="11552003" y="6191657"/>
            <a:ext cx="642257" cy="664029"/>
          </a:xfrm>
          <a:prstGeom prst="rect">
            <a:avLst/>
          </a:prstGeom>
          <a:solidFill>
            <a:srgbClr val="138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Slide Number Placeholder 5">
            <a:extLst>
              <a:ext uri="{FF2B5EF4-FFF2-40B4-BE49-F238E27FC236}">
                <a16:creationId xmlns:a16="http://schemas.microsoft.com/office/drawing/2014/main" id="{5BAFA520-AF72-477A-B5B5-1E93750E6339}"/>
              </a:ext>
            </a:extLst>
          </p:cNvPr>
          <p:cNvSpPr>
            <a:spLocks noGrp="1"/>
          </p:cNvSpPr>
          <p:nvPr>
            <p:ph type="sldNum" sz="quarter" idx="12"/>
          </p:nvPr>
        </p:nvSpPr>
        <p:spPr>
          <a:xfrm>
            <a:off x="11671540" y="6356350"/>
            <a:ext cx="468000" cy="365125"/>
          </a:xfrm>
          <a:prstGeom prst="rect">
            <a:avLst/>
          </a:prstGeom>
        </p:spPr>
        <p:txBody>
          <a:bodyPr/>
          <a:lstStyle>
            <a:lvl1pPr>
              <a:defRPr b="1">
                <a:solidFill>
                  <a:schemeClr val="bg1"/>
                </a:solidFill>
                <a:latin typeface="Calibri" panose="020F0502020204030204" pitchFamily="34" charset="0"/>
                <a:cs typeface="Calibri" panose="020F0502020204030204" pitchFamily="34" charset="0"/>
              </a:defRPr>
            </a:lvl1pPr>
          </a:lstStyle>
          <a:p>
            <a:fld id="{0A0C873C-4420-4A57-B42C-A5D53864B5EA}" type="slidenum">
              <a:rPr lang="en-US" smtClean="0"/>
              <a:pPr/>
              <a:t>‹Nº›</a:t>
            </a:fld>
            <a:r>
              <a:rPr lang="en-US" dirty="0" smtClean="0"/>
              <a:t> </a:t>
            </a:r>
            <a:endParaRPr lang="en-US" dirty="0"/>
          </a:p>
        </p:txBody>
      </p:sp>
      <p:pic>
        <p:nvPicPr>
          <p:cNvPr id="23" name="Imagen 1"/>
          <p:cNvPicPr>
            <a:picLocks noChangeAspect="1"/>
          </p:cNvPicPr>
          <p:nvPr userDrawn="1"/>
        </p:nvPicPr>
        <p:blipFill>
          <a:blip r:embed="rId2" cstate="print"/>
          <a:stretch>
            <a:fillRect/>
          </a:stretch>
        </p:blipFill>
        <p:spPr>
          <a:xfrm>
            <a:off x="105795" y="6284992"/>
            <a:ext cx="747581" cy="504000"/>
          </a:xfrm>
          <a:prstGeom prst="rect">
            <a:avLst/>
          </a:prstGeom>
        </p:spPr>
      </p:pic>
      <p:sp>
        <p:nvSpPr>
          <p:cNvPr id="24" name="Rectangle 1">
            <a:extLst>
              <a:ext uri="{FF2B5EF4-FFF2-40B4-BE49-F238E27FC236}">
                <a16:creationId xmlns:a16="http://schemas.microsoft.com/office/drawing/2014/main" id="{6B088BA5-BE1C-41AA-AB8A-51D0F60D9BD6}"/>
              </a:ext>
            </a:extLst>
          </p:cNvPr>
          <p:cNvSpPr/>
          <p:nvPr userDrawn="1"/>
        </p:nvSpPr>
        <p:spPr>
          <a:xfrm rot="10800000" flipV="1">
            <a:off x="736979" y="1012222"/>
            <a:ext cx="11455020" cy="93247"/>
          </a:xfrm>
          <a:prstGeom prst="rect">
            <a:avLst/>
          </a:prstGeom>
          <a:gradFill flip="none" rotWithShape="1">
            <a:gsLst>
              <a:gs pos="11000">
                <a:srgbClr val="FDD41B"/>
              </a:gs>
              <a:gs pos="40000">
                <a:srgbClr val="6CB345"/>
              </a:gs>
              <a:gs pos="64000">
                <a:srgbClr val="138CA9"/>
              </a:gs>
              <a:gs pos="88000">
                <a:srgbClr val="4D738A"/>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p>
        </p:txBody>
      </p:sp>
      <p:sp>
        <p:nvSpPr>
          <p:cNvPr id="25" name="Marcador de pie de página 6"/>
          <p:cNvSpPr>
            <a:spLocks noGrp="1"/>
          </p:cNvSpPr>
          <p:nvPr>
            <p:ph type="ftr" sz="quarter" idx="15"/>
          </p:nvPr>
        </p:nvSpPr>
        <p:spPr>
          <a:xfrm>
            <a:off x="2139034" y="6356350"/>
            <a:ext cx="7829550" cy="365125"/>
          </a:xfrm>
          <a:prstGeom prst="rect">
            <a:avLst/>
          </a:prstGeom>
        </p:spPr>
        <p:txBody>
          <a:bodyPr/>
          <a:lstStyle>
            <a:lvl1pPr algn="ctr">
              <a:defRPr sz="1800">
                <a:solidFill>
                  <a:schemeClr val="bg1"/>
                </a:solidFill>
                <a:latin typeface="Calibri Light" pitchFamily="34" charset="0"/>
              </a:defRPr>
            </a:lvl1pPr>
          </a:lstStyle>
          <a:p>
            <a:endParaRPr lang="en-US" dirty="0"/>
          </a:p>
        </p:txBody>
      </p:sp>
    </p:spTree>
    <p:extLst>
      <p:ext uri="{BB962C8B-B14F-4D97-AF65-F5344CB8AC3E}">
        <p14:creationId xmlns:p14="http://schemas.microsoft.com/office/powerpoint/2010/main" val="297035559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I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IE"/>
          </a:p>
        </p:txBody>
      </p:sp>
      <p:sp>
        <p:nvSpPr>
          <p:cNvPr id="4" name="Datumsplatzhalter 3"/>
          <p:cNvSpPr>
            <a:spLocks noGrp="1"/>
          </p:cNvSpPr>
          <p:nvPr>
            <p:ph type="dt" sz="half" idx="10"/>
          </p:nvPr>
        </p:nvSpPr>
        <p:spPr/>
        <p:txBody>
          <a:bodyPr/>
          <a:lstStyle/>
          <a:p>
            <a:fld id="{0EBF9EFA-8CA2-4AB3-9E8A-1DA4D6B58E9D}" type="datetimeFigureOut">
              <a:rPr lang="en-IE" smtClean="0"/>
              <a:t>25/10/2023</a:t>
            </a:fld>
            <a:endParaRPr lang="en-IE"/>
          </a:p>
        </p:txBody>
      </p:sp>
      <p:sp>
        <p:nvSpPr>
          <p:cNvPr id="5" name="Fußzeilenplatzhalter 4"/>
          <p:cNvSpPr>
            <a:spLocks noGrp="1"/>
          </p:cNvSpPr>
          <p:nvPr>
            <p:ph type="ftr" sz="quarter" idx="11"/>
          </p:nvPr>
        </p:nvSpPr>
        <p:spPr/>
        <p:txBody>
          <a:bodyPr/>
          <a:lstStyle/>
          <a:p>
            <a:endParaRPr lang="en-IE"/>
          </a:p>
        </p:txBody>
      </p:sp>
      <p:sp>
        <p:nvSpPr>
          <p:cNvPr id="6" name="Foliennummernplatzhalter 5"/>
          <p:cNvSpPr>
            <a:spLocks noGrp="1"/>
          </p:cNvSpPr>
          <p:nvPr>
            <p:ph type="sldNum" sz="quarter" idx="12"/>
          </p:nvPr>
        </p:nvSpPr>
        <p:spPr/>
        <p:txBody>
          <a:bodyPr/>
          <a:lstStyle/>
          <a:p>
            <a:fld id="{E2C14D9C-BB98-47F6-964A-79F910CDD626}" type="slidenum">
              <a:rPr lang="en-IE" smtClean="0"/>
              <a:t>‹Nº›</a:t>
            </a:fld>
            <a:endParaRPr lang="en-IE"/>
          </a:p>
        </p:txBody>
      </p:sp>
    </p:spTree>
    <p:extLst>
      <p:ext uri="{BB962C8B-B14F-4D97-AF65-F5344CB8AC3E}">
        <p14:creationId xmlns:p14="http://schemas.microsoft.com/office/powerpoint/2010/main" val="82710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en-I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0EBF9EFA-8CA2-4AB3-9E8A-1DA4D6B58E9D}" type="datetimeFigureOut">
              <a:rPr lang="en-IE" smtClean="0"/>
              <a:t>25/10/2023</a:t>
            </a:fld>
            <a:endParaRPr lang="en-IE"/>
          </a:p>
        </p:txBody>
      </p:sp>
      <p:sp>
        <p:nvSpPr>
          <p:cNvPr id="5" name="Fußzeilenplatzhalter 4"/>
          <p:cNvSpPr>
            <a:spLocks noGrp="1"/>
          </p:cNvSpPr>
          <p:nvPr>
            <p:ph type="ftr" sz="quarter" idx="11"/>
          </p:nvPr>
        </p:nvSpPr>
        <p:spPr/>
        <p:txBody>
          <a:bodyPr/>
          <a:lstStyle/>
          <a:p>
            <a:endParaRPr lang="en-IE"/>
          </a:p>
        </p:txBody>
      </p:sp>
      <p:sp>
        <p:nvSpPr>
          <p:cNvPr id="6" name="Foliennummernplatzhalter 5"/>
          <p:cNvSpPr>
            <a:spLocks noGrp="1"/>
          </p:cNvSpPr>
          <p:nvPr>
            <p:ph type="sldNum" sz="quarter" idx="12"/>
          </p:nvPr>
        </p:nvSpPr>
        <p:spPr/>
        <p:txBody>
          <a:bodyPr/>
          <a:lstStyle/>
          <a:p>
            <a:fld id="{E2C14D9C-BB98-47F6-964A-79F910CDD626}" type="slidenum">
              <a:rPr lang="en-IE" smtClean="0"/>
              <a:t>‹Nº›</a:t>
            </a:fld>
            <a:endParaRPr lang="en-IE"/>
          </a:p>
        </p:txBody>
      </p:sp>
    </p:spTree>
    <p:extLst>
      <p:ext uri="{BB962C8B-B14F-4D97-AF65-F5344CB8AC3E}">
        <p14:creationId xmlns:p14="http://schemas.microsoft.com/office/powerpoint/2010/main" val="327488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I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I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IE"/>
          </a:p>
        </p:txBody>
      </p:sp>
      <p:sp>
        <p:nvSpPr>
          <p:cNvPr id="5" name="Datumsplatzhalter 4"/>
          <p:cNvSpPr>
            <a:spLocks noGrp="1"/>
          </p:cNvSpPr>
          <p:nvPr>
            <p:ph type="dt" sz="half" idx="10"/>
          </p:nvPr>
        </p:nvSpPr>
        <p:spPr/>
        <p:txBody>
          <a:bodyPr/>
          <a:lstStyle/>
          <a:p>
            <a:fld id="{0EBF9EFA-8CA2-4AB3-9E8A-1DA4D6B58E9D}" type="datetimeFigureOut">
              <a:rPr lang="en-IE" smtClean="0"/>
              <a:t>25/10/2023</a:t>
            </a:fld>
            <a:endParaRPr lang="en-IE"/>
          </a:p>
        </p:txBody>
      </p:sp>
      <p:sp>
        <p:nvSpPr>
          <p:cNvPr id="6" name="Fußzeilenplatzhalter 5"/>
          <p:cNvSpPr>
            <a:spLocks noGrp="1"/>
          </p:cNvSpPr>
          <p:nvPr>
            <p:ph type="ftr" sz="quarter" idx="11"/>
          </p:nvPr>
        </p:nvSpPr>
        <p:spPr/>
        <p:txBody>
          <a:bodyPr/>
          <a:lstStyle/>
          <a:p>
            <a:endParaRPr lang="en-IE"/>
          </a:p>
        </p:txBody>
      </p:sp>
      <p:sp>
        <p:nvSpPr>
          <p:cNvPr id="7" name="Foliennummernplatzhalter 6"/>
          <p:cNvSpPr>
            <a:spLocks noGrp="1"/>
          </p:cNvSpPr>
          <p:nvPr>
            <p:ph type="sldNum" sz="quarter" idx="12"/>
          </p:nvPr>
        </p:nvSpPr>
        <p:spPr/>
        <p:txBody>
          <a:bodyPr/>
          <a:lstStyle/>
          <a:p>
            <a:fld id="{E2C14D9C-BB98-47F6-964A-79F910CDD626}" type="slidenum">
              <a:rPr lang="en-IE" smtClean="0"/>
              <a:t>‹Nº›</a:t>
            </a:fld>
            <a:endParaRPr lang="en-IE"/>
          </a:p>
        </p:txBody>
      </p:sp>
    </p:spTree>
    <p:extLst>
      <p:ext uri="{BB962C8B-B14F-4D97-AF65-F5344CB8AC3E}">
        <p14:creationId xmlns:p14="http://schemas.microsoft.com/office/powerpoint/2010/main" val="2634454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en-I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I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IE"/>
          </a:p>
        </p:txBody>
      </p:sp>
      <p:sp>
        <p:nvSpPr>
          <p:cNvPr id="7" name="Datumsplatzhalter 6"/>
          <p:cNvSpPr>
            <a:spLocks noGrp="1"/>
          </p:cNvSpPr>
          <p:nvPr>
            <p:ph type="dt" sz="half" idx="10"/>
          </p:nvPr>
        </p:nvSpPr>
        <p:spPr/>
        <p:txBody>
          <a:bodyPr/>
          <a:lstStyle/>
          <a:p>
            <a:fld id="{0EBF9EFA-8CA2-4AB3-9E8A-1DA4D6B58E9D}" type="datetimeFigureOut">
              <a:rPr lang="en-IE" smtClean="0"/>
              <a:t>25/10/2023</a:t>
            </a:fld>
            <a:endParaRPr lang="en-IE"/>
          </a:p>
        </p:txBody>
      </p:sp>
      <p:sp>
        <p:nvSpPr>
          <p:cNvPr id="8" name="Fußzeilenplatzhalter 7"/>
          <p:cNvSpPr>
            <a:spLocks noGrp="1"/>
          </p:cNvSpPr>
          <p:nvPr>
            <p:ph type="ftr" sz="quarter" idx="11"/>
          </p:nvPr>
        </p:nvSpPr>
        <p:spPr/>
        <p:txBody>
          <a:bodyPr/>
          <a:lstStyle/>
          <a:p>
            <a:endParaRPr lang="en-IE"/>
          </a:p>
        </p:txBody>
      </p:sp>
      <p:sp>
        <p:nvSpPr>
          <p:cNvPr id="9" name="Foliennummernplatzhalter 8"/>
          <p:cNvSpPr>
            <a:spLocks noGrp="1"/>
          </p:cNvSpPr>
          <p:nvPr>
            <p:ph type="sldNum" sz="quarter" idx="12"/>
          </p:nvPr>
        </p:nvSpPr>
        <p:spPr/>
        <p:txBody>
          <a:bodyPr/>
          <a:lstStyle/>
          <a:p>
            <a:fld id="{E2C14D9C-BB98-47F6-964A-79F910CDD626}" type="slidenum">
              <a:rPr lang="en-IE" smtClean="0"/>
              <a:t>‹Nº›</a:t>
            </a:fld>
            <a:endParaRPr lang="en-IE"/>
          </a:p>
        </p:txBody>
      </p:sp>
    </p:spTree>
    <p:extLst>
      <p:ext uri="{BB962C8B-B14F-4D97-AF65-F5344CB8AC3E}">
        <p14:creationId xmlns:p14="http://schemas.microsoft.com/office/powerpoint/2010/main" val="3395510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IE"/>
          </a:p>
        </p:txBody>
      </p:sp>
      <p:sp>
        <p:nvSpPr>
          <p:cNvPr id="3" name="Datumsplatzhalter 2"/>
          <p:cNvSpPr>
            <a:spLocks noGrp="1"/>
          </p:cNvSpPr>
          <p:nvPr>
            <p:ph type="dt" sz="half" idx="10"/>
          </p:nvPr>
        </p:nvSpPr>
        <p:spPr/>
        <p:txBody>
          <a:bodyPr/>
          <a:lstStyle/>
          <a:p>
            <a:fld id="{0EBF9EFA-8CA2-4AB3-9E8A-1DA4D6B58E9D}" type="datetimeFigureOut">
              <a:rPr lang="en-IE" smtClean="0"/>
              <a:t>25/10/2023</a:t>
            </a:fld>
            <a:endParaRPr lang="en-IE"/>
          </a:p>
        </p:txBody>
      </p:sp>
      <p:sp>
        <p:nvSpPr>
          <p:cNvPr id="4" name="Fußzeilenplatzhalter 3"/>
          <p:cNvSpPr>
            <a:spLocks noGrp="1"/>
          </p:cNvSpPr>
          <p:nvPr>
            <p:ph type="ftr" sz="quarter" idx="11"/>
          </p:nvPr>
        </p:nvSpPr>
        <p:spPr/>
        <p:txBody>
          <a:bodyPr/>
          <a:lstStyle/>
          <a:p>
            <a:endParaRPr lang="en-IE"/>
          </a:p>
        </p:txBody>
      </p:sp>
      <p:sp>
        <p:nvSpPr>
          <p:cNvPr id="5" name="Foliennummernplatzhalter 4"/>
          <p:cNvSpPr>
            <a:spLocks noGrp="1"/>
          </p:cNvSpPr>
          <p:nvPr>
            <p:ph type="sldNum" sz="quarter" idx="12"/>
          </p:nvPr>
        </p:nvSpPr>
        <p:spPr/>
        <p:txBody>
          <a:bodyPr/>
          <a:lstStyle/>
          <a:p>
            <a:fld id="{E2C14D9C-BB98-47F6-964A-79F910CDD626}" type="slidenum">
              <a:rPr lang="en-IE" smtClean="0"/>
              <a:t>‹Nº›</a:t>
            </a:fld>
            <a:endParaRPr lang="en-IE"/>
          </a:p>
        </p:txBody>
      </p:sp>
    </p:spTree>
    <p:extLst>
      <p:ext uri="{BB962C8B-B14F-4D97-AF65-F5344CB8AC3E}">
        <p14:creationId xmlns:p14="http://schemas.microsoft.com/office/powerpoint/2010/main" val="3752894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EBF9EFA-8CA2-4AB3-9E8A-1DA4D6B58E9D}" type="datetimeFigureOut">
              <a:rPr lang="en-IE" smtClean="0"/>
              <a:t>25/10/2023</a:t>
            </a:fld>
            <a:endParaRPr lang="en-IE"/>
          </a:p>
        </p:txBody>
      </p:sp>
      <p:sp>
        <p:nvSpPr>
          <p:cNvPr id="3" name="Fußzeilenplatzhalter 2"/>
          <p:cNvSpPr>
            <a:spLocks noGrp="1"/>
          </p:cNvSpPr>
          <p:nvPr>
            <p:ph type="ftr" sz="quarter" idx="11"/>
          </p:nvPr>
        </p:nvSpPr>
        <p:spPr/>
        <p:txBody>
          <a:bodyPr/>
          <a:lstStyle/>
          <a:p>
            <a:endParaRPr lang="en-IE"/>
          </a:p>
        </p:txBody>
      </p:sp>
      <p:sp>
        <p:nvSpPr>
          <p:cNvPr id="4" name="Foliennummernplatzhalter 3"/>
          <p:cNvSpPr>
            <a:spLocks noGrp="1"/>
          </p:cNvSpPr>
          <p:nvPr>
            <p:ph type="sldNum" sz="quarter" idx="12"/>
          </p:nvPr>
        </p:nvSpPr>
        <p:spPr/>
        <p:txBody>
          <a:bodyPr/>
          <a:lstStyle/>
          <a:p>
            <a:fld id="{E2C14D9C-BB98-47F6-964A-79F910CDD626}" type="slidenum">
              <a:rPr lang="en-IE" smtClean="0"/>
              <a:t>‹Nº›</a:t>
            </a:fld>
            <a:endParaRPr lang="en-IE"/>
          </a:p>
        </p:txBody>
      </p:sp>
    </p:spTree>
    <p:extLst>
      <p:ext uri="{BB962C8B-B14F-4D97-AF65-F5344CB8AC3E}">
        <p14:creationId xmlns:p14="http://schemas.microsoft.com/office/powerpoint/2010/main" val="4127374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en-I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I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0EBF9EFA-8CA2-4AB3-9E8A-1DA4D6B58E9D}" type="datetimeFigureOut">
              <a:rPr lang="en-IE" smtClean="0"/>
              <a:t>25/10/2023</a:t>
            </a:fld>
            <a:endParaRPr lang="en-IE"/>
          </a:p>
        </p:txBody>
      </p:sp>
      <p:sp>
        <p:nvSpPr>
          <p:cNvPr id="6" name="Fußzeilenplatzhalter 5"/>
          <p:cNvSpPr>
            <a:spLocks noGrp="1"/>
          </p:cNvSpPr>
          <p:nvPr>
            <p:ph type="ftr" sz="quarter" idx="11"/>
          </p:nvPr>
        </p:nvSpPr>
        <p:spPr/>
        <p:txBody>
          <a:bodyPr/>
          <a:lstStyle/>
          <a:p>
            <a:endParaRPr lang="en-IE"/>
          </a:p>
        </p:txBody>
      </p:sp>
      <p:sp>
        <p:nvSpPr>
          <p:cNvPr id="7" name="Foliennummernplatzhalter 6"/>
          <p:cNvSpPr>
            <a:spLocks noGrp="1"/>
          </p:cNvSpPr>
          <p:nvPr>
            <p:ph type="sldNum" sz="quarter" idx="12"/>
          </p:nvPr>
        </p:nvSpPr>
        <p:spPr/>
        <p:txBody>
          <a:bodyPr/>
          <a:lstStyle/>
          <a:p>
            <a:fld id="{E2C14D9C-BB98-47F6-964A-79F910CDD626}" type="slidenum">
              <a:rPr lang="en-IE" smtClean="0"/>
              <a:t>‹Nº›</a:t>
            </a:fld>
            <a:endParaRPr lang="en-IE"/>
          </a:p>
        </p:txBody>
      </p:sp>
    </p:spTree>
    <p:extLst>
      <p:ext uri="{BB962C8B-B14F-4D97-AF65-F5344CB8AC3E}">
        <p14:creationId xmlns:p14="http://schemas.microsoft.com/office/powerpoint/2010/main" val="265135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en-I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0EBF9EFA-8CA2-4AB3-9E8A-1DA4D6B58E9D}" type="datetimeFigureOut">
              <a:rPr lang="en-IE" smtClean="0"/>
              <a:t>25/10/2023</a:t>
            </a:fld>
            <a:endParaRPr lang="en-IE"/>
          </a:p>
        </p:txBody>
      </p:sp>
      <p:sp>
        <p:nvSpPr>
          <p:cNvPr id="6" name="Fußzeilenplatzhalter 5"/>
          <p:cNvSpPr>
            <a:spLocks noGrp="1"/>
          </p:cNvSpPr>
          <p:nvPr>
            <p:ph type="ftr" sz="quarter" idx="11"/>
          </p:nvPr>
        </p:nvSpPr>
        <p:spPr/>
        <p:txBody>
          <a:bodyPr/>
          <a:lstStyle/>
          <a:p>
            <a:endParaRPr lang="en-IE"/>
          </a:p>
        </p:txBody>
      </p:sp>
      <p:sp>
        <p:nvSpPr>
          <p:cNvPr id="7" name="Foliennummernplatzhalter 6"/>
          <p:cNvSpPr>
            <a:spLocks noGrp="1"/>
          </p:cNvSpPr>
          <p:nvPr>
            <p:ph type="sldNum" sz="quarter" idx="12"/>
          </p:nvPr>
        </p:nvSpPr>
        <p:spPr/>
        <p:txBody>
          <a:bodyPr/>
          <a:lstStyle/>
          <a:p>
            <a:fld id="{E2C14D9C-BB98-47F6-964A-79F910CDD626}" type="slidenum">
              <a:rPr lang="en-IE" smtClean="0"/>
              <a:t>‹Nº›</a:t>
            </a:fld>
            <a:endParaRPr lang="en-IE"/>
          </a:p>
        </p:txBody>
      </p:sp>
    </p:spTree>
    <p:extLst>
      <p:ext uri="{BB962C8B-B14F-4D97-AF65-F5344CB8AC3E}">
        <p14:creationId xmlns:p14="http://schemas.microsoft.com/office/powerpoint/2010/main" val="30081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en-I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I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F9EFA-8CA2-4AB3-9E8A-1DA4D6B58E9D}" type="datetimeFigureOut">
              <a:rPr lang="en-IE" smtClean="0"/>
              <a:t>25/10/2023</a:t>
            </a:fld>
            <a:endParaRPr lang="en-I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C14D9C-BB98-47F6-964A-79F910CDD626}" type="slidenum">
              <a:rPr lang="en-IE" smtClean="0"/>
              <a:t>‹Nº›</a:t>
            </a:fld>
            <a:endParaRPr lang="en-IE"/>
          </a:p>
        </p:txBody>
      </p:sp>
    </p:spTree>
    <p:extLst>
      <p:ext uri="{BB962C8B-B14F-4D97-AF65-F5344CB8AC3E}">
        <p14:creationId xmlns:p14="http://schemas.microsoft.com/office/powerpoint/2010/main" val="1124991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diagramLayout" Target="../diagrams/layout3.xml"/><Relationship Id="rId7" Type="http://schemas.openxmlformats.org/officeDocument/2006/relationships/image" Target="../media/image16.png"/><Relationship Id="rId12" Type="http://schemas.openxmlformats.org/officeDocument/2006/relationships/image" Target="../media/image20.png"/><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11" Type="http://schemas.openxmlformats.org/officeDocument/2006/relationships/image" Target="../media/image19.png"/><Relationship Id="rId5" Type="http://schemas.openxmlformats.org/officeDocument/2006/relationships/diagramColors" Target="../diagrams/colors3.xml"/><Relationship Id="rId10" Type="http://schemas.openxmlformats.org/officeDocument/2006/relationships/image" Target="../media/image12.png"/><Relationship Id="rId4" Type="http://schemas.openxmlformats.org/officeDocument/2006/relationships/diagramQuickStyle" Target="../diagrams/quickStyle3.xml"/><Relationship Id="rId9" Type="http://schemas.openxmlformats.org/officeDocument/2006/relationships/image" Target="../media/image18.jpe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4.xml"/><Relationship Id="rId11" Type="http://schemas.openxmlformats.org/officeDocument/2006/relationships/image" Target="../media/image12.png"/><Relationship Id="rId5" Type="http://schemas.openxmlformats.org/officeDocument/2006/relationships/diagramQuickStyle" Target="../diagrams/quickStyle4.xml"/><Relationship Id="rId10" Type="http://schemas.openxmlformats.org/officeDocument/2006/relationships/image" Target="../media/image18.jpeg"/><Relationship Id="rId4" Type="http://schemas.openxmlformats.org/officeDocument/2006/relationships/diagramLayout" Target="../diagrams/layout4.xml"/><Relationship Id="rId9" Type="http://schemas.openxmlformats.org/officeDocument/2006/relationships/image" Target="../media/image1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2.png"/><Relationship Id="rId4" Type="http://schemas.openxmlformats.org/officeDocument/2006/relationships/diagramLayout" Target="../diagrams/layout1.xml"/><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exiobase.eu/"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2.png"/><Relationship Id="rId4" Type="http://schemas.openxmlformats.org/officeDocument/2006/relationships/diagramLayout" Target="../diagrams/layout2.xml"/><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doi.org/10.1016/j.apenergy.2017.09.085" TargetMode="Externa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hyperlink" Target="https://uvadoc.uva.es/handle/10324/56539" TargetMode="External"/><Relationship Id="rId2" Type="http://schemas.openxmlformats.org/officeDocument/2006/relationships/hyperlink" Target="https://doi.org/10.1039/D2EE00802E" TargetMode="Externa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diagramLayout" Target="../diagrams/layout5.xml"/><Relationship Id="rId7" Type="http://schemas.openxmlformats.org/officeDocument/2006/relationships/image" Target="../media/image16.png"/><Relationship Id="rId12" Type="http://schemas.openxmlformats.org/officeDocument/2006/relationships/image" Target="../media/image20.png"/><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11" Type="http://schemas.openxmlformats.org/officeDocument/2006/relationships/image" Target="../media/image19.png"/><Relationship Id="rId5" Type="http://schemas.openxmlformats.org/officeDocument/2006/relationships/diagramColors" Target="../diagrams/colors5.xml"/><Relationship Id="rId10" Type="http://schemas.openxmlformats.org/officeDocument/2006/relationships/image" Target="../media/image12.png"/><Relationship Id="rId4" Type="http://schemas.openxmlformats.org/officeDocument/2006/relationships/diagramQuickStyle" Target="../diagrams/quickStyle5.xml"/><Relationship Id="rId9" Type="http://schemas.openxmlformats.org/officeDocument/2006/relationships/image" Target="../media/image18.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image" Target="../media/image11.png"/><Relationship Id="rId4" Type="http://schemas.openxmlformats.org/officeDocument/2006/relationships/diagramLayout" Target="../diagrams/layout6.xml"/><Relationship Id="rId9" Type="http://schemas.openxmlformats.org/officeDocument/2006/relationships/image" Target="../media/image10.png"/></Relationships>
</file>

<file path=ppt/slides/_rels/slide5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11.png"/><Relationship Id="rId4" Type="http://schemas.openxmlformats.org/officeDocument/2006/relationships/diagramLayout" Target="../diagrams/layout7.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7.jpeg"/><Relationship Id="rId13" Type="http://schemas.openxmlformats.org/officeDocument/2006/relationships/image" Target="../media/image11.png"/><Relationship Id="rId3" Type="http://schemas.openxmlformats.org/officeDocument/2006/relationships/diagramLayout" Target="../diagrams/layout8.xml"/><Relationship Id="rId7" Type="http://schemas.openxmlformats.org/officeDocument/2006/relationships/image" Target="../media/image16.png"/><Relationship Id="rId12" Type="http://schemas.openxmlformats.org/officeDocument/2006/relationships/image" Target="../media/image20.png"/><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11" Type="http://schemas.openxmlformats.org/officeDocument/2006/relationships/image" Target="../media/image10.png"/><Relationship Id="rId5" Type="http://schemas.openxmlformats.org/officeDocument/2006/relationships/diagramColors" Target="../diagrams/colors8.xml"/><Relationship Id="rId10" Type="http://schemas.openxmlformats.org/officeDocument/2006/relationships/image" Target="../media/image12.png"/><Relationship Id="rId4" Type="http://schemas.openxmlformats.org/officeDocument/2006/relationships/diagramQuickStyle" Target="../diagrams/quickStyle8.xml"/><Relationship Id="rId9" Type="http://schemas.openxmlformats.org/officeDocument/2006/relationships/image" Target="../media/image18.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Autofit/>
          </a:bodyPr>
          <a:lstStyle/>
          <a:p>
            <a:r>
              <a:rPr lang="de-AT" sz="11500" dirty="0" err="1" smtClean="0"/>
              <a:t>Inter</a:t>
            </a:r>
            <a:r>
              <a:rPr lang="de-AT" sz="11500" dirty="0" smtClean="0"/>
              <a:t> Module </a:t>
            </a:r>
            <a:r>
              <a:rPr lang="de-AT" sz="11500" dirty="0" err="1" smtClean="0"/>
              <a:t>Diagram</a:t>
            </a:r>
            <a:endParaRPr lang="de-AT" sz="11500" dirty="0"/>
          </a:p>
        </p:txBody>
      </p:sp>
      <p:sp>
        <p:nvSpPr>
          <p:cNvPr id="5" name="Textplatzhalter 4"/>
          <p:cNvSpPr>
            <a:spLocks noGrp="1"/>
          </p:cNvSpPr>
          <p:nvPr>
            <p:ph type="body" idx="1"/>
          </p:nvPr>
        </p:nvSpPr>
        <p:spPr/>
        <p:txBody>
          <a:bodyPr>
            <a:normAutofit/>
          </a:bodyPr>
          <a:lstStyle/>
          <a:p>
            <a:endParaRPr lang="de-AT" sz="3200" dirty="0"/>
          </a:p>
        </p:txBody>
      </p:sp>
      <p:sp>
        <p:nvSpPr>
          <p:cNvPr id="2" name="Foliennummernplatzhalter 1"/>
          <p:cNvSpPr>
            <a:spLocks noGrp="1"/>
          </p:cNvSpPr>
          <p:nvPr>
            <p:ph type="sldNum" sz="quarter" idx="12"/>
          </p:nvPr>
        </p:nvSpPr>
        <p:spPr/>
        <p:txBody>
          <a:bodyPr/>
          <a:lstStyle/>
          <a:p>
            <a:fld id="{0A0C873C-4420-4A57-B42C-A5D53864B5EA}" type="slidenum">
              <a:rPr lang="en-US" smtClean="0"/>
              <a:pPr/>
              <a:t>1</a:t>
            </a:fld>
            <a:r>
              <a:rPr lang="en-US" smtClean="0"/>
              <a:t> </a:t>
            </a:r>
            <a:endParaRPr lang="en-US" dirty="0"/>
          </a:p>
        </p:txBody>
      </p:sp>
    </p:spTree>
    <p:extLst>
      <p:ext uri="{BB962C8B-B14F-4D97-AF65-F5344CB8AC3E}">
        <p14:creationId xmlns:p14="http://schemas.microsoft.com/office/powerpoint/2010/main" val="1525610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bgerundetes Rechteck 3"/>
          <p:cNvSpPr/>
          <p:nvPr/>
        </p:nvSpPr>
        <p:spPr>
          <a:xfrm>
            <a:off x="1385998" y="4676714"/>
            <a:ext cx="4312886" cy="1301861"/>
          </a:xfrm>
          <a:prstGeom prst="roundRect">
            <a:avLst/>
          </a:prstGeom>
          <a:solidFill>
            <a:srgbClr val="04BCE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r"/>
            <a:r>
              <a:rPr lang="de-AT" sz="1600" b="1" dirty="0" err="1" smtClean="0">
                <a:solidFill>
                  <a:schemeClr val="tx1">
                    <a:lumMod val="10000"/>
                    <a:lumOff val="90000"/>
                  </a:schemeClr>
                </a:solidFill>
              </a:rPr>
              <a:t>Energy</a:t>
            </a:r>
            <a:r>
              <a:rPr lang="de-AT" sz="1600" b="1" dirty="0" smtClean="0">
                <a:solidFill>
                  <a:schemeClr val="tx1">
                    <a:lumMod val="10000"/>
                    <a:lumOff val="90000"/>
                  </a:schemeClr>
                </a:solidFill>
              </a:rPr>
              <a:t> </a:t>
            </a:r>
            <a:r>
              <a:rPr lang="de-AT" sz="1600" b="1" dirty="0" err="1" smtClean="0">
                <a:solidFill>
                  <a:schemeClr val="tx1">
                    <a:lumMod val="10000"/>
                    <a:lumOff val="90000"/>
                  </a:schemeClr>
                </a:solidFill>
              </a:rPr>
              <a:t>Variability</a:t>
            </a:r>
            <a:r>
              <a:rPr lang="de-AT" sz="1600" b="1" dirty="0" smtClean="0">
                <a:solidFill>
                  <a:schemeClr val="tx1">
                    <a:lumMod val="10000"/>
                    <a:lumOff val="90000"/>
                  </a:schemeClr>
                </a:solidFill>
              </a:rPr>
              <a:t> Management</a:t>
            </a:r>
          </a:p>
          <a:p>
            <a:pPr algn="r"/>
            <a:endParaRPr lang="de-AT" sz="1200" b="1" dirty="0">
              <a:solidFill>
                <a:schemeClr val="tx1">
                  <a:lumMod val="90000"/>
                  <a:lumOff val="10000"/>
                </a:schemeClr>
              </a:solidFill>
            </a:endParaRPr>
          </a:p>
          <a:p>
            <a:pPr algn="r"/>
            <a:r>
              <a:rPr lang="de-AT" sz="1200" dirty="0" smtClean="0">
                <a:solidFill>
                  <a:schemeClr val="bg1">
                    <a:lumMod val="95000"/>
                  </a:schemeClr>
                </a:solidFill>
              </a:rPr>
              <a:t>„</a:t>
            </a:r>
            <a:r>
              <a:rPr lang="de-AT" sz="1200" dirty="0" err="1" smtClean="0">
                <a:solidFill>
                  <a:schemeClr val="bg1">
                    <a:lumMod val="95000"/>
                  </a:schemeClr>
                </a:solidFill>
              </a:rPr>
              <a:t>impact</a:t>
            </a:r>
            <a:r>
              <a:rPr lang="de-AT" sz="1200" dirty="0" smtClean="0">
                <a:solidFill>
                  <a:schemeClr val="bg1">
                    <a:lumMod val="95000"/>
                  </a:schemeClr>
                </a:solidFill>
              </a:rPr>
              <a:t> </a:t>
            </a:r>
            <a:r>
              <a:rPr lang="de-AT" sz="1200" dirty="0" err="1" smtClean="0">
                <a:solidFill>
                  <a:schemeClr val="bg1">
                    <a:lumMod val="95000"/>
                  </a:schemeClr>
                </a:solidFill>
              </a:rPr>
              <a:t>of</a:t>
            </a:r>
            <a:r>
              <a:rPr lang="de-AT" sz="1200" dirty="0" smtClean="0">
                <a:solidFill>
                  <a:schemeClr val="bg1">
                    <a:lumMod val="95000"/>
                  </a:schemeClr>
                </a:solidFill>
              </a:rPr>
              <a:t> </a:t>
            </a:r>
            <a:r>
              <a:rPr lang="de-AT" sz="1200" dirty="0" err="1" smtClean="0">
                <a:solidFill>
                  <a:schemeClr val="bg1">
                    <a:lumMod val="95000"/>
                  </a:schemeClr>
                </a:solidFill>
              </a:rPr>
              <a:t>intermittent</a:t>
            </a:r>
            <a:r>
              <a:rPr lang="de-AT" sz="1200" dirty="0" smtClean="0">
                <a:solidFill>
                  <a:schemeClr val="bg1">
                    <a:lumMod val="95000"/>
                  </a:schemeClr>
                </a:solidFill>
              </a:rPr>
              <a:t> power </a:t>
            </a:r>
            <a:r>
              <a:rPr lang="de-AT" sz="1200" dirty="0" err="1" smtClean="0">
                <a:solidFill>
                  <a:schemeClr val="bg1">
                    <a:lumMod val="95000"/>
                  </a:schemeClr>
                </a:solidFill>
              </a:rPr>
              <a:t>sources</a:t>
            </a:r>
            <a:endParaRPr lang="de-AT" sz="1200" dirty="0" smtClean="0">
              <a:solidFill>
                <a:schemeClr val="bg1">
                  <a:lumMod val="95000"/>
                </a:schemeClr>
              </a:solidFill>
            </a:endParaRPr>
          </a:p>
          <a:p>
            <a:pPr algn="r"/>
            <a:r>
              <a:rPr lang="de-AT" sz="1200" dirty="0" smtClean="0">
                <a:solidFill>
                  <a:schemeClr val="bg1">
                    <a:lumMod val="95000"/>
                  </a:schemeClr>
                </a:solidFill>
              </a:rPr>
              <a:t> on </a:t>
            </a:r>
            <a:r>
              <a:rPr lang="de-AT" sz="1200" dirty="0" err="1" smtClean="0">
                <a:solidFill>
                  <a:schemeClr val="bg1">
                    <a:lumMod val="95000"/>
                  </a:schemeClr>
                </a:solidFill>
              </a:rPr>
              <a:t>annual</a:t>
            </a:r>
            <a:r>
              <a:rPr lang="de-AT" sz="1200" dirty="0" smtClean="0">
                <a:solidFill>
                  <a:schemeClr val="bg1">
                    <a:lumMod val="95000"/>
                  </a:schemeClr>
                </a:solidFill>
              </a:rPr>
              <a:t> </a:t>
            </a:r>
            <a:r>
              <a:rPr lang="de-AT" sz="1200" dirty="0" err="1" smtClean="0">
                <a:solidFill>
                  <a:schemeClr val="bg1">
                    <a:lumMod val="95000"/>
                  </a:schemeClr>
                </a:solidFill>
              </a:rPr>
              <a:t>energy</a:t>
            </a:r>
            <a:r>
              <a:rPr lang="de-AT" sz="1200" dirty="0" smtClean="0">
                <a:solidFill>
                  <a:schemeClr val="bg1">
                    <a:lumMod val="95000"/>
                  </a:schemeClr>
                </a:solidFill>
              </a:rPr>
              <a:t> </a:t>
            </a:r>
            <a:r>
              <a:rPr lang="de-AT" sz="1200" dirty="0" err="1" smtClean="0">
                <a:solidFill>
                  <a:schemeClr val="bg1">
                    <a:lumMod val="95000"/>
                  </a:schemeClr>
                </a:solidFill>
              </a:rPr>
              <a:t>balances</a:t>
            </a:r>
            <a:r>
              <a:rPr lang="de-AT" sz="1200" dirty="0" smtClean="0">
                <a:solidFill>
                  <a:schemeClr val="bg1">
                    <a:lumMod val="95000"/>
                  </a:schemeClr>
                </a:solidFill>
              </a:rPr>
              <a:t>“</a:t>
            </a:r>
            <a:endParaRPr lang="de-AT" sz="800" dirty="0" smtClean="0">
              <a:solidFill>
                <a:schemeClr val="bg1">
                  <a:lumMod val="95000"/>
                </a:schemeClr>
              </a:solidFill>
            </a:endParaRPr>
          </a:p>
        </p:txBody>
      </p:sp>
      <p:sp>
        <p:nvSpPr>
          <p:cNvPr id="3" name="Abgerundetes Rechteck 2"/>
          <p:cNvSpPr/>
          <p:nvPr/>
        </p:nvSpPr>
        <p:spPr>
          <a:xfrm>
            <a:off x="957128" y="675118"/>
            <a:ext cx="9716623" cy="5366759"/>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2" name="Pfeil nach rechts 111"/>
          <p:cNvSpPr/>
          <p:nvPr/>
        </p:nvSpPr>
        <p:spPr>
          <a:xfrm rot="8152361">
            <a:off x="5212482" y="3671118"/>
            <a:ext cx="3140404"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1" name="Pfeil nach rechts 110"/>
          <p:cNvSpPr/>
          <p:nvPr/>
        </p:nvSpPr>
        <p:spPr>
          <a:xfrm rot="17625868">
            <a:off x="5011027" y="3906417"/>
            <a:ext cx="1214125" cy="206791"/>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9" name="Pfeil nach rechts 108"/>
          <p:cNvSpPr/>
          <p:nvPr/>
        </p:nvSpPr>
        <p:spPr>
          <a:xfrm rot="5400000">
            <a:off x="4414335" y="3894967"/>
            <a:ext cx="1249512" cy="206791"/>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Abgerundetes Rechteck 7"/>
          <p:cNvSpPr/>
          <p:nvPr/>
        </p:nvSpPr>
        <p:spPr>
          <a:xfrm>
            <a:off x="4312228" y="1056207"/>
            <a:ext cx="2738314" cy="2258876"/>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600" b="1" dirty="0" err="1" smtClean="0">
                <a:solidFill>
                  <a:schemeClr val="tx1">
                    <a:lumMod val="10000"/>
                    <a:lumOff val="90000"/>
                  </a:schemeClr>
                </a:solidFill>
              </a:rPr>
              <a:t>Energy</a:t>
            </a:r>
            <a:r>
              <a:rPr lang="de-AT" sz="1600" b="1" dirty="0" smtClean="0">
                <a:solidFill>
                  <a:schemeClr val="tx1">
                    <a:lumMod val="10000"/>
                    <a:lumOff val="90000"/>
                  </a:schemeClr>
                </a:solidFill>
              </a:rPr>
              <a:t> Transformation</a:t>
            </a:r>
          </a:p>
          <a:p>
            <a:pPr algn="ctr"/>
            <a:r>
              <a:rPr lang="de-AT" sz="1400" dirty="0" smtClean="0">
                <a:solidFill>
                  <a:schemeClr val="tx1">
                    <a:lumMod val="10000"/>
                    <a:lumOff val="90000"/>
                  </a:schemeClr>
                </a:solidFill>
              </a:rPr>
              <a:t>„</a:t>
            </a:r>
            <a:r>
              <a:rPr lang="de-AT" sz="1400" dirty="0" err="1" smtClean="0">
                <a:solidFill>
                  <a:schemeClr val="tx1">
                    <a:lumMod val="10000"/>
                    <a:lumOff val="90000"/>
                  </a:schemeClr>
                </a:solidFill>
              </a:rPr>
              <a:t>modelling</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annual</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energy</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balances</a:t>
            </a:r>
            <a:r>
              <a:rPr lang="de-AT" sz="1400" dirty="0" smtClean="0">
                <a:solidFill>
                  <a:schemeClr val="tx1">
                    <a:lumMod val="10000"/>
                    <a:lumOff val="90000"/>
                  </a:schemeClr>
                </a:solidFill>
              </a:rPr>
              <a:t>“</a:t>
            </a:r>
          </a:p>
          <a:p>
            <a:pPr marL="171450" indent="-171450" algn="ctr">
              <a:buFontTx/>
              <a:buChar char="-"/>
            </a:pPr>
            <a:endParaRPr lang="de-AT" sz="800" dirty="0" smtClean="0">
              <a:solidFill>
                <a:schemeClr val="tx1">
                  <a:lumMod val="10000"/>
                  <a:lumOff val="90000"/>
                </a:schemeClr>
              </a:solidFill>
            </a:endParaRPr>
          </a:p>
        </p:txBody>
      </p:sp>
      <p:sp>
        <p:nvSpPr>
          <p:cNvPr id="16" name="Abgerundetes Rechteck 15"/>
          <p:cNvSpPr/>
          <p:nvPr/>
        </p:nvSpPr>
        <p:spPr>
          <a:xfrm>
            <a:off x="7865753" y="2016379"/>
            <a:ext cx="2475696" cy="2179290"/>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600" b="1" dirty="0" err="1" smtClean="0">
                <a:solidFill>
                  <a:schemeClr val="tx1">
                    <a:lumMod val="10000"/>
                    <a:lumOff val="90000"/>
                  </a:schemeClr>
                </a:solidFill>
              </a:rPr>
              <a:t>Energy</a:t>
            </a:r>
            <a:r>
              <a:rPr lang="de-AT" sz="1600" b="1" dirty="0" smtClean="0">
                <a:solidFill>
                  <a:schemeClr val="tx1">
                    <a:lumMod val="10000"/>
                    <a:lumOff val="90000"/>
                  </a:schemeClr>
                </a:solidFill>
              </a:rPr>
              <a:t> </a:t>
            </a:r>
            <a:r>
              <a:rPr lang="de-AT" sz="1600" b="1" dirty="0" err="1" smtClean="0">
                <a:solidFill>
                  <a:schemeClr val="tx1">
                    <a:lumMod val="10000"/>
                    <a:lumOff val="90000"/>
                  </a:schemeClr>
                </a:solidFill>
              </a:rPr>
              <a:t>Capacity</a:t>
            </a:r>
            <a:endParaRPr lang="de-AT" sz="1600" b="1" dirty="0" smtClean="0">
              <a:solidFill>
                <a:schemeClr val="tx1">
                  <a:lumMod val="10000"/>
                  <a:lumOff val="90000"/>
                </a:schemeClr>
              </a:solidFill>
            </a:endParaRPr>
          </a:p>
          <a:p>
            <a:pPr algn="ctr"/>
            <a:r>
              <a:rPr lang="de-AT" sz="1400" dirty="0" smtClean="0">
                <a:solidFill>
                  <a:schemeClr val="tx1">
                    <a:lumMod val="10000"/>
                    <a:lumOff val="90000"/>
                  </a:schemeClr>
                </a:solidFill>
              </a:rPr>
              <a:t>„</a:t>
            </a:r>
            <a:r>
              <a:rPr lang="de-AT" sz="1400" dirty="0" err="1" smtClean="0">
                <a:solidFill>
                  <a:schemeClr val="tx1">
                    <a:lumMod val="10000"/>
                    <a:lumOff val="90000"/>
                  </a:schemeClr>
                </a:solidFill>
              </a:rPr>
              <a:t>accounting</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for</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capacity</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stocks</a:t>
            </a:r>
            <a:r>
              <a:rPr lang="de-AT" sz="1400" dirty="0" smtClean="0">
                <a:solidFill>
                  <a:schemeClr val="tx1">
                    <a:lumMod val="10000"/>
                    <a:lumOff val="90000"/>
                  </a:schemeClr>
                </a:solidFill>
              </a:rPr>
              <a:t>“</a:t>
            </a:r>
            <a:endParaRPr lang="de-AT" sz="900" dirty="0" smtClean="0">
              <a:solidFill>
                <a:schemeClr val="tx1">
                  <a:lumMod val="10000"/>
                  <a:lumOff val="90000"/>
                </a:schemeClr>
              </a:solidFill>
            </a:endParaRPr>
          </a:p>
          <a:p>
            <a:pPr algn="ctr"/>
            <a:endParaRPr lang="de-AT" sz="800" dirty="0" smtClean="0">
              <a:solidFill>
                <a:schemeClr val="tx1">
                  <a:lumMod val="10000"/>
                  <a:lumOff val="90000"/>
                </a:schemeClr>
              </a:solidFill>
            </a:endParaRPr>
          </a:p>
        </p:txBody>
      </p:sp>
      <p:sp>
        <p:nvSpPr>
          <p:cNvPr id="21" name="Textfeld 20"/>
          <p:cNvSpPr txBox="1"/>
          <p:nvPr/>
        </p:nvSpPr>
        <p:spPr>
          <a:xfrm>
            <a:off x="4482156" y="3480195"/>
            <a:ext cx="1074369" cy="707886"/>
          </a:xfrm>
          <a:prstGeom prst="rect">
            <a:avLst/>
          </a:prstGeom>
          <a:noFill/>
        </p:spPr>
        <p:txBody>
          <a:bodyPr wrap="square" rtlCol="0">
            <a:spAutoFit/>
          </a:bodyPr>
          <a:lstStyle/>
          <a:p>
            <a:pPr marL="171450" indent="-171450">
              <a:buFont typeface="Arial" panose="020B0604020202020204" pitchFamily="34" charset="0"/>
              <a:buChar char="•"/>
            </a:pPr>
            <a:r>
              <a:rPr lang="de-AT" sz="1000" dirty="0" smtClean="0"/>
              <a:t>Max. </a:t>
            </a:r>
            <a:r>
              <a:rPr lang="de-AT" sz="1000" dirty="0" err="1" smtClean="0"/>
              <a:t>vRES</a:t>
            </a:r>
            <a:r>
              <a:rPr lang="de-AT" sz="1000" dirty="0" smtClean="0"/>
              <a:t> </a:t>
            </a:r>
            <a:r>
              <a:rPr lang="de-AT" sz="1000" dirty="0" err="1" smtClean="0"/>
              <a:t>production</a:t>
            </a:r>
            <a:r>
              <a:rPr lang="de-AT" sz="1000" dirty="0" smtClean="0"/>
              <a:t> </a:t>
            </a:r>
            <a:r>
              <a:rPr lang="de-AT" sz="1000" dirty="0" err="1" smtClean="0"/>
              <a:t>without</a:t>
            </a:r>
            <a:r>
              <a:rPr lang="de-AT" sz="1000" dirty="0" smtClean="0"/>
              <a:t> </a:t>
            </a:r>
            <a:r>
              <a:rPr lang="de-AT" sz="1000" dirty="0" err="1" smtClean="0"/>
              <a:t>curtailment</a:t>
            </a:r>
            <a:endParaRPr lang="de-AT" sz="1000" dirty="0" smtClean="0"/>
          </a:p>
        </p:txBody>
      </p:sp>
      <p:sp>
        <p:nvSpPr>
          <p:cNvPr id="24" name="Textfeld 23"/>
          <p:cNvSpPr txBox="1"/>
          <p:nvPr/>
        </p:nvSpPr>
        <p:spPr>
          <a:xfrm>
            <a:off x="5335948" y="3322782"/>
            <a:ext cx="1424388" cy="1323439"/>
          </a:xfrm>
          <a:prstGeom prst="rect">
            <a:avLst/>
          </a:prstGeom>
          <a:noFill/>
        </p:spPr>
        <p:txBody>
          <a:bodyPr wrap="square" rtlCol="0">
            <a:spAutoFit/>
          </a:bodyPr>
          <a:lstStyle/>
          <a:p>
            <a:pPr marL="171450" indent="-171450">
              <a:buFont typeface="Arial" panose="020B0604020202020204" pitchFamily="34" charset="0"/>
              <a:buChar char="•"/>
            </a:pPr>
            <a:r>
              <a:rPr lang="de-AT" sz="1000" dirty="0" err="1" smtClean="0"/>
              <a:t>vRES</a:t>
            </a:r>
            <a:r>
              <a:rPr lang="de-AT" sz="1000" dirty="0" smtClean="0"/>
              <a:t> </a:t>
            </a:r>
            <a:r>
              <a:rPr lang="de-AT" sz="1000" dirty="0" err="1" smtClean="0"/>
              <a:t>production</a:t>
            </a:r>
            <a:r>
              <a:rPr lang="de-AT" sz="1000" dirty="0" smtClean="0"/>
              <a:t> </a:t>
            </a:r>
            <a:r>
              <a:rPr lang="de-AT" sz="1000" dirty="0" err="1" smtClean="0"/>
              <a:t>with</a:t>
            </a:r>
            <a:r>
              <a:rPr lang="de-AT" sz="1000" dirty="0" smtClean="0"/>
              <a:t> </a:t>
            </a:r>
            <a:r>
              <a:rPr lang="de-AT" sz="1000" dirty="0" err="1" smtClean="0"/>
              <a:t>curtailment</a:t>
            </a:r>
            <a:endParaRPr lang="de-AT" sz="1000" dirty="0" smtClean="0"/>
          </a:p>
          <a:p>
            <a:pPr marL="171450" indent="-171450">
              <a:buFont typeface="Arial" panose="020B0604020202020204" pitchFamily="34" charset="0"/>
              <a:buChar char="•"/>
            </a:pPr>
            <a:r>
              <a:rPr lang="de-AT" sz="1000" dirty="0" smtClean="0"/>
              <a:t>Storage </a:t>
            </a:r>
            <a:r>
              <a:rPr lang="de-AT" sz="1000" dirty="0" err="1" smtClean="0"/>
              <a:t>Losses</a:t>
            </a:r>
            <a:endParaRPr lang="de-AT" sz="1000" dirty="0" smtClean="0"/>
          </a:p>
          <a:p>
            <a:pPr marL="171450" indent="-171450">
              <a:buFont typeface="Arial" panose="020B0604020202020204" pitchFamily="34" charset="0"/>
              <a:buChar char="•"/>
            </a:pPr>
            <a:r>
              <a:rPr lang="de-AT" sz="1000" dirty="0" smtClean="0"/>
              <a:t>Flexible </a:t>
            </a:r>
            <a:r>
              <a:rPr lang="de-AT" sz="1000" dirty="0" err="1" smtClean="0"/>
              <a:t>Production</a:t>
            </a:r>
            <a:r>
              <a:rPr lang="de-AT" sz="1000" dirty="0" smtClean="0"/>
              <a:t> Tech. </a:t>
            </a:r>
            <a:r>
              <a:rPr lang="de-AT" sz="1000" dirty="0" err="1" smtClean="0"/>
              <a:t>Utilization</a:t>
            </a:r>
            <a:endParaRPr lang="de-AT" sz="1000" dirty="0" smtClean="0"/>
          </a:p>
          <a:p>
            <a:pPr marL="171450" indent="-171450">
              <a:buFont typeface="Arial" panose="020B0604020202020204" pitchFamily="34" charset="0"/>
              <a:buChar char="•"/>
            </a:pPr>
            <a:r>
              <a:rPr lang="de-AT" sz="1000" dirty="0" smtClean="0">
                <a:solidFill>
                  <a:srgbClr val="FF0000"/>
                </a:solidFill>
              </a:rPr>
              <a:t>Fossil PP </a:t>
            </a:r>
            <a:r>
              <a:rPr lang="de-AT" sz="1000" dirty="0" err="1" smtClean="0">
                <a:solidFill>
                  <a:srgbClr val="FF0000"/>
                </a:solidFill>
              </a:rPr>
              <a:t>utilization</a:t>
            </a:r>
            <a:r>
              <a:rPr lang="de-AT" sz="1000" dirty="0" smtClean="0">
                <a:solidFill>
                  <a:srgbClr val="FF0000"/>
                </a:solidFill>
              </a:rPr>
              <a:t>?!</a:t>
            </a:r>
          </a:p>
          <a:p>
            <a:r>
              <a:rPr lang="de-AT" sz="1000" dirty="0" smtClean="0"/>
              <a:t> </a:t>
            </a:r>
            <a:endParaRPr lang="en-IE" sz="1000" dirty="0"/>
          </a:p>
        </p:txBody>
      </p:sp>
      <p:sp>
        <p:nvSpPr>
          <p:cNvPr id="34" name="Textfeld 33"/>
          <p:cNvSpPr txBox="1"/>
          <p:nvPr/>
        </p:nvSpPr>
        <p:spPr>
          <a:xfrm>
            <a:off x="3454840" y="1770451"/>
            <a:ext cx="966989" cy="430887"/>
          </a:xfrm>
          <a:prstGeom prst="rect">
            <a:avLst/>
          </a:prstGeom>
          <a:noFill/>
        </p:spPr>
        <p:txBody>
          <a:bodyPr wrap="square" rtlCol="0">
            <a:spAutoFit/>
          </a:bodyPr>
          <a:lstStyle/>
          <a:p>
            <a:pPr algn="ctr"/>
            <a:r>
              <a:rPr lang="de-AT" sz="1100" b="1" dirty="0" smtClean="0"/>
              <a:t>Final </a:t>
            </a:r>
            <a:r>
              <a:rPr lang="de-AT" sz="1100" b="1" dirty="0" err="1" smtClean="0"/>
              <a:t>Consumption</a:t>
            </a:r>
            <a:endParaRPr lang="de-AT" sz="1100" b="1" dirty="0" smtClean="0"/>
          </a:p>
        </p:txBody>
      </p:sp>
      <p:sp>
        <p:nvSpPr>
          <p:cNvPr id="41" name="Textfeld 40"/>
          <p:cNvSpPr txBox="1"/>
          <p:nvPr/>
        </p:nvSpPr>
        <p:spPr>
          <a:xfrm>
            <a:off x="6950577" y="2719615"/>
            <a:ext cx="1042019" cy="553998"/>
          </a:xfrm>
          <a:prstGeom prst="rect">
            <a:avLst/>
          </a:prstGeom>
          <a:noFill/>
        </p:spPr>
        <p:txBody>
          <a:bodyPr wrap="square" rtlCol="0">
            <a:spAutoFit/>
          </a:bodyPr>
          <a:lstStyle/>
          <a:p>
            <a:pPr algn="ctr"/>
            <a:r>
              <a:rPr lang="de-AT" sz="1000" b="1" dirty="0" err="1" smtClean="0"/>
              <a:t>Available</a:t>
            </a:r>
            <a:r>
              <a:rPr lang="de-AT" sz="1000" b="1" dirty="0" smtClean="0"/>
              <a:t> </a:t>
            </a:r>
            <a:r>
              <a:rPr lang="de-AT" sz="1000" b="1" dirty="0" err="1" smtClean="0"/>
              <a:t>transformation</a:t>
            </a:r>
            <a:r>
              <a:rPr lang="de-AT" sz="1000" b="1" dirty="0" smtClean="0"/>
              <a:t> </a:t>
            </a:r>
            <a:r>
              <a:rPr lang="de-AT" sz="1000" b="1" dirty="0" err="1" smtClean="0"/>
              <a:t>Capacity</a:t>
            </a:r>
            <a:endParaRPr lang="en-IE" sz="1000" b="1" dirty="0"/>
          </a:p>
        </p:txBody>
      </p:sp>
      <p:sp>
        <p:nvSpPr>
          <p:cNvPr id="17" name="Textfeld 16"/>
          <p:cNvSpPr txBox="1"/>
          <p:nvPr/>
        </p:nvSpPr>
        <p:spPr>
          <a:xfrm>
            <a:off x="77835" y="1360245"/>
            <a:ext cx="1115739" cy="876847"/>
          </a:xfrm>
          <a:prstGeom prst="rightArrow">
            <a:avLst/>
          </a:prstGeom>
          <a:solidFill>
            <a:srgbClr val="C00000"/>
          </a:solidFill>
        </p:spPr>
        <p:txBody>
          <a:bodyPr wrap="square" rtlCol="0" anchor="t">
            <a:noAutofit/>
          </a:bodyPr>
          <a:lstStyle/>
          <a:p>
            <a:pPr algn="ctr"/>
            <a:r>
              <a:rPr lang="de-AT" sz="1200" b="1" dirty="0" err="1" smtClean="0">
                <a:solidFill>
                  <a:schemeClr val="bg1">
                    <a:lumMod val="95000"/>
                  </a:schemeClr>
                </a:solidFill>
              </a:rPr>
              <a:t>Economic</a:t>
            </a:r>
            <a:r>
              <a:rPr lang="de-AT" sz="1200" b="1" dirty="0" smtClean="0">
                <a:solidFill>
                  <a:schemeClr val="bg1">
                    <a:lumMod val="95000"/>
                  </a:schemeClr>
                </a:solidFill>
              </a:rPr>
              <a:t> Demand</a:t>
            </a:r>
          </a:p>
          <a:p>
            <a:pPr algn="ctr"/>
            <a:endParaRPr lang="en-IE" sz="1000" b="1" dirty="0">
              <a:solidFill>
                <a:schemeClr val="bg1">
                  <a:lumMod val="95000"/>
                </a:schemeClr>
              </a:solidFill>
            </a:endParaRPr>
          </a:p>
        </p:txBody>
      </p:sp>
      <p:sp>
        <p:nvSpPr>
          <p:cNvPr id="59" name="Textfeld 58"/>
          <p:cNvSpPr txBox="1"/>
          <p:nvPr/>
        </p:nvSpPr>
        <p:spPr>
          <a:xfrm rot="19196969">
            <a:off x="-427790" y="5000387"/>
            <a:ext cx="1616935" cy="97252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t">
            <a:noAutofit/>
          </a:bodyPr>
          <a:lstStyle/>
          <a:p>
            <a:pPr algn="ctr"/>
            <a:r>
              <a:rPr lang="de-AT" sz="1200" b="1" dirty="0" err="1" smtClean="0">
                <a:solidFill>
                  <a:schemeClr val="bg1"/>
                </a:solidFill>
              </a:rPr>
              <a:t>Policy</a:t>
            </a:r>
            <a:endParaRPr lang="de-AT" sz="1200" b="1" dirty="0" smtClean="0">
              <a:solidFill>
                <a:schemeClr val="bg1"/>
              </a:solidFill>
            </a:endParaRPr>
          </a:p>
          <a:p>
            <a:pPr algn="ctr"/>
            <a:r>
              <a:rPr lang="de-AT" sz="1200" b="1" dirty="0" err="1" smtClean="0">
                <a:solidFill>
                  <a:schemeClr val="bg1"/>
                </a:solidFill>
              </a:rPr>
              <a:t>Assumptions</a:t>
            </a:r>
            <a:endParaRPr lang="de-AT" sz="1200" b="1" dirty="0" smtClean="0">
              <a:solidFill>
                <a:schemeClr val="bg1"/>
              </a:solidFill>
            </a:endParaRPr>
          </a:p>
          <a:p>
            <a:pPr algn="ctr"/>
            <a:endParaRPr lang="en-IE" sz="1200" dirty="0">
              <a:solidFill>
                <a:schemeClr val="accent1"/>
              </a:solidFill>
            </a:endParaRPr>
          </a:p>
        </p:txBody>
      </p:sp>
      <p:sp>
        <p:nvSpPr>
          <p:cNvPr id="80" name="Rechteck 79"/>
          <p:cNvSpPr/>
          <p:nvPr/>
        </p:nvSpPr>
        <p:spPr>
          <a:xfrm>
            <a:off x="4573743" y="1927928"/>
            <a:ext cx="2250282"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de-AT" sz="1200" b="1" dirty="0" err="1" smtClean="0">
                <a:solidFill>
                  <a:schemeClr val="tx1">
                    <a:lumMod val="10000"/>
                    <a:lumOff val="90000"/>
                  </a:schemeClr>
                </a:solidFill>
              </a:rPr>
              <a:t>Energy</a:t>
            </a:r>
            <a:r>
              <a:rPr lang="de-AT" sz="1200" b="1" dirty="0" smtClean="0">
                <a:solidFill>
                  <a:schemeClr val="tx1">
                    <a:lumMod val="10000"/>
                    <a:lumOff val="90000"/>
                  </a:schemeClr>
                </a:solidFill>
              </a:rPr>
              <a:t> </a:t>
            </a:r>
            <a:r>
              <a:rPr lang="de-AT" sz="1200" b="1" dirty="0" err="1" smtClean="0">
                <a:solidFill>
                  <a:schemeClr val="tx1">
                    <a:lumMod val="10000"/>
                    <a:lumOff val="90000"/>
                  </a:schemeClr>
                </a:solidFill>
              </a:rPr>
              <a:t>transformation</a:t>
            </a:r>
            <a:endParaRPr lang="de-AT" sz="1200" b="1" dirty="0" smtClean="0">
              <a:solidFill>
                <a:schemeClr val="tx1">
                  <a:lumMod val="10000"/>
                  <a:lumOff val="90000"/>
                </a:schemeClr>
              </a:solidFill>
            </a:endParaRPr>
          </a:p>
          <a:p>
            <a:pPr algn="r"/>
            <a:r>
              <a:rPr lang="de-AT" sz="1200" b="1" dirty="0" err="1" smtClean="0">
                <a:solidFill>
                  <a:schemeClr val="tx1">
                    <a:lumMod val="10000"/>
                    <a:lumOff val="90000"/>
                  </a:schemeClr>
                </a:solidFill>
              </a:rPr>
              <a:t>chain</a:t>
            </a:r>
            <a:endParaRPr lang="de-AT" sz="1200" b="1" dirty="0" smtClean="0">
              <a:solidFill>
                <a:schemeClr val="tx1">
                  <a:lumMod val="10000"/>
                  <a:lumOff val="90000"/>
                </a:schemeClr>
              </a:solidFill>
            </a:endParaRPr>
          </a:p>
        </p:txBody>
      </p:sp>
      <p:sp>
        <p:nvSpPr>
          <p:cNvPr id="81" name="Rechteck 80"/>
          <p:cNvSpPr/>
          <p:nvPr/>
        </p:nvSpPr>
        <p:spPr>
          <a:xfrm>
            <a:off x="4578453" y="2575954"/>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de-AT" sz="1200" b="1" dirty="0" err="1" smtClean="0">
                <a:solidFill>
                  <a:schemeClr val="tx1">
                    <a:lumMod val="10000"/>
                    <a:lumOff val="90000"/>
                  </a:schemeClr>
                </a:solidFill>
              </a:rPr>
              <a:t>technology</a:t>
            </a:r>
            <a:r>
              <a:rPr lang="de-AT" sz="1200" b="1" dirty="0" smtClean="0">
                <a:solidFill>
                  <a:schemeClr val="tx1">
                    <a:lumMod val="10000"/>
                    <a:lumOff val="90000"/>
                  </a:schemeClr>
                </a:solidFill>
              </a:rPr>
              <a:t> </a:t>
            </a:r>
            <a:r>
              <a:rPr lang="de-AT" sz="1200" b="1" dirty="0" err="1" smtClean="0">
                <a:solidFill>
                  <a:schemeClr val="tx1">
                    <a:lumMod val="10000"/>
                    <a:lumOff val="90000"/>
                  </a:schemeClr>
                </a:solidFill>
              </a:rPr>
              <a:t>utilization</a:t>
            </a:r>
            <a:r>
              <a:rPr lang="de-AT" sz="1200" b="1" dirty="0" smtClean="0">
                <a:solidFill>
                  <a:schemeClr val="tx1">
                    <a:lumMod val="10000"/>
                    <a:lumOff val="90000"/>
                  </a:schemeClr>
                </a:solidFill>
              </a:rPr>
              <a:t> </a:t>
            </a:r>
          </a:p>
          <a:p>
            <a:pPr algn="r"/>
            <a:r>
              <a:rPr lang="de-AT" sz="1200" b="1" dirty="0" err="1" smtClean="0">
                <a:solidFill>
                  <a:schemeClr val="tx1">
                    <a:lumMod val="10000"/>
                    <a:lumOff val="90000"/>
                  </a:schemeClr>
                </a:solidFill>
              </a:rPr>
              <a:t>allocation</a:t>
            </a:r>
            <a:endParaRPr lang="de-AT" sz="1200" b="1" dirty="0" smtClean="0">
              <a:solidFill>
                <a:schemeClr val="tx1">
                  <a:lumMod val="10000"/>
                  <a:lumOff val="90000"/>
                </a:schemeClr>
              </a:solidFill>
            </a:endParaRPr>
          </a:p>
        </p:txBody>
      </p:sp>
      <p:sp>
        <p:nvSpPr>
          <p:cNvPr id="86" name="Rechteck 85"/>
          <p:cNvSpPr/>
          <p:nvPr/>
        </p:nvSpPr>
        <p:spPr>
          <a:xfrm>
            <a:off x="7986388" y="3477519"/>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200" dirty="0" smtClean="0">
                <a:solidFill>
                  <a:schemeClr val="tx1">
                    <a:lumMod val="10000"/>
                    <a:lumOff val="90000"/>
                  </a:schemeClr>
                </a:solidFill>
              </a:rPr>
              <a:t>Transformation Technology Expansion </a:t>
            </a:r>
            <a:r>
              <a:rPr lang="de-AT" sz="1200" b="1" dirty="0" err="1" smtClean="0">
                <a:solidFill>
                  <a:schemeClr val="tx1">
                    <a:lumMod val="10000"/>
                    <a:lumOff val="90000"/>
                  </a:schemeClr>
                </a:solidFill>
              </a:rPr>
              <a:t>allocation</a:t>
            </a:r>
            <a:endParaRPr lang="de-AT" sz="1200" b="1" dirty="0" smtClean="0">
              <a:solidFill>
                <a:schemeClr val="tx1">
                  <a:lumMod val="10000"/>
                  <a:lumOff val="90000"/>
                </a:schemeClr>
              </a:solidFill>
            </a:endParaRPr>
          </a:p>
        </p:txBody>
      </p:sp>
      <p:sp>
        <p:nvSpPr>
          <p:cNvPr id="89" name="Rechteck 88"/>
          <p:cNvSpPr/>
          <p:nvPr/>
        </p:nvSpPr>
        <p:spPr>
          <a:xfrm>
            <a:off x="7979558" y="2882727"/>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200" dirty="0" smtClean="0">
                <a:solidFill>
                  <a:schemeClr val="tx1">
                    <a:lumMod val="10000"/>
                    <a:lumOff val="90000"/>
                  </a:schemeClr>
                </a:solidFill>
              </a:rPr>
              <a:t>Transformation </a:t>
            </a:r>
            <a:r>
              <a:rPr lang="de-AT" sz="1200" dirty="0" err="1" smtClean="0">
                <a:solidFill>
                  <a:schemeClr val="tx1">
                    <a:lumMod val="10000"/>
                    <a:lumOff val="90000"/>
                  </a:schemeClr>
                </a:solidFill>
              </a:rPr>
              <a:t>capacity</a:t>
            </a:r>
            <a:r>
              <a:rPr lang="de-AT" sz="1200" dirty="0" smtClean="0">
                <a:solidFill>
                  <a:schemeClr val="tx1">
                    <a:lumMod val="10000"/>
                    <a:lumOff val="90000"/>
                  </a:schemeClr>
                </a:solidFill>
              </a:rPr>
              <a:t> – Stock- </a:t>
            </a:r>
            <a:r>
              <a:rPr lang="de-AT" sz="1200" dirty="0" err="1" smtClean="0">
                <a:solidFill>
                  <a:schemeClr val="tx1">
                    <a:lumMod val="10000"/>
                    <a:lumOff val="90000"/>
                  </a:schemeClr>
                </a:solidFill>
              </a:rPr>
              <a:t>and</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flow</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modelling</a:t>
            </a:r>
            <a:endParaRPr lang="de-AT" sz="1200" b="1" dirty="0" smtClean="0">
              <a:solidFill>
                <a:schemeClr val="tx1">
                  <a:lumMod val="10000"/>
                  <a:lumOff val="90000"/>
                </a:schemeClr>
              </a:solidFill>
            </a:endParaRPr>
          </a:p>
        </p:txBody>
      </p:sp>
      <p:grpSp>
        <p:nvGrpSpPr>
          <p:cNvPr id="6" name="Gruppieren 5"/>
          <p:cNvGrpSpPr/>
          <p:nvPr/>
        </p:nvGrpSpPr>
        <p:grpSpPr>
          <a:xfrm>
            <a:off x="1193575" y="828678"/>
            <a:ext cx="2295582" cy="3181135"/>
            <a:chOff x="984670" y="843836"/>
            <a:chExt cx="3013471" cy="3202162"/>
          </a:xfrm>
        </p:grpSpPr>
        <p:sp>
          <p:nvSpPr>
            <p:cNvPr id="20" name="Abgerundetes Rechteck 19"/>
            <p:cNvSpPr/>
            <p:nvPr/>
          </p:nvSpPr>
          <p:spPr>
            <a:xfrm>
              <a:off x="1004940" y="843836"/>
              <a:ext cx="2993201" cy="3202162"/>
            </a:xfrm>
            <a:prstGeom prst="roundRect">
              <a:avLst/>
            </a:prstGeom>
            <a:solidFill>
              <a:srgbClr val="4F748E"/>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600" b="1" dirty="0" err="1" smtClean="0">
                  <a:solidFill>
                    <a:schemeClr val="tx1">
                      <a:lumMod val="10000"/>
                      <a:lumOff val="90000"/>
                    </a:schemeClr>
                  </a:solidFill>
                </a:rPr>
                <a:t>Energy</a:t>
              </a:r>
              <a:r>
                <a:rPr lang="de-AT" sz="1600" b="1" dirty="0" smtClean="0">
                  <a:solidFill>
                    <a:schemeClr val="tx1">
                      <a:lumMod val="10000"/>
                      <a:lumOff val="90000"/>
                    </a:schemeClr>
                  </a:solidFill>
                </a:rPr>
                <a:t> End-</a:t>
              </a:r>
              <a:r>
                <a:rPr lang="de-AT" sz="1600" b="1" dirty="0" err="1" smtClean="0">
                  <a:solidFill>
                    <a:schemeClr val="tx1">
                      <a:lumMod val="10000"/>
                      <a:lumOff val="90000"/>
                    </a:schemeClr>
                  </a:solidFill>
                </a:rPr>
                <a:t>Use</a:t>
              </a:r>
              <a:endParaRPr lang="de-AT" sz="1600" b="1" dirty="0" smtClean="0">
                <a:solidFill>
                  <a:schemeClr val="tx1">
                    <a:lumMod val="10000"/>
                    <a:lumOff val="90000"/>
                  </a:schemeClr>
                </a:solidFill>
              </a:endParaRPr>
            </a:p>
            <a:p>
              <a:pPr algn="ctr"/>
              <a:r>
                <a:rPr lang="de-AT" sz="1400" dirty="0" smtClean="0">
                  <a:solidFill>
                    <a:schemeClr val="tx1">
                      <a:lumMod val="10000"/>
                      <a:lumOff val="90000"/>
                    </a:schemeClr>
                  </a:solidFill>
                </a:rPr>
                <a:t>„</a:t>
              </a:r>
              <a:r>
                <a:rPr lang="de-AT" sz="1400" dirty="0" err="1" smtClean="0">
                  <a:solidFill>
                    <a:schemeClr val="tx1">
                      <a:lumMod val="10000"/>
                      <a:lumOff val="90000"/>
                    </a:schemeClr>
                  </a:solidFill>
                </a:rPr>
                <a:t>converting</a:t>
              </a:r>
              <a:r>
                <a:rPr lang="de-AT" sz="1400" dirty="0" smtClean="0">
                  <a:solidFill>
                    <a:schemeClr val="tx1">
                      <a:lumMod val="10000"/>
                      <a:lumOff val="90000"/>
                    </a:schemeClr>
                  </a:solidFill>
                </a:rPr>
                <a:t> USD </a:t>
              </a:r>
              <a:r>
                <a:rPr lang="de-AT" sz="1400" dirty="0" err="1" smtClean="0">
                  <a:solidFill>
                    <a:schemeClr val="tx1">
                      <a:lumMod val="10000"/>
                      <a:lumOff val="90000"/>
                    </a:schemeClr>
                  </a:solidFill>
                </a:rPr>
                <a:t>to</a:t>
              </a:r>
              <a:r>
                <a:rPr lang="de-AT" sz="1400" dirty="0" smtClean="0">
                  <a:solidFill>
                    <a:schemeClr val="tx1">
                      <a:lumMod val="10000"/>
                      <a:lumOff val="90000"/>
                    </a:schemeClr>
                  </a:solidFill>
                </a:rPr>
                <a:t> kWh“</a:t>
              </a:r>
            </a:p>
          </p:txBody>
        </p:sp>
        <p:graphicFrame>
          <p:nvGraphicFramePr>
            <p:cNvPr id="5" name="Diagramm 4"/>
            <p:cNvGraphicFramePr/>
            <p:nvPr>
              <p:extLst>
                <p:ext uri="{D42A27DB-BD31-4B8C-83A1-F6EECF244321}">
                  <p14:modId xmlns:p14="http://schemas.microsoft.com/office/powerpoint/2010/main" val="3013235701"/>
                </p:ext>
              </p:extLst>
            </p:nvPr>
          </p:nvGraphicFramePr>
          <p:xfrm>
            <a:off x="984670" y="1749799"/>
            <a:ext cx="2993645" cy="1978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12" name="Pfeil nach links und rechts 11"/>
          <p:cNvSpPr/>
          <p:nvPr/>
        </p:nvSpPr>
        <p:spPr>
          <a:xfrm rot="2508469">
            <a:off x="3275020" y="4129751"/>
            <a:ext cx="1133829" cy="246254"/>
          </a:xfrm>
          <a:prstGeom prst="lef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Pfeil nach rechts 12"/>
          <p:cNvSpPr/>
          <p:nvPr/>
        </p:nvSpPr>
        <p:spPr>
          <a:xfrm>
            <a:off x="3519349" y="2133114"/>
            <a:ext cx="770432" cy="172813"/>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0" name="Pfeil nach links und rechts 99"/>
          <p:cNvSpPr/>
          <p:nvPr/>
        </p:nvSpPr>
        <p:spPr>
          <a:xfrm>
            <a:off x="7093003" y="2477865"/>
            <a:ext cx="715389" cy="227985"/>
          </a:xfrm>
          <a:prstGeom prst="lef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5" name="Textfeld 104"/>
          <p:cNvSpPr txBox="1"/>
          <p:nvPr/>
        </p:nvSpPr>
        <p:spPr>
          <a:xfrm>
            <a:off x="10587749" y="3201079"/>
            <a:ext cx="1153878" cy="571227"/>
          </a:xfrm>
          <a:prstGeom prst="rightArrow">
            <a:avLst/>
          </a:prstGeom>
          <a:solidFill>
            <a:schemeClr val="accent1">
              <a:lumMod val="40000"/>
              <a:lumOff val="60000"/>
            </a:schemeClr>
          </a:solidFill>
        </p:spPr>
        <p:txBody>
          <a:bodyPr wrap="square" rtlCol="0" anchor="t">
            <a:noAutofit/>
          </a:bodyPr>
          <a:lstStyle/>
          <a:p>
            <a:pPr algn="ctr"/>
            <a:r>
              <a:rPr lang="de-AT" sz="1200" dirty="0" smtClean="0">
                <a:solidFill>
                  <a:schemeClr val="accent1"/>
                </a:solidFill>
              </a:rPr>
              <a:t>Investments</a:t>
            </a:r>
          </a:p>
          <a:p>
            <a:pPr algn="ctr"/>
            <a:endParaRPr lang="en-IE" sz="1200" dirty="0">
              <a:solidFill>
                <a:schemeClr val="accent1"/>
              </a:solidFill>
            </a:endParaRPr>
          </a:p>
        </p:txBody>
      </p:sp>
      <p:sp>
        <p:nvSpPr>
          <p:cNvPr id="106" name="Textfeld 105"/>
          <p:cNvSpPr txBox="1"/>
          <p:nvPr/>
        </p:nvSpPr>
        <p:spPr>
          <a:xfrm rot="18505593">
            <a:off x="6346365" y="270213"/>
            <a:ext cx="1053913" cy="570851"/>
          </a:xfrm>
          <a:prstGeom prst="rightArrow">
            <a:avLst/>
          </a:prstGeom>
          <a:solidFill>
            <a:srgbClr val="C00000"/>
          </a:solidFill>
        </p:spPr>
        <p:txBody>
          <a:bodyPr wrap="square" rtlCol="0" anchor="t">
            <a:noAutofit/>
          </a:bodyPr>
          <a:lstStyle/>
          <a:p>
            <a:pPr algn="ctr"/>
            <a:r>
              <a:rPr lang="de-AT" sz="1100" b="1" dirty="0" err="1" smtClean="0">
                <a:solidFill>
                  <a:schemeClr val="bg1">
                    <a:lumMod val="95000"/>
                  </a:schemeClr>
                </a:solidFill>
              </a:rPr>
              <a:t>Emissions</a:t>
            </a:r>
            <a:endParaRPr lang="de-AT" sz="1100" b="1" dirty="0" smtClean="0">
              <a:solidFill>
                <a:schemeClr val="bg1">
                  <a:lumMod val="95000"/>
                </a:schemeClr>
              </a:solidFill>
            </a:endParaRPr>
          </a:p>
          <a:p>
            <a:pPr algn="ctr"/>
            <a:endParaRPr lang="en-IE" sz="1100" dirty="0">
              <a:solidFill>
                <a:schemeClr val="bg1">
                  <a:lumMod val="95000"/>
                </a:schemeClr>
              </a:solidFill>
            </a:endParaRPr>
          </a:p>
        </p:txBody>
      </p:sp>
      <p:sp>
        <p:nvSpPr>
          <p:cNvPr id="27" name="Pfeil nach rechts 26"/>
          <p:cNvSpPr/>
          <p:nvPr/>
        </p:nvSpPr>
        <p:spPr>
          <a:xfrm rot="2700000">
            <a:off x="3043558" y="737791"/>
            <a:ext cx="1450223" cy="451539"/>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100" dirty="0" smtClean="0">
                <a:solidFill>
                  <a:schemeClr val="accent1"/>
                </a:solidFill>
              </a:rPr>
              <a:t>Dynamic OPEX</a:t>
            </a:r>
            <a:endParaRPr lang="en-IE" dirty="0">
              <a:solidFill>
                <a:schemeClr val="accent1"/>
              </a:solidFill>
            </a:endParaRPr>
          </a:p>
        </p:txBody>
      </p:sp>
      <p:sp>
        <p:nvSpPr>
          <p:cNvPr id="107" name="Textfeld 106"/>
          <p:cNvSpPr txBox="1"/>
          <p:nvPr/>
        </p:nvSpPr>
        <p:spPr>
          <a:xfrm rot="19143574">
            <a:off x="6842373" y="452630"/>
            <a:ext cx="1320725" cy="549017"/>
          </a:xfrm>
          <a:prstGeom prst="rightArrow">
            <a:avLst/>
          </a:prstGeom>
          <a:solidFill>
            <a:srgbClr val="C00000"/>
          </a:solidFill>
        </p:spPr>
        <p:txBody>
          <a:bodyPr wrap="square" rtlCol="0" anchor="t">
            <a:noAutofit/>
          </a:bodyPr>
          <a:lstStyle/>
          <a:p>
            <a:pPr algn="ctr"/>
            <a:r>
              <a:rPr lang="de-AT" sz="1100" b="1" dirty="0" smtClean="0">
                <a:solidFill>
                  <a:schemeClr val="bg1">
                    <a:lumMod val="95000"/>
                  </a:schemeClr>
                </a:solidFill>
              </a:rPr>
              <a:t>PE </a:t>
            </a:r>
            <a:r>
              <a:rPr lang="de-AT" sz="1100" b="1" dirty="0" err="1" smtClean="0">
                <a:solidFill>
                  <a:schemeClr val="bg1">
                    <a:lumMod val="95000"/>
                  </a:schemeClr>
                </a:solidFill>
              </a:rPr>
              <a:t>demand</a:t>
            </a:r>
            <a:endParaRPr lang="de-AT" sz="1100" b="1" dirty="0" smtClean="0">
              <a:solidFill>
                <a:schemeClr val="bg1">
                  <a:lumMod val="95000"/>
                </a:schemeClr>
              </a:solidFill>
            </a:endParaRPr>
          </a:p>
          <a:p>
            <a:pPr algn="ctr"/>
            <a:endParaRPr lang="en-IE" sz="1100" b="1" dirty="0">
              <a:solidFill>
                <a:schemeClr val="bg1">
                  <a:lumMod val="95000"/>
                </a:schemeClr>
              </a:solidFill>
            </a:endParaRPr>
          </a:p>
        </p:txBody>
      </p:sp>
      <p:sp>
        <p:nvSpPr>
          <p:cNvPr id="30" name="Textfeld 29"/>
          <p:cNvSpPr txBox="1"/>
          <p:nvPr/>
        </p:nvSpPr>
        <p:spPr>
          <a:xfrm>
            <a:off x="3132507" y="3872843"/>
            <a:ext cx="1644300" cy="769441"/>
          </a:xfrm>
          <a:prstGeom prst="rect">
            <a:avLst/>
          </a:prstGeom>
          <a:noFill/>
        </p:spPr>
        <p:txBody>
          <a:bodyPr wrap="square" rtlCol="0">
            <a:spAutoFit/>
          </a:bodyPr>
          <a:lstStyle/>
          <a:p>
            <a:pPr marL="171450" indent="-171450">
              <a:buFont typeface="Arial" panose="020B0604020202020204" pitchFamily="34" charset="0"/>
              <a:buChar char="•"/>
            </a:pPr>
            <a:r>
              <a:rPr lang="de-AT" sz="1100" dirty="0" smtClean="0"/>
              <a:t>DSM</a:t>
            </a:r>
          </a:p>
          <a:p>
            <a:pPr marL="171450" indent="-171450">
              <a:buFont typeface="Arial" panose="020B0604020202020204" pitchFamily="34" charset="0"/>
              <a:buChar char="•"/>
            </a:pPr>
            <a:r>
              <a:rPr lang="de-AT" sz="1100" dirty="0" smtClean="0"/>
              <a:t>Smart </a:t>
            </a:r>
            <a:r>
              <a:rPr lang="de-AT" sz="1100" dirty="0" err="1" smtClean="0"/>
              <a:t>Charging</a:t>
            </a:r>
            <a:endParaRPr lang="de-AT" sz="1100" dirty="0" smtClean="0"/>
          </a:p>
          <a:p>
            <a:pPr marL="171450" indent="-171450">
              <a:buFont typeface="Arial" panose="020B0604020202020204" pitchFamily="34" charset="0"/>
              <a:buChar char="•"/>
            </a:pPr>
            <a:r>
              <a:rPr lang="de-AT" sz="1100" dirty="0" smtClean="0"/>
              <a:t>V2G</a:t>
            </a:r>
          </a:p>
          <a:p>
            <a:pPr marL="171450" indent="-171450">
              <a:buFont typeface="Arial" panose="020B0604020202020204" pitchFamily="34" charset="0"/>
              <a:buChar char="•"/>
            </a:pPr>
            <a:endParaRPr lang="de-AT" sz="1100" dirty="0" smtClean="0"/>
          </a:p>
        </p:txBody>
      </p:sp>
      <p:sp>
        <p:nvSpPr>
          <p:cNvPr id="36" name="Textfeld 35"/>
          <p:cNvSpPr txBox="1"/>
          <p:nvPr/>
        </p:nvSpPr>
        <p:spPr>
          <a:xfrm>
            <a:off x="8496223" y="6291006"/>
            <a:ext cx="3263590" cy="430887"/>
          </a:xfrm>
          <a:prstGeom prst="rect">
            <a:avLst/>
          </a:prstGeom>
          <a:noFill/>
        </p:spPr>
        <p:txBody>
          <a:bodyPr wrap="square" rtlCol="0">
            <a:spAutoFit/>
          </a:bodyPr>
          <a:lstStyle/>
          <a:p>
            <a:r>
              <a:rPr lang="de-AT" sz="1100" dirty="0" err="1" smtClean="0">
                <a:solidFill>
                  <a:schemeClr val="bg1">
                    <a:lumMod val="75000"/>
                  </a:schemeClr>
                </a:solidFill>
              </a:rPr>
              <a:t>Energy</a:t>
            </a:r>
            <a:r>
              <a:rPr lang="de-AT" sz="1100" dirty="0" smtClean="0">
                <a:solidFill>
                  <a:schemeClr val="bg1">
                    <a:lumMod val="75000"/>
                  </a:schemeClr>
                </a:solidFill>
              </a:rPr>
              <a:t> Module – </a:t>
            </a:r>
            <a:r>
              <a:rPr lang="de-AT" sz="1100" dirty="0" err="1" smtClean="0">
                <a:solidFill>
                  <a:schemeClr val="bg1">
                    <a:lumMod val="75000"/>
                  </a:schemeClr>
                </a:solidFill>
              </a:rPr>
              <a:t>simplified</a:t>
            </a:r>
            <a:r>
              <a:rPr lang="de-AT" sz="1100" dirty="0" smtClean="0">
                <a:solidFill>
                  <a:schemeClr val="bg1">
                    <a:lumMod val="75000"/>
                  </a:schemeClr>
                </a:solidFill>
              </a:rPr>
              <a:t> </a:t>
            </a:r>
            <a:r>
              <a:rPr lang="de-AT" sz="1100" dirty="0" err="1" smtClean="0">
                <a:solidFill>
                  <a:schemeClr val="bg1">
                    <a:lumMod val="75000"/>
                  </a:schemeClr>
                </a:solidFill>
              </a:rPr>
              <a:t>representation</a:t>
            </a:r>
            <a:r>
              <a:rPr lang="de-AT" sz="1100" dirty="0" smtClean="0">
                <a:solidFill>
                  <a:schemeClr val="bg1">
                    <a:lumMod val="75000"/>
                  </a:schemeClr>
                </a:solidFill>
              </a:rPr>
              <a:t> </a:t>
            </a:r>
            <a:r>
              <a:rPr lang="de-AT" sz="1100" dirty="0" err="1" smtClean="0">
                <a:solidFill>
                  <a:schemeClr val="bg1">
                    <a:lumMod val="75000"/>
                  </a:schemeClr>
                </a:solidFill>
              </a:rPr>
              <a:t>of</a:t>
            </a:r>
            <a:r>
              <a:rPr lang="de-AT" sz="1100" dirty="0" smtClean="0">
                <a:solidFill>
                  <a:schemeClr val="bg1">
                    <a:lumMod val="75000"/>
                  </a:schemeClr>
                </a:solidFill>
              </a:rPr>
              <a:t> </a:t>
            </a:r>
            <a:r>
              <a:rPr lang="de-AT" sz="1100" dirty="0" err="1" smtClean="0">
                <a:solidFill>
                  <a:schemeClr val="bg1">
                    <a:lumMod val="75000"/>
                  </a:schemeClr>
                </a:solidFill>
              </a:rPr>
              <a:t>most</a:t>
            </a:r>
            <a:r>
              <a:rPr lang="de-AT" sz="1100" dirty="0" smtClean="0">
                <a:solidFill>
                  <a:schemeClr val="bg1">
                    <a:lumMod val="75000"/>
                  </a:schemeClr>
                </a:solidFill>
              </a:rPr>
              <a:t> </a:t>
            </a:r>
            <a:r>
              <a:rPr lang="de-AT" sz="1100" dirty="0" err="1" smtClean="0">
                <a:solidFill>
                  <a:schemeClr val="bg1">
                    <a:lumMod val="75000"/>
                  </a:schemeClr>
                </a:solidFill>
              </a:rPr>
              <a:t>important</a:t>
            </a:r>
            <a:r>
              <a:rPr lang="de-AT" sz="1100" dirty="0" smtClean="0">
                <a:solidFill>
                  <a:schemeClr val="bg1">
                    <a:lumMod val="75000"/>
                  </a:schemeClr>
                </a:solidFill>
              </a:rPr>
              <a:t> </a:t>
            </a:r>
            <a:r>
              <a:rPr lang="de-AT" sz="1100" dirty="0" err="1" smtClean="0">
                <a:solidFill>
                  <a:schemeClr val="bg1">
                    <a:lumMod val="75000"/>
                  </a:schemeClr>
                </a:solidFill>
              </a:rPr>
              <a:t>interrelations</a:t>
            </a:r>
            <a:r>
              <a:rPr lang="de-AT" sz="1100" dirty="0" smtClean="0">
                <a:solidFill>
                  <a:schemeClr val="bg1">
                    <a:lumMod val="75000"/>
                  </a:schemeClr>
                </a:solidFill>
              </a:rPr>
              <a:t>; Source: AEA</a:t>
            </a:r>
            <a:endParaRPr lang="en-IE" sz="1100" dirty="0">
              <a:solidFill>
                <a:schemeClr val="bg1">
                  <a:lumMod val="75000"/>
                </a:schemeClr>
              </a:solidFill>
            </a:endParaRPr>
          </a:p>
        </p:txBody>
      </p:sp>
      <p:sp>
        <p:nvSpPr>
          <p:cNvPr id="2" name="Textfeld 1"/>
          <p:cNvSpPr txBox="1"/>
          <p:nvPr/>
        </p:nvSpPr>
        <p:spPr>
          <a:xfrm>
            <a:off x="347093" y="291187"/>
            <a:ext cx="2691661" cy="400110"/>
          </a:xfrm>
          <a:prstGeom prst="rect">
            <a:avLst/>
          </a:prstGeom>
          <a:noFill/>
        </p:spPr>
        <p:txBody>
          <a:bodyPr wrap="square" rtlCol="0">
            <a:spAutoFit/>
          </a:bodyPr>
          <a:lstStyle/>
          <a:p>
            <a:r>
              <a:rPr lang="de-AT" sz="2000" b="1" dirty="0" err="1" smtClean="0"/>
              <a:t>Energy</a:t>
            </a:r>
            <a:r>
              <a:rPr lang="de-AT" sz="2000" b="1" dirty="0" smtClean="0"/>
              <a:t> Module</a:t>
            </a:r>
            <a:endParaRPr lang="de-AT" sz="2000" b="1" dirty="0"/>
          </a:p>
        </p:txBody>
      </p:sp>
      <p:pic>
        <p:nvPicPr>
          <p:cNvPr id="39" name="Imagen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87327" y="5604912"/>
            <a:ext cx="559163" cy="359462"/>
          </a:xfrm>
          <a:prstGeom prst="rect">
            <a:avLst/>
          </a:prstGeom>
        </p:spPr>
      </p:pic>
      <p:pic>
        <p:nvPicPr>
          <p:cNvPr id="40" name="Imagen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70419" y="3028354"/>
            <a:ext cx="332076" cy="227534"/>
          </a:xfrm>
          <a:prstGeom prst="rect">
            <a:avLst/>
          </a:prstGeom>
        </p:spPr>
      </p:pic>
      <p:pic>
        <p:nvPicPr>
          <p:cNvPr id="43" name="Imagen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63168" y="3762622"/>
            <a:ext cx="332076" cy="227534"/>
          </a:xfrm>
          <a:prstGeom prst="rect">
            <a:avLst/>
          </a:prstGeom>
        </p:spPr>
      </p:pic>
      <p:pic>
        <p:nvPicPr>
          <p:cNvPr id="44" name="Imagen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47944" y="3566079"/>
            <a:ext cx="581620" cy="344527"/>
          </a:xfrm>
          <a:prstGeom prst="rect">
            <a:avLst/>
          </a:prstGeom>
        </p:spPr>
      </p:pic>
      <p:sp>
        <p:nvSpPr>
          <p:cNvPr id="45" name="Textfeld 44"/>
          <p:cNvSpPr txBox="1"/>
          <p:nvPr/>
        </p:nvSpPr>
        <p:spPr>
          <a:xfrm>
            <a:off x="10566504" y="2357285"/>
            <a:ext cx="1175123" cy="764545"/>
          </a:xfrm>
          <a:prstGeom prst="rightArrow">
            <a:avLst/>
          </a:prstGeom>
          <a:solidFill>
            <a:schemeClr val="accent1">
              <a:lumMod val="40000"/>
              <a:lumOff val="60000"/>
            </a:schemeClr>
          </a:solidFill>
        </p:spPr>
        <p:txBody>
          <a:bodyPr wrap="square" rtlCol="0" anchor="t">
            <a:noAutofit/>
          </a:bodyPr>
          <a:lstStyle/>
          <a:p>
            <a:pPr algn="ctr"/>
            <a:r>
              <a:rPr lang="de-AT" sz="1200" dirty="0" smtClean="0">
                <a:solidFill>
                  <a:schemeClr val="accent1"/>
                </a:solidFill>
              </a:rPr>
              <a:t>Material- &amp; Land </a:t>
            </a:r>
            <a:r>
              <a:rPr lang="de-AT" sz="1200" dirty="0" err="1" smtClean="0">
                <a:solidFill>
                  <a:schemeClr val="accent1"/>
                </a:solidFill>
              </a:rPr>
              <a:t>Use</a:t>
            </a:r>
            <a:endParaRPr lang="de-AT" sz="1200" dirty="0" smtClean="0">
              <a:solidFill>
                <a:schemeClr val="accent1"/>
              </a:solidFill>
            </a:endParaRPr>
          </a:p>
          <a:p>
            <a:pPr algn="ctr"/>
            <a:endParaRPr lang="en-IE" sz="1200" dirty="0">
              <a:solidFill>
                <a:schemeClr val="accent1"/>
              </a:solidFill>
            </a:endParaRPr>
          </a:p>
        </p:txBody>
      </p:sp>
      <p:sp>
        <p:nvSpPr>
          <p:cNvPr id="7" name="Pfeil nach links 6"/>
          <p:cNvSpPr/>
          <p:nvPr/>
        </p:nvSpPr>
        <p:spPr>
          <a:xfrm>
            <a:off x="10155248" y="786088"/>
            <a:ext cx="1678458" cy="658635"/>
          </a:xfrm>
          <a:prstGeom prst="leftArrow">
            <a:avLst>
              <a:gd name="adj1" fmla="val 52595"/>
              <a:gd name="adj2"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50" dirty="0" err="1" smtClean="0">
                <a:solidFill>
                  <a:srgbClr val="4D738A"/>
                </a:solidFill>
              </a:rPr>
              <a:t>Biophysical</a:t>
            </a:r>
            <a:r>
              <a:rPr lang="de-AT" sz="1050" dirty="0" smtClean="0">
                <a:solidFill>
                  <a:srgbClr val="4D738A"/>
                </a:solidFill>
              </a:rPr>
              <a:t> </a:t>
            </a:r>
            <a:r>
              <a:rPr lang="de-AT" sz="1050" dirty="0" err="1" smtClean="0">
                <a:solidFill>
                  <a:srgbClr val="4D738A"/>
                </a:solidFill>
              </a:rPr>
              <a:t>Limitations</a:t>
            </a:r>
            <a:endParaRPr lang="en-IE" sz="1050" dirty="0">
              <a:solidFill>
                <a:srgbClr val="4D738A"/>
              </a:solidFill>
            </a:endParaRPr>
          </a:p>
        </p:txBody>
      </p:sp>
      <p:pic>
        <p:nvPicPr>
          <p:cNvPr id="67" name="Grafik 66"/>
          <p:cNvPicPr>
            <a:picLocks noChangeAspect="1"/>
          </p:cNvPicPr>
          <p:nvPr/>
        </p:nvPicPr>
        <p:blipFill>
          <a:blip r:embed="rId10"/>
          <a:stretch>
            <a:fillRect/>
          </a:stretch>
        </p:blipFill>
        <p:spPr>
          <a:xfrm>
            <a:off x="4691901" y="1937051"/>
            <a:ext cx="415853" cy="505262"/>
          </a:xfrm>
          <a:prstGeom prst="rect">
            <a:avLst/>
          </a:prstGeom>
        </p:spPr>
      </p:pic>
      <p:sp>
        <p:nvSpPr>
          <p:cNvPr id="15" name="Rechteck 14"/>
          <p:cNvSpPr/>
          <p:nvPr/>
        </p:nvSpPr>
        <p:spPr>
          <a:xfrm>
            <a:off x="4638047" y="2952816"/>
            <a:ext cx="163468"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Rechteck 69"/>
          <p:cNvSpPr/>
          <p:nvPr/>
        </p:nvSpPr>
        <p:spPr>
          <a:xfrm>
            <a:off x="4797227" y="2938570"/>
            <a:ext cx="163468" cy="59966"/>
          </a:xfrm>
          <a:prstGeom prst="rect">
            <a:avLst/>
          </a:prstGeom>
          <a:solidFill>
            <a:srgbClr val="04B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1" name="Rechteck 70"/>
          <p:cNvSpPr/>
          <p:nvPr/>
        </p:nvSpPr>
        <p:spPr>
          <a:xfrm>
            <a:off x="4953674" y="2903183"/>
            <a:ext cx="101771" cy="9535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2" name="Rechteck 71"/>
          <p:cNvSpPr/>
          <p:nvPr/>
        </p:nvSpPr>
        <p:spPr>
          <a:xfrm>
            <a:off x="5049379" y="2847524"/>
            <a:ext cx="83511" cy="15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Rechteck 72"/>
          <p:cNvSpPr/>
          <p:nvPr/>
        </p:nvSpPr>
        <p:spPr>
          <a:xfrm>
            <a:off x="5128602" y="2812137"/>
            <a:ext cx="85468" cy="18447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9" name="Gerader Verbinder 18"/>
          <p:cNvCxnSpPr/>
          <p:nvPr/>
        </p:nvCxnSpPr>
        <p:spPr>
          <a:xfrm>
            <a:off x="4970771" y="2762250"/>
            <a:ext cx="0" cy="234364"/>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76" name="Picture 1">
            <a:extLst>
              <a:ext uri="{FF2B5EF4-FFF2-40B4-BE49-F238E27FC236}">
                <a16:creationId xmlns:a16="http://schemas.microsoft.com/office/drawing/2014/main" id="{4AE30316-3829-4F88-AB14-8B25CA009F11}"/>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77143" y="5046447"/>
            <a:ext cx="1523336" cy="88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Abgerundetes Rechteck 46"/>
          <p:cNvSpPr/>
          <p:nvPr/>
        </p:nvSpPr>
        <p:spPr>
          <a:xfrm>
            <a:off x="8252609" y="4581391"/>
            <a:ext cx="2043576" cy="1301861"/>
          </a:xfrm>
          <a:prstGeom prst="roundRect">
            <a:avLst/>
          </a:prstGeom>
          <a:solidFill>
            <a:srgbClr val="04BCE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de-AT" sz="1600" b="1" dirty="0" smtClean="0">
                <a:solidFill>
                  <a:schemeClr val="tx1">
                    <a:lumMod val="10000"/>
                    <a:lumOff val="90000"/>
                  </a:schemeClr>
                </a:solidFill>
              </a:rPr>
              <a:t>EROI/ESOI</a:t>
            </a:r>
            <a:endParaRPr lang="de-AT" sz="800" dirty="0">
              <a:solidFill>
                <a:schemeClr val="bg1">
                  <a:lumMod val="95000"/>
                </a:schemeClr>
              </a:solidFill>
            </a:endParaRPr>
          </a:p>
          <a:p>
            <a:pPr algn="ctr"/>
            <a:r>
              <a:rPr lang="de-AT" sz="1200" b="1" dirty="0" err="1" smtClean="0">
                <a:solidFill>
                  <a:schemeClr val="bg1">
                    <a:lumMod val="95000"/>
                  </a:schemeClr>
                </a:solidFill>
              </a:rPr>
              <a:t>Estimate</a:t>
            </a:r>
            <a:r>
              <a:rPr lang="de-AT" sz="1200" b="1" dirty="0" smtClean="0">
                <a:solidFill>
                  <a:schemeClr val="bg1">
                    <a:lumMod val="95000"/>
                  </a:schemeClr>
                </a:solidFill>
              </a:rPr>
              <a:t> </a:t>
            </a:r>
            <a:r>
              <a:rPr lang="de-AT" sz="1200" b="1" dirty="0" err="1" smtClean="0">
                <a:solidFill>
                  <a:schemeClr val="bg1">
                    <a:lumMod val="95000"/>
                  </a:schemeClr>
                </a:solidFill>
              </a:rPr>
              <a:t>the</a:t>
            </a:r>
            <a:r>
              <a:rPr lang="de-AT" sz="1200" b="1" dirty="0" smtClean="0">
                <a:solidFill>
                  <a:schemeClr val="bg1">
                    <a:lumMod val="95000"/>
                  </a:schemeClr>
                </a:solidFill>
              </a:rPr>
              <a:t> </a:t>
            </a:r>
            <a:r>
              <a:rPr lang="de-AT" sz="1200" b="1" dirty="0" err="1" smtClean="0">
                <a:solidFill>
                  <a:schemeClr val="bg1">
                    <a:lumMod val="95000"/>
                  </a:schemeClr>
                </a:solidFill>
              </a:rPr>
              <a:t>Energy</a:t>
            </a:r>
            <a:r>
              <a:rPr lang="de-AT" sz="1200" b="1" dirty="0" smtClean="0">
                <a:solidFill>
                  <a:schemeClr val="bg1">
                    <a:lumMod val="95000"/>
                  </a:schemeClr>
                </a:solidFill>
              </a:rPr>
              <a:t> Return on </a:t>
            </a:r>
            <a:r>
              <a:rPr lang="de-AT" sz="1200" b="1" dirty="0" err="1" smtClean="0">
                <a:solidFill>
                  <a:schemeClr val="bg1">
                    <a:lumMod val="95000"/>
                  </a:schemeClr>
                </a:solidFill>
              </a:rPr>
              <a:t>Energy</a:t>
            </a:r>
            <a:r>
              <a:rPr lang="de-AT" sz="1200" b="1" dirty="0" smtClean="0">
                <a:solidFill>
                  <a:schemeClr val="bg1">
                    <a:lumMod val="95000"/>
                  </a:schemeClr>
                </a:solidFill>
              </a:rPr>
              <a:t> </a:t>
            </a:r>
            <a:r>
              <a:rPr lang="de-AT" sz="1200" b="1" dirty="0" err="1" smtClean="0">
                <a:solidFill>
                  <a:schemeClr val="bg1">
                    <a:lumMod val="95000"/>
                  </a:schemeClr>
                </a:solidFill>
              </a:rPr>
              <a:t>Invested</a:t>
            </a:r>
            <a:r>
              <a:rPr lang="de-AT" sz="1200" b="1" dirty="0" smtClean="0">
                <a:solidFill>
                  <a:schemeClr val="bg1">
                    <a:lumMod val="95000"/>
                  </a:schemeClr>
                </a:solidFill>
              </a:rPr>
              <a:t> </a:t>
            </a:r>
            <a:r>
              <a:rPr lang="de-AT" sz="1200" b="1" dirty="0" err="1" smtClean="0">
                <a:solidFill>
                  <a:schemeClr val="bg1">
                    <a:lumMod val="95000"/>
                  </a:schemeClr>
                </a:solidFill>
              </a:rPr>
              <a:t>of</a:t>
            </a:r>
            <a:r>
              <a:rPr lang="de-AT" sz="1200" b="1" dirty="0" smtClean="0">
                <a:solidFill>
                  <a:schemeClr val="bg1">
                    <a:lumMod val="95000"/>
                  </a:schemeClr>
                </a:solidFill>
              </a:rPr>
              <a:t> </a:t>
            </a:r>
            <a:r>
              <a:rPr lang="de-AT" sz="1200" b="1" dirty="0" err="1" smtClean="0">
                <a:solidFill>
                  <a:schemeClr val="bg1">
                    <a:lumMod val="95000"/>
                  </a:schemeClr>
                </a:solidFill>
              </a:rPr>
              <a:t>the</a:t>
            </a:r>
            <a:r>
              <a:rPr lang="de-AT" sz="1200" b="1" dirty="0" smtClean="0">
                <a:solidFill>
                  <a:schemeClr val="bg1">
                    <a:lumMod val="95000"/>
                  </a:schemeClr>
                </a:solidFill>
              </a:rPr>
              <a:t> System</a:t>
            </a:r>
            <a:endParaRPr lang="de-AT" sz="2400" b="1" dirty="0">
              <a:solidFill>
                <a:schemeClr val="tx1">
                  <a:lumMod val="90000"/>
                  <a:lumOff val="10000"/>
                </a:schemeClr>
              </a:solidFill>
            </a:endParaRPr>
          </a:p>
        </p:txBody>
      </p:sp>
      <p:pic>
        <p:nvPicPr>
          <p:cNvPr id="48" name="Imagen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620381" y="5532754"/>
            <a:ext cx="581620" cy="344527"/>
          </a:xfrm>
          <a:prstGeom prst="rect">
            <a:avLst/>
          </a:prstGeom>
        </p:spPr>
      </p:pic>
      <p:sp>
        <p:nvSpPr>
          <p:cNvPr id="49" name="Pfeil nach rechts 48"/>
          <p:cNvSpPr/>
          <p:nvPr/>
        </p:nvSpPr>
        <p:spPr>
          <a:xfrm rot="2980632">
            <a:off x="3452737" y="369451"/>
            <a:ext cx="1450223" cy="451539"/>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100" dirty="0" smtClean="0">
                <a:solidFill>
                  <a:schemeClr val="accent1"/>
                </a:solidFill>
              </a:rPr>
              <a:t>FE Imports/Exports</a:t>
            </a:r>
            <a:endParaRPr lang="en-IE" dirty="0">
              <a:solidFill>
                <a:schemeClr val="accent1"/>
              </a:solidFill>
            </a:endParaRPr>
          </a:p>
        </p:txBody>
      </p:sp>
      <p:sp>
        <p:nvSpPr>
          <p:cNvPr id="9" name="Explosion 2 8"/>
          <p:cNvSpPr/>
          <p:nvPr/>
        </p:nvSpPr>
        <p:spPr>
          <a:xfrm>
            <a:off x="-1010687" y="5903293"/>
            <a:ext cx="2715560" cy="1169645"/>
          </a:xfrm>
          <a:prstGeom prst="irregularSeal2">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dirty="0" smtClean="0">
                <a:solidFill>
                  <a:schemeClr val="tx1"/>
                </a:solidFill>
              </a:rPr>
              <a:t>Date: 2.2.22</a:t>
            </a:r>
            <a:endParaRPr lang="en-IE" dirty="0">
              <a:solidFill>
                <a:schemeClr val="tx1"/>
              </a:solidFill>
            </a:endParaRPr>
          </a:p>
        </p:txBody>
      </p:sp>
      <p:pic>
        <p:nvPicPr>
          <p:cNvPr id="51" name="Imagen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19313" y="5622184"/>
            <a:ext cx="581620" cy="344527"/>
          </a:xfrm>
          <a:prstGeom prst="rect">
            <a:avLst/>
          </a:prstGeom>
        </p:spPr>
      </p:pic>
      <p:sp>
        <p:nvSpPr>
          <p:cNvPr id="52" name="Pfeil nach rechts 51"/>
          <p:cNvSpPr/>
          <p:nvPr/>
        </p:nvSpPr>
        <p:spPr>
          <a:xfrm rot="5400000">
            <a:off x="9121739" y="4257548"/>
            <a:ext cx="399651"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Pfeil nach rechts 52"/>
          <p:cNvSpPr/>
          <p:nvPr/>
        </p:nvSpPr>
        <p:spPr>
          <a:xfrm>
            <a:off x="5698884" y="5180279"/>
            <a:ext cx="2549417"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Abgerundetes Rechteck 53"/>
          <p:cNvSpPr/>
          <p:nvPr/>
        </p:nvSpPr>
        <p:spPr>
          <a:xfrm>
            <a:off x="7857296" y="779859"/>
            <a:ext cx="2279381" cy="961899"/>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400" b="1" smtClean="0">
                <a:solidFill>
                  <a:schemeClr val="tx1">
                    <a:lumMod val="10000"/>
                    <a:lumOff val="90000"/>
                  </a:schemeClr>
                </a:solidFill>
              </a:rPr>
              <a:t>RES </a:t>
            </a:r>
            <a:r>
              <a:rPr lang="de-AT" sz="1400" b="1" dirty="0" smtClean="0">
                <a:solidFill>
                  <a:schemeClr val="tx1">
                    <a:lumMod val="10000"/>
                    <a:lumOff val="90000"/>
                  </a:schemeClr>
                </a:solidFill>
              </a:rPr>
              <a:t>Potential</a:t>
            </a:r>
          </a:p>
          <a:p>
            <a:pPr algn="ctr"/>
            <a:r>
              <a:rPr lang="de-AT" sz="1200" dirty="0" smtClean="0">
                <a:solidFill>
                  <a:schemeClr val="tx1">
                    <a:lumMod val="10000"/>
                    <a:lumOff val="90000"/>
                  </a:schemeClr>
                </a:solidFill>
              </a:rPr>
              <a:t>„</a:t>
            </a:r>
            <a:r>
              <a:rPr lang="de-AT" sz="1200" dirty="0" err="1" smtClean="0">
                <a:solidFill>
                  <a:schemeClr val="tx1">
                    <a:lumMod val="10000"/>
                    <a:lumOff val="90000"/>
                  </a:schemeClr>
                </a:solidFill>
              </a:rPr>
              <a:t>accounting</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for</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land</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competition</a:t>
            </a:r>
            <a:r>
              <a:rPr lang="de-AT" sz="1200" dirty="0" smtClean="0">
                <a:solidFill>
                  <a:schemeClr val="tx1">
                    <a:lumMod val="10000"/>
                    <a:lumOff val="90000"/>
                  </a:schemeClr>
                </a:solidFill>
              </a:rPr>
              <a:t>“</a:t>
            </a:r>
            <a:endParaRPr lang="de-AT" sz="800" dirty="0" smtClean="0">
              <a:solidFill>
                <a:schemeClr val="tx1">
                  <a:lumMod val="10000"/>
                  <a:lumOff val="90000"/>
                </a:schemeClr>
              </a:solidFill>
            </a:endParaRPr>
          </a:p>
        </p:txBody>
      </p:sp>
      <p:sp>
        <p:nvSpPr>
          <p:cNvPr id="55" name="Pfeil nach rechts 54"/>
          <p:cNvSpPr/>
          <p:nvPr/>
        </p:nvSpPr>
        <p:spPr>
          <a:xfrm rot="5400000">
            <a:off x="8143474" y="1746901"/>
            <a:ext cx="278233"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Textfeld 55"/>
          <p:cNvSpPr txBox="1"/>
          <p:nvPr/>
        </p:nvSpPr>
        <p:spPr>
          <a:xfrm>
            <a:off x="8367870" y="1729753"/>
            <a:ext cx="1695298" cy="246221"/>
          </a:xfrm>
          <a:prstGeom prst="rect">
            <a:avLst/>
          </a:prstGeom>
          <a:noFill/>
        </p:spPr>
        <p:txBody>
          <a:bodyPr wrap="square" rtlCol="0">
            <a:spAutoFit/>
          </a:bodyPr>
          <a:lstStyle/>
          <a:p>
            <a:r>
              <a:rPr lang="de-AT" sz="1000" dirty="0" smtClean="0"/>
              <a:t>Max. RES </a:t>
            </a:r>
            <a:r>
              <a:rPr lang="de-AT" sz="1000" dirty="0" err="1" smtClean="0"/>
              <a:t>Capacity</a:t>
            </a:r>
            <a:r>
              <a:rPr lang="de-AT" sz="1000" dirty="0" smtClean="0"/>
              <a:t> </a:t>
            </a:r>
            <a:r>
              <a:rPr lang="de-AT" sz="1000" dirty="0" err="1" smtClean="0"/>
              <a:t>by</a:t>
            </a:r>
            <a:r>
              <a:rPr lang="de-AT" sz="1000" dirty="0" smtClean="0"/>
              <a:t> Region</a:t>
            </a:r>
          </a:p>
        </p:txBody>
      </p:sp>
      <p:sp>
        <p:nvSpPr>
          <p:cNvPr id="57" name="Pfeil nach rechts 56"/>
          <p:cNvSpPr/>
          <p:nvPr/>
        </p:nvSpPr>
        <p:spPr>
          <a:xfrm rot="9414162">
            <a:off x="7056779" y="1152800"/>
            <a:ext cx="792798"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Textfeld 57"/>
          <p:cNvSpPr txBox="1"/>
          <p:nvPr/>
        </p:nvSpPr>
        <p:spPr>
          <a:xfrm>
            <a:off x="7045863" y="1432350"/>
            <a:ext cx="889146" cy="400110"/>
          </a:xfrm>
          <a:prstGeom prst="rect">
            <a:avLst/>
          </a:prstGeom>
          <a:noFill/>
        </p:spPr>
        <p:txBody>
          <a:bodyPr wrap="square" rtlCol="0">
            <a:spAutoFit/>
          </a:bodyPr>
          <a:lstStyle/>
          <a:p>
            <a:r>
              <a:rPr lang="de-AT" sz="1000" dirty="0" smtClean="0"/>
              <a:t>Max. </a:t>
            </a:r>
            <a:r>
              <a:rPr lang="de-AT" sz="1000" dirty="0" err="1" smtClean="0"/>
              <a:t>Biofuel</a:t>
            </a:r>
            <a:r>
              <a:rPr lang="de-AT" sz="1000" dirty="0" smtClean="0"/>
              <a:t> </a:t>
            </a:r>
            <a:r>
              <a:rPr lang="de-AT" sz="1000" dirty="0" err="1" smtClean="0"/>
              <a:t>Production</a:t>
            </a:r>
            <a:endParaRPr lang="de-AT" sz="1000" dirty="0" smtClean="0"/>
          </a:p>
        </p:txBody>
      </p:sp>
      <p:pic>
        <p:nvPicPr>
          <p:cNvPr id="60" name="Imagen 3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21564" y="1343847"/>
            <a:ext cx="695715" cy="374615"/>
          </a:xfrm>
          <a:prstGeom prst="rect">
            <a:avLst/>
          </a:prstGeom>
        </p:spPr>
      </p:pic>
      <p:pic>
        <p:nvPicPr>
          <p:cNvPr id="61" name="Imagen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92777" y="1362278"/>
            <a:ext cx="581620" cy="344527"/>
          </a:xfrm>
          <a:prstGeom prst="rect">
            <a:avLst/>
          </a:prstGeom>
        </p:spPr>
      </p:pic>
      <p:pic>
        <p:nvPicPr>
          <p:cNvPr id="62" name="Imagen 3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941835" y="3537379"/>
            <a:ext cx="695715" cy="374615"/>
          </a:xfrm>
          <a:prstGeom prst="rect">
            <a:avLst/>
          </a:prstGeom>
        </p:spPr>
      </p:pic>
    </p:spTree>
    <p:extLst>
      <p:ext uri="{BB962C8B-B14F-4D97-AF65-F5344CB8AC3E}">
        <p14:creationId xmlns:p14="http://schemas.microsoft.com/office/powerpoint/2010/main" val="1489718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bgerundetes Rechteck 3"/>
          <p:cNvSpPr/>
          <p:nvPr/>
        </p:nvSpPr>
        <p:spPr>
          <a:xfrm>
            <a:off x="1385998" y="4676714"/>
            <a:ext cx="4312886" cy="1301861"/>
          </a:xfrm>
          <a:prstGeom prst="roundRect">
            <a:avLst/>
          </a:prstGeom>
          <a:solidFill>
            <a:srgbClr val="04BCE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r"/>
            <a:r>
              <a:rPr lang="de-AT" sz="1600" b="1" dirty="0" err="1" smtClean="0">
                <a:solidFill>
                  <a:schemeClr val="tx1">
                    <a:lumMod val="10000"/>
                    <a:lumOff val="90000"/>
                  </a:schemeClr>
                </a:solidFill>
              </a:rPr>
              <a:t>Energy</a:t>
            </a:r>
            <a:r>
              <a:rPr lang="de-AT" sz="1600" b="1" dirty="0" smtClean="0">
                <a:solidFill>
                  <a:schemeClr val="tx1">
                    <a:lumMod val="10000"/>
                    <a:lumOff val="90000"/>
                  </a:schemeClr>
                </a:solidFill>
              </a:rPr>
              <a:t> </a:t>
            </a:r>
            <a:r>
              <a:rPr lang="de-AT" sz="1600" b="1" dirty="0" err="1" smtClean="0">
                <a:solidFill>
                  <a:schemeClr val="tx1">
                    <a:lumMod val="10000"/>
                    <a:lumOff val="90000"/>
                  </a:schemeClr>
                </a:solidFill>
              </a:rPr>
              <a:t>Variability</a:t>
            </a:r>
            <a:r>
              <a:rPr lang="de-AT" sz="1600" b="1" dirty="0" smtClean="0">
                <a:solidFill>
                  <a:schemeClr val="tx1">
                    <a:lumMod val="10000"/>
                    <a:lumOff val="90000"/>
                  </a:schemeClr>
                </a:solidFill>
              </a:rPr>
              <a:t> Management</a:t>
            </a:r>
          </a:p>
          <a:p>
            <a:pPr algn="r"/>
            <a:endParaRPr lang="de-AT" sz="1200" b="1" dirty="0">
              <a:solidFill>
                <a:schemeClr val="tx1">
                  <a:lumMod val="90000"/>
                  <a:lumOff val="10000"/>
                </a:schemeClr>
              </a:solidFill>
            </a:endParaRPr>
          </a:p>
          <a:p>
            <a:pPr algn="r"/>
            <a:r>
              <a:rPr lang="de-AT" sz="1200" dirty="0" smtClean="0">
                <a:solidFill>
                  <a:schemeClr val="bg1">
                    <a:lumMod val="95000"/>
                  </a:schemeClr>
                </a:solidFill>
              </a:rPr>
              <a:t>„</a:t>
            </a:r>
            <a:r>
              <a:rPr lang="de-AT" sz="1200" dirty="0" err="1" smtClean="0">
                <a:solidFill>
                  <a:schemeClr val="bg1">
                    <a:lumMod val="95000"/>
                  </a:schemeClr>
                </a:solidFill>
              </a:rPr>
              <a:t>impact</a:t>
            </a:r>
            <a:r>
              <a:rPr lang="de-AT" sz="1200" dirty="0" smtClean="0">
                <a:solidFill>
                  <a:schemeClr val="bg1">
                    <a:lumMod val="95000"/>
                  </a:schemeClr>
                </a:solidFill>
              </a:rPr>
              <a:t> </a:t>
            </a:r>
            <a:r>
              <a:rPr lang="de-AT" sz="1200" dirty="0" err="1" smtClean="0">
                <a:solidFill>
                  <a:schemeClr val="bg1">
                    <a:lumMod val="95000"/>
                  </a:schemeClr>
                </a:solidFill>
              </a:rPr>
              <a:t>of</a:t>
            </a:r>
            <a:r>
              <a:rPr lang="de-AT" sz="1200" dirty="0" smtClean="0">
                <a:solidFill>
                  <a:schemeClr val="bg1">
                    <a:lumMod val="95000"/>
                  </a:schemeClr>
                </a:solidFill>
              </a:rPr>
              <a:t> </a:t>
            </a:r>
            <a:r>
              <a:rPr lang="de-AT" sz="1200" dirty="0" err="1" smtClean="0">
                <a:solidFill>
                  <a:schemeClr val="bg1">
                    <a:lumMod val="95000"/>
                  </a:schemeClr>
                </a:solidFill>
              </a:rPr>
              <a:t>intermittent</a:t>
            </a:r>
            <a:r>
              <a:rPr lang="de-AT" sz="1200" dirty="0" smtClean="0">
                <a:solidFill>
                  <a:schemeClr val="bg1">
                    <a:lumMod val="95000"/>
                  </a:schemeClr>
                </a:solidFill>
              </a:rPr>
              <a:t> power </a:t>
            </a:r>
            <a:r>
              <a:rPr lang="de-AT" sz="1200" dirty="0" err="1" smtClean="0">
                <a:solidFill>
                  <a:schemeClr val="bg1">
                    <a:lumMod val="95000"/>
                  </a:schemeClr>
                </a:solidFill>
              </a:rPr>
              <a:t>sources</a:t>
            </a:r>
            <a:endParaRPr lang="de-AT" sz="1200" dirty="0" smtClean="0">
              <a:solidFill>
                <a:schemeClr val="bg1">
                  <a:lumMod val="95000"/>
                </a:schemeClr>
              </a:solidFill>
            </a:endParaRPr>
          </a:p>
          <a:p>
            <a:pPr algn="r"/>
            <a:r>
              <a:rPr lang="de-AT" sz="1200" dirty="0" smtClean="0">
                <a:solidFill>
                  <a:schemeClr val="bg1">
                    <a:lumMod val="95000"/>
                  </a:schemeClr>
                </a:solidFill>
              </a:rPr>
              <a:t> on </a:t>
            </a:r>
            <a:r>
              <a:rPr lang="de-AT" sz="1200" dirty="0" err="1" smtClean="0">
                <a:solidFill>
                  <a:schemeClr val="bg1">
                    <a:lumMod val="95000"/>
                  </a:schemeClr>
                </a:solidFill>
              </a:rPr>
              <a:t>annual</a:t>
            </a:r>
            <a:r>
              <a:rPr lang="de-AT" sz="1200" dirty="0" smtClean="0">
                <a:solidFill>
                  <a:schemeClr val="bg1">
                    <a:lumMod val="95000"/>
                  </a:schemeClr>
                </a:solidFill>
              </a:rPr>
              <a:t> </a:t>
            </a:r>
            <a:r>
              <a:rPr lang="de-AT" sz="1200" dirty="0" err="1" smtClean="0">
                <a:solidFill>
                  <a:schemeClr val="bg1">
                    <a:lumMod val="95000"/>
                  </a:schemeClr>
                </a:solidFill>
              </a:rPr>
              <a:t>energy</a:t>
            </a:r>
            <a:r>
              <a:rPr lang="de-AT" sz="1200" dirty="0" smtClean="0">
                <a:solidFill>
                  <a:schemeClr val="bg1">
                    <a:lumMod val="95000"/>
                  </a:schemeClr>
                </a:solidFill>
              </a:rPr>
              <a:t> </a:t>
            </a:r>
            <a:r>
              <a:rPr lang="de-AT" sz="1200" dirty="0" err="1" smtClean="0">
                <a:solidFill>
                  <a:schemeClr val="bg1">
                    <a:lumMod val="95000"/>
                  </a:schemeClr>
                </a:solidFill>
              </a:rPr>
              <a:t>balances</a:t>
            </a:r>
            <a:r>
              <a:rPr lang="de-AT" sz="1200" dirty="0" smtClean="0">
                <a:solidFill>
                  <a:schemeClr val="bg1">
                    <a:lumMod val="95000"/>
                  </a:schemeClr>
                </a:solidFill>
              </a:rPr>
              <a:t>“</a:t>
            </a:r>
            <a:endParaRPr lang="de-AT" sz="800" dirty="0" smtClean="0">
              <a:solidFill>
                <a:schemeClr val="bg1">
                  <a:lumMod val="95000"/>
                </a:schemeClr>
              </a:solidFill>
            </a:endParaRPr>
          </a:p>
        </p:txBody>
      </p:sp>
      <p:sp>
        <p:nvSpPr>
          <p:cNvPr id="3" name="Abgerundetes Rechteck 2"/>
          <p:cNvSpPr/>
          <p:nvPr/>
        </p:nvSpPr>
        <p:spPr>
          <a:xfrm>
            <a:off x="957128" y="675118"/>
            <a:ext cx="9716623" cy="5366759"/>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2" name="Pfeil nach rechts 111"/>
          <p:cNvSpPr/>
          <p:nvPr/>
        </p:nvSpPr>
        <p:spPr>
          <a:xfrm rot="8152361">
            <a:off x="5212482" y="3671118"/>
            <a:ext cx="3140404"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1" name="Pfeil nach rechts 110"/>
          <p:cNvSpPr/>
          <p:nvPr/>
        </p:nvSpPr>
        <p:spPr>
          <a:xfrm rot="17625868">
            <a:off x="5011027" y="3906417"/>
            <a:ext cx="1214125" cy="206791"/>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9" name="Pfeil nach rechts 108"/>
          <p:cNvSpPr/>
          <p:nvPr/>
        </p:nvSpPr>
        <p:spPr>
          <a:xfrm rot="5400000">
            <a:off x="4414335" y="3894967"/>
            <a:ext cx="1249512" cy="206791"/>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Abgerundetes Rechteck 7"/>
          <p:cNvSpPr/>
          <p:nvPr/>
        </p:nvSpPr>
        <p:spPr>
          <a:xfrm>
            <a:off x="4312228" y="1056207"/>
            <a:ext cx="2738314" cy="2258876"/>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600" b="1" dirty="0" err="1" smtClean="0">
                <a:solidFill>
                  <a:schemeClr val="tx1">
                    <a:lumMod val="10000"/>
                    <a:lumOff val="90000"/>
                  </a:schemeClr>
                </a:solidFill>
              </a:rPr>
              <a:t>Energy</a:t>
            </a:r>
            <a:r>
              <a:rPr lang="de-AT" sz="1600" b="1" dirty="0" smtClean="0">
                <a:solidFill>
                  <a:schemeClr val="tx1">
                    <a:lumMod val="10000"/>
                    <a:lumOff val="90000"/>
                  </a:schemeClr>
                </a:solidFill>
              </a:rPr>
              <a:t> Transformation</a:t>
            </a:r>
          </a:p>
          <a:p>
            <a:pPr algn="ctr"/>
            <a:r>
              <a:rPr lang="de-AT" sz="1400" dirty="0" smtClean="0">
                <a:solidFill>
                  <a:schemeClr val="tx1">
                    <a:lumMod val="10000"/>
                    <a:lumOff val="90000"/>
                  </a:schemeClr>
                </a:solidFill>
              </a:rPr>
              <a:t>„</a:t>
            </a:r>
            <a:r>
              <a:rPr lang="de-AT" sz="1400" dirty="0" err="1" smtClean="0">
                <a:solidFill>
                  <a:schemeClr val="tx1">
                    <a:lumMod val="10000"/>
                    <a:lumOff val="90000"/>
                  </a:schemeClr>
                </a:solidFill>
              </a:rPr>
              <a:t>modelling</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annual</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energy</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balances</a:t>
            </a:r>
            <a:r>
              <a:rPr lang="de-AT" sz="1400" dirty="0" smtClean="0">
                <a:solidFill>
                  <a:schemeClr val="tx1">
                    <a:lumMod val="10000"/>
                    <a:lumOff val="90000"/>
                  </a:schemeClr>
                </a:solidFill>
              </a:rPr>
              <a:t>“</a:t>
            </a:r>
          </a:p>
          <a:p>
            <a:pPr marL="171450" indent="-171450" algn="ctr">
              <a:buFontTx/>
              <a:buChar char="-"/>
            </a:pPr>
            <a:endParaRPr lang="de-AT" sz="800" dirty="0" smtClean="0">
              <a:solidFill>
                <a:schemeClr val="tx1">
                  <a:lumMod val="10000"/>
                  <a:lumOff val="90000"/>
                </a:schemeClr>
              </a:solidFill>
            </a:endParaRPr>
          </a:p>
        </p:txBody>
      </p:sp>
      <p:sp>
        <p:nvSpPr>
          <p:cNvPr id="16" name="Abgerundetes Rechteck 15"/>
          <p:cNvSpPr/>
          <p:nvPr/>
        </p:nvSpPr>
        <p:spPr>
          <a:xfrm>
            <a:off x="7865753" y="2016379"/>
            <a:ext cx="2475696" cy="2179290"/>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600" b="1" dirty="0" err="1" smtClean="0">
                <a:solidFill>
                  <a:schemeClr val="tx1">
                    <a:lumMod val="10000"/>
                    <a:lumOff val="90000"/>
                  </a:schemeClr>
                </a:solidFill>
              </a:rPr>
              <a:t>Energy</a:t>
            </a:r>
            <a:r>
              <a:rPr lang="de-AT" sz="1600" b="1" dirty="0" smtClean="0">
                <a:solidFill>
                  <a:schemeClr val="tx1">
                    <a:lumMod val="10000"/>
                    <a:lumOff val="90000"/>
                  </a:schemeClr>
                </a:solidFill>
              </a:rPr>
              <a:t> </a:t>
            </a:r>
            <a:r>
              <a:rPr lang="de-AT" sz="1600" b="1" dirty="0" err="1" smtClean="0">
                <a:solidFill>
                  <a:schemeClr val="tx1">
                    <a:lumMod val="10000"/>
                    <a:lumOff val="90000"/>
                  </a:schemeClr>
                </a:solidFill>
              </a:rPr>
              <a:t>Capacity</a:t>
            </a:r>
            <a:endParaRPr lang="de-AT" sz="1600" b="1" dirty="0" smtClean="0">
              <a:solidFill>
                <a:schemeClr val="tx1">
                  <a:lumMod val="10000"/>
                  <a:lumOff val="90000"/>
                </a:schemeClr>
              </a:solidFill>
            </a:endParaRPr>
          </a:p>
          <a:p>
            <a:pPr algn="ctr"/>
            <a:r>
              <a:rPr lang="de-AT" sz="1400" dirty="0" smtClean="0">
                <a:solidFill>
                  <a:schemeClr val="tx1">
                    <a:lumMod val="10000"/>
                    <a:lumOff val="90000"/>
                  </a:schemeClr>
                </a:solidFill>
              </a:rPr>
              <a:t>„</a:t>
            </a:r>
            <a:r>
              <a:rPr lang="de-AT" sz="1400" dirty="0" err="1" smtClean="0">
                <a:solidFill>
                  <a:schemeClr val="tx1">
                    <a:lumMod val="10000"/>
                    <a:lumOff val="90000"/>
                  </a:schemeClr>
                </a:solidFill>
              </a:rPr>
              <a:t>accounting</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for</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capacity</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stocks</a:t>
            </a:r>
            <a:r>
              <a:rPr lang="de-AT" sz="1400" dirty="0" smtClean="0">
                <a:solidFill>
                  <a:schemeClr val="tx1">
                    <a:lumMod val="10000"/>
                    <a:lumOff val="90000"/>
                  </a:schemeClr>
                </a:solidFill>
              </a:rPr>
              <a:t>“</a:t>
            </a:r>
            <a:endParaRPr lang="de-AT" sz="900" dirty="0" smtClean="0">
              <a:solidFill>
                <a:schemeClr val="tx1">
                  <a:lumMod val="10000"/>
                  <a:lumOff val="90000"/>
                </a:schemeClr>
              </a:solidFill>
            </a:endParaRPr>
          </a:p>
          <a:p>
            <a:pPr algn="ctr"/>
            <a:endParaRPr lang="de-AT" sz="800" dirty="0" smtClean="0">
              <a:solidFill>
                <a:schemeClr val="tx1">
                  <a:lumMod val="10000"/>
                  <a:lumOff val="90000"/>
                </a:schemeClr>
              </a:solidFill>
            </a:endParaRPr>
          </a:p>
        </p:txBody>
      </p:sp>
      <p:sp>
        <p:nvSpPr>
          <p:cNvPr id="34" name="Textfeld 33"/>
          <p:cNvSpPr txBox="1"/>
          <p:nvPr/>
        </p:nvSpPr>
        <p:spPr>
          <a:xfrm>
            <a:off x="3392610" y="1540769"/>
            <a:ext cx="966989" cy="830997"/>
          </a:xfrm>
          <a:prstGeom prst="rect">
            <a:avLst/>
          </a:prstGeom>
          <a:noFill/>
        </p:spPr>
        <p:txBody>
          <a:bodyPr wrap="square" rtlCol="0">
            <a:spAutoFit/>
          </a:bodyPr>
          <a:lstStyle/>
          <a:p>
            <a:pPr algn="ctr"/>
            <a:r>
              <a:rPr lang="de-AT" sz="1600" b="1" dirty="0" smtClean="0">
                <a:solidFill>
                  <a:srgbClr val="C00000"/>
                </a:solidFill>
              </a:rPr>
              <a:t>Final </a:t>
            </a:r>
            <a:r>
              <a:rPr lang="de-AT" sz="1600" b="1" dirty="0" err="1" smtClean="0">
                <a:solidFill>
                  <a:srgbClr val="C00000"/>
                </a:solidFill>
              </a:rPr>
              <a:t>Consum-ption</a:t>
            </a:r>
            <a:endParaRPr lang="de-AT" sz="1600" b="1" dirty="0" smtClean="0">
              <a:solidFill>
                <a:srgbClr val="C00000"/>
              </a:solidFill>
            </a:endParaRPr>
          </a:p>
        </p:txBody>
      </p:sp>
      <p:sp>
        <p:nvSpPr>
          <p:cNvPr id="41" name="Textfeld 40"/>
          <p:cNvSpPr txBox="1"/>
          <p:nvPr/>
        </p:nvSpPr>
        <p:spPr>
          <a:xfrm>
            <a:off x="6833157" y="1574128"/>
            <a:ext cx="1506818" cy="692497"/>
          </a:xfrm>
          <a:prstGeom prst="rect">
            <a:avLst/>
          </a:prstGeom>
          <a:noFill/>
        </p:spPr>
        <p:txBody>
          <a:bodyPr wrap="square" rtlCol="0">
            <a:spAutoFit/>
          </a:bodyPr>
          <a:lstStyle/>
          <a:p>
            <a:pPr algn="ctr"/>
            <a:r>
              <a:rPr lang="de-AT" sz="1300" b="1" dirty="0" err="1" smtClean="0">
                <a:solidFill>
                  <a:srgbClr val="C00000"/>
                </a:solidFill>
              </a:rPr>
              <a:t>Available</a:t>
            </a:r>
            <a:r>
              <a:rPr lang="de-AT" sz="1300" b="1" dirty="0" smtClean="0">
                <a:solidFill>
                  <a:srgbClr val="C00000"/>
                </a:solidFill>
              </a:rPr>
              <a:t> </a:t>
            </a:r>
            <a:r>
              <a:rPr lang="de-AT" sz="1300" b="1" dirty="0" err="1" smtClean="0">
                <a:solidFill>
                  <a:srgbClr val="C00000"/>
                </a:solidFill>
              </a:rPr>
              <a:t>transformation</a:t>
            </a:r>
            <a:r>
              <a:rPr lang="de-AT" sz="1300" b="1" dirty="0" smtClean="0">
                <a:solidFill>
                  <a:srgbClr val="C00000"/>
                </a:solidFill>
              </a:rPr>
              <a:t> </a:t>
            </a:r>
            <a:r>
              <a:rPr lang="de-AT" sz="1300" b="1" dirty="0" err="1" smtClean="0">
                <a:solidFill>
                  <a:srgbClr val="C00000"/>
                </a:solidFill>
              </a:rPr>
              <a:t>Capacity</a:t>
            </a:r>
            <a:endParaRPr lang="en-IE" sz="1300" b="1" dirty="0">
              <a:solidFill>
                <a:srgbClr val="C00000"/>
              </a:solidFill>
            </a:endParaRPr>
          </a:p>
        </p:txBody>
      </p:sp>
      <p:sp>
        <p:nvSpPr>
          <p:cNvPr id="17" name="Textfeld 16"/>
          <p:cNvSpPr txBox="1"/>
          <p:nvPr/>
        </p:nvSpPr>
        <p:spPr>
          <a:xfrm>
            <a:off x="-110747" y="1360245"/>
            <a:ext cx="1304322" cy="876847"/>
          </a:xfrm>
          <a:prstGeom prst="rightArrow">
            <a:avLst/>
          </a:prstGeom>
          <a:solidFill>
            <a:srgbClr val="C00000"/>
          </a:solidFill>
        </p:spPr>
        <p:txBody>
          <a:bodyPr wrap="square" rtlCol="0" anchor="t">
            <a:noAutofit/>
          </a:bodyPr>
          <a:lstStyle/>
          <a:p>
            <a:r>
              <a:rPr lang="de-AT" sz="1200" b="1" dirty="0" err="1" smtClean="0">
                <a:solidFill>
                  <a:schemeClr val="bg1">
                    <a:lumMod val="95000"/>
                  </a:schemeClr>
                </a:solidFill>
              </a:rPr>
              <a:t>Economic</a:t>
            </a:r>
            <a:r>
              <a:rPr lang="de-AT" sz="1200" b="1" dirty="0" smtClean="0">
                <a:solidFill>
                  <a:schemeClr val="bg1">
                    <a:lumMod val="95000"/>
                  </a:schemeClr>
                </a:solidFill>
              </a:rPr>
              <a:t> Demand</a:t>
            </a:r>
          </a:p>
          <a:p>
            <a:endParaRPr lang="en-IE" sz="1000" b="1" dirty="0">
              <a:solidFill>
                <a:schemeClr val="bg1">
                  <a:lumMod val="95000"/>
                </a:schemeClr>
              </a:solidFill>
            </a:endParaRPr>
          </a:p>
        </p:txBody>
      </p:sp>
      <p:sp>
        <p:nvSpPr>
          <p:cNvPr id="59" name="Textfeld 58"/>
          <p:cNvSpPr txBox="1"/>
          <p:nvPr/>
        </p:nvSpPr>
        <p:spPr>
          <a:xfrm rot="19196969">
            <a:off x="-331248" y="4954740"/>
            <a:ext cx="1616935" cy="97252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r>
              <a:rPr lang="de-AT" b="1" dirty="0" err="1" smtClean="0">
                <a:solidFill>
                  <a:schemeClr val="tx1">
                    <a:lumMod val="90000"/>
                    <a:lumOff val="10000"/>
                  </a:schemeClr>
                </a:solidFill>
              </a:rPr>
              <a:t>Policy</a:t>
            </a:r>
            <a:endParaRPr lang="de-AT" b="1" dirty="0" smtClean="0">
              <a:solidFill>
                <a:schemeClr val="tx1">
                  <a:lumMod val="90000"/>
                  <a:lumOff val="10000"/>
                </a:schemeClr>
              </a:solidFill>
            </a:endParaRPr>
          </a:p>
        </p:txBody>
      </p:sp>
      <p:sp>
        <p:nvSpPr>
          <p:cNvPr id="80" name="Rechteck 79"/>
          <p:cNvSpPr/>
          <p:nvPr/>
        </p:nvSpPr>
        <p:spPr>
          <a:xfrm>
            <a:off x="4573743" y="1927928"/>
            <a:ext cx="2250282"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de-AT" sz="1200" b="1" dirty="0" err="1" smtClean="0">
                <a:solidFill>
                  <a:schemeClr val="tx1">
                    <a:lumMod val="10000"/>
                    <a:lumOff val="90000"/>
                  </a:schemeClr>
                </a:solidFill>
              </a:rPr>
              <a:t>Energy</a:t>
            </a:r>
            <a:r>
              <a:rPr lang="de-AT" sz="1200" b="1" dirty="0" smtClean="0">
                <a:solidFill>
                  <a:schemeClr val="tx1">
                    <a:lumMod val="10000"/>
                    <a:lumOff val="90000"/>
                  </a:schemeClr>
                </a:solidFill>
              </a:rPr>
              <a:t> </a:t>
            </a:r>
            <a:r>
              <a:rPr lang="de-AT" sz="1200" b="1" dirty="0" err="1" smtClean="0">
                <a:solidFill>
                  <a:schemeClr val="tx1">
                    <a:lumMod val="10000"/>
                    <a:lumOff val="90000"/>
                  </a:schemeClr>
                </a:solidFill>
              </a:rPr>
              <a:t>transformation</a:t>
            </a:r>
            <a:endParaRPr lang="de-AT" sz="1200" b="1" dirty="0" smtClean="0">
              <a:solidFill>
                <a:schemeClr val="tx1">
                  <a:lumMod val="10000"/>
                  <a:lumOff val="90000"/>
                </a:schemeClr>
              </a:solidFill>
            </a:endParaRPr>
          </a:p>
          <a:p>
            <a:pPr algn="r"/>
            <a:r>
              <a:rPr lang="de-AT" sz="1200" b="1" dirty="0" err="1" smtClean="0">
                <a:solidFill>
                  <a:schemeClr val="tx1">
                    <a:lumMod val="10000"/>
                    <a:lumOff val="90000"/>
                  </a:schemeClr>
                </a:solidFill>
              </a:rPr>
              <a:t>chain</a:t>
            </a:r>
            <a:endParaRPr lang="de-AT" sz="1200" b="1" dirty="0" smtClean="0">
              <a:solidFill>
                <a:schemeClr val="tx1">
                  <a:lumMod val="10000"/>
                  <a:lumOff val="90000"/>
                </a:schemeClr>
              </a:solidFill>
            </a:endParaRPr>
          </a:p>
        </p:txBody>
      </p:sp>
      <p:sp>
        <p:nvSpPr>
          <p:cNvPr id="81" name="Rechteck 80"/>
          <p:cNvSpPr/>
          <p:nvPr/>
        </p:nvSpPr>
        <p:spPr>
          <a:xfrm>
            <a:off x="4578453" y="2575954"/>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de-AT" sz="1200" b="1" dirty="0" err="1" smtClean="0">
                <a:solidFill>
                  <a:schemeClr val="tx1">
                    <a:lumMod val="10000"/>
                    <a:lumOff val="90000"/>
                  </a:schemeClr>
                </a:solidFill>
              </a:rPr>
              <a:t>technology</a:t>
            </a:r>
            <a:r>
              <a:rPr lang="de-AT" sz="1200" b="1" dirty="0" smtClean="0">
                <a:solidFill>
                  <a:schemeClr val="tx1">
                    <a:lumMod val="10000"/>
                    <a:lumOff val="90000"/>
                  </a:schemeClr>
                </a:solidFill>
              </a:rPr>
              <a:t> </a:t>
            </a:r>
            <a:r>
              <a:rPr lang="de-AT" sz="1200" b="1" dirty="0" err="1" smtClean="0">
                <a:solidFill>
                  <a:schemeClr val="tx1">
                    <a:lumMod val="10000"/>
                    <a:lumOff val="90000"/>
                  </a:schemeClr>
                </a:solidFill>
              </a:rPr>
              <a:t>utilization</a:t>
            </a:r>
            <a:r>
              <a:rPr lang="de-AT" sz="1200" b="1" dirty="0" smtClean="0">
                <a:solidFill>
                  <a:schemeClr val="tx1">
                    <a:lumMod val="10000"/>
                    <a:lumOff val="90000"/>
                  </a:schemeClr>
                </a:solidFill>
              </a:rPr>
              <a:t> </a:t>
            </a:r>
          </a:p>
          <a:p>
            <a:pPr algn="r"/>
            <a:r>
              <a:rPr lang="de-AT" sz="1200" b="1" dirty="0" err="1" smtClean="0">
                <a:solidFill>
                  <a:schemeClr val="tx1">
                    <a:lumMod val="10000"/>
                    <a:lumOff val="90000"/>
                  </a:schemeClr>
                </a:solidFill>
              </a:rPr>
              <a:t>allocation</a:t>
            </a:r>
            <a:endParaRPr lang="de-AT" sz="1200" b="1" dirty="0" smtClean="0">
              <a:solidFill>
                <a:schemeClr val="tx1">
                  <a:lumMod val="10000"/>
                  <a:lumOff val="90000"/>
                </a:schemeClr>
              </a:solidFill>
            </a:endParaRPr>
          </a:p>
        </p:txBody>
      </p:sp>
      <p:sp>
        <p:nvSpPr>
          <p:cNvPr id="86" name="Rechteck 85"/>
          <p:cNvSpPr/>
          <p:nvPr/>
        </p:nvSpPr>
        <p:spPr>
          <a:xfrm>
            <a:off x="7986388" y="3477519"/>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200" dirty="0" smtClean="0">
                <a:solidFill>
                  <a:schemeClr val="tx1">
                    <a:lumMod val="10000"/>
                    <a:lumOff val="90000"/>
                  </a:schemeClr>
                </a:solidFill>
              </a:rPr>
              <a:t>Transformation Technology Expansion </a:t>
            </a:r>
            <a:r>
              <a:rPr lang="de-AT" sz="1200" b="1" dirty="0" err="1" smtClean="0">
                <a:solidFill>
                  <a:schemeClr val="tx1">
                    <a:lumMod val="10000"/>
                    <a:lumOff val="90000"/>
                  </a:schemeClr>
                </a:solidFill>
              </a:rPr>
              <a:t>allocation</a:t>
            </a:r>
            <a:endParaRPr lang="de-AT" sz="1200" b="1" dirty="0" smtClean="0">
              <a:solidFill>
                <a:schemeClr val="tx1">
                  <a:lumMod val="10000"/>
                  <a:lumOff val="90000"/>
                </a:schemeClr>
              </a:solidFill>
            </a:endParaRPr>
          </a:p>
        </p:txBody>
      </p:sp>
      <p:sp>
        <p:nvSpPr>
          <p:cNvPr id="89" name="Rechteck 88"/>
          <p:cNvSpPr/>
          <p:nvPr/>
        </p:nvSpPr>
        <p:spPr>
          <a:xfrm>
            <a:off x="7979558" y="2882727"/>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200" dirty="0" smtClean="0">
                <a:solidFill>
                  <a:schemeClr val="tx1">
                    <a:lumMod val="10000"/>
                    <a:lumOff val="90000"/>
                  </a:schemeClr>
                </a:solidFill>
              </a:rPr>
              <a:t>Transformation </a:t>
            </a:r>
            <a:r>
              <a:rPr lang="de-AT" sz="1200" dirty="0" err="1" smtClean="0">
                <a:solidFill>
                  <a:schemeClr val="tx1">
                    <a:lumMod val="10000"/>
                    <a:lumOff val="90000"/>
                  </a:schemeClr>
                </a:solidFill>
              </a:rPr>
              <a:t>capacity</a:t>
            </a:r>
            <a:r>
              <a:rPr lang="de-AT" sz="1200" dirty="0" smtClean="0">
                <a:solidFill>
                  <a:schemeClr val="tx1">
                    <a:lumMod val="10000"/>
                    <a:lumOff val="90000"/>
                  </a:schemeClr>
                </a:solidFill>
              </a:rPr>
              <a:t> – Stock- </a:t>
            </a:r>
            <a:r>
              <a:rPr lang="de-AT" sz="1200" dirty="0" err="1" smtClean="0">
                <a:solidFill>
                  <a:schemeClr val="tx1">
                    <a:lumMod val="10000"/>
                    <a:lumOff val="90000"/>
                  </a:schemeClr>
                </a:solidFill>
              </a:rPr>
              <a:t>and</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flow</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modelling</a:t>
            </a:r>
            <a:endParaRPr lang="de-AT" sz="1200" b="1" dirty="0" smtClean="0">
              <a:solidFill>
                <a:schemeClr val="tx1">
                  <a:lumMod val="10000"/>
                  <a:lumOff val="90000"/>
                </a:schemeClr>
              </a:solidFill>
            </a:endParaRPr>
          </a:p>
        </p:txBody>
      </p:sp>
      <p:grpSp>
        <p:nvGrpSpPr>
          <p:cNvPr id="6" name="Gruppieren 5"/>
          <p:cNvGrpSpPr/>
          <p:nvPr/>
        </p:nvGrpSpPr>
        <p:grpSpPr>
          <a:xfrm>
            <a:off x="1193575" y="828678"/>
            <a:ext cx="2295582" cy="3181135"/>
            <a:chOff x="984670" y="843836"/>
            <a:chExt cx="3013471" cy="3202162"/>
          </a:xfrm>
        </p:grpSpPr>
        <p:sp>
          <p:nvSpPr>
            <p:cNvPr id="20" name="Abgerundetes Rechteck 19"/>
            <p:cNvSpPr/>
            <p:nvPr/>
          </p:nvSpPr>
          <p:spPr>
            <a:xfrm>
              <a:off x="1004940" y="843836"/>
              <a:ext cx="2993201" cy="3202162"/>
            </a:xfrm>
            <a:prstGeom prst="roundRect">
              <a:avLst/>
            </a:prstGeom>
            <a:solidFill>
              <a:srgbClr val="4F748E"/>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600" b="1" dirty="0" err="1" smtClean="0">
                  <a:solidFill>
                    <a:schemeClr val="tx1">
                      <a:lumMod val="10000"/>
                      <a:lumOff val="90000"/>
                    </a:schemeClr>
                  </a:solidFill>
                </a:rPr>
                <a:t>Energy</a:t>
              </a:r>
              <a:r>
                <a:rPr lang="de-AT" sz="1600" b="1" dirty="0" smtClean="0">
                  <a:solidFill>
                    <a:schemeClr val="tx1">
                      <a:lumMod val="10000"/>
                      <a:lumOff val="90000"/>
                    </a:schemeClr>
                  </a:solidFill>
                </a:rPr>
                <a:t> End-</a:t>
              </a:r>
              <a:r>
                <a:rPr lang="de-AT" sz="1600" b="1" dirty="0" err="1" smtClean="0">
                  <a:solidFill>
                    <a:schemeClr val="tx1">
                      <a:lumMod val="10000"/>
                      <a:lumOff val="90000"/>
                    </a:schemeClr>
                  </a:solidFill>
                </a:rPr>
                <a:t>Use</a:t>
              </a:r>
              <a:endParaRPr lang="de-AT" sz="1600" b="1" dirty="0" smtClean="0">
                <a:solidFill>
                  <a:schemeClr val="tx1">
                    <a:lumMod val="10000"/>
                    <a:lumOff val="90000"/>
                  </a:schemeClr>
                </a:solidFill>
              </a:endParaRPr>
            </a:p>
            <a:p>
              <a:pPr algn="ctr"/>
              <a:r>
                <a:rPr lang="de-AT" sz="1400" dirty="0" smtClean="0">
                  <a:solidFill>
                    <a:schemeClr val="tx1">
                      <a:lumMod val="10000"/>
                      <a:lumOff val="90000"/>
                    </a:schemeClr>
                  </a:solidFill>
                </a:rPr>
                <a:t>„</a:t>
              </a:r>
              <a:r>
                <a:rPr lang="de-AT" sz="1400" dirty="0" err="1" smtClean="0">
                  <a:solidFill>
                    <a:schemeClr val="tx1">
                      <a:lumMod val="10000"/>
                      <a:lumOff val="90000"/>
                    </a:schemeClr>
                  </a:solidFill>
                </a:rPr>
                <a:t>converting</a:t>
              </a:r>
              <a:r>
                <a:rPr lang="de-AT" sz="1400" dirty="0" smtClean="0">
                  <a:solidFill>
                    <a:schemeClr val="tx1">
                      <a:lumMod val="10000"/>
                      <a:lumOff val="90000"/>
                    </a:schemeClr>
                  </a:solidFill>
                </a:rPr>
                <a:t> USD </a:t>
              </a:r>
              <a:r>
                <a:rPr lang="de-AT" sz="1400" dirty="0" err="1" smtClean="0">
                  <a:solidFill>
                    <a:schemeClr val="tx1">
                      <a:lumMod val="10000"/>
                      <a:lumOff val="90000"/>
                    </a:schemeClr>
                  </a:solidFill>
                </a:rPr>
                <a:t>to</a:t>
              </a:r>
              <a:r>
                <a:rPr lang="de-AT" sz="1400" dirty="0" smtClean="0">
                  <a:solidFill>
                    <a:schemeClr val="tx1">
                      <a:lumMod val="10000"/>
                      <a:lumOff val="90000"/>
                    </a:schemeClr>
                  </a:solidFill>
                </a:rPr>
                <a:t> kWh“</a:t>
              </a:r>
            </a:p>
          </p:txBody>
        </p:sp>
        <p:graphicFrame>
          <p:nvGraphicFramePr>
            <p:cNvPr id="5" name="Diagramm 4"/>
            <p:cNvGraphicFramePr/>
            <p:nvPr>
              <p:extLst/>
            </p:nvPr>
          </p:nvGraphicFramePr>
          <p:xfrm>
            <a:off x="984670" y="1749799"/>
            <a:ext cx="2993645" cy="1978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12" name="Pfeil nach links und rechts 11"/>
          <p:cNvSpPr/>
          <p:nvPr/>
        </p:nvSpPr>
        <p:spPr>
          <a:xfrm rot="2508469">
            <a:off x="3275020" y="4129751"/>
            <a:ext cx="1133829" cy="246254"/>
          </a:xfrm>
          <a:prstGeom prst="lef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0" name="Pfeil nach links und rechts 99"/>
          <p:cNvSpPr/>
          <p:nvPr/>
        </p:nvSpPr>
        <p:spPr>
          <a:xfrm>
            <a:off x="7093003" y="2477865"/>
            <a:ext cx="715389" cy="227985"/>
          </a:xfrm>
          <a:prstGeom prst="lef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5" name="Textfeld 104"/>
          <p:cNvSpPr txBox="1"/>
          <p:nvPr/>
        </p:nvSpPr>
        <p:spPr>
          <a:xfrm>
            <a:off x="10587749" y="3201079"/>
            <a:ext cx="1153878" cy="571227"/>
          </a:xfrm>
          <a:prstGeom prst="rightArrow">
            <a:avLst/>
          </a:prstGeom>
          <a:solidFill>
            <a:schemeClr val="accent1">
              <a:lumMod val="40000"/>
              <a:lumOff val="60000"/>
            </a:schemeClr>
          </a:solidFill>
        </p:spPr>
        <p:txBody>
          <a:bodyPr wrap="square" rtlCol="0" anchor="t">
            <a:noAutofit/>
          </a:bodyPr>
          <a:lstStyle/>
          <a:p>
            <a:pPr algn="ctr"/>
            <a:r>
              <a:rPr lang="de-AT" sz="1200" dirty="0" smtClean="0">
                <a:solidFill>
                  <a:schemeClr val="accent1"/>
                </a:solidFill>
              </a:rPr>
              <a:t>Investments</a:t>
            </a:r>
          </a:p>
          <a:p>
            <a:pPr algn="ctr"/>
            <a:endParaRPr lang="en-IE" sz="1200" dirty="0">
              <a:solidFill>
                <a:schemeClr val="accent1"/>
              </a:solidFill>
            </a:endParaRPr>
          </a:p>
        </p:txBody>
      </p:sp>
      <p:sp>
        <p:nvSpPr>
          <p:cNvPr id="106" name="Textfeld 105"/>
          <p:cNvSpPr txBox="1"/>
          <p:nvPr/>
        </p:nvSpPr>
        <p:spPr>
          <a:xfrm rot="18505593">
            <a:off x="6346365" y="270213"/>
            <a:ext cx="1053913" cy="570851"/>
          </a:xfrm>
          <a:prstGeom prst="rightArrow">
            <a:avLst/>
          </a:prstGeom>
          <a:solidFill>
            <a:srgbClr val="C00000"/>
          </a:solidFill>
        </p:spPr>
        <p:txBody>
          <a:bodyPr wrap="square" rtlCol="0" anchor="t">
            <a:noAutofit/>
          </a:bodyPr>
          <a:lstStyle/>
          <a:p>
            <a:pPr algn="ctr"/>
            <a:r>
              <a:rPr lang="de-AT" sz="1400" b="1" dirty="0" err="1" smtClean="0">
                <a:solidFill>
                  <a:schemeClr val="bg1">
                    <a:lumMod val="95000"/>
                  </a:schemeClr>
                </a:solidFill>
              </a:rPr>
              <a:t>Emissions</a:t>
            </a:r>
            <a:endParaRPr lang="de-AT" sz="1400" b="1" dirty="0" smtClean="0">
              <a:solidFill>
                <a:schemeClr val="bg1">
                  <a:lumMod val="95000"/>
                </a:schemeClr>
              </a:solidFill>
            </a:endParaRPr>
          </a:p>
          <a:p>
            <a:pPr algn="ctr"/>
            <a:endParaRPr lang="en-IE" sz="1400" dirty="0">
              <a:solidFill>
                <a:schemeClr val="bg1">
                  <a:lumMod val="95000"/>
                </a:schemeClr>
              </a:solidFill>
            </a:endParaRPr>
          </a:p>
        </p:txBody>
      </p:sp>
      <p:sp>
        <p:nvSpPr>
          <p:cNvPr id="27" name="Pfeil nach rechts 26"/>
          <p:cNvSpPr/>
          <p:nvPr/>
        </p:nvSpPr>
        <p:spPr>
          <a:xfrm rot="2700000">
            <a:off x="3150601" y="724673"/>
            <a:ext cx="1450223" cy="451539"/>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100" dirty="0" smtClean="0">
                <a:solidFill>
                  <a:schemeClr val="accent1"/>
                </a:solidFill>
              </a:rPr>
              <a:t>Dynamic OPEX</a:t>
            </a:r>
            <a:endParaRPr lang="en-IE" dirty="0">
              <a:solidFill>
                <a:schemeClr val="accent1"/>
              </a:solidFill>
            </a:endParaRPr>
          </a:p>
        </p:txBody>
      </p:sp>
      <p:sp>
        <p:nvSpPr>
          <p:cNvPr id="107" name="Textfeld 106"/>
          <p:cNvSpPr txBox="1"/>
          <p:nvPr/>
        </p:nvSpPr>
        <p:spPr>
          <a:xfrm rot="19143574">
            <a:off x="6842373" y="452630"/>
            <a:ext cx="1320725" cy="549017"/>
          </a:xfrm>
          <a:prstGeom prst="rightArrow">
            <a:avLst/>
          </a:prstGeom>
          <a:solidFill>
            <a:srgbClr val="C00000"/>
          </a:solidFill>
        </p:spPr>
        <p:txBody>
          <a:bodyPr wrap="square" rtlCol="0" anchor="t">
            <a:noAutofit/>
          </a:bodyPr>
          <a:lstStyle/>
          <a:p>
            <a:pPr algn="ctr"/>
            <a:r>
              <a:rPr lang="de-AT" sz="1400" b="1" dirty="0" smtClean="0">
                <a:solidFill>
                  <a:schemeClr val="bg1">
                    <a:lumMod val="95000"/>
                  </a:schemeClr>
                </a:solidFill>
              </a:rPr>
              <a:t>PE </a:t>
            </a:r>
            <a:r>
              <a:rPr lang="de-AT" sz="1400" b="1" dirty="0" err="1" smtClean="0">
                <a:solidFill>
                  <a:schemeClr val="bg1">
                    <a:lumMod val="95000"/>
                  </a:schemeClr>
                </a:solidFill>
              </a:rPr>
              <a:t>demand</a:t>
            </a:r>
            <a:endParaRPr lang="de-AT" sz="1400" b="1" dirty="0" smtClean="0">
              <a:solidFill>
                <a:schemeClr val="bg1">
                  <a:lumMod val="95000"/>
                </a:schemeClr>
              </a:solidFill>
            </a:endParaRPr>
          </a:p>
          <a:p>
            <a:pPr algn="ctr"/>
            <a:endParaRPr lang="en-IE" sz="1400" b="1" dirty="0">
              <a:solidFill>
                <a:schemeClr val="bg1">
                  <a:lumMod val="95000"/>
                </a:schemeClr>
              </a:solidFill>
            </a:endParaRPr>
          </a:p>
        </p:txBody>
      </p:sp>
      <p:sp>
        <p:nvSpPr>
          <p:cNvPr id="36" name="Textfeld 35"/>
          <p:cNvSpPr txBox="1"/>
          <p:nvPr/>
        </p:nvSpPr>
        <p:spPr>
          <a:xfrm>
            <a:off x="8496223" y="6291006"/>
            <a:ext cx="3263590" cy="430887"/>
          </a:xfrm>
          <a:prstGeom prst="rect">
            <a:avLst/>
          </a:prstGeom>
          <a:noFill/>
        </p:spPr>
        <p:txBody>
          <a:bodyPr wrap="square" rtlCol="0">
            <a:spAutoFit/>
          </a:bodyPr>
          <a:lstStyle/>
          <a:p>
            <a:r>
              <a:rPr lang="de-AT" sz="1100" dirty="0" err="1" smtClean="0">
                <a:solidFill>
                  <a:schemeClr val="bg1">
                    <a:lumMod val="75000"/>
                  </a:schemeClr>
                </a:solidFill>
              </a:rPr>
              <a:t>Energy</a:t>
            </a:r>
            <a:r>
              <a:rPr lang="de-AT" sz="1100" dirty="0" smtClean="0">
                <a:solidFill>
                  <a:schemeClr val="bg1">
                    <a:lumMod val="75000"/>
                  </a:schemeClr>
                </a:solidFill>
              </a:rPr>
              <a:t> Module – </a:t>
            </a:r>
            <a:r>
              <a:rPr lang="de-AT" sz="1100" dirty="0" err="1" smtClean="0">
                <a:solidFill>
                  <a:schemeClr val="bg1">
                    <a:lumMod val="75000"/>
                  </a:schemeClr>
                </a:solidFill>
              </a:rPr>
              <a:t>simplified</a:t>
            </a:r>
            <a:r>
              <a:rPr lang="de-AT" sz="1100" dirty="0" smtClean="0">
                <a:solidFill>
                  <a:schemeClr val="bg1">
                    <a:lumMod val="75000"/>
                  </a:schemeClr>
                </a:solidFill>
              </a:rPr>
              <a:t> </a:t>
            </a:r>
            <a:r>
              <a:rPr lang="de-AT" sz="1100" dirty="0" err="1" smtClean="0">
                <a:solidFill>
                  <a:schemeClr val="bg1">
                    <a:lumMod val="75000"/>
                  </a:schemeClr>
                </a:solidFill>
              </a:rPr>
              <a:t>representation</a:t>
            </a:r>
            <a:r>
              <a:rPr lang="de-AT" sz="1100" dirty="0" smtClean="0">
                <a:solidFill>
                  <a:schemeClr val="bg1">
                    <a:lumMod val="75000"/>
                  </a:schemeClr>
                </a:solidFill>
              </a:rPr>
              <a:t> </a:t>
            </a:r>
            <a:r>
              <a:rPr lang="de-AT" sz="1100" dirty="0" err="1" smtClean="0">
                <a:solidFill>
                  <a:schemeClr val="bg1">
                    <a:lumMod val="75000"/>
                  </a:schemeClr>
                </a:solidFill>
              </a:rPr>
              <a:t>of</a:t>
            </a:r>
            <a:r>
              <a:rPr lang="de-AT" sz="1100" dirty="0" smtClean="0">
                <a:solidFill>
                  <a:schemeClr val="bg1">
                    <a:lumMod val="75000"/>
                  </a:schemeClr>
                </a:solidFill>
              </a:rPr>
              <a:t> </a:t>
            </a:r>
            <a:r>
              <a:rPr lang="de-AT" sz="1100" dirty="0" err="1" smtClean="0">
                <a:solidFill>
                  <a:schemeClr val="bg1">
                    <a:lumMod val="75000"/>
                  </a:schemeClr>
                </a:solidFill>
              </a:rPr>
              <a:t>most</a:t>
            </a:r>
            <a:r>
              <a:rPr lang="de-AT" sz="1100" dirty="0" smtClean="0">
                <a:solidFill>
                  <a:schemeClr val="bg1">
                    <a:lumMod val="75000"/>
                  </a:schemeClr>
                </a:solidFill>
              </a:rPr>
              <a:t> </a:t>
            </a:r>
            <a:r>
              <a:rPr lang="de-AT" sz="1100" dirty="0" err="1" smtClean="0">
                <a:solidFill>
                  <a:schemeClr val="bg1">
                    <a:lumMod val="75000"/>
                  </a:schemeClr>
                </a:solidFill>
              </a:rPr>
              <a:t>important</a:t>
            </a:r>
            <a:r>
              <a:rPr lang="de-AT" sz="1100" dirty="0" smtClean="0">
                <a:solidFill>
                  <a:schemeClr val="bg1">
                    <a:lumMod val="75000"/>
                  </a:schemeClr>
                </a:solidFill>
              </a:rPr>
              <a:t> </a:t>
            </a:r>
            <a:r>
              <a:rPr lang="de-AT" sz="1100" dirty="0" err="1" smtClean="0">
                <a:solidFill>
                  <a:schemeClr val="bg1">
                    <a:lumMod val="75000"/>
                  </a:schemeClr>
                </a:solidFill>
              </a:rPr>
              <a:t>interrelations</a:t>
            </a:r>
            <a:r>
              <a:rPr lang="de-AT" sz="1100" dirty="0" smtClean="0">
                <a:solidFill>
                  <a:schemeClr val="bg1">
                    <a:lumMod val="75000"/>
                  </a:schemeClr>
                </a:solidFill>
              </a:rPr>
              <a:t>; Source: AEA</a:t>
            </a:r>
            <a:endParaRPr lang="en-IE" sz="1100" dirty="0">
              <a:solidFill>
                <a:schemeClr val="bg1">
                  <a:lumMod val="75000"/>
                </a:schemeClr>
              </a:solidFill>
            </a:endParaRPr>
          </a:p>
        </p:txBody>
      </p:sp>
      <p:pic>
        <p:nvPicPr>
          <p:cNvPr id="39" name="Imagen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04803" y="5608136"/>
            <a:ext cx="559163" cy="359462"/>
          </a:xfrm>
          <a:prstGeom prst="rect">
            <a:avLst/>
          </a:prstGeom>
        </p:spPr>
      </p:pic>
      <p:pic>
        <p:nvPicPr>
          <p:cNvPr id="40" name="Imagen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70419" y="3028354"/>
            <a:ext cx="332076" cy="227534"/>
          </a:xfrm>
          <a:prstGeom prst="rect">
            <a:avLst/>
          </a:prstGeom>
        </p:spPr>
      </p:pic>
      <p:pic>
        <p:nvPicPr>
          <p:cNvPr id="43" name="Imagen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950656" y="3724686"/>
            <a:ext cx="332076" cy="227534"/>
          </a:xfrm>
          <a:prstGeom prst="rect">
            <a:avLst/>
          </a:prstGeom>
        </p:spPr>
      </p:pic>
      <p:pic>
        <p:nvPicPr>
          <p:cNvPr id="44" name="Imagen 4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47944" y="3566079"/>
            <a:ext cx="581620" cy="344527"/>
          </a:xfrm>
          <a:prstGeom prst="rect">
            <a:avLst/>
          </a:prstGeom>
        </p:spPr>
      </p:pic>
      <p:sp>
        <p:nvSpPr>
          <p:cNvPr id="45" name="Textfeld 44"/>
          <p:cNvSpPr txBox="1"/>
          <p:nvPr/>
        </p:nvSpPr>
        <p:spPr>
          <a:xfrm>
            <a:off x="10566504" y="2305927"/>
            <a:ext cx="1175123" cy="815903"/>
          </a:xfrm>
          <a:prstGeom prst="rightArrow">
            <a:avLst/>
          </a:prstGeom>
          <a:solidFill>
            <a:schemeClr val="accent1">
              <a:lumMod val="40000"/>
              <a:lumOff val="60000"/>
            </a:schemeClr>
          </a:solidFill>
        </p:spPr>
        <p:txBody>
          <a:bodyPr wrap="square" rtlCol="0" anchor="t">
            <a:noAutofit/>
          </a:bodyPr>
          <a:lstStyle/>
          <a:p>
            <a:pPr algn="ctr"/>
            <a:r>
              <a:rPr lang="de-AT" sz="1200" dirty="0" smtClean="0">
                <a:solidFill>
                  <a:schemeClr val="accent1"/>
                </a:solidFill>
              </a:rPr>
              <a:t>Material- &amp; Land </a:t>
            </a:r>
            <a:r>
              <a:rPr lang="de-AT" sz="1200" dirty="0" err="1" smtClean="0">
                <a:solidFill>
                  <a:schemeClr val="accent1"/>
                </a:solidFill>
              </a:rPr>
              <a:t>Use</a:t>
            </a:r>
            <a:endParaRPr lang="de-AT" sz="1200" dirty="0" smtClean="0">
              <a:solidFill>
                <a:schemeClr val="accent1"/>
              </a:solidFill>
            </a:endParaRPr>
          </a:p>
          <a:p>
            <a:pPr algn="ctr"/>
            <a:endParaRPr lang="en-IE" sz="1200" dirty="0">
              <a:solidFill>
                <a:schemeClr val="accent1"/>
              </a:solidFill>
            </a:endParaRPr>
          </a:p>
        </p:txBody>
      </p:sp>
      <p:sp>
        <p:nvSpPr>
          <p:cNvPr id="7" name="Pfeil nach links 6"/>
          <p:cNvSpPr/>
          <p:nvPr/>
        </p:nvSpPr>
        <p:spPr>
          <a:xfrm>
            <a:off x="10155248" y="786088"/>
            <a:ext cx="1678458" cy="658635"/>
          </a:xfrm>
          <a:prstGeom prst="leftArrow">
            <a:avLst>
              <a:gd name="adj1" fmla="val 52595"/>
              <a:gd name="adj2"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50" dirty="0" err="1" smtClean="0">
                <a:solidFill>
                  <a:srgbClr val="4D738A"/>
                </a:solidFill>
              </a:rPr>
              <a:t>Biophysical</a:t>
            </a:r>
            <a:r>
              <a:rPr lang="de-AT" sz="1050" dirty="0" smtClean="0">
                <a:solidFill>
                  <a:srgbClr val="4D738A"/>
                </a:solidFill>
              </a:rPr>
              <a:t> </a:t>
            </a:r>
            <a:r>
              <a:rPr lang="de-AT" sz="1050" dirty="0" err="1" smtClean="0">
                <a:solidFill>
                  <a:srgbClr val="4D738A"/>
                </a:solidFill>
              </a:rPr>
              <a:t>Limitations</a:t>
            </a:r>
            <a:endParaRPr lang="en-IE" sz="1050" dirty="0">
              <a:solidFill>
                <a:srgbClr val="4D738A"/>
              </a:solidFill>
            </a:endParaRPr>
          </a:p>
        </p:txBody>
      </p:sp>
      <p:pic>
        <p:nvPicPr>
          <p:cNvPr id="67" name="Grafik 66"/>
          <p:cNvPicPr>
            <a:picLocks noChangeAspect="1"/>
          </p:cNvPicPr>
          <p:nvPr/>
        </p:nvPicPr>
        <p:blipFill>
          <a:blip r:embed="rId11"/>
          <a:stretch>
            <a:fillRect/>
          </a:stretch>
        </p:blipFill>
        <p:spPr>
          <a:xfrm>
            <a:off x="4691901" y="1937051"/>
            <a:ext cx="415853" cy="505262"/>
          </a:xfrm>
          <a:prstGeom prst="rect">
            <a:avLst/>
          </a:prstGeom>
        </p:spPr>
      </p:pic>
      <p:sp>
        <p:nvSpPr>
          <p:cNvPr id="15" name="Rechteck 14"/>
          <p:cNvSpPr/>
          <p:nvPr/>
        </p:nvSpPr>
        <p:spPr>
          <a:xfrm>
            <a:off x="4638047" y="2952816"/>
            <a:ext cx="163468"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Rechteck 69"/>
          <p:cNvSpPr/>
          <p:nvPr/>
        </p:nvSpPr>
        <p:spPr>
          <a:xfrm>
            <a:off x="4797227" y="2938570"/>
            <a:ext cx="163468" cy="59966"/>
          </a:xfrm>
          <a:prstGeom prst="rect">
            <a:avLst/>
          </a:prstGeom>
          <a:solidFill>
            <a:srgbClr val="04B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1" name="Rechteck 70"/>
          <p:cNvSpPr/>
          <p:nvPr/>
        </p:nvSpPr>
        <p:spPr>
          <a:xfrm>
            <a:off x="4953674" y="2903183"/>
            <a:ext cx="101771" cy="9535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2" name="Rechteck 71"/>
          <p:cNvSpPr/>
          <p:nvPr/>
        </p:nvSpPr>
        <p:spPr>
          <a:xfrm>
            <a:off x="5049379" y="2847524"/>
            <a:ext cx="83511" cy="15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Rechteck 72"/>
          <p:cNvSpPr/>
          <p:nvPr/>
        </p:nvSpPr>
        <p:spPr>
          <a:xfrm>
            <a:off x="5128602" y="2812137"/>
            <a:ext cx="85468" cy="18447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9" name="Gerader Verbinder 18"/>
          <p:cNvCxnSpPr/>
          <p:nvPr/>
        </p:nvCxnSpPr>
        <p:spPr>
          <a:xfrm>
            <a:off x="4970771" y="2762250"/>
            <a:ext cx="0" cy="234364"/>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76" name="Picture 1">
            <a:extLst>
              <a:ext uri="{FF2B5EF4-FFF2-40B4-BE49-F238E27FC236}">
                <a16:creationId xmlns:a16="http://schemas.microsoft.com/office/drawing/2014/main" id="{4AE30316-3829-4F88-AB14-8B25CA009F11}"/>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77143" y="5046447"/>
            <a:ext cx="1523336" cy="88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Abgerundetes Rechteck 46"/>
          <p:cNvSpPr/>
          <p:nvPr/>
        </p:nvSpPr>
        <p:spPr>
          <a:xfrm>
            <a:off x="8252609" y="4581391"/>
            <a:ext cx="2043576" cy="1301861"/>
          </a:xfrm>
          <a:prstGeom prst="roundRect">
            <a:avLst/>
          </a:prstGeom>
          <a:solidFill>
            <a:srgbClr val="04BCE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de-AT" sz="1600" b="1" dirty="0" smtClean="0">
                <a:solidFill>
                  <a:schemeClr val="tx1">
                    <a:lumMod val="10000"/>
                    <a:lumOff val="90000"/>
                  </a:schemeClr>
                </a:solidFill>
              </a:rPr>
              <a:t>EROI/ESOI</a:t>
            </a:r>
            <a:endParaRPr lang="de-AT" sz="800" dirty="0">
              <a:solidFill>
                <a:schemeClr val="bg1">
                  <a:lumMod val="95000"/>
                </a:schemeClr>
              </a:solidFill>
            </a:endParaRPr>
          </a:p>
          <a:p>
            <a:pPr algn="ctr"/>
            <a:r>
              <a:rPr lang="de-AT" sz="1200" b="1" dirty="0" err="1" smtClean="0">
                <a:solidFill>
                  <a:schemeClr val="bg1">
                    <a:lumMod val="95000"/>
                  </a:schemeClr>
                </a:solidFill>
              </a:rPr>
              <a:t>Estimate</a:t>
            </a:r>
            <a:r>
              <a:rPr lang="de-AT" sz="1200" b="1" dirty="0" smtClean="0">
                <a:solidFill>
                  <a:schemeClr val="bg1">
                    <a:lumMod val="95000"/>
                  </a:schemeClr>
                </a:solidFill>
              </a:rPr>
              <a:t> </a:t>
            </a:r>
            <a:r>
              <a:rPr lang="de-AT" sz="1200" b="1" dirty="0" err="1" smtClean="0">
                <a:solidFill>
                  <a:schemeClr val="bg1">
                    <a:lumMod val="95000"/>
                  </a:schemeClr>
                </a:solidFill>
              </a:rPr>
              <a:t>the</a:t>
            </a:r>
            <a:r>
              <a:rPr lang="de-AT" sz="1200" b="1" dirty="0" smtClean="0">
                <a:solidFill>
                  <a:schemeClr val="bg1">
                    <a:lumMod val="95000"/>
                  </a:schemeClr>
                </a:solidFill>
              </a:rPr>
              <a:t> </a:t>
            </a:r>
            <a:r>
              <a:rPr lang="de-AT" sz="1200" b="1" dirty="0" err="1" smtClean="0">
                <a:solidFill>
                  <a:schemeClr val="bg1">
                    <a:lumMod val="95000"/>
                  </a:schemeClr>
                </a:solidFill>
              </a:rPr>
              <a:t>Energy</a:t>
            </a:r>
            <a:r>
              <a:rPr lang="de-AT" sz="1200" b="1" dirty="0" smtClean="0">
                <a:solidFill>
                  <a:schemeClr val="bg1">
                    <a:lumMod val="95000"/>
                  </a:schemeClr>
                </a:solidFill>
              </a:rPr>
              <a:t> Return on </a:t>
            </a:r>
            <a:r>
              <a:rPr lang="de-AT" sz="1200" b="1" dirty="0" err="1" smtClean="0">
                <a:solidFill>
                  <a:schemeClr val="bg1">
                    <a:lumMod val="95000"/>
                  </a:schemeClr>
                </a:solidFill>
              </a:rPr>
              <a:t>Energy</a:t>
            </a:r>
            <a:r>
              <a:rPr lang="de-AT" sz="1200" b="1" dirty="0" smtClean="0">
                <a:solidFill>
                  <a:schemeClr val="bg1">
                    <a:lumMod val="95000"/>
                  </a:schemeClr>
                </a:solidFill>
              </a:rPr>
              <a:t> </a:t>
            </a:r>
            <a:r>
              <a:rPr lang="de-AT" sz="1200" b="1" dirty="0" err="1" smtClean="0">
                <a:solidFill>
                  <a:schemeClr val="bg1">
                    <a:lumMod val="95000"/>
                  </a:schemeClr>
                </a:solidFill>
              </a:rPr>
              <a:t>Invested</a:t>
            </a:r>
            <a:r>
              <a:rPr lang="de-AT" sz="1200" b="1" dirty="0" smtClean="0">
                <a:solidFill>
                  <a:schemeClr val="bg1">
                    <a:lumMod val="95000"/>
                  </a:schemeClr>
                </a:solidFill>
              </a:rPr>
              <a:t> </a:t>
            </a:r>
            <a:r>
              <a:rPr lang="de-AT" sz="1200" b="1" dirty="0" err="1" smtClean="0">
                <a:solidFill>
                  <a:schemeClr val="bg1">
                    <a:lumMod val="95000"/>
                  </a:schemeClr>
                </a:solidFill>
              </a:rPr>
              <a:t>of</a:t>
            </a:r>
            <a:r>
              <a:rPr lang="de-AT" sz="1200" b="1" dirty="0" smtClean="0">
                <a:solidFill>
                  <a:schemeClr val="bg1">
                    <a:lumMod val="95000"/>
                  </a:schemeClr>
                </a:solidFill>
              </a:rPr>
              <a:t> </a:t>
            </a:r>
            <a:r>
              <a:rPr lang="de-AT" sz="1200" b="1" dirty="0" err="1" smtClean="0">
                <a:solidFill>
                  <a:schemeClr val="bg1">
                    <a:lumMod val="95000"/>
                  </a:schemeClr>
                </a:solidFill>
              </a:rPr>
              <a:t>the</a:t>
            </a:r>
            <a:r>
              <a:rPr lang="de-AT" sz="1200" b="1" dirty="0" smtClean="0">
                <a:solidFill>
                  <a:schemeClr val="bg1">
                    <a:lumMod val="95000"/>
                  </a:schemeClr>
                </a:solidFill>
              </a:rPr>
              <a:t> System</a:t>
            </a:r>
            <a:endParaRPr lang="de-AT" sz="2400" b="1" dirty="0">
              <a:solidFill>
                <a:schemeClr val="tx1">
                  <a:lumMod val="90000"/>
                  <a:lumOff val="10000"/>
                </a:schemeClr>
              </a:solidFill>
            </a:endParaRPr>
          </a:p>
        </p:txBody>
      </p:sp>
      <p:pic>
        <p:nvPicPr>
          <p:cNvPr id="48" name="Imagen 4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620381" y="5532754"/>
            <a:ext cx="581620" cy="344527"/>
          </a:xfrm>
          <a:prstGeom prst="rect">
            <a:avLst/>
          </a:prstGeom>
        </p:spPr>
      </p:pic>
      <p:sp>
        <p:nvSpPr>
          <p:cNvPr id="49" name="Pfeil nach rechts 48"/>
          <p:cNvSpPr/>
          <p:nvPr/>
        </p:nvSpPr>
        <p:spPr>
          <a:xfrm rot="2980632">
            <a:off x="3569239" y="354890"/>
            <a:ext cx="1450223" cy="451539"/>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100" dirty="0" smtClean="0">
                <a:solidFill>
                  <a:schemeClr val="accent1"/>
                </a:solidFill>
              </a:rPr>
              <a:t>FE Imports/Exports</a:t>
            </a:r>
            <a:endParaRPr lang="en-IE" dirty="0">
              <a:solidFill>
                <a:schemeClr val="accent1"/>
              </a:solidFill>
            </a:endParaRPr>
          </a:p>
        </p:txBody>
      </p:sp>
      <p:pic>
        <p:nvPicPr>
          <p:cNvPr id="51" name="Imagen 4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15607" y="5615604"/>
            <a:ext cx="581620" cy="344527"/>
          </a:xfrm>
          <a:prstGeom prst="rect">
            <a:avLst/>
          </a:prstGeom>
        </p:spPr>
      </p:pic>
      <p:sp>
        <p:nvSpPr>
          <p:cNvPr id="52" name="Pfeil nach rechts 51"/>
          <p:cNvSpPr/>
          <p:nvPr/>
        </p:nvSpPr>
        <p:spPr>
          <a:xfrm rot="5400000">
            <a:off x="9121739" y="4257548"/>
            <a:ext cx="399651"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Pfeil nach rechts 52"/>
          <p:cNvSpPr/>
          <p:nvPr/>
        </p:nvSpPr>
        <p:spPr>
          <a:xfrm>
            <a:off x="5698884" y="5180279"/>
            <a:ext cx="2549417"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Abgerundetes Rechteck 53"/>
          <p:cNvSpPr/>
          <p:nvPr/>
        </p:nvSpPr>
        <p:spPr>
          <a:xfrm>
            <a:off x="7857296" y="779859"/>
            <a:ext cx="2279381" cy="961899"/>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400" b="1" dirty="0" smtClean="0">
                <a:solidFill>
                  <a:schemeClr val="tx1">
                    <a:lumMod val="10000"/>
                    <a:lumOff val="90000"/>
                  </a:schemeClr>
                </a:solidFill>
              </a:rPr>
              <a:t>RES Potential</a:t>
            </a:r>
          </a:p>
          <a:p>
            <a:pPr algn="ctr"/>
            <a:r>
              <a:rPr lang="de-AT" sz="1200" dirty="0" smtClean="0">
                <a:solidFill>
                  <a:schemeClr val="tx1">
                    <a:lumMod val="10000"/>
                    <a:lumOff val="90000"/>
                  </a:schemeClr>
                </a:solidFill>
              </a:rPr>
              <a:t>„</a:t>
            </a:r>
            <a:r>
              <a:rPr lang="de-AT" sz="1200" dirty="0" err="1" smtClean="0">
                <a:solidFill>
                  <a:schemeClr val="tx1">
                    <a:lumMod val="10000"/>
                    <a:lumOff val="90000"/>
                  </a:schemeClr>
                </a:solidFill>
              </a:rPr>
              <a:t>accounting</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for</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land</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competition</a:t>
            </a:r>
            <a:r>
              <a:rPr lang="de-AT" sz="1200" dirty="0" smtClean="0">
                <a:solidFill>
                  <a:schemeClr val="tx1">
                    <a:lumMod val="10000"/>
                    <a:lumOff val="90000"/>
                  </a:schemeClr>
                </a:solidFill>
              </a:rPr>
              <a:t>“</a:t>
            </a:r>
            <a:endParaRPr lang="de-AT" sz="800" dirty="0" smtClean="0">
              <a:solidFill>
                <a:schemeClr val="tx1">
                  <a:lumMod val="10000"/>
                  <a:lumOff val="90000"/>
                </a:schemeClr>
              </a:solidFill>
            </a:endParaRPr>
          </a:p>
        </p:txBody>
      </p:sp>
      <p:sp>
        <p:nvSpPr>
          <p:cNvPr id="55" name="Pfeil nach rechts 54"/>
          <p:cNvSpPr/>
          <p:nvPr/>
        </p:nvSpPr>
        <p:spPr>
          <a:xfrm rot="5400000">
            <a:off x="8143474" y="1746901"/>
            <a:ext cx="278233"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Pfeil nach rechts 56"/>
          <p:cNvSpPr/>
          <p:nvPr/>
        </p:nvSpPr>
        <p:spPr>
          <a:xfrm rot="9414162">
            <a:off x="7022256" y="1148963"/>
            <a:ext cx="851526"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60" name="Imagen 3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321564" y="1343847"/>
            <a:ext cx="695715" cy="374615"/>
          </a:xfrm>
          <a:prstGeom prst="rect">
            <a:avLst/>
          </a:prstGeom>
        </p:spPr>
      </p:pic>
      <p:pic>
        <p:nvPicPr>
          <p:cNvPr id="61" name="Imagen 4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92777" y="1362278"/>
            <a:ext cx="581620" cy="344527"/>
          </a:xfrm>
          <a:prstGeom prst="rect">
            <a:avLst/>
          </a:prstGeom>
        </p:spPr>
      </p:pic>
      <p:pic>
        <p:nvPicPr>
          <p:cNvPr id="62" name="Imagen 3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941835" y="3537379"/>
            <a:ext cx="695715" cy="374615"/>
          </a:xfrm>
          <a:prstGeom prst="rect">
            <a:avLst/>
          </a:prstGeom>
        </p:spPr>
      </p:pic>
      <p:sp>
        <p:nvSpPr>
          <p:cNvPr id="63" name="Textfeld 62"/>
          <p:cNvSpPr txBox="1"/>
          <p:nvPr/>
        </p:nvSpPr>
        <p:spPr>
          <a:xfrm>
            <a:off x="4391941" y="3865514"/>
            <a:ext cx="1428635" cy="400110"/>
          </a:xfrm>
          <a:prstGeom prst="rect">
            <a:avLst/>
          </a:prstGeom>
          <a:solidFill>
            <a:srgbClr val="FFFFFF">
              <a:alpha val="49020"/>
            </a:srgbClr>
          </a:solidFill>
        </p:spPr>
        <p:txBody>
          <a:bodyPr wrap="square" rtlCol="0">
            <a:spAutoFit/>
          </a:bodyPr>
          <a:lstStyle/>
          <a:p>
            <a:pPr algn="ctr"/>
            <a:r>
              <a:rPr lang="de-AT" sz="2000" b="1" dirty="0" err="1" smtClean="0">
                <a:solidFill>
                  <a:srgbClr val="C00000"/>
                </a:solidFill>
              </a:rPr>
              <a:t>Flexibilities</a:t>
            </a:r>
            <a:endParaRPr lang="de-AT" sz="2000" b="1" dirty="0" smtClean="0">
              <a:solidFill>
                <a:srgbClr val="C00000"/>
              </a:solidFill>
            </a:endParaRPr>
          </a:p>
        </p:txBody>
      </p:sp>
      <p:sp>
        <p:nvSpPr>
          <p:cNvPr id="9" name="Textfeld 8"/>
          <p:cNvSpPr txBox="1"/>
          <p:nvPr/>
        </p:nvSpPr>
        <p:spPr>
          <a:xfrm>
            <a:off x="572996" y="1583951"/>
            <a:ext cx="405677" cy="461665"/>
          </a:xfrm>
          <a:prstGeom prst="rect">
            <a:avLst/>
          </a:prstGeom>
          <a:noFill/>
        </p:spPr>
        <p:txBody>
          <a:bodyPr wrap="square" rtlCol="0">
            <a:spAutoFit/>
          </a:bodyPr>
          <a:lstStyle/>
          <a:p>
            <a:r>
              <a:rPr lang="de-AT" sz="2400" b="1" dirty="0" smtClean="0">
                <a:solidFill>
                  <a:schemeClr val="bg1"/>
                </a:solidFill>
              </a:rPr>
              <a:t>$</a:t>
            </a:r>
            <a:endParaRPr lang="en-IE" sz="2400" b="1" dirty="0">
              <a:solidFill>
                <a:schemeClr val="bg1"/>
              </a:solidFill>
            </a:endParaRPr>
          </a:p>
        </p:txBody>
      </p:sp>
      <p:sp>
        <p:nvSpPr>
          <p:cNvPr id="64" name="Pfeil nach rechts 63"/>
          <p:cNvSpPr/>
          <p:nvPr/>
        </p:nvSpPr>
        <p:spPr>
          <a:xfrm>
            <a:off x="3542442" y="2239954"/>
            <a:ext cx="727326" cy="202359"/>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Explosion 2 55"/>
          <p:cNvSpPr/>
          <p:nvPr/>
        </p:nvSpPr>
        <p:spPr>
          <a:xfrm>
            <a:off x="-1010687" y="5903293"/>
            <a:ext cx="2715560" cy="1169645"/>
          </a:xfrm>
          <a:prstGeom prst="irregularSeal2">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dirty="0" err="1" smtClean="0">
                <a:solidFill>
                  <a:schemeClr val="tx1"/>
                </a:solidFill>
              </a:rPr>
              <a:t>Simplified</a:t>
            </a:r>
            <a:r>
              <a:rPr lang="de-AT" dirty="0" smtClean="0">
                <a:solidFill>
                  <a:schemeClr val="tx1"/>
                </a:solidFill>
              </a:rPr>
              <a:t> </a:t>
            </a:r>
            <a:r>
              <a:rPr lang="de-AT" dirty="0" err="1" smtClean="0">
                <a:solidFill>
                  <a:schemeClr val="tx1"/>
                </a:solidFill>
              </a:rPr>
              <a:t>version</a:t>
            </a:r>
            <a:r>
              <a:rPr lang="de-AT" dirty="0" smtClean="0">
                <a:solidFill>
                  <a:schemeClr val="tx1"/>
                </a:solidFill>
              </a:rPr>
              <a:t> M30 </a:t>
            </a:r>
            <a:r>
              <a:rPr lang="de-AT" dirty="0" err="1" smtClean="0">
                <a:solidFill>
                  <a:schemeClr val="tx1"/>
                </a:solidFill>
              </a:rPr>
              <a:t>report</a:t>
            </a:r>
            <a:r>
              <a:rPr lang="de-AT" dirty="0" smtClean="0">
                <a:solidFill>
                  <a:schemeClr val="tx1"/>
                </a:solidFill>
              </a:rPr>
              <a:t> (1.3.22)</a:t>
            </a:r>
            <a:endParaRPr lang="en-IE" dirty="0">
              <a:solidFill>
                <a:schemeClr val="tx1"/>
              </a:solidFill>
            </a:endParaRPr>
          </a:p>
        </p:txBody>
      </p:sp>
    </p:spTree>
    <p:extLst>
      <p:ext uri="{BB962C8B-B14F-4D97-AF65-F5344CB8AC3E}">
        <p14:creationId xmlns:p14="http://schemas.microsoft.com/office/powerpoint/2010/main" val="286276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uppieren 49"/>
          <p:cNvGrpSpPr/>
          <p:nvPr/>
        </p:nvGrpSpPr>
        <p:grpSpPr>
          <a:xfrm>
            <a:off x="4571999" y="3126392"/>
            <a:ext cx="4647293" cy="3667703"/>
            <a:chOff x="4481737" y="2117248"/>
            <a:chExt cx="5690472" cy="4490993"/>
          </a:xfrm>
        </p:grpSpPr>
        <p:sp>
          <p:nvSpPr>
            <p:cNvPr id="43" name="Abgerundetes Rechteck 42"/>
            <p:cNvSpPr/>
            <p:nvPr/>
          </p:nvSpPr>
          <p:spPr>
            <a:xfrm>
              <a:off x="4481737" y="2117248"/>
              <a:ext cx="5690472" cy="44909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de-AT" sz="1400" dirty="0" smtClean="0"/>
                <a:t>Transformation &amp;</a:t>
              </a:r>
            </a:p>
            <a:p>
              <a:r>
                <a:rPr lang="de-AT" sz="1400" dirty="0" err="1" smtClean="0"/>
                <a:t>capacity</a:t>
              </a:r>
              <a:r>
                <a:rPr lang="de-AT" sz="1400" dirty="0" smtClean="0"/>
                <a:t> sub-module</a:t>
              </a:r>
              <a:endParaRPr lang="de-AT" sz="1400" dirty="0"/>
            </a:p>
          </p:txBody>
        </p:sp>
        <p:cxnSp>
          <p:nvCxnSpPr>
            <p:cNvPr id="25" name="Gerade Verbindung mit Pfeil 24"/>
            <p:cNvCxnSpPr>
              <a:stCxn id="43" idx="0"/>
            </p:cNvCxnSpPr>
            <p:nvPr/>
          </p:nvCxnSpPr>
          <p:spPr>
            <a:xfrm>
              <a:off x="7326973" y="2117248"/>
              <a:ext cx="1196962" cy="15554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Sechseck 25"/>
            <p:cNvSpPr/>
            <p:nvPr/>
          </p:nvSpPr>
          <p:spPr>
            <a:xfrm>
              <a:off x="7377992" y="3645267"/>
              <a:ext cx="2170228" cy="81236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smtClean="0"/>
                <a:t>Technology </a:t>
              </a:r>
              <a:r>
                <a:rPr lang="de-AT" sz="1400" dirty="0" err="1" smtClean="0"/>
                <a:t>utilization</a:t>
              </a:r>
              <a:r>
                <a:rPr lang="de-AT" sz="1400" dirty="0" smtClean="0"/>
                <a:t> </a:t>
              </a:r>
              <a:r>
                <a:rPr lang="de-AT" sz="1400" dirty="0" err="1" smtClean="0"/>
                <a:t>allocation</a:t>
              </a:r>
              <a:endParaRPr lang="de-AT" sz="1400" dirty="0"/>
            </a:p>
          </p:txBody>
        </p:sp>
        <p:sp>
          <p:nvSpPr>
            <p:cNvPr id="27" name="Sechseck 26"/>
            <p:cNvSpPr/>
            <p:nvPr/>
          </p:nvSpPr>
          <p:spPr>
            <a:xfrm>
              <a:off x="5067464" y="3666295"/>
              <a:ext cx="1981853" cy="82021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err="1" smtClean="0"/>
                <a:t>Capacity</a:t>
              </a:r>
              <a:r>
                <a:rPr lang="de-AT" sz="1400" dirty="0" smtClean="0"/>
                <a:t> </a:t>
              </a:r>
              <a:r>
                <a:rPr lang="de-AT" sz="1400" dirty="0" err="1" smtClean="0"/>
                <a:t>expansion</a:t>
              </a:r>
              <a:r>
                <a:rPr lang="de-AT" sz="1400" dirty="0" smtClean="0"/>
                <a:t> </a:t>
              </a:r>
              <a:r>
                <a:rPr lang="de-AT" sz="1400" dirty="0" err="1" smtClean="0"/>
                <a:t>allocation</a:t>
              </a:r>
              <a:endParaRPr lang="de-AT" sz="1400" dirty="0"/>
            </a:p>
          </p:txBody>
        </p:sp>
        <p:cxnSp>
          <p:nvCxnSpPr>
            <p:cNvPr id="30" name="Gerade Verbindung mit Pfeil 29"/>
            <p:cNvCxnSpPr>
              <a:stCxn id="43" idx="0"/>
            </p:cNvCxnSpPr>
            <p:nvPr/>
          </p:nvCxnSpPr>
          <p:spPr>
            <a:xfrm flipH="1">
              <a:off x="6110390" y="2117248"/>
              <a:ext cx="1216583" cy="15490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p:cNvCxnSpPr/>
            <p:nvPr/>
          </p:nvCxnSpPr>
          <p:spPr>
            <a:xfrm>
              <a:off x="8463106" y="4457631"/>
              <a:ext cx="0" cy="9026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feld 34"/>
            <p:cNvSpPr txBox="1"/>
            <p:nvPr/>
          </p:nvSpPr>
          <p:spPr>
            <a:xfrm>
              <a:off x="7509461" y="5384363"/>
              <a:ext cx="1907289" cy="904472"/>
            </a:xfrm>
            <a:prstGeom prst="rect">
              <a:avLst/>
            </a:prstGeom>
            <a:noFill/>
          </p:spPr>
          <p:txBody>
            <a:bodyPr wrap="square" rtlCol="0">
              <a:spAutoFit/>
            </a:bodyPr>
            <a:lstStyle/>
            <a:p>
              <a:pPr algn="ctr"/>
              <a:r>
                <a:rPr lang="de-AT" sz="1400" dirty="0" smtClean="0">
                  <a:solidFill>
                    <a:schemeClr val="bg1"/>
                  </a:solidFill>
                </a:rPr>
                <a:t>…</a:t>
              </a:r>
              <a:r>
                <a:rPr lang="de-AT" sz="1400" dirty="0" err="1">
                  <a:solidFill>
                    <a:schemeClr val="bg1"/>
                  </a:solidFill>
                </a:rPr>
                <a:t>r</a:t>
              </a:r>
              <a:r>
                <a:rPr lang="de-AT" sz="1400" dirty="0" err="1" smtClean="0">
                  <a:solidFill>
                    <a:schemeClr val="bg1"/>
                  </a:solidFill>
                </a:rPr>
                <a:t>equired</a:t>
              </a:r>
              <a:r>
                <a:rPr lang="de-AT" sz="1400" dirty="0" smtClean="0">
                  <a:solidFill>
                    <a:schemeClr val="bg1"/>
                  </a:solidFill>
                </a:rPr>
                <a:t> Primary </a:t>
              </a:r>
              <a:r>
                <a:rPr lang="de-AT" sz="1400" dirty="0" err="1" smtClean="0">
                  <a:solidFill>
                    <a:schemeClr val="bg1"/>
                  </a:solidFill>
                </a:rPr>
                <a:t>Energy</a:t>
              </a:r>
              <a:r>
                <a:rPr lang="de-AT" sz="1400" dirty="0" smtClean="0">
                  <a:solidFill>
                    <a:schemeClr val="bg1"/>
                  </a:solidFill>
                </a:rPr>
                <a:t> </a:t>
              </a:r>
              <a:r>
                <a:rPr lang="de-AT" sz="1400" dirty="0" err="1" smtClean="0">
                  <a:solidFill>
                    <a:schemeClr val="bg1"/>
                  </a:solidFill>
                </a:rPr>
                <a:t>to</a:t>
              </a:r>
              <a:r>
                <a:rPr lang="de-AT" sz="1400" dirty="0">
                  <a:solidFill>
                    <a:schemeClr val="bg1"/>
                  </a:solidFill>
                </a:rPr>
                <a:t> </a:t>
              </a:r>
              <a:r>
                <a:rPr lang="de-AT" sz="1400" dirty="0" err="1" smtClean="0">
                  <a:solidFill>
                    <a:schemeClr val="bg1"/>
                  </a:solidFill>
                </a:rPr>
                <a:t>fulfill</a:t>
              </a:r>
              <a:r>
                <a:rPr lang="de-AT" sz="1400" dirty="0" smtClean="0">
                  <a:solidFill>
                    <a:schemeClr val="bg1"/>
                  </a:solidFill>
                </a:rPr>
                <a:t> FE </a:t>
              </a:r>
              <a:r>
                <a:rPr lang="de-AT" sz="1400" dirty="0" err="1" smtClean="0">
                  <a:solidFill>
                    <a:schemeClr val="bg1"/>
                  </a:solidFill>
                </a:rPr>
                <a:t>demand</a:t>
              </a:r>
              <a:r>
                <a:rPr lang="de-AT" sz="1400" dirty="0" smtClean="0">
                  <a:solidFill>
                    <a:schemeClr val="bg1"/>
                  </a:solidFill>
                </a:rPr>
                <a:t> in t…</a:t>
              </a:r>
              <a:endParaRPr lang="de-AT" sz="1400" dirty="0">
                <a:solidFill>
                  <a:schemeClr val="bg1"/>
                </a:solidFill>
              </a:endParaRPr>
            </a:p>
          </p:txBody>
        </p:sp>
        <p:sp>
          <p:nvSpPr>
            <p:cNvPr id="36" name="Textfeld 35"/>
            <p:cNvSpPr txBox="1"/>
            <p:nvPr/>
          </p:nvSpPr>
          <p:spPr>
            <a:xfrm>
              <a:off x="5128290" y="5311204"/>
              <a:ext cx="1907289" cy="1168276"/>
            </a:xfrm>
            <a:prstGeom prst="rect">
              <a:avLst/>
            </a:prstGeom>
            <a:noFill/>
          </p:spPr>
          <p:txBody>
            <a:bodyPr wrap="square" rtlCol="0">
              <a:spAutoFit/>
            </a:bodyPr>
            <a:lstStyle/>
            <a:p>
              <a:pPr algn="ctr"/>
              <a:r>
                <a:rPr lang="de-AT" sz="1400" dirty="0" smtClean="0">
                  <a:solidFill>
                    <a:schemeClr val="bg1"/>
                  </a:solidFill>
                </a:rPr>
                <a:t>…</a:t>
              </a:r>
              <a:r>
                <a:rPr lang="de-AT" sz="1400" dirty="0" err="1" smtClean="0">
                  <a:solidFill>
                    <a:schemeClr val="bg1"/>
                  </a:solidFill>
                </a:rPr>
                <a:t>requried</a:t>
              </a:r>
              <a:r>
                <a:rPr lang="de-AT" sz="1400" dirty="0" smtClean="0">
                  <a:solidFill>
                    <a:schemeClr val="bg1"/>
                  </a:solidFill>
                </a:rPr>
                <a:t> </a:t>
              </a:r>
              <a:r>
                <a:rPr lang="de-AT" sz="1400" dirty="0" err="1" smtClean="0">
                  <a:solidFill>
                    <a:schemeClr val="bg1"/>
                  </a:solidFill>
                </a:rPr>
                <a:t>new</a:t>
              </a:r>
              <a:r>
                <a:rPr lang="de-AT" sz="1400" dirty="0" smtClean="0">
                  <a:solidFill>
                    <a:schemeClr val="bg1"/>
                  </a:solidFill>
                </a:rPr>
                <a:t> </a:t>
              </a:r>
              <a:r>
                <a:rPr lang="de-AT" sz="1400" dirty="0" err="1" smtClean="0">
                  <a:solidFill>
                    <a:schemeClr val="bg1"/>
                  </a:solidFill>
                </a:rPr>
                <a:t>capacities</a:t>
              </a:r>
              <a:r>
                <a:rPr lang="de-AT" sz="1400" dirty="0" smtClean="0">
                  <a:solidFill>
                    <a:schemeClr val="bg1"/>
                  </a:solidFill>
                </a:rPr>
                <a:t> </a:t>
              </a:r>
              <a:r>
                <a:rPr lang="de-AT" sz="1400" dirty="0" err="1" smtClean="0">
                  <a:solidFill>
                    <a:schemeClr val="bg1"/>
                  </a:solidFill>
                </a:rPr>
                <a:t>to</a:t>
              </a:r>
              <a:r>
                <a:rPr lang="de-AT" sz="1400" dirty="0">
                  <a:solidFill>
                    <a:schemeClr val="bg1"/>
                  </a:solidFill>
                </a:rPr>
                <a:t> </a:t>
              </a:r>
              <a:r>
                <a:rPr lang="de-AT" sz="1400" dirty="0" err="1" smtClean="0">
                  <a:solidFill>
                    <a:schemeClr val="bg1"/>
                  </a:solidFill>
                </a:rPr>
                <a:t>fulfill</a:t>
              </a:r>
              <a:r>
                <a:rPr lang="de-AT" sz="1400" dirty="0" smtClean="0">
                  <a:solidFill>
                    <a:schemeClr val="bg1"/>
                  </a:solidFill>
                </a:rPr>
                <a:t> FE </a:t>
              </a:r>
              <a:r>
                <a:rPr lang="de-AT" sz="1400" dirty="0" err="1" smtClean="0">
                  <a:solidFill>
                    <a:schemeClr val="bg1"/>
                  </a:solidFill>
                </a:rPr>
                <a:t>demand</a:t>
              </a:r>
              <a:r>
                <a:rPr lang="de-AT" sz="1400" dirty="0" smtClean="0">
                  <a:solidFill>
                    <a:schemeClr val="bg1"/>
                  </a:solidFill>
                </a:rPr>
                <a:t> in t+1…</a:t>
              </a:r>
              <a:endParaRPr lang="de-AT" sz="1400" dirty="0">
                <a:solidFill>
                  <a:schemeClr val="bg1"/>
                </a:solidFill>
              </a:endParaRPr>
            </a:p>
          </p:txBody>
        </p:sp>
        <p:cxnSp>
          <p:nvCxnSpPr>
            <p:cNvPr id="37" name="Gerade Verbindung mit Pfeil 36"/>
            <p:cNvCxnSpPr/>
            <p:nvPr/>
          </p:nvCxnSpPr>
          <p:spPr>
            <a:xfrm>
              <a:off x="6081935" y="4485102"/>
              <a:ext cx="0" cy="8476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2" name="Abgerundetes Rechteck 41"/>
          <p:cNvSpPr/>
          <p:nvPr/>
        </p:nvSpPr>
        <p:spPr>
          <a:xfrm>
            <a:off x="2079965" y="48497"/>
            <a:ext cx="6402762" cy="19897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de-AT" dirty="0" err="1" smtClean="0"/>
              <a:t>Energy</a:t>
            </a:r>
            <a:r>
              <a:rPr lang="de-AT" dirty="0" smtClean="0"/>
              <a:t> </a:t>
            </a:r>
            <a:r>
              <a:rPr lang="de-AT" dirty="0" err="1" smtClean="0"/>
              <a:t>Variability</a:t>
            </a:r>
            <a:r>
              <a:rPr lang="de-AT" dirty="0" smtClean="0"/>
              <a:t> Management sub-module</a:t>
            </a:r>
            <a:endParaRPr lang="de-AT" dirty="0"/>
          </a:p>
        </p:txBody>
      </p:sp>
      <p:sp>
        <p:nvSpPr>
          <p:cNvPr id="5" name="Ellipse 4"/>
          <p:cNvSpPr/>
          <p:nvPr/>
        </p:nvSpPr>
        <p:spPr>
          <a:xfrm>
            <a:off x="6033475" y="2865540"/>
            <a:ext cx="1766009" cy="525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200" dirty="0" smtClean="0"/>
              <a:t>Max. RES </a:t>
            </a:r>
            <a:r>
              <a:rPr lang="de-AT" sz="1200" dirty="0" err="1" smtClean="0"/>
              <a:t>elec</a:t>
            </a:r>
            <a:r>
              <a:rPr lang="de-AT" sz="1200" dirty="0" smtClean="0"/>
              <a:t> after </a:t>
            </a:r>
            <a:r>
              <a:rPr lang="de-AT" sz="1200" dirty="0" err="1" smtClean="0"/>
              <a:t>Curtailment</a:t>
            </a:r>
            <a:endParaRPr lang="de-AT" sz="1200" dirty="0"/>
          </a:p>
        </p:txBody>
      </p:sp>
      <p:sp>
        <p:nvSpPr>
          <p:cNvPr id="6" name="Ellipse 5"/>
          <p:cNvSpPr/>
          <p:nvPr/>
        </p:nvSpPr>
        <p:spPr>
          <a:xfrm>
            <a:off x="2809916" y="812360"/>
            <a:ext cx="1306846" cy="576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Max </a:t>
            </a:r>
            <a:r>
              <a:rPr lang="de-AT" dirty="0" err="1" smtClean="0"/>
              <a:t>vRES</a:t>
            </a:r>
            <a:r>
              <a:rPr lang="de-AT" dirty="0" smtClean="0"/>
              <a:t> CF</a:t>
            </a:r>
            <a:endParaRPr lang="de-AT" dirty="0"/>
          </a:p>
        </p:txBody>
      </p:sp>
      <p:sp>
        <p:nvSpPr>
          <p:cNvPr id="7" name="Ellipse 6"/>
          <p:cNvSpPr/>
          <p:nvPr/>
        </p:nvSpPr>
        <p:spPr>
          <a:xfrm>
            <a:off x="6408648" y="773119"/>
            <a:ext cx="1495221" cy="655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smtClean="0"/>
              <a:t>Max RES CF after </a:t>
            </a:r>
            <a:r>
              <a:rPr lang="de-AT" sz="1200" dirty="0" err="1" smtClean="0"/>
              <a:t>curtailment</a:t>
            </a:r>
            <a:endParaRPr lang="de-AT" sz="1200" dirty="0"/>
          </a:p>
        </p:txBody>
      </p:sp>
      <p:sp>
        <p:nvSpPr>
          <p:cNvPr id="8" name="Abgerundetes Rechteck 7"/>
          <p:cNvSpPr/>
          <p:nvPr/>
        </p:nvSpPr>
        <p:spPr>
          <a:xfrm>
            <a:off x="4571999" y="894776"/>
            <a:ext cx="1353940" cy="412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smtClean="0"/>
              <a:t>regressions</a:t>
            </a:r>
            <a:endParaRPr lang="de-AT" dirty="0"/>
          </a:p>
        </p:txBody>
      </p:sp>
      <p:cxnSp>
        <p:nvCxnSpPr>
          <p:cNvPr id="10" name="Gerade Verbindung mit Pfeil 9"/>
          <p:cNvCxnSpPr>
            <a:stCxn id="6" idx="6"/>
            <a:endCxn id="8" idx="1"/>
          </p:cNvCxnSpPr>
          <p:nvPr/>
        </p:nvCxnSpPr>
        <p:spPr>
          <a:xfrm>
            <a:off x="4116762" y="1100810"/>
            <a:ext cx="45523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a:stCxn id="8" idx="3"/>
            <a:endCxn id="7" idx="2"/>
          </p:cNvCxnSpPr>
          <p:nvPr/>
        </p:nvCxnSpPr>
        <p:spPr>
          <a:xfrm>
            <a:off x="5925939" y="1100811"/>
            <a:ext cx="48270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a:stCxn id="7" idx="4"/>
            <a:endCxn id="5" idx="0"/>
          </p:cNvCxnSpPr>
          <p:nvPr/>
        </p:nvCxnSpPr>
        <p:spPr>
          <a:xfrm flipH="1">
            <a:off x="6916480" y="1428504"/>
            <a:ext cx="239779" cy="14370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Ellipse 58"/>
          <p:cNvSpPr/>
          <p:nvPr/>
        </p:nvSpPr>
        <p:spPr>
          <a:xfrm>
            <a:off x="6288758" y="1680870"/>
            <a:ext cx="1495221" cy="74696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200" dirty="0" smtClean="0">
                <a:solidFill>
                  <a:schemeClr val="bg1"/>
                </a:solidFill>
              </a:rPr>
              <a:t>Max RES </a:t>
            </a:r>
            <a:r>
              <a:rPr lang="de-AT" sz="1200" dirty="0" err="1" smtClean="0">
                <a:solidFill>
                  <a:schemeClr val="bg1"/>
                </a:solidFill>
              </a:rPr>
              <a:t>full</a:t>
            </a:r>
            <a:r>
              <a:rPr lang="de-AT" sz="1200" dirty="0" smtClean="0">
                <a:solidFill>
                  <a:schemeClr val="bg1"/>
                </a:solidFill>
              </a:rPr>
              <a:t> </a:t>
            </a:r>
            <a:r>
              <a:rPr lang="de-AT" sz="1200" dirty="0" err="1" smtClean="0">
                <a:solidFill>
                  <a:schemeClr val="bg1"/>
                </a:solidFill>
              </a:rPr>
              <a:t>load</a:t>
            </a:r>
            <a:r>
              <a:rPr lang="de-AT" sz="1200" dirty="0" smtClean="0">
                <a:solidFill>
                  <a:schemeClr val="bg1"/>
                </a:solidFill>
              </a:rPr>
              <a:t> </a:t>
            </a:r>
            <a:r>
              <a:rPr lang="de-AT" sz="1200" dirty="0" err="1" smtClean="0">
                <a:solidFill>
                  <a:schemeClr val="bg1"/>
                </a:solidFill>
              </a:rPr>
              <a:t>hours</a:t>
            </a:r>
            <a:r>
              <a:rPr lang="de-AT" sz="1200" dirty="0" smtClean="0">
                <a:solidFill>
                  <a:schemeClr val="bg1"/>
                </a:solidFill>
              </a:rPr>
              <a:t> after </a:t>
            </a:r>
            <a:r>
              <a:rPr lang="de-AT" sz="1200" dirty="0" err="1" smtClean="0">
                <a:solidFill>
                  <a:schemeClr val="bg1"/>
                </a:solidFill>
              </a:rPr>
              <a:t>curtailment</a:t>
            </a:r>
            <a:endParaRPr lang="de-AT" sz="1200" dirty="0">
              <a:solidFill>
                <a:schemeClr val="bg1"/>
              </a:solidFill>
            </a:endParaRPr>
          </a:p>
        </p:txBody>
      </p:sp>
      <p:sp>
        <p:nvSpPr>
          <p:cNvPr id="60" name="Pfeil nach rechts 59"/>
          <p:cNvSpPr/>
          <p:nvPr/>
        </p:nvSpPr>
        <p:spPr>
          <a:xfrm>
            <a:off x="3341716" y="4524782"/>
            <a:ext cx="1674181" cy="43546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sz="1400" dirty="0" err="1" smtClean="0"/>
              <a:t>Priorities</a:t>
            </a:r>
            <a:r>
              <a:rPr lang="de-AT" sz="1400" dirty="0" smtClean="0"/>
              <a:t> (</a:t>
            </a:r>
            <a:r>
              <a:rPr lang="de-AT" sz="1400" dirty="0" err="1" smtClean="0"/>
              <a:t>policy</a:t>
            </a:r>
            <a:r>
              <a:rPr lang="de-AT" sz="1400" dirty="0" smtClean="0"/>
              <a:t>)</a:t>
            </a:r>
            <a:endParaRPr lang="de-AT" sz="1400" dirty="0"/>
          </a:p>
        </p:txBody>
      </p:sp>
      <p:sp>
        <p:nvSpPr>
          <p:cNvPr id="61" name="Pfeil nach links 60"/>
          <p:cNvSpPr/>
          <p:nvPr/>
        </p:nvSpPr>
        <p:spPr>
          <a:xfrm>
            <a:off x="8709693" y="4524782"/>
            <a:ext cx="2082582" cy="364393"/>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sz="1400" dirty="0" err="1" smtClean="0"/>
              <a:t>Priorities</a:t>
            </a:r>
            <a:r>
              <a:rPr lang="de-AT" sz="1400" dirty="0" smtClean="0"/>
              <a:t> (</a:t>
            </a:r>
            <a:r>
              <a:rPr lang="de-AT" sz="1400" dirty="0" err="1" smtClean="0"/>
              <a:t>Cost</a:t>
            </a:r>
            <a:r>
              <a:rPr lang="de-AT" sz="1400" dirty="0" smtClean="0"/>
              <a:t>, </a:t>
            </a:r>
            <a:r>
              <a:rPr lang="de-AT" sz="1400" dirty="0" err="1" smtClean="0"/>
              <a:t>policy</a:t>
            </a:r>
            <a:r>
              <a:rPr lang="de-AT" sz="1400" dirty="0" smtClean="0"/>
              <a:t>..)</a:t>
            </a:r>
            <a:endParaRPr lang="de-AT" sz="1400" dirty="0"/>
          </a:p>
        </p:txBody>
      </p:sp>
    </p:spTree>
    <p:extLst>
      <p:ext uri="{BB962C8B-B14F-4D97-AF65-F5344CB8AC3E}">
        <p14:creationId xmlns:p14="http://schemas.microsoft.com/office/powerpoint/2010/main" val="2978898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hteck 42"/>
          <p:cNvSpPr/>
          <p:nvPr/>
        </p:nvSpPr>
        <p:spPr>
          <a:xfrm>
            <a:off x="71401" y="4109921"/>
            <a:ext cx="11964816" cy="200176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Rechteck 41"/>
          <p:cNvSpPr/>
          <p:nvPr/>
        </p:nvSpPr>
        <p:spPr>
          <a:xfrm>
            <a:off x="61844" y="2246689"/>
            <a:ext cx="11964816" cy="1668256"/>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a:spLocks noGrp="1"/>
          </p:cNvSpPr>
          <p:nvPr>
            <p:ph type="title"/>
          </p:nvPr>
        </p:nvSpPr>
        <p:spPr/>
        <p:txBody>
          <a:bodyPr/>
          <a:lstStyle/>
          <a:p>
            <a:r>
              <a:rPr lang="de-AT" dirty="0" smtClean="0"/>
              <a:t>WILIAMs </a:t>
            </a:r>
            <a:r>
              <a:rPr lang="de-AT" dirty="0" err="1" smtClean="0"/>
              <a:t>Energy</a:t>
            </a:r>
            <a:r>
              <a:rPr lang="de-AT" dirty="0" smtClean="0"/>
              <a:t> Transformation Chain</a:t>
            </a:r>
            <a:endParaRPr lang="de-AT" dirty="0"/>
          </a:p>
        </p:txBody>
      </p:sp>
      <p:sp>
        <p:nvSpPr>
          <p:cNvPr id="4" name="Slide Number Placeholder 3"/>
          <p:cNvSpPr>
            <a:spLocks noGrp="1"/>
          </p:cNvSpPr>
          <p:nvPr>
            <p:ph type="sldNum" sz="quarter" idx="12"/>
          </p:nvPr>
        </p:nvSpPr>
        <p:spPr/>
        <p:txBody>
          <a:bodyPr/>
          <a:lstStyle/>
          <a:p>
            <a:fld id="{0A0C873C-4420-4A57-B42C-A5D53864B5EA}" type="slidenum">
              <a:rPr lang="en-US" smtClean="0"/>
              <a:pPr/>
              <a:t>13</a:t>
            </a:fld>
            <a:r>
              <a:rPr lang="en-US" smtClean="0"/>
              <a:t> </a:t>
            </a:r>
            <a:endParaRPr lang="en-US" dirty="0"/>
          </a:p>
        </p:txBody>
      </p:sp>
      <p:sp>
        <p:nvSpPr>
          <p:cNvPr id="5" name="Footer Placeholder 4"/>
          <p:cNvSpPr>
            <a:spLocks noGrp="1"/>
          </p:cNvSpPr>
          <p:nvPr>
            <p:ph type="ftr" sz="quarter" idx="4294967295"/>
          </p:nvPr>
        </p:nvSpPr>
        <p:spPr/>
        <p:txBody>
          <a:bodyPr/>
          <a:lstStyle/>
          <a:p>
            <a:endParaRPr lang="en-US" dirty="0"/>
          </a:p>
        </p:txBody>
      </p:sp>
      <p:sp>
        <p:nvSpPr>
          <p:cNvPr id="18" name="Rechteck 17"/>
          <p:cNvSpPr/>
          <p:nvPr/>
        </p:nvSpPr>
        <p:spPr>
          <a:xfrm>
            <a:off x="61844" y="2246689"/>
            <a:ext cx="2510603" cy="377641"/>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AT" b="1" dirty="0" err="1" smtClean="0">
                <a:solidFill>
                  <a:schemeClr val="tx1">
                    <a:lumMod val="90000"/>
                    <a:lumOff val="10000"/>
                  </a:schemeClr>
                </a:solidFill>
              </a:rPr>
              <a:t>Physical</a:t>
            </a:r>
            <a:r>
              <a:rPr lang="de-AT" b="1" dirty="0" smtClean="0">
                <a:solidFill>
                  <a:schemeClr val="tx1">
                    <a:lumMod val="90000"/>
                    <a:lumOff val="10000"/>
                  </a:schemeClr>
                </a:solidFill>
              </a:rPr>
              <a:t> Flow </a:t>
            </a:r>
            <a:r>
              <a:rPr lang="de-AT" b="1" dirty="0" err="1" smtClean="0">
                <a:solidFill>
                  <a:schemeClr val="tx1">
                    <a:lumMod val="90000"/>
                    <a:lumOff val="10000"/>
                  </a:schemeClr>
                </a:solidFill>
              </a:rPr>
              <a:t>of</a:t>
            </a:r>
            <a:r>
              <a:rPr lang="de-AT" b="1" dirty="0" smtClean="0">
                <a:solidFill>
                  <a:schemeClr val="tx1">
                    <a:lumMod val="90000"/>
                    <a:lumOff val="10000"/>
                  </a:schemeClr>
                </a:solidFill>
              </a:rPr>
              <a:t> </a:t>
            </a:r>
            <a:r>
              <a:rPr lang="de-AT" b="1" dirty="0" err="1" smtClean="0">
                <a:solidFill>
                  <a:schemeClr val="tx1">
                    <a:lumMod val="90000"/>
                    <a:lumOff val="10000"/>
                  </a:schemeClr>
                </a:solidFill>
              </a:rPr>
              <a:t>Energy</a:t>
            </a:r>
            <a:endParaRPr lang="en-IE" b="1" dirty="0">
              <a:solidFill>
                <a:schemeClr val="tx1">
                  <a:lumMod val="90000"/>
                  <a:lumOff val="10000"/>
                </a:schemeClr>
              </a:solidFill>
            </a:endParaRPr>
          </a:p>
        </p:txBody>
      </p:sp>
      <p:grpSp>
        <p:nvGrpSpPr>
          <p:cNvPr id="25" name="Gruppieren 24"/>
          <p:cNvGrpSpPr/>
          <p:nvPr/>
        </p:nvGrpSpPr>
        <p:grpSpPr>
          <a:xfrm>
            <a:off x="-77400" y="2803151"/>
            <a:ext cx="11748940" cy="1075985"/>
            <a:chOff x="-371693" y="3016571"/>
            <a:chExt cx="12398353" cy="1135459"/>
          </a:xfrm>
        </p:grpSpPr>
        <p:sp>
          <p:nvSpPr>
            <p:cNvPr id="8" name="Rechteck 7"/>
            <p:cNvSpPr/>
            <p:nvPr/>
          </p:nvSpPr>
          <p:spPr>
            <a:xfrm>
              <a:off x="9253310" y="3016571"/>
              <a:ext cx="1635289" cy="756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Final </a:t>
              </a:r>
              <a:r>
                <a:rPr lang="de-AT" sz="1600" dirty="0" err="1" smtClean="0"/>
                <a:t>Consumption</a:t>
              </a:r>
              <a:r>
                <a:rPr lang="de-AT" sz="1600" dirty="0" smtClean="0"/>
                <a:t> (FC)</a:t>
              </a:r>
              <a:endParaRPr lang="en-IE" sz="1600" dirty="0"/>
            </a:p>
          </p:txBody>
        </p:sp>
        <p:sp>
          <p:nvSpPr>
            <p:cNvPr id="9" name="Rechteck 8"/>
            <p:cNvSpPr/>
            <p:nvPr/>
          </p:nvSpPr>
          <p:spPr>
            <a:xfrm>
              <a:off x="900063" y="3094727"/>
              <a:ext cx="1430547" cy="595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Primary </a:t>
              </a:r>
              <a:r>
                <a:rPr lang="de-AT" sz="1600" dirty="0" err="1" smtClean="0"/>
                <a:t>Energy</a:t>
              </a:r>
              <a:r>
                <a:rPr lang="de-AT" sz="1600" dirty="0" smtClean="0"/>
                <a:t> (PE)</a:t>
              </a:r>
              <a:endParaRPr lang="en-IE" sz="1600" dirty="0"/>
            </a:p>
          </p:txBody>
        </p:sp>
        <p:sp>
          <p:nvSpPr>
            <p:cNvPr id="10" name="Rechteck 9"/>
            <p:cNvSpPr/>
            <p:nvPr/>
          </p:nvSpPr>
          <p:spPr>
            <a:xfrm>
              <a:off x="3571376" y="3094727"/>
              <a:ext cx="1600201" cy="595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Transformation Input (TI)</a:t>
              </a:r>
              <a:endParaRPr lang="en-IE" sz="1600" dirty="0"/>
            </a:p>
          </p:txBody>
        </p:sp>
        <p:sp>
          <p:nvSpPr>
            <p:cNvPr id="12" name="Rechteck 11"/>
            <p:cNvSpPr/>
            <p:nvPr/>
          </p:nvSpPr>
          <p:spPr>
            <a:xfrm>
              <a:off x="6412343" y="3096411"/>
              <a:ext cx="1600201" cy="595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Transformation Output (TO)</a:t>
              </a:r>
              <a:endParaRPr lang="en-IE" sz="1600" dirty="0"/>
            </a:p>
          </p:txBody>
        </p:sp>
        <p:sp>
          <p:nvSpPr>
            <p:cNvPr id="13" name="Pfeil nach rechts 12"/>
            <p:cNvSpPr/>
            <p:nvPr/>
          </p:nvSpPr>
          <p:spPr>
            <a:xfrm>
              <a:off x="2446189" y="3314700"/>
              <a:ext cx="1009608" cy="15527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sp>
          <p:nvSpPr>
            <p:cNvPr id="14" name="Pfeil nach rechts 13"/>
            <p:cNvSpPr/>
            <p:nvPr/>
          </p:nvSpPr>
          <p:spPr>
            <a:xfrm>
              <a:off x="5287156" y="3314700"/>
              <a:ext cx="1009608" cy="15527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sp>
          <p:nvSpPr>
            <p:cNvPr id="15" name="Pfeil nach rechts 14"/>
            <p:cNvSpPr/>
            <p:nvPr/>
          </p:nvSpPr>
          <p:spPr>
            <a:xfrm>
              <a:off x="8128123" y="3314700"/>
              <a:ext cx="1009608" cy="15527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sp>
          <p:nvSpPr>
            <p:cNvPr id="16" name="Pfeil nach rechts 15"/>
            <p:cNvSpPr/>
            <p:nvPr/>
          </p:nvSpPr>
          <p:spPr>
            <a:xfrm>
              <a:off x="10794446" y="3314699"/>
              <a:ext cx="1009608" cy="15527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sp>
          <p:nvSpPr>
            <p:cNvPr id="17" name="Pfeil nach rechts 16"/>
            <p:cNvSpPr/>
            <p:nvPr/>
          </p:nvSpPr>
          <p:spPr>
            <a:xfrm>
              <a:off x="77318" y="3314699"/>
              <a:ext cx="707165" cy="15527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sp>
          <p:nvSpPr>
            <p:cNvPr id="20" name="Textfeld 19"/>
            <p:cNvSpPr txBox="1"/>
            <p:nvPr/>
          </p:nvSpPr>
          <p:spPr>
            <a:xfrm>
              <a:off x="-371693" y="3433807"/>
              <a:ext cx="1464999" cy="682057"/>
            </a:xfrm>
            <a:prstGeom prst="rect">
              <a:avLst/>
            </a:prstGeom>
            <a:noFill/>
          </p:spPr>
          <p:txBody>
            <a:bodyPr wrap="square" rtlCol="0">
              <a:spAutoFit/>
            </a:bodyPr>
            <a:lstStyle/>
            <a:p>
              <a:pPr algn="ctr"/>
              <a:r>
                <a:rPr lang="de-AT" sz="1200" b="1" dirty="0" err="1" smtClean="0">
                  <a:solidFill>
                    <a:schemeClr val="accent6"/>
                  </a:solidFill>
                </a:rPr>
                <a:t>Domestic</a:t>
              </a:r>
              <a:r>
                <a:rPr lang="de-AT" sz="1200" b="1" dirty="0" smtClean="0">
                  <a:solidFill>
                    <a:schemeClr val="accent6"/>
                  </a:solidFill>
                </a:rPr>
                <a:t> </a:t>
              </a:r>
              <a:r>
                <a:rPr lang="de-AT" sz="1200" b="1" dirty="0" err="1" smtClean="0">
                  <a:solidFill>
                    <a:schemeClr val="accent6"/>
                  </a:solidFill>
                </a:rPr>
                <a:t>Production</a:t>
              </a:r>
              <a:r>
                <a:rPr lang="de-AT" sz="1200" b="1" dirty="0" smtClean="0">
                  <a:solidFill>
                    <a:schemeClr val="accent6"/>
                  </a:solidFill>
                </a:rPr>
                <a:t>, PE Imports/Exports</a:t>
              </a:r>
              <a:endParaRPr lang="en-IE" sz="1200" b="1" dirty="0">
                <a:solidFill>
                  <a:schemeClr val="accent6"/>
                </a:solidFill>
              </a:endParaRPr>
            </a:p>
          </p:txBody>
        </p:sp>
        <p:sp>
          <p:nvSpPr>
            <p:cNvPr id="21" name="Textfeld 20"/>
            <p:cNvSpPr txBox="1"/>
            <p:nvPr/>
          </p:nvSpPr>
          <p:spPr>
            <a:xfrm>
              <a:off x="2424622" y="3469974"/>
              <a:ext cx="1052741" cy="276999"/>
            </a:xfrm>
            <a:prstGeom prst="rect">
              <a:avLst/>
            </a:prstGeom>
            <a:noFill/>
          </p:spPr>
          <p:txBody>
            <a:bodyPr wrap="square" rtlCol="0">
              <a:spAutoFit/>
            </a:bodyPr>
            <a:lstStyle/>
            <a:p>
              <a:pPr algn="ctr"/>
              <a:r>
                <a:rPr lang="de-AT" sz="1200" dirty="0" err="1" smtClean="0">
                  <a:solidFill>
                    <a:schemeClr val="accent6"/>
                  </a:solidFill>
                </a:rPr>
                <a:t>Refineration</a:t>
              </a:r>
              <a:endParaRPr lang="en-IE" sz="1200" dirty="0">
                <a:solidFill>
                  <a:schemeClr val="accent6"/>
                </a:solidFill>
              </a:endParaRPr>
            </a:p>
          </p:txBody>
        </p:sp>
        <p:sp>
          <p:nvSpPr>
            <p:cNvPr id="22" name="Textfeld 21"/>
            <p:cNvSpPr txBox="1"/>
            <p:nvPr/>
          </p:nvSpPr>
          <p:spPr>
            <a:xfrm>
              <a:off x="5265589" y="3469974"/>
              <a:ext cx="1052742" cy="292310"/>
            </a:xfrm>
            <a:prstGeom prst="rect">
              <a:avLst/>
            </a:prstGeom>
            <a:noFill/>
          </p:spPr>
          <p:txBody>
            <a:bodyPr wrap="square" lIns="36000" rIns="0" rtlCol="0">
              <a:spAutoFit/>
            </a:bodyPr>
            <a:lstStyle/>
            <a:p>
              <a:pPr algn="ctr"/>
              <a:r>
                <a:rPr lang="de-AT" sz="1200" dirty="0" smtClean="0">
                  <a:solidFill>
                    <a:schemeClr val="accent6"/>
                  </a:solidFill>
                </a:rPr>
                <a:t>Transformation</a:t>
              </a:r>
              <a:endParaRPr lang="en-IE" sz="1200" dirty="0">
                <a:solidFill>
                  <a:schemeClr val="accent6"/>
                </a:solidFill>
              </a:endParaRPr>
            </a:p>
          </p:txBody>
        </p:sp>
        <p:sp>
          <p:nvSpPr>
            <p:cNvPr id="23" name="Textfeld 22"/>
            <p:cNvSpPr txBox="1"/>
            <p:nvPr/>
          </p:nvSpPr>
          <p:spPr>
            <a:xfrm>
              <a:off x="7991330" y="3469974"/>
              <a:ext cx="1318282" cy="682056"/>
            </a:xfrm>
            <a:prstGeom prst="rect">
              <a:avLst/>
            </a:prstGeom>
            <a:noFill/>
          </p:spPr>
          <p:txBody>
            <a:bodyPr wrap="square" lIns="36000" rIns="36000" rtlCol="0">
              <a:spAutoFit/>
            </a:bodyPr>
            <a:lstStyle/>
            <a:p>
              <a:pPr algn="ctr"/>
              <a:r>
                <a:rPr lang="de-AT" sz="1200" dirty="0" smtClean="0">
                  <a:solidFill>
                    <a:schemeClr val="accent6"/>
                  </a:solidFill>
                </a:rPr>
                <a:t>Transmission &amp; Storage </a:t>
              </a:r>
              <a:r>
                <a:rPr lang="de-AT" sz="1200" dirty="0" err="1" smtClean="0">
                  <a:solidFill>
                    <a:schemeClr val="accent6"/>
                  </a:solidFill>
                </a:rPr>
                <a:t>Losses</a:t>
              </a:r>
              <a:r>
                <a:rPr lang="de-AT" sz="1200" dirty="0" smtClean="0">
                  <a:solidFill>
                    <a:schemeClr val="accent6"/>
                  </a:solidFill>
                </a:rPr>
                <a:t>, FE Imports/Exports</a:t>
              </a:r>
              <a:endParaRPr lang="en-IE" sz="1200" dirty="0">
                <a:solidFill>
                  <a:schemeClr val="accent6"/>
                </a:solidFill>
              </a:endParaRPr>
            </a:p>
          </p:txBody>
        </p:sp>
        <p:sp>
          <p:nvSpPr>
            <p:cNvPr id="24" name="Textfeld 23"/>
            <p:cNvSpPr txBox="1"/>
            <p:nvPr/>
          </p:nvSpPr>
          <p:spPr>
            <a:xfrm>
              <a:off x="10794446" y="3469974"/>
              <a:ext cx="1232214" cy="276999"/>
            </a:xfrm>
            <a:prstGeom prst="rect">
              <a:avLst/>
            </a:prstGeom>
            <a:noFill/>
          </p:spPr>
          <p:txBody>
            <a:bodyPr wrap="square" lIns="36000" rIns="36000" rtlCol="0">
              <a:spAutoFit/>
            </a:bodyPr>
            <a:lstStyle/>
            <a:p>
              <a:pPr algn="ctr"/>
              <a:r>
                <a:rPr lang="de-AT" sz="1200" b="1" dirty="0" err="1" smtClean="0">
                  <a:solidFill>
                    <a:schemeClr val="accent6"/>
                  </a:solidFill>
                </a:rPr>
                <a:t>To</a:t>
              </a:r>
              <a:r>
                <a:rPr lang="de-AT" sz="1200" b="1" dirty="0" smtClean="0">
                  <a:solidFill>
                    <a:schemeClr val="accent6"/>
                  </a:solidFill>
                </a:rPr>
                <a:t> </a:t>
              </a:r>
              <a:r>
                <a:rPr lang="de-AT" sz="1200" b="1" dirty="0" err="1" smtClean="0">
                  <a:solidFill>
                    <a:schemeClr val="accent6"/>
                  </a:solidFill>
                </a:rPr>
                <a:t>Energy</a:t>
              </a:r>
              <a:r>
                <a:rPr lang="de-AT" sz="1200" b="1" dirty="0" smtClean="0">
                  <a:solidFill>
                    <a:schemeClr val="accent6"/>
                  </a:solidFill>
                </a:rPr>
                <a:t> End </a:t>
              </a:r>
              <a:r>
                <a:rPr lang="de-AT" sz="1200" b="1" dirty="0" err="1" smtClean="0">
                  <a:solidFill>
                    <a:schemeClr val="accent6"/>
                  </a:solidFill>
                </a:rPr>
                <a:t>Use</a:t>
              </a:r>
              <a:endParaRPr lang="en-IE" sz="1200" b="1" dirty="0">
                <a:solidFill>
                  <a:schemeClr val="accent6"/>
                </a:solidFill>
              </a:endParaRPr>
            </a:p>
          </p:txBody>
        </p:sp>
      </p:grpSp>
      <p:sp>
        <p:nvSpPr>
          <p:cNvPr id="26" name="Rechteck 25"/>
          <p:cNvSpPr/>
          <p:nvPr/>
        </p:nvSpPr>
        <p:spPr>
          <a:xfrm>
            <a:off x="-696348" y="4085729"/>
            <a:ext cx="5113675" cy="377641"/>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AT" b="1" dirty="0" err="1" smtClean="0">
                <a:solidFill>
                  <a:schemeClr val="tx1">
                    <a:lumMod val="90000"/>
                    <a:lumOff val="10000"/>
                  </a:schemeClr>
                </a:solidFill>
              </a:rPr>
              <a:t>Calculation</a:t>
            </a:r>
            <a:r>
              <a:rPr lang="de-AT" b="1" dirty="0" smtClean="0">
                <a:solidFill>
                  <a:schemeClr val="tx1">
                    <a:lumMod val="90000"/>
                    <a:lumOff val="10000"/>
                  </a:schemeClr>
                </a:solidFill>
              </a:rPr>
              <a:t> Flow (Demand-</a:t>
            </a:r>
            <a:r>
              <a:rPr lang="de-AT" b="1" dirty="0" err="1" smtClean="0">
                <a:solidFill>
                  <a:schemeClr val="tx1">
                    <a:lumMod val="90000"/>
                    <a:lumOff val="10000"/>
                  </a:schemeClr>
                </a:solidFill>
              </a:rPr>
              <a:t>Driven</a:t>
            </a:r>
            <a:r>
              <a:rPr lang="de-AT" b="1" dirty="0" smtClean="0">
                <a:solidFill>
                  <a:schemeClr val="tx1">
                    <a:lumMod val="90000"/>
                    <a:lumOff val="10000"/>
                  </a:schemeClr>
                </a:solidFill>
              </a:rPr>
              <a:t>)</a:t>
            </a:r>
            <a:endParaRPr lang="en-IE" b="1" dirty="0">
              <a:solidFill>
                <a:schemeClr val="tx1">
                  <a:lumMod val="90000"/>
                  <a:lumOff val="10000"/>
                </a:schemeClr>
              </a:solidFill>
            </a:endParaRPr>
          </a:p>
        </p:txBody>
      </p:sp>
      <p:grpSp>
        <p:nvGrpSpPr>
          <p:cNvPr id="27" name="Gruppieren 26"/>
          <p:cNvGrpSpPr/>
          <p:nvPr/>
        </p:nvGrpSpPr>
        <p:grpSpPr>
          <a:xfrm>
            <a:off x="130143" y="4582735"/>
            <a:ext cx="11541397" cy="1502353"/>
            <a:chOff x="-152678" y="3016854"/>
            <a:chExt cx="12179338" cy="1585393"/>
          </a:xfrm>
        </p:grpSpPr>
        <p:sp>
          <p:nvSpPr>
            <p:cNvPr id="28" name="Rechteck 27"/>
            <p:cNvSpPr/>
            <p:nvPr/>
          </p:nvSpPr>
          <p:spPr>
            <a:xfrm>
              <a:off x="9248318" y="3016854"/>
              <a:ext cx="1430547" cy="750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Final </a:t>
              </a:r>
              <a:r>
                <a:rPr lang="de-AT" sz="1600" dirty="0" err="1" smtClean="0"/>
                <a:t>Consumption</a:t>
              </a:r>
              <a:r>
                <a:rPr lang="de-AT" sz="1600" dirty="0" smtClean="0"/>
                <a:t> (FE)</a:t>
              </a:r>
              <a:endParaRPr lang="en-IE" sz="1600" dirty="0"/>
            </a:p>
          </p:txBody>
        </p:sp>
        <p:sp>
          <p:nvSpPr>
            <p:cNvPr id="29" name="Rechteck 28"/>
            <p:cNvSpPr/>
            <p:nvPr/>
          </p:nvSpPr>
          <p:spPr>
            <a:xfrm>
              <a:off x="900063" y="3094727"/>
              <a:ext cx="1430547" cy="595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Primary </a:t>
              </a:r>
              <a:r>
                <a:rPr lang="de-AT" sz="1600" dirty="0" err="1" smtClean="0"/>
                <a:t>Energy</a:t>
              </a:r>
              <a:r>
                <a:rPr lang="de-AT" sz="1600" dirty="0" smtClean="0"/>
                <a:t> (PE)</a:t>
              </a:r>
              <a:endParaRPr lang="en-IE" sz="1600" dirty="0"/>
            </a:p>
          </p:txBody>
        </p:sp>
        <p:sp>
          <p:nvSpPr>
            <p:cNvPr id="30" name="Rechteck 29"/>
            <p:cNvSpPr/>
            <p:nvPr/>
          </p:nvSpPr>
          <p:spPr>
            <a:xfrm>
              <a:off x="3571376" y="3094727"/>
              <a:ext cx="1600201" cy="595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Transformation Input (TI)</a:t>
              </a:r>
              <a:endParaRPr lang="en-IE" sz="1600" dirty="0"/>
            </a:p>
          </p:txBody>
        </p:sp>
        <p:sp>
          <p:nvSpPr>
            <p:cNvPr id="31" name="Rechteck 30"/>
            <p:cNvSpPr/>
            <p:nvPr/>
          </p:nvSpPr>
          <p:spPr>
            <a:xfrm>
              <a:off x="6412343" y="3096411"/>
              <a:ext cx="1600201" cy="595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Transformation Output (TO)</a:t>
              </a:r>
              <a:endParaRPr lang="en-IE" sz="1600" dirty="0"/>
            </a:p>
          </p:txBody>
        </p:sp>
        <p:sp>
          <p:nvSpPr>
            <p:cNvPr id="32" name="Pfeil nach rechts 31"/>
            <p:cNvSpPr/>
            <p:nvPr/>
          </p:nvSpPr>
          <p:spPr>
            <a:xfrm rot="10800000">
              <a:off x="2446189" y="3314700"/>
              <a:ext cx="1009608" cy="1552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33" name="Pfeil nach rechts 32"/>
            <p:cNvSpPr/>
            <p:nvPr/>
          </p:nvSpPr>
          <p:spPr>
            <a:xfrm rot="10800000">
              <a:off x="5287156" y="3314700"/>
              <a:ext cx="1009608" cy="1552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34" name="Pfeil nach rechts 33"/>
            <p:cNvSpPr/>
            <p:nvPr/>
          </p:nvSpPr>
          <p:spPr>
            <a:xfrm rot="10800000">
              <a:off x="8128123" y="3314700"/>
              <a:ext cx="1009608" cy="1552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35" name="Pfeil nach rechts 34"/>
            <p:cNvSpPr/>
            <p:nvPr/>
          </p:nvSpPr>
          <p:spPr>
            <a:xfrm rot="10800000">
              <a:off x="10794446" y="3314699"/>
              <a:ext cx="1009608" cy="1552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36" name="Pfeil nach rechts 35"/>
            <p:cNvSpPr/>
            <p:nvPr/>
          </p:nvSpPr>
          <p:spPr>
            <a:xfrm rot="10800000">
              <a:off x="77318" y="3314699"/>
              <a:ext cx="707165" cy="1552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37" name="Textfeld 36"/>
            <p:cNvSpPr txBox="1"/>
            <p:nvPr/>
          </p:nvSpPr>
          <p:spPr>
            <a:xfrm>
              <a:off x="-152678" y="3469974"/>
              <a:ext cx="1172861" cy="1071803"/>
            </a:xfrm>
            <a:prstGeom prst="rect">
              <a:avLst/>
            </a:prstGeom>
            <a:noFill/>
          </p:spPr>
          <p:txBody>
            <a:bodyPr wrap="square" rtlCol="0">
              <a:spAutoFit/>
            </a:bodyPr>
            <a:lstStyle/>
            <a:p>
              <a:pPr algn="ctr"/>
              <a:r>
                <a:rPr lang="de-AT" sz="1200" b="1" dirty="0" smtClean="0">
                  <a:solidFill>
                    <a:schemeClr val="accent6"/>
                  </a:solidFill>
                </a:rPr>
                <a:t>PE </a:t>
              </a:r>
              <a:r>
                <a:rPr lang="de-AT" sz="1200" b="1" dirty="0" err="1" smtClean="0">
                  <a:solidFill>
                    <a:schemeClr val="accent6"/>
                  </a:solidFill>
                </a:rPr>
                <a:t>Consumption</a:t>
              </a:r>
              <a:r>
                <a:rPr lang="de-AT" sz="1200" b="1" dirty="0" smtClean="0">
                  <a:solidFill>
                    <a:schemeClr val="accent6"/>
                  </a:solidFill>
                </a:rPr>
                <a:t> (</a:t>
              </a:r>
              <a:r>
                <a:rPr lang="de-AT" sz="1200" b="1" dirty="0" err="1" smtClean="0">
                  <a:solidFill>
                    <a:schemeClr val="accent6"/>
                  </a:solidFill>
                </a:rPr>
                <a:t>to</a:t>
              </a:r>
              <a:r>
                <a:rPr lang="de-AT" sz="1200" b="1" dirty="0" smtClean="0">
                  <a:solidFill>
                    <a:schemeClr val="accent6"/>
                  </a:solidFill>
                </a:rPr>
                <a:t> Materials- &amp; </a:t>
              </a:r>
              <a:r>
                <a:rPr lang="de-AT" sz="1200" b="1" dirty="0" err="1" smtClean="0">
                  <a:solidFill>
                    <a:schemeClr val="accent6"/>
                  </a:solidFill>
                </a:rPr>
                <a:t>Economic</a:t>
              </a:r>
              <a:r>
                <a:rPr lang="de-AT" sz="1200" b="1" dirty="0" smtClean="0">
                  <a:solidFill>
                    <a:schemeClr val="accent6"/>
                  </a:solidFill>
                </a:rPr>
                <a:t> Module)</a:t>
              </a:r>
              <a:endParaRPr lang="en-IE" sz="1200" b="1" dirty="0">
                <a:solidFill>
                  <a:schemeClr val="accent6"/>
                </a:solidFill>
              </a:endParaRPr>
            </a:p>
          </p:txBody>
        </p:sp>
        <p:sp>
          <p:nvSpPr>
            <p:cNvPr id="38" name="Textfeld 37"/>
            <p:cNvSpPr txBox="1"/>
            <p:nvPr/>
          </p:nvSpPr>
          <p:spPr>
            <a:xfrm>
              <a:off x="2417931" y="3707515"/>
              <a:ext cx="1125188" cy="487183"/>
            </a:xfrm>
            <a:prstGeom prst="rect">
              <a:avLst/>
            </a:prstGeom>
            <a:noFill/>
          </p:spPr>
          <p:txBody>
            <a:bodyPr wrap="square" rtlCol="0">
              <a:spAutoFit/>
            </a:bodyPr>
            <a:lstStyle/>
            <a:p>
              <a:pPr algn="ctr"/>
              <a:r>
                <a:rPr lang="de-AT" sz="1200" dirty="0" smtClean="0">
                  <a:solidFill>
                    <a:schemeClr val="accent6"/>
                  </a:solidFill>
                </a:rPr>
                <a:t>+ </a:t>
              </a:r>
              <a:r>
                <a:rPr lang="de-AT" sz="1200" dirty="0" err="1" smtClean="0">
                  <a:solidFill>
                    <a:schemeClr val="accent6"/>
                  </a:solidFill>
                </a:rPr>
                <a:t>Refineration</a:t>
              </a:r>
              <a:r>
                <a:rPr lang="de-AT" sz="1200" dirty="0" smtClean="0">
                  <a:solidFill>
                    <a:schemeClr val="accent6"/>
                  </a:solidFill>
                </a:rPr>
                <a:t> </a:t>
              </a:r>
              <a:r>
                <a:rPr lang="de-AT" sz="1200" dirty="0" err="1" smtClean="0">
                  <a:solidFill>
                    <a:schemeClr val="accent6"/>
                  </a:solidFill>
                </a:rPr>
                <a:t>losses</a:t>
              </a:r>
              <a:endParaRPr lang="en-IE" sz="1200" dirty="0">
                <a:solidFill>
                  <a:schemeClr val="accent6"/>
                </a:solidFill>
              </a:endParaRPr>
            </a:p>
          </p:txBody>
        </p:sp>
        <p:sp>
          <p:nvSpPr>
            <p:cNvPr id="39" name="Textfeld 38"/>
            <p:cNvSpPr txBox="1"/>
            <p:nvPr/>
          </p:nvSpPr>
          <p:spPr>
            <a:xfrm>
              <a:off x="5199833" y="3746973"/>
              <a:ext cx="1162687" cy="487183"/>
            </a:xfrm>
            <a:prstGeom prst="rect">
              <a:avLst/>
            </a:prstGeom>
            <a:noFill/>
          </p:spPr>
          <p:txBody>
            <a:bodyPr wrap="square" lIns="36000" rIns="0" rtlCol="0">
              <a:spAutoFit/>
            </a:bodyPr>
            <a:lstStyle/>
            <a:p>
              <a:pPr algn="ctr"/>
              <a:r>
                <a:rPr lang="de-AT" sz="1200" dirty="0" smtClean="0">
                  <a:solidFill>
                    <a:schemeClr val="accent6"/>
                  </a:solidFill>
                </a:rPr>
                <a:t>+ Transformation </a:t>
              </a:r>
              <a:r>
                <a:rPr lang="de-AT" sz="1200" dirty="0" err="1" smtClean="0">
                  <a:solidFill>
                    <a:schemeClr val="accent6"/>
                  </a:solidFill>
                </a:rPr>
                <a:t>losses</a:t>
              </a:r>
              <a:endParaRPr lang="en-IE" sz="1200" dirty="0">
                <a:solidFill>
                  <a:schemeClr val="accent6"/>
                </a:solidFill>
              </a:endParaRPr>
            </a:p>
          </p:txBody>
        </p:sp>
        <p:sp>
          <p:nvSpPr>
            <p:cNvPr id="40" name="Textfeld 39"/>
            <p:cNvSpPr txBox="1"/>
            <p:nvPr/>
          </p:nvSpPr>
          <p:spPr>
            <a:xfrm>
              <a:off x="8052111" y="3725318"/>
              <a:ext cx="1351161" cy="876929"/>
            </a:xfrm>
            <a:prstGeom prst="rect">
              <a:avLst/>
            </a:prstGeom>
            <a:noFill/>
          </p:spPr>
          <p:txBody>
            <a:bodyPr wrap="square" lIns="36000" rIns="36000" rtlCol="0">
              <a:spAutoFit/>
            </a:bodyPr>
            <a:lstStyle/>
            <a:p>
              <a:pPr algn="ctr"/>
              <a:r>
                <a:rPr lang="de-AT" sz="1200" dirty="0" smtClean="0">
                  <a:solidFill>
                    <a:schemeClr val="accent6"/>
                  </a:solidFill>
                </a:rPr>
                <a:t>+ Transmission &amp; Storage </a:t>
              </a:r>
              <a:r>
                <a:rPr lang="de-AT" sz="1200" dirty="0" err="1" smtClean="0">
                  <a:solidFill>
                    <a:schemeClr val="accent6"/>
                  </a:solidFill>
                </a:rPr>
                <a:t>Losses</a:t>
              </a:r>
              <a:r>
                <a:rPr lang="de-AT" sz="1200" dirty="0" smtClean="0">
                  <a:solidFill>
                    <a:schemeClr val="accent6"/>
                  </a:solidFill>
                </a:rPr>
                <a:t>, FE Imports/Exports + Flex. Demand</a:t>
              </a:r>
              <a:endParaRPr lang="en-IE" sz="1200" dirty="0">
                <a:solidFill>
                  <a:schemeClr val="accent6"/>
                </a:solidFill>
              </a:endParaRPr>
            </a:p>
          </p:txBody>
        </p:sp>
        <p:sp>
          <p:nvSpPr>
            <p:cNvPr id="41" name="Textfeld 40"/>
            <p:cNvSpPr txBox="1"/>
            <p:nvPr/>
          </p:nvSpPr>
          <p:spPr>
            <a:xfrm>
              <a:off x="10794446" y="3469974"/>
              <a:ext cx="1232214" cy="682057"/>
            </a:xfrm>
            <a:prstGeom prst="rect">
              <a:avLst/>
            </a:prstGeom>
            <a:noFill/>
          </p:spPr>
          <p:txBody>
            <a:bodyPr wrap="square" lIns="36000" rIns="36000" rtlCol="0">
              <a:spAutoFit/>
            </a:bodyPr>
            <a:lstStyle/>
            <a:p>
              <a:pPr algn="ctr"/>
              <a:r>
                <a:rPr lang="de-AT" sz="1200" b="1" dirty="0" smtClean="0">
                  <a:solidFill>
                    <a:schemeClr val="accent6"/>
                  </a:solidFill>
                </a:rPr>
                <a:t>FE Demand (</a:t>
              </a:r>
              <a:r>
                <a:rPr lang="de-AT" sz="1200" b="1" dirty="0" err="1" smtClean="0">
                  <a:solidFill>
                    <a:schemeClr val="accent6"/>
                  </a:solidFill>
                </a:rPr>
                <a:t>from</a:t>
              </a:r>
              <a:r>
                <a:rPr lang="de-AT" sz="1200" b="1" dirty="0" smtClean="0">
                  <a:solidFill>
                    <a:schemeClr val="accent6"/>
                  </a:solidFill>
                </a:rPr>
                <a:t> end-</a:t>
              </a:r>
              <a:r>
                <a:rPr lang="de-AT" sz="1200" b="1" dirty="0" err="1" smtClean="0">
                  <a:solidFill>
                    <a:schemeClr val="accent6"/>
                  </a:solidFill>
                </a:rPr>
                <a:t>use</a:t>
              </a:r>
              <a:r>
                <a:rPr lang="de-AT" sz="1200" b="1" dirty="0" smtClean="0">
                  <a:solidFill>
                    <a:schemeClr val="accent6"/>
                  </a:solidFill>
                </a:rPr>
                <a:t> </a:t>
              </a:r>
              <a:r>
                <a:rPr lang="de-AT" sz="1200" b="1" dirty="0" err="1" smtClean="0">
                  <a:solidFill>
                    <a:schemeClr val="accent6"/>
                  </a:solidFill>
                </a:rPr>
                <a:t>module</a:t>
              </a:r>
              <a:r>
                <a:rPr lang="de-AT" sz="1200" b="1" dirty="0" smtClean="0">
                  <a:solidFill>
                    <a:schemeClr val="accent6"/>
                  </a:solidFill>
                </a:rPr>
                <a:t>)</a:t>
              </a:r>
              <a:endParaRPr lang="en-IE" sz="1200" b="1" dirty="0">
                <a:solidFill>
                  <a:schemeClr val="accent6"/>
                </a:solidFill>
              </a:endParaRPr>
            </a:p>
          </p:txBody>
        </p:sp>
      </p:grpSp>
    </p:spTree>
    <p:extLst>
      <p:ext uri="{BB962C8B-B14F-4D97-AF65-F5344CB8AC3E}">
        <p14:creationId xmlns:p14="http://schemas.microsoft.com/office/powerpoint/2010/main" val="939880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WILIAMs </a:t>
            </a:r>
            <a:r>
              <a:rPr lang="de-AT" dirty="0" err="1" smtClean="0"/>
              <a:t>Energy</a:t>
            </a:r>
            <a:r>
              <a:rPr lang="de-AT" dirty="0" smtClean="0"/>
              <a:t> </a:t>
            </a:r>
            <a:r>
              <a:rPr lang="de-AT" dirty="0" err="1" smtClean="0"/>
              <a:t>Subscripts</a:t>
            </a:r>
            <a:endParaRPr lang="de-AT" dirty="0"/>
          </a:p>
        </p:txBody>
      </p:sp>
      <p:sp>
        <p:nvSpPr>
          <p:cNvPr id="4" name="Slide Number Placeholder 3"/>
          <p:cNvSpPr>
            <a:spLocks noGrp="1"/>
          </p:cNvSpPr>
          <p:nvPr>
            <p:ph type="sldNum" sz="quarter" idx="12"/>
          </p:nvPr>
        </p:nvSpPr>
        <p:spPr/>
        <p:txBody>
          <a:bodyPr/>
          <a:lstStyle/>
          <a:p>
            <a:fld id="{0A0C873C-4420-4A57-B42C-A5D53864B5EA}" type="slidenum">
              <a:rPr lang="en-US" smtClean="0"/>
              <a:pPr/>
              <a:t>14</a:t>
            </a:fld>
            <a:r>
              <a:rPr lang="en-US" smtClean="0"/>
              <a:t> </a:t>
            </a:r>
            <a:endParaRPr lang="en-US" dirty="0"/>
          </a:p>
        </p:txBody>
      </p:sp>
      <p:sp>
        <p:nvSpPr>
          <p:cNvPr id="5" name="Footer Placeholder 4"/>
          <p:cNvSpPr>
            <a:spLocks noGrp="1"/>
          </p:cNvSpPr>
          <p:nvPr>
            <p:ph type="ftr" sz="quarter" idx="4294967295"/>
          </p:nvPr>
        </p:nvSpPr>
        <p:spPr>
          <a:xfrm>
            <a:off x="2356440" y="6346879"/>
            <a:ext cx="7829550" cy="365125"/>
          </a:xfrm>
        </p:spPr>
        <p:txBody>
          <a:bodyPr/>
          <a:lstStyle/>
          <a:p>
            <a:endParaRPr lang="en-US" dirty="0"/>
          </a:p>
        </p:txBody>
      </p:sp>
      <p:grpSp>
        <p:nvGrpSpPr>
          <p:cNvPr id="7" name="Gruppieren 6"/>
          <p:cNvGrpSpPr/>
          <p:nvPr/>
        </p:nvGrpSpPr>
        <p:grpSpPr>
          <a:xfrm>
            <a:off x="119455" y="3322456"/>
            <a:ext cx="11786085" cy="2480398"/>
            <a:chOff x="63354" y="2084206"/>
            <a:chExt cx="11786085" cy="2480398"/>
          </a:xfrm>
        </p:grpSpPr>
        <p:grpSp>
          <p:nvGrpSpPr>
            <p:cNvPr id="49" name="Gruppieren 48"/>
            <p:cNvGrpSpPr/>
            <p:nvPr/>
          </p:nvGrpSpPr>
          <p:grpSpPr>
            <a:xfrm>
              <a:off x="886372" y="2084206"/>
              <a:ext cx="10874155" cy="2321087"/>
              <a:chOff x="586439" y="2258908"/>
              <a:chExt cx="10874155" cy="2321087"/>
            </a:xfrm>
          </p:grpSpPr>
          <p:grpSp>
            <p:nvGrpSpPr>
              <p:cNvPr id="25" name="Gruppieren 24"/>
              <p:cNvGrpSpPr/>
              <p:nvPr/>
            </p:nvGrpSpPr>
            <p:grpSpPr>
              <a:xfrm>
                <a:off x="586439" y="3298669"/>
                <a:ext cx="10874155" cy="1281326"/>
                <a:chOff x="328839" y="2821397"/>
                <a:chExt cx="11475215" cy="1352150"/>
              </a:xfrm>
            </p:grpSpPr>
            <p:sp>
              <p:nvSpPr>
                <p:cNvPr id="8" name="Rechteck 7"/>
                <p:cNvSpPr/>
                <p:nvPr/>
              </p:nvSpPr>
              <p:spPr>
                <a:xfrm>
                  <a:off x="8627321" y="3154630"/>
                  <a:ext cx="1430547" cy="491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smtClean="0"/>
                    <a:t>FINAL_ENERGY_I (FE_, 8)</a:t>
                  </a:r>
                  <a:endParaRPr lang="en-IE" sz="1200" dirty="0"/>
                </a:p>
              </p:txBody>
            </p:sp>
            <p:sp>
              <p:nvSpPr>
                <p:cNvPr id="9" name="Rechteck 8"/>
                <p:cNvSpPr/>
                <p:nvPr/>
              </p:nvSpPr>
              <p:spPr>
                <a:xfrm>
                  <a:off x="1522310" y="3146442"/>
                  <a:ext cx="1754013" cy="491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smtClean="0"/>
                    <a:t>PRIMARY_ENERGIES_I (PE_, 12)</a:t>
                  </a:r>
                  <a:endParaRPr lang="en-IE" sz="1200" dirty="0"/>
                </a:p>
              </p:txBody>
            </p:sp>
            <p:sp>
              <p:nvSpPr>
                <p:cNvPr id="10" name="Rechteck 9"/>
                <p:cNvSpPr/>
                <p:nvPr/>
              </p:nvSpPr>
              <p:spPr>
                <a:xfrm>
                  <a:off x="3593186" y="3139215"/>
                  <a:ext cx="2121380" cy="491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smtClean="0"/>
                    <a:t>TRANSFORMATION_INPUT_I (TI_, 14)</a:t>
                  </a:r>
                  <a:endParaRPr lang="en-IE" sz="1200" dirty="0"/>
                </a:p>
              </p:txBody>
            </p:sp>
            <p:sp>
              <p:nvSpPr>
                <p:cNvPr id="12" name="Rechteck 11"/>
                <p:cNvSpPr/>
                <p:nvPr/>
              </p:nvSpPr>
              <p:spPr>
                <a:xfrm>
                  <a:off x="6031429" y="3169506"/>
                  <a:ext cx="2276656" cy="490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smtClean="0"/>
                    <a:t>TRANSFORMATION_OUTPUT_I (TO_, 8)</a:t>
                  </a:r>
                  <a:endParaRPr lang="en-IE" sz="1200" dirty="0"/>
                </a:p>
              </p:txBody>
            </p:sp>
            <p:sp>
              <p:nvSpPr>
                <p:cNvPr id="13" name="Pfeil nach rechts 12"/>
                <p:cNvSpPr/>
                <p:nvPr/>
              </p:nvSpPr>
              <p:spPr>
                <a:xfrm rot="10800000">
                  <a:off x="3296427" y="3304649"/>
                  <a:ext cx="273234" cy="15527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sp>
              <p:nvSpPr>
                <p:cNvPr id="16" name="Pfeil nach rechts 15"/>
                <p:cNvSpPr/>
                <p:nvPr/>
              </p:nvSpPr>
              <p:spPr>
                <a:xfrm>
                  <a:off x="10794446" y="3314699"/>
                  <a:ext cx="1009608" cy="15527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sp>
              <p:nvSpPr>
                <p:cNvPr id="17" name="Pfeil nach rechts 16"/>
                <p:cNvSpPr/>
                <p:nvPr/>
              </p:nvSpPr>
              <p:spPr>
                <a:xfrm>
                  <a:off x="328839" y="3314699"/>
                  <a:ext cx="707165" cy="15527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sp>
              <p:nvSpPr>
                <p:cNvPr id="20" name="Textfeld 19"/>
                <p:cNvSpPr txBox="1"/>
                <p:nvPr/>
              </p:nvSpPr>
              <p:spPr>
                <a:xfrm>
                  <a:off x="858253" y="2821397"/>
                  <a:ext cx="1273753" cy="292310"/>
                </a:xfrm>
                <a:prstGeom prst="rect">
                  <a:avLst/>
                </a:prstGeom>
                <a:noFill/>
              </p:spPr>
              <p:txBody>
                <a:bodyPr wrap="square" rtlCol="0">
                  <a:spAutoFit/>
                </a:bodyPr>
                <a:lstStyle/>
                <a:p>
                  <a:pPr algn="ctr"/>
                  <a:r>
                    <a:rPr lang="de-AT" sz="1200" b="1" dirty="0" err="1" smtClean="0">
                      <a:solidFill>
                        <a:schemeClr val="accent6"/>
                      </a:solidFill>
                    </a:rPr>
                    <a:t>Disaggregation</a:t>
                  </a:r>
                  <a:endParaRPr lang="en-IE" sz="1200" b="1" dirty="0">
                    <a:solidFill>
                      <a:schemeClr val="accent6"/>
                    </a:solidFill>
                  </a:endParaRPr>
                </a:p>
              </p:txBody>
            </p:sp>
            <p:sp>
              <p:nvSpPr>
                <p:cNvPr id="21" name="Textfeld 20"/>
                <p:cNvSpPr txBox="1"/>
                <p:nvPr/>
              </p:nvSpPr>
              <p:spPr>
                <a:xfrm>
                  <a:off x="2808246" y="3678836"/>
                  <a:ext cx="1304238" cy="487183"/>
                </a:xfrm>
                <a:prstGeom prst="rect">
                  <a:avLst/>
                </a:prstGeom>
                <a:noFill/>
              </p:spPr>
              <p:txBody>
                <a:bodyPr wrap="square" rtlCol="0">
                  <a:spAutoFit/>
                </a:bodyPr>
                <a:lstStyle/>
                <a:p>
                  <a:pPr algn="ctr"/>
                  <a:r>
                    <a:rPr lang="de-AT" sz="1200" dirty="0" smtClean="0">
                      <a:solidFill>
                        <a:schemeClr val="accent6"/>
                      </a:solidFill>
                    </a:rPr>
                    <a:t>+</a:t>
                  </a:r>
                  <a:r>
                    <a:rPr lang="de-AT" sz="1200" dirty="0" err="1" smtClean="0">
                      <a:solidFill>
                        <a:schemeClr val="accent6"/>
                      </a:solidFill>
                    </a:rPr>
                    <a:t>Refineration</a:t>
                  </a:r>
                  <a:endParaRPr lang="de-AT" sz="1200" dirty="0" smtClean="0">
                    <a:solidFill>
                      <a:schemeClr val="accent6"/>
                    </a:solidFill>
                  </a:endParaRPr>
                </a:p>
                <a:p>
                  <a:pPr algn="ctr"/>
                  <a:r>
                    <a:rPr lang="de-AT" sz="1200" dirty="0" err="1" smtClean="0">
                      <a:solidFill>
                        <a:schemeClr val="accent6"/>
                      </a:solidFill>
                    </a:rPr>
                    <a:t>losses</a:t>
                  </a:r>
                  <a:endParaRPr lang="en-IE" sz="1200" dirty="0">
                    <a:solidFill>
                      <a:schemeClr val="accent6"/>
                    </a:solidFill>
                  </a:endParaRPr>
                </a:p>
              </p:txBody>
            </p:sp>
            <p:sp>
              <p:nvSpPr>
                <p:cNvPr id="22" name="Textfeld 21"/>
                <p:cNvSpPr txBox="1"/>
                <p:nvPr/>
              </p:nvSpPr>
              <p:spPr>
                <a:xfrm>
                  <a:off x="5278836" y="3686364"/>
                  <a:ext cx="1191743" cy="487183"/>
                </a:xfrm>
                <a:prstGeom prst="rect">
                  <a:avLst/>
                </a:prstGeom>
                <a:noFill/>
              </p:spPr>
              <p:txBody>
                <a:bodyPr wrap="square" lIns="36000" rIns="0" rtlCol="0">
                  <a:spAutoFit/>
                </a:bodyPr>
                <a:lstStyle/>
                <a:p>
                  <a:pPr algn="ctr"/>
                  <a:r>
                    <a:rPr lang="de-AT" sz="1200" dirty="0" smtClean="0">
                      <a:solidFill>
                        <a:schemeClr val="accent6"/>
                      </a:solidFill>
                    </a:rPr>
                    <a:t>+Transformation </a:t>
                  </a:r>
                </a:p>
                <a:p>
                  <a:pPr algn="ctr"/>
                  <a:r>
                    <a:rPr lang="de-AT" sz="1200" dirty="0" err="1" smtClean="0">
                      <a:solidFill>
                        <a:schemeClr val="accent6"/>
                      </a:solidFill>
                    </a:rPr>
                    <a:t>losses</a:t>
                  </a:r>
                  <a:endParaRPr lang="en-IE" sz="1200" dirty="0">
                    <a:solidFill>
                      <a:schemeClr val="accent6"/>
                    </a:solidFill>
                  </a:endParaRPr>
                </a:p>
              </p:txBody>
            </p:sp>
            <p:sp>
              <p:nvSpPr>
                <p:cNvPr id="23" name="Textfeld 22"/>
                <p:cNvSpPr txBox="1"/>
                <p:nvPr/>
              </p:nvSpPr>
              <p:spPr>
                <a:xfrm>
                  <a:off x="7788635" y="3678836"/>
                  <a:ext cx="1354615" cy="487183"/>
                </a:xfrm>
                <a:prstGeom prst="rect">
                  <a:avLst/>
                </a:prstGeom>
                <a:noFill/>
              </p:spPr>
              <p:txBody>
                <a:bodyPr wrap="square" lIns="36000" rIns="36000" rtlCol="0">
                  <a:spAutoFit/>
                </a:bodyPr>
                <a:lstStyle/>
                <a:p>
                  <a:pPr algn="ctr"/>
                  <a:r>
                    <a:rPr lang="de-AT" sz="1200" dirty="0" smtClean="0">
                      <a:solidFill>
                        <a:schemeClr val="accent6"/>
                      </a:solidFill>
                    </a:rPr>
                    <a:t>+Transmission &amp; Storage </a:t>
                  </a:r>
                  <a:r>
                    <a:rPr lang="de-AT" sz="1200" dirty="0" err="1" smtClean="0">
                      <a:solidFill>
                        <a:schemeClr val="accent6"/>
                      </a:solidFill>
                    </a:rPr>
                    <a:t>Losses</a:t>
                  </a:r>
                  <a:endParaRPr lang="en-IE" sz="1200" dirty="0">
                    <a:solidFill>
                      <a:schemeClr val="accent6"/>
                    </a:solidFill>
                  </a:endParaRPr>
                </a:p>
              </p:txBody>
            </p:sp>
          </p:grpSp>
          <p:sp>
            <p:nvSpPr>
              <p:cNvPr id="42" name="Pfeil nach rechts 41"/>
              <p:cNvSpPr/>
              <p:nvPr/>
            </p:nvSpPr>
            <p:spPr>
              <a:xfrm rot="5400000">
                <a:off x="5351755" y="3214196"/>
                <a:ext cx="956726" cy="1471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3" name="Rechteck 2"/>
              <p:cNvSpPr/>
              <p:nvPr/>
            </p:nvSpPr>
            <p:spPr>
              <a:xfrm>
                <a:off x="4758427" y="2258908"/>
                <a:ext cx="2143382" cy="4778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sz="1200" dirty="0" smtClean="0">
                    <a:solidFill>
                      <a:schemeClr val="bg2">
                        <a:lumMod val="10000"/>
                      </a:schemeClr>
                    </a:solidFill>
                  </a:rPr>
                  <a:t>PROCESS_TRANSFORMATION_I (PRCTRA, 43)</a:t>
                </a:r>
                <a:endParaRPr lang="en-IE" sz="1200" dirty="0">
                  <a:solidFill>
                    <a:schemeClr val="bg2">
                      <a:lumMod val="10000"/>
                    </a:schemeClr>
                  </a:solidFill>
                </a:endParaRPr>
              </a:p>
            </p:txBody>
          </p:sp>
          <p:sp>
            <p:nvSpPr>
              <p:cNvPr id="45" name="Rechteck 44"/>
              <p:cNvSpPr/>
              <p:nvPr/>
            </p:nvSpPr>
            <p:spPr>
              <a:xfrm>
                <a:off x="2721067" y="2267544"/>
                <a:ext cx="1621390" cy="4471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sz="1200" dirty="0" smtClean="0">
                    <a:solidFill>
                      <a:schemeClr val="bg2">
                        <a:lumMod val="10000"/>
                      </a:schemeClr>
                    </a:solidFill>
                  </a:rPr>
                  <a:t>PROCESS_REFINERY_I </a:t>
                </a:r>
              </a:p>
              <a:p>
                <a:pPr algn="ctr"/>
                <a:r>
                  <a:rPr lang="de-AT" sz="1200" dirty="0" smtClean="0">
                    <a:solidFill>
                      <a:schemeClr val="bg2">
                        <a:lumMod val="10000"/>
                      </a:schemeClr>
                    </a:solidFill>
                  </a:rPr>
                  <a:t>(PRCREF, 14)</a:t>
                </a:r>
                <a:endParaRPr lang="en-IE" sz="1200" dirty="0">
                  <a:solidFill>
                    <a:schemeClr val="bg2">
                      <a:lumMod val="10000"/>
                    </a:schemeClr>
                  </a:solidFill>
                </a:endParaRPr>
              </a:p>
            </p:txBody>
          </p:sp>
          <p:sp>
            <p:nvSpPr>
              <p:cNvPr id="46" name="Pfeil nach rechts 45"/>
              <p:cNvSpPr/>
              <p:nvPr/>
            </p:nvSpPr>
            <p:spPr>
              <a:xfrm rot="5400000">
                <a:off x="3053399" y="3167798"/>
                <a:ext cx="956726" cy="1471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47" name="Rechteck 46"/>
              <p:cNvSpPr/>
              <p:nvPr/>
            </p:nvSpPr>
            <p:spPr>
              <a:xfrm>
                <a:off x="7552089" y="2267544"/>
                <a:ext cx="1451807" cy="4715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sz="1200" dirty="0" smtClean="0">
                    <a:solidFill>
                      <a:schemeClr val="bg2">
                        <a:lumMod val="10000"/>
                      </a:schemeClr>
                    </a:solidFill>
                  </a:rPr>
                  <a:t>PROCESS_SUPPLY_I (PRCSUP, 17)</a:t>
                </a:r>
                <a:endParaRPr lang="en-IE" sz="1200" dirty="0">
                  <a:solidFill>
                    <a:schemeClr val="bg2">
                      <a:lumMod val="10000"/>
                    </a:schemeClr>
                  </a:solidFill>
                </a:endParaRPr>
              </a:p>
            </p:txBody>
          </p:sp>
          <p:sp>
            <p:nvSpPr>
              <p:cNvPr id="48" name="Pfeil nach rechts 47"/>
              <p:cNvSpPr/>
              <p:nvPr/>
            </p:nvSpPr>
            <p:spPr>
              <a:xfrm rot="5400000">
                <a:off x="7799630" y="3204672"/>
                <a:ext cx="956726" cy="1471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grpSp>
        <p:sp>
          <p:nvSpPr>
            <p:cNvPr id="28" name="Rechteck 27"/>
            <p:cNvSpPr/>
            <p:nvPr/>
          </p:nvSpPr>
          <p:spPr>
            <a:xfrm>
              <a:off x="161910" y="3422459"/>
              <a:ext cx="1568436" cy="46603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smtClean="0">
                  <a:solidFill>
                    <a:schemeClr val="tx1">
                      <a:lumMod val="90000"/>
                      <a:lumOff val="10000"/>
                    </a:schemeClr>
                  </a:solidFill>
                </a:rPr>
                <a:t>PRIMARY_SOURCES_I</a:t>
              </a:r>
            </a:p>
            <a:p>
              <a:pPr algn="ctr"/>
              <a:r>
                <a:rPr lang="de-AT" sz="1200" dirty="0" smtClean="0">
                  <a:solidFill>
                    <a:schemeClr val="tx1">
                      <a:lumMod val="90000"/>
                      <a:lumOff val="10000"/>
                    </a:schemeClr>
                  </a:solidFill>
                </a:rPr>
                <a:t>(4 Elements)</a:t>
              </a:r>
              <a:endParaRPr lang="en-IE" sz="1200" dirty="0">
                <a:solidFill>
                  <a:schemeClr val="tx1">
                    <a:lumMod val="90000"/>
                    <a:lumOff val="10000"/>
                  </a:schemeClr>
                </a:solidFill>
              </a:endParaRPr>
            </a:p>
          </p:txBody>
        </p:sp>
        <p:sp>
          <p:nvSpPr>
            <p:cNvPr id="30" name="Pfeil nach rechts 29"/>
            <p:cNvSpPr/>
            <p:nvPr/>
          </p:nvSpPr>
          <p:spPr>
            <a:xfrm rot="10800000">
              <a:off x="6012293" y="3581904"/>
              <a:ext cx="258922" cy="14714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sp>
          <p:nvSpPr>
            <p:cNvPr id="31" name="Pfeil nach rechts 30"/>
            <p:cNvSpPr/>
            <p:nvPr/>
          </p:nvSpPr>
          <p:spPr>
            <a:xfrm rot="10800000">
              <a:off x="8467802" y="3591428"/>
              <a:ext cx="258922" cy="14714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sp>
          <p:nvSpPr>
            <p:cNvPr id="33" name="Rechteck 32"/>
            <p:cNvSpPr/>
            <p:nvPr/>
          </p:nvSpPr>
          <p:spPr>
            <a:xfrm>
              <a:off x="10401649" y="3452244"/>
              <a:ext cx="1355616" cy="46603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smtClean="0">
                  <a:solidFill>
                    <a:schemeClr val="tx1">
                      <a:lumMod val="90000"/>
                      <a:lumOff val="10000"/>
                    </a:schemeClr>
                  </a:solidFill>
                </a:rPr>
                <a:t>FINAL_ENERGIES_I(5 Elements + H2)</a:t>
              </a:r>
              <a:endParaRPr lang="en-IE" sz="1200" dirty="0">
                <a:solidFill>
                  <a:schemeClr val="tx1">
                    <a:lumMod val="90000"/>
                    <a:lumOff val="10000"/>
                  </a:schemeClr>
                </a:solidFill>
              </a:endParaRPr>
            </a:p>
          </p:txBody>
        </p:sp>
        <p:sp>
          <p:nvSpPr>
            <p:cNvPr id="34" name="Textfeld 33"/>
            <p:cNvSpPr txBox="1"/>
            <p:nvPr/>
          </p:nvSpPr>
          <p:spPr>
            <a:xfrm>
              <a:off x="9754926" y="3116033"/>
              <a:ext cx="997599" cy="276999"/>
            </a:xfrm>
            <a:prstGeom prst="rect">
              <a:avLst/>
            </a:prstGeom>
            <a:noFill/>
          </p:spPr>
          <p:txBody>
            <a:bodyPr wrap="square" lIns="36000" rIns="0" rtlCol="0">
              <a:spAutoFit/>
            </a:bodyPr>
            <a:lstStyle/>
            <a:p>
              <a:pPr algn="ctr"/>
              <a:r>
                <a:rPr lang="de-AT" sz="1200" b="1" dirty="0" smtClean="0">
                  <a:solidFill>
                    <a:schemeClr val="accent6"/>
                  </a:solidFill>
                </a:rPr>
                <a:t>Aggregation</a:t>
              </a:r>
              <a:endParaRPr lang="en-IE" sz="1200" b="1" dirty="0">
                <a:solidFill>
                  <a:schemeClr val="accent6"/>
                </a:solidFill>
              </a:endParaRPr>
            </a:p>
          </p:txBody>
        </p:sp>
        <p:sp>
          <p:nvSpPr>
            <p:cNvPr id="35" name="Pfeil nach rechts 34"/>
            <p:cNvSpPr/>
            <p:nvPr/>
          </p:nvSpPr>
          <p:spPr>
            <a:xfrm rot="10800000">
              <a:off x="10124265" y="3599189"/>
              <a:ext cx="258922" cy="14714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sp>
          <p:nvSpPr>
            <p:cNvPr id="6" name="Textfeld 5"/>
            <p:cNvSpPr txBox="1"/>
            <p:nvPr/>
          </p:nvSpPr>
          <p:spPr>
            <a:xfrm>
              <a:off x="63354" y="3898013"/>
              <a:ext cx="1059524" cy="646331"/>
            </a:xfrm>
            <a:prstGeom prst="rect">
              <a:avLst/>
            </a:prstGeom>
            <a:noFill/>
          </p:spPr>
          <p:txBody>
            <a:bodyPr wrap="square" rtlCol="0">
              <a:spAutoFit/>
            </a:bodyPr>
            <a:lstStyle/>
            <a:p>
              <a:r>
                <a:rPr lang="de-AT" sz="1200" dirty="0" err="1" smtClean="0">
                  <a:solidFill>
                    <a:schemeClr val="tx1">
                      <a:lumMod val="90000"/>
                      <a:lumOff val="10000"/>
                    </a:schemeClr>
                  </a:solidFill>
                </a:rPr>
                <a:t>Subscript</a:t>
              </a:r>
              <a:r>
                <a:rPr lang="de-AT" sz="1200" dirty="0" smtClean="0">
                  <a:solidFill>
                    <a:schemeClr val="tx1">
                      <a:lumMod val="90000"/>
                      <a:lumOff val="10000"/>
                    </a:schemeClr>
                  </a:solidFill>
                </a:rPr>
                <a:t> </a:t>
              </a:r>
              <a:r>
                <a:rPr lang="de-AT" sz="1200" dirty="0" err="1" smtClean="0">
                  <a:solidFill>
                    <a:schemeClr val="tx1">
                      <a:lumMod val="90000"/>
                      <a:lumOff val="10000"/>
                    </a:schemeClr>
                  </a:solidFill>
                </a:rPr>
                <a:t>from</a:t>
              </a:r>
              <a:endParaRPr lang="de-AT" sz="1200" dirty="0" smtClean="0">
                <a:solidFill>
                  <a:schemeClr val="tx1">
                    <a:lumMod val="90000"/>
                    <a:lumOff val="10000"/>
                  </a:schemeClr>
                </a:solidFill>
              </a:endParaRPr>
            </a:p>
            <a:p>
              <a:r>
                <a:rPr lang="de-AT" sz="1200" dirty="0" smtClean="0">
                  <a:solidFill>
                    <a:schemeClr val="tx1">
                      <a:lumMod val="90000"/>
                      <a:lumOff val="10000"/>
                    </a:schemeClr>
                  </a:solidFill>
                </a:rPr>
                <a:t>MEDEAS</a:t>
              </a:r>
              <a:endParaRPr lang="en-IE" sz="1200" dirty="0">
                <a:solidFill>
                  <a:schemeClr val="tx1">
                    <a:lumMod val="90000"/>
                    <a:lumOff val="10000"/>
                  </a:schemeClr>
                </a:solidFill>
              </a:endParaRPr>
            </a:p>
          </p:txBody>
        </p:sp>
        <p:sp>
          <p:nvSpPr>
            <p:cNvPr id="38" name="Textfeld 37"/>
            <p:cNvSpPr txBox="1"/>
            <p:nvPr/>
          </p:nvSpPr>
          <p:spPr>
            <a:xfrm>
              <a:off x="10789915" y="3918273"/>
              <a:ext cx="1059524" cy="646331"/>
            </a:xfrm>
            <a:prstGeom prst="rect">
              <a:avLst/>
            </a:prstGeom>
            <a:noFill/>
          </p:spPr>
          <p:txBody>
            <a:bodyPr wrap="square" rtlCol="0">
              <a:spAutoFit/>
            </a:bodyPr>
            <a:lstStyle/>
            <a:p>
              <a:pPr algn="r"/>
              <a:r>
                <a:rPr lang="de-AT" sz="1200" dirty="0" err="1" smtClean="0">
                  <a:solidFill>
                    <a:schemeClr val="tx1">
                      <a:lumMod val="90000"/>
                      <a:lumOff val="10000"/>
                    </a:schemeClr>
                  </a:solidFill>
                </a:rPr>
                <a:t>Subscript</a:t>
              </a:r>
              <a:r>
                <a:rPr lang="de-AT" sz="1200" dirty="0" smtClean="0">
                  <a:solidFill>
                    <a:schemeClr val="tx1">
                      <a:lumMod val="90000"/>
                      <a:lumOff val="10000"/>
                    </a:schemeClr>
                  </a:solidFill>
                </a:rPr>
                <a:t> </a:t>
              </a:r>
              <a:r>
                <a:rPr lang="de-AT" sz="1200" dirty="0" err="1" smtClean="0">
                  <a:solidFill>
                    <a:schemeClr val="tx1">
                      <a:lumMod val="90000"/>
                      <a:lumOff val="10000"/>
                    </a:schemeClr>
                  </a:solidFill>
                </a:rPr>
                <a:t>from</a:t>
              </a:r>
              <a:endParaRPr lang="de-AT" sz="1200" dirty="0" smtClean="0">
                <a:solidFill>
                  <a:schemeClr val="tx1">
                    <a:lumMod val="90000"/>
                    <a:lumOff val="10000"/>
                  </a:schemeClr>
                </a:solidFill>
              </a:endParaRPr>
            </a:p>
            <a:p>
              <a:pPr algn="r"/>
              <a:r>
                <a:rPr lang="de-AT" sz="1200" dirty="0" smtClean="0">
                  <a:solidFill>
                    <a:schemeClr val="tx1">
                      <a:lumMod val="90000"/>
                      <a:lumOff val="10000"/>
                    </a:schemeClr>
                  </a:solidFill>
                </a:rPr>
                <a:t>MEDEAS</a:t>
              </a:r>
              <a:endParaRPr lang="en-IE" sz="1200" dirty="0">
                <a:solidFill>
                  <a:schemeClr val="tx1">
                    <a:lumMod val="90000"/>
                    <a:lumOff val="10000"/>
                  </a:schemeClr>
                </a:solidFill>
              </a:endParaRPr>
            </a:p>
          </p:txBody>
        </p:sp>
        <p:sp>
          <p:nvSpPr>
            <p:cNvPr id="39" name="Pfeil nach rechts 38"/>
            <p:cNvSpPr/>
            <p:nvPr/>
          </p:nvSpPr>
          <p:spPr>
            <a:xfrm rot="10800000">
              <a:off x="1746676" y="3581903"/>
              <a:ext cx="258922" cy="14714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pic>
        <p:nvPicPr>
          <p:cNvPr id="11" name="Grafik 10"/>
          <p:cNvPicPr>
            <a:picLocks noChangeAspect="1"/>
          </p:cNvPicPr>
          <p:nvPr/>
        </p:nvPicPr>
        <p:blipFill>
          <a:blip r:embed="rId2"/>
          <a:stretch>
            <a:fillRect/>
          </a:stretch>
        </p:blipFill>
        <p:spPr>
          <a:xfrm>
            <a:off x="7369080" y="747031"/>
            <a:ext cx="3852230" cy="2172658"/>
          </a:xfrm>
          <a:prstGeom prst="rect">
            <a:avLst/>
          </a:prstGeom>
          <a:ln>
            <a:noFill/>
          </a:ln>
          <a:effectLst>
            <a:outerShdw blurRad="292100" dist="139700" dir="2700000" algn="tl" rotWithShape="0">
              <a:srgbClr val="333333">
                <a:alpha val="65000"/>
              </a:srgbClr>
            </a:outerShdw>
          </a:effectLst>
        </p:spPr>
      </p:pic>
      <p:sp>
        <p:nvSpPr>
          <p:cNvPr id="14" name="Wolke 13"/>
          <p:cNvSpPr/>
          <p:nvPr/>
        </p:nvSpPr>
        <p:spPr>
          <a:xfrm>
            <a:off x="523710" y="1411284"/>
            <a:ext cx="3512127" cy="1755830"/>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Needs </a:t>
            </a:r>
            <a:r>
              <a:rPr lang="de-AT" dirty="0" err="1" smtClean="0"/>
              <a:t>adaptation</a:t>
            </a:r>
            <a:r>
              <a:rPr lang="de-AT" dirty="0" smtClean="0"/>
              <a:t> (</a:t>
            </a:r>
            <a:r>
              <a:rPr lang="de-AT" dirty="0" err="1" smtClean="0"/>
              <a:t>names</a:t>
            </a:r>
            <a:r>
              <a:rPr lang="de-AT" dirty="0" smtClean="0"/>
              <a:t> </a:t>
            </a:r>
            <a:r>
              <a:rPr lang="de-AT" dirty="0" err="1" smtClean="0"/>
              <a:t>changed</a:t>
            </a:r>
            <a:r>
              <a:rPr lang="de-AT" dirty="0" smtClean="0"/>
              <a:t>, </a:t>
            </a:r>
            <a:r>
              <a:rPr lang="de-AT" dirty="0" err="1" smtClean="0"/>
              <a:t>number</a:t>
            </a:r>
            <a:r>
              <a:rPr lang="de-AT" dirty="0" smtClean="0"/>
              <a:t> </a:t>
            </a:r>
            <a:r>
              <a:rPr lang="de-AT" dirty="0" err="1" smtClean="0"/>
              <a:t>of</a:t>
            </a:r>
            <a:r>
              <a:rPr lang="de-AT" dirty="0" smtClean="0"/>
              <a:t> TO, FC)</a:t>
            </a:r>
            <a:endParaRPr lang="de-AT" dirty="0"/>
          </a:p>
        </p:txBody>
      </p:sp>
    </p:spTree>
    <p:extLst>
      <p:ext uri="{BB962C8B-B14F-4D97-AF65-F5344CB8AC3E}">
        <p14:creationId xmlns:p14="http://schemas.microsoft.com/office/powerpoint/2010/main" val="1861909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WILIAMs </a:t>
            </a:r>
            <a:r>
              <a:rPr lang="de-AT" dirty="0" err="1" smtClean="0"/>
              <a:t>Energy</a:t>
            </a:r>
            <a:r>
              <a:rPr lang="de-AT" dirty="0" smtClean="0"/>
              <a:t> Transformation Chain</a:t>
            </a:r>
            <a:endParaRPr lang="de-AT" dirty="0"/>
          </a:p>
        </p:txBody>
      </p:sp>
      <p:sp>
        <p:nvSpPr>
          <p:cNvPr id="4" name="Slide Number Placeholder 3"/>
          <p:cNvSpPr>
            <a:spLocks noGrp="1"/>
          </p:cNvSpPr>
          <p:nvPr>
            <p:ph type="sldNum" sz="quarter" idx="12"/>
          </p:nvPr>
        </p:nvSpPr>
        <p:spPr/>
        <p:txBody>
          <a:bodyPr/>
          <a:lstStyle/>
          <a:p>
            <a:fld id="{0A0C873C-4420-4A57-B42C-A5D53864B5EA}" type="slidenum">
              <a:rPr lang="en-US" smtClean="0"/>
              <a:pPr/>
              <a:t>15</a:t>
            </a:fld>
            <a:r>
              <a:rPr lang="en-US" smtClean="0"/>
              <a:t> </a:t>
            </a:r>
            <a:endParaRPr lang="en-US" dirty="0"/>
          </a:p>
        </p:txBody>
      </p:sp>
      <p:sp>
        <p:nvSpPr>
          <p:cNvPr id="5" name="Footer Placeholder 4"/>
          <p:cNvSpPr>
            <a:spLocks noGrp="1"/>
          </p:cNvSpPr>
          <p:nvPr>
            <p:ph type="ftr" sz="quarter" idx="4294967295"/>
          </p:nvPr>
        </p:nvSpPr>
        <p:spPr/>
        <p:txBody>
          <a:bodyPr/>
          <a:lstStyle/>
          <a:p>
            <a:pPr algn="l"/>
            <a:r>
              <a:rPr lang="de-AT" sz="1200" dirty="0"/>
              <a:t>*Storage </a:t>
            </a:r>
            <a:r>
              <a:rPr lang="de-AT" sz="1200" dirty="0" err="1"/>
              <a:t>capacities</a:t>
            </a:r>
            <a:r>
              <a:rPr lang="de-AT" sz="1200" dirty="0"/>
              <a:t> </a:t>
            </a:r>
            <a:r>
              <a:rPr lang="de-AT" sz="1200" dirty="0" err="1"/>
              <a:t>are</a:t>
            </a:r>
            <a:r>
              <a:rPr lang="de-AT" sz="1200" dirty="0"/>
              <a:t> </a:t>
            </a:r>
            <a:r>
              <a:rPr lang="de-AT" sz="1200" dirty="0" err="1"/>
              <a:t>modelled</a:t>
            </a:r>
            <a:r>
              <a:rPr lang="de-AT" sz="1200" dirty="0"/>
              <a:t> in </a:t>
            </a:r>
            <a:r>
              <a:rPr lang="de-AT" sz="1200" dirty="0" err="1"/>
              <a:t>the</a:t>
            </a:r>
            <a:r>
              <a:rPr lang="de-AT" sz="1200" dirty="0"/>
              <a:t> </a:t>
            </a:r>
            <a:r>
              <a:rPr lang="de-AT" sz="1200" dirty="0" err="1"/>
              <a:t>intermittency</a:t>
            </a:r>
            <a:r>
              <a:rPr lang="de-AT" sz="1200" dirty="0"/>
              <a:t> Sub-Module</a:t>
            </a:r>
          </a:p>
          <a:p>
            <a:pPr algn="l"/>
            <a:r>
              <a:rPr lang="de-AT" sz="1200" dirty="0"/>
              <a:t>** Power2Heat </a:t>
            </a:r>
            <a:r>
              <a:rPr lang="de-AT" sz="1200" dirty="0" err="1"/>
              <a:t>and</a:t>
            </a:r>
            <a:r>
              <a:rPr lang="de-AT" sz="1200" dirty="0"/>
              <a:t> </a:t>
            </a:r>
            <a:r>
              <a:rPr lang="de-AT" sz="1200" dirty="0" smtClean="0"/>
              <a:t>Power2Hydrogen</a:t>
            </a:r>
            <a:endParaRPr lang="en-IE" sz="1200" dirty="0"/>
          </a:p>
          <a:p>
            <a:pPr algn="l"/>
            <a:endParaRPr lang="en-US" sz="1200" dirty="0"/>
          </a:p>
        </p:txBody>
      </p:sp>
      <p:grpSp>
        <p:nvGrpSpPr>
          <p:cNvPr id="6" name="Gruppieren 5"/>
          <p:cNvGrpSpPr/>
          <p:nvPr/>
        </p:nvGrpSpPr>
        <p:grpSpPr>
          <a:xfrm>
            <a:off x="2411548" y="2147184"/>
            <a:ext cx="7107790" cy="2866721"/>
            <a:chOff x="2411548" y="2147184"/>
            <a:chExt cx="7107790" cy="2866721"/>
          </a:xfrm>
        </p:grpSpPr>
        <p:grpSp>
          <p:nvGrpSpPr>
            <p:cNvPr id="49" name="Gruppieren 48"/>
            <p:cNvGrpSpPr/>
            <p:nvPr/>
          </p:nvGrpSpPr>
          <p:grpSpPr>
            <a:xfrm>
              <a:off x="2411548" y="3218381"/>
              <a:ext cx="7107790" cy="1795524"/>
              <a:chOff x="2258581" y="1970606"/>
              <a:chExt cx="7107790" cy="1795524"/>
            </a:xfrm>
          </p:grpSpPr>
          <p:sp>
            <p:nvSpPr>
              <p:cNvPr id="42" name="Pfeil nach rechts 41"/>
              <p:cNvSpPr/>
              <p:nvPr/>
            </p:nvSpPr>
            <p:spPr>
              <a:xfrm rot="5400000">
                <a:off x="5285044" y="3214196"/>
                <a:ext cx="956726" cy="1471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3" name="Rechteck 2"/>
              <p:cNvSpPr/>
              <p:nvPr/>
            </p:nvSpPr>
            <p:spPr>
              <a:xfrm>
                <a:off x="4950741" y="2149856"/>
                <a:ext cx="1625332" cy="5810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sz="1600" dirty="0" smtClean="0">
                    <a:solidFill>
                      <a:schemeClr val="bg2">
                        <a:lumMod val="10000"/>
                      </a:schemeClr>
                    </a:solidFill>
                  </a:rPr>
                  <a:t>Transformation </a:t>
                </a:r>
                <a:r>
                  <a:rPr lang="de-AT" sz="1600" dirty="0" err="1" smtClean="0">
                    <a:solidFill>
                      <a:schemeClr val="bg2">
                        <a:lumMod val="10000"/>
                      </a:schemeClr>
                    </a:solidFill>
                  </a:rPr>
                  <a:t>Processes</a:t>
                </a:r>
                <a:endParaRPr lang="en-IE" sz="1600" dirty="0">
                  <a:solidFill>
                    <a:schemeClr val="bg2">
                      <a:lumMod val="10000"/>
                    </a:schemeClr>
                  </a:solidFill>
                </a:endParaRPr>
              </a:p>
            </p:txBody>
          </p:sp>
          <p:sp>
            <p:nvSpPr>
              <p:cNvPr id="45" name="Rechteck 44"/>
              <p:cNvSpPr/>
              <p:nvPr/>
            </p:nvSpPr>
            <p:spPr>
              <a:xfrm>
                <a:off x="2258581" y="2149856"/>
                <a:ext cx="1625332" cy="5810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sz="1600" dirty="0" err="1" smtClean="0">
                    <a:solidFill>
                      <a:schemeClr val="bg2">
                        <a:lumMod val="10000"/>
                      </a:schemeClr>
                    </a:solidFill>
                  </a:rPr>
                  <a:t>Refineration</a:t>
                </a:r>
                <a:r>
                  <a:rPr lang="de-AT" sz="1600" dirty="0" smtClean="0">
                    <a:solidFill>
                      <a:schemeClr val="bg2">
                        <a:lumMod val="10000"/>
                      </a:schemeClr>
                    </a:solidFill>
                  </a:rPr>
                  <a:t> </a:t>
                </a:r>
                <a:r>
                  <a:rPr lang="de-AT" sz="1600" dirty="0" err="1" smtClean="0">
                    <a:solidFill>
                      <a:schemeClr val="bg2">
                        <a:lumMod val="10000"/>
                      </a:schemeClr>
                    </a:solidFill>
                  </a:rPr>
                  <a:t>Processes</a:t>
                </a:r>
                <a:endParaRPr lang="en-IE" sz="1600" dirty="0">
                  <a:solidFill>
                    <a:schemeClr val="bg2">
                      <a:lumMod val="10000"/>
                    </a:schemeClr>
                  </a:solidFill>
                </a:endParaRPr>
              </a:p>
            </p:txBody>
          </p:sp>
          <p:sp>
            <p:nvSpPr>
              <p:cNvPr id="46" name="Pfeil nach rechts 45"/>
              <p:cNvSpPr/>
              <p:nvPr/>
            </p:nvSpPr>
            <p:spPr>
              <a:xfrm rot="5400000">
                <a:off x="2596037" y="3184693"/>
                <a:ext cx="956726" cy="1471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47" name="Rechteck 46"/>
              <p:cNvSpPr/>
              <p:nvPr/>
            </p:nvSpPr>
            <p:spPr>
              <a:xfrm>
                <a:off x="7503888" y="1970606"/>
                <a:ext cx="1862483" cy="760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sz="1600" dirty="0" smtClean="0">
                    <a:solidFill>
                      <a:schemeClr val="bg2">
                        <a:lumMod val="10000"/>
                      </a:schemeClr>
                    </a:solidFill>
                  </a:rPr>
                  <a:t>Transmission-, Storage- </a:t>
                </a:r>
                <a:r>
                  <a:rPr lang="de-AT" sz="1600" dirty="0" err="1" smtClean="0">
                    <a:solidFill>
                      <a:schemeClr val="bg2">
                        <a:lumMod val="10000"/>
                      </a:schemeClr>
                    </a:solidFill>
                  </a:rPr>
                  <a:t>and</a:t>
                </a:r>
                <a:r>
                  <a:rPr lang="de-AT" sz="1600" dirty="0" smtClean="0">
                    <a:solidFill>
                      <a:schemeClr val="bg2">
                        <a:lumMod val="10000"/>
                      </a:schemeClr>
                    </a:solidFill>
                  </a:rPr>
                  <a:t> FE- </a:t>
                </a:r>
                <a:r>
                  <a:rPr lang="de-AT" sz="1600" dirty="0" err="1" smtClean="0">
                    <a:solidFill>
                      <a:schemeClr val="bg2">
                        <a:lumMod val="10000"/>
                      </a:schemeClr>
                    </a:solidFill>
                  </a:rPr>
                  <a:t>using</a:t>
                </a:r>
                <a:r>
                  <a:rPr lang="de-AT" sz="1600" dirty="0" smtClean="0">
                    <a:solidFill>
                      <a:schemeClr val="bg2">
                        <a:lumMod val="10000"/>
                      </a:schemeClr>
                    </a:solidFill>
                  </a:rPr>
                  <a:t> </a:t>
                </a:r>
                <a:r>
                  <a:rPr lang="de-AT" sz="1600" dirty="0" err="1" smtClean="0">
                    <a:solidFill>
                      <a:schemeClr val="bg2">
                        <a:lumMod val="10000"/>
                      </a:schemeClr>
                    </a:solidFill>
                  </a:rPr>
                  <a:t>Processes</a:t>
                </a:r>
                <a:r>
                  <a:rPr lang="de-AT" sz="1600" dirty="0" smtClean="0">
                    <a:solidFill>
                      <a:schemeClr val="bg2">
                        <a:lumMod val="10000"/>
                      </a:schemeClr>
                    </a:solidFill>
                  </a:rPr>
                  <a:t>**</a:t>
                </a:r>
                <a:endParaRPr lang="en-IE" sz="1600" dirty="0">
                  <a:solidFill>
                    <a:schemeClr val="bg2">
                      <a:lumMod val="10000"/>
                    </a:schemeClr>
                  </a:solidFill>
                </a:endParaRPr>
              </a:p>
            </p:txBody>
          </p:sp>
          <p:sp>
            <p:nvSpPr>
              <p:cNvPr id="48" name="Pfeil nach rechts 47"/>
              <p:cNvSpPr/>
              <p:nvPr/>
            </p:nvSpPr>
            <p:spPr>
              <a:xfrm rot="5400000">
                <a:off x="7956768" y="3214196"/>
                <a:ext cx="956726" cy="1471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19" name="Flussdiagramm: Vorbereitung 18"/>
              <p:cNvSpPr/>
              <p:nvPr/>
            </p:nvSpPr>
            <p:spPr>
              <a:xfrm>
                <a:off x="5014565" y="3006624"/>
                <a:ext cx="1497683" cy="348232"/>
              </a:xfrm>
              <a:prstGeom prst="flowChartPreparation">
                <a:avLst/>
              </a:prstGeom>
            </p:spPr>
            <p:style>
              <a:lnRef idx="2">
                <a:schemeClr val="accent4">
                  <a:shade val="50000"/>
                </a:schemeClr>
              </a:lnRef>
              <a:fillRef idx="1">
                <a:schemeClr val="accent4"/>
              </a:fillRef>
              <a:effectRef idx="0">
                <a:schemeClr val="accent4"/>
              </a:effectRef>
              <a:fontRef idx="minor">
                <a:schemeClr val="lt1"/>
              </a:fontRef>
            </p:style>
            <p:txBody>
              <a:bodyPr lIns="72000" rIns="72000" rtlCol="0" anchor="ctr"/>
              <a:lstStyle/>
              <a:p>
                <a:pPr algn="ctr"/>
                <a:r>
                  <a:rPr lang="de-AT" sz="1400" b="1" dirty="0" err="1" smtClean="0"/>
                  <a:t>Allocation</a:t>
                </a:r>
                <a:endParaRPr lang="en-IE" sz="1400" b="1" dirty="0"/>
              </a:p>
            </p:txBody>
          </p:sp>
        </p:grpSp>
        <p:sp>
          <p:nvSpPr>
            <p:cNvPr id="28" name="Rechteck 27"/>
            <p:cNvSpPr/>
            <p:nvPr/>
          </p:nvSpPr>
          <p:spPr>
            <a:xfrm>
              <a:off x="5103707" y="2147184"/>
              <a:ext cx="1625332"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sz="1600" dirty="0" err="1" smtClean="0">
                  <a:solidFill>
                    <a:schemeClr val="bg2">
                      <a:lumMod val="10000"/>
                    </a:schemeClr>
                  </a:solidFill>
                </a:rPr>
                <a:t>Efficiencies</a:t>
              </a:r>
              <a:r>
                <a:rPr lang="de-AT" sz="1600" dirty="0" smtClean="0">
                  <a:solidFill>
                    <a:schemeClr val="bg2">
                      <a:lumMod val="10000"/>
                    </a:schemeClr>
                  </a:solidFill>
                </a:rPr>
                <a:t> &amp;  </a:t>
              </a:r>
              <a:r>
                <a:rPr lang="de-AT" sz="1600" dirty="0" err="1" smtClean="0">
                  <a:solidFill>
                    <a:schemeClr val="bg2">
                      <a:lumMod val="10000"/>
                    </a:schemeClr>
                  </a:solidFill>
                </a:rPr>
                <a:t>Capacities</a:t>
              </a:r>
              <a:endParaRPr lang="en-IE" sz="1600" dirty="0">
                <a:solidFill>
                  <a:schemeClr val="bg2">
                    <a:lumMod val="10000"/>
                  </a:schemeClr>
                </a:solidFill>
              </a:endParaRPr>
            </a:p>
          </p:txBody>
        </p:sp>
        <p:sp>
          <p:nvSpPr>
            <p:cNvPr id="29" name="Pfeil nach rechts 28"/>
            <p:cNvSpPr/>
            <p:nvPr/>
          </p:nvSpPr>
          <p:spPr>
            <a:xfrm rot="5400000">
              <a:off x="5611538" y="3004163"/>
              <a:ext cx="603615" cy="15319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E"/>
            </a:p>
          </p:txBody>
        </p:sp>
      </p:grpSp>
      <p:sp>
        <p:nvSpPr>
          <p:cNvPr id="31" name="Rechteck 30"/>
          <p:cNvSpPr/>
          <p:nvPr/>
        </p:nvSpPr>
        <p:spPr>
          <a:xfrm>
            <a:off x="2411547" y="2147184"/>
            <a:ext cx="1625332" cy="581025"/>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sz="1600" dirty="0" err="1" smtClean="0">
                <a:solidFill>
                  <a:schemeClr val="bg2">
                    <a:lumMod val="10000"/>
                  </a:schemeClr>
                </a:solidFill>
              </a:rPr>
              <a:t>Efficiencies</a:t>
            </a:r>
            <a:endParaRPr lang="en-IE" sz="1600" dirty="0">
              <a:solidFill>
                <a:schemeClr val="bg2">
                  <a:lumMod val="10000"/>
                </a:schemeClr>
              </a:solidFill>
            </a:endParaRPr>
          </a:p>
        </p:txBody>
      </p:sp>
      <p:sp>
        <p:nvSpPr>
          <p:cNvPr id="32" name="Rechteck 31"/>
          <p:cNvSpPr/>
          <p:nvPr/>
        </p:nvSpPr>
        <p:spPr>
          <a:xfrm>
            <a:off x="7843004" y="2143860"/>
            <a:ext cx="1625332" cy="581025"/>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sz="1600" dirty="0" err="1" smtClean="0">
                <a:solidFill>
                  <a:schemeClr val="bg2">
                    <a:lumMod val="10000"/>
                  </a:schemeClr>
                </a:solidFill>
              </a:rPr>
              <a:t>Efficiencies</a:t>
            </a:r>
            <a:r>
              <a:rPr lang="de-AT" sz="1600" dirty="0" smtClean="0">
                <a:solidFill>
                  <a:schemeClr val="bg2">
                    <a:lumMod val="10000"/>
                  </a:schemeClr>
                </a:solidFill>
              </a:rPr>
              <a:t>*</a:t>
            </a:r>
            <a:endParaRPr lang="en-IE" sz="1600" dirty="0">
              <a:solidFill>
                <a:schemeClr val="bg2">
                  <a:lumMod val="10000"/>
                </a:schemeClr>
              </a:solidFill>
            </a:endParaRPr>
          </a:p>
        </p:txBody>
      </p:sp>
      <p:sp>
        <p:nvSpPr>
          <p:cNvPr id="33" name="Pfeil nach rechts 32"/>
          <p:cNvSpPr/>
          <p:nvPr/>
        </p:nvSpPr>
        <p:spPr>
          <a:xfrm rot="5400000">
            <a:off x="8369420" y="2907552"/>
            <a:ext cx="437355" cy="128092"/>
          </a:xfrm>
          <a:prstGeom prst="rightArrow">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E"/>
          </a:p>
        </p:txBody>
      </p:sp>
      <p:sp>
        <p:nvSpPr>
          <p:cNvPr id="34" name="Pfeil nach rechts 33"/>
          <p:cNvSpPr/>
          <p:nvPr/>
        </p:nvSpPr>
        <p:spPr>
          <a:xfrm rot="5400000">
            <a:off x="2914708" y="2994715"/>
            <a:ext cx="603615" cy="153198"/>
          </a:xfrm>
          <a:prstGeom prst="rightArrow">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E"/>
          </a:p>
        </p:txBody>
      </p:sp>
      <p:grpSp>
        <p:nvGrpSpPr>
          <p:cNvPr id="36" name="Gruppieren 35"/>
          <p:cNvGrpSpPr/>
          <p:nvPr/>
        </p:nvGrpSpPr>
        <p:grpSpPr>
          <a:xfrm>
            <a:off x="76960" y="4862668"/>
            <a:ext cx="11683683" cy="1550187"/>
            <a:chOff x="-302829" y="3094727"/>
            <a:chExt cx="12329489" cy="1635872"/>
          </a:xfrm>
        </p:grpSpPr>
        <p:sp>
          <p:nvSpPr>
            <p:cNvPr id="37" name="Rechteck 36"/>
            <p:cNvSpPr/>
            <p:nvPr/>
          </p:nvSpPr>
          <p:spPr>
            <a:xfrm>
              <a:off x="9253310" y="3094727"/>
              <a:ext cx="1430547" cy="595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Final </a:t>
              </a:r>
              <a:r>
                <a:rPr lang="de-AT" sz="1600" dirty="0" err="1" smtClean="0"/>
                <a:t>Energy</a:t>
              </a:r>
              <a:r>
                <a:rPr lang="de-AT" sz="1600" dirty="0" smtClean="0"/>
                <a:t> (FE)</a:t>
              </a:r>
              <a:endParaRPr lang="en-IE" sz="1600" dirty="0"/>
            </a:p>
          </p:txBody>
        </p:sp>
        <p:sp>
          <p:nvSpPr>
            <p:cNvPr id="38" name="Rechteck 37"/>
            <p:cNvSpPr/>
            <p:nvPr/>
          </p:nvSpPr>
          <p:spPr>
            <a:xfrm>
              <a:off x="900063" y="3094727"/>
              <a:ext cx="1430547" cy="595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Primary </a:t>
              </a:r>
              <a:r>
                <a:rPr lang="de-AT" sz="1600" dirty="0" err="1" smtClean="0"/>
                <a:t>Energy</a:t>
              </a:r>
              <a:r>
                <a:rPr lang="de-AT" sz="1600" dirty="0" smtClean="0"/>
                <a:t> (PE)</a:t>
              </a:r>
              <a:endParaRPr lang="en-IE" sz="1600" dirty="0"/>
            </a:p>
          </p:txBody>
        </p:sp>
        <p:sp>
          <p:nvSpPr>
            <p:cNvPr id="39" name="Rechteck 38"/>
            <p:cNvSpPr/>
            <p:nvPr/>
          </p:nvSpPr>
          <p:spPr>
            <a:xfrm>
              <a:off x="3571376" y="3094727"/>
              <a:ext cx="1600201" cy="595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Transformation Input (TI)</a:t>
              </a:r>
              <a:endParaRPr lang="en-IE" sz="1600" dirty="0"/>
            </a:p>
          </p:txBody>
        </p:sp>
        <p:sp>
          <p:nvSpPr>
            <p:cNvPr id="40" name="Rechteck 39"/>
            <p:cNvSpPr/>
            <p:nvPr/>
          </p:nvSpPr>
          <p:spPr>
            <a:xfrm>
              <a:off x="6412343" y="3096411"/>
              <a:ext cx="1600201" cy="595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Transformation Output (TO)</a:t>
              </a:r>
              <a:endParaRPr lang="en-IE" sz="1600" dirty="0"/>
            </a:p>
          </p:txBody>
        </p:sp>
        <p:sp>
          <p:nvSpPr>
            <p:cNvPr id="41" name="Pfeil nach rechts 40"/>
            <p:cNvSpPr/>
            <p:nvPr/>
          </p:nvSpPr>
          <p:spPr>
            <a:xfrm rot="10800000">
              <a:off x="2446189" y="3314700"/>
              <a:ext cx="1009608" cy="1552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43" name="Pfeil nach rechts 42"/>
            <p:cNvSpPr/>
            <p:nvPr/>
          </p:nvSpPr>
          <p:spPr>
            <a:xfrm rot="10800000">
              <a:off x="5287156" y="3314700"/>
              <a:ext cx="1009608" cy="1552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44" name="Pfeil nach rechts 43"/>
            <p:cNvSpPr/>
            <p:nvPr/>
          </p:nvSpPr>
          <p:spPr>
            <a:xfrm rot="10800000">
              <a:off x="8128123" y="3314700"/>
              <a:ext cx="1009608" cy="1552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50" name="Pfeil nach rechts 49"/>
            <p:cNvSpPr/>
            <p:nvPr/>
          </p:nvSpPr>
          <p:spPr>
            <a:xfrm rot="10800000">
              <a:off x="10794446" y="3314699"/>
              <a:ext cx="1009608" cy="1552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51" name="Pfeil nach rechts 50"/>
            <p:cNvSpPr/>
            <p:nvPr/>
          </p:nvSpPr>
          <p:spPr>
            <a:xfrm rot="10800000">
              <a:off x="77318" y="3314699"/>
              <a:ext cx="707165" cy="1552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52" name="Textfeld 51"/>
            <p:cNvSpPr txBox="1"/>
            <p:nvPr/>
          </p:nvSpPr>
          <p:spPr>
            <a:xfrm>
              <a:off x="-302829" y="3486285"/>
              <a:ext cx="1202891" cy="1071803"/>
            </a:xfrm>
            <a:prstGeom prst="rect">
              <a:avLst/>
            </a:prstGeom>
            <a:noFill/>
          </p:spPr>
          <p:txBody>
            <a:bodyPr wrap="square" rtlCol="0">
              <a:spAutoFit/>
            </a:bodyPr>
            <a:lstStyle/>
            <a:p>
              <a:pPr algn="ctr"/>
              <a:r>
                <a:rPr lang="de-AT" sz="1200" b="1" dirty="0" smtClean="0">
                  <a:solidFill>
                    <a:schemeClr val="accent6"/>
                  </a:solidFill>
                </a:rPr>
                <a:t>PE </a:t>
              </a:r>
              <a:r>
                <a:rPr lang="de-AT" sz="1200" b="1" dirty="0" err="1" smtClean="0">
                  <a:solidFill>
                    <a:schemeClr val="accent6"/>
                  </a:solidFill>
                </a:rPr>
                <a:t>Consumption</a:t>
              </a:r>
              <a:r>
                <a:rPr lang="de-AT" sz="1200" b="1" dirty="0" smtClean="0">
                  <a:solidFill>
                    <a:schemeClr val="accent6"/>
                  </a:solidFill>
                </a:rPr>
                <a:t> (</a:t>
              </a:r>
              <a:r>
                <a:rPr lang="de-AT" sz="1200" b="1" dirty="0" err="1" smtClean="0">
                  <a:solidFill>
                    <a:schemeClr val="accent6"/>
                  </a:solidFill>
                </a:rPr>
                <a:t>to</a:t>
              </a:r>
              <a:r>
                <a:rPr lang="de-AT" sz="1200" b="1" dirty="0" smtClean="0">
                  <a:solidFill>
                    <a:schemeClr val="accent6"/>
                  </a:solidFill>
                </a:rPr>
                <a:t> Materials- &amp; </a:t>
              </a:r>
              <a:r>
                <a:rPr lang="de-AT" sz="1200" b="1" dirty="0" err="1" smtClean="0">
                  <a:solidFill>
                    <a:schemeClr val="accent6"/>
                  </a:solidFill>
                </a:rPr>
                <a:t>Economic</a:t>
              </a:r>
              <a:r>
                <a:rPr lang="de-AT" sz="1200" b="1" dirty="0" smtClean="0">
                  <a:solidFill>
                    <a:schemeClr val="accent6"/>
                  </a:solidFill>
                </a:rPr>
                <a:t> Module)</a:t>
              </a:r>
              <a:endParaRPr lang="en-IE" sz="1200" b="1" dirty="0">
                <a:solidFill>
                  <a:schemeClr val="accent6"/>
                </a:solidFill>
              </a:endParaRPr>
            </a:p>
          </p:txBody>
        </p:sp>
        <p:sp>
          <p:nvSpPr>
            <p:cNvPr id="53" name="Textfeld 52"/>
            <p:cNvSpPr txBox="1"/>
            <p:nvPr/>
          </p:nvSpPr>
          <p:spPr>
            <a:xfrm>
              <a:off x="2417931" y="3707515"/>
              <a:ext cx="1125188" cy="487183"/>
            </a:xfrm>
            <a:prstGeom prst="rect">
              <a:avLst/>
            </a:prstGeom>
            <a:noFill/>
          </p:spPr>
          <p:txBody>
            <a:bodyPr wrap="square" rtlCol="0">
              <a:spAutoFit/>
            </a:bodyPr>
            <a:lstStyle/>
            <a:p>
              <a:pPr algn="ctr"/>
              <a:r>
                <a:rPr lang="de-AT" sz="1200" dirty="0" smtClean="0">
                  <a:solidFill>
                    <a:schemeClr val="accent6"/>
                  </a:solidFill>
                </a:rPr>
                <a:t>+ </a:t>
              </a:r>
              <a:r>
                <a:rPr lang="de-AT" sz="1200" dirty="0" err="1" smtClean="0">
                  <a:solidFill>
                    <a:schemeClr val="accent6"/>
                  </a:solidFill>
                </a:rPr>
                <a:t>Refineration</a:t>
              </a:r>
              <a:r>
                <a:rPr lang="de-AT" sz="1200" dirty="0" smtClean="0">
                  <a:solidFill>
                    <a:schemeClr val="accent6"/>
                  </a:solidFill>
                </a:rPr>
                <a:t> </a:t>
              </a:r>
              <a:r>
                <a:rPr lang="de-AT" sz="1200" dirty="0" err="1" smtClean="0">
                  <a:solidFill>
                    <a:schemeClr val="accent6"/>
                  </a:solidFill>
                </a:rPr>
                <a:t>losses</a:t>
              </a:r>
              <a:endParaRPr lang="en-IE" sz="1200" dirty="0">
                <a:solidFill>
                  <a:schemeClr val="accent6"/>
                </a:solidFill>
              </a:endParaRPr>
            </a:p>
          </p:txBody>
        </p:sp>
        <p:sp>
          <p:nvSpPr>
            <p:cNvPr id="54" name="Textfeld 53"/>
            <p:cNvSpPr txBox="1"/>
            <p:nvPr/>
          </p:nvSpPr>
          <p:spPr>
            <a:xfrm>
              <a:off x="5199833" y="3746973"/>
              <a:ext cx="1162687" cy="487183"/>
            </a:xfrm>
            <a:prstGeom prst="rect">
              <a:avLst/>
            </a:prstGeom>
            <a:noFill/>
          </p:spPr>
          <p:txBody>
            <a:bodyPr wrap="square" lIns="36000" rIns="0" rtlCol="0">
              <a:spAutoFit/>
            </a:bodyPr>
            <a:lstStyle/>
            <a:p>
              <a:pPr algn="ctr"/>
              <a:r>
                <a:rPr lang="de-AT" sz="1200" dirty="0" smtClean="0">
                  <a:solidFill>
                    <a:schemeClr val="accent6"/>
                  </a:solidFill>
                </a:rPr>
                <a:t>+ Transformation </a:t>
              </a:r>
              <a:r>
                <a:rPr lang="de-AT" sz="1200" dirty="0" err="1" smtClean="0">
                  <a:solidFill>
                    <a:schemeClr val="accent6"/>
                  </a:solidFill>
                </a:rPr>
                <a:t>losses</a:t>
              </a:r>
              <a:endParaRPr lang="en-IE" sz="1200" dirty="0">
                <a:solidFill>
                  <a:schemeClr val="accent6"/>
                </a:solidFill>
              </a:endParaRPr>
            </a:p>
          </p:txBody>
        </p:sp>
        <p:sp>
          <p:nvSpPr>
            <p:cNvPr id="55" name="Textfeld 54"/>
            <p:cNvSpPr txBox="1"/>
            <p:nvPr/>
          </p:nvSpPr>
          <p:spPr>
            <a:xfrm>
              <a:off x="8113246" y="3658796"/>
              <a:ext cx="1052741" cy="1071803"/>
            </a:xfrm>
            <a:prstGeom prst="rect">
              <a:avLst/>
            </a:prstGeom>
            <a:noFill/>
          </p:spPr>
          <p:txBody>
            <a:bodyPr wrap="square" lIns="36000" rIns="36000" rtlCol="0">
              <a:spAutoFit/>
            </a:bodyPr>
            <a:lstStyle/>
            <a:p>
              <a:pPr algn="ctr"/>
              <a:r>
                <a:rPr lang="de-AT" sz="1200" dirty="0" smtClean="0">
                  <a:solidFill>
                    <a:schemeClr val="accent6"/>
                  </a:solidFill>
                </a:rPr>
                <a:t>+ Transmission &amp; Storage </a:t>
              </a:r>
              <a:r>
                <a:rPr lang="de-AT" sz="1200" dirty="0" err="1" smtClean="0">
                  <a:solidFill>
                    <a:schemeClr val="accent6"/>
                  </a:solidFill>
                </a:rPr>
                <a:t>Losses</a:t>
              </a:r>
              <a:r>
                <a:rPr lang="de-AT" sz="1200" dirty="0" smtClean="0">
                  <a:solidFill>
                    <a:schemeClr val="accent6"/>
                  </a:solidFill>
                </a:rPr>
                <a:t>, -imports, +</a:t>
              </a:r>
              <a:r>
                <a:rPr lang="de-AT" sz="1200" dirty="0" err="1" smtClean="0">
                  <a:solidFill>
                    <a:schemeClr val="accent6"/>
                  </a:solidFill>
                </a:rPr>
                <a:t>exports</a:t>
              </a:r>
              <a:endParaRPr lang="en-IE" sz="1200" dirty="0">
                <a:solidFill>
                  <a:schemeClr val="accent6"/>
                </a:solidFill>
              </a:endParaRPr>
            </a:p>
          </p:txBody>
        </p:sp>
        <p:sp>
          <p:nvSpPr>
            <p:cNvPr id="56" name="Textfeld 55"/>
            <p:cNvSpPr txBox="1"/>
            <p:nvPr/>
          </p:nvSpPr>
          <p:spPr>
            <a:xfrm>
              <a:off x="10794446" y="3469974"/>
              <a:ext cx="1232214" cy="682057"/>
            </a:xfrm>
            <a:prstGeom prst="rect">
              <a:avLst/>
            </a:prstGeom>
            <a:noFill/>
          </p:spPr>
          <p:txBody>
            <a:bodyPr wrap="square" lIns="36000" rIns="36000" rtlCol="0">
              <a:spAutoFit/>
            </a:bodyPr>
            <a:lstStyle/>
            <a:p>
              <a:pPr algn="ctr"/>
              <a:r>
                <a:rPr lang="de-AT" sz="1200" b="1" dirty="0" smtClean="0">
                  <a:solidFill>
                    <a:schemeClr val="accent6"/>
                  </a:solidFill>
                </a:rPr>
                <a:t>FE Demand (</a:t>
              </a:r>
              <a:r>
                <a:rPr lang="de-AT" sz="1200" b="1" dirty="0" err="1" smtClean="0">
                  <a:solidFill>
                    <a:schemeClr val="accent6"/>
                  </a:solidFill>
                </a:rPr>
                <a:t>from</a:t>
              </a:r>
              <a:r>
                <a:rPr lang="de-AT" sz="1200" b="1" dirty="0" smtClean="0">
                  <a:solidFill>
                    <a:schemeClr val="accent6"/>
                  </a:solidFill>
                </a:rPr>
                <a:t> end-</a:t>
              </a:r>
              <a:r>
                <a:rPr lang="de-AT" sz="1200" b="1" dirty="0" err="1" smtClean="0">
                  <a:solidFill>
                    <a:schemeClr val="accent6"/>
                  </a:solidFill>
                </a:rPr>
                <a:t>use</a:t>
              </a:r>
              <a:r>
                <a:rPr lang="de-AT" sz="1200" b="1" dirty="0" smtClean="0">
                  <a:solidFill>
                    <a:schemeClr val="accent6"/>
                  </a:solidFill>
                </a:rPr>
                <a:t> </a:t>
              </a:r>
              <a:r>
                <a:rPr lang="de-AT" sz="1200" b="1" dirty="0" err="1" smtClean="0">
                  <a:solidFill>
                    <a:schemeClr val="accent6"/>
                  </a:solidFill>
                </a:rPr>
                <a:t>module</a:t>
              </a:r>
              <a:r>
                <a:rPr lang="de-AT" sz="1200" b="1" dirty="0" smtClean="0">
                  <a:solidFill>
                    <a:schemeClr val="accent6"/>
                  </a:solidFill>
                </a:rPr>
                <a:t>)</a:t>
              </a:r>
              <a:endParaRPr lang="en-IE" sz="1200" b="1" dirty="0">
                <a:solidFill>
                  <a:schemeClr val="accent6"/>
                </a:solidFill>
              </a:endParaRPr>
            </a:p>
          </p:txBody>
        </p:sp>
      </p:grpSp>
    </p:spTree>
    <p:extLst>
      <p:ext uri="{BB962C8B-B14F-4D97-AF65-F5344CB8AC3E}">
        <p14:creationId xmlns:p14="http://schemas.microsoft.com/office/powerpoint/2010/main" val="786712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Allocation functions in energy module</a:t>
            </a:r>
            <a:endParaRPr lang="en-GB" dirty="0"/>
          </a:p>
        </p:txBody>
      </p:sp>
      <p:sp>
        <p:nvSpPr>
          <p:cNvPr id="4" name="Slide Number Placeholder 3"/>
          <p:cNvSpPr>
            <a:spLocks noGrp="1"/>
          </p:cNvSpPr>
          <p:nvPr>
            <p:ph type="sldNum" sz="quarter" idx="12"/>
          </p:nvPr>
        </p:nvSpPr>
        <p:spPr/>
        <p:txBody>
          <a:bodyPr/>
          <a:lstStyle/>
          <a:p>
            <a:fld id="{0A0C873C-4420-4A57-B42C-A5D53864B5EA}" type="slidenum">
              <a:rPr lang="en-US" smtClean="0"/>
              <a:pPr/>
              <a:t>16</a:t>
            </a:fld>
            <a:r>
              <a:rPr lang="en-US" smtClean="0"/>
              <a:t> </a:t>
            </a:r>
            <a:endParaRPr lang="en-US" dirty="0"/>
          </a:p>
        </p:txBody>
      </p:sp>
      <p:sp>
        <p:nvSpPr>
          <p:cNvPr id="5" name="Footer Placeholder 4"/>
          <p:cNvSpPr>
            <a:spLocks noGrp="1"/>
          </p:cNvSpPr>
          <p:nvPr>
            <p:ph type="ftr" sz="quarter" idx="4294967295"/>
          </p:nvPr>
        </p:nvSpPr>
        <p:spPr/>
        <p:txBody>
          <a:bodyPr/>
          <a:lstStyle/>
          <a:p>
            <a:endParaRPr lang="en-US" dirty="0"/>
          </a:p>
        </p:txBody>
      </p:sp>
      <p:pic>
        <p:nvPicPr>
          <p:cNvPr id="111" name="Grafik 110"/>
          <p:cNvPicPr>
            <a:picLocks noChangeAspect="1"/>
          </p:cNvPicPr>
          <p:nvPr/>
        </p:nvPicPr>
        <p:blipFill>
          <a:blip r:embed="rId2"/>
          <a:stretch>
            <a:fillRect/>
          </a:stretch>
        </p:blipFill>
        <p:spPr>
          <a:xfrm>
            <a:off x="1454560" y="1293730"/>
            <a:ext cx="8595889" cy="4719143"/>
          </a:xfrm>
          <a:prstGeom prst="rect">
            <a:avLst/>
          </a:prstGeom>
        </p:spPr>
      </p:pic>
    </p:spTree>
    <p:extLst>
      <p:ext uri="{BB962C8B-B14F-4D97-AF65-F5344CB8AC3E}">
        <p14:creationId xmlns:p14="http://schemas.microsoft.com/office/powerpoint/2010/main" val="25415008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Autofit/>
          </a:bodyPr>
          <a:lstStyle/>
          <a:p>
            <a:r>
              <a:rPr lang="de-AT" sz="11500" dirty="0" err="1" smtClean="0"/>
              <a:t>Modelling</a:t>
            </a:r>
            <a:r>
              <a:rPr lang="de-AT" sz="11500" dirty="0" smtClean="0"/>
              <a:t> </a:t>
            </a:r>
            <a:r>
              <a:rPr lang="de-AT" sz="11500" dirty="0" err="1" smtClean="0"/>
              <a:t>Week</a:t>
            </a:r>
            <a:endParaRPr lang="de-AT" sz="11500" dirty="0"/>
          </a:p>
        </p:txBody>
      </p:sp>
      <p:sp>
        <p:nvSpPr>
          <p:cNvPr id="5" name="Textplatzhalter 4"/>
          <p:cNvSpPr>
            <a:spLocks noGrp="1"/>
          </p:cNvSpPr>
          <p:nvPr>
            <p:ph type="body" idx="1"/>
          </p:nvPr>
        </p:nvSpPr>
        <p:spPr/>
        <p:txBody>
          <a:bodyPr>
            <a:normAutofit/>
          </a:bodyPr>
          <a:lstStyle/>
          <a:p>
            <a:r>
              <a:rPr lang="de-AT" sz="3200" dirty="0" smtClean="0"/>
              <a:t>Feb_22 – </a:t>
            </a:r>
            <a:r>
              <a:rPr lang="de-AT" sz="3200" dirty="0" err="1" smtClean="0"/>
              <a:t>day</a:t>
            </a:r>
            <a:r>
              <a:rPr lang="de-AT" sz="3200" dirty="0" smtClean="0"/>
              <a:t> 1 – </a:t>
            </a:r>
            <a:r>
              <a:rPr lang="de-AT" sz="3200" dirty="0" err="1" smtClean="0"/>
              <a:t>Energy</a:t>
            </a:r>
            <a:r>
              <a:rPr lang="de-AT" sz="3200" dirty="0" smtClean="0"/>
              <a:t> Module Status</a:t>
            </a:r>
            <a:endParaRPr lang="de-AT" sz="3200" dirty="0"/>
          </a:p>
        </p:txBody>
      </p:sp>
      <p:sp>
        <p:nvSpPr>
          <p:cNvPr id="2" name="Foliennummernplatzhalter 1"/>
          <p:cNvSpPr>
            <a:spLocks noGrp="1"/>
          </p:cNvSpPr>
          <p:nvPr>
            <p:ph type="sldNum" sz="quarter" idx="12"/>
          </p:nvPr>
        </p:nvSpPr>
        <p:spPr/>
        <p:txBody>
          <a:bodyPr/>
          <a:lstStyle/>
          <a:p>
            <a:fld id="{0A0C873C-4420-4A57-B42C-A5D53864B5EA}" type="slidenum">
              <a:rPr lang="en-US" smtClean="0"/>
              <a:pPr/>
              <a:t>17</a:t>
            </a:fld>
            <a:r>
              <a:rPr lang="en-US" smtClean="0"/>
              <a:t> </a:t>
            </a:r>
            <a:endParaRPr lang="en-US" dirty="0"/>
          </a:p>
        </p:txBody>
      </p:sp>
    </p:spTree>
    <p:extLst>
      <p:ext uri="{BB962C8B-B14F-4D97-AF65-F5344CB8AC3E}">
        <p14:creationId xmlns:p14="http://schemas.microsoft.com/office/powerpoint/2010/main" val="450036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GB" dirty="0" err="1"/>
              <a:t>Formación</a:t>
            </a:r>
            <a:r>
              <a:rPr lang="en-GB" dirty="0"/>
              <a:t> interna</a:t>
            </a:r>
            <a:endParaRPr lang="de-AT" dirty="0"/>
          </a:p>
        </p:txBody>
      </p:sp>
      <p:sp>
        <p:nvSpPr>
          <p:cNvPr id="3" name="Text Placeholder 2"/>
          <p:cNvSpPr>
            <a:spLocks noGrp="1"/>
          </p:cNvSpPr>
          <p:nvPr>
            <p:ph type="body" idx="10"/>
          </p:nvPr>
        </p:nvSpPr>
        <p:spPr/>
        <p:txBody>
          <a:bodyPr/>
          <a:lstStyle/>
          <a:p>
            <a:endParaRPr lang="en-GB" dirty="0"/>
          </a:p>
          <a:p>
            <a:r>
              <a:rPr lang="en-GB" dirty="0"/>
              <a:t>Valladolid</a:t>
            </a:r>
            <a:r>
              <a:rPr lang="en-GB" b="1" dirty="0"/>
              <a:t>. </a:t>
            </a:r>
            <a:r>
              <a:rPr lang="en-GB" dirty="0"/>
              <a:t>19th July 2023</a:t>
            </a:r>
            <a:endParaRPr lang="de-AT" dirty="0"/>
          </a:p>
        </p:txBody>
      </p:sp>
      <p:sp>
        <p:nvSpPr>
          <p:cNvPr id="4" name="Title 3"/>
          <p:cNvSpPr>
            <a:spLocks noGrp="1"/>
          </p:cNvSpPr>
          <p:nvPr>
            <p:ph type="ctrTitle"/>
          </p:nvPr>
        </p:nvSpPr>
        <p:spPr/>
        <p:txBody>
          <a:bodyPr/>
          <a:lstStyle/>
          <a:p>
            <a:r>
              <a:rPr lang="en-GB" b="0" dirty="0"/>
              <a:t/>
            </a:r>
            <a:br>
              <a:rPr lang="en-GB" b="0" dirty="0"/>
            </a:br>
            <a:r>
              <a:rPr lang="en-GB" dirty="0"/>
              <a:t>Energy module. End-use submodule</a:t>
            </a:r>
            <a:endParaRPr lang="de-AT" dirty="0"/>
          </a:p>
        </p:txBody>
      </p:sp>
      <p:sp>
        <p:nvSpPr>
          <p:cNvPr id="5" name="Text Placeholder 4"/>
          <p:cNvSpPr>
            <a:spLocks noGrp="1"/>
          </p:cNvSpPr>
          <p:nvPr>
            <p:ph type="body" idx="11"/>
          </p:nvPr>
        </p:nvSpPr>
        <p:spPr/>
        <p:txBody>
          <a:bodyPr/>
          <a:lstStyle/>
          <a:p>
            <a:r>
              <a:rPr lang="de-AT" dirty="0"/>
              <a:t>Ignacio de Blas/David Álvarez(Uva)</a:t>
            </a:r>
          </a:p>
        </p:txBody>
      </p:sp>
    </p:spTree>
    <p:extLst>
      <p:ext uri="{BB962C8B-B14F-4D97-AF65-F5344CB8AC3E}">
        <p14:creationId xmlns:p14="http://schemas.microsoft.com/office/powerpoint/2010/main" val="646803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GB" dirty="0"/>
              <a:t>Introduction</a:t>
            </a:r>
          </a:p>
        </p:txBody>
      </p:sp>
      <p:sp>
        <p:nvSpPr>
          <p:cNvPr id="3" name="Marcador de contenido 2"/>
          <p:cNvSpPr>
            <a:spLocks noGrp="1"/>
          </p:cNvSpPr>
          <p:nvPr>
            <p:ph idx="1"/>
          </p:nvPr>
        </p:nvSpPr>
        <p:spPr>
          <a:xfrm>
            <a:off x="838200" y="1424697"/>
            <a:ext cx="10515600" cy="4499448"/>
          </a:xfrm>
        </p:spPr>
        <p:txBody>
          <a:bodyPr>
            <a:normAutofit/>
          </a:bodyPr>
          <a:lstStyle/>
          <a:p>
            <a:pPr marL="0" indent="0">
              <a:buNone/>
            </a:pPr>
            <a:endParaRPr lang="es-ES" dirty="0"/>
          </a:p>
          <a:p>
            <a:pPr marL="0" indent="0">
              <a:buNone/>
            </a:pPr>
            <a:endParaRPr lang="es-ES" dirty="0"/>
          </a:p>
          <a:p>
            <a:pPr marL="0" indent="0">
              <a:buNone/>
            </a:pPr>
            <a:endParaRPr lang="en-GB" dirty="0"/>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19</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p:pic>
        <p:nvPicPr>
          <p:cNvPr id="6" name="Grafik 1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9642" y="1198596"/>
            <a:ext cx="8832715" cy="4941652"/>
          </a:xfrm>
          <a:prstGeom prst="rect">
            <a:avLst/>
          </a:prstGeom>
          <a:noFill/>
        </p:spPr>
      </p:pic>
      <p:sp>
        <p:nvSpPr>
          <p:cNvPr id="7" name="Elipse 6"/>
          <p:cNvSpPr/>
          <p:nvPr/>
        </p:nvSpPr>
        <p:spPr>
          <a:xfrm>
            <a:off x="1352145" y="1284051"/>
            <a:ext cx="3540868" cy="31128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Conector recto de flecha 8"/>
          <p:cNvCxnSpPr/>
          <p:nvPr/>
        </p:nvCxnSpPr>
        <p:spPr>
          <a:xfrm>
            <a:off x="369651" y="1424697"/>
            <a:ext cx="1309991" cy="5305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2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bgerundetes Rechteck 2"/>
          <p:cNvSpPr/>
          <p:nvPr/>
        </p:nvSpPr>
        <p:spPr>
          <a:xfrm>
            <a:off x="957128" y="675118"/>
            <a:ext cx="9716623" cy="5366759"/>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90" name="Textfeld 89"/>
          <p:cNvSpPr txBox="1"/>
          <p:nvPr/>
        </p:nvSpPr>
        <p:spPr>
          <a:xfrm>
            <a:off x="10118170" y="5233302"/>
            <a:ext cx="1257132" cy="499611"/>
          </a:xfrm>
          <a:prstGeom prst="rightArrow">
            <a:avLst/>
          </a:prstGeom>
          <a:solidFill>
            <a:srgbClr val="C00000"/>
          </a:solidFill>
        </p:spPr>
        <p:txBody>
          <a:bodyPr wrap="square" lIns="36000" tIns="0" rIns="0" bIns="0" rtlCol="0" anchor="ctr">
            <a:noAutofit/>
          </a:bodyPr>
          <a:lstStyle/>
          <a:p>
            <a:pPr algn="ctr"/>
            <a:r>
              <a:rPr lang="en-IE" sz="1100" b="1" dirty="0" smtClean="0">
                <a:solidFill>
                  <a:schemeClr val="bg1">
                    <a:lumMod val="95000"/>
                  </a:schemeClr>
                </a:solidFill>
              </a:rPr>
              <a:t>Indicators</a:t>
            </a:r>
          </a:p>
        </p:txBody>
      </p:sp>
      <p:sp>
        <p:nvSpPr>
          <p:cNvPr id="52" name="Pfeil nach rechts 51"/>
          <p:cNvSpPr/>
          <p:nvPr/>
        </p:nvSpPr>
        <p:spPr>
          <a:xfrm rot="5400000">
            <a:off x="7738154" y="4784431"/>
            <a:ext cx="399651"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3" name="Pfeil nach rechts 12"/>
          <p:cNvSpPr/>
          <p:nvPr/>
        </p:nvSpPr>
        <p:spPr>
          <a:xfrm>
            <a:off x="3160098" y="2085526"/>
            <a:ext cx="978805" cy="210081"/>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4" name="Abgerundetes Rechteck 3"/>
          <p:cNvSpPr/>
          <p:nvPr/>
        </p:nvSpPr>
        <p:spPr>
          <a:xfrm>
            <a:off x="1437776" y="4656043"/>
            <a:ext cx="4995681" cy="1301861"/>
          </a:xfrm>
          <a:prstGeom prst="roundRect">
            <a:avLst/>
          </a:prstGeom>
          <a:solidFill>
            <a:srgbClr val="04BCE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IE" sz="1600" b="1" dirty="0" smtClean="0">
                <a:solidFill>
                  <a:schemeClr val="tx1">
                    <a:lumMod val="10000"/>
                    <a:lumOff val="90000"/>
                  </a:schemeClr>
                </a:solidFill>
              </a:rPr>
              <a:t>Variability Management</a:t>
            </a:r>
          </a:p>
          <a:p>
            <a:r>
              <a:rPr lang="en-IE" sz="1200" dirty="0" smtClean="0">
                <a:solidFill>
                  <a:schemeClr val="bg1">
                    <a:lumMod val="95000"/>
                  </a:schemeClr>
                </a:solidFill>
              </a:rPr>
              <a:t>„impact of intermittent power sources</a:t>
            </a:r>
          </a:p>
          <a:p>
            <a:r>
              <a:rPr lang="en-IE" sz="1200" dirty="0" smtClean="0">
                <a:solidFill>
                  <a:schemeClr val="bg1">
                    <a:lumMod val="95000"/>
                  </a:schemeClr>
                </a:solidFill>
              </a:rPr>
              <a:t> on annual energy balances“</a:t>
            </a:r>
            <a:endParaRPr lang="en-IE" sz="800" dirty="0" smtClean="0">
              <a:solidFill>
                <a:schemeClr val="bg1">
                  <a:lumMod val="95000"/>
                </a:schemeClr>
              </a:solidFill>
            </a:endParaRPr>
          </a:p>
        </p:txBody>
      </p:sp>
      <p:sp>
        <p:nvSpPr>
          <p:cNvPr id="112" name="Pfeil nach rechts 111"/>
          <p:cNvSpPr/>
          <p:nvPr/>
        </p:nvSpPr>
        <p:spPr>
          <a:xfrm rot="8855063">
            <a:off x="6286028" y="4267546"/>
            <a:ext cx="1392803"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11" name="Pfeil nach rechts 110"/>
          <p:cNvSpPr/>
          <p:nvPr/>
        </p:nvSpPr>
        <p:spPr>
          <a:xfrm rot="16200000">
            <a:off x="4720283" y="4038110"/>
            <a:ext cx="1019089" cy="241338"/>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09" name="Pfeil nach rechts 108"/>
          <p:cNvSpPr/>
          <p:nvPr/>
        </p:nvSpPr>
        <p:spPr>
          <a:xfrm rot="5400000">
            <a:off x="3928007" y="4030498"/>
            <a:ext cx="1024601" cy="213569"/>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1" name="Textfeld 20"/>
          <p:cNvSpPr txBox="1"/>
          <p:nvPr/>
        </p:nvSpPr>
        <p:spPr>
          <a:xfrm rot="16200000">
            <a:off x="3885117" y="3965891"/>
            <a:ext cx="817854" cy="246221"/>
          </a:xfrm>
          <a:prstGeom prst="rect">
            <a:avLst/>
          </a:prstGeom>
          <a:noFill/>
        </p:spPr>
        <p:txBody>
          <a:bodyPr wrap="square" rtlCol="0">
            <a:spAutoFit/>
          </a:bodyPr>
          <a:lstStyle/>
          <a:p>
            <a:r>
              <a:rPr lang="en-IE" sz="1000" dirty="0" smtClean="0"/>
              <a:t>FE Demand</a:t>
            </a:r>
          </a:p>
        </p:txBody>
      </p:sp>
      <p:sp>
        <p:nvSpPr>
          <p:cNvPr id="24" name="Textfeld 23"/>
          <p:cNvSpPr txBox="1"/>
          <p:nvPr/>
        </p:nvSpPr>
        <p:spPr>
          <a:xfrm>
            <a:off x="5258228" y="3746561"/>
            <a:ext cx="1613375" cy="707886"/>
          </a:xfrm>
          <a:prstGeom prst="rect">
            <a:avLst/>
          </a:prstGeom>
          <a:noFill/>
        </p:spPr>
        <p:txBody>
          <a:bodyPr wrap="square" rtlCol="0">
            <a:spAutoFit/>
          </a:bodyPr>
          <a:lstStyle/>
          <a:p>
            <a:r>
              <a:rPr lang="en-IE" sz="1000" dirty="0" smtClean="0">
                <a:solidFill>
                  <a:srgbClr val="7030A0"/>
                </a:solidFill>
              </a:rPr>
              <a:t>- </a:t>
            </a:r>
            <a:r>
              <a:rPr lang="en-IE" sz="1000" dirty="0" err="1" smtClean="0">
                <a:solidFill>
                  <a:srgbClr val="7030A0"/>
                </a:solidFill>
              </a:rPr>
              <a:t>vRES</a:t>
            </a:r>
            <a:r>
              <a:rPr lang="en-IE" sz="1000" dirty="0" smtClean="0">
                <a:solidFill>
                  <a:srgbClr val="7030A0"/>
                </a:solidFill>
              </a:rPr>
              <a:t> curtailment,</a:t>
            </a:r>
          </a:p>
          <a:p>
            <a:endParaRPr lang="en-IE" sz="1000" dirty="0" smtClean="0">
              <a:solidFill>
                <a:srgbClr val="7030A0"/>
              </a:solidFill>
            </a:endParaRPr>
          </a:p>
          <a:p>
            <a:r>
              <a:rPr lang="en-IE" sz="1000" dirty="0" smtClean="0">
                <a:solidFill>
                  <a:srgbClr val="7030A0"/>
                </a:solidFill>
              </a:rPr>
              <a:t>- P2Heat &amp; Electrolyser utilisation</a:t>
            </a:r>
            <a:endParaRPr lang="en-IE" sz="1000" dirty="0">
              <a:solidFill>
                <a:srgbClr val="7030A0"/>
              </a:solidFill>
            </a:endParaRPr>
          </a:p>
        </p:txBody>
      </p:sp>
      <p:sp>
        <p:nvSpPr>
          <p:cNvPr id="34" name="Textfeld 33"/>
          <p:cNvSpPr txBox="1"/>
          <p:nvPr/>
        </p:nvSpPr>
        <p:spPr>
          <a:xfrm>
            <a:off x="3377571" y="1880989"/>
            <a:ext cx="966989" cy="261610"/>
          </a:xfrm>
          <a:prstGeom prst="rect">
            <a:avLst/>
          </a:prstGeom>
          <a:noFill/>
        </p:spPr>
        <p:txBody>
          <a:bodyPr wrap="square" rtlCol="0">
            <a:spAutoFit/>
          </a:bodyPr>
          <a:lstStyle/>
          <a:p>
            <a:r>
              <a:rPr lang="en-IE" sz="1100" b="1" dirty="0" smtClean="0"/>
              <a:t>FE Demand</a:t>
            </a:r>
          </a:p>
        </p:txBody>
      </p:sp>
      <p:sp>
        <p:nvSpPr>
          <p:cNvPr id="41" name="Textfeld 40"/>
          <p:cNvSpPr txBox="1"/>
          <p:nvPr/>
        </p:nvSpPr>
        <p:spPr>
          <a:xfrm>
            <a:off x="6798445" y="2825360"/>
            <a:ext cx="1055205" cy="400110"/>
          </a:xfrm>
          <a:prstGeom prst="rect">
            <a:avLst/>
          </a:prstGeom>
          <a:noFill/>
        </p:spPr>
        <p:txBody>
          <a:bodyPr wrap="square" rtlCol="0">
            <a:spAutoFit/>
          </a:bodyPr>
          <a:lstStyle/>
          <a:p>
            <a:pPr algn="ctr"/>
            <a:r>
              <a:rPr lang="en-IE" sz="1000" b="1" dirty="0" smtClean="0"/>
              <a:t>Transformation Capacity</a:t>
            </a:r>
            <a:endParaRPr lang="en-IE" sz="1000" b="1" dirty="0"/>
          </a:p>
        </p:txBody>
      </p:sp>
      <p:sp>
        <p:nvSpPr>
          <p:cNvPr id="17" name="Textfeld 16"/>
          <p:cNvSpPr txBox="1"/>
          <p:nvPr/>
        </p:nvSpPr>
        <p:spPr>
          <a:xfrm>
            <a:off x="77835" y="1360245"/>
            <a:ext cx="1115739" cy="876847"/>
          </a:xfrm>
          <a:prstGeom prst="rightArrow">
            <a:avLst/>
          </a:prstGeom>
          <a:solidFill>
            <a:schemeClr val="accent6"/>
          </a:solidFill>
        </p:spPr>
        <p:txBody>
          <a:bodyPr wrap="square" rtlCol="0" anchor="t">
            <a:noAutofit/>
          </a:bodyPr>
          <a:lstStyle/>
          <a:p>
            <a:pPr algn="ctr"/>
            <a:r>
              <a:rPr lang="en-IE" sz="1200" b="1" dirty="0" smtClean="0">
                <a:solidFill>
                  <a:schemeClr val="bg1">
                    <a:lumMod val="95000"/>
                  </a:schemeClr>
                </a:solidFill>
              </a:rPr>
              <a:t>Economic demand</a:t>
            </a:r>
          </a:p>
          <a:p>
            <a:pPr algn="ctr"/>
            <a:endParaRPr lang="en-IE" sz="1000" b="1" dirty="0">
              <a:solidFill>
                <a:schemeClr val="bg1">
                  <a:lumMod val="95000"/>
                </a:schemeClr>
              </a:solidFill>
            </a:endParaRPr>
          </a:p>
        </p:txBody>
      </p:sp>
      <p:grpSp>
        <p:nvGrpSpPr>
          <p:cNvPr id="25" name="Gruppieren 24"/>
          <p:cNvGrpSpPr/>
          <p:nvPr/>
        </p:nvGrpSpPr>
        <p:grpSpPr>
          <a:xfrm>
            <a:off x="7566795" y="2939660"/>
            <a:ext cx="2788547" cy="1916106"/>
            <a:chOff x="7910823" y="2081589"/>
            <a:chExt cx="2475696" cy="2179290"/>
          </a:xfrm>
        </p:grpSpPr>
        <p:sp>
          <p:nvSpPr>
            <p:cNvPr id="16" name="Abgerundetes Rechteck 15"/>
            <p:cNvSpPr/>
            <p:nvPr/>
          </p:nvSpPr>
          <p:spPr>
            <a:xfrm>
              <a:off x="7910823" y="2081589"/>
              <a:ext cx="2475696" cy="2179290"/>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en-IE" sz="1600" b="1" dirty="0" smtClean="0">
                  <a:solidFill>
                    <a:schemeClr val="tx1">
                      <a:lumMod val="10000"/>
                      <a:lumOff val="90000"/>
                    </a:schemeClr>
                  </a:solidFill>
                </a:rPr>
                <a:t>Energy Capacity</a:t>
              </a:r>
            </a:p>
            <a:p>
              <a:pPr algn="ctr"/>
              <a:r>
                <a:rPr lang="en-IE" sz="1400" dirty="0" smtClean="0">
                  <a:solidFill>
                    <a:schemeClr val="tx1">
                      <a:lumMod val="10000"/>
                      <a:lumOff val="90000"/>
                    </a:schemeClr>
                  </a:solidFill>
                </a:rPr>
                <a:t>„accounting for capacity stocks“</a:t>
              </a:r>
              <a:endParaRPr lang="en-IE" sz="900" dirty="0" smtClean="0">
                <a:solidFill>
                  <a:schemeClr val="tx1">
                    <a:lumMod val="10000"/>
                    <a:lumOff val="90000"/>
                  </a:schemeClr>
                </a:solidFill>
              </a:endParaRPr>
            </a:p>
            <a:p>
              <a:pPr algn="ctr"/>
              <a:endParaRPr lang="en-IE" sz="800" dirty="0" smtClean="0">
                <a:solidFill>
                  <a:schemeClr val="tx1">
                    <a:lumMod val="10000"/>
                    <a:lumOff val="90000"/>
                  </a:schemeClr>
                </a:solidFill>
              </a:endParaRPr>
            </a:p>
          </p:txBody>
        </p:sp>
        <p:sp>
          <p:nvSpPr>
            <p:cNvPr id="86" name="Rechteck 85"/>
            <p:cNvSpPr/>
            <p:nvPr/>
          </p:nvSpPr>
          <p:spPr>
            <a:xfrm>
              <a:off x="7995529" y="3169704"/>
              <a:ext cx="2252019" cy="403816"/>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E" sz="1200" dirty="0" smtClean="0">
                  <a:solidFill>
                    <a:schemeClr val="tx1">
                      <a:lumMod val="10000"/>
                      <a:lumOff val="90000"/>
                    </a:schemeClr>
                  </a:solidFill>
                </a:rPr>
                <a:t>  Transformation Technology Expansion </a:t>
              </a:r>
              <a:r>
                <a:rPr lang="en-IE" sz="1200" b="1" dirty="0" smtClean="0">
                  <a:solidFill>
                    <a:schemeClr val="tx1">
                      <a:lumMod val="10000"/>
                      <a:lumOff val="90000"/>
                    </a:schemeClr>
                  </a:solidFill>
                </a:rPr>
                <a:t>allocation</a:t>
              </a:r>
            </a:p>
          </p:txBody>
        </p:sp>
        <p:sp>
          <p:nvSpPr>
            <p:cNvPr id="89" name="Rechteck 88"/>
            <p:cNvSpPr/>
            <p:nvPr/>
          </p:nvSpPr>
          <p:spPr>
            <a:xfrm>
              <a:off x="7986903" y="2712888"/>
              <a:ext cx="2252019" cy="388974"/>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E" sz="1200" dirty="0" smtClean="0">
                  <a:solidFill>
                    <a:schemeClr val="tx1">
                      <a:lumMod val="10000"/>
                      <a:lumOff val="90000"/>
                    </a:schemeClr>
                  </a:solidFill>
                </a:rPr>
                <a:t>    Transformation technology capacities</a:t>
              </a:r>
              <a:endParaRPr lang="en-IE" sz="1200" b="1" dirty="0" smtClean="0">
                <a:solidFill>
                  <a:schemeClr val="tx1">
                    <a:lumMod val="10000"/>
                    <a:lumOff val="90000"/>
                  </a:schemeClr>
                </a:solidFill>
              </a:endParaRPr>
            </a:p>
          </p:txBody>
        </p:sp>
      </p:grpSp>
      <p:grpSp>
        <p:nvGrpSpPr>
          <p:cNvPr id="6" name="Gruppieren 5"/>
          <p:cNvGrpSpPr/>
          <p:nvPr/>
        </p:nvGrpSpPr>
        <p:grpSpPr>
          <a:xfrm>
            <a:off x="1152665" y="869541"/>
            <a:ext cx="2295582" cy="2284506"/>
            <a:chOff x="984670" y="843836"/>
            <a:chExt cx="3013471" cy="3202162"/>
          </a:xfrm>
        </p:grpSpPr>
        <p:sp>
          <p:nvSpPr>
            <p:cNvPr id="20" name="Abgerundetes Rechteck 19"/>
            <p:cNvSpPr/>
            <p:nvPr/>
          </p:nvSpPr>
          <p:spPr>
            <a:xfrm>
              <a:off x="1004940" y="843836"/>
              <a:ext cx="2993201" cy="3202162"/>
            </a:xfrm>
            <a:prstGeom prst="roundRect">
              <a:avLst/>
            </a:prstGeom>
            <a:solidFill>
              <a:srgbClr val="4F748E"/>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en-IE" sz="1600" b="1" dirty="0" smtClean="0">
                  <a:solidFill>
                    <a:schemeClr val="tx1">
                      <a:lumMod val="10000"/>
                      <a:lumOff val="90000"/>
                    </a:schemeClr>
                  </a:solidFill>
                </a:rPr>
                <a:t>Energy End-Use</a:t>
              </a:r>
            </a:p>
            <a:p>
              <a:pPr algn="ctr"/>
              <a:r>
                <a:rPr lang="en-IE" sz="1400" dirty="0" smtClean="0">
                  <a:solidFill>
                    <a:schemeClr val="tx1">
                      <a:lumMod val="10000"/>
                      <a:lumOff val="90000"/>
                    </a:schemeClr>
                  </a:solidFill>
                </a:rPr>
                <a:t>„converting USD to kWh“</a:t>
              </a:r>
            </a:p>
          </p:txBody>
        </p:sp>
        <p:graphicFrame>
          <p:nvGraphicFramePr>
            <p:cNvPr id="5" name="Diagramm 4"/>
            <p:cNvGraphicFramePr/>
            <p:nvPr>
              <p:extLst/>
            </p:nvPr>
          </p:nvGraphicFramePr>
          <p:xfrm>
            <a:off x="984670" y="1749799"/>
            <a:ext cx="2993645" cy="1978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100" name="Pfeil nach links und rechts 99"/>
          <p:cNvSpPr/>
          <p:nvPr/>
        </p:nvSpPr>
        <p:spPr>
          <a:xfrm rot="1634086">
            <a:off x="6841594" y="3193364"/>
            <a:ext cx="715389" cy="227985"/>
          </a:xfrm>
          <a:prstGeom prst="lef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05" name="Textfeld 104"/>
          <p:cNvSpPr txBox="1"/>
          <p:nvPr/>
        </p:nvSpPr>
        <p:spPr>
          <a:xfrm>
            <a:off x="10226795" y="3459318"/>
            <a:ext cx="1479426" cy="571227"/>
          </a:xfrm>
          <a:prstGeom prst="rightArrow">
            <a:avLst/>
          </a:prstGeom>
          <a:solidFill>
            <a:srgbClr val="C00000"/>
          </a:solidFill>
        </p:spPr>
        <p:txBody>
          <a:bodyPr wrap="square" lIns="36000" tIns="0" rIns="0" bIns="0" rtlCol="0" anchor="ctr">
            <a:noAutofit/>
          </a:bodyPr>
          <a:lstStyle>
            <a:defPPr>
              <a:defRPr lang="en-US"/>
            </a:defPPr>
            <a:lvl1pPr algn="ctr">
              <a:defRPr sz="1100" b="1">
                <a:solidFill>
                  <a:schemeClr val="bg1">
                    <a:lumMod val="95000"/>
                  </a:schemeClr>
                </a:solidFill>
              </a:defRPr>
            </a:lvl1pPr>
          </a:lstStyle>
          <a:p>
            <a:r>
              <a:rPr lang="en-IE" dirty="0" smtClean="0"/>
              <a:t>Investment Demand</a:t>
            </a:r>
            <a:endParaRPr lang="en-IE" dirty="0"/>
          </a:p>
        </p:txBody>
      </p:sp>
      <p:sp>
        <p:nvSpPr>
          <p:cNvPr id="107" name="Textfeld 106"/>
          <p:cNvSpPr txBox="1"/>
          <p:nvPr/>
        </p:nvSpPr>
        <p:spPr>
          <a:xfrm rot="16200000">
            <a:off x="4401707" y="1610855"/>
            <a:ext cx="502113" cy="350309"/>
          </a:xfrm>
          <a:prstGeom prst="rightArrow">
            <a:avLst/>
          </a:prstGeom>
          <a:solidFill>
            <a:srgbClr val="C00000"/>
          </a:solidFill>
        </p:spPr>
        <p:txBody>
          <a:bodyPr wrap="square" lIns="36000" tIns="0" rIns="0" bIns="0" rtlCol="0" anchor="ctr">
            <a:noAutofit/>
          </a:bodyPr>
          <a:lstStyle>
            <a:defPPr>
              <a:defRPr lang="en-US"/>
            </a:defPPr>
            <a:lvl1pPr algn="ctr">
              <a:defRPr sz="1100" b="1">
                <a:solidFill>
                  <a:schemeClr val="bg1">
                    <a:lumMod val="95000"/>
                  </a:schemeClr>
                </a:solidFill>
              </a:defRPr>
            </a:lvl1pPr>
          </a:lstStyle>
          <a:p>
            <a:endParaRPr lang="en-IE" dirty="0"/>
          </a:p>
        </p:txBody>
      </p:sp>
      <p:sp>
        <p:nvSpPr>
          <p:cNvPr id="30" name="Textfeld 29"/>
          <p:cNvSpPr txBox="1"/>
          <p:nvPr/>
        </p:nvSpPr>
        <p:spPr>
          <a:xfrm>
            <a:off x="1669899" y="3884273"/>
            <a:ext cx="1644300" cy="577081"/>
          </a:xfrm>
          <a:prstGeom prst="rect">
            <a:avLst/>
          </a:prstGeom>
          <a:noFill/>
        </p:spPr>
        <p:txBody>
          <a:bodyPr wrap="square" rtlCol="0">
            <a:spAutoFit/>
          </a:bodyPr>
          <a:lstStyle/>
          <a:p>
            <a:r>
              <a:rPr lang="en-IE" sz="1050" dirty="0" smtClean="0">
                <a:solidFill>
                  <a:srgbClr val="7030A0"/>
                </a:solidFill>
              </a:rPr>
              <a:t>Heating systems (DSM),</a:t>
            </a:r>
          </a:p>
          <a:p>
            <a:r>
              <a:rPr lang="en-IE" sz="1050" dirty="0" err="1" smtClean="0">
                <a:solidFill>
                  <a:srgbClr val="7030A0"/>
                </a:solidFill>
              </a:rPr>
              <a:t>Electr</a:t>
            </a:r>
            <a:r>
              <a:rPr lang="en-IE" sz="1050" dirty="0" smtClean="0">
                <a:solidFill>
                  <a:srgbClr val="7030A0"/>
                </a:solidFill>
              </a:rPr>
              <a:t>. Vehicles (Smart Charging, V2G?)</a:t>
            </a:r>
          </a:p>
        </p:txBody>
      </p:sp>
      <p:sp>
        <p:nvSpPr>
          <p:cNvPr id="2" name="Textfeld 1"/>
          <p:cNvSpPr txBox="1"/>
          <p:nvPr/>
        </p:nvSpPr>
        <p:spPr>
          <a:xfrm>
            <a:off x="35889" y="31645"/>
            <a:ext cx="3732562" cy="400110"/>
          </a:xfrm>
          <a:prstGeom prst="rect">
            <a:avLst/>
          </a:prstGeom>
          <a:noFill/>
        </p:spPr>
        <p:txBody>
          <a:bodyPr wrap="square" rtlCol="0">
            <a:spAutoFit/>
          </a:bodyPr>
          <a:lstStyle/>
          <a:p>
            <a:r>
              <a:rPr lang="en-IE" sz="2000" b="1" dirty="0" smtClean="0"/>
              <a:t>Energy Module - Overview</a:t>
            </a:r>
            <a:endParaRPr lang="en-IE" sz="2000" b="1" dirty="0"/>
          </a:p>
        </p:txBody>
      </p:sp>
      <p:sp>
        <p:nvSpPr>
          <p:cNvPr id="45" name="Textfeld 44"/>
          <p:cNvSpPr txBox="1"/>
          <p:nvPr/>
        </p:nvSpPr>
        <p:spPr>
          <a:xfrm>
            <a:off x="10142806" y="3022303"/>
            <a:ext cx="1479427" cy="591788"/>
          </a:xfrm>
          <a:prstGeom prst="rightArrow">
            <a:avLst/>
          </a:prstGeom>
          <a:solidFill>
            <a:srgbClr val="C00000"/>
          </a:solidFill>
        </p:spPr>
        <p:txBody>
          <a:bodyPr wrap="square" lIns="36000" tIns="0" rIns="0" bIns="0" rtlCol="0" anchor="ctr">
            <a:noAutofit/>
          </a:bodyPr>
          <a:lstStyle>
            <a:defPPr>
              <a:defRPr lang="en-US"/>
            </a:defPPr>
            <a:lvl1pPr algn="ctr">
              <a:defRPr sz="1100" b="1">
                <a:solidFill>
                  <a:schemeClr val="bg1">
                    <a:lumMod val="95000"/>
                  </a:schemeClr>
                </a:solidFill>
              </a:defRPr>
            </a:lvl1pPr>
          </a:lstStyle>
          <a:p>
            <a:r>
              <a:rPr lang="en-IE" dirty="0" smtClean="0"/>
              <a:t>Material- &amp; land use</a:t>
            </a:r>
            <a:endParaRPr lang="en-IE" dirty="0"/>
          </a:p>
        </p:txBody>
      </p:sp>
      <p:sp>
        <p:nvSpPr>
          <p:cNvPr id="7" name="Pfeil nach links 6"/>
          <p:cNvSpPr/>
          <p:nvPr/>
        </p:nvSpPr>
        <p:spPr>
          <a:xfrm>
            <a:off x="10348736" y="1510271"/>
            <a:ext cx="1678458" cy="658635"/>
          </a:xfrm>
          <a:prstGeom prst="leftArrow">
            <a:avLst>
              <a:gd name="adj1" fmla="val 52595"/>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050" dirty="0" err="1" smtClean="0">
                <a:solidFill>
                  <a:schemeClr val="bg1"/>
                </a:solidFill>
              </a:rPr>
              <a:t>Endogeneous</a:t>
            </a:r>
            <a:r>
              <a:rPr lang="en-IE" sz="1050" dirty="0" smtClean="0">
                <a:solidFill>
                  <a:schemeClr val="bg1"/>
                </a:solidFill>
              </a:rPr>
              <a:t> biophysical limitations</a:t>
            </a:r>
            <a:endParaRPr lang="en-IE" sz="1050" dirty="0">
              <a:solidFill>
                <a:schemeClr val="bg1"/>
              </a:solidFill>
            </a:endParaRPr>
          </a:p>
        </p:txBody>
      </p:sp>
      <p:pic>
        <p:nvPicPr>
          <p:cNvPr id="76" name="Picture 1">
            <a:extLst>
              <a:ext uri="{FF2B5EF4-FFF2-40B4-BE49-F238E27FC236}">
                <a16:creationId xmlns:a16="http://schemas.microsoft.com/office/drawing/2014/main" id="{4AE30316-3829-4F88-AB14-8B25CA009F11}"/>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40580" y="5212138"/>
            <a:ext cx="1279201" cy="73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Abgerundetes Rechteck 46"/>
          <p:cNvSpPr/>
          <p:nvPr/>
        </p:nvSpPr>
        <p:spPr>
          <a:xfrm>
            <a:off x="6990496" y="5106306"/>
            <a:ext cx="3193368" cy="737572"/>
          </a:xfrm>
          <a:prstGeom prst="roundRect">
            <a:avLst/>
          </a:prstGeom>
          <a:solidFill>
            <a:srgbClr val="04BCE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IE" sz="1600" b="1" dirty="0" smtClean="0">
                <a:solidFill>
                  <a:schemeClr val="tx1">
                    <a:lumMod val="10000"/>
                    <a:lumOff val="90000"/>
                  </a:schemeClr>
                </a:solidFill>
              </a:rPr>
              <a:t>EROI/ESOI</a:t>
            </a:r>
            <a:endParaRPr lang="en-IE" sz="800" dirty="0" smtClean="0">
              <a:solidFill>
                <a:schemeClr val="bg1">
                  <a:lumMod val="95000"/>
                </a:schemeClr>
              </a:solidFill>
            </a:endParaRPr>
          </a:p>
          <a:p>
            <a:pPr algn="ctr"/>
            <a:r>
              <a:rPr lang="en-IE" sz="1200" b="1" dirty="0" smtClean="0">
                <a:solidFill>
                  <a:schemeClr val="bg1">
                    <a:lumMod val="95000"/>
                  </a:schemeClr>
                </a:solidFill>
              </a:rPr>
              <a:t>Estimate the Energy Return on Energy Invested of the System</a:t>
            </a:r>
            <a:endParaRPr lang="en-IE" sz="2400" b="1" dirty="0">
              <a:solidFill>
                <a:schemeClr val="tx1">
                  <a:lumMod val="90000"/>
                  <a:lumOff val="10000"/>
                </a:schemeClr>
              </a:solidFill>
            </a:endParaRPr>
          </a:p>
        </p:txBody>
      </p:sp>
      <p:sp>
        <p:nvSpPr>
          <p:cNvPr id="9" name="Explosion 2 8"/>
          <p:cNvSpPr/>
          <p:nvPr/>
        </p:nvSpPr>
        <p:spPr>
          <a:xfrm>
            <a:off x="-1020796" y="7005573"/>
            <a:ext cx="2715560" cy="1169645"/>
          </a:xfrm>
          <a:prstGeom prst="irregularSeal2">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E" dirty="0" smtClean="0">
                <a:solidFill>
                  <a:schemeClr val="tx1"/>
                </a:solidFill>
              </a:rPr>
              <a:t>Date: 17.5.23</a:t>
            </a:r>
            <a:endParaRPr lang="en-IE" dirty="0">
              <a:solidFill>
                <a:schemeClr val="tx1"/>
              </a:solidFill>
            </a:endParaRPr>
          </a:p>
        </p:txBody>
      </p:sp>
      <p:sp>
        <p:nvSpPr>
          <p:cNvPr id="55" name="Pfeil nach rechts 54"/>
          <p:cNvSpPr/>
          <p:nvPr/>
        </p:nvSpPr>
        <p:spPr>
          <a:xfrm rot="5400000">
            <a:off x="7886922" y="2451881"/>
            <a:ext cx="690293"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56" name="Textfeld 55"/>
          <p:cNvSpPr txBox="1"/>
          <p:nvPr/>
        </p:nvSpPr>
        <p:spPr>
          <a:xfrm>
            <a:off x="8127722" y="1534954"/>
            <a:ext cx="1695298" cy="246221"/>
          </a:xfrm>
          <a:prstGeom prst="rect">
            <a:avLst/>
          </a:prstGeom>
          <a:noFill/>
        </p:spPr>
        <p:txBody>
          <a:bodyPr wrap="square" rtlCol="0">
            <a:spAutoFit/>
          </a:bodyPr>
          <a:lstStyle/>
          <a:p>
            <a:r>
              <a:rPr lang="en-IE" sz="1000" dirty="0" smtClean="0"/>
              <a:t>Max. RES Capacity by Region</a:t>
            </a:r>
          </a:p>
        </p:txBody>
      </p:sp>
      <p:sp>
        <p:nvSpPr>
          <p:cNvPr id="57" name="Pfeil nach rechts 56"/>
          <p:cNvSpPr/>
          <p:nvPr/>
        </p:nvSpPr>
        <p:spPr>
          <a:xfrm rot="9414162">
            <a:off x="6838321" y="1975772"/>
            <a:ext cx="1045376"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nvGrpSpPr>
          <p:cNvPr id="22" name="Gruppieren 21"/>
          <p:cNvGrpSpPr/>
          <p:nvPr/>
        </p:nvGrpSpPr>
        <p:grpSpPr>
          <a:xfrm>
            <a:off x="4833235" y="4855765"/>
            <a:ext cx="1471495" cy="1071424"/>
            <a:chOff x="5228848" y="4781703"/>
            <a:chExt cx="1471495" cy="1115055"/>
          </a:xfrm>
        </p:grpSpPr>
        <p:sp>
          <p:nvSpPr>
            <p:cNvPr id="64" name="Rechteck 63"/>
            <p:cNvSpPr/>
            <p:nvPr/>
          </p:nvSpPr>
          <p:spPr>
            <a:xfrm>
              <a:off x="5228848" y="4781703"/>
              <a:ext cx="1471495" cy="111505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E" sz="1200" b="1" dirty="0" smtClean="0">
                <a:solidFill>
                  <a:schemeClr val="tx1">
                    <a:lumMod val="10000"/>
                    <a:lumOff val="90000"/>
                  </a:schemeClr>
                </a:solidFill>
              </a:endParaRPr>
            </a:p>
            <a:p>
              <a:pPr algn="ctr"/>
              <a:r>
                <a:rPr lang="en-IE" sz="1200" b="1" dirty="0" smtClean="0">
                  <a:solidFill>
                    <a:schemeClr val="tx1">
                      <a:lumMod val="10000"/>
                      <a:lumOff val="90000"/>
                    </a:schemeClr>
                  </a:solidFill>
                </a:rPr>
                <a:t>Emulation</a:t>
              </a:r>
            </a:p>
          </p:txBody>
        </p:sp>
        <p:pic>
          <p:nvPicPr>
            <p:cNvPr id="18" name="Grafik 17"/>
            <p:cNvPicPr>
              <a:picLocks noChangeAspect="1"/>
            </p:cNvPicPr>
            <p:nvPr/>
          </p:nvPicPr>
          <p:blipFill>
            <a:blip r:embed="rId9"/>
            <a:stretch>
              <a:fillRect/>
            </a:stretch>
          </p:blipFill>
          <p:spPr>
            <a:xfrm>
              <a:off x="5348910" y="4867931"/>
              <a:ext cx="1287636" cy="284534"/>
            </a:xfrm>
            <a:prstGeom prst="rect">
              <a:avLst/>
            </a:prstGeom>
          </p:spPr>
        </p:pic>
      </p:grpSp>
      <p:sp>
        <p:nvSpPr>
          <p:cNvPr id="68" name="Textfeld 67"/>
          <p:cNvSpPr txBox="1"/>
          <p:nvPr/>
        </p:nvSpPr>
        <p:spPr>
          <a:xfrm rot="19620690">
            <a:off x="6666914" y="3958724"/>
            <a:ext cx="1074369" cy="400110"/>
          </a:xfrm>
          <a:prstGeom prst="rect">
            <a:avLst/>
          </a:prstGeom>
          <a:noFill/>
        </p:spPr>
        <p:txBody>
          <a:bodyPr wrap="square" rtlCol="0">
            <a:spAutoFit/>
          </a:bodyPr>
          <a:lstStyle/>
          <a:p>
            <a:r>
              <a:rPr lang="en-IE" sz="1000" dirty="0" smtClean="0"/>
              <a:t>Generation Capacities</a:t>
            </a:r>
          </a:p>
        </p:txBody>
      </p:sp>
      <p:sp>
        <p:nvSpPr>
          <p:cNvPr id="69" name="Abgerundetes Rechteck 68"/>
          <p:cNvSpPr/>
          <p:nvPr/>
        </p:nvSpPr>
        <p:spPr>
          <a:xfrm>
            <a:off x="4133290" y="791860"/>
            <a:ext cx="2460213" cy="750052"/>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en-IE" sz="1600" b="1" dirty="0" smtClean="0">
                <a:solidFill>
                  <a:schemeClr val="tx1">
                    <a:lumMod val="10000"/>
                    <a:lumOff val="90000"/>
                  </a:schemeClr>
                </a:solidFill>
              </a:rPr>
              <a:t>GHG Emissions</a:t>
            </a:r>
          </a:p>
          <a:p>
            <a:pPr algn="ctr"/>
            <a:r>
              <a:rPr lang="en-IE" sz="1400" dirty="0" smtClean="0">
                <a:solidFill>
                  <a:schemeClr val="tx1">
                    <a:lumMod val="10000"/>
                    <a:lumOff val="90000"/>
                  </a:schemeClr>
                </a:solidFill>
              </a:rPr>
              <a:t>„What does this mean for our climate?“</a:t>
            </a:r>
          </a:p>
          <a:p>
            <a:pPr marL="171450" indent="-171450" algn="ctr">
              <a:buFontTx/>
              <a:buChar char="-"/>
            </a:pPr>
            <a:endParaRPr lang="en-IE" sz="800" dirty="0" smtClean="0">
              <a:solidFill>
                <a:schemeClr val="tx1">
                  <a:lumMod val="10000"/>
                  <a:lumOff val="90000"/>
                </a:schemeClr>
              </a:solidFill>
            </a:endParaRPr>
          </a:p>
        </p:txBody>
      </p:sp>
      <p:sp>
        <p:nvSpPr>
          <p:cNvPr id="106" name="Textfeld 105"/>
          <p:cNvSpPr txBox="1"/>
          <p:nvPr/>
        </p:nvSpPr>
        <p:spPr>
          <a:xfrm rot="18692365">
            <a:off x="6322191" y="679228"/>
            <a:ext cx="1192739" cy="499611"/>
          </a:xfrm>
          <a:prstGeom prst="rightArrow">
            <a:avLst/>
          </a:prstGeom>
          <a:solidFill>
            <a:srgbClr val="C00000"/>
          </a:solidFill>
        </p:spPr>
        <p:txBody>
          <a:bodyPr wrap="square" lIns="36000" tIns="0" rIns="0" bIns="0" rtlCol="0" anchor="ctr">
            <a:noAutofit/>
          </a:bodyPr>
          <a:lstStyle/>
          <a:p>
            <a:pPr algn="ctr"/>
            <a:r>
              <a:rPr lang="en-IE" sz="1100" b="1" dirty="0" smtClean="0">
                <a:solidFill>
                  <a:schemeClr val="bg1">
                    <a:lumMod val="95000"/>
                  </a:schemeClr>
                </a:solidFill>
              </a:rPr>
              <a:t>Energy Emissions</a:t>
            </a:r>
          </a:p>
        </p:txBody>
      </p:sp>
      <p:grpSp>
        <p:nvGrpSpPr>
          <p:cNvPr id="23" name="Gruppieren 22"/>
          <p:cNvGrpSpPr/>
          <p:nvPr/>
        </p:nvGrpSpPr>
        <p:grpSpPr>
          <a:xfrm>
            <a:off x="4133290" y="1911737"/>
            <a:ext cx="2738314" cy="1737497"/>
            <a:chOff x="4363657" y="1102405"/>
            <a:chExt cx="2738314" cy="1737497"/>
          </a:xfrm>
        </p:grpSpPr>
        <p:grpSp>
          <p:nvGrpSpPr>
            <p:cNvPr id="14" name="Gruppieren 13"/>
            <p:cNvGrpSpPr/>
            <p:nvPr/>
          </p:nvGrpSpPr>
          <p:grpSpPr>
            <a:xfrm>
              <a:off x="4363657" y="1102405"/>
              <a:ext cx="2738314" cy="1737497"/>
              <a:chOff x="4331127" y="1526369"/>
              <a:chExt cx="2738314" cy="1737497"/>
            </a:xfrm>
          </p:grpSpPr>
          <p:grpSp>
            <p:nvGrpSpPr>
              <p:cNvPr id="11" name="Gruppieren 10"/>
              <p:cNvGrpSpPr/>
              <p:nvPr/>
            </p:nvGrpSpPr>
            <p:grpSpPr>
              <a:xfrm>
                <a:off x="4331127" y="1526369"/>
                <a:ext cx="2738314" cy="1737497"/>
                <a:chOff x="4351873" y="1583118"/>
                <a:chExt cx="2738314" cy="1737497"/>
              </a:xfrm>
            </p:grpSpPr>
            <p:sp>
              <p:nvSpPr>
                <p:cNvPr id="8" name="Abgerundetes Rechteck 7"/>
                <p:cNvSpPr/>
                <p:nvPr/>
              </p:nvSpPr>
              <p:spPr>
                <a:xfrm>
                  <a:off x="4351873" y="1583118"/>
                  <a:ext cx="2738314" cy="1737497"/>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en-IE" sz="1600" b="1" dirty="0" smtClean="0">
                      <a:solidFill>
                        <a:schemeClr val="tx1">
                          <a:lumMod val="10000"/>
                          <a:lumOff val="90000"/>
                        </a:schemeClr>
                      </a:solidFill>
                    </a:rPr>
                    <a:t>Energy Transformation</a:t>
                  </a:r>
                </a:p>
                <a:p>
                  <a:pPr algn="ctr"/>
                  <a:r>
                    <a:rPr lang="en-IE" sz="1200" dirty="0" smtClean="0">
                      <a:solidFill>
                        <a:schemeClr val="tx1">
                          <a:lumMod val="10000"/>
                          <a:lumOff val="90000"/>
                        </a:schemeClr>
                      </a:solidFill>
                    </a:rPr>
                    <a:t>„modelling annual energy balances“</a:t>
                  </a:r>
                </a:p>
                <a:p>
                  <a:pPr marL="171450" indent="-171450" algn="ctr">
                    <a:buFontTx/>
                    <a:buChar char="-"/>
                  </a:pPr>
                  <a:endParaRPr lang="en-IE" sz="800" dirty="0" smtClean="0">
                    <a:solidFill>
                      <a:schemeClr val="tx1">
                        <a:lumMod val="10000"/>
                        <a:lumOff val="90000"/>
                      </a:schemeClr>
                    </a:solidFill>
                  </a:endParaRPr>
                </a:p>
              </p:txBody>
            </p:sp>
            <p:sp>
              <p:nvSpPr>
                <p:cNvPr id="81" name="Rechteck 80"/>
                <p:cNvSpPr/>
                <p:nvPr/>
              </p:nvSpPr>
              <p:spPr>
                <a:xfrm>
                  <a:off x="4565582" y="2704676"/>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IE" sz="1200" b="1" dirty="0" smtClean="0">
                      <a:solidFill>
                        <a:schemeClr val="tx1">
                          <a:lumMod val="10000"/>
                          <a:lumOff val="90000"/>
                        </a:schemeClr>
                      </a:solidFill>
                    </a:rPr>
                    <a:t>technology utilization </a:t>
                  </a:r>
                </a:p>
                <a:p>
                  <a:pPr algn="r"/>
                  <a:r>
                    <a:rPr lang="en-IE" sz="1200" b="1" dirty="0" smtClean="0">
                      <a:solidFill>
                        <a:schemeClr val="tx1">
                          <a:lumMod val="10000"/>
                          <a:lumOff val="90000"/>
                        </a:schemeClr>
                      </a:solidFill>
                    </a:rPr>
                    <a:t>allocation</a:t>
                  </a:r>
                </a:p>
              </p:txBody>
            </p:sp>
            <p:grpSp>
              <p:nvGrpSpPr>
                <p:cNvPr id="10" name="Gruppieren 9"/>
                <p:cNvGrpSpPr/>
                <p:nvPr/>
              </p:nvGrpSpPr>
              <p:grpSpPr>
                <a:xfrm>
                  <a:off x="4561804" y="2112382"/>
                  <a:ext cx="2250282" cy="550725"/>
                  <a:chOff x="4561804" y="2112382"/>
                  <a:chExt cx="2250282" cy="550725"/>
                </a:xfrm>
              </p:grpSpPr>
              <p:sp>
                <p:nvSpPr>
                  <p:cNvPr id="80" name="Rechteck 79"/>
                  <p:cNvSpPr/>
                  <p:nvPr/>
                </p:nvSpPr>
                <p:spPr>
                  <a:xfrm>
                    <a:off x="4561804" y="2112382"/>
                    <a:ext cx="2250282"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IE" sz="1200" b="1" dirty="0" smtClean="0">
                        <a:solidFill>
                          <a:schemeClr val="tx1">
                            <a:lumMod val="10000"/>
                            <a:lumOff val="90000"/>
                          </a:schemeClr>
                        </a:solidFill>
                      </a:rPr>
                      <a:t>Energy transformation</a:t>
                    </a:r>
                  </a:p>
                  <a:p>
                    <a:pPr algn="r"/>
                    <a:r>
                      <a:rPr lang="en-IE" sz="1200" b="1" dirty="0" smtClean="0">
                        <a:solidFill>
                          <a:schemeClr val="tx1">
                            <a:lumMod val="10000"/>
                            <a:lumOff val="90000"/>
                          </a:schemeClr>
                        </a:solidFill>
                      </a:rPr>
                      <a:t>chain</a:t>
                    </a:r>
                  </a:p>
                </p:txBody>
              </p:sp>
              <p:pic>
                <p:nvPicPr>
                  <p:cNvPr id="67" name="Grafik 66"/>
                  <p:cNvPicPr>
                    <a:picLocks noChangeAspect="1"/>
                  </p:cNvPicPr>
                  <p:nvPr/>
                </p:nvPicPr>
                <p:blipFill>
                  <a:blip r:embed="rId10"/>
                  <a:stretch>
                    <a:fillRect/>
                  </a:stretch>
                </p:blipFill>
                <p:spPr>
                  <a:xfrm>
                    <a:off x="4640965" y="2124847"/>
                    <a:ext cx="415853" cy="505262"/>
                  </a:xfrm>
                  <a:prstGeom prst="rect">
                    <a:avLst/>
                  </a:prstGeom>
                </p:spPr>
              </p:pic>
            </p:grpSp>
          </p:grpSp>
          <p:sp>
            <p:nvSpPr>
              <p:cNvPr id="15" name="Rechteck 14"/>
              <p:cNvSpPr/>
              <p:nvPr/>
            </p:nvSpPr>
            <p:spPr>
              <a:xfrm>
                <a:off x="4638047" y="2952816"/>
                <a:ext cx="163468"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0" name="Rechteck 69"/>
              <p:cNvSpPr/>
              <p:nvPr/>
            </p:nvSpPr>
            <p:spPr>
              <a:xfrm>
                <a:off x="4797227" y="2938570"/>
                <a:ext cx="163468" cy="59966"/>
              </a:xfrm>
              <a:prstGeom prst="rect">
                <a:avLst/>
              </a:prstGeom>
              <a:solidFill>
                <a:srgbClr val="04B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2" name="Rechteck 71"/>
              <p:cNvSpPr/>
              <p:nvPr/>
            </p:nvSpPr>
            <p:spPr>
              <a:xfrm>
                <a:off x="5049379" y="2847524"/>
                <a:ext cx="83511" cy="15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3" name="Rechteck 72"/>
              <p:cNvSpPr/>
              <p:nvPr/>
            </p:nvSpPr>
            <p:spPr>
              <a:xfrm>
                <a:off x="5128602" y="2812137"/>
                <a:ext cx="85468" cy="18447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cxnSp>
            <p:nvCxnSpPr>
              <p:cNvPr id="19" name="Gerader Verbinder 18"/>
              <p:cNvCxnSpPr/>
              <p:nvPr/>
            </p:nvCxnSpPr>
            <p:spPr>
              <a:xfrm>
                <a:off x="4970771" y="2762250"/>
                <a:ext cx="0" cy="234364"/>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71" name="Rechteck 70"/>
            <p:cNvSpPr/>
            <p:nvPr/>
          </p:nvSpPr>
          <p:spPr>
            <a:xfrm>
              <a:off x="4984941" y="2470440"/>
              <a:ext cx="101771" cy="9535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sp>
        <p:nvSpPr>
          <p:cNvPr id="27" name="Pfeil nach rechts 26"/>
          <p:cNvSpPr/>
          <p:nvPr/>
        </p:nvSpPr>
        <p:spPr>
          <a:xfrm rot="21266898">
            <a:off x="2968290" y="3212673"/>
            <a:ext cx="1431728" cy="268523"/>
          </a:xfrm>
          <a:prstGeom prst="rightArrow">
            <a:avLst>
              <a:gd name="adj1" fmla="val 63152"/>
              <a:gd name="adj2" fmla="val 34904"/>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tIns="0" bIns="0" rtlCol="0" anchor="ctr">
            <a:noAutofit/>
          </a:bodyPr>
          <a:lstStyle/>
          <a:p>
            <a:pPr algn="ctr"/>
            <a:r>
              <a:rPr lang="en-IE" sz="1000" b="1" dirty="0" smtClean="0">
                <a:solidFill>
                  <a:schemeClr val="bg1"/>
                </a:solidFill>
              </a:rPr>
              <a:t>Exogenous Priorities</a:t>
            </a:r>
            <a:endParaRPr lang="en-IE" sz="1000" b="1" dirty="0">
              <a:solidFill>
                <a:schemeClr val="bg1"/>
              </a:solidFill>
            </a:endParaRPr>
          </a:p>
        </p:txBody>
      </p:sp>
      <p:sp>
        <p:nvSpPr>
          <p:cNvPr id="75" name="Textfeld 74"/>
          <p:cNvSpPr txBox="1"/>
          <p:nvPr/>
        </p:nvSpPr>
        <p:spPr>
          <a:xfrm>
            <a:off x="4740222" y="1601464"/>
            <a:ext cx="966989" cy="261610"/>
          </a:xfrm>
          <a:prstGeom prst="rect">
            <a:avLst/>
          </a:prstGeom>
          <a:noFill/>
        </p:spPr>
        <p:txBody>
          <a:bodyPr wrap="square" rtlCol="0">
            <a:spAutoFit/>
          </a:bodyPr>
          <a:lstStyle/>
          <a:p>
            <a:r>
              <a:rPr lang="en-IE" sz="1100" b="1" dirty="0" smtClean="0"/>
              <a:t>PE Demand</a:t>
            </a:r>
          </a:p>
        </p:txBody>
      </p:sp>
      <p:sp>
        <p:nvSpPr>
          <p:cNvPr id="26" name="Pfeil nach links 25"/>
          <p:cNvSpPr/>
          <p:nvPr/>
        </p:nvSpPr>
        <p:spPr>
          <a:xfrm>
            <a:off x="10202834" y="3955452"/>
            <a:ext cx="1386696" cy="498995"/>
          </a:xfrm>
          <a:prstGeom prst="lef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lIns="0" tIns="0" rIns="36000" bIns="0" rtlCol="0" anchor="ctr"/>
          <a:lstStyle/>
          <a:p>
            <a:pPr algn="ctr"/>
            <a:r>
              <a:rPr lang="en-IE" sz="1000" dirty="0" smtClean="0"/>
              <a:t>Exogenous Priorities</a:t>
            </a:r>
            <a:endParaRPr lang="en-IE" sz="1000" dirty="0"/>
          </a:p>
        </p:txBody>
      </p:sp>
      <p:sp>
        <p:nvSpPr>
          <p:cNvPr id="54" name="Abgerundetes Rechteck 53"/>
          <p:cNvSpPr/>
          <p:nvPr/>
        </p:nvSpPr>
        <p:spPr>
          <a:xfrm>
            <a:off x="7665516" y="1373932"/>
            <a:ext cx="2728537" cy="918641"/>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en-IE" sz="1600" b="1" dirty="0" smtClean="0">
                <a:solidFill>
                  <a:schemeClr val="tx1">
                    <a:lumMod val="10000"/>
                    <a:lumOff val="90000"/>
                  </a:schemeClr>
                </a:solidFill>
              </a:rPr>
              <a:t>RES Potentials</a:t>
            </a:r>
          </a:p>
          <a:p>
            <a:pPr algn="ctr"/>
            <a:r>
              <a:rPr lang="en-IE" sz="1200" dirty="0" smtClean="0">
                <a:solidFill>
                  <a:schemeClr val="tx1">
                    <a:lumMod val="10000"/>
                    <a:lumOff val="90000"/>
                  </a:schemeClr>
                </a:solidFill>
              </a:rPr>
              <a:t>„accounting for land </a:t>
            </a:r>
            <a:r>
              <a:rPr lang="en-IE" sz="1200" dirty="0" smtClean="0">
                <a:solidFill>
                  <a:schemeClr val="tx1">
                    <a:lumMod val="10000"/>
                    <a:lumOff val="90000"/>
                  </a:schemeClr>
                </a:solidFill>
              </a:rPr>
              <a:t>competition and biophysical limits“</a:t>
            </a:r>
            <a:endParaRPr lang="en-IE" sz="800" dirty="0" smtClean="0">
              <a:solidFill>
                <a:schemeClr val="tx1">
                  <a:lumMod val="10000"/>
                  <a:lumOff val="90000"/>
                </a:schemeClr>
              </a:solidFill>
            </a:endParaRPr>
          </a:p>
        </p:txBody>
      </p:sp>
      <p:sp>
        <p:nvSpPr>
          <p:cNvPr id="78" name="Textfeld 77"/>
          <p:cNvSpPr txBox="1"/>
          <p:nvPr/>
        </p:nvSpPr>
        <p:spPr>
          <a:xfrm>
            <a:off x="6682162" y="1788314"/>
            <a:ext cx="1042019" cy="400110"/>
          </a:xfrm>
          <a:prstGeom prst="rect">
            <a:avLst/>
          </a:prstGeom>
          <a:noFill/>
        </p:spPr>
        <p:txBody>
          <a:bodyPr wrap="square" rtlCol="0">
            <a:spAutoFit/>
          </a:bodyPr>
          <a:lstStyle/>
          <a:p>
            <a:pPr algn="ctr"/>
            <a:r>
              <a:rPr lang="en-IE" sz="1000" b="1" dirty="0" smtClean="0"/>
              <a:t>Limited </a:t>
            </a:r>
            <a:r>
              <a:rPr lang="en-IE" sz="1000" b="1" dirty="0" err="1" smtClean="0"/>
              <a:t>Ressources</a:t>
            </a:r>
            <a:endParaRPr lang="en-IE" sz="1000" b="1" dirty="0"/>
          </a:p>
        </p:txBody>
      </p:sp>
      <p:sp>
        <p:nvSpPr>
          <p:cNvPr id="79" name="Textfeld 78"/>
          <p:cNvSpPr txBox="1"/>
          <p:nvPr/>
        </p:nvSpPr>
        <p:spPr>
          <a:xfrm>
            <a:off x="8288841" y="2278373"/>
            <a:ext cx="898455" cy="553998"/>
          </a:xfrm>
          <a:prstGeom prst="rect">
            <a:avLst/>
          </a:prstGeom>
          <a:noFill/>
        </p:spPr>
        <p:txBody>
          <a:bodyPr wrap="square" rtlCol="0">
            <a:spAutoFit/>
          </a:bodyPr>
          <a:lstStyle/>
          <a:p>
            <a:pPr algn="ctr"/>
            <a:r>
              <a:rPr lang="en-IE" sz="1000" b="1" dirty="0" smtClean="0"/>
              <a:t>Limited RES &amp; </a:t>
            </a:r>
            <a:r>
              <a:rPr lang="en-IE" sz="1000" b="1" dirty="0" err="1" smtClean="0"/>
              <a:t>vRES</a:t>
            </a:r>
            <a:r>
              <a:rPr lang="en-IE" sz="1000" b="1" dirty="0" smtClean="0"/>
              <a:t> Potentials</a:t>
            </a:r>
            <a:endParaRPr lang="en-IE" sz="1000" b="1" dirty="0"/>
          </a:p>
        </p:txBody>
      </p:sp>
      <p:sp>
        <p:nvSpPr>
          <p:cNvPr id="82" name="Textfeld 81"/>
          <p:cNvSpPr txBox="1"/>
          <p:nvPr/>
        </p:nvSpPr>
        <p:spPr>
          <a:xfrm rot="18926490">
            <a:off x="6336959" y="1000126"/>
            <a:ext cx="2112143" cy="499611"/>
          </a:xfrm>
          <a:prstGeom prst="rightArrow">
            <a:avLst/>
          </a:prstGeom>
          <a:solidFill>
            <a:srgbClr val="C00000"/>
          </a:solidFill>
        </p:spPr>
        <p:txBody>
          <a:bodyPr wrap="square" lIns="36000" tIns="0" rIns="0" bIns="0" rtlCol="0" anchor="ctr">
            <a:noAutofit/>
          </a:bodyPr>
          <a:lstStyle/>
          <a:p>
            <a:pPr algn="ctr"/>
            <a:r>
              <a:rPr lang="en-IE" sz="1100" b="1" dirty="0" smtClean="0">
                <a:solidFill>
                  <a:schemeClr val="bg1">
                    <a:lumMod val="95000"/>
                  </a:schemeClr>
                </a:solidFill>
              </a:rPr>
              <a:t>Fossil Fuel Demand</a:t>
            </a:r>
          </a:p>
        </p:txBody>
      </p:sp>
      <p:sp>
        <p:nvSpPr>
          <p:cNvPr id="85" name="Pfeil nach rechts 84"/>
          <p:cNvSpPr/>
          <p:nvPr/>
        </p:nvSpPr>
        <p:spPr>
          <a:xfrm rot="20788486">
            <a:off x="3009766" y="3560953"/>
            <a:ext cx="1431728" cy="268523"/>
          </a:xfrm>
          <a:prstGeom prst="rightArrow">
            <a:avLst>
              <a:gd name="adj1" fmla="val 63152"/>
              <a:gd name="adj2" fmla="val 34904"/>
            </a:avLst>
          </a:prstGeom>
          <a:solidFill>
            <a:schemeClr val="accent6"/>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tIns="0" bIns="0" rtlCol="0" anchor="ctr">
            <a:noAutofit/>
          </a:bodyPr>
          <a:lstStyle/>
          <a:p>
            <a:pPr algn="ctr"/>
            <a:r>
              <a:rPr lang="en-IE" sz="1000" b="1" dirty="0" smtClean="0">
                <a:solidFill>
                  <a:schemeClr val="bg1"/>
                </a:solidFill>
              </a:rPr>
              <a:t>Dynamic OPEX*</a:t>
            </a:r>
            <a:endParaRPr lang="en-IE" sz="1000" b="1" dirty="0">
              <a:solidFill>
                <a:schemeClr val="bg1"/>
              </a:solidFill>
            </a:endParaRPr>
          </a:p>
        </p:txBody>
      </p:sp>
      <p:sp>
        <p:nvSpPr>
          <p:cNvPr id="87" name="Pfeil nach links 86"/>
          <p:cNvSpPr/>
          <p:nvPr/>
        </p:nvSpPr>
        <p:spPr>
          <a:xfrm>
            <a:off x="10118170" y="4384683"/>
            <a:ext cx="1386696" cy="498995"/>
          </a:xfrm>
          <a:prstGeom prst="leftArrow">
            <a:avLst/>
          </a:prstGeom>
          <a:solidFill>
            <a:schemeClr val="accent6"/>
          </a:solidFill>
          <a:ln>
            <a:noFill/>
          </a:ln>
        </p:spPr>
        <p:style>
          <a:lnRef idx="2">
            <a:schemeClr val="accent3">
              <a:shade val="50000"/>
            </a:schemeClr>
          </a:lnRef>
          <a:fillRef idx="1">
            <a:schemeClr val="accent3"/>
          </a:fillRef>
          <a:effectRef idx="0">
            <a:schemeClr val="accent3"/>
          </a:effectRef>
          <a:fontRef idx="minor">
            <a:schemeClr val="lt1"/>
          </a:fontRef>
        </p:style>
        <p:txBody>
          <a:bodyPr lIns="0" tIns="0" rIns="36000" bIns="0" rtlCol="0" anchor="ctr"/>
          <a:lstStyle/>
          <a:p>
            <a:pPr algn="ctr"/>
            <a:r>
              <a:rPr lang="en-IE" sz="1000" dirty="0" smtClean="0"/>
              <a:t>LCOE*</a:t>
            </a:r>
            <a:endParaRPr lang="en-IE" sz="1000" dirty="0"/>
          </a:p>
        </p:txBody>
      </p:sp>
      <p:sp>
        <p:nvSpPr>
          <p:cNvPr id="28" name="Textfeld 27"/>
          <p:cNvSpPr txBox="1"/>
          <p:nvPr/>
        </p:nvSpPr>
        <p:spPr>
          <a:xfrm>
            <a:off x="1548171" y="6238907"/>
            <a:ext cx="3531293" cy="553998"/>
          </a:xfrm>
          <a:prstGeom prst="rect">
            <a:avLst/>
          </a:prstGeom>
          <a:solidFill>
            <a:srgbClr val="FFFF00"/>
          </a:solidFill>
        </p:spPr>
        <p:txBody>
          <a:bodyPr wrap="square" lIns="0" tIns="0" rIns="0" bIns="0" rtlCol="0">
            <a:spAutoFit/>
          </a:bodyPr>
          <a:lstStyle/>
          <a:p>
            <a:r>
              <a:rPr lang="de-AT" dirty="0"/>
              <a:t>*… </a:t>
            </a:r>
            <a:r>
              <a:rPr lang="de-AT" dirty="0" err="1" smtClean="0"/>
              <a:t>unfinished</a:t>
            </a:r>
            <a:r>
              <a:rPr lang="de-AT" dirty="0" smtClean="0"/>
              <a:t> </a:t>
            </a:r>
            <a:r>
              <a:rPr lang="de-AT" dirty="0" err="1" smtClean="0"/>
              <a:t>feature</a:t>
            </a:r>
            <a:r>
              <a:rPr lang="de-AT" dirty="0" smtClean="0"/>
              <a:t>, not </a:t>
            </a:r>
            <a:r>
              <a:rPr lang="de-AT" dirty="0" err="1" smtClean="0"/>
              <a:t>sure</a:t>
            </a:r>
            <a:r>
              <a:rPr lang="de-AT" dirty="0" smtClean="0"/>
              <a:t> </a:t>
            </a:r>
            <a:r>
              <a:rPr lang="de-AT" dirty="0" err="1" smtClean="0"/>
              <a:t>if</a:t>
            </a:r>
            <a:r>
              <a:rPr lang="de-AT" dirty="0" smtClean="0"/>
              <a:t> </a:t>
            </a:r>
            <a:r>
              <a:rPr lang="de-AT" dirty="0" err="1" smtClean="0"/>
              <a:t>it</a:t>
            </a:r>
            <a:r>
              <a:rPr lang="de-AT" dirty="0" smtClean="0"/>
              <a:t> </a:t>
            </a:r>
            <a:r>
              <a:rPr lang="de-AT" dirty="0" err="1" smtClean="0"/>
              <a:t>makes</a:t>
            </a:r>
            <a:r>
              <a:rPr lang="de-AT" dirty="0" smtClean="0"/>
              <a:t> </a:t>
            </a:r>
            <a:r>
              <a:rPr lang="de-AT" dirty="0" err="1" smtClean="0"/>
              <a:t>it</a:t>
            </a:r>
            <a:r>
              <a:rPr lang="de-AT" dirty="0" smtClean="0"/>
              <a:t> </a:t>
            </a:r>
            <a:r>
              <a:rPr lang="de-AT" dirty="0" err="1" smtClean="0"/>
              <a:t>into</a:t>
            </a:r>
            <a:r>
              <a:rPr lang="de-AT" dirty="0" smtClean="0"/>
              <a:t> </a:t>
            </a:r>
            <a:r>
              <a:rPr lang="de-AT" dirty="0" err="1" smtClean="0"/>
              <a:t>this</a:t>
            </a:r>
            <a:r>
              <a:rPr lang="de-AT" dirty="0" smtClean="0"/>
              <a:t> </a:t>
            </a:r>
            <a:r>
              <a:rPr lang="de-AT" dirty="0" err="1" smtClean="0"/>
              <a:t>versions</a:t>
            </a:r>
            <a:r>
              <a:rPr lang="de-AT" dirty="0" smtClean="0"/>
              <a:t> </a:t>
            </a:r>
            <a:r>
              <a:rPr lang="de-AT" dirty="0" err="1" smtClean="0"/>
              <a:t>results</a:t>
            </a:r>
            <a:endParaRPr lang="de-AT" dirty="0"/>
          </a:p>
        </p:txBody>
      </p:sp>
      <p:sp>
        <p:nvSpPr>
          <p:cNvPr id="91" name="Textfeld 90"/>
          <p:cNvSpPr txBox="1"/>
          <p:nvPr/>
        </p:nvSpPr>
        <p:spPr>
          <a:xfrm>
            <a:off x="5238487" y="6255189"/>
            <a:ext cx="4879683" cy="553998"/>
          </a:xfrm>
          <a:prstGeom prst="rect">
            <a:avLst/>
          </a:prstGeom>
          <a:solidFill>
            <a:srgbClr val="FFFF00"/>
          </a:solidFill>
        </p:spPr>
        <p:txBody>
          <a:bodyPr wrap="square" lIns="0" tIns="0" rIns="0" bIns="0" rtlCol="0">
            <a:spAutoFit/>
          </a:bodyPr>
          <a:lstStyle/>
          <a:p>
            <a:r>
              <a:rPr lang="de-AT" dirty="0">
                <a:solidFill>
                  <a:srgbClr val="7030A0"/>
                </a:solidFill>
              </a:rPr>
              <a:t>*… </a:t>
            </a:r>
            <a:r>
              <a:rPr lang="de-AT" dirty="0" smtClean="0">
                <a:solidFill>
                  <a:srgbClr val="7030A0"/>
                </a:solidFill>
              </a:rPr>
              <a:t>Not </a:t>
            </a:r>
            <a:r>
              <a:rPr lang="de-AT" dirty="0" err="1" smtClean="0">
                <a:solidFill>
                  <a:srgbClr val="7030A0"/>
                </a:solidFill>
              </a:rPr>
              <a:t>sure</a:t>
            </a:r>
            <a:r>
              <a:rPr lang="de-AT" dirty="0" smtClean="0">
                <a:solidFill>
                  <a:srgbClr val="7030A0"/>
                </a:solidFill>
              </a:rPr>
              <a:t> </a:t>
            </a:r>
            <a:r>
              <a:rPr lang="de-AT" dirty="0" err="1" smtClean="0">
                <a:solidFill>
                  <a:srgbClr val="7030A0"/>
                </a:solidFill>
              </a:rPr>
              <a:t>which</a:t>
            </a:r>
            <a:r>
              <a:rPr lang="de-AT" dirty="0" smtClean="0">
                <a:solidFill>
                  <a:srgbClr val="7030A0"/>
                </a:solidFill>
              </a:rPr>
              <a:t> links </a:t>
            </a:r>
            <a:r>
              <a:rPr lang="de-AT" dirty="0" err="1" smtClean="0">
                <a:solidFill>
                  <a:srgbClr val="7030A0"/>
                </a:solidFill>
              </a:rPr>
              <a:t>are</a:t>
            </a:r>
            <a:r>
              <a:rPr lang="de-AT" dirty="0" smtClean="0">
                <a:solidFill>
                  <a:srgbClr val="7030A0"/>
                </a:solidFill>
              </a:rPr>
              <a:t> </a:t>
            </a:r>
            <a:r>
              <a:rPr lang="de-AT" dirty="0" err="1" smtClean="0">
                <a:solidFill>
                  <a:srgbClr val="7030A0"/>
                </a:solidFill>
              </a:rPr>
              <a:t>implemented</a:t>
            </a:r>
            <a:r>
              <a:rPr lang="de-AT" dirty="0" smtClean="0">
                <a:solidFill>
                  <a:srgbClr val="7030A0"/>
                </a:solidFill>
              </a:rPr>
              <a:t>, </a:t>
            </a:r>
            <a:r>
              <a:rPr lang="de-AT" dirty="0" err="1" smtClean="0">
                <a:solidFill>
                  <a:srgbClr val="7030A0"/>
                </a:solidFill>
              </a:rPr>
              <a:t>which</a:t>
            </a:r>
            <a:r>
              <a:rPr lang="de-AT" dirty="0" smtClean="0">
                <a:solidFill>
                  <a:srgbClr val="7030A0"/>
                </a:solidFill>
              </a:rPr>
              <a:t> </a:t>
            </a:r>
            <a:r>
              <a:rPr lang="de-AT" dirty="0" err="1" smtClean="0">
                <a:solidFill>
                  <a:srgbClr val="7030A0"/>
                </a:solidFill>
              </a:rPr>
              <a:t>are</a:t>
            </a:r>
            <a:r>
              <a:rPr lang="de-AT" dirty="0" smtClean="0">
                <a:solidFill>
                  <a:srgbClr val="7030A0"/>
                </a:solidFill>
              </a:rPr>
              <a:t> not, </a:t>
            </a:r>
            <a:r>
              <a:rPr lang="de-AT" dirty="0" err="1" smtClean="0">
                <a:solidFill>
                  <a:srgbClr val="7030A0"/>
                </a:solidFill>
              </a:rPr>
              <a:t>and</a:t>
            </a:r>
            <a:r>
              <a:rPr lang="de-AT" dirty="0" smtClean="0">
                <a:solidFill>
                  <a:srgbClr val="7030A0"/>
                </a:solidFill>
              </a:rPr>
              <a:t> </a:t>
            </a:r>
            <a:r>
              <a:rPr lang="de-AT" dirty="0" err="1" smtClean="0">
                <a:solidFill>
                  <a:srgbClr val="7030A0"/>
                </a:solidFill>
              </a:rPr>
              <a:t>if</a:t>
            </a:r>
            <a:r>
              <a:rPr lang="de-AT" dirty="0" smtClean="0">
                <a:solidFill>
                  <a:srgbClr val="7030A0"/>
                </a:solidFill>
              </a:rPr>
              <a:t> </a:t>
            </a:r>
            <a:r>
              <a:rPr lang="de-AT" dirty="0" err="1" smtClean="0">
                <a:solidFill>
                  <a:srgbClr val="7030A0"/>
                </a:solidFill>
              </a:rPr>
              <a:t>they</a:t>
            </a:r>
            <a:r>
              <a:rPr lang="de-AT" dirty="0" smtClean="0">
                <a:solidFill>
                  <a:srgbClr val="7030A0"/>
                </a:solidFill>
              </a:rPr>
              <a:t> </a:t>
            </a:r>
            <a:r>
              <a:rPr lang="de-AT" dirty="0" err="1" smtClean="0">
                <a:solidFill>
                  <a:srgbClr val="7030A0"/>
                </a:solidFill>
              </a:rPr>
              <a:t>make</a:t>
            </a:r>
            <a:r>
              <a:rPr lang="de-AT" dirty="0" smtClean="0">
                <a:solidFill>
                  <a:srgbClr val="7030A0"/>
                </a:solidFill>
              </a:rPr>
              <a:t> </a:t>
            </a:r>
            <a:r>
              <a:rPr lang="de-AT" dirty="0" err="1" smtClean="0">
                <a:solidFill>
                  <a:srgbClr val="7030A0"/>
                </a:solidFill>
              </a:rPr>
              <a:t>it</a:t>
            </a:r>
            <a:r>
              <a:rPr lang="de-AT" dirty="0" smtClean="0">
                <a:solidFill>
                  <a:srgbClr val="7030A0"/>
                </a:solidFill>
              </a:rPr>
              <a:t> </a:t>
            </a:r>
            <a:r>
              <a:rPr lang="de-AT" dirty="0" err="1" smtClean="0">
                <a:solidFill>
                  <a:srgbClr val="7030A0"/>
                </a:solidFill>
              </a:rPr>
              <a:t>into</a:t>
            </a:r>
            <a:r>
              <a:rPr lang="de-AT" dirty="0" smtClean="0">
                <a:solidFill>
                  <a:srgbClr val="7030A0"/>
                </a:solidFill>
              </a:rPr>
              <a:t> </a:t>
            </a:r>
            <a:r>
              <a:rPr lang="de-AT" dirty="0" err="1" smtClean="0">
                <a:solidFill>
                  <a:srgbClr val="7030A0"/>
                </a:solidFill>
              </a:rPr>
              <a:t>the</a:t>
            </a:r>
            <a:r>
              <a:rPr lang="de-AT" dirty="0" smtClean="0">
                <a:solidFill>
                  <a:srgbClr val="7030A0"/>
                </a:solidFill>
              </a:rPr>
              <a:t> </a:t>
            </a:r>
            <a:r>
              <a:rPr lang="de-AT" dirty="0" err="1" smtClean="0">
                <a:solidFill>
                  <a:srgbClr val="7030A0"/>
                </a:solidFill>
              </a:rPr>
              <a:t>june</a:t>
            </a:r>
            <a:r>
              <a:rPr lang="de-AT" dirty="0" smtClean="0">
                <a:solidFill>
                  <a:srgbClr val="7030A0"/>
                </a:solidFill>
              </a:rPr>
              <a:t> </a:t>
            </a:r>
            <a:r>
              <a:rPr lang="de-AT" dirty="0" err="1" smtClean="0">
                <a:solidFill>
                  <a:srgbClr val="7030A0"/>
                </a:solidFill>
              </a:rPr>
              <a:t>version</a:t>
            </a:r>
            <a:endParaRPr lang="de-AT" dirty="0">
              <a:solidFill>
                <a:srgbClr val="7030A0"/>
              </a:solidFill>
            </a:endParaRPr>
          </a:p>
        </p:txBody>
      </p:sp>
      <p:grpSp>
        <p:nvGrpSpPr>
          <p:cNvPr id="32" name="Gruppieren 31"/>
          <p:cNvGrpSpPr/>
          <p:nvPr/>
        </p:nvGrpSpPr>
        <p:grpSpPr>
          <a:xfrm>
            <a:off x="38627" y="4710792"/>
            <a:ext cx="1274217" cy="1426483"/>
            <a:chOff x="-34494" y="4454829"/>
            <a:chExt cx="1233067" cy="1426483"/>
          </a:xfrm>
        </p:grpSpPr>
        <p:sp>
          <p:nvSpPr>
            <p:cNvPr id="29" name="Rechteck 28"/>
            <p:cNvSpPr/>
            <p:nvPr/>
          </p:nvSpPr>
          <p:spPr>
            <a:xfrm>
              <a:off x="4999" y="4493688"/>
              <a:ext cx="1193574" cy="1387624"/>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9" name="Textfeld 58"/>
            <p:cNvSpPr txBox="1"/>
            <p:nvPr/>
          </p:nvSpPr>
          <p:spPr>
            <a:xfrm>
              <a:off x="119798" y="5433977"/>
              <a:ext cx="1064896" cy="415647"/>
            </a:xfrm>
            <a:prstGeom prst="rightArrow">
              <a:avLst>
                <a:gd name="adj1" fmla="val 71396"/>
                <a:gd name="adj2" fmla="val 50000"/>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IE" sz="1000" b="1" dirty="0" smtClean="0">
                  <a:solidFill>
                    <a:schemeClr val="bg1"/>
                  </a:solidFill>
                </a:rPr>
                <a:t>Scenario Assumption</a:t>
              </a:r>
              <a:endParaRPr lang="en-IE" sz="1000" dirty="0">
                <a:solidFill>
                  <a:schemeClr val="accent1"/>
                </a:solidFill>
              </a:endParaRPr>
            </a:p>
          </p:txBody>
        </p:sp>
        <p:sp>
          <p:nvSpPr>
            <p:cNvPr id="83" name="Textfeld 82"/>
            <p:cNvSpPr txBox="1"/>
            <p:nvPr/>
          </p:nvSpPr>
          <p:spPr>
            <a:xfrm>
              <a:off x="112178" y="5033075"/>
              <a:ext cx="1062401" cy="389287"/>
            </a:xfrm>
            <a:prstGeom prst="rightArrow">
              <a:avLst>
                <a:gd name="adj1" fmla="val 70760"/>
                <a:gd name="adj2" fmla="val 50000"/>
              </a:avLst>
            </a:prstGeom>
            <a:solidFill>
              <a:schemeClr val="accent6"/>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IE" sz="1000" b="1" dirty="0" smtClean="0">
                  <a:solidFill>
                    <a:schemeClr val="bg1"/>
                  </a:solidFill>
                </a:rPr>
                <a:t>Main input Variables</a:t>
              </a:r>
              <a:endParaRPr lang="en-IE" sz="1000" dirty="0">
                <a:solidFill>
                  <a:schemeClr val="accent1"/>
                </a:solidFill>
              </a:endParaRPr>
            </a:p>
          </p:txBody>
        </p:sp>
        <p:sp>
          <p:nvSpPr>
            <p:cNvPr id="84" name="Textfeld 83"/>
            <p:cNvSpPr txBox="1"/>
            <p:nvPr/>
          </p:nvSpPr>
          <p:spPr>
            <a:xfrm>
              <a:off x="36508" y="4651104"/>
              <a:ext cx="1074778" cy="434905"/>
            </a:xfrm>
            <a:prstGeom prst="leftArrow">
              <a:avLst>
                <a:gd name="adj1" fmla="val 68857"/>
                <a:gd name="adj2" fmla="val 53185"/>
              </a:avLst>
            </a:prstGeom>
            <a:solidFill>
              <a:srgbClr val="C00000"/>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IE" sz="1000" b="1" dirty="0" smtClean="0">
                  <a:solidFill>
                    <a:schemeClr val="bg1"/>
                  </a:solidFill>
                </a:rPr>
                <a:t>Main Output Variables</a:t>
              </a:r>
              <a:endParaRPr lang="en-IE" sz="1000" dirty="0">
                <a:solidFill>
                  <a:schemeClr val="accent1"/>
                </a:solidFill>
              </a:endParaRPr>
            </a:p>
          </p:txBody>
        </p:sp>
        <p:sp>
          <p:nvSpPr>
            <p:cNvPr id="31" name="Textfeld 30"/>
            <p:cNvSpPr txBox="1"/>
            <p:nvPr/>
          </p:nvSpPr>
          <p:spPr>
            <a:xfrm>
              <a:off x="-34494" y="4454829"/>
              <a:ext cx="1019921" cy="276999"/>
            </a:xfrm>
            <a:prstGeom prst="rect">
              <a:avLst/>
            </a:prstGeom>
            <a:noFill/>
          </p:spPr>
          <p:txBody>
            <a:bodyPr wrap="square" rtlCol="0">
              <a:spAutoFit/>
            </a:bodyPr>
            <a:lstStyle/>
            <a:p>
              <a:r>
                <a:rPr lang="de-AT" sz="1200" dirty="0" smtClean="0"/>
                <a:t>LEGEND</a:t>
              </a:r>
              <a:endParaRPr lang="de-AT" sz="1200" dirty="0"/>
            </a:p>
          </p:txBody>
        </p:sp>
      </p:grpSp>
      <p:sp>
        <p:nvSpPr>
          <p:cNvPr id="92" name="Pfeil nach rechts 91"/>
          <p:cNvSpPr/>
          <p:nvPr/>
        </p:nvSpPr>
        <p:spPr>
          <a:xfrm rot="21266898">
            <a:off x="12912" y="2409811"/>
            <a:ext cx="1154395" cy="322925"/>
          </a:xfrm>
          <a:prstGeom prst="rightArrow">
            <a:avLst>
              <a:gd name="adj1" fmla="val 63152"/>
              <a:gd name="adj2" fmla="val 34904"/>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tIns="0" bIns="0" rtlCol="0" anchor="ctr">
            <a:noAutofit/>
          </a:bodyPr>
          <a:lstStyle/>
          <a:p>
            <a:pPr algn="ctr"/>
            <a:r>
              <a:rPr lang="en-IE" sz="1000" b="1" dirty="0" smtClean="0">
                <a:solidFill>
                  <a:schemeClr val="bg1"/>
                </a:solidFill>
              </a:rPr>
              <a:t>Transport Policy</a:t>
            </a:r>
            <a:endParaRPr lang="en-IE" sz="1000" b="1" dirty="0">
              <a:solidFill>
                <a:schemeClr val="bg1"/>
              </a:solidFill>
            </a:endParaRPr>
          </a:p>
        </p:txBody>
      </p:sp>
      <p:sp>
        <p:nvSpPr>
          <p:cNvPr id="93" name="Pfeil nach rechts 92"/>
          <p:cNvSpPr/>
          <p:nvPr/>
        </p:nvSpPr>
        <p:spPr>
          <a:xfrm rot="20879636">
            <a:off x="56825" y="2770507"/>
            <a:ext cx="1163391" cy="453331"/>
          </a:xfrm>
          <a:prstGeom prst="rightArrow">
            <a:avLst>
              <a:gd name="adj1" fmla="val 63152"/>
              <a:gd name="adj2" fmla="val 34904"/>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tIns="0" bIns="0" rtlCol="0" anchor="ctr">
            <a:noAutofit/>
          </a:bodyPr>
          <a:lstStyle/>
          <a:p>
            <a:pPr algn="ctr"/>
            <a:r>
              <a:rPr lang="en-IE" sz="1000" b="1" dirty="0" smtClean="0">
                <a:solidFill>
                  <a:schemeClr val="bg1"/>
                </a:solidFill>
              </a:rPr>
              <a:t>Energy Intensities</a:t>
            </a:r>
            <a:endParaRPr lang="en-IE" sz="1000" b="1" dirty="0">
              <a:solidFill>
                <a:schemeClr val="bg1"/>
              </a:solidFill>
            </a:endParaRPr>
          </a:p>
        </p:txBody>
      </p:sp>
      <p:sp>
        <p:nvSpPr>
          <p:cNvPr id="88" name="Pfeil nach rechts 87"/>
          <p:cNvSpPr/>
          <p:nvPr/>
        </p:nvSpPr>
        <p:spPr>
          <a:xfrm rot="5400000">
            <a:off x="915824" y="3770709"/>
            <a:ext cx="1485013" cy="272587"/>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94" name="Pfeil nach rechts 93"/>
          <p:cNvSpPr/>
          <p:nvPr/>
        </p:nvSpPr>
        <p:spPr>
          <a:xfrm rot="19689908">
            <a:off x="6320571" y="4776697"/>
            <a:ext cx="1283824" cy="260519"/>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95" name="Textfeld 94"/>
          <p:cNvSpPr txBox="1"/>
          <p:nvPr/>
        </p:nvSpPr>
        <p:spPr>
          <a:xfrm rot="19620690">
            <a:off x="6563268" y="4506202"/>
            <a:ext cx="1074369" cy="400110"/>
          </a:xfrm>
          <a:prstGeom prst="rect">
            <a:avLst/>
          </a:prstGeom>
          <a:noFill/>
        </p:spPr>
        <p:txBody>
          <a:bodyPr wrap="square" rtlCol="0">
            <a:spAutoFit/>
          </a:bodyPr>
          <a:lstStyle/>
          <a:p>
            <a:r>
              <a:rPr lang="en-IE" sz="1000" dirty="0" smtClean="0"/>
              <a:t>Expansion Priorities</a:t>
            </a:r>
          </a:p>
        </p:txBody>
      </p:sp>
      <p:sp>
        <p:nvSpPr>
          <p:cNvPr id="63" name="Rechteck 62"/>
          <p:cNvSpPr/>
          <p:nvPr/>
        </p:nvSpPr>
        <p:spPr>
          <a:xfrm>
            <a:off x="7654909" y="4319710"/>
            <a:ext cx="2573820" cy="328191"/>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E" sz="1200" dirty="0" smtClean="0">
                <a:solidFill>
                  <a:schemeClr val="tx1">
                    <a:lumMod val="10000"/>
                    <a:lumOff val="90000"/>
                  </a:schemeClr>
                </a:solidFill>
              </a:rPr>
              <a:t>Electrolyser, P2H &amp; storage capacities</a:t>
            </a:r>
          </a:p>
        </p:txBody>
      </p:sp>
      <p:sp>
        <p:nvSpPr>
          <p:cNvPr id="96" name="Textfeld 35"/>
          <p:cNvSpPr txBox="1"/>
          <p:nvPr/>
        </p:nvSpPr>
        <p:spPr>
          <a:xfrm>
            <a:off x="8319576" y="6291006"/>
            <a:ext cx="3263590" cy="430887"/>
          </a:xfrm>
          <a:prstGeom prst="rect">
            <a:avLst/>
          </a:prstGeom>
          <a:noFill/>
        </p:spPr>
        <p:txBody>
          <a:bodyPr wrap="square" rtlCol="0">
            <a:spAutoFit/>
          </a:bodyPr>
          <a:lstStyle/>
          <a:p>
            <a:r>
              <a:rPr lang="de-AT" sz="1100" dirty="0" smtClean="0">
                <a:solidFill>
                  <a:schemeClr val="bg1">
                    <a:lumMod val="75000"/>
                  </a:schemeClr>
                </a:solidFill>
              </a:rPr>
              <a:t>Energy Module – simplified representation of most important interrelations; Source: </a:t>
            </a:r>
            <a:r>
              <a:rPr lang="de-AT" sz="1100" dirty="0" smtClean="0">
                <a:solidFill>
                  <a:schemeClr val="bg1">
                    <a:lumMod val="75000"/>
                  </a:schemeClr>
                </a:solidFill>
              </a:rPr>
              <a:t>D11.2 LOCOMOTION</a:t>
            </a:r>
            <a:endParaRPr lang="en-IE" sz="1100" dirty="0">
              <a:solidFill>
                <a:schemeClr val="bg1">
                  <a:lumMod val="75000"/>
                </a:schemeClr>
              </a:solidFill>
            </a:endParaRPr>
          </a:p>
        </p:txBody>
      </p:sp>
    </p:spTree>
    <p:extLst>
      <p:ext uri="{BB962C8B-B14F-4D97-AF65-F5344CB8AC3E}">
        <p14:creationId xmlns:p14="http://schemas.microsoft.com/office/powerpoint/2010/main" val="89340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Introduction</a:t>
            </a:r>
          </a:p>
        </p:txBody>
      </p:sp>
      <p:sp>
        <p:nvSpPr>
          <p:cNvPr id="3" name="Marcador de contenido 2"/>
          <p:cNvSpPr>
            <a:spLocks noGrp="1"/>
          </p:cNvSpPr>
          <p:nvPr>
            <p:ph idx="1"/>
          </p:nvPr>
        </p:nvSpPr>
        <p:spPr>
          <a:xfrm>
            <a:off x="838200" y="1162050"/>
            <a:ext cx="10515600" cy="569473"/>
          </a:xfrm>
        </p:spPr>
        <p:txBody>
          <a:bodyPr>
            <a:normAutofit fontScale="85000" lnSpcReduction="10000"/>
          </a:bodyPr>
          <a:lstStyle/>
          <a:p>
            <a:pPr>
              <a:lnSpc>
                <a:spcPct val="100000"/>
              </a:lnSpc>
            </a:pPr>
            <a:r>
              <a:rPr lang="en-US" dirty="0"/>
              <a:t>The final objective of this module is the </a:t>
            </a:r>
            <a:r>
              <a:rPr lang="en-US" b="1" dirty="0"/>
              <a:t>estimation of the final energy demand</a:t>
            </a:r>
            <a:r>
              <a:rPr lang="es-ES" dirty="0"/>
              <a:t>.</a:t>
            </a:r>
          </a:p>
          <a:p>
            <a:pPr>
              <a:lnSpc>
                <a:spcPct val="100000"/>
              </a:lnSpc>
            </a:pPr>
            <a:endParaRPr lang="es-ES" dirty="0"/>
          </a:p>
          <a:p>
            <a:pPr>
              <a:lnSpc>
                <a:spcPct val="100000"/>
              </a:lnSpc>
            </a:pPr>
            <a:endParaRPr lang="es-ES" dirty="0"/>
          </a:p>
          <a:p>
            <a:pPr>
              <a:lnSpc>
                <a:spcPct val="100000"/>
              </a:lnSpc>
            </a:pPr>
            <a:endParaRPr lang="es-ES" dirty="0"/>
          </a:p>
          <a:p>
            <a:pPr>
              <a:lnSpc>
                <a:spcPct val="100000"/>
              </a:lnSpc>
            </a:pPr>
            <a:endParaRPr lang="en-GB" dirty="0"/>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20</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p:pic>
        <p:nvPicPr>
          <p:cNvPr id="6" name="Grafik 15"/>
          <p:cNvPicPr/>
          <p:nvPr/>
        </p:nvPicPr>
        <p:blipFill rotWithShape="1">
          <a:blip r:embed="rId2" cstate="print">
            <a:extLst>
              <a:ext uri="{28A0092B-C50C-407E-A947-70E740481C1C}">
                <a14:useLocalDpi xmlns:a14="http://schemas.microsoft.com/office/drawing/2010/main" val="0"/>
              </a:ext>
            </a:extLst>
          </a:blip>
          <a:srcRect l="9398" t="9997" r="63881" b="40002"/>
          <a:stretch/>
        </p:blipFill>
        <p:spPr bwMode="auto">
          <a:xfrm>
            <a:off x="1352144" y="2149814"/>
            <a:ext cx="3988341" cy="3570050"/>
          </a:xfrm>
          <a:prstGeom prst="rect">
            <a:avLst/>
          </a:prstGeom>
          <a:noFill/>
        </p:spPr>
      </p:pic>
      <p:sp>
        <p:nvSpPr>
          <p:cNvPr id="7" name="Rectángulo 6"/>
          <p:cNvSpPr/>
          <p:nvPr/>
        </p:nvSpPr>
        <p:spPr>
          <a:xfrm>
            <a:off x="5809540" y="1731523"/>
            <a:ext cx="6096000" cy="3913892"/>
          </a:xfrm>
          <a:prstGeom prst="rect">
            <a:avLst/>
          </a:prstGeom>
        </p:spPr>
        <p:txBody>
          <a:bodyPr>
            <a:spAutoFit/>
          </a:bodyPr>
          <a:lstStyle/>
          <a:p>
            <a:pPr marL="228600" indent="-228600">
              <a:spcBef>
                <a:spcPts val="1000"/>
              </a:spcBef>
              <a:buFont typeface="Arial" panose="020B0604020202020204" pitchFamily="34" charset="0"/>
              <a:buChar char="•"/>
            </a:pPr>
            <a:r>
              <a:rPr lang="en-GB" sz="2400" dirty="0">
                <a:latin typeface="Calibri" panose="020F0502020204030204" pitchFamily="34" charset="0"/>
                <a:cs typeface="Calibri" panose="020F0502020204030204" pitchFamily="34" charset="0"/>
              </a:rPr>
              <a:t>The robust estimation of future energy demand is a </a:t>
            </a:r>
            <a:r>
              <a:rPr lang="en-GB" sz="2400" b="1" dirty="0">
                <a:latin typeface="Calibri" panose="020F0502020204030204" pitchFamily="34" charset="0"/>
                <a:cs typeface="Calibri" panose="020F0502020204030204" pitchFamily="34" charset="0"/>
              </a:rPr>
              <a:t>key factor for the development of effective alternative policies</a:t>
            </a:r>
            <a:r>
              <a:rPr lang="en-GB" sz="2400" dirty="0">
                <a:latin typeface="Calibri" panose="020F0502020204030204" pitchFamily="34" charset="0"/>
                <a:cs typeface="Calibri" panose="020F0502020204030204" pitchFamily="34" charset="0"/>
              </a:rPr>
              <a:t>.</a:t>
            </a:r>
          </a:p>
          <a:p>
            <a:pPr marL="228600" indent="-228600">
              <a:spcBef>
                <a:spcPts val="1000"/>
              </a:spcBef>
              <a:buFont typeface="Arial" panose="020B0604020202020204" pitchFamily="34" charset="0"/>
              <a:buChar char="•"/>
            </a:pPr>
            <a:r>
              <a:rPr lang="en-GB" sz="2400" dirty="0">
                <a:latin typeface="Calibri" panose="020F0502020204030204" pitchFamily="34" charset="0"/>
                <a:cs typeface="Calibri" panose="020F0502020204030204" pitchFamily="34" charset="0"/>
              </a:rPr>
              <a:t>The estimation of future energy demand is </a:t>
            </a:r>
            <a:r>
              <a:rPr lang="en-GB" sz="2400" b="1" dirty="0">
                <a:latin typeface="Calibri" panose="020F0502020204030204" pitchFamily="34" charset="0"/>
                <a:cs typeface="Calibri" panose="020F0502020204030204" pitchFamily="34" charset="0"/>
              </a:rPr>
              <a:t>very complex and subject to uncertainties</a:t>
            </a:r>
            <a:r>
              <a:rPr lang="en-GB" sz="2400" dirty="0">
                <a:latin typeface="Calibri" panose="020F0502020204030204" pitchFamily="34" charset="0"/>
                <a:cs typeface="Calibri" panose="020F0502020204030204" pitchFamily="34" charset="0"/>
              </a:rPr>
              <a:t>, depending on a diversity of factors: technological evolution, socio-cultural behavior, energy affordability, techno-sustainable potentials of energy resources, policies to be enforced, etc. </a:t>
            </a:r>
          </a:p>
        </p:txBody>
      </p:sp>
      <p:sp>
        <p:nvSpPr>
          <p:cNvPr id="8" name="Rectángulo 7"/>
          <p:cNvSpPr/>
          <p:nvPr/>
        </p:nvSpPr>
        <p:spPr>
          <a:xfrm>
            <a:off x="4610911" y="1935804"/>
            <a:ext cx="904672" cy="7976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ángulo 8"/>
          <p:cNvSpPr/>
          <p:nvPr/>
        </p:nvSpPr>
        <p:spPr>
          <a:xfrm>
            <a:off x="4226668" y="5439853"/>
            <a:ext cx="826851" cy="4182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ángulo 9"/>
          <p:cNvSpPr/>
          <p:nvPr/>
        </p:nvSpPr>
        <p:spPr>
          <a:xfrm>
            <a:off x="4080754" y="5550675"/>
            <a:ext cx="826851" cy="4182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ángulo 10"/>
          <p:cNvSpPr/>
          <p:nvPr/>
        </p:nvSpPr>
        <p:spPr>
          <a:xfrm rot="19411711">
            <a:off x="809016" y="1648161"/>
            <a:ext cx="904672" cy="7976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277422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Introduction</a:t>
            </a:r>
          </a:p>
        </p:txBody>
      </p:sp>
      <p:sp>
        <p:nvSpPr>
          <p:cNvPr id="3" name="Marcador de contenido 2"/>
          <p:cNvSpPr>
            <a:spLocks noGrp="1"/>
          </p:cNvSpPr>
          <p:nvPr>
            <p:ph idx="1"/>
          </p:nvPr>
        </p:nvSpPr>
        <p:spPr>
          <a:xfrm>
            <a:off x="838200" y="1162050"/>
            <a:ext cx="6564549" cy="4859372"/>
          </a:xfrm>
        </p:spPr>
        <p:txBody>
          <a:bodyPr>
            <a:noAutofit/>
          </a:bodyPr>
          <a:lstStyle/>
          <a:p>
            <a:pPr marL="0" indent="0">
              <a:buNone/>
            </a:pPr>
            <a:r>
              <a:rPr lang="en-GB" b="1" dirty="0"/>
              <a:t>Two main approaches </a:t>
            </a:r>
            <a:r>
              <a:rPr lang="en-GB" dirty="0"/>
              <a:t>are used in the literature for the estimation of future energy demand: </a:t>
            </a:r>
          </a:p>
          <a:p>
            <a:pPr marL="228600" lvl="1">
              <a:spcBef>
                <a:spcPts val="1000"/>
              </a:spcBef>
            </a:pPr>
            <a:r>
              <a:rPr lang="en-GB" sz="2400" b="1" dirty="0"/>
              <a:t>Top-down</a:t>
            </a:r>
            <a:r>
              <a:rPr lang="en-GB" sz="2400" dirty="0"/>
              <a:t> modelling approach: normally cover the energy system in a similar way for all sectors. In these models, energy demand and its changes over time depend on historical trends in economic variables and statistical issues for overall technology improvements. </a:t>
            </a:r>
          </a:p>
          <a:p>
            <a:pPr marL="228600" lvl="1">
              <a:spcBef>
                <a:spcPts val="1000"/>
              </a:spcBef>
            </a:pPr>
            <a:r>
              <a:rPr lang="en-GB" sz="2400" b="1" dirty="0"/>
              <a:t>Bottom-up</a:t>
            </a:r>
            <a:r>
              <a:rPr lang="en-GB" sz="2400" dirty="0"/>
              <a:t> modelling approach: are based on individual end-use data and the specific characteristics of each sector component, making these models consider much more data. (e.g., passenger per km, freight per km; m2 of buildings, etc.)</a:t>
            </a:r>
          </a:p>
          <a:p>
            <a:pPr marL="228600" lvl="1">
              <a:spcBef>
                <a:spcPts val="1000"/>
              </a:spcBef>
            </a:pPr>
            <a:endParaRPr lang="en-GB" sz="2400" dirty="0"/>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21</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p:sp>
        <p:nvSpPr>
          <p:cNvPr id="6" name="Flecha abajo 5"/>
          <p:cNvSpPr/>
          <p:nvPr/>
        </p:nvSpPr>
        <p:spPr>
          <a:xfrm>
            <a:off x="8326877" y="1449421"/>
            <a:ext cx="1369333" cy="4085617"/>
          </a:xfrm>
          <a:prstGeom prst="downArrow">
            <a:avLst/>
          </a:prstGeom>
          <a:solidFill>
            <a:srgbClr val="2B9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lecha abajo 7"/>
          <p:cNvSpPr/>
          <p:nvPr/>
        </p:nvSpPr>
        <p:spPr>
          <a:xfrm rot="10800000">
            <a:off x="10074613" y="1449420"/>
            <a:ext cx="1369333" cy="4085617"/>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uadroTexto 8"/>
          <p:cNvSpPr txBox="1"/>
          <p:nvPr/>
        </p:nvSpPr>
        <p:spPr>
          <a:xfrm>
            <a:off x="8116598" y="3030563"/>
            <a:ext cx="1789890" cy="461665"/>
          </a:xfrm>
          <a:prstGeom prst="rect">
            <a:avLst/>
          </a:prstGeom>
          <a:solidFill>
            <a:schemeClr val="bg1"/>
          </a:solidFill>
        </p:spPr>
        <p:txBody>
          <a:bodyPr wrap="square" rtlCol="0">
            <a:spAutoFit/>
          </a:bodyPr>
          <a:lstStyle/>
          <a:p>
            <a:pPr algn="ctr"/>
            <a:r>
              <a:rPr lang="es-ES" sz="2400" b="1" dirty="0"/>
              <a:t>TOP-DOWN</a:t>
            </a:r>
            <a:endParaRPr lang="en-GB" sz="2400" b="1" dirty="0"/>
          </a:p>
        </p:txBody>
      </p:sp>
      <p:sp>
        <p:nvSpPr>
          <p:cNvPr id="10" name="CuadroTexto 9"/>
          <p:cNvSpPr txBox="1"/>
          <p:nvPr/>
        </p:nvSpPr>
        <p:spPr>
          <a:xfrm>
            <a:off x="9968584" y="3030563"/>
            <a:ext cx="1789890" cy="461665"/>
          </a:xfrm>
          <a:prstGeom prst="rect">
            <a:avLst/>
          </a:prstGeom>
          <a:solidFill>
            <a:schemeClr val="bg1"/>
          </a:solidFill>
        </p:spPr>
        <p:txBody>
          <a:bodyPr wrap="square" rtlCol="0">
            <a:spAutoFit/>
          </a:bodyPr>
          <a:lstStyle/>
          <a:p>
            <a:pPr algn="ctr"/>
            <a:r>
              <a:rPr lang="es-ES" sz="2400" b="1" dirty="0"/>
              <a:t>BOTTOM-UP</a:t>
            </a:r>
            <a:endParaRPr lang="en-GB" sz="2400" b="1" dirty="0"/>
          </a:p>
        </p:txBody>
      </p:sp>
    </p:spTree>
    <p:extLst>
      <p:ext uri="{BB962C8B-B14F-4D97-AF65-F5344CB8AC3E}">
        <p14:creationId xmlns:p14="http://schemas.microsoft.com/office/powerpoint/2010/main" val="1430041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Introduction</a:t>
            </a:r>
          </a:p>
        </p:txBody>
      </p:sp>
      <p:sp>
        <p:nvSpPr>
          <p:cNvPr id="3" name="Marcador de contenido 2"/>
          <p:cNvSpPr>
            <a:spLocks noGrp="1"/>
          </p:cNvSpPr>
          <p:nvPr>
            <p:ph idx="1"/>
          </p:nvPr>
        </p:nvSpPr>
        <p:spPr>
          <a:xfrm>
            <a:off x="838200" y="1162051"/>
            <a:ext cx="10515600" cy="4382715"/>
          </a:xfrm>
        </p:spPr>
        <p:txBody>
          <a:bodyPr>
            <a:normAutofit/>
          </a:bodyPr>
          <a:lstStyle/>
          <a:p>
            <a:pPr marL="0" indent="0">
              <a:buNone/>
            </a:pPr>
            <a:r>
              <a:rPr lang="en-GB" dirty="0"/>
              <a:t>Each method presents </a:t>
            </a:r>
            <a:r>
              <a:rPr lang="en-GB" b="1" dirty="0"/>
              <a:t>different pros and cons </a:t>
            </a:r>
            <a:r>
              <a:rPr lang="en-GB" dirty="0"/>
              <a:t>and are more suitable depending on the scope and aims of the overall modelling framework. </a:t>
            </a:r>
          </a:p>
          <a:p>
            <a:r>
              <a:rPr lang="en-GB" dirty="0"/>
              <a:t>The </a:t>
            </a:r>
            <a:r>
              <a:rPr lang="en-GB" b="1" dirty="0"/>
              <a:t>bottom-up</a:t>
            </a:r>
            <a:r>
              <a:rPr lang="en-GB" dirty="0"/>
              <a:t> approach is more precise and allows to test more specific policies, but at a cost of system consistency and the loss of some effects such as the rebound effect or leakage effects. </a:t>
            </a:r>
          </a:p>
          <a:p>
            <a:r>
              <a:rPr lang="en-GB" dirty="0"/>
              <a:t>The </a:t>
            </a:r>
            <a:r>
              <a:rPr lang="en-GB" b="1" dirty="0"/>
              <a:t>top-down</a:t>
            </a:r>
            <a:r>
              <a:rPr lang="en-GB" dirty="0"/>
              <a:t> approach allows for a more complete analysis of the system at the cost of losing detail.</a:t>
            </a:r>
          </a:p>
          <a:p>
            <a:pPr marL="0" indent="0">
              <a:buNone/>
            </a:pPr>
            <a:endParaRPr lang="es-ES" dirty="0"/>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22</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p:sp>
        <p:nvSpPr>
          <p:cNvPr id="6" name="CuadroTexto 5"/>
          <p:cNvSpPr txBox="1"/>
          <p:nvPr/>
        </p:nvSpPr>
        <p:spPr>
          <a:xfrm>
            <a:off x="3267454" y="4689364"/>
            <a:ext cx="2588609" cy="1200329"/>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GB" dirty="0"/>
              <a:t>MESSAGE</a:t>
            </a:r>
          </a:p>
          <a:p>
            <a:pPr marL="285750" indent="-285750">
              <a:buFont typeface="Arial" panose="020B0604020202020204" pitchFamily="34" charset="0"/>
              <a:buChar char="•"/>
            </a:pPr>
            <a:r>
              <a:rPr lang="en-GB" dirty="0"/>
              <a:t>REMIND </a:t>
            </a:r>
          </a:p>
          <a:p>
            <a:pPr marL="285750" indent="-285750">
              <a:buFont typeface="Arial" panose="020B0604020202020204" pitchFamily="34" charset="0"/>
              <a:buChar char="•"/>
            </a:pPr>
            <a:r>
              <a:rPr lang="en-GB" dirty="0"/>
              <a:t>WITCH </a:t>
            </a:r>
          </a:p>
          <a:p>
            <a:pPr marL="285750" indent="-285750">
              <a:buFont typeface="Arial" panose="020B0604020202020204" pitchFamily="34" charset="0"/>
              <a:buChar char="•"/>
            </a:pPr>
            <a:r>
              <a:rPr lang="en-GB" dirty="0" err="1"/>
              <a:t>En</a:t>
            </a:r>
            <a:r>
              <a:rPr lang="en-GB" dirty="0"/>
              <a:t>-ROADS</a:t>
            </a:r>
          </a:p>
        </p:txBody>
      </p:sp>
      <p:sp>
        <p:nvSpPr>
          <p:cNvPr id="7" name="CuadroTexto 6"/>
          <p:cNvSpPr txBox="1"/>
          <p:nvPr/>
        </p:nvSpPr>
        <p:spPr>
          <a:xfrm>
            <a:off x="5856063" y="4689364"/>
            <a:ext cx="2588609" cy="1200329"/>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GB" dirty="0"/>
              <a:t>GCAM </a:t>
            </a:r>
          </a:p>
          <a:p>
            <a:pPr marL="285750" indent="-285750">
              <a:buFont typeface="Arial" panose="020B0604020202020204" pitchFamily="34" charset="0"/>
              <a:buChar char="•"/>
            </a:pPr>
            <a:r>
              <a:rPr lang="en-GB" dirty="0"/>
              <a:t>POLES-JCR </a:t>
            </a:r>
          </a:p>
          <a:p>
            <a:pPr marL="285750" indent="-285750">
              <a:buFont typeface="Arial" panose="020B0604020202020204" pitchFamily="34" charset="0"/>
              <a:buChar char="•"/>
            </a:pPr>
            <a:r>
              <a:rPr lang="en-GB" dirty="0"/>
              <a:t>IMAGE-TIMER </a:t>
            </a:r>
          </a:p>
          <a:p>
            <a:pPr marL="285750" indent="-285750">
              <a:buFont typeface="Arial" panose="020B0604020202020204" pitchFamily="34" charset="0"/>
              <a:buChar char="•"/>
            </a:pPr>
            <a:r>
              <a:rPr lang="en-GB" dirty="0"/>
              <a:t>AIM </a:t>
            </a:r>
          </a:p>
        </p:txBody>
      </p:sp>
      <p:sp>
        <p:nvSpPr>
          <p:cNvPr id="8" name="CuadroTexto 7"/>
          <p:cNvSpPr txBox="1"/>
          <p:nvPr/>
        </p:nvSpPr>
        <p:spPr>
          <a:xfrm>
            <a:off x="3267453" y="4309983"/>
            <a:ext cx="2588610" cy="379381"/>
          </a:xfrm>
          <a:prstGeom prst="rect">
            <a:avLst/>
          </a:prstGeom>
          <a:solidFill>
            <a:srgbClr val="00B0F0"/>
          </a:solidFill>
          <a:ln>
            <a:solidFill>
              <a:schemeClr val="tx1"/>
            </a:solidFill>
          </a:ln>
        </p:spPr>
        <p:txBody>
          <a:bodyPr wrap="square" rtlCol="0">
            <a:spAutoFit/>
          </a:bodyPr>
          <a:lstStyle/>
          <a:p>
            <a:pPr algn="ctr"/>
            <a:r>
              <a:rPr lang="es-ES" b="1" dirty="0"/>
              <a:t>TOP-DOWN</a:t>
            </a:r>
            <a:endParaRPr lang="en-GB" b="1" dirty="0"/>
          </a:p>
        </p:txBody>
      </p:sp>
      <p:sp>
        <p:nvSpPr>
          <p:cNvPr id="9" name="CuadroTexto 8"/>
          <p:cNvSpPr txBox="1"/>
          <p:nvPr/>
        </p:nvSpPr>
        <p:spPr>
          <a:xfrm>
            <a:off x="5856062" y="4309982"/>
            <a:ext cx="2588610" cy="379381"/>
          </a:xfrm>
          <a:prstGeom prst="rect">
            <a:avLst/>
          </a:prstGeom>
          <a:solidFill>
            <a:srgbClr val="FFC000"/>
          </a:solidFill>
          <a:ln>
            <a:solidFill>
              <a:schemeClr val="tx1"/>
            </a:solidFill>
          </a:ln>
        </p:spPr>
        <p:txBody>
          <a:bodyPr wrap="square" rtlCol="0">
            <a:spAutoFit/>
          </a:bodyPr>
          <a:lstStyle/>
          <a:p>
            <a:pPr algn="ctr"/>
            <a:r>
              <a:rPr lang="es-ES" b="1" dirty="0"/>
              <a:t>BOTTOM-UP</a:t>
            </a:r>
            <a:endParaRPr lang="en-GB" b="1" dirty="0"/>
          </a:p>
        </p:txBody>
      </p:sp>
      <p:sp>
        <p:nvSpPr>
          <p:cNvPr id="10" name="CuadroTexto 9"/>
          <p:cNvSpPr txBox="1"/>
          <p:nvPr/>
        </p:nvSpPr>
        <p:spPr>
          <a:xfrm>
            <a:off x="3267453" y="3960105"/>
            <a:ext cx="5177219" cy="346249"/>
          </a:xfrm>
          <a:prstGeom prst="rect">
            <a:avLst/>
          </a:prstGeom>
          <a:noFill/>
          <a:ln>
            <a:solidFill>
              <a:schemeClr val="tx1"/>
            </a:solidFill>
          </a:ln>
        </p:spPr>
        <p:txBody>
          <a:bodyPr wrap="square" rtlCol="0">
            <a:spAutoFit/>
          </a:bodyPr>
          <a:lstStyle/>
          <a:p>
            <a:pPr algn="ctr"/>
            <a:r>
              <a:rPr lang="en-US" sz="1650" b="1" dirty="0"/>
              <a:t>Modelling approach to energy demand in different IAMS</a:t>
            </a:r>
          </a:p>
        </p:txBody>
      </p:sp>
    </p:spTree>
    <p:extLst>
      <p:ext uri="{BB962C8B-B14F-4D97-AF65-F5344CB8AC3E}">
        <p14:creationId xmlns:p14="http://schemas.microsoft.com/office/powerpoint/2010/main" val="543075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Introduction</a:t>
            </a:r>
          </a:p>
        </p:txBody>
      </p:sp>
      <p:sp>
        <p:nvSpPr>
          <p:cNvPr id="3" name="Marcador de contenido 2"/>
          <p:cNvSpPr>
            <a:spLocks noGrp="1"/>
          </p:cNvSpPr>
          <p:nvPr>
            <p:ph idx="1"/>
          </p:nvPr>
        </p:nvSpPr>
        <p:spPr>
          <a:xfrm>
            <a:off x="838200" y="1162051"/>
            <a:ext cx="10515600" cy="4382715"/>
          </a:xfrm>
        </p:spPr>
        <p:txBody>
          <a:bodyPr>
            <a:normAutofit/>
          </a:bodyPr>
          <a:lstStyle/>
          <a:p>
            <a:pPr marL="0" indent="0">
              <a:buNone/>
            </a:pPr>
            <a:r>
              <a:rPr lang="en-GB" dirty="0"/>
              <a:t>In different models also exists a certain level of </a:t>
            </a:r>
            <a:r>
              <a:rPr lang="en-GB" b="1" dirty="0"/>
              <a:t>hybridization between approaches</a:t>
            </a:r>
            <a:r>
              <a:rPr lang="en-GB" dirty="0"/>
              <a:t>.</a:t>
            </a:r>
          </a:p>
          <a:p>
            <a:pPr marL="0" indent="0">
              <a:buNone/>
            </a:pPr>
            <a:r>
              <a:rPr lang="en-GB" dirty="0"/>
              <a:t>WILIAM uses an hybrid approach between top-down and bottom-up.</a:t>
            </a:r>
          </a:p>
          <a:p>
            <a:pPr marL="0" indent="0">
              <a:buNone/>
            </a:pPr>
            <a:r>
              <a:rPr lang="en-GB" dirty="0"/>
              <a:t> </a:t>
            </a:r>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23</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p:pic>
        <p:nvPicPr>
          <p:cNvPr id="247" name="Imagen 246">
            <a:extLst>
              <a:ext uri="{FF2B5EF4-FFF2-40B4-BE49-F238E27FC236}">
                <a16:creationId xmlns:a16="http://schemas.microsoft.com/office/drawing/2014/main" id="{FBC23D8C-5E0A-2EFB-28D6-8AD405D7B4A8}"/>
              </a:ext>
            </a:extLst>
          </p:cNvPr>
          <p:cNvPicPr>
            <a:picLocks noChangeAspect="1"/>
          </p:cNvPicPr>
          <p:nvPr/>
        </p:nvPicPr>
        <p:blipFill>
          <a:blip r:embed="rId2"/>
          <a:stretch>
            <a:fillRect/>
          </a:stretch>
        </p:blipFill>
        <p:spPr>
          <a:xfrm>
            <a:off x="2614616" y="2026762"/>
            <a:ext cx="7421704" cy="4116223"/>
          </a:xfrm>
          <a:prstGeom prst="rect">
            <a:avLst/>
          </a:prstGeom>
        </p:spPr>
      </p:pic>
    </p:spTree>
    <p:extLst>
      <p:ext uri="{BB962C8B-B14F-4D97-AF65-F5344CB8AC3E}">
        <p14:creationId xmlns:p14="http://schemas.microsoft.com/office/powerpoint/2010/main" val="1813321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009439" y="695181"/>
            <a:ext cx="9662101" cy="5397567"/>
          </a:xfrm>
          <a:prstGeom prst="rect">
            <a:avLst/>
          </a:prstGeom>
        </p:spPr>
      </p:pic>
      <p:sp>
        <p:nvSpPr>
          <p:cNvPr id="2" name="Título 1"/>
          <p:cNvSpPr>
            <a:spLocks noGrp="1"/>
          </p:cNvSpPr>
          <p:nvPr>
            <p:ph type="title"/>
          </p:nvPr>
        </p:nvSpPr>
        <p:spPr/>
        <p:txBody>
          <a:bodyPr/>
          <a:lstStyle/>
          <a:p>
            <a:r>
              <a:rPr lang="es-ES" dirty="0"/>
              <a:t>WILIAM </a:t>
            </a:r>
            <a:r>
              <a:rPr lang="en-US" dirty="0"/>
              <a:t>model</a:t>
            </a:r>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24</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p:sp>
        <p:nvSpPr>
          <p:cNvPr id="55" name="Elipse 54"/>
          <p:cNvSpPr/>
          <p:nvPr/>
        </p:nvSpPr>
        <p:spPr>
          <a:xfrm>
            <a:off x="1352146" y="1191161"/>
            <a:ext cx="2762654" cy="503338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Conector recto de flecha 56"/>
          <p:cNvCxnSpPr>
            <a:endCxn id="55" idx="1"/>
          </p:cNvCxnSpPr>
          <p:nvPr/>
        </p:nvCxnSpPr>
        <p:spPr>
          <a:xfrm>
            <a:off x="-649900" y="1278710"/>
            <a:ext cx="2406627" cy="6495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Elipse 57"/>
          <p:cNvSpPr/>
          <p:nvPr/>
        </p:nvSpPr>
        <p:spPr>
          <a:xfrm>
            <a:off x="7412477" y="2741868"/>
            <a:ext cx="1984442" cy="81712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096242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WILIAM </a:t>
            </a:r>
            <a:r>
              <a:rPr lang="en-US" dirty="0"/>
              <a:t>model</a:t>
            </a:r>
            <a:endParaRPr lang="en-GB" dirty="0"/>
          </a:p>
        </p:txBody>
      </p:sp>
      <p:sp>
        <p:nvSpPr>
          <p:cNvPr id="3" name="Marcador de contenido 2"/>
          <p:cNvSpPr>
            <a:spLocks noGrp="1"/>
          </p:cNvSpPr>
          <p:nvPr>
            <p:ph idx="1"/>
          </p:nvPr>
        </p:nvSpPr>
        <p:spPr/>
        <p:txBody>
          <a:bodyPr>
            <a:normAutofit fontScale="92500" lnSpcReduction="20000"/>
          </a:bodyPr>
          <a:lstStyle/>
          <a:p>
            <a:pPr marL="0" indent="0">
              <a:buNone/>
            </a:pPr>
            <a:r>
              <a:rPr lang="en-US" b="1" dirty="0"/>
              <a:t>WILIAM: </a:t>
            </a:r>
            <a:r>
              <a:rPr lang="en-US" dirty="0"/>
              <a:t>62 sectors (explained in economy session)</a:t>
            </a:r>
          </a:p>
          <a:p>
            <a:pPr marL="0" indent="0">
              <a:buNone/>
            </a:pPr>
            <a:endParaRPr lang="en-US" dirty="0"/>
          </a:p>
          <a:p>
            <a:pPr marL="0" indent="0">
              <a:buNone/>
            </a:pPr>
            <a:r>
              <a:rPr lang="en-US" b="1" dirty="0"/>
              <a:t>BOTTOM-UP approach</a:t>
            </a:r>
          </a:p>
          <a:p>
            <a:pPr marL="0" indent="0">
              <a:buNone/>
            </a:pPr>
            <a:r>
              <a:rPr lang="en-US" dirty="0"/>
              <a:t>Transport sectors</a:t>
            </a:r>
          </a:p>
          <a:p>
            <a:pPr marL="0" indent="0">
              <a:buNone/>
            </a:pPr>
            <a:r>
              <a:rPr lang="en-US" dirty="0"/>
              <a:t>Buildings</a:t>
            </a:r>
          </a:p>
          <a:p>
            <a:pPr marL="0" indent="0">
              <a:buNone/>
            </a:pPr>
            <a:r>
              <a:rPr lang="en-US" dirty="0"/>
              <a:t>Energy sectors</a:t>
            </a:r>
          </a:p>
          <a:p>
            <a:pPr marL="0" indent="0">
              <a:buNone/>
            </a:pPr>
            <a:r>
              <a:rPr lang="en-US" dirty="0"/>
              <a:t>Mining sectors*</a:t>
            </a:r>
          </a:p>
          <a:p>
            <a:pPr marL="0" indent="0">
              <a:buNone/>
            </a:pPr>
            <a:endParaRPr lang="en-US" dirty="0"/>
          </a:p>
          <a:p>
            <a:pPr marL="0" indent="0">
              <a:buNone/>
            </a:pPr>
            <a:r>
              <a:rPr lang="en-US" b="1" dirty="0"/>
              <a:t>TOP DOWN approach</a:t>
            </a:r>
          </a:p>
          <a:p>
            <a:pPr marL="0" indent="0">
              <a:buNone/>
            </a:pPr>
            <a:r>
              <a:rPr lang="en-US" dirty="0"/>
              <a:t>Rest of sectors</a:t>
            </a:r>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25</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p:pic>
        <p:nvPicPr>
          <p:cNvPr id="6" name="Imagen 5"/>
          <p:cNvPicPr>
            <a:picLocks noChangeAspect="1"/>
          </p:cNvPicPr>
          <p:nvPr/>
        </p:nvPicPr>
        <p:blipFill rotWithShape="1">
          <a:blip r:embed="rId2"/>
          <a:srcRect l="21562" t="31296" r="41563" b="14444"/>
          <a:stretch/>
        </p:blipFill>
        <p:spPr>
          <a:xfrm>
            <a:off x="5106050" y="1577687"/>
            <a:ext cx="5523850" cy="4572000"/>
          </a:xfrm>
          <a:prstGeom prst="rect">
            <a:avLst/>
          </a:prstGeom>
        </p:spPr>
      </p:pic>
    </p:spTree>
    <p:extLst>
      <p:ext uri="{BB962C8B-B14F-4D97-AF65-F5344CB8AC3E}">
        <p14:creationId xmlns:p14="http://schemas.microsoft.com/office/powerpoint/2010/main" val="38128977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WILIAM </a:t>
            </a:r>
            <a:r>
              <a:rPr lang="en-US" dirty="0"/>
              <a:t>model</a:t>
            </a:r>
            <a:endParaRPr lang="en-GB" dirty="0"/>
          </a:p>
        </p:txBody>
      </p:sp>
      <p:sp>
        <p:nvSpPr>
          <p:cNvPr id="3" name="Marcador de contenido 2"/>
          <p:cNvSpPr>
            <a:spLocks noGrp="1"/>
          </p:cNvSpPr>
          <p:nvPr>
            <p:ph idx="1"/>
          </p:nvPr>
        </p:nvSpPr>
        <p:spPr>
          <a:xfrm>
            <a:off x="838200" y="1298575"/>
            <a:ext cx="10941996" cy="5559425"/>
          </a:xfrm>
        </p:spPr>
        <p:txBody>
          <a:bodyPr>
            <a:normAutofit fontScale="92500"/>
          </a:bodyPr>
          <a:lstStyle/>
          <a:p>
            <a:pPr marL="0" indent="0">
              <a:buNone/>
            </a:pPr>
            <a:r>
              <a:rPr lang="es-ES" b="1" dirty="0"/>
              <a:t>TOP-DOWN </a:t>
            </a:r>
            <a:r>
              <a:rPr lang="en-US" b="1" dirty="0"/>
              <a:t>approach</a:t>
            </a:r>
          </a:p>
          <a:p>
            <a:pPr marL="0" indent="0">
              <a:buNone/>
            </a:pPr>
            <a:r>
              <a:rPr lang="en-GB" dirty="0"/>
              <a:t>Top-down approach is similar to the one carried out in MEDEAS and explained in (de Blas et al, 2019, https://doi.org/10.1016/j.esr.2019.100419).</a:t>
            </a:r>
          </a:p>
          <a:p>
            <a:pPr marL="0" indent="0">
              <a:buNone/>
            </a:pPr>
            <a:r>
              <a:rPr lang="en-GB" dirty="0"/>
              <a:t>This approach is based in </a:t>
            </a:r>
            <a:r>
              <a:rPr lang="en-GB" b="1" dirty="0"/>
              <a:t>energy intensity </a:t>
            </a:r>
            <a:r>
              <a:rPr lang="en-GB" dirty="0"/>
              <a:t>that stands as a relevant indicator of energy efficiency in the literature, having a clear and intuitive definition and straightforward computation in models. </a:t>
            </a:r>
            <a:r>
              <a:rPr lang="en-US" dirty="0"/>
              <a:t>Energy intensity can be calculated as the ratio between energy consumption and economic output:</a:t>
            </a:r>
          </a:p>
          <a:p>
            <a:pPr marL="0" indent="0">
              <a:buNone/>
            </a:pPr>
            <a:endParaRPr lang="en-US" dirty="0"/>
          </a:p>
          <a:p>
            <a:pPr marL="0" indent="0">
              <a:buNone/>
            </a:pPr>
            <a:endParaRPr lang="en-US" dirty="0"/>
          </a:p>
          <a:p>
            <a:pPr marL="0" indent="0">
              <a:buNone/>
            </a:pPr>
            <a:r>
              <a:rPr lang="en-US" dirty="0"/>
              <a:t>Energy consumption can be measured in different ways: primary energy, final energy or by disaggregating into different types of energy sources. Economic output can also be measured in different ways, with GDP being one of the most frequent. </a:t>
            </a:r>
            <a:endParaRPr lang="es-ES" dirty="0"/>
          </a:p>
          <a:p>
            <a:endParaRPr lang="en-GB" dirty="0"/>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26</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mc:AlternateContent xmlns:mc="http://schemas.openxmlformats.org/markup-compatibility/2006" xmlns:a14="http://schemas.microsoft.com/office/drawing/2010/main">
        <mc:Choice Requires="a14">
          <p:sp>
            <p:nvSpPr>
              <p:cNvPr id="6" name="CuadroTexto 5"/>
              <p:cNvSpPr txBox="1"/>
              <p:nvPr/>
            </p:nvSpPr>
            <p:spPr>
              <a:xfrm>
                <a:off x="3044758" y="4078287"/>
                <a:ext cx="5214025" cy="565219"/>
              </a:xfrm>
              <a:prstGeom prst="rect">
                <a:avLst/>
              </a:prstGeom>
              <a:solidFill>
                <a:schemeClr val="accent3">
                  <a:lumMod val="60000"/>
                  <a:lumOff val="40000"/>
                </a:schemeClr>
              </a:solidFill>
              <a:ln>
                <a:solidFill>
                  <a:schemeClr val="tx1"/>
                </a:solidFill>
              </a:ln>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s-ES" b="0" i="1" smtClean="0">
                          <a:latin typeface="Cambria Math" panose="02040503050406030204" pitchFamily="18" charset="0"/>
                        </a:rPr>
                        <m:t>𝐸𝑛𝑒𝑟𝑔𝑦</m:t>
                      </m:r>
                      <m:r>
                        <a:rPr lang="es-ES" b="0" i="1" smtClean="0">
                          <a:latin typeface="Cambria Math" panose="02040503050406030204" pitchFamily="18" charset="0"/>
                        </a:rPr>
                        <m:t> </m:t>
                      </m:r>
                      <m:r>
                        <a:rPr lang="es-ES" b="0" i="1" smtClean="0">
                          <a:latin typeface="Cambria Math" panose="02040503050406030204" pitchFamily="18" charset="0"/>
                        </a:rPr>
                        <m:t>𝑖𝑛𝑡𝑒𝑛𝑠𝑖𝑡𝑦</m:t>
                      </m:r>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𝐸𝑛𝑒𝑟𝑔𝑦</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𝑐𝑜𝑛𝑠𝑢𝑚𝑝𝑡𝑖𝑜𝑛</m:t>
                          </m:r>
                        </m:num>
                        <m:den>
                          <m:r>
                            <a:rPr lang="es-ES" b="0" i="1" smtClean="0">
                              <a:latin typeface="Cambria Math" panose="02040503050406030204" pitchFamily="18" charset="0"/>
                              <a:ea typeface="Cambria Math" panose="02040503050406030204" pitchFamily="18" charset="0"/>
                            </a:rPr>
                            <m:t>𝐸𝑐𝑜𝑛𝑜𝑚𝑖𝑐</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𝑜𝑢𝑡𝑝𝑢𝑡</m:t>
                          </m:r>
                        </m:den>
                      </m:f>
                    </m:oMath>
                  </m:oMathPara>
                </a14:m>
                <a:endParaRPr lang="en-GB" dirty="0"/>
              </a:p>
            </p:txBody>
          </p:sp>
        </mc:Choice>
        <mc:Fallback xmlns="">
          <p:sp>
            <p:nvSpPr>
              <p:cNvPr id="6" name="CuadroTexto 5"/>
              <p:cNvSpPr txBox="1">
                <a:spLocks noRot="1" noChangeAspect="1" noMove="1" noResize="1" noEditPoints="1" noAdjustHandles="1" noChangeArrowheads="1" noChangeShapeType="1" noTextEdit="1"/>
              </p:cNvSpPr>
              <p:nvPr/>
            </p:nvSpPr>
            <p:spPr>
              <a:xfrm>
                <a:off x="3044758" y="4078287"/>
                <a:ext cx="5214025" cy="565219"/>
              </a:xfrm>
              <a:prstGeom prst="rect">
                <a:avLst/>
              </a:prstGeom>
              <a:blipFill>
                <a:blip r:embed="rId2"/>
                <a:stretch>
                  <a:fillRect/>
                </a:stretch>
              </a:blipFill>
              <a:ln>
                <a:solidFill>
                  <a:schemeClr val="tx1"/>
                </a:solidFill>
              </a:ln>
            </p:spPr>
            <p:txBody>
              <a:bodyPr/>
              <a:lstStyle/>
              <a:p>
                <a:r>
                  <a:rPr lang="en-GB">
                    <a:noFill/>
                  </a:rPr>
                  <a:t> </a:t>
                </a:r>
              </a:p>
            </p:txBody>
          </p:sp>
        </mc:Fallback>
      </mc:AlternateContent>
    </p:spTree>
    <p:extLst>
      <p:ext uri="{BB962C8B-B14F-4D97-AF65-F5344CB8AC3E}">
        <p14:creationId xmlns:p14="http://schemas.microsoft.com/office/powerpoint/2010/main" val="37088261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WILIAM </a:t>
            </a:r>
            <a:r>
              <a:rPr lang="en-US" dirty="0"/>
              <a:t>model</a:t>
            </a:r>
            <a:endParaRPr lang="en-GB" dirty="0"/>
          </a:p>
        </p:txBody>
      </p:sp>
      <p:sp>
        <p:nvSpPr>
          <p:cNvPr id="3" name="Marcador de contenido 2"/>
          <p:cNvSpPr>
            <a:spLocks noGrp="1"/>
          </p:cNvSpPr>
          <p:nvPr>
            <p:ph idx="1"/>
          </p:nvPr>
        </p:nvSpPr>
        <p:spPr>
          <a:xfrm>
            <a:off x="838200" y="1162050"/>
            <a:ext cx="10515600" cy="2655173"/>
          </a:xfrm>
        </p:spPr>
        <p:txBody>
          <a:bodyPr>
            <a:normAutofit fontScale="85000" lnSpcReduction="10000"/>
          </a:bodyPr>
          <a:lstStyle/>
          <a:p>
            <a:pPr marL="0" indent="0">
              <a:buNone/>
            </a:pPr>
            <a:r>
              <a:rPr lang="es-ES" b="1" dirty="0"/>
              <a:t>TOP-DOWN </a:t>
            </a:r>
            <a:r>
              <a:rPr lang="en-US" b="1" dirty="0"/>
              <a:t>approach</a:t>
            </a:r>
          </a:p>
          <a:p>
            <a:r>
              <a:rPr lang="en-GB" dirty="0"/>
              <a:t>In WILIAM the sectoral final energy intensities are obtained dividing the sectoral final energy by the sectoral economic output for the all “Top-Down” sectors.</a:t>
            </a:r>
          </a:p>
          <a:p>
            <a:r>
              <a:rPr lang="en-US" dirty="0"/>
              <a:t>Historical data (2015) for both variables are obtained from EXIOBASE database</a:t>
            </a:r>
            <a:r>
              <a:rPr lang="es-ES" dirty="0"/>
              <a:t>: </a:t>
            </a:r>
            <a:r>
              <a:rPr lang="en-GB" dirty="0">
                <a:hlinkClick r:id="rId2"/>
              </a:rPr>
              <a:t>https://www.exiobase.eu/</a:t>
            </a:r>
            <a:endParaRPr lang="en-GB" dirty="0"/>
          </a:p>
          <a:p>
            <a:r>
              <a:rPr lang="en-US" dirty="0"/>
              <a:t>Final energy demand of non “bottom-up” sectors are obtained </a:t>
            </a:r>
            <a:r>
              <a:rPr lang="en-GB" dirty="0"/>
              <a:t>multiplying the sectoral final energy intensities by sectoral output monetary demand.</a:t>
            </a:r>
          </a:p>
          <a:p>
            <a:endParaRPr lang="en-GB" dirty="0"/>
          </a:p>
          <a:p>
            <a:pPr marL="0" indent="0">
              <a:buNone/>
            </a:pPr>
            <a:endParaRPr lang="en-GB" dirty="0"/>
          </a:p>
          <a:p>
            <a:pPr marL="0" indent="0">
              <a:buNone/>
            </a:pPr>
            <a:endParaRPr lang="es-ES" dirty="0"/>
          </a:p>
          <a:p>
            <a:pPr marL="0" indent="0">
              <a:buNone/>
            </a:pPr>
            <a:endParaRPr lang="en-GB" dirty="0"/>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27</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p:cxnSp>
        <p:nvCxnSpPr>
          <p:cNvPr id="6" name="Conector recto de flecha 5"/>
          <p:cNvCxnSpPr>
            <a:stCxn id="17" idx="3"/>
            <a:endCxn id="9" idx="1"/>
          </p:cNvCxnSpPr>
          <p:nvPr/>
        </p:nvCxnSpPr>
        <p:spPr>
          <a:xfrm>
            <a:off x="3671815" y="5520475"/>
            <a:ext cx="29125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4105812" y="5010785"/>
            <a:ext cx="1806149" cy="523220"/>
          </a:xfrm>
          <a:prstGeom prst="rect">
            <a:avLst/>
          </a:prstGeom>
          <a:noFill/>
        </p:spPr>
        <p:txBody>
          <a:bodyPr wrap="square" rtlCol="0">
            <a:spAutoFit/>
          </a:bodyPr>
          <a:lstStyle/>
          <a:p>
            <a:pPr algn="ctr"/>
            <a:r>
              <a:rPr lang="en-US" sz="1400" dirty="0"/>
              <a:t>Output monetary non “bottom-up” sectors </a:t>
            </a:r>
          </a:p>
        </p:txBody>
      </p:sp>
      <p:sp>
        <p:nvSpPr>
          <p:cNvPr id="8" name="CuadroTexto 7"/>
          <p:cNvSpPr txBox="1"/>
          <p:nvPr/>
        </p:nvSpPr>
        <p:spPr>
          <a:xfrm>
            <a:off x="6409941" y="4239485"/>
            <a:ext cx="2381634" cy="523220"/>
          </a:xfrm>
          <a:prstGeom prst="rect">
            <a:avLst/>
          </a:prstGeom>
          <a:noFill/>
          <a:ln>
            <a:noFill/>
          </a:ln>
        </p:spPr>
        <p:txBody>
          <a:bodyPr wrap="square" rtlCol="0">
            <a:spAutoFit/>
          </a:bodyPr>
          <a:lstStyle/>
          <a:p>
            <a:pPr algn="ctr"/>
            <a:r>
              <a:rPr lang="en-US" sz="1400" dirty="0"/>
              <a:t>Final energy intensity of non “bottom-up” sectors </a:t>
            </a:r>
          </a:p>
        </p:txBody>
      </p:sp>
      <p:sp>
        <p:nvSpPr>
          <p:cNvPr id="9" name="CuadroTexto 8"/>
          <p:cNvSpPr txBox="1"/>
          <p:nvPr/>
        </p:nvSpPr>
        <p:spPr>
          <a:xfrm>
            <a:off x="6584363" y="5258865"/>
            <a:ext cx="2032790" cy="523220"/>
          </a:xfrm>
          <a:prstGeom prst="rect">
            <a:avLst/>
          </a:prstGeom>
          <a:solidFill>
            <a:srgbClr val="FFFF00"/>
          </a:solidFill>
          <a:ln>
            <a:solidFill>
              <a:schemeClr val="tx1"/>
            </a:solidFill>
          </a:ln>
        </p:spPr>
        <p:txBody>
          <a:bodyPr wrap="square" rtlCol="0">
            <a:spAutoFit/>
          </a:bodyPr>
          <a:lstStyle/>
          <a:p>
            <a:pPr algn="ctr"/>
            <a:r>
              <a:rPr lang="en-US" sz="1400" dirty="0"/>
              <a:t>Final energy demand of non “bottom-up” sectors </a:t>
            </a:r>
          </a:p>
        </p:txBody>
      </p:sp>
      <p:cxnSp>
        <p:nvCxnSpPr>
          <p:cNvPr id="10" name="Conector recto de flecha 9"/>
          <p:cNvCxnSpPr>
            <a:stCxn id="8" idx="2"/>
            <a:endCxn id="9" idx="0"/>
          </p:cNvCxnSpPr>
          <p:nvPr/>
        </p:nvCxnSpPr>
        <p:spPr>
          <a:xfrm>
            <a:off x="7600758" y="4762705"/>
            <a:ext cx="0" cy="496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6257926" y="3743325"/>
            <a:ext cx="2694562" cy="11092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uadroTexto 11"/>
          <p:cNvSpPr txBox="1"/>
          <p:nvPr/>
        </p:nvSpPr>
        <p:spPr>
          <a:xfrm>
            <a:off x="6584363" y="3830752"/>
            <a:ext cx="2122098" cy="307777"/>
          </a:xfrm>
          <a:prstGeom prst="rect">
            <a:avLst/>
          </a:prstGeom>
          <a:noFill/>
          <a:ln>
            <a:solidFill>
              <a:schemeClr val="tx1"/>
            </a:solidFill>
          </a:ln>
        </p:spPr>
        <p:txBody>
          <a:bodyPr wrap="square" rtlCol="0">
            <a:spAutoFit/>
          </a:bodyPr>
          <a:lstStyle/>
          <a:p>
            <a:pPr algn="ctr"/>
            <a:r>
              <a:rPr lang="es-ES" sz="1400" dirty="0"/>
              <a:t>TOP-DOWN APPROACH</a:t>
            </a:r>
            <a:endParaRPr lang="en-GB" sz="1400" dirty="0"/>
          </a:p>
        </p:txBody>
      </p:sp>
      <p:sp>
        <p:nvSpPr>
          <p:cNvPr id="17" name="Rectángulo 16"/>
          <p:cNvSpPr/>
          <p:nvPr/>
        </p:nvSpPr>
        <p:spPr>
          <a:xfrm>
            <a:off x="1946531" y="4972709"/>
            <a:ext cx="1725284" cy="109553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ECONOMY MODULE</a:t>
            </a:r>
            <a:endParaRPr lang="en-GB" b="1" dirty="0">
              <a:solidFill>
                <a:schemeClr val="tx1"/>
              </a:solidFill>
            </a:endParaRPr>
          </a:p>
        </p:txBody>
      </p:sp>
    </p:spTree>
    <p:extLst>
      <p:ext uri="{BB962C8B-B14F-4D97-AF65-F5344CB8AC3E}">
        <p14:creationId xmlns:p14="http://schemas.microsoft.com/office/powerpoint/2010/main" val="12863236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WILIAM </a:t>
            </a:r>
            <a:r>
              <a:rPr lang="en-US" dirty="0"/>
              <a:t>model</a:t>
            </a:r>
            <a:endParaRPr lang="en-GB" dirty="0"/>
          </a:p>
        </p:txBody>
      </p:sp>
      <p:sp>
        <p:nvSpPr>
          <p:cNvPr id="3" name="Marcador de contenido 2"/>
          <p:cNvSpPr>
            <a:spLocks noGrp="1"/>
          </p:cNvSpPr>
          <p:nvPr>
            <p:ph idx="1"/>
          </p:nvPr>
        </p:nvSpPr>
        <p:spPr/>
        <p:txBody>
          <a:bodyPr/>
          <a:lstStyle/>
          <a:p>
            <a:pPr marL="0" indent="0">
              <a:buNone/>
            </a:pPr>
            <a:r>
              <a:rPr lang="en-GB" dirty="0"/>
              <a:t>The method is based on the top-down projection of the evolution of sectoral final energy intensities. </a:t>
            </a:r>
          </a:p>
          <a:p>
            <a:pPr marL="0" indent="0">
              <a:buNone/>
            </a:pPr>
            <a:endParaRPr lang="es-ES" dirty="0"/>
          </a:p>
          <a:p>
            <a:pPr marL="0" indent="0">
              <a:buNone/>
            </a:pPr>
            <a:endParaRPr lang="en-GB" dirty="0"/>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28</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p:sp>
        <p:nvSpPr>
          <p:cNvPr id="13" name="Rectángulo 12"/>
          <p:cNvSpPr/>
          <p:nvPr/>
        </p:nvSpPr>
        <p:spPr>
          <a:xfrm rot="1509349">
            <a:off x="3685518" y="5222530"/>
            <a:ext cx="1296215" cy="642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ángulo 13"/>
          <p:cNvSpPr/>
          <p:nvPr/>
        </p:nvSpPr>
        <p:spPr>
          <a:xfrm rot="18767863">
            <a:off x="7800972" y="5254747"/>
            <a:ext cx="1190181" cy="520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Imagen 15" descr="Diagrama, Esquemático, Mapa&#10;&#10;Descripción generada automáticamente">
            <a:extLst>
              <a:ext uri="{FF2B5EF4-FFF2-40B4-BE49-F238E27FC236}">
                <a16:creationId xmlns:a16="http://schemas.microsoft.com/office/drawing/2014/main" id="{639113B3-6452-9A38-52DE-93C9DDE8A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524" y="1893597"/>
            <a:ext cx="9718661" cy="4119276"/>
          </a:xfrm>
          <a:prstGeom prst="rect">
            <a:avLst/>
          </a:prstGeom>
        </p:spPr>
      </p:pic>
    </p:spTree>
    <p:extLst>
      <p:ext uri="{BB962C8B-B14F-4D97-AF65-F5344CB8AC3E}">
        <p14:creationId xmlns:p14="http://schemas.microsoft.com/office/powerpoint/2010/main" val="9173187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WILIAM </a:t>
            </a:r>
            <a:r>
              <a:rPr lang="en-US" dirty="0"/>
              <a:t>model</a:t>
            </a:r>
            <a:endParaRPr lang="en-GB" dirty="0"/>
          </a:p>
        </p:txBody>
      </p:sp>
      <p:sp>
        <p:nvSpPr>
          <p:cNvPr id="3" name="Marcador de contenido 2"/>
          <p:cNvSpPr>
            <a:spLocks noGrp="1"/>
          </p:cNvSpPr>
          <p:nvPr>
            <p:ph idx="1"/>
          </p:nvPr>
        </p:nvSpPr>
        <p:spPr>
          <a:xfrm>
            <a:off x="838200" y="1298575"/>
            <a:ext cx="10941996" cy="2192209"/>
          </a:xfrm>
        </p:spPr>
        <p:txBody>
          <a:bodyPr>
            <a:normAutofit fontScale="92500" lnSpcReduction="10000"/>
          </a:bodyPr>
          <a:lstStyle/>
          <a:p>
            <a:pPr marL="0" indent="0">
              <a:buNone/>
            </a:pPr>
            <a:r>
              <a:rPr lang="es-ES" b="1" dirty="0"/>
              <a:t>BOTTOM UP </a:t>
            </a:r>
            <a:r>
              <a:rPr lang="en-US" b="1" dirty="0"/>
              <a:t>approach: TRANSPORT submodule (passengers)</a:t>
            </a:r>
          </a:p>
          <a:p>
            <a:pPr marL="0" indent="0">
              <a:buNone/>
            </a:pPr>
            <a:r>
              <a:rPr lang="en-GB" dirty="0">
                <a:ea typeface="Calibri" panose="020F0502020204030204" pitchFamily="34" charset="0"/>
                <a:cs typeface="Times New Roman" panose="02020603050405020304" pitchFamily="18" charset="0"/>
              </a:rPr>
              <a:t>The </a:t>
            </a:r>
            <a:r>
              <a:rPr lang="en-GB" b="1" dirty="0">
                <a:ea typeface="Calibri" panose="020F0502020204030204" pitchFamily="34" charset="0"/>
                <a:cs typeface="Times New Roman" panose="02020603050405020304" pitchFamily="18" charset="0"/>
              </a:rPr>
              <a:t>total transportation demand is passed to the bottom-up transport module </a:t>
            </a:r>
            <a:r>
              <a:rPr lang="en-GB" dirty="0">
                <a:ea typeface="Calibri" panose="020F0502020204030204" pitchFamily="34" charset="0"/>
                <a:cs typeface="Times New Roman" panose="02020603050405020304" pitchFamily="18" charset="0"/>
              </a:rPr>
              <a:t>which computes, among other variables, the demand of public transportation by mode and the energy use for private transportation by fuel. These variables are then used by the economic module to compute the expenditure in fuel for private transportation and the expenditure in public transportation. </a:t>
            </a:r>
            <a:r>
              <a:rPr lang="en-GB" dirty="0"/>
              <a:t> </a:t>
            </a:r>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29</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p:sp>
        <p:nvSpPr>
          <p:cNvPr id="7" name="Rectángulo 6"/>
          <p:cNvSpPr/>
          <p:nvPr/>
        </p:nvSpPr>
        <p:spPr>
          <a:xfrm>
            <a:off x="1096605" y="4222965"/>
            <a:ext cx="1725284" cy="109553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ECONOMY MODULE</a:t>
            </a:r>
            <a:endParaRPr lang="en-GB" b="1" dirty="0">
              <a:solidFill>
                <a:schemeClr val="tx1"/>
              </a:solidFill>
            </a:endParaRPr>
          </a:p>
        </p:txBody>
      </p:sp>
      <p:cxnSp>
        <p:nvCxnSpPr>
          <p:cNvPr id="8" name="Conector recto de flecha 7"/>
          <p:cNvCxnSpPr/>
          <p:nvPr/>
        </p:nvCxnSpPr>
        <p:spPr>
          <a:xfrm>
            <a:off x="2821889" y="4770730"/>
            <a:ext cx="19455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2961271" y="4247510"/>
            <a:ext cx="1806149" cy="523220"/>
          </a:xfrm>
          <a:prstGeom prst="rect">
            <a:avLst/>
          </a:prstGeom>
          <a:noFill/>
        </p:spPr>
        <p:txBody>
          <a:bodyPr wrap="square" rtlCol="0">
            <a:spAutoFit/>
          </a:bodyPr>
          <a:lstStyle/>
          <a:p>
            <a:pPr algn="ctr"/>
            <a:r>
              <a:rPr lang="en-US" sz="1400" dirty="0"/>
              <a:t>Total transportation demand (million </a:t>
            </a:r>
            <a:r>
              <a:rPr lang="en-US" sz="1400" dirty="0" err="1"/>
              <a:t>pkm</a:t>
            </a:r>
            <a:r>
              <a:rPr lang="en-US" sz="1400" dirty="0"/>
              <a:t>)</a:t>
            </a:r>
          </a:p>
        </p:txBody>
      </p:sp>
      <p:sp>
        <p:nvSpPr>
          <p:cNvPr id="11" name="Rectángulo 10"/>
          <p:cNvSpPr/>
          <p:nvPr/>
        </p:nvSpPr>
        <p:spPr>
          <a:xfrm>
            <a:off x="4767419" y="3320462"/>
            <a:ext cx="3092529" cy="27514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uadroTexto 13"/>
          <p:cNvSpPr txBox="1"/>
          <p:nvPr/>
        </p:nvSpPr>
        <p:spPr>
          <a:xfrm>
            <a:off x="8966163" y="4434553"/>
            <a:ext cx="2032790" cy="523220"/>
          </a:xfrm>
          <a:prstGeom prst="rect">
            <a:avLst/>
          </a:prstGeom>
          <a:solidFill>
            <a:srgbClr val="FFFF00"/>
          </a:solidFill>
          <a:ln>
            <a:solidFill>
              <a:schemeClr val="tx1"/>
            </a:solidFill>
          </a:ln>
        </p:spPr>
        <p:txBody>
          <a:bodyPr wrap="square" rtlCol="0">
            <a:spAutoFit/>
          </a:bodyPr>
          <a:lstStyle/>
          <a:p>
            <a:pPr algn="ctr"/>
            <a:r>
              <a:rPr lang="en-US" sz="1400" dirty="0"/>
              <a:t>Final energy demand of passengers transport</a:t>
            </a:r>
          </a:p>
        </p:txBody>
      </p:sp>
      <p:cxnSp>
        <p:nvCxnSpPr>
          <p:cNvPr id="16" name="Conector recto de flecha 15"/>
          <p:cNvCxnSpPr>
            <a:stCxn id="11" idx="3"/>
            <a:endCxn id="14" idx="1"/>
          </p:cNvCxnSpPr>
          <p:nvPr/>
        </p:nvCxnSpPr>
        <p:spPr>
          <a:xfrm>
            <a:off x="7859948" y="4696163"/>
            <a:ext cx="11062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H="1" flipV="1">
            <a:off x="1949519" y="3847520"/>
            <a:ext cx="2817899" cy="23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a:endCxn id="7" idx="0"/>
          </p:cNvCxnSpPr>
          <p:nvPr/>
        </p:nvCxnSpPr>
        <p:spPr>
          <a:xfrm>
            <a:off x="1959247" y="3849839"/>
            <a:ext cx="0" cy="373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flipH="1" flipV="1">
            <a:off x="1949519" y="5621851"/>
            <a:ext cx="2817900" cy="23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ector recto de flecha 27"/>
          <p:cNvCxnSpPr>
            <a:endCxn id="7" idx="2"/>
          </p:cNvCxnSpPr>
          <p:nvPr/>
        </p:nvCxnSpPr>
        <p:spPr>
          <a:xfrm flipH="1" flipV="1">
            <a:off x="1959247" y="5318496"/>
            <a:ext cx="1" cy="305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ángulo 35"/>
          <p:cNvSpPr/>
          <p:nvPr/>
        </p:nvSpPr>
        <p:spPr>
          <a:xfrm>
            <a:off x="2140791" y="3516540"/>
            <a:ext cx="2423869" cy="307777"/>
          </a:xfrm>
          <a:prstGeom prst="rect">
            <a:avLst/>
          </a:prstGeom>
        </p:spPr>
        <p:txBody>
          <a:bodyPr wrap="none">
            <a:spAutoFit/>
          </a:bodyPr>
          <a:lstStyle/>
          <a:p>
            <a:r>
              <a:rPr lang="en-GB" sz="1400" dirty="0"/>
              <a:t>Private transportation by fuel </a:t>
            </a:r>
          </a:p>
        </p:txBody>
      </p:sp>
      <p:sp>
        <p:nvSpPr>
          <p:cNvPr id="37" name="Rectángulo 36"/>
          <p:cNvSpPr/>
          <p:nvPr/>
        </p:nvSpPr>
        <p:spPr>
          <a:xfrm>
            <a:off x="2831617" y="5133061"/>
            <a:ext cx="1935801" cy="523220"/>
          </a:xfrm>
          <a:prstGeom prst="rect">
            <a:avLst/>
          </a:prstGeom>
        </p:spPr>
        <p:txBody>
          <a:bodyPr wrap="square">
            <a:spAutoFit/>
          </a:bodyPr>
          <a:lstStyle/>
          <a:p>
            <a:pPr algn="ctr"/>
            <a:r>
              <a:rPr lang="en-GB" sz="1400" dirty="0"/>
              <a:t>Public transportation by mode </a:t>
            </a:r>
          </a:p>
        </p:txBody>
      </p:sp>
      <p:sp>
        <p:nvSpPr>
          <p:cNvPr id="38" name="Rectángulo 37"/>
          <p:cNvSpPr/>
          <p:nvPr/>
        </p:nvSpPr>
        <p:spPr>
          <a:xfrm>
            <a:off x="5064756" y="4003665"/>
            <a:ext cx="2598861" cy="1384995"/>
          </a:xfrm>
          <a:prstGeom prst="rect">
            <a:avLst/>
          </a:prstGeom>
        </p:spPr>
        <p:txBody>
          <a:bodyPr wrap="square">
            <a:spAutoFit/>
          </a:bodyPr>
          <a:lstStyle/>
          <a:p>
            <a:pPr algn="ctr"/>
            <a:r>
              <a:rPr lang="es-ES" sz="2800" dirty="0"/>
              <a:t>TRANSPORT BOTTOM-UP SUBMODULE</a:t>
            </a:r>
            <a:endParaRPr lang="en-GB" sz="2800" dirty="0"/>
          </a:p>
        </p:txBody>
      </p:sp>
      <p:sp>
        <p:nvSpPr>
          <p:cNvPr id="6" name="CuadroTexto 5"/>
          <p:cNvSpPr txBox="1"/>
          <p:nvPr/>
        </p:nvSpPr>
        <p:spPr>
          <a:xfrm>
            <a:off x="8227370" y="229955"/>
            <a:ext cx="3910519" cy="369332"/>
          </a:xfrm>
          <a:prstGeom prst="rect">
            <a:avLst/>
          </a:prstGeom>
          <a:solidFill>
            <a:srgbClr val="FFFF00"/>
          </a:solidFill>
        </p:spPr>
        <p:txBody>
          <a:bodyPr wrap="square" rtlCol="0">
            <a:spAutoFit/>
          </a:bodyPr>
          <a:lstStyle/>
          <a:p>
            <a:r>
              <a:rPr lang="es-ES" b="1" dirty="0"/>
              <a:t>David: davidalvarezantelo@gmail.com</a:t>
            </a:r>
            <a:endParaRPr lang="en-GB" b="1" dirty="0"/>
          </a:p>
        </p:txBody>
      </p:sp>
    </p:spTree>
    <p:extLst>
      <p:ext uri="{BB962C8B-B14F-4D97-AF65-F5344CB8AC3E}">
        <p14:creationId xmlns:p14="http://schemas.microsoft.com/office/powerpoint/2010/main" val="1595779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feld 35"/>
          <p:cNvSpPr txBox="1"/>
          <p:nvPr/>
        </p:nvSpPr>
        <p:spPr>
          <a:xfrm>
            <a:off x="8319576" y="6291006"/>
            <a:ext cx="3263590" cy="430887"/>
          </a:xfrm>
          <a:prstGeom prst="rect">
            <a:avLst/>
          </a:prstGeom>
          <a:noFill/>
        </p:spPr>
        <p:txBody>
          <a:bodyPr wrap="square" rtlCol="0">
            <a:spAutoFit/>
          </a:bodyPr>
          <a:lstStyle/>
          <a:p>
            <a:r>
              <a:rPr lang="de-AT" sz="1100" dirty="0" smtClean="0">
                <a:solidFill>
                  <a:schemeClr val="bg1">
                    <a:lumMod val="75000"/>
                  </a:schemeClr>
                </a:solidFill>
              </a:rPr>
              <a:t>Energy Module – simplified representation of most important interrelations; Source: </a:t>
            </a:r>
            <a:r>
              <a:rPr lang="de-AT" sz="1100" dirty="0" smtClean="0">
                <a:solidFill>
                  <a:schemeClr val="bg1">
                    <a:lumMod val="75000"/>
                  </a:schemeClr>
                </a:solidFill>
              </a:rPr>
              <a:t>D11.2 LOCOMOTION</a:t>
            </a:r>
            <a:endParaRPr lang="en-IE" sz="1100" dirty="0">
              <a:solidFill>
                <a:schemeClr val="bg1">
                  <a:lumMod val="75000"/>
                </a:schemeClr>
              </a:solidFill>
            </a:endParaRPr>
          </a:p>
        </p:txBody>
      </p:sp>
      <p:sp>
        <p:nvSpPr>
          <p:cNvPr id="58" name="Explosion 2 57"/>
          <p:cNvSpPr/>
          <p:nvPr/>
        </p:nvSpPr>
        <p:spPr>
          <a:xfrm>
            <a:off x="-943682" y="5938067"/>
            <a:ext cx="2715560" cy="1169645"/>
          </a:xfrm>
          <a:prstGeom prst="irregularSeal2">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dirty="0" smtClean="0">
                <a:solidFill>
                  <a:schemeClr val="tx1"/>
                </a:solidFill>
              </a:rPr>
              <a:t>Date: 19.7.2023WITH ANIMATION</a:t>
            </a:r>
            <a:endParaRPr lang="en-IE" dirty="0">
              <a:solidFill>
                <a:schemeClr val="tx1"/>
              </a:solidFill>
            </a:endParaRPr>
          </a:p>
        </p:txBody>
      </p:sp>
      <p:sp>
        <p:nvSpPr>
          <p:cNvPr id="4" name="Abgerundetes Rechteck 2"/>
          <p:cNvSpPr/>
          <p:nvPr/>
        </p:nvSpPr>
        <p:spPr>
          <a:xfrm>
            <a:off x="957128" y="675118"/>
            <a:ext cx="9716623" cy="5366759"/>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5" name="Textfeld 89"/>
          <p:cNvSpPr txBox="1"/>
          <p:nvPr/>
        </p:nvSpPr>
        <p:spPr>
          <a:xfrm>
            <a:off x="10118170" y="5233302"/>
            <a:ext cx="1257132" cy="499611"/>
          </a:xfrm>
          <a:prstGeom prst="rightArrow">
            <a:avLst/>
          </a:prstGeom>
          <a:solidFill>
            <a:srgbClr val="C00000"/>
          </a:solidFill>
        </p:spPr>
        <p:txBody>
          <a:bodyPr wrap="square" lIns="36000" tIns="0" rIns="0" bIns="0" rtlCol="0" anchor="ctr">
            <a:noAutofit/>
          </a:bodyPr>
          <a:lstStyle/>
          <a:p>
            <a:pPr algn="ctr"/>
            <a:r>
              <a:rPr lang="en-IE" sz="1100" b="1" dirty="0" smtClean="0">
                <a:solidFill>
                  <a:schemeClr val="bg1">
                    <a:lumMod val="95000"/>
                  </a:schemeClr>
                </a:solidFill>
              </a:rPr>
              <a:t>Indicators</a:t>
            </a:r>
          </a:p>
        </p:txBody>
      </p:sp>
      <p:sp>
        <p:nvSpPr>
          <p:cNvPr id="6" name="Pfeil nach rechts 51"/>
          <p:cNvSpPr/>
          <p:nvPr/>
        </p:nvSpPr>
        <p:spPr>
          <a:xfrm rot="5400000">
            <a:off x="7738154" y="4784431"/>
            <a:ext cx="399651"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 name="Pfeil nach rechts 12"/>
          <p:cNvSpPr/>
          <p:nvPr/>
        </p:nvSpPr>
        <p:spPr>
          <a:xfrm>
            <a:off x="3160098" y="2085526"/>
            <a:ext cx="978805" cy="210081"/>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 name="Abgerundetes Rechteck 3"/>
          <p:cNvSpPr/>
          <p:nvPr/>
        </p:nvSpPr>
        <p:spPr>
          <a:xfrm>
            <a:off x="1437776" y="4656043"/>
            <a:ext cx="4995681" cy="1301861"/>
          </a:xfrm>
          <a:prstGeom prst="roundRect">
            <a:avLst/>
          </a:prstGeom>
          <a:solidFill>
            <a:srgbClr val="04BCE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IE" sz="1600" b="1" dirty="0" smtClean="0">
                <a:solidFill>
                  <a:schemeClr val="tx1">
                    <a:lumMod val="10000"/>
                    <a:lumOff val="90000"/>
                  </a:schemeClr>
                </a:solidFill>
              </a:rPr>
              <a:t>Variability Management*</a:t>
            </a:r>
          </a:p>
          <a:p>
            <a:r>
              <a:rPr lang="en-IE" sz="1200" dirty="0" smtClean="0">
                <a:solidFill>
                  <a:schemeClr val="bg1">
                    <a:lumMod val="95000"/>
                  </a:schemeClr>
                </a:solidFill>
              </a:rPr>
              <a:t>„impact of intermittent power sources</a:t>
            </a:r>
          </a:p>
          <a:p>
            <a:r>
              <a:rPr lang="en-IE" sz="1200" dirty="0" smtClean="0">
                <a:solidFill>
                  <a:schemeClr val="bg1">
                    <a:lumMod val="95000"/>
                  </a:schemeClr>
                </a:solidFill>
              </a:rPr>
              <a:t> on annual energy balances“</a:t>
            </a:r>
            <a:endParaRPr lang="en-IE" sz="800" dirty="0" smtClean="0">
              <a:solidFill>
                <a:schemeClr val="bg1">
                  <a:lumMod val="95000"/>
                </a:schemeClr>
              </a:solidFill>
            </a:endParaRPr>
          </a:p>
        </p:txBody>
      </p:sp>
      <p:sp>
        <p:nvSpPr>
          <p:cNvPr id="9" name="Pfeil nach rechts 111"/>
          <p:cNvSpPr/>
          <p:nvPr/>
        </p:nvSpPr>
        <p:spPr>
          <a:xfrm rot="8855063">
            <a:off x="6286028" y="4267546"/>
            <a:ext cx="1392803"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0" name="Pfeil nach rechts 110"/>
          <p:cNvSpPr/>
          <p:nvPr/>
        </p:nvSpPr>
        <p:spPr>
          <a:xfrm rot="16200000">
            <a:off x="4720283" y="4038110"/>
            <a:ext cx="1019089" cy="241338"/>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1" name="Pfeil nach rechts 108"/>
          <p:cNvSpPr/>
          <p:nvPr/>
        </p:nvSpPr>
        <p:spPr>
          <a:xfrm rot="5400000">
            <a:off x="3928007" y="4030498"/>
            <a:ext cx="1024601" cy="213569"/>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2" name="Textfeld 20"/>
          <p:cNvSpPr txBox="1"/>
          <p:nvPr/>
        </p:nvSpPr>
        <p:spPr>
          <a:xfrm rot="16200000">
            <a:off x="3885117" y="3965891"/>
            <a:ext cx="817854" cy="246221"/>
          </a:xfrm>
          <a:prstGeom prst="rect">
            <a:avLst/>
          </a:prstGeom>
          <a:noFill/>
        </p:spPr>
        <p:txBody>
          <a:bodyPr wrap="square" rtlCol="0">
            <a:spAutoFit/>
          </a:bodyPr>
          <a:lstStyle/>
          <a:p>
            <a:r>
              <a:rPr lang="en-IE" sz="1000" dirty="0" smtClean="0"/>
              <a:t>FE Demand</a:t>
            </a:r>
          </a:p>
        </p:txBody>
      </p:sp>
      <p:sp>
        <p:nvSpPr>
          <p:cNvPr id="13" name="Textfeld 23"/>
          <p:cNvSpPr txBox="1"/>
          <p:nvPr/>
        </p:nvSpPr>
        <p:spPr>
          <a:xfrm>
            <a:off x="5258228" y="3746561"/>
            <a:ext cx="1613375" cy="707886"/>
          </a:xfrm>
          <a:prstGeom prst="rect">
            <a:avLst/>
          </a:prstGeom>
          <a:noFill/>
        </p:spPr>
        <p:txBody>
          <a:bodyPr wrap="square" rtlCol="0">
            <a:spAutoFit/>
          </a:bodyPr>
          <a:lstStyle/>
          <a:p>
            <a:r>
              <a:rPr lang="en-IE" sz="1000" dirty="0" smtClean="0">
                <a:solidFill>
                  <a:srgbClr val="7030A0"/>
                </a:solidFill>
              </a:rPr>
              <a:t>- </a:t>
            </a:r>
            <a:r>
              <a:rPr lang="en-IE" sz="1000" dirty="0" err="1" smtClean="0">
                <a:solidFill>
                  <a:srgbClr val="7030A0"/>
                </a:solidFill>
              </a:rPr>
              <a:t>vRES</a:t>
            </a:r>
            <a:r>
              <a:rPr lang="en-IE" sz="1000" dirty="0" smtClean="0">
                <a:solidFill>
                  <a:srgbClr val="7030A0"/>
                </a:solidFill>
              </a:rPr>
              <a:t> curtailment,</a:t>
            </a:r>
          </a:p>
          <a:p>
            <a:endParaRPr lang="en-IE" sz="1000" dirty="0" smtClean="0">
              <a:solidFill>
                <a:srgbClr val="7030A0"/>
              </a:solidFill>
            </a:endParaRPr>
          </a:p>
          <a:p>
            <a:r>
              <a:rPr lang="en-IE" sz="1000" dirty="0" smtClean="0">
                <a:solidFill>
                  <a:srgbClr val="7030A0"/>
                </a:solidFill>
              </a:rPr>
              <a:t>- P2Heat &amp; Electrolyser utilisation</a:t>
            </a:r>
            <a:endParaRPr lang="en-IE" sz="1000" dirty="0">
              <a:solidFill>
                <a:srgbClr val="7030A0"/>
              </a:solidFill>
            </a:endParaRPr>
          </a:p>
        </p:txBody>
      </p:sp>
      <p:sp>
        <p:nvSpPr>
          <p:cNvPr id="14" name="Textfeld 33"/>
          <p:cNvSpPr txBox="1"/>
          <p:nvPr/>
        </p:nvSpPr>
        <p:spPr>
          <a:xfrm>
            <a:off x="3377571" y="1880989"/>
            <a:ext cx="966989" cy="261610"/>
          </a:xfrm>
          <a:prstGeom prst="rect">
            <a:avLst/>
          </a:prstGeom>
          <a:noFill/>
        </p:spPr>
        <p:txBody>
          <a:bodyPr wrap="square" rtlCol="0">
            <a:spAutoFit/>
          </a:bodyPr>
          <a:lstStyle/>
          <a:p>
            <a:r>
              <a:rPr lang="en-IE" sz="1100" b="1" dirty="0" smtClean="0"/>
              <a:t>FE Demand</a:t>
            </a:r>
          </a:p>
        </p:txBody>
      </p:sp>
      <p:sp>
        <p:nvSpPr>
          <p:cNvPr id="15" name="Textfeld 40"/>
          <p:cNvSpPr txBox="1"/>
          <p:nvPr/>
        </p:nvSpPr>
        <p:spPr>
          <a:xfrm>
            <a:off x="6798445" y="2825360"/>
            <a:ext cx="1055205" cy="400110"/>
          </a:xfrm>
          <a:prstGeom prst="rect">
            <a:avLst/>
          </a:prstGeom>
          <a:noFill/>
        </p:spPr>
        <p:txBody>
          <a:bodyPr wrap="square" rtlCol="0">
            <a:spAutoFit/>
          </a:bodyPr>
          <a:lstStyle/>
          <a:p>
            <a:pPr algn="ctr"/>
            <a:r>
              <a:rPr lang="en-IE" sz="1000" b="1" dirty="0" smtClean="0"/>
              <a:t>Transformation Capacity</a:t>
            </a:r>
            <a:endParaRPr lang="en-IE" sz="1000" b="1" dirty="0"/>
          </a:p>
        </p:txBody>
      </p:sp>
      <p:sp>
        <p:nvSpPr>
          <p:cNvPr id="16" name="Textfeld 16"/>
          <p:cNvSpPr txBox="1"/>
          <p:nvPr/>
        </p:nvSpPr>
        <p:spPr>
          <a:xfrm>
            <a:off x="77835" y="1360245"/>
            <a:ext cx="1115739" cy="876847"/>
          </a:xfrm>
          <a:prstGeom prst="rightArrow">
            <a:avLst/>
          </a:prstGeom>
          <a:solidFill>
            <a:schemeClr val="accent6"/>
          </a:solidFill>
        </p:spPr>
        <p:txBody>
          <a:bodyPr wrap="square" rtlCol="0" anchor="t">
            <a:noAutofit/>
          </a:bodyPr>
          <a:lstStyle/>
          <a:p>
            <a:pPr algn="ctr"/>
            <a:r>
              <a:rPr lang="en-IE" sz="1200" b="1" dirty="0" smtClean="0">
                <a:solidFill>
                  <a:schemeClr val="bg1">
                    <a:lumMod val="95000"/>
                  </a:schemeClr>
                </a:solidFill>
              </a:rPr>
              <a:t>Economic demand</a:t>
            </a:r>
          </a:p>
          <a:p>
            <a:pPr algn="ctr"/>
            <a:endParaRPr lang="en-IE" sz="1000" b="1" dirty="0">
              <a:solidFill>
                <a:schemeClr val="bg1">
                  <a:lumMod val="95000"/>
                </a:schemeClr>
              </a:solidFill>
            </a:endParaRPr>
          </a:p>
        </p:txBody>
      </p:sp>
      <p:grpSp>
        <p:nvGrpSpPr>
          <p:cNvPr id="17" name="Gruppieren 24"/>
          <p:cNvGrpSpPr/>
          <p:nvPr/>
        </p:nvGrpSpPr>
        <p:grpSpPr>
          <a:xfrm>
            <a:off x="7566795" y="2939660"/>
            <a:ext cx="2788547" cy="1916106"/>
            <a:chOff x="7910823" y="2081589"/>
            <a:chExt cx="2475696" cy="2179290"/>
          </a:xfrm>
        </p:grpSpPr>
        <p:sp>
          <p:nvSpPr>
            <p:cNvPr id="18" name="Abgerundetes Rechteck 15"/>
            <p:cNvSpPr/>
            <p:nvPr/>
          </p:nvSpPr>
          <p:spPr>
            <a:xfrm>
              <a:off x="7910823" y="2081589"/>
              <a:ext cx="2475696" cy="2179290"/>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en-IE" sz="1600" b="1" dirty="0" smtClean="0">
                  <a:solidFill>
                    <a:schemeClr val="tx1">
                      <a:lumMod val="10000"/>
                      <a:lumOff val="90000"/>
                    </a:schemeClr>
                  </a:solidFill>
                </a:rPr>
                <a:t>Energy Capacity</a:t>
              </a:r>
            </a:p>
            <a:p>
              <a:pPr algn="ctr"/>
              <a:r>
                <a:rPr lang="en-IE" sz="1400" dirty="0" smtClean="0">
                  <a:solidFill>
                    <a:schemeClr val="tx1">
                      <a:lumMod val="10000"/>
                      <a:lumOff val="90000"/>
                    </a:schemeClr>
                  </a:solidFill>
                </a:rPr>
                <a:t>„accounting for capacity stocks“</a:t>
              </a:r>
              <a:endParaRPr lang="en-IE" sz="900" dirty="0" smtClean="0">
                <a:solidFill>
                  <a:schemeClr val="tx1">
                    <a:lumMod val="10000"/>
                    <a:lumOff val="90000"/>
                  </a:schemeClr>
                </a:solidFill>
              </a:endParaRPr>
            </a:p>
            <a:p>
              <a:pPr algn="ctr"/>
              <a:endParaRPr lang="en-IE" sz="800" dirty="0" smtClean="0">
                <a:solidFill>
                  <a:schemeClr val="tx1">
                    <a:lumMod val="10000"/>
                    <a:lumOff val="90000"/>
                  </a:schemeClr>
                </a:solidFill>
              </a:endParaRPr>
            </a:p>
          </p:txBody>
        </p:sp>
        <p:sp>
          <p:nvSpPr>
            <p:cNvPr id="19" name="Rechteck 85"/>
            <p:cNvSpPr/>
            <p:nvPr/>
          </p:nvSpPr>
          <p:spPr>
            <a:xfrm>
              <a:off x="7995529" y="3169704"/>
              <a:ext cx="2252019" cy="403816"/>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E" sz="1200" dirty="0" smtClean="0">
                  <a:solidFill>
                    <a:schemeClr val="tx1">
                      <a:lumMod val="10000"/>
                      <a:lumOff val="90000"/>
                    </a:schemeClr>
                  </a:solidFill>
                </a:rPr>
                <a:t>  Transformation Technology Expansion </a:t>
              </a:r>
              <a:r>
                <a:rPr lang="en-IE" sz="1200" b="1" dirty="0" smtClean="0">
                  <a:solidFill>
                    <a:schemeClr val="tx1">
                      <a:lumMod val="10000"/>
                      <a:lumOff val="90000"/>
                    </a:schemeClr>
                  </a:solidFill>
                </a:rPr>
                <a:t>allocation</a:t>
              </a:r>
            </a:p>
          </p:txBody>
        </p:sp>
        <p:sp>
          <p:nvSpPr>
            <p:cNvPr id="20" name="Rechteck 88"/>
            <p:cNvSpPr/>
            <p:nvPr/>
          </p:nvSpPr>
          <p:spPr>
            <a:xfrm>
              <a:off x="7986903" y="2712888"/>
              <a:ext cx="2252019" cy="388974"/>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E" sz="1200" dirty="0" smtClean="0">
                  <a:solidFill>
                    <a:schemeClr val="tx1">
                      <a:lumMod val="10000"/>
                      <a:lumOff val="90000"/>
                    </a:schemeClr>
                  </a:solidFill>
                </a:rPr>
                <a:t>    Transformation technology capacities</a:t>
              </a:r>
              <a:endParaRPr lang="en-IE" sz="1200" b="1" dirty="0" smtClean="0">
                <a:solidFill>
                  <a:schemeClr val="tx1">
                    <a:lumMod val="10000"/>
                    <a:lumOff val="90000"/>
                  </a:schemeClr>
                </a:solidFill>
              </a:endParaRPr>
            </a:p>
          </p:txBody>
        </p:sp>
      </p:grpSp>
      <p:grpSp>
        <p:nvGrpSpPr>
          <p:cNvPr id="21" name="Gruppieren 5"/>
          <p:cNvGrpSpPr/>
          <p:nvPr/>
        </p:nvGrpSpPr>
        <p:grpSpPr>
          <a:xfrm>
            <a:off x="1152665" y="869541"/>
            <a:ext cx="2295582" cy="2284506"/>
            <a:chOff x="984670" y="843836"/>
            <a:chExt cx="3013471" cy="3202162"/>
          </a:xfrm>
        </p:grpSpPr>
        <p:sp>
          <p:nvSpPr>
            <p:cNvPr id="22" name="Abgerundetes Rechteck 19"/>
            <p:cNvSpPr/>
            <p:nvPr/>
          </p:nvSpPr>
          <p:spPr>
            <a:xfrm>
              <a:off x="1004940" y="843836"/>
              <a:ext cx="2993201" cy="3202162"/>
            </a:xfrm>
            <a:prstGeom prst="roundRect">
              <a:avLst/>
            </a:prstGeom>
            <a:solidFill>
              <a:srgbClr val="4F748E"/>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en-IE" sz="1600" b="1" dirty="0" smtClean="0">
                  <a:solidFill>
                    <a:schemeClr val="tx1">
                      <a:lumMod val="10000"/>
                      <a:lumOff val="90000"/>
                    </a:schemeClr>
                  </a:solidFill>
                </a:rPr>
                <a:t>Energy End-Use</a:t>
              </a:r>
            </a:p>
            <a:p>
              <a:pPr algn="ctr"/>
              <a:r>
                <a:rPr lang="en-IE" sz="1400" dirty="0" smtClean="0">
                  <a:solidFill>
                    <a:schemeClr val="tx1">
                      <a:lumMod val="10000"/>
                      <a:lumOff val="90000"/>
                    </a:schemeClr>
                  </a:solidFill>
                </a:rPr>
                <a:t>„converting USD to kWh“</a:t>
              </a:r>
            </a:p>
          </p:txBody>
        </p:sp>
        <p:graphicFrame>
          <p:nvGraphicFramePr>
            <p:cNvPr id="23" name="Diagramm 4"/>
            <p:cNvGraphicFramePr/>
            <p:nvPr>
              <p:extLst>
                <p:ext uri="{D42A27DB-BD31-4B8C-83A1-F6EECF244321}">
                  <p14:modId xmlns:p14="http://schemas.microsoft.com/office/powerpoint/2010/main" val="3971279739"/>
                </p:ext>
              </p:extLst>
            </p:nvPr>
          </p:nvGraphicFramePr>
          <p:xfrm>
            <a:off x="984670" y="1749799"/>
            <a:ext cx="2993645" cy="1978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24" name="Pfeil nach links und rechts 99"/>
          <p:cNvSpPr/>
          <p:nvPr/>
        </p:nvSpPr>
        <p:spPr>
          <a:xfrm rot="1634086">
            <a:off x="6841594" y="3193364"/>
            <a:ext cx="715389" cy="227985"/>
          </a:xfrm>
          <a:prstGeom prst="lef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5" name="Textfeld 104"/>
          <p:cNvSpPr txBox="1"/>
          <p:nvPr/>
        </p:nvSpPr>
        <p:spPr>
          <a:xfrm>
            <a:off x="10226795" y="3459318"/>
            <a:ext cx="1479426" cy="571227"/>
          </a:xfrm>
          <a:prstGeom prst="rightArrow">
            <a:avLst/>
          </a:prstGeom>
          <a:solidFill>
            <a:srgbClr val="C00000"/>
          </a:solidFill>
        </p:spPr>
        <p:txBody>
          <a:bodyPr wrap="square" lIns="36000" tIns="0" rIns="0" bIns="0" rtlCol="0" anchor="ctr">
            <a:noAutofit/>
          </a:bodyPr>
          <a:lstStyle>
            <a:defPPr>
              <a:defRPr lang="en-US"/>
            </a:defPPr>
            <a:lvl1pPr algn="ctr">
              <a:defRPr sz="1100" b="1">
                <a:solidFill>
                  <a:schemeClr val="bg1">
                    <a:lumMod val="95000"/>
                  </a:schemeClr>
                </a:solidFill>
              </a:defRPr>
            </a:lvl1pPr>
          </a:lstStyle>
          <a:p>
            <a:r>
              <a:rPr lang="en-IE" dirty="0" smtClean="0"/>
              <a:t>Investment Demand</a:t>
            </a:r>
            <a:endParaRPr lang="en-IE" dirty="0"/>
          </a:p>
        </p:txBody>
      </p:sp>
      <p:sp>
        <p:nvSpPr>
          <p:cNvPr id="26" name="Textfeld 106"/>
          <p:cNvSpPr txBox="1"/>
          <p:nvPr/>
        </p:nvSpPr>
        <p:spPr>
          <a:xfrm rot="16200000">
            <a:off x="4401707" y="1610855"/>
            <a:ext cx="502113" cy="350309"/>
          </a:xfrm>
          <a:prstGeom prst="rightArrow">
            <a:avLst/>
          </a:prstGeom>
          <a:solidFill>
            <a:srgbClr val="C00000"/>
          </a:solidFill>
        </p:spPr>
        <p:txBody>
          <a:bodyPr wrap="square" lIns="36000" tIns="0" rIns="0" bIns="0" rtlCol="0" anchor="ctr">
            <a:noAutofit/>
          </a:bodyPr>
          <a:lstStyle>
            <a:defPPr>
              <a:defRPr lang="en-US"/>
            </a:defPPr>
            <a:lvl1pPr algn="ctr">
              <a:defRPr sz="1100" b="1">
                <a:solidFill>
                  <a:schemeClr val="bg1">
                    <a:lumMod val="95000"/>
                  </a:schemeClr>
                </a:solidFill>
              </a:defRPr>
            </a:lvl1pPr>
          </a:lstStyle>
          <a:p>
            <a:endParaRPr lang="en-IE" dirty="0"/>
          </a:p>
        </p:txBody>
      </p:sp>
      <p:sp>
        <p:nvSpPr>
          <p:cNvPr id="27" name="Textfeld 29"/>
          <p:cNvSpPr txBox="1"/>
          <p:nvPr/>
        </p:nvSpPr>
        <p:spPr>
          <a:xfrm>
            <a:off x="1669899" y="3884273"/>
            <a:ext cx="1918152" cy="577081"/>
          </a:xfrm>
          <a:prstGeom prst="rect">
            <a:avLst/>
          </a:prstGeom>
          <a:noFill/>
        </p:spPr>
        <p:txBody>
          <a:bodyPr wrap="square" rtlCol="0">
            <a:spAutoFit/>
          </a:bodyPr>
          <a:lstStyle/>
          <a:p>
            <a:r>
              <a:rPr lang="en-IE" sz="1050" dirty="0" smtClean="0">
                <a:solidFill>
                  <a:srgbClr val="7030A0"/>
                </a:solidFill>
              </a:rPr>
              <a:t>Heating systems (DSM),</a:t>
            </a:r>
          </a:p>
          <a:p>
            <a:r>
              <a:rPr lang="en-IE" sz="1050" dirty="0" smtClean="0">
                <a:solidFill>
                  <a:srgbClr val="7030A0"/>
                </a:solidFill>
              </a:rPr>
              <a:t>Electric Vehicles (Smart Charging, V2G)</a:t>
            </a:r>
          </a:p>
        </p:txBody>
      </p:sp>
      <p:sp>
        <p:nvSpPr>
          <p:cNvPr id="28" name="Textfeld 1"/>
          <p:cNvSpPr txBox="1"/>
          <p:nvPr/>
        </p:nvSpPr>
        <p:spPr>
          <a:xfrm>
            <a:off x="35889" y="31645"/>
            <a:ext cx="3732562" cy="400110"/>
          </a:xfrm>
          <a:prstGeom prst="rect">
            <a:avLst/>
          </a:prstGeom>
          <a:noFill/>
        </p:spPr>
        <p:txBody>
          <a:bodyPr wrap="square" rtlCol="0">
            <a:spAutoFit/>
          </a:bodyPr>
          <a:lstStyle/>
          <a:p>
            <a:r>
              <a:rPr lang="en-IE" sz="2000" b="1" dirty="0" smtClean="0"/>
              <a:t>Energy Module - Overview</a:t>
            </a:r>
            <a:endParaRPr lang="en-IE" sz="2000" b="1" dirty="0"/>
          </a:p>
        </p:txBody>
      </p:sp>
      <p:sp>
        <p:nvSpPr>
          <p:cNvPr id="29" name="Textfeld 44"/>
          <p:cNvSpPr txBox="1"/>
          <p:nvPr/>
        </p:nvSpPr>
        <p:spPr>
          <a:xfrm>
            <a:off x="10142806" y="3022303"/>
            <a:ext cx="1479427" cy="591788"/>
          </a:xfrm>
          <a:prstGeom prst="rightArrow">
            <a:avLst/>
          </a:prstGeom>
          <a:solidFill>
            <a:srgbClr val="C00000"/>
          </a:solidFill>
        </p:spPr>
        <p:txBody>
          <a:bodyPr wrap="square" lIns="36000" tIns="0" rIns="0" bIns="0" rtlCol="0" anchor="ctr">
            <a:noAutofit/>
          </a:bodyPr>
          <a:lstStyle>
            <a:defPPr>
              <a:defRPr lang="en-US"/>
            </a:defPPr>
            <a:lvl1pPr algn="ctr">
              <a:defRPr sz="1100" b="1">
                <a:solidFill>
                  <a:schemeClr val="bg1">
                    <a:lumMod val="95000"/>
                  </a:schemeClr>
                </a:solidFill>
              </a:defRPr>
            </a:lvl1pPr>
          </a:lstStyle>
          <a:p>
            <a:r>
              <a:rPr lang="en-IE" dirty="0" smtClean="0"/>
              <a:t>Material- &amp; land use</a:t>
            </a:r>
            <a:endParaRPr lang="en-IE" dirty="0"/>
          </a:p>
        </p:txBody>
      </p:sp>
      <p:sp>
        <p:nvSpPr>
          <p:cNvPr id="30" name="Pfeil nach links 6"/>
          <p:cNvSpPr/>
          <p:nvPr/>
        </p:nvSpPr>
        <p:spPr>
          <a:xfrm>
            <a:off x="10348736" y="1510271"/>
            <a:ext cx="1678458" cy="658635"/>
          </a:xfrm>
          <a:prstGeom prst="leftArrow">
            <a:avLst>
              <a:gd name="adj1" fmla="val 52595"/>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050" dirty="0" err="1" smtClean="0">
                <a:solidFill>
                  <a:schemeClr val="bg1"/>
                </a:solidFill>
              </a:rPr>
              <a:t>Endogeneous</a:t>
            </a:r>
            <a:r>
              <a:rPr lang="en-IE" sz="1050" dirty="0" smtClean="0">
                <a:solidFill>
                  <a:schemeClr val="bg1"/>
                </a:solidFill>
              </a:rPr>
              <a:t> biophysical limitations</a:t>
            </a:r>
            <a:endParaRPr lang="en-IE" sz="1050" dirty="0">
              <a:solidFill>
                <a:schemeClr val="bg1"/>
              </a:solidFill>
            </a:endParaRPr>
          </a:p>
        </p:txBody>
      </p:sp>
      <p:pic>
        <p:nvPicPr>
          <p:cNvPr id="31" name="Picture 1">
            <a:extLst>
              <a:ext uri="{FF2B5EF4-FFF2-40B4-BE49-F238E27FC236}">
                <a16:creationId xmlns:a16="http://schemas.microsoft.com/office/drawing/2014/main" id="{4AE30316-3829-4F88-AB14-8B25CA009F11}"/>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40580" y="5212138"/>
            <a:ext cx="1279201" cy="73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bgerundetes Rechteck 46"/>
          <p:cNvSpPr/>
          <p:nvPr/>
        </p:nvSpPr>
        <p:spPr>
          <a:xfrm>
            <a:off x="6990496" y="5106306"/>
            <a:ext cx="3193368" cy="737572"/>
          </a:xfrm>
          <a:prstGeom prst="roundRect">
            <a:avLst/>
          </a:prstGeom>
          <a:solidFill>
            <a:srgbClr val="04BCE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IE" sz="1600" b="1" dirty="0" smtClean="0">
                <a:solidFill>
                  <a:schemeClr val="tx1">
                    <a:lumMod val="10000"/>
                    <a:lumOff val="90000"/>
                  </a:schemeClr>
                </a:solidFill>
              </a:rPr>
              <a:t>EROI/ESOI</a:t>
            </a:r>
            <a:endParaRPr lang="en-IE" sz="800" dirty="0" smtClean="0">
              <a:solidFill>
                <a:schemeClr val="bg1">
                  <a:lumMod val="95000"/>
                </a:schemeClr>
              </a:solidFill>
            </a:endParaRPr>
          </a:p>
          <a:p>
            <a:pPr algn="ctr"/>
            <a:r>
              <a:rPr lang="en-IE" sz="1200" b="1" dirty="0" smtClean="0">
                <a:solidFill>
                  <a:schemeClr val="bg1">
                    <a:lumMod val="95000"/>
                  </a:schemeClr>
                </a:solidFill>
              </a:rPr>
              <a:t>Estimate the Energy Return on Energy Invested of the System</a:t>
            </a:r>
            <a:endParaRPr lang="en-IE" sz="2400" b="1" dirty="0">
              <a:solidFill>
                <a:schemeClr val="tx1">
                  <a:lumMod val="90000"/>
                  <a:lumOff val="10000"/>
                </a:schemeClr>
              </a:solidFill>
            </a:endParaRPr>
          </a:p>
        </p:txBody>
      </p:sp>
      <p:sp>
        <p:nvSpPr>
          <p:cNvPr id="33" name="Pfeil nach rechts 54"/>
          <p:cNvSpPr/>
          <p:nvPr/>
        </p:nvSpPr>
        <p:spPr>
          <a:xfrm rot="5400000">
            <a:off x="7886922" y="2451881"/>
            <a:ext cx="690293"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34" name="Textfeld 55"/>
          <p:cNvSpPr txBox="1"/>
          <p:nvPr/>
        </p:nvSpPr>
        <p:spPr>
          <a:xfrm>
            <a:off x="8127722" y="1534954"/>
            <a:ext cx="1695298" cy="246221"/>
          </a:xfrm>
          <a:prstGeom prst="rect">
            <a:avLst/>
          </a:prstGeom>
          <a:noFill/>
        </p:spPr>
        <p:txBody>
          <a:bodyPr wrap="square" rtlCol="0">
            <a:spAutoFit/>
          </a:bodyPr>
          <a:lstStyle/>
          <a:p>
            <a:r>
              <a:rPr lang="en-IE" sz="1000" dirty="0" smtClean="0"/>
              <a:t>Max. RES Capacity by Region</a:t>
            </a:r>
          </a:p>
        </p:txBody>
      </p:sp>
      <p:sp>
        <p:nvSpPr>
          <p:cNvPr id="35" name="Pfeil nach rechts 56"/>
          <p:cNvSpPr/>
          <p:nvPr/>
        </p:nvSpPr>
        <p:spPr>
          <a:xfrm rot="9414162">
            <a:off x="6838321" y="1975772"/>
            <a:ext cx="1045376"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nvGrpSpPr>
          <p:cNvPr id="37" name="Gruppieren 21"/>
          <p:cNvGrpSpPr/>
          <p:nvPr/>
        </p:nvGrpSpPr>
        <p:grpSpPr>
          <a:xfrm>
            <a:off x="4833235" y="4855765"/>
            <a:ext cx="1471495" cy="1071424"/>
            <a:chOff x="5228848" y="4781703"/>
            <a:chExt cx="1471495" cy="1115055"/>
          </a:xfrm>
        </p:grpSpPr>
        <p:sp>
          <p:nvSpPr>
            <p:cNvPr id="38" name="Rechteck 63"/>
            <p:cNvSpPr/>
            <p:nvPr/>
          </p:nvSpPr>
          <p:spPr>
            <a:xfrm>
              <a:off x="5228848" y="4781703"/>
              <a:ext cx="1471495" cy="111505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E" sz="1200" b="1" dirty="0" smtClean="0">
                <a:solidFill>
                  <a:schemeClr val="tx1">
                    <a:lumMod val="10000"/>
                    <a:lumOff val="90000"/>
                  </a:schemeClr>
                </a:solidFill>
              </a:endParaRPr>
            </a:p>
            <a:p>
              <a:pPr algn="ctr"/>
              <a:r>
                <a:rPr lang="en-IE" sz="1200" b="1" dirty="0" smtClean="0">
                  <a:solidFill>
                    <a:schemeClr val="tx1">
                      <a:lumMod val="10000"/>
                      <a:lumOff val="90000"/>
                    </a:schemeClr>
                  </a:solidFill>
                </a:rPr>
                <a:t>Emulation</a:t>
              </a:r>
            </a:p>
          </p:txBody>
        </p:sp>
        <p:pic>
          <p:nvPicPr>
            <p:cNvPr id="39" name="Grafik 17"/>
            <p:cNvPicPr>
              <a:picLocks noChangeAspect="1"/>
            </p:cNvPicPr>
            <p:nvPr/>
          </p:nvPicPr>
          <p:blipFill>
            <a:blip r:embed="rId9"/>
            <a:stretch>
              <a:fillRect/>
            </a:stretch>
          </p:blipFill>
          <p:spPr>
            <a:xfrm>
              <a:off x="5348910" y="4867931"/>
              <a:ext cx="1287636" cy="284534"/>
            </a:xfrm>
            <a:prstGeom prst="rect">
              <a:avLst/>
            </a:prstGeom>
          </p:spPr>
        </p:pic>
      </p:grpSp>
      <p:sp>
        <p:nvSpPr>
          <p:cNvPr id="40" name="Textfeld 67"/>
          <p:cNvSpPr txBox="1"/>
          <p:nvPr/>
        </p:nvSpPr>
        <p:spPr>
          <a:xfrm rot="19620690">
            <a:off x="6666914" y="3958724"/>
            <a:ext cx="1074369" cy="400110"/>
          </a:xfrm>
          <a:prstGeom prst="rect">
            <a:avLst/>
          </a:prstGeom>
          <a:noFill/>
        </p:spPr>
        <p:txBody>
          <a:bodyPr wrap="square" rtlCol="0">
            <a:spAutoFit/>
          </a:bodyPr>
          <a:lstStyle/>
          <a:p>
            <a:r>
              <a:rPr lang="en-IE" sz="1000" dirty="0" smtClean="0"/>
              <a:t>Generation Capacities</a:t>
            </a:r>
          </a:p>
        </p:txBody>
      </p:sp>
      <p:sp>
        <p:nvSpPr>
          <p:cNvPr id="41" name="Abgerundetes Rechteck 68"/>
          <p:cNvSpPr/>
          <p:nvPr/>
        </p:nvSpPr>
        <p:spPr>
          <a:xfrm>
            <a:off x="4133290" y="791860"/>
            <a:ext cx="2460213" cy="750052"/>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en-IE" sz="1600" b="1" dirty="0" smtClean="0">
                <a:solidFill>
                  <a:schemeClr val="tx1">
                    <a:lumMod val="10000"/>
                    <a:lumOff val="90000"/>
                  </a:schemeClr>
                </a:solidFill>
              </a:rPr>
              <a:t>GHG Emissions</a:t>
            </a:r>
          </a:p>
          <a:p>
            <a:pPr algn="ctr"/>
            <a:r>
              <a:rPr lang="en-IE" sz="1400" dirty="0" smtClean="0">
                <a:solidFill>
                  <a:schemeClr val="tx1">
                    <a:lumMod val="10000"/>
                    <a:lumOff val="90000"/>
                  </a:schemeClr>
                </a:solidFill>
              </a:rPr>
              <a:t>„What does this mean for our climate?“</a:t>
            </a:r>
          </a:p>
          <a:p>
            <a:pPr marL="171450" indent="-171450" algn="ctr">
              <a:buFontTx/>
              <a:buChar char="-"/>
            </a:pPr>
            <a:endParaRPr lang="en-IE" sz="800" dirty="0" smtClean="0">
              <a:solidFill>
                <a:schemeClr val="tx1">
                  <a:lumMod val="10000"/>
                  <a:lumOff val="90000"/>
                </a:schemeClr>
              </a:solidFill>
            </a:endParaRPr>
          </a:p>
        </p:txBody>
      </p:sp>
      <p:sp>
        <p:nvSpPr>
          <p:cNvPr id="42" name="Textfeld 105"/>
          <p:cNvSpPr txBox="1"/>
          <p:nvPr/>
        </p:nvSpPr>
        <p:spPr>
          <a:xfrm rot="18692365">
            <a:off x="6322191" y="679228"/>
            <a:ext cx="1192739" cy="499611"/>
          </a:xfrm>
          <a:prstGeom prst="rightArrow">
            <a:avLst/>
          </a:prstGeom>
          <a:solidFill>
            <a:srgbClr val="C00000"/>
          </a:solidFill>
        </p:spPr>
        <p:txBody>
          <a:bodyPr wrap="square" lIns="36000" tIns="0" rIns="0" bIns="0" rtlCol="0" anchor="ctr">
            <a:noAutofit/>
          </a:bodyPr>
          <a:lstStyle/>
          <a:p>
            <a:pPr algn="ctr"/>
            <a:r>
              <a:rPr lang="en-IE" sz="1100" b="1" dirty="0" smtClean="0">
                <a:solidFill>
                  <a:schemeClr val="bg1">
                    <a:lumMod val="95000"/>
                  </a:schemeClr>
                </a:solidFill>
              </a:rPr>
              <a:t>Energy Emissions</a:t>
            </a:r>
          </a:p>
        </p:txBody>
      </p:sp>
      <p:grpSp>
        <p:nvGrpSpPr>
          <p:cNvPr id="43" name="Gruppieren 22"/>
          <p:cNvGrpSpPr/>
          <p:nvPr/>
        </p:nvGrpSpPr>
        <p:grpSpPr>
          <a:xfrm>
            <a:off x="4133290" y="1911737"/>
            <a:ext cx="2738314" cy="1737497"/>
            <a:chOff x="4363657" y="1102405"/>
            <a:chExt cx="2738314" cy="1737497"/>
          </a:xfrm>
        </p:grpSpPr>
        <p:grpSp>
          <p:nvGrpSpPr>
            <p:cNvPr id="44" name="Gruppieren 13"/>
            <p:cNvGrpSpPr/>
            <p:nvPr/>
          </p:nvGrpSpPr>
          <p:grpSpPr>
            <a:xfrm>
              <a:off x="4363657" y="1102405"/>
              <a:ext cx="2738314" cy="1737497"/>
              <a:chOff x="4331127" y="1526369"/>
              <a:chExt cx="2738314" cy="1737497"/>
            </a:xfrm>
          </p:grpSpPr>
          <p:grpSp>
            <p:nvGrpSpPr>
              <p:cNvPr id="46" name="Gruppieren 10"/>
              <p:cNvGrpSpPr/>
              <p:nvPr/>
            </p:nvGrpSpPr>
            <p:grpSpPr>
              <a:xfrm>
                <a:off x="4331127" y="1526369"/>
                <a:ext cx="2738314" cy="1737497"/>
                <a:chOff x="4351873" y="1583118"/>
                <a:chExt cx="2738314" cy="1737497"/>
              </a:xfrm>
            </p:grpSpPr>
            <p:sp>
              <p:nvSpPr>
                <p:cNvPr id="52" name="Abgerundetes Rechteck 7"/>
                <p:cNvSpPr/>
                <p:nvPr/>
              </p:nvSpPr>
              <p:spPr>
                <a:xfrm>
                  <a:off x="4351873" y="1583118"/>
                  <a:ext cx="2738314" cy="1737497"/>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en-IE" sz="1600" b="1" dirty="0" smtClean="0">
                      <a:solidFill>
                        <a:schemeClr val="tx1">
                          <a:lumMod val="10000"/>
                          <a:lumOff val="90000"/>
                        </a:schemeClr>
                      </a:solidFill>
                    </a:rPr>
                    <a:t>Energy Transformation</a:t>
                  </a:r>
                </a:p>
                <a:p>
                  <a:pPr algn="ctr"/>
                  <a:r>
                    <a:rPr lang="en-IE" sz="1200" dirty="0" smtClean="0">
                      <a:solidFill>
                        <a:schemeClr val="tx1">
                          <a:lumMod val="10000"/>
                          <a:lumOff val="90000"/>
                        </a:schemeClr>
                      </a:solidFill>
                    </a:rPr>
                    <a:t>„modelling annual energy balances“</a:t>
                  </a:r>
                </a:p>
                <a:p>
                  <a:pPr marL="171450" indent="-171450" algn="ctr">
                    <a:buFontTx/>
                    <a:buChar char="-"/>
                  </a:pPr>
                  <a:endParaRPr lang="en-IE" sz="800" dirty="0" smtClean="0">
                    <a:solidFill>
                      <a:schemeClr val="tx1">
                        <a:lumMod val="10000"/>
                        <a:lumOff val="90000"/>
                      </a:schemeClr>
                    </a:solidFill>
                  </a:endParaRPr>
                </a:p>
              </p:txBody>
            </p:sp>
            <p:sp>
              <p:nvSpPr>
                <p:cNvPr id="53" name="Rechteck 80"/>
                <p:cNvSpPr/>
                <p:nvPr/>
              </p:nvSpPr>
              <p:spPr>
                <a:xfrm>
                  <a:off x="4565582" y="2704676"/>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IE" sz="1200" b="1" dirty="0" smtClean="0">
                      <a:solidFill>
                        <a:schemeClr val="tx1">
                          <a:lumMod val="10000"/>
                          <a:lumOff val="90000"/>
                        </a:schemeClr>
                      </a:solidFill>
                    </a:rPr>
                    <a:t>technology utilization </a:t>
                  </a:r>
                </a:p>
                <a:p>
                  <a:pPr algn="r"/>
                  <a:r>
                    <a:rPr lang="en-IE" sz="1200" b="1" dirty="0" smtClean="0">
                      <a:solidFill>
                        <a:schemeClr val="tx1">
                          <a:lumMod val="10000"/>
                          <a:lumOff val="90000"/>
                        </a:schemeClr>
                      </a:solidFill>
                    </a:rPr>
                    <a:t>allocation</a:t>
                  </a:r>
                </a:p>
              </p:txBody>
            </p:sp>
            <p:grpSp>
              <p:nvGrpSpPr>
                <p:cNvPr id="54" name="Gruppieren 9"/>
                <p:cNvGrpSpPr/>
                <p:nvPr/>
              </p:nvGrpSpPr>
              <p:grpSpPr>
                <a:xfrm>
                  <a:off x="4561804" y="2112382"/>
                  <a:ext cx="2250282" cy="550725"/>
                  <a:chOff x="4561804" y="2112382"/>
                  <a:chExt cx="2250282" cy="550725"/>
                </a:xfrm>
              </p:grpSpPr>
              <p:sp>
                <p:nvSpPr>
                  <p:cNvPr id="55" name="Rechteck 79"/>
                  <p:cNvSpPr/>
                  <p:nvPr/>
                </p:nvSpPr>
                <p:spPr>
                  <a:xfrm>
                    <a:off x="4561804" y="2112382"/>
                    <a:ext cx="2250282"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IE" sz="1200" b="1" dirty="0" smtClean="0">
                        <a:solidFill>
                          <a:schemeClr val="tx1">
                            <a:lumMod val="10000"/>
                            <a:lumOff val="90000"/>
                          </a:schemeClr>
                        </a:solidFill>
                      </a:rPr>
                      <a:t>Energy transformation</a:t>
                    </a:r>
                  </a:p>
                  <a:p>
                    <a:pPr algn="r"/>
                    <a:r>
                      <a:rPr lang="en-IE" sz="1200" b="1" dirty="0" smtClean="0">
                        <a:solidFill>
                          <a:schemeClr val="tx1">
                            <a:lumMod val="10000"/>
                            <a:lumOff val="90000"/>
                          </a:schemeClr>
                        </a:solidFill>
                      </a:rPr>
                      <a:t>chain</a:t>
                    </a:r>
                  </a:p>
                </p:txBody>
              </p:sp>
              <p:pic>
                <p:nvPicPr>
                  <p:cNvPr id="56" name="Grafik 66"/>
                  <p:cNvPicPr>
                    <a:picLocks noChangeAspect="1"/>
                  </p:cNvPicPr>
                  <p:nvPr/>
                </p:nvPicPr>
                <p:blipFill>
                  <a:blip r:embed="rId10"/>
                  <a:stretch>
                    <a:fillRect/>
                  </a:stretch>
                </p:blipFill>
                <p:spPr>
                  <a:xfrm>
                    <a:off x="4640965" y="2124847"/>
                    <a:ext cx="415853" cy="505262"/>
                  </a:xfrm>
                  <a:prstGeom prst="rect">
                    <a:avLst/>
                  </a:prstGeom>
                </p:spPr>
              </p:pic>
            </p:grpSp>
          </p:grpSp>
          <p:sp>
            <p:nvSpPr>
              <p:cNvPr id="47" name="Rechteck 14"/>
              <p:cNvSpPr/>
              <p:nvPr/>
            </p:nvSpPr>
            <p:spPr>
              <a:xfrm>
                <a:off x="4638047" y="2952816"/>
                <a:ext cx="163468"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48" name="Rechteck 69"/>
              <p:cNvSpPr/>
              <p:nvPr/>
            </p:nvSpPr>
            <p:spPr>
              <a:xfrm>
                <a:off x="4797227" y="2938570"/>
                <a:ext cx="163468" cy="59966"/>
              </a:xfrm>
              <a:prstGeom prst="rect">
                <a:avLst/>
              </a:prstGeom>
              <a:solidFill>
                <a:srgbClr val="04B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49" name="Rechteck 71"/>
              <p:cNvSpPr/>
              <p:nvPr/>
            </p:nvSpPr>
            <p:spPr>
              <a:xfrm>
                <a:off x="5049379" y="2847524"/>
                <a:ext cx="83511" cy="15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50" name="Rechteck 72"/>
              <p:cNvSpPr/>
              <p:nvPr/>
            </p:nvSpPr>
            <p:spPr>
              <a:xfrm>
                <a:off x="5128602" y="2812137"/>
                <a:ext cx="85468" cy="18447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cxnSp>
            <p:nvCxnSpPr>
              <p:cNvPr id="51" name="Gerader Verbinder 18"/>
              <p:cNvCxnSpPr/>
              <p:nvPr/>
            </p:nvCxnSpPr>
            <p:spPr>
              <a:xfrm>
                <a:off x="4970771" y="2762250"/>
                <a:ext cx="0" cy="234364"/>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45" name="Rechteck 70"/>
            <p:cNvSpPr/>
            <p:nvPr/>
          </p:nvSpPr>
          <p:spPr>
            <a:xfrm>
              <a:off x="4984941" y="2470440"/>
              <a:ext cx="101771" cy="9535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sp>
        <p:nvSpPr>
          <p:cNvPr id="57" name="Pfeil nach rechts 26"/>
          <p:cNvSpPr/>
          <p:nvPr/>
        </p:nvSpPr>
        <p:spPr>
          <a:xfrm rot="21266898">
            <a:off x="2968290" y="3212673"/>
            <a:ext cx="1431728" cy="268523"/>
          </a:xfrm>
          <a:prstGeom prst="rightArrow">
            <a:avLst>
              <a:gd name="adj1" fmla="val 63152"/>
              <a:gd name="adj2" fmla="val 34904"/>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tIns="0" bIns="0" rtlCol="0" anchor="ctr">
            <a:noAutofit/>
          </a:bodyPr>
          <a:lstStyle/>
          <a:p>
            <a:pPr algn="ctr"/>
            <a:r>
              <a:rPr lang="en-IE" sz="1000" b="1" dirty="0" smtClean="0">
                <a:solidFill>
                  <a:schemeClr val="bg1"/>
                </a:solidFill>
              </a:rPr>
              <a:t>Exogenous Priorities</a:t>
            </a:r>
            <a:endParaRPr lang="en-IE" sz="1000" b="1" dirty="0">
              <a:solidFill>
                <a:schemeClr val="bg1"/>
              </a:solidFill>
            </a:endParaRPr>
          </a:p>
        </p:txBody>
      </p:sp>
      <p:sp>
        <p:nvSpPr>
          <p:cNvPr id="59" name="Textfeld 74"/>
          <p:cNvSpPr txBox="1"/>
          <p:nvPr/>
        </p:nvSpPr>
        <p:spPr>
          <a:xfrm>
            <a:off x="4740222" y="1601464"/>
            <a:ext cx="966989" cy="261610"/>
          </a:xfrm>
          <a:prstGeom prst="rect">
            <a:avLst/>
          </a:prstGeom>
          <a:noFill/>
        </p:spPr>
        <p:txBody>
          <a:bodyPr wrap="square" rtlCol="0">
            <a:spAutoFit/>
          </a:bodyPr>
          <a:lstStyle/>
          <a:p>
            <a:r>
              <a:rPr lang="en-IE" sz="1100" b="1" dirty="0" smtClean="0"/>
              <a:t>FE, PE</a:t>
            </a:r>
          </a:p>
        </p:txBody>
      </p:sp>
      <p:sp>
        <p:nvSpPr>
          <p:cNvPr id="60" name="Pfeil nach links 25"/>
          <p:cNvSpPr/>
          <p:nvPr/>
        </p:nvSpPr>
        <p:spPr>
          <a:xfrm>
            <a:off x="10202834" y="3955452"/>
            <a:ext cx="1386696" cy="498995"/>
          </a:xfrm>
          <a:prstGeom prst="lef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lIns="0" tIns="0" rIns="36000" bIns="0" rtlCol="0" anchor="ctr"/>
          <a:lstStyle/>
          <a:p>
            <a:pPr algn="ctr"/>
            <a:r>
              <a:rPr lang="en-IE" sz="1000" dirty="0" smtClean="0"/>
              <a:t>Exogenous Priorities</a:t>
            </a:r>
            <a:endParaRPr lang="en-IE" sz="1000" dirty="0"/>
          </a:p>
        </p:txBody>
      </p:sp>
      <p:sp>
        <p:nvSpPr>
          <p:cNvPr id="61" name="Abgerundetes Rechteck 53"/>
          <p:cNvSpPr/>
          <p:nvPr/>
        </p:nvSpPr>
        <p:spPr>
          <a:xfrm>
            <a:off x="7665516" y="1373932"/>
            <a:ext cx="2728537" cy="918641"/>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en-IE" sz="1600" b="1" dirty="0" smtClean="0">
                <a:solidFill>
                  <a:schemeClr val="tx1">
                    <a:lumMod val="10000"/>
                    <a:lumOff val="90000"/>
                  </a:schemeClr>
                </a:solidFill>
              </a:rPr>
              <a:t>RES Potentials</a:t>
            </a:r>
          </a:p>
          <a:p>
            <a:pPr algn="ctr"/>
            <a:r>
              <a:rPr lang="en-IE" sz="1200" dirty="0" smtClean="0">
                <a:solidFill>
                  <a:schemeClr val="tx1">
                    <a:lumMod val="10000"/>
                    <a:lumOff val="90000"/>
                  </a:schemeClr>
                </a:solidFill>
              </a:rPr>
              <a:t>„accounting for biophysical constraints and land competition“</a:t>
            </a:r>
            <a:endParaRPr lang="en-IE" sz="800" dirty="0" smtClean="0">
              <a:solidFill>
                <a:schemeClr val="tx1">
                  <a:lumMod val="10000"/>
                  <a:lumOff val="90000"/>
                </a:schemeClr>
              </a:solidFill>
            </a:endParaRPr>
          </a:p>
        </p:txBody>
      </p:sp>
      <p:sp>
        <p:nvSpPr>
          <p:cNvPr id="62" name="Textfeld 77"/>
          <p:cNvSpPr txBox="1"/>
          <p:nvPr/>
        </p:nvSpPr>
        <p:spPr>
          <a:xfrm>
            <a:off x="6682162" y="1788314"/>
            <a:ext cx="1042019" cy="400110"/>
          </a:xfrm>
          <a:prstGeom prst="rect">
            <a:avLst/>
          </a:prstGeom>
          <a:noFill/>
        </p:spPr>
        <p:txBody>
          <a:bodyPr wrap="square" rtlCol="0">
            <a:spAutoFit/>
          </a:bodyPr>
          <a:lstStyle/>
          <a:p>
            <a:pPr algn="ctr"/>
            <a:r>
              <a:rPr lang="en-IE" sz="1000" b="1" dirty="0" smtClean="0"/>
              <a:t>Limited </a:t>
            </a:r>
            <a:r>
              <a:rPr lang="en-IE" sz="1000" b="1" dirty="0" err="1" smtClean="0"/>
              <a:t>Ressources</a:t>
            </a:r>
            <a:endParaRPr lang="en-IE" sz="1000" b="1" dirty="0"/>
          </a:p>
        </p:txBody>
      </p:sp>
      <p:sp>
        <p:nvSpPr>
          <p:cNvPr id="63" name="Textfeld 78"/>
          <p:cNvSpPr txBox="1"/>
          <p:nvPr/>
        </p:nvSpPr>
        <p:spPr>
          <a:xfrm>
            <a:off x="8288841" y="2278373"/>
            <a:ext cx="898455" cy="553998"/>
          </a:xfrm>
          <a:prstGeom prst="rect">
            <a:avLst/>
          </a:prstGeom>
          <a:noFill/>
        </p:spPr>
        <p:txBody>
          <a:bodyPr wrap="square" rtlCol="0">
            <a:spAutoFit/>
          </a:bodyPr>
          <a:lstStyle/>
          <a:p>
            <a:pPr algn="ctr"/>
            <a:r>
              <a:rPr lang="en-IE" sz="1000" b="1" dirty="0" smtClean="0"/>
              <a:t>Limited RES &amp; </a:t>
            </a:r>
            <a:r>
              <a:rPr lang="en-IE" sz="1000" b="1" dirty="0" err="1" smtClean="0"/>
              <a:t>vRES</a:t>
            </a:r>
            <a:r>
              <a:rPr lang="en-IE" sz="1000" b="1" dirty="0" smtClean="0"/>
              <a:t> Potentials</a:t>
            </a:r>
            <a:endParaRPr lang="en-IE" sz="1000" b="1" dirty="0"/>
          </a:p>
        </p:txBody>
      </p:sp>
      <p:sp>
        <p:nvSpPr>
          <p:cNvPr id="64" name="Textfeld 81"/>
          <p:cNvSpPr txBox="1"/>
          <p:nvPr/>
        </p:nvSpPr>
        <p:spPr>
          <a:xfrm rot="18926490">
            <a:off x="6336959" y="1000126"/>
            <a:ext cx="2112143" cy="499611"/>
          </a:xfrm>
          <a:prstGeom prst="rightArrow">
            <a:avLst/>
          </a:prstGeom>
          <a:solidFill>
            <a:srgbClr val="C00000"/>
          </a:solidFill>
        </p:spPr>
        <p:txBody>
          <a:bodyPr wrap="square" lIns="36000" tIns="0" rIns="0" bIns="0" rtlCol="0" anchor="ctr">
            <a:noAutofit/>
          </a:bodyPr>
          <a:lstStyle/>
          <a:p>
            <a:pPr algn="ctr"/>
            <a:r>
              <a:rPr lang="en-IE" sz="1100" b="1" dirty="0" smtClean="0">
                <a:solidFill>
                  <a:schemeClr val="bg1">
                    <a:lumMod val="95000"/>
                  </a:schemeClr>
                </a:solidFill>
              </a:rPr>
              <a:t>Fossil Fuel Demand</a:t>
            </a:r>
          </a:p>
        </p:txBody>
      </p:sp>
      <p:sp>
        <p:nvSpPr>
          <p:cNvPr id="65" name="Pfeil nach rechts 84"/>
          <p:cNvSpPr/>
          <p:nvPr/>
        </p:nvSpPr>
        <p:spPr>
          <a:xfrm rot="20788486">
            <a:off x="3009766" y="3560953"/>
            <a:ext cx="1431728" cy="268523"/>
          </a:xfrm>
          <a:prstGeom prst="rightArrow">
            <a:avLst>
              <a:gd name="adj1" fmla="val 63152"/>
              <a:gd name="adj2" fmla="val 34904"/>
            </a:avLst>
          </a:prstGeom>
          <a:solidFill>
            <a:schemeClr val="accent6"/>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tIns="0" bIns="0" rtlCol="0" anchor="ctr">
            <a:noAutofit/>
          </a:bodyPr>
          <a:lstStyle/>
          <a:p>
            <a:pPr algn="ctr"/>
            <a:r>
              <a:rPr lang="en-IE" sz="1000" b="1" dirty="0" smtClean="0">
                <a:solidFill>
                  <a:schemeClr val="bg1"/>
                </a:solidFill>
              </a:rPr>
              <a:t>Dynamic OPEX*</a:t>
            </a:r>
            <a:endParaRPr lang="en-IE" sz="1000" b="1" dirty="0">
              <a:solidFill>
                <a:schemeClr val="bg1"/>
              </a:solidFill>
            </a:endParaRPr>
          </a:p>
        </p:txBody>
      </p:sp>
      <p:sp>
        <p:nvSpPr>
          <p:cNvPr id="66" name="Pfeil nach links 86"/>
          <p:cNvSpPr/>
          <p:nvPr/>
        </p:nvSpPr>
        <p:spPr>
          <a:xfrm>
            <a:off x="10118170" y="4384683"/>
            <a:ext cx="1386696" cy="498995"/>
          </a:xfrm>
          <a:prstGeom prst="leftArrow">
            <a:avLst/>
          </a:prstGeom>
          <a:solidFill>
            <a:schemeClr val="accent6"/>
          </a:solidFill>
          <a:ln>
            <a:noFill/>
          </a:ln>
        </p:spPr>
        <p:style>
          <a:lnRef idx="2">
            <a:schemeClr val="accent3">
              <a:shade val="50000"/>
            </a:schemeClr>
          </a:lnRef>
          <a:fillRef idx="1">
            <a:schemeClr val="accent3"/>
          </a:fillRef>
          <a:effectRef idx="0">
            <a:schemeClr val="accent3"/>
          </a:effectRef>
          <a:fontRef idx="minor">
            <a:schemeClr val="lt1"/>
          </a:fontRef>
        </p:style>
        <p:txBody>
          <a:bodyPr lIns="0" tIns="0" rIns="36000" bIns="0" rtlCol="0" anchor="ctr"/>
          <a:lstStyle/>
          <a:p>
            <a:pPr algn="ctr"/>
            <a:r>
              <a:rPr lang="en-IE" sz="1000" dirty="0" smtClean="0"/>
              <a:t>Dynamic LCOE*</a:t>
            </a:r>
            <a:endParaRPr lang="en-IE" sz="1000" dirty="0"/>
          </a:p>
        </p:txBody>
      </p:sp>
      <p:sp>
        <p:nvSpPr>
          <p:cNvPr id="67" name="Textfeld 27"/>
          <p:cNvSpPr txBox="1"/>
          <p:nvPr/>
        </p:nvSpPr>
        <p:spPr>
          <a:xfrm>
            <a:off x="3969721" y="6250254"/>
            <a:ext cx="3531293" cy="553998"/>
          </a:xfrm>
          <a:prstGeom prst="rect">
            <a:avLst/>
          </a:prstGeom>
          <a:solidFill>
            <a:srgbClr val="FFFF00"/>
          </a:solidFill>
        </p:spPr>
        <p:txBody>
          <a:bodyPr wrap="square" lIns="0" tIns="0" rIns="0" bIns="0" rtlCol="0">
            <a:spAutoFit/>
          </a:bodyPr>
          <a:lstStyle/>
          <a:p>
            <a:r>
              <a:rPr lang="de-AT" dirty="0"/>
              <a:t>*… </a:t>
            </a:r>
            <a:r>
              <a:rPr lang="de-AT" dirty="0" smtClean="0"/>
              <a:t>unfinished feature, not sure if it makes it into this version results</a:t>
            </a:r>
            <a:endParaRPr lang="de-AT" dirty="0"/>
          </a:p>
        </p:txBody>
      </p:sp>
      <p:grpSp>
        <p:nvGrpSpPr>
          <p:cNvPr id="68" name="Gruppieren 31"/>
          <p:cNvGrpSpPr/>
          <p:nvPr/>
        </p:nvGrpSpPr>
        <p:grpSpPr>
          <a:xfrm>
            <a:off x="38627" y="4710792"/>
            <a:ext cx="1274217" cy="1426483"/>
            <a:chOff x="-34494" y="4454829"/>
            <a:chExt cx="1233067" cy="1426483"/>
          </a:xfrm>
        </p:grpSpPr>
        <p:sp>
          <p:nvSpPr>
            <p:cNvPr id="69" name="Rechteck 28"/>
            <p:cNvSpPr/>
            <p:nvPr/>
          </p:nvSpPr>
          <p:spPr>
            <a:xfrm>
              <a:off x="4999" y="4493688"/>
              <a:ext cx="1193574" cy="1387624"/>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0" name="Textfeld 58"/>
            <p:cNvSpPr txBox="1"/>
            <p:nvPr/>
          </p:nvSpPr>
          <p:spPr>
            <a:xfrm>
              <a:off x="119798" y="5433977"/>
              <a:ext cx="1064896" cy="415647"/>
            </a:xfrm>
            <a:prstGeom prst="rightArrow">
              <a:avLst>
                <a:gd name="adj1" fmla="val 71396"/>
                <a:gd name="adj2" fmla="val 50000"/>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IE" sz="1000" b="1" dirty="0" smtClean="0">
                  <a:solidFill>
                    <a:schemeClr val="bg1"/>
                  </a:solidFill>
                </a:rPr>
                <a:t>Scenario Assumption</a:t>
              </a:r>
              <a:endParaRPr lang="en-IE" sz="1000" dirty="0">
                <a:solidFill>
                  <a:schemeClr val="accent1"/>
                </a:solidFill>
              </a:endParaRPr>
            </a:p>
          </p:txBody>
        </p:sp>
        <p:sp>
          <p:nvSpPr>
            <p:cNvPr id="71" name="Textfeld 82"/>
            <p:cNvSpPr txBox="1"/>
            <p:nvPr/>
          </p:nvSpPr>
          <p:spPr>
            <a:xfrm>
              <a:off x="112178" y="5033075"/>
              <a:ext cx="1062401" cy="389287"/>
            </a:xfrm>
            <a:prstGeom prst="rightArrow">
              <a:avLst>
                <a:gd name="adj1" fmla="val 70760"/>
                <a:gd name="adj2" fmla="val 50000"/>
              </a:avLst>
            </a:prstGeom>
            <a:solidFill>
              <a:schemeClr val="accent6"/>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IE" sz="1000" b="1" dirty="0" smtClean="0">
                  <a:solidFill>
                    <a:schemeClr val="bg1"/>
                  </a:solidFill>
                </a:rPr>
                <a:t>Main input Variables</a:t>
              </a:r>
              <a:endParaRPr lang="en-IE" sz="1000" dirty="0">
                <a:solidFill>
                  <a:schemeClr val="accent1"/>
                </a:solidFill>
              </a:endParaRPr>
            </a:p>
          </p:txBody>
        </p:sp>
        <p:sp>
          <p:nvSpPr>
            <p:cNvPr id="72" name="Textfeld 83"/>
            <p:cNvSpPr txBox="1"/>
            <p:nvPr/>
          </p:nvSpPr>
          <p:spPr>
            <a:xfrm>
              <a:off x="36508" y="4651104"/>
              <a:ext cx="1074778" cy="434905"/>
            </a:xfrm>
            <a:prstGeom prst="leftArrow">
              <a:avLst>
                <a:gd name="adj1" fmla="val 68857"/>
                <a:gd name="adj2" fmla="val 53185"/>
              </a:avLst>
            </a:prstGeom>
            <a:solidFill>
              <a:srgbClr val="C00000"/>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IE" sz="1000" b="1" dirty="0" smtClean="0">
                  <a:solidFill>
                    <a:schemeClr val="bg1"/>
                  </a:solidFill>
                </a:rPr>
                <a:t>Main Output Variables</a:t>
              </a:r>
              <a:endParaRPr lang="en-IE" sz="1000" dirty="0">
                <a:solidFill>
                  <a:schemeClr val="accent1"/>
                </a:solidFill>
              </a:endParaRPr>
            </a:p>
          </p:txBody>
        </p:sp>
        <p:sp>
          <p:nvSpPr>
            <p:cNvPr id="73" name="Textfeld 30"/>
            <p:cNvSpPr txBox="1"/>
            <p:nvPr/>
          </p:nvSpPr>
          <p:spPr>
            <a:xfrm>
              <a:off x="-34494" y="4454829"/>
              <a:ext cx="1019921" cy="276999"/>
            </a:xfrm>
            <a:prstGeom prst="rect">
              <a:avLst/>
            </a:prstGeom>
            <a:noFill/>
          </p:spPr>
          <p:txBody>
            <a:bodyPr wrap="square" rtlCol="0">
              <a:spAutoFit/>
            </a:bodyPr>
            <a:lstStyle/>
            <a:p>
              <a:r>
                <a:rPr lang="de-AT" sz="1200" dirty="0" smtClean="0"/>
                <a:t>LEGEND</a:t>
              </a:r>
              <a:endParaRPr lang="de-AT" sz="1200" dirty="0"/>
            </a:p>
          </p:txBody>
        </p:sp>
      </p:grpSp>
      <p:sp>
        <p:nvSpPr>
          <p:cNvPr id="74" name="Pfeil nach rechts 91"/>
          <p:cNvSpPr/>
          <p:nvPr/>
        </p:nvSpPr>
        <p:spPr>
          <a:xfrm rot="21266898">
            <a:off x="5248" y="2251731"/>
            <a:ext cx="1154395" cy="481377"/>
          </a:xfrm>
          <a:prstGeom prst="rightArrow">
            <a:avLst>
              <a:gd name="adj1" fmla="val 63152"/>
              <a:gd name="adj2" fmla="val 34904"/>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tIns="0" bIns="0" rtlCol="0" anchor="ctr">
            <a:noAutofit/>
          </a:bodyPr>
          <a:lstStyle/>
          <a:p>
            <a:pPr algn="ctr"/>
            <a:r>
              <a:rPr lang="en-IE" sz="1000" b="1" dirty="0" smtClean="0">
                <a:solidFill>
                  <a:schemeClr val="bg1"/>
                </a:solidFill>
              </a:rPr>
              <a:t>Passenger transport Policy</a:t>
            </a:r>
            <a:endParaRPr lang="en-IE" sz="1000" b="1" dirty="0">
              <a:solidFill>
                <a:schemeClr val="bg1"/>
              </a:solidFill>
            </a:endParaRPr>
          </a:p>
        </p:txBody>
      </p:sp>
      <p:sp>
        <p:nvSpPr>
          <p:cNvPr id="75" name="Pfeil nach rechts 92"/>
          <p:cNvSpPr/>
          <p:nvPr/>
        </p:nvSpPr>
        <p:spPr>
          <a:xfrm rot="20879636">
            <a:off x="56825" y="2770507"/>
            <a:ext cx="1163391" cy="453331"/>
          </a:xfrm>
          <a:prstGeom prst="rightArrow">
            <a:avLst>
              <a:gd name="adj1" fmla="val 63152"/>
              <a:gd name="adj2" fmla="val 34904"/>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tIns="0" bIns="0" rtlCol="0" anchor="ctr">
            <a:noAutofit/>
          </a:bodyPr>
          <a:lstStyle/>
          <a:p>
            <a:pPr algn="ctr"/>
            <a:r>
              <a:rPr lang="en-IE" sz="1000" b="1" dirty="0" smtClean="0">
                <a:solidFill>
                  <a:schemeClr val="bg1"/>
                </a:solidFill>
              </a:rPr>
              <a:t>Energy Intensities</a:t>
            </a:r>
            <a:endParaRPr lang="en-IE" sz="1000" b="1" dirty="0">
              <a:solidFill>
                <a:schemeClr val="bg1"/>
              </a:solidFill>
            </a:endParaRPr>
          </a:p>
        </p:txBody>
      </p:sp>
      <p:sp>
        <p:nvSpPr>
          <p:cNvPr id="76" name="Pfeil nach rechts 87"/>
          <p:cNvSpPr/>
          <p:nvPr/>
        </p:nvSpPr>
        <p:spPr>
          <a:xfrm rot="5400000">
            <a:off x="915824" y="3770709"/>
            <a:ext cx="1485013" cy="272587"/>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7" name="Pfeil nach rechts 93"/>
          <p:cNvSpPr/>
          <p:nvPr/>
        </p:nvSpPr>
        <p:spPr>
          <a:xfrm rot="19689908">
            <a:off x="6320571" y="4776697"/>
            <a:ext cx="1283824" cy="260519"/>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8" name="Textfeld 94"/>
          <p:cNvSpPr txBox="1"/>
          <p:nvPr/>
        </p:nvSpPr>
        <p:spPr>
          <a:xfrm rot="19620690">
            <a:off x="6563268" y="4506202"/>
            <a:ext cx="1074369" cy="400110"/>
          </a:xfrm>
          <a:prstGeom prst="rect">
            <a:avLst/>
          </a:prstGeom>
          <a:noFill/>
        </p:spPr>
        <p:txBody>
          <a:bodyPr wrap="square" rtlCol="0">
            <a:spAutoFit/>
          </a:bodyPr>
          <a:lstStyle/>
          <a:p>
            <a:r>
              <a:rPr lang="en-IE" sz="1000" dirty="0" smtClean="0"/>
              <a:t>Expansion Priorities</a:t>
            </a:r>
          </a:p>
        </p:txBody>
      </p:sp>
      <p:sp>
        <p:nvSpPr>
          <p:cNvPr id="79" name="Rechteck 62"/>
          <p:cNvSpPr/>
          <p:nvPr/>
        </p:nvSpPr>
        <p:spPr>
          <a:xfrm>
            <a:off x="7654909" y="4319710"/>
            <a:ext cx="2573820" cy="328191"/>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E" sz="1200" dirty="0" smtClean="0">
                <a:solidFill>
                  <a:schemeClr val="tx1">
                    <a:lumMod val="10000"/>
                    <a:lumOff val="90000"/>
                  </a:schemeClr>
                </a:solidFill>
              </a:rPr>
              <a:t>Electrolyser, P2H &amp; storage capacities</a:t>
            </a:r>
          </a:p>
        </p:txBody>
      </p:sp>
      <p:sp>
        <p:nvSpPr>
          <p:cNvPr id="80" name="Abgerundetes Rechteck 76"/>
          <p:cNvSpPr/>
          <p:nvPr/>
        </p:nvSpPr>
        <p:spPr>
          <a:xfrm>
            <a:off x="4113410" y="1899193"/>
            <a:ext cx="2751834" cy="1731800"/>
          </a:xfrm>
          <a:prstGeom prst="round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AT"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1" name="Abgerundetes Rechteck 76"/>
          <p:cNvSpPr/>
          <p:nvPr/>
        </p:nvSpPr>
        <p:spPr>
          <a:xfrm>
            <a:off x="4046611" y="804352"/>
            <a:ext cx="2546892" cy="755620"/>
          </a:xfrm>
          <a:prstGeom prst="round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AT"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2" name="Abgerundetes Rechteck 76"/>
          <p:cNvSpPr/>
          <p:nvPr/>
        </p:nvSpPr>
        <p:spPr>
          <a:xfrm>
            <a:off x="7662205" y="1357913"/>
            <a:ext cx="2721115" cy="919053"/>
          </a:xfrm>
          <a:prstGeom prst="round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AT"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3" name="Abgerundetes Rechteck 76"/>
          <p:cNvSpPr/>
          <p:nvPr/>
        </p:nvSpPr>
        <p:spPr>
          <a:xfrm>
            <a:off x="6983138" y="5103160"/>
            <a:ext cx="3182437" cy="729143"/>
          </a:xfrm>
          <a:prstGeom prst="round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AT"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4" name="Abgerundetes Rechteck 76"/>
          <p:cNvSpPr/>
          <p:nvPr/>
        </p:nvSpPr>
        <p:spPr>
          <a:xfrm>
            <a:off x="1445253" y="4587933"/>
            <a:ext cx="4986824" cy="1368693"/>
          </a:xfrm>
          <a:prstGeom prst="round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AT"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5" name="Pfeil nach rechts 84"/>
          <p:cNvSpPr/>
          <p:nvPr/>
        </p:nvSpPr>
        <p:spPr>
          <a:xfrm rot="8307689" flipV="1">
            <a:off x="2884736" y="297185"/>
            <a:ext cx="1548618" cy="404545"/>
          </a:xfrm>
          <a:prstGeom prst="rightArrow">
            <a:avLst>
              <a:gd name="adj1" fmla="val 63152"/>
              <a:gd name="adj2" fmla="val 34904"/>
            </a:avLst>
          </a:prstGeom>
          <a:solidFill>
            <a:schemeClr val="accent6"/>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tIns="0" bIns="0" rtlCol="0" anchor="ctr">
            <a:noAutofit/>
          </a:bodyPr>
          <a:lstStyle/>
          <a:p>
            <a:pPr algn="ctr"/>
            <a:r>
              <a:rPr lang="en-IE" sz="1000" b="1" dirty="0" smtClean="0">
                <a:solidFill>
                  <a:schemeClr val="bg1"/>
                </a:solidFill>
              </a:rPr>
              <a:t>EROI system </a:t>
            </a:r>
            <a:r>
              <a:rPr lang="en-IE" sz="1000" b="1" dirty="0" err="1" smtClean="0">
                <a:solidFill>
                  <a:schemeClr val="bg1"/>
                </a:solidFill>
              </a:rPr>
              <a:t>feeeback</a:t>
            </a:r>
            <a:r>
              <a:rPr lang="en-IE" sz="1000" b="1" dirty="0" smtClean="0">
                <a:solidFill>
                  <a:schemeClr val="bg1"/>
                </a:solidFill>
              </a:rPr>
              <a:t>*</a:t>
            </a:r>
            <a:endParaRPr lang="en-IE" sz="1000" b="1" dirty="0">
              <a:solidFill>
                <a:schemeClr val="bg1"/>
              </a:solidFill>
            </a:endParaRPr>
          </a:p>
        </p:txBody>
      </p:sp>
      <p:sp>
        <p:nvSpPr>
          <p:cNvPr id="86" name="Abgerundetes Rechteck 76"/>
          <p:cNvSpPr/>
          <p:nvPr/>
        </p:nvSpPr>
        <p:spPr>
          <a:xfrm>
            <a:off x="1178519" y="843973"/>
            <a:ext cx="2267872" cy="2318052"/>
          </a:xfrm>
          <a:prstGeom prst="round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AT"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7" name="Pfeil nach links 6"/>
          <p:cNvSpPr/>
          <p:nvPr/>
        </p:nvSpPr>
        <p:spPr>
          <a:xfrm rot="19636856">
            <a:off x="10015722" y="2467728"/>
            <a:ext cx="1198409" cy="628088"/>
          </a:xfrm>
          <a:prstGeom prst="leftArrow">
            <a:avLst>
              <a:gd name="adj1" fmla="val 52595"/>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050" dirty="0" smtClean="0">
                <a:solidFill>
                  <a:schemeClr val="bg1"/>
                </a:solidFill>
              </a:rPr>
              <a:t>Uranium availability</a:t>
            </a:r>
            <a:endParaRPr lang="en-IE" sz="1050" dirty="0">
              <a:solidFill>
                <a:schemeClr val="bg1"/>
              </a:solidFill>
            </a:endParaRPr>
          </a:p>
        </p:txBody>
      </p:sp>
      <p:sp>
        <p:nvSpPr>
          <p:cNvPr id="88" name="Abgerundetes Rechteck 76"/>
          <p:cNvSpPr/>
          <p:nvPr/>
        </p:nvSpPr>
        <p:spPr>
          <a:xfrm>
            <a:off x="7553606" y="2934781"/>
            <a:ext cx="2793138" cy="1946486"/>
          </a:xfrm>
          <a:prstGeom prst="round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AT"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467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P spid="83" grpId="0" animBg="1"/>
      <p:bldP spid="84" grpId="0" animBg="1"/>
      <p:bldP spid="86" grpId="0" animBg="1"/>
      <p:bldP spid="8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WILIAM </a:t>
            </a:r>
            <a:r>
              <a:rPr lang="en-US" dirty="0"/>
              <a:t>model</a:t>
            </a:r>
            <a:endParaRPr lang="en-GB" dirty="0"/>
          </a:p>
        </p:txBody>
      </p:sp>
      <p:sp>
        <p:nvSpPr>
          <p:cNvPr id="3" name="Marcador de contenido 2"/>
          <p:cNvSpPr>
            <a:spLocks noGrp="1"/>
          </p:cNvSpPr>
          <p:nvPr>
            <p:ph idx="1"/>
          </p:nvPr>
        </p:nvSpPr>
        <p:spPr>
          <a:xfrm>
            <a:off x="732006" y="1058047"/>
            <a:ext cx="10727987" cy="4703391"/>
          </a:xfrm>
        </p:spPr>
        <p:txBody>
          <a:bodyPr>
            <a:normAutofit/>
          </a:bodyPr>
          <a:lstStyle/>
          <a:p>
            <a:pPr marL="0" indent="0">
              <a:buNone/>
            </a:pPr>
            <a:r>
              <a:rPr lang="es-ES" b="1" dirty="0"/>
              <a:t>BOTTOM UP </a:t>
            </a:r>
            <a:r>
              <a:rPr lang="en-US" b="1" dirty="0"/>
              <a:t>approach: TRANSPORT submodule (passengers)</a:t>
            </a:r>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30</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p:pic>
        <p:nvPicPr>
          <p:cNvPr id="8" name="Picture 7">
            <a:extLst>
              <a:ext uri="{FF2B5EF4-FFF2-40B4-BE49-F238E27FC236}">
                <a16:creationId xmlns:a16="http://schemas.microsoft.com/office/drawing/2014/main" id="{51179DEE-7AD8-57AD-6DA1-680738FCAE02}"/>
              </a:ext>
            </a:extLst>
          </p:cNvPr>
          <p:cNvPicPr>
            <a:picLocks noChangeAspect="1"/>
          </p:cNvPicPr>
          <p:nvPr/>
        </p:nvPicPr>
        <p:blipFill>
          <a:blip r:embed="rId2"/>
          <a:stretch>
            <a:fillRect/>
          </a:stretch>
        </p:blipFill>
        <p:spPr>
          <a:xfrm>
            <a:off x="1502228" y="1414913"/>
            <a:ext cx="8720837" cy="4804158"/>
          </a:xfrm>
          <a:prstGeom prst="rect">
            <a:avLst/>
          </a:prstGeom>
        </p:spPr>
      </p:pic>
    </p:spTree>
    <p:extLst>
      <p:ext uri="{BB962C8B-B14F-4D97-AF65-F5344CB8AC3E}">
        <p14:creationId xmlns:p14="http://schemas.microsoft.com/office/powerpoint/2010/main" val="14098737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WILIAM </a:t>
            </a:r>
            <a:r>
              <a:rPr lang="en-US" dirty="0"/>
              <a:t>model</a:t>
            </a:r>
            <a:endParaRPr lang="en-GB" dirty="0"/>
          </a:p>
        </p:txBody>
      </p:sp>
      <p:sp>
        <p:nvSpPr>
          <p:cNvPr id="3" name="Marcador de contenido 2"/>
          <p:cNvSpPr>
            <a:spLocks noGrp="1"/>
          </p:cNvSpPr>
          <p:nvPr>
            <p:ph idx="1"/>
          </p:nvPr>
        </p:nvSpPr>
        <p:spPr>
          <a:xfrm>
            <a:off x="838200" y="1298575"/>
            <a:ext cx="10727987" cy="4703391"/>
          </a:xfrm>
        </p:spPr>
        <p:txBody>
          <a:bodyPr>
            <a:normAutofit/>
          </a:bodyPr>
          <a:lstStyle/>
          <a:p>
            <a:pPr marL="0" indent="0">
              <a:buNone/>
            </a:pPr>
            <a:r>
              <a:rPr lang="es-ES" b="1" dirty="0"/>
              <a:t>BOTTOM UP </a:t>
            </a:r>
            <a:r>
              <a:rPr lang="en-US" b="1" dirty="0"/>
              <a:t>approach: TRANSPORT submodule (passengers)</a:t>
            </a:r>
          </a:p>
          <a:p>
            <a:pPr marL="0" indent="0">
              <a:buNone/>
            </a:pPr>
            <a:endParaRPr lang="en-US" b="1" dirty="0"/>
          </a:p>
          <a:p>
            <a:pPr marL="0" indent="0">
              <a:buNone/>
            </a:pPr>
            <a:endParaRPr lang="en-US" b="1" dirty="0"/>
          </a:p>
          <a:p>
            <a:pPr marL="0" indent="0">
              <a:buNone/>
            </a:pPr>
            <a:r>
              <a:rPr lang="es-ES" dirty="0">
                <a:ea typeface="Calibri" panose="020F0502020204030204" pitchFamily="34" charset="0"/>
                <a:cs typeface="Times New Roman" panose="02020603050405020304" pitchFamily="18" charset="0"/>
              </a:rPr>
              <a:t>f: </a:t>
            </a:r>
            <a:r>
              <a:rPr lang="en-US" dirty="0">
                <a:ea typeface="Calibri" panose="020F0502020204030204" pitchFamily="34" charset="0"/>
                <a:cs typeface="Times New Roman" panose="02020603050405020304" pitchFamily="18" charset="0"/>
              </a:rPr>
              <a:t>power train</a:t>
            </a:r>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s-ES" dirty="0">
              <a:ea typeface="Calibri" panose="020F0502020204030204" pitchFamily="34" charset="0"/>
              <a:cs typeface="Times New Roman" panose="02020603050405020304" pitchFamily="18" charset="0"/>
            </a:endParaRPr>
          </a:p>
          <a:p>
            <a:pPr marL="0" indent="0">
              <a:buNone/>
            </a:pPr>
            <a:r>
              <a:rPr lang="es-ES" dirty="0">
                <a:ea typeface="Calibri" panose="020F0502020204030204" pitchFamily="34" charset="0"/>
                <a:cs typeface="Times New Roman" panose="02020603050405020304" pitchFamily="18" charset="0"/>
              </a:rPr>
              <a:t>m: </a:t>
            </a:r>
            <a:r>
              <a:rPr lang="en-US" dirty="0">
                <a:ea typeface="Calibri" panose="020F0502020204030204" pitchFamily="34" charset="0"/>
                <a:cs typeface="Times New Roman" panose="02020603050405020304" pitchFamily="18" charset="0"/>
              </a:rPr>
              <a:t>transport mode</a:t>
            </a:r>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n-US" b="1" dirty="0"/>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31</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p:sp>
        <p:nvSpPr>
          <p:cNvPr id="6" name="Rectángulo 5"/>
          <p:cNvSpPr/>
          <p:nvPr/>
        </p:nvSpPr>
        <p:spPr>
          <a:xfrm>
            <a:off x="2799377" y="2007089"/>
            <a:ext cx="6096000" cy="1754326"/>
          </a:xfrm>
          <a:prstGeom prst="rect">
            <a:avLst/>
          </a:prstGeom>
        </p:spPr>
        <p:txBody>
          <a:bodyPr>
            <a:spAutoFit/>
          </a:bodyPr>
          <a:lstStyle/>
          <a:p>
            <a:r>
              <a:rPr lang="en-GB" dirty="0"/>
              <a:t>ICE: gasoline, diesel, gas, LPG</a:t>
            </a:r>
          </a:p>
          <a:p>
            <a:r>
              <a:rPr lang="en-GB" dirty="0"/>
              <a:t>BEV: Battery Electric Vehicle</a:t>
            </a:r>
          </a:p>
          <a:p>
            <a:r>
              <a:rPr lang="en-GB" dirty="0"/>
              <a:t>PHEV: Plug-in Hybrid Electric Vehicle</a:t>
            </a:r>
          </a:p>
          <a:p>
            <a:r>
              <a:rPr lang="en-GB" dirty="0"/>
              <a:t>HEV: Hybrid Electric Vehicle</a:t>
            </a:r>
          </a:p>
          <a:p>
            <a:r>
              <a:rPr lang="en-GB" dirty="0"/>
              <a:t>FCEV: Fuel Cell Electric Vehicle</a:t>
            </a:r>
          </a:p>
          <a:p>
            <a:r>
              <a:rPr lang="en-GB" dirty="0"/>
              <a:t>HPV: Human Powered Vehicle</a:t>
            </a:r>
          </a:p>
        </p:txBody>
      </p:sp>
      <p:sp>
        <p:nvSpPr>
          <p:cNvPr id="7" name="Abrir llave 6"/>
          <p:cNvSpPr/>
          <p:nvPr/>
        </p:nvSpPr>
        <p:spPr>
          <a:xfrm>
            <a:off x="2716936" y="1906623"/>
            <a:ext cx="164882" cy="195525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ectángulo 7"/>
          <p:cNvSpPr/>
          <p:nvPr/>
        </p:nvSpPr>
        <p:spPr>
          <a:xfrm>
            <a:off x="3514928" y="4147833"/>
            <a:ext cx="6096000" cy="2031325"/>
          </a:xfrm>
          <a:prstGeom prst="rect">
            <a:avLst/>
          </a:prstGeom>
        </p:spPr>
        <p:txBody>
          <a:bodyPr>
            <a:spAutoFit/>
          </a:bodyPr>
          <a:lstStyle/>
          <a:p>
            <a:r>
              <a:rPr lang="en-GB" dirty="0"/>
              <a:t>LDV: Light Duty Vehicles</a:t>
            </a:r>
          </a:p>
          <a:p>
            <a:r>
              <a:rPr lang="en-GB" dirty="0"/>
              <a:t>BUS: Bus</a:t>
            </a:r>
          </a:p>
          <a:p>
            <a:r>
              <a:rPr lang="es-ES" dirty="0"/>
              <a:t>MOTORCYCLES: </a:t>
            </a:r>
            <a:r>
              <a:rPr lang="en-US" dirty="0"/>
              <a:t>Motorcycles</a:t>
            </a:r>
            <a:r>
              <a:rPr lang="es-ES" dirty="0"/>
              <a:t> 2Wheel and 3Wheel</a:t>
            </a:r>
          </a:p>
          <a:p>
            <a:r>
              <a:rPr lang="es-ES" dirty="0"/>
              <a:t>RAIL: Rail</a:t>
            </a:r>
          </a:p>
          <a:p>
            <a:r>
              <a:rPr lang="es-ES" dirty="0"/>
              <a:t>AIR: Air</a:t>
            </a:r>
            <a:br>
              <a:rPr lang="es-ES" dirty="0"/>
            </a:br>
            <a:r>
              <a:rPr lang="es-ES" dirty="0"/>
              <a:t>MARINE: Marine</a:t>
            </a:r>
            <a:endParaRPr lang="en-GB" dirty="0"/>
          </a:p>
          <a:p>
            <a:r>
              <a:rPr lang="en-GB" dirty="0"/>
              <a:t>NMT: Non Motorized Transportation</a:t>
            </a:r>
          </a:p>
        </p:txBody>
      </p:sp>
      <p:sp>
        <p:nvSpPr>
          <p:cNvPr id="9" name="Abrir llave 8"/>
          <p:cNvSpPr/>
          <p:nvPr/>
        </p:nvSpPr>
        <p:spPr>
          <a:xfrm>
            <a:off x="3432487" y="4147833"/>
            <a:ext cx="164882" cy="195525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0207786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WILIAM </a:t>
            </a:r>
            <a:r>
              <a:rPr lang="en-US" dirty="0"/>
              <a:t>model</a:t>
            </a:r>
            <a:endParaRPr lang="en-GB" dirty="0"/>
          </a:p>
        </p:txBody>
      </p:sp>
      <p:sp>
        <p:nvSpPr>
          <p:cNvPr id="3" name="Marcador de contenido 2"/>
          <p:cNvSpPr>
            <a:spLocks noGrp="1"/>
          </p:cNvSpPr>
          <p:nvPr>
            <p:ph idx="1"/>
          </p:nvPr>
        </p:nvSpPr>
        <p:spPr>
          <a:xfrm>
            <a:off x="732006" y="1077304"/>
            <a:ext cx="10727987" cy="4703391"/>
          </a:xfrm>
        </p:spPr>
        <p:txBody>
          <a:bodyPr>
            <a:normAutofit/>
          </a:bodyPr>
          <a:lstStyle/>
          <a:p>
            <a:pPr marL="0" indent="0">
              <a:buNone/>
            </a:pPr>
            <a:r>
              <a:rPr lang="es-ES" b="1" dirty="0"/>
              <a:t>BOTTOM UP </a:t>
            </a:r>
            <a:r>
              <a:rPr lang="en-US" b="1" dirty="0"/>
              <a:t>approach: TRANSPORT submodule (passengers)</a:t>
            </a:r>
          </a:p>
          <a:p>
            <a:pPr>
              <a:buFont typeface="Wingdings" panose="05000000000000000000" pitchFamily="2" charset="2"/>
              <a:buChar char="Ø"/>
            </a:pPr>
            <a:r>
              <a:rPr lang="en-GB" sz="1800" b="1" dirty="0">
                <a:effectLst/>
                <a:latin typeface="Times New Roman" panose="02020603050405020304" pitchFamily="18" charset="0"/>
                <a:ea typeface="Times New Roman" panose="02020603050405020304" pitchFamily="18" charset="0"/>
              </a:rPr>
              <a:t>Shift to more sustainability transport</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b="1" dirty="0"/>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n-US" b="1" dirty="0"/>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32</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p:graphicFrame>
        <p:nvGraphicFramePr>
          <p:cNvPr id="6" name="Table 5">
            <a:extLst>
              <a:ext uri="{FF2B5EF4-FFF2-40B4-BE49-F238E27FC236}">
                <a16:creationId xmlns:a16="http://schemas.microsoft.com/office/drawing/2014/main" id="{1DE146B4-5F02-10A7-9A57-B72379FCD8FD}"/>
              </a:ext>
            </a:extLst>
          </p:cNvPr>
          <p:cNvGraphicFramePr>
            <a:graphicFrameLocks noGrp="1"/>
          </p:cNvGraphicFramePr>
          <p:nvPr>
            <p:extLst/>
          </p:nvPr>
        </p:nvGraphicFramePr>
        <p:xfrm>
          <a:off x="2488475" y="2495005"/>
          <a:ext cx="6609803" cy="2632170"/>
        </p:xfrm>
        <a:graphic>
          <a:graphicData uri="http://schemas.openxmlformats.org/drawingml/2006/table">
            <a:tbl>
              <a:tblPr>
                <a:tableStyleId>{5C22544A-7EE6-4342-B048-85BDC9FD1C3A}</a:tableStyleId>
              </a:tblPr>
              <a:tblGrid>
                <a:gridCol w="1321961">
                  <a:extLst>
                    <a:ext uri="{9D8B030D-6E8A-4147-A177-3AD203B41FA5}">
                      <a16:colId xmlns:a16="http://schemas.microsoft.com/office/drawing/2014/main" val="486706578"/>
                    </a:ext>
                  </a:extLst>
                </a:gridCol>
                <a:gridCol w="881307">
                  <a:extLst>
                    <a:ext uri="{9D8B030D-6E8A-4147-A177-3AD203B41FA5}">
                      <a16:colId xmlns:a16="http://schemas.microsoft.com/office/drawing/2014/main" val="3595133536"/>
                    </a:ext>
                  </a:extLst>
                </a:gridCol>
                <a:gridCol w="881307">
                  <a:extLst>
                    <a:ext uri="{9D8B030D-6E8A-4147-A177-3AD203B41FA5}">
                      <a16:colId xmlns:a16="http://schemas.microsoft.com/office/drawing/2014/main" val="3544685929"/>
                    </a:ext>
                  </a:extLst>
                </a:gridCol>
                <a:gridCol w="881307">
                  <a:extLst>
                    <a:ext uri="{9D8B030D-6E8A-4147-A177-3AD203B41FA5}">
                      <a16:colId xmlns:a16="http://schemas.microsoft.com/office/drawing/2014/main" val="1001814609"/>
                    </a:ext>
                  </a:extLst>
                </a:gridCol>
                <a:gridCol w="881307">
                  <a:extLst>
                    <a:ext uri="{9D8B030D-6E8A-4147-A177-3AD203B41FA5}">
                      <a16:colId xmlns:a16="http://schemas.microsoft.com/office/drawing/2014/main" val="2374393463"/>
                    </a:ext>
                  </a:extLst>
                </a:gridCol>
                <a:gridCol w="881307">
                  <a:extLst>
                    <a:ext uri="{9D8B030D-6E8A-4147-A177-3AD203B41FA5}">
                      <a16:colId xmlns:a16="http://schemas.microsoft.com/office/drawing/2014/main" val="3232206628"/>
                    </a:ext>
                  </a:extLst>
                </a:gridCol>
                <a:gridCol w="881307">
                  <a:extLst>
                    <a:ext uri="{9D8B030D-6E8A-4147-A177-3AD203B41FA5}">
                      <a16:colId xmlns:a16="http://schemas.microsoft.com/office/drawing/2014/main" val="431617449"/>
                    </a:ext>
                  </a:extLst>
                </a:gridCol>
              </a:tblGrid>
              <a:tr h="263217">
                <a:tc>
                  <a:txBody>
                    <a:bodyPr/>
                    <a:lstStyle/>
                    <a:p>
                      <a:pPr marL="0" marR="0" algn="ctr">
                        <a:spcBef>
                          <a:spcPts val="0"/>
                        </a:spcBef>
                        <a:spcAft>
                          <a:spcPts val="0"/>
                        </a:spcAft>
                        <a:tabLst>
                          <a:tab pos="-277495" algn="l"/>
                        </a:tabLst>
                      </a:pPr>
                      <a:r>
                        <a:rPr lang="en-GB" sz="1200" spc="-15" dirty="0">
                          <a:effectLst/>
                        </a:rPr>
                        <a:t> </a:t>
                      </a:r>
                      <a:endParaRPr lang="en-US" sz="1200" dirty="0">
                        <a:effectLst/>
                        <a:latin typeface="Times New Roman" panose="02020603050405020304" pitchFamily="18" charset="0"/>
                        <a:ea typeface="Times New Roman" panose="02020603050405020304" pitchFamily="18" charset="0"/>
                      </a:endParaRPr>
                    </a:p>
                  </a:txBody>
                  <a:tcPr marL="67945" marR="67945" marT="0" marB="0" anchor="ctr"/>
                </a:tc>
                <a:tc gridSpan="3">
                  <a:txBody>
                    <a:bodyPr/>
                    <a:lstStyle/>
                    <a:p>
                      <a:pPr marL="0" marR="0" algn="ctr">
                        <a:spcBef>
                          <a:spcPts val="0"/>
                        </a:spcBef>
                        <a:spcAft>
                          <a:spcPts val="0"/>
                        </a:spcAft>
                        <a:tabLst>
                          <a:tab pos="-277495" algn="l"/>
                        </a:tabLst>
                      </a:pPr>
                      <a:r>
                        <a:rPr lang="en-GB" sz="1200" spc="-15" dirty="0">
                          <a:effectLst/>
                        </a:rPr>
                        <a:t>INITIAL (2025)</a:t>
                      </a:r>
                      <a:endParaRPr lang="en-US" sz="1200" dirty="0">
                        <a:effectLst/>
                        <a:latin typeface="Times New Roman" panose="02020603050405020304" pitchFamily="18" charset="0"/>
                        <a:ea typeface="Times New Roman" panose="02020603050405020304" pitchFamily="18" charset="0"/>
                      </a:endParaRPr>
                    </a:p>
                  </a:txBody>
                  <a:tcPr marL="67945" marR="67945" marT="0" marB="0" anchor="ctr">
                    <a:solidFill>
                      <a:srgbClr val="92D050"/>
                    </a:solidFill>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tabLst>
                          <a:tab pos="-277495" algn="l"/>
                        </a:tabLst>
                      </a:pPr>
                      <a:r>
                        <a:rPr lang="en-GB" sz="1200" spc="-15" dirty="0">
                          <a:effectLst/>
                        </a:rPr>
                        <a:t>OBJECTIVE (2035)</a:t>
                      </a:r>
                      <a:endParaRPr lang="en-US" sz="1200" dirty="0">
                        <a:effectLst/>
                        <a:latin typeface="Times New Roman" panose="02020603050405020304" pitchFamily="18" charset="0"/>
                        <a:ea typeface="Times New Roman" panose="02020603050405020304" pitchFamily="18" charset="0"/>
                      </a:endParaRPr>
                    </a:p>
                  </a:txBody>
                  <a:tcPr marL="67945" marR="67945" marT="0" marB="0" anchor="ctr">
                    <a:solidFill>
                      <a:srgbClr val="00B0F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99841235"/>
                  </a:ext>
                </a:extLst>
              </a:tr>
              <a:tr h="263217">
                <a:tc>
                  <a:txBody>
                    <a:bodyPr/>
                    <a:lstStyle/>
                    <a:p>
                      <a:pPr marL="0" marR="0" algn="ctr">
                        <a:spcBef>
                          <a:spcPts val="0"/>
                        </a:spcBef>
                        <a:spcAft>
                          <a:spcPts val="0"/>
                        </a:spcAft>
                        <a:tabLst>
                          <a:tab pos="-277495" algn="l"/>
                        </a:tabLst>
                      </a:pPr>
                      <a:r>
                        <a:rPr lang="en-GB" sz="1200" spc="-15">
                          <a:effectLst/>
                        </a:rPr>
                        <a:t> </a:t>
                      </a:r>
                      <a:endParaRPr lang="en-US" sz="1200">
                        <a:effectLst/>
                        <a:latin typeface="Times New Roman" panose="02020603050405020304" pitchFamily="18" charset="0"/>
                        <a:ea typeface="Times New Roman" panose="02020603050405020304" pitchFamily="18" charset="0"/>
                      </a:endParaRPr>
                    </a:p>
                  </a:txBody>
                  <a:tcPr marL="67945" marR="67945" marT="0" marB="0" anchor="ctr"/>
                </a:tc>
                <a:tc>
                  <a:txBody>
                    <a:bodyPr/>
                    <a:lstStyle/>
                    <a:p>
                      <a:pPr marL="0" marR="0" algn="ctr">
                        <a:spcBef>
                          <a:spcPts val="0"/>
                        </a:spcBef>
                        <a:spcAft>
                          <a:spcPts val="0"/>
                        </a:spcAft>
                        <a:tabLst>
                          <a:tab pos="-277495" algn="l"/>
                        </a:tabLst>
                      </a:pPr>
                      <a:r>
                        <a:rPr lang="en-GB" sz="1200" b="1" spc="-15" dirty="0">
                          <a:effectLst/>
                        </a:rPr>
                        <a:t>LDV</a:t>
                      </a:r>
                      <a:endParaRPr lang="en-US" sz="1200" b="1" dirty="0">
                        <a:effectLst/>
                        <a:latin typeface="Times New Roman" panose="02020603050405020304" pitchFamily="18" charset="0"/>
                        <a:ea typeface="Times New Roman" panose="02020603050405020304" pitchFamily="18" charset="0"/>
                      </a:endParaRPr>
                    </a:p>
                  </a:txBody>
                  <a:tcPr marL="67945" marR="67945" marT="0" marB="0" anchor="ctr"/>
                </a:tc>
                <a:tc>
                  <a:txBody>
                    <a:bodyPr/>
                    <a:lstStyle/>
                    <a:p>
                      <a:pPr marL="0" marR="0" algn="ctr">
                        <a:spcBef>
                          <a:spcPts val="0"/>
                        </a:spcBef>
                        <a:spcAft>
                          <a:spcPts val="0"/>
                        </a:spcAft>
                        <a:tabLst>
                          <a:tab pos="-277495" algn="l"/>
                        </a:tabLst>
                      </a:pPr>
                      <a:r>
                        <a:rPr lang="en-GB" sz="1200" b="1" spc="-15" dirty="0">
                          <a:effectLst/>
                        </a:rPr>
                        <a:t>BUS</a:t>
                      </a:r>
                      <a:endParaRPr lang="en-US" sz="1200" b="1" dirty="0">
                        <a:effectLst/>
                        <a:latin typeface="Times New Roman" panose="02020603050405020304" pitchFamily="18" charset="0"/>
                        <a:ea typeface="Times New Roman" panose="02020603050405020304" pitchFamily="18" charset="0"/>
                      </a:endParaRPr>
                    </a:p>
                  </a:txBody>
                  <a:tcPr marL="67945" marR="67945" marT="0" marB="0" anchor="ctr"/>
                </a:tc>
                <a:tc>
                  <a:txBody>
                    <a:bodyPr/>
                    <a:lstStyle/>
                    <a:p>
                      <a:pPr marL="0" marR="0" algn="ctr">
                        <a:spcBef>
                          <a:spcPts val="0"/>
                        </a:spcBef>
                        <a:spcAft>
                          <a:spcPts val="0"/>
                        </a:spcAft>
                        <a:tabLst>
                          <a:tab pos="-277495" algn="l"/>
                        </a:tabLst>
                      </a:pPr>
                      <a:r>
                        <a:rPr lang="en-GB" sz="1200" b="1" spc="-15" dirty="0">
                          <a:effectLst/>
                        </a:rPr>
                        <a:t>2W_3W</a:t>
                      </a:r>
                      <a:endParaRPr lang="en-US" sz="1200" b="1" dirty="0">
                        <a:effectLst/>
                        <a:latin typeface="Times New Roman" panose="02020603050405020304" pitchFamily="18" charset="0"/>
                        <a:ea typeface="Times New Roman" panose="02020603050405020304" pitchFamily="18" charset="0"/>
                      </a:endParaRPr>
                    </a:p>
                  </a:txBody>
                  <a:tcPr marL="67945" marR="67945" marT="0" marB="0" anchor="ctr"/>
                </a:tc>
                <a:tc>
                  <a:txBody>
                    <a:bodyPr/>
                    <a:lstStyle/>
                    <a:p>
                      <a:pPr marL="0" marR="0" algn="ctr">
                        <a:spcBef>
                          <a:spcPts val="0"/>
                        </a:spcBef>
                        <a:spcAft>
                          <a:spcPts val="0"/>
                        </a:spcAft>
                        <a:tabLst>
                          <a:tab pos="-277495" algn="l"/>
                        </a:tabLst>
                      </a:pPr>
                      <a:r>
                        <a:rPr lang="en-GB" sz="1200" b="1" spc="-15" dirty="0">
                          <a:effectLst/>
                        </a:rPr>
                        <a:t>LDV</a:t>
                      </a:r>
                      <a:endParaRPr lang="en-US" sz="1200" b="1" dirty="0">
                        <a:effectLst/>
                        <a:latin typeface="Times New Roman" panose="02020603050405020304" pitchFamily="18" charset="0"/>
                        <a:ea typeface="Times New Roman" panose="02020603050405020304" pitchFamily="18" charset="0"/>
                      </a:endParaRPr>
                    </a:p>
                  </a:txBody>
                  <a:tcPr marL="67945" marR="67945" marT="0" marB="0" anchor="ctr"/>
                </a:tc>
                <a:tc>
                  <a:txBody>
                    <a:bodyPr/>
                    <a:lstStyle/>
                    <a:p>
                      <a:pPr marL="0" marR="0" algn="ctr">
                        <a:spcBef>
                          <a:spcPts val="0"/>
                        </a:spcBef>
                        <a:spcAft>
                          <a:spcPts val="0"/>
                        </a:spcAft>
                        <a:tabLst>
                          <a:tab pos="-277495" algn="l"/>
                        </a:tabLst>
                      </a:pPr>
                      <a:r>
                        <a:rPr lang="en-GB" sz="1200" b="1" spc="-15" dirty="0">
                          <a:effectLst/>
                        </a:rPr>
                        <a:t>BUS</a:t>
                      </a:r>
                      <a:endParaRPr lang="en-US" sz="1200" b="1" dirty="0">
                        <a:effectLst/>
                        <a:latin typeface="Times New Roman" panose="02020603050405020304" pitchFamily="18" charset="0"/>
                        <a:ea typeface="Times New Roman" panose="02020603050405020304" pitchFamily="18" charset="0"/>
                      </a:endParaRPr>
                    </a:p>
                  </a:txBody>
                  <a:tcPr marL="67945" marR="67945" marT="0" marB="0" anchor="ctr"/>
                </a:tc>
                <a:tc>
                  <a:txBody>
                    <a:bodyPr/>
                    <a:lstStyle/>
                    <a:p>
                      <a:pPr marL="0" marR="0" algn="ctr">
                        <a:spcBef>
                          <a:spcPts val="0"/>
                        </a:spcBef>
                        <a:spcAft>
                          <a:spcPts val="0"/>
                        </a:spcAft>
                        <a:tabLst>
                          <a:tab pos="-277495" algn="l"/>
                        </a:tabLst>
                      </a:pPr>
                      <a:r>
                        <a:rPr lang="en-GB" sz="1200" b="1" spc="-15" dirty="0">
                          <a:effectLst/>
                        </a:rPr>
                        <a:t>2W_3W</a:t>
                      </a:r>
                      <a:endParaRPr lang="en-US" sz="1200" b="1" dirty="0">
                        <a:effectLst/>
                        <a:latin typeface="Times New Roman" panose="02020603050405020304" pitchFamily="18" charset="0"/>
                        <a:ea typeface="Times New Roman" panose="02020603050405020304" pitchFamily="18" charset="0"/>
                      </a:endParaRPr>
                    </a:p>
                  </a:txBody>
                  <a:tcPr marL="67945" marR="67945" marT="0" marB="0" anchor="ctr"/>
                </a:tc>
                <a:extLst>
                  <a:ext uri="{0D108BD9-81ED-4DB2-BD59-A6C34878D82A}">
                    <a16:rowId xmlns:a16="http://schemas.microsoft.com/office/drawing/2014/main" val="2140924359"/>
                  </a:ext>
                </a:extLst>
              </a:tr>
              <a:tr h="263217">
                <a:tc>
                  <a:txBody>
                    <a:bodyPr/>
                    <a:lstStyle/>
                    <a:p>
                      <a:pPr marL="0" marR="0" algn="ctr">
                        <a:spcBef>
                          <a:spcPts val="0"/>
                        </a:spcBef>
                        <a:spcAft>
                          <a:spcPts val="0"/>
                        </a:spcAft>
                        <a:tabLst>
                          <a:tab pos="-277495" algn="l"/>
                        </a:tabLst>
                      </a:pPr>
                      <a:r>
                        <a:rPr lang="en-GB" sz="1200" spc="-15" dirty="0" err="1">
                          <a:effectLst/>
                        </a:rPr>
                        <a:t>ICE_gasoline</a:t>
                      </a:r>
                      <a:endParaRPr lang="en-US" sz="1200" dirty="0">
                        <a:effectLst/>
                        <a:latin typeface="Times New Roman" panose="02020603050405020304" pitchFamily="18" charset="0"/>
                        <a:ea typeface="Times New Roman" panose="02020603050405020304" pitchFamily="18" charset="0"/>
                      </a:endParaRPr>
                    </a:p>
                  </a:txBody>
                  <a:tcPr marL="67945" marR="67945" marT="0" marB="0" anchor="ctr"/>
                </a:tc>
                <a:tc>
                  <a:txBody>
                    <a:bodyPr/>
                    <a:lstStyle/>
                    <a:p>
                      <a:pPr marL="0" marR="0" algn="ctr">
                        <a:spcBef>
                          <a:spcPts val="0"/>
                        </a:spcBef>
                        <a:spcAft>
                          <a:spcPts val="0"/>
                        </a:spcAft>
                        <a:tabLst>
                          <a:tab pos="-277495" algn="l"/>
                        </a:tabLst>
                      </a:pPr>
                      <a:r>
                        <a:rPr lang="en-GB" sz="1100" dirty="0">
                          <a:effectLst/>
                        </a:rPr>
                        <a:t>12.60%</a:t>
                      </a:r>
                      <a:endParaRPr lang="en-US" sz="1200" dirty="0">
                        <a:effectLst/>
                        <a:latin typeface="Times New Roman" panose="02020603050405020304" pitchFamily="18" charset="0"/>
                        <a:ea typeface="Times New Roman" panose="02020603050405020304" pitchFamily="18" charset="0"/>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0.02%</a:t>
                      </a:r>
                      <a:endParaRPr lang="en-US" sz="1100" kern="120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2.94%</a:t>
                      </a:r>
                      <a:endParaRPr lang="en-US" sz="1100" kern="120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6.3%</a:t>
                      </a:r>
                      <a:endParaRPr lang="en-US" sz="1100" kern="120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0.08%</a:t>
                      </a:r>
                      <a:endParaRPr lang="en-US" sz="1100" kern="120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2.94%</a:t>
                      </a:r>
                      <a:endParaRPr lang="en-US" sz="1100" kern="1200" dirty="0">
                        <a:solidFill>
                          <a:schemeClr val="dk1"/>
                        </a:solidFill>
                        <a:effectLst/>
                        <a:latin typeface="+mn-lt"/>
                        <a:ea typeface="+mn-ea"/>
                        <a:cs typeface="+mn-cs"/>
                      </a:endParaRPr>
                    </a:p>
                  </a:txBody>
                  <a:tcPr marL="67945" marR="67945" marT="0" marB="0" anchor="ctr"/>
                </a:tc>
                <a:extLst>
                  <a:ext uri="{0D108BD9-81ED-4DB2-BD59-A6C34878D82A}">
                    <a16:rowId xmlns:a16="http://schemas.microsoft.com/office/drawing/2014/main" val="2922881343"/>
                  </a:ext>
                </a:extLst>
              </a:tr>
              <a:tr h="263217">
                <a:tc>
                  <a:txBody>
                    <a:bodyPr/>
                    <a:lstStyle/>
                    <a:p>
                      <a:pPr marL="0" marR="0" algn="ctr">
                        <a:spcBef>
                          <a:spcPts val="0"/>
                        </a:spcBef>
                        <a:spcAft>
                          <a:spcPts val="0"/>
                        </a:spcAft>
                        <a:tabLst>
                          <a:tab pos="-277495" algn="l"/>
                        </a:tabLst>
                      </a:pPr>
                      <a:r>
                        <a:rPr lang="en-GB" sz="1200" spc="-15">
                          <a:effectLst/>
                        </a:rPr>
                        <a:t>ICE_diesel</a:t>
                      </a:r>
                      <a:endParaRPr lang="en-US" sz="1200">
                        <a:effectLst/>
                        <a:latin typeface="Times New Roman" panose="02020603050405020304" pitchFamily="18" charset="0"/>
                        <a:ea typeface="Times New Roman" panose="02020603050405020304" pitchFamily="18" charset="0"/>
                      </a:endParaRPr>
                    </a:p>
                  </a:txBody>
                  <a:tcPr marL="67945" marR="67945" marT="0" marB="0" anchor="ctr"/>
                </a:tc>
                <a:tc>
                  <a:txBody>
                    <a:bodyPr/>
                    <a:lstStyle/>
                    <a:p>
                      <a:pPr marL="0" marR="0" algn="ctr">
                        <a:spcBef>
                          <a:spcPts val="0"/>
                        </a:spcBef>
                        <a:spcAft>
                          <a:spcPts val="0"/>
                        </a:spcAft>
                        <a:tabLst>
                          <a:tab pos="-277495" algn="l"/>
                        </a:tabLst>
                      </a:pPr>
                      <a:r>
                        <a:rPr lang="en-GB" sz="1100">
                          <a:effectLst/>
                        </a:rPr>
                        <a:t>40.13%</a:t>
                      </a:r>
                      <a:endParaRPr lang="en-US" sz="1200">
                        <a:effectLst/>
                        <a:latin typeface="Times New Roman" panose="02020603050405020304" pitchFamily="18" charset="0"/>
                        <a:ea typeface="Times New Roman" panose="02020603050405020304" pitchFamily="18" charset="0"/>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5.96%</a:t>
                      </a:r>
                      <a:endParaRPr lang="en-US" sz="1100" kern="1200" dirty="0">
                        <a:solidFill>
                          <a:schemeClr val="dk1"/>
                        </a:solidFill>
                        <a:effectLst/>
                        <a:latin typeface="+mn-lt"/>
                        <a:ea typeface="+mn-ea"/>
                        <a:cs typeface="+mn-cs"/>
                      </a:endParaRPr>
                    </a:p>
                  </a:txBody>
                  <a:tcPr marL="67945" marR="67945"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tab pos="-277495" algn="l"/>
                        </a:tabLst>
                        <a:defRPr/>
                      </a:pPr>
                      <a:r>
                        <a:rPr lang="en-GB" sz="1100" kern="1200" noProof="0">
                          <a:solidFill>
                            <a:schemeClr val="dk1"/>
                          </a:solidFill>
                          <a:effectLst/>
                          <a:latin typeface="+mn-lt"/>
                          <a:ea typeface="+mn-ea"/>
                          <a:cs typeface="+mn-cs"/>
                        </a:rPr>
                        <a:t>0</a:t>
                      </a:r>
                      <a:endParaRPr lang="en-US" sz="1100" kern="1200" noProof="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20.06%</a:t>
                      </a:r>
                      <a:endParaRPr lang="en-US" sz="1100" kern="120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23.84%</a:t>
                      </a:r>
                      <a:endParaRPr lang="en-US" sz="1100" kern="120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a:solidFill>
                            <a:schemeClr val="dk1"/>
                          </a:solidFill>
                          <a:effectLst/>
                          <a:latin typeface="+mn-lt"/>
                          <a:ea typeface="+mn-ea"/>
                          <a:cs typeface="+mn-cs"/>
                        </a:rPr>
                        <a:t>0</a:t>
                      </a:r>
                      <a:endParaRPr lang="en-US" sz="1100" kern="1200">
                        <a:solidFill>
                          <a:schemeClr val="dk1"/>
                        </a:solidFill>
                        <a:effectLst/>
                        <a:latin typeface="+mn-lt"/>
                        <a:ea typeface="+mn-ea"/>
                        <a:cs typeface="+mn-cs"/>
                      </a:endParaRPr>
                    </a:p>
                  </a:txBody>
                  <a:tcPr marL="67945" marR="67945" marT="0" marB="0" anchor="ctr"/>
                </a:tc>
                <a:extLst>
                  <a:ext uri="{0D108BD9-81ED-4DB2-BD59-A6C34878D82A}">
                    <a16:rowId xmlns:a16="http://schemas.microsoft.com/office/drawing/2014/main" val="244026778"/>
                  </a:ext>
                </a:extLst>
              </a:tr>
              <a:tr h="263217">
                <a:tc>
                  <a:txBody>
                    <a:bodyPr/>
                    <a:lstStyle/>
                    <a:p>
                      <a:pPr marL="0" marR="0" algn="ctr">
                        <a:spcBef>
                          <a:spcPts val="0"/>
                        </a:spcBef>
                        <a:spcAft>
                          <a:spcPts val="0"/>
                        </a:spcAft>
                        <a:tabLst>
                          <a:tab pos="-277495" algn="l"/>
                        </a:tabLst>
                      </a:pPr>
                      <a:r>
                        <a:rPr lang="en-GB" sz="1200" spc="-15">
                          <a:effectLst/>
                        </a:rPr>
                        <a:t>ICE_LPG</a:t>
                      </a:r>
                      <a:endParaRPr lang="en-US" sz="1200">
                        <a:effectLst/>
                        <a:latin typeface="Times New Roman" panose="02020603050405020304" pitchFamily="18" charset="0"/>
                        <a:ea typeface="Times New Roman" panose="02020603050405020304" pitchFamily="18" charset="0"/>
                      </a:endParaRPr>
                    </a:p>
                  </a:txBody>
                  <a:tcPr marL="67945" marR="67945" marT="0" marB="0" anchor="ctr"/>
                </a:tc>
                <a:tc>
                  <a:txBody>
                    <a:bodyPr/>
                    <a:lstStyle/>
                    <a:p>
                      <a:pPr marL="0" marR="0" algn="ctr">
                        <a:spcBef>
                          <a:spcPts val="0"/>
                        </a:spcBef>
                        <a:spcAft>
                          <a:spcPts val="0"/>
                        </a:spcAft>
                        <a:tabLst>
                          <a:tab pos="-277495" algn="l"/>
                        </a:tabLst>
                      </a:pPr>
                      <a:r>
                        <a:rPr lang="en-GB" sz="1100">
                          <a:effectLst/>
                        </a:rPr>
                        <a:t>0.15%</a:t>
                      </a:r>
                      <a:endParaRPr lang="en-US" sz="1200">
                        <a:effectLst/>
                        <a:latin typeface="Times New Roman" panose="02020603050405020304" pitchFamily="18" charset="0"/>
                        <a:ea typeface="Times New Roman" panose="02020603050405020304" pitchFamily="18" charset="0"/>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a:solidFill>
                            <a:schemeClr val="dk1"/>
                          </a:solidFill>
                          <a:effectLst/>
                          <a:latin typeface="+mn-lt"/>
                          <a:ea typeface="+mn-ea"/>
                          <a:cs typeface="+mn-cs"/>
                        </a:rPr>
                        <a:t>0.01%</a:t>
                      </a:r>
                      <a:endParaRPr lang="en-US" sz="1100" kern="1200">
                        <a:solidFill>
                          <a:schemeClr val="dk1"/>
                        </a:solidFill>
                        <a:effectLst/>
                        <a:latin typeface="+mn-lt"/>
                        <a:ea typeface="+mn-ea"/>
                        <a:cs typeface="+mn-cs"/>
                      </a:endParaRPr>
                    </a:p>
                  </a:txBody>
                  <a:tcPr marL="67945" marR="67945"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tab pos="-277495" algn="l"/>
                        </a:tabLst>
                        <a:defRPr/>
                      </a:pPr>
                      <a:r>
                        <a:rPr lang="en-GB" sz="1100" kern="1200" noProof="0" dirty="0">
                          <a:solidFill>
                            <a:schemeClr val="dk1"/>
                          </a:solidFill>
                          <a:effectLst/>
                          <a:latin typeface="+mn-lt"/>
                          <a:ea typeface="+mn-ea"/>
                          <a:cs typeface="+mn-cs"/>
                        </a:rPr>
                        <a:t>0</a:t>
                      </a:r>
                      <a:endParaRPr lang="en-US" sz="1100" kern="1200" noProof="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0.075%</a:t>
                      </a:r>
                      <a:endParaRPr lang="en-US" sz="1100" kern="120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0.04%</a:t>
                      </a:r>
                      <a:endParaRPr lang="en-US" sz="1100" kern="120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0</a:t>
                      </a:r>
                      <a:endParaRPr lang="en-US" sz="1100" kern="1200" dirty="0">
                        <a:solidFill>
                          <a:schemeClr val="dk1"/>
                        </a:solidFill>
                        <a:effectLst/>
                        <a:latin typeface="+mn-lt"/>
                        <a:ea typeface="+mn-ea"/>
                        <a:cs typeface="+mn-cs"/>
                      </a:endParaRPr>
                    </a:p>
                  </a:txBody>
                  <a:tcPr marL="67945" marR="67945" marT="0" marB="0" anchor="ctr"/>
                </a:tc>
                <a:extLst>
                  <a:ext uri="{0D108BD9-81ED-4DB2-BD59-A6C34878D82A}">
                    <a16:rowId xmlns:a16="http://schemas.microsoft.com/office/drawing/2014/main" val="2627761633"/>
                  </a:ext>
                </a:extLst>
              </a:tr>
              <a:tr h="263217">
                <a:tc>
                  <a:txBody>
                    <a:bodyPr/>
                    <a:lstStyle/>
                    <a:p>
                      <a:pPr marL="0" marR="0" algn="ctr">
                        <a:spcBef>
                          <a:spcPts val="0"/>
                        </a:spcBef>
                        <a:spcAft>
                          <a:spcPts val="0"/>
                        </a:spcAft>
                        <a:tabLst>
                          <a:tab pos="-277495" algn="l"/>
                        </a:tabLst>
                      </a:pPr>
                      <a:r>
                        <a:rPr lang="en-GB" sz="1200" spc="-15">
                          <a:effectLst/>
                        </a:rPr>
                        <a:t>ICE_gas</a:t>
                      </a:r>
                      <a:endParaRPr lang="en-US" sz="1200">
                        <a:effectLst/>
                        <a:latin typeface="Times New Roman" panose="02020603050405020304" pitchFamily="18" charset="0"/>
                        <a:ea typeface="Times New Roman" panose="02020603050405020304" pitchFamily="18" charset="0"/>
                      </a:endParaRPr>
                    </a:p>
                  </a:txBody>
                  <a:tcPr marL="67945" marR="67945" marT="0" marB="0" anchor="ctr"/>
                </a:tc>
                <a:tc>
                  <a:txBody>
                    <a:bodyPr/>
                    <a:lstStyle/>
                    <a:p>
                      <a:pPr marL="0" marR="0" algn="ctr">
                        <a:spcBef>
                          <a:spcPts val="0"/>
                        </a:spcBef>
                        <a:spcAft>
                          <a:spcPts val="0"/>
                        </a:spcAft>
                        <a:tabLst>
                          <a:tab pos="-277495" algn="l"/>
                        </a:tabLst>
                      </a:pPr>
                      <a:r>
                        <a:rPr lang="en-GB" sz="1100">
                          <a:effectLst/>
                        </a:rPr>
                        <a:t>0.24%</a:t>
                      </a:r>
                      <a:endParaRPr lang="en-US" sz="1200">
                        <a:effectLst/>
                        <a:latin typeface="Times New Roman" panose="02020603050405020304" pitchFamily="18" charset="0"/>
                        <a:ea typeface="Times New Roman" panose="02020603050405020304" pitchFamily="18" charset="0"/>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a:solidFill>
                            <a:schemeClr val="dk1"/>
                          </a:solidFill>
                          <a:effectLst/>
                          <a:latin typeface="+mn-lt"/>
                          <a:ea typeface="+mn-ea"/>
                          <a:cs typeface="+mn-cs"/>
                        </a:rPr>
                        <a:t>1.75%</a:t>
                      </a:r>
                      <a:endParaRPr lang="en-US" sz="1100" kern="1200">
                        <a:solidFill>
                          <a:schemeClr val="dk1"/>
                        </a:solidFill>
                        <a:effectLst/>
                        <a:latin typeface="+mn-lt"/>
                        <a:ea typeface="+mn-ea"/>
                        <a:cs typeface="+mn-cs"/>
                      </a:endParaRPr>
                    </a:p>
                  </a:txBody>
                  <a:tcPr marL="67945" marR="67945"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tab pos="-277495" algn="l"/>
                        </a:tabLst>
                        <a:defRPr/>
                      </a:pPr>
                      <a:r>
                        <a:rPr lang="en-GB" sz="1100" kern="1200" noProof="0">
                          <a:solidFill>
                            <a:schemeClr val="dk1"/>
                          </a:solidFill>
                          <a:effectLst/>
                          <a:latin typeface="+mn-lt"/>
                          <a:ea typeface="+mn-ea"/>
                          <a:cs typeface="+mn-cs"/>
                        </a:rPr>
                        <a:t>0</a:t>
                      </a:r>
                      <a:endParaRPr lang="en-US" sz="1100" kern="1200" noProof="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0.12%</a:t>
                      </a:r>
                      <a:endParaRPr lang="en-US" sz="1100" kern="120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7%</a:t>
                      </a: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0</a:t>
                      </a:r>
                      <a:endParaRPr lang="en-US" sz="1100" kern="1200" dirty="0">
                        <a:solidFill>
                          <a:schemeClr val="dk1"/>
                        </a:solidFill>
                        <a:effectLst/>
                        <a:latin typeface="+mn-lt"/>
                        <a:ea typeface="+mn-ea"/>
                        <a:cs typeface="+mn-cs"/>
                      </a:endParaRPr>
                    </a:p>
                  </a:txBody>
                  <a:tcPr marL="67945" marR="67945" marT="0" marB="0" anchor="ctr"/>
                </a:tc>
                <a:extLst>
                  <a:ext uri="{0D108BD9-81ED-4DB2-BD59-A6C34878D82A}">
                    <a16:rowId xmlns:a16="http://schemas.microsoft.com/office/drawing/2014/main" val="990980666"/>
                  </a:ext>
                </a:extLst>
              </a:tr>
              <a:tr h="263217">
                <a:tc>
                  <a:txBody>
                    <a:bodyPr/>
                    <a:lstStyle/>
                    <a:p>
                      <a:pPr marL="0" marR="0" algn="ctr">
                        <a:spcBef>
                          <a:spcPts val="0"/>
                        </a:spcBef>
                        <a:spcAft>
                          <a:spcPts val="0"/>
                        </a:spcAft>
                        <a:tabLst>
                          <a:tab pos="-277495" algn="l"/>
                        </a:tabLst>
                      </a:pPr>
                      <a:r>
                        <a:rPr lang="en-GB" sz="1200" spc="-15">
                          <a:effectLst/>
                        </a:rPr>
                        <a:t>BEV</a:t>
                      </a:r>
                      <a:endParaRPr lang="en-US" sz="1200">
                        <a:effectLst/>
                        <a:latin typeface="Times New Roman" panose="02020603050405020304" pitchFamily="18" charset="0"/>
                        <a:ea typeface="Times New Roman" panose="02020603050405020304" pitchFamily="18" charset="0"/>
                      </a:endParaRPr>
                    </a:p>
                  </a:txBody>
                  <a:tcPr marL="67945" marR="67945" marT="0" marB="0" anchor="ctr"/>
                </a:tc>
                <a:tc>
                  <a:txBody>
                    <a:bodyPr/>
                    <a:lstStyle/>
                    <a:p>
                      <a:pPr marL="0" marR="0" algn="ctr">
                        <a:spcBef>
                          <a:spcPts val="0"/>
                        </a:spcBef>
                        <a:spcAft>
                          <a:spcPts val="0"/>
                        </a:spcAft>
                        <a:tabLst>
                          <a:tab pos="-277495" algn="l"/>
                        </a:tabLst>
                      </a:pPr>
                      <a:r>
                        <a:rPr lang="en-GB" sz="1100">
                          <a:effectLst/>
                        </a:rPr>
                        <a:t>0.01%</a:t>
                      </a:r>
                      <a:endParaRPr lang="en-US" sz="1200">
                        <a:effectLst/>
                        <a:latin typeface="Times New Roman" panose="02020603050405020304" pitchFamily="18" charset="0"/>
                        <a:ea typeface="Times New Roman" panose="02020603050405020304" pitchFamily="18" charset="0"/>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a:solidFill>
                            <a:schemeClr val="dk1"/>
                          </a:solidFill>
                          <a:effectLst/>
                          <a:latin typeface="+mn-lt"/>
                          <a:ea typeface="+mn-ea"/>
                          <a:cs typeface="+mn-cs"/>
                        </a:rPr>
                        <a:t>0.02%</a:t>
                      </a:r>
                      <a:endParaRPr lang="en-US" sz="1100" kern="1200">
                        <a:solidFill>
                          <a:schemeClr val="dk1"/>
                        </a:solidFill>
                        <a:effectLst/>
                        <a:latin typeface="+mn-lt"/>
                        <a:ea typeface="+mn-ea"/>
                        <a:cs typeface="+mn-cs"/>
                      </a:endParaRPr>
                    </a:p>
                  </a:txBody>
                  <a:tcPr marL="67945" marR="67945"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tab pos="-277495" algn="l"/>
                        </a:tabLst>
                        <a:defRPr/>
                      </a:pPr>
                      <a:r>
                        <a:rPr lang="en-GB" sz="1100" kern="1200" noProof="0" dirty="0">
                          <a:solidFill>
                            <a:schemeClr val="dk1"/>
                          </a:solidFill>
                          <a:effectLst/>
                          <a:latin typeface="+mn-lt"/>
                          <a:ea typeface="+mn-ea"/>
                          <a:cs typeface="+mn-cs"/>
                        </a:rPr>
                        <a:t>0</a:t>
                      </a:r>
                      <a:endParaRPr lang="en-US" sz="1100" kern="1200" noProof="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0.005%</a:t>
                      </a:r>
                      <a:endParaRPr lang="en-US" sz="1100" kern="120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0.08%</a:t>
                      </a:r>
                      <a:endParaRPr lang="en-US" sz="1100" kern="120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0</a:t>
                      </a:r>
                      <a:endParaRPr lang="en-US" sz="1100" kern="1200" dirty="0">
                        <a:solidFill>
                          <a:schemeClr val="dk1"/>
                        </a:solidFill>
                        <a:effectLst/>
                        <a:latin typeface="+mn-lt"/>
                        <a:ea typeface="+mn-ea"/>
                        <a:cs typeface="+mn-cs"/>
                      </a:endParaRPr>
                    </a:p>
                  </a:txBody>
                  <a:tcPr marL="67945" marR="67945" marT="0" marB="0" anchor="ctr"/>
                </a:tc>
                <a:extLst>
                  <a:ext uri="{0D108BD9-81ED-4DB2-BD59-A6C34878D82A}">
                    <a16:rowId xmlns:a16="http://schemas.microsoft.com/office/drawing/2014/main" val="4218679909"/>
                  </a:ext>
                </a:extLst>
              </a:tr>
              <a:tr h="263217">
                <a:tc>
                  <a:txBody>
                    <a:bodyPr/>
                    <a:lstStyle/>
                    <a:p>
                      <a:pPr marL="0" marR="0" algn="ctr">
                        <a:spcBef>
                          <a:spcPts val="0"/>
                        </a:spcBef>
                        <a:spcAft>
                          <a:spcPts val="0"/>
                        </a:spcAft>
                        <a:tabLst>
                          <a:tab pos="-277495" algn="l"/>
                        </a:tabLst>
                      </a:pPr>
                      <a:r>
                        <a:rPr lang="en-GB" sz="1200" spc="-15">
                          <a:effectLst/>
                        </a:rPr>
                        <a:t>PHEV</a:t>
                      </a:r>
                      <a:endParaRPr lang="en-US" sz="1200">
                        <a:effectLst/>
                        <a:latin typeface="Times New Roman" panose="02020603050405020304" pitchFamily="18" charset="0"/>
                        <a:ea typeface="Times New Roman" panose="02020603050405020304" pitchFamily="18" charset="0"/>
                      </a:endParaRPr>
                    </a:p>
                  </a:txBody>
                  <a:tcPr marL="67945" marR="67945" marT="0" marB="0" anchor="ctr"/>
                </a:tc>
                <a:tc>
                  <a:txBody>
                    <a:bodyPr/>
                    <a:lstStyle/>
                    <a:p>
                      <a:pPr marL="0" marR="0" algn="ctr">
                        <a:spcBef>
                          <a:spcPts val="0"/>
                        </a:spcBef>
                        <a:spcAft>
                          <a:spcPts val="0"/>
                        </a:spcAft>
                        <a:tabLst>
                          <a:tab pos="-277495" algn="l"/>
                        </a:tabLst>
                      </a:pPr>
                      <a:r>
                        <a:rPr lang="en-GB" sz="1100">
                          <a:effectLst/>
                        </a:rPr>
                        <a:t>0</a:t>
                      </a:r>
                      <a:endParaRPr lang="en-US" sz="1200">
                        <a:effectLst/>
                        <a:latin typeface="Times New Roman" panose="02020603050405020304" pitchFamily="18" charset="0"/>
                        <a:ea typeface="Times New Roman" panose="02020603050405020304" pitchFamily="18" charset="0"/>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a:solidFill>
                            <a:schemeClr val="dk1"/>
                          </a:solidFill>
                          <a:effectLst/>
                          <a:latin typeface="+mn-lt"/>
                          <a:ea typeface="+mn-ea"/>
                          <a:cs typeface="+mn-cs"/>
                        </a:rPr>
                        <a:t>0</a:t>
                      </a:r>
                      <a:endParaRPr lang="en-US" sz="1100" kern="120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0</a:t>
                      </a:r>
                      <a:endParaRPr lang="en-US" sz="1100" kern="120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a:solidFill>
                            <a:schemeClr val="dk1"/>
                          </a:solidFill>
                          <a:effectLst/>
                          <a:latin typeface="+mn-lt"/>
                          <a:ea typeface="+mn-ea"/>
                          <a:cs typeface="+mn-cs"/>
                        </a:rPr>
                        <a:t>0</a:t>
                      </a:r>
                      <a:endParaRPr lang="en-US" sz="1100" kern="120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a:solidFill>
                            <a:schemeClr val="dk1"/>
                          </a:solidFill>
                          <a:effectLst/>
                          <a:latin typeface="+mn-lt"/>
                          <a:ea typeface="+mn-ea"/>
                          <a:cs typeface="+mn-cs"/>
                        </a:rPr>
                        <a:t>0</a:t>
                      </a:r>
                      <a:endParaRPr lang="en-US" sz="1100" kern="120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0</a:t>
                      </a:r>
                      <a:endParaRPr lang="en-US" sz="1100" kern="1200" dirty="0">
                        <a:solidFill>
                          <a:schemeClr val="dk1"/>
                        </a:solidFill>
                        <a:effectLst/>
                        <a:latin typeface="+mn-lt"/>
                        <a:ea typeface="+mn-ea"/>
                        <a:cs typeface="+mn-cs"/>
                      </a:endParaRPr>
                    </a:p>
                  </a:txBody>
                  <a:tcPr marL="67945" marR="67945" marT="0" marB="0" anchor="ctr"/>
                </a:tc>
                <a:extLst>
                  <a:ext uri="{0D108BD9-81ED-4DB2-BD59-A6C34878D82A}">
                    <a16:rowId xmlns:a16="http://schemas.microsoft.com/office/drawing/2014/main" val="3858876198"/>
                  </a:ext>
                </a:extLst>
              </a:tr>
              <a:tr h="263217">
                <a:tc>
                  <a:txBody>
                    <a:bodyPr/>
                    <a:lstStyle/>
                    <a:p>
                      <a:pPr marL="0" marR="0" algn="ctr">
                        <a:spcBef>
                          <a:spcPts val="0"/>
                        </a:spcBef>
                        <a:spcAft>
                          <a:spcPts val="0"/>
                        </a:spcAft>
                        <a:tabLst>
                          <a:tab pos="-277495" algn="l"/>
                        </a:tabLst>
                      </a:pPr>
                      <a:r>
                        <a:rPr lang="en-GB" sz="1200" spc="-15" dirty="0">
                          <a:effectLst/>
                        </a:rPr>
                        <a:t>HEV</a:t>
                      </a:r>
                      <a:endParaRPr lang="en-US" sz="1200" dirty="0">
                        <a:effectLst/>
                        <a:latin typeface="Times New Roman" panose="02020603050405020304" pitchFamily="18" charset="0"/>
                        <a:ea typeface="Times New Roman" panose="02020603050405020304" pitchFamily="18" charset="0"/>
                      </a:endParaRPr>
                    </a:p>
                  </a:txBody>
                  <a:tcPr marL="67945" marR="67945" marT="0" marB="0" anchor="ctr"/>
                </a:tc>
                <a:tc>
                  <a:txBody>
                    <a:bodyPr/>
                    <a:lstStyle/>
                    <a:p>
                      <a:pPr marL="0" marR="0" algn="ctr">
                        <a:spcBef>
                          <a:spcPts val="0"/>
                        </a:spcBef>
                        <a:spcAft>
                          <a:spcPts val="0"/>
                        </a:spcAft>
                        <a:tabLst>
                          <a:tab pos="-277495" algn="l"/>
                        </a:tabLst>
                      </a:pPr>
                      <a:r>
                        <a:rPr lang="en-GB" sz="1100" dirty="0">
                          <a:effectLst/>
                        </a:rPr>
                        <a:t>0</a:t>
                      </a:r>
                      <a:endParaRPr lang="en-US" sz="1200" dirty="0">
                        <a:effectLst/>
                        <a:latin typeface="Times New Roman" panose="02020603050405020304" pitchFamily="18" charset="0"/>
                        <a:ea typeface="Times New Roman" panose="02020603050405020304" pitchFamily="18" charset="0"/>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0</a:t>
                      </a:r>
                      <a:endParaRPr lang="en-US" sz="1100" kern="120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0</a:t>
                      </a:r>
                      <a:endParaRPr lang="en-US" sz="1100" kern="120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0</a:t>
                      </a:r>
                      <a:endParaRPr lang="en-US" sz="1100" kern="120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0</a:t>
                      </a:r>
                      <a:endParaRPr lang="en-US" sz="1100" kern="120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GB" sz="1100" kern="1200" dirty="0">
                          <a:solidFill>
                            <a:schemeClr val="dk1"/>
                          </a:solidFill>
                          <a:effectLst/>
                          <a:latin typeface="+mn-lt"/>
                          <a:ea typeface="+mn-ea"/>
                          <a:cs typeface="+mn-cs"/>
                        </a:rPr>
                        <a:t>0</a:t>
                      </a:r>
                      <a:endParaRPr lang="en-US" sz="1100" kern="1200" dirty="0">
                        <a:solidFill>
                          <a:schemeClr val="dk1"/>
                        </a:solidFill>
                        <a:effectLst/>
                        <a:latin typeface="+mn-lt"/>
                        <a:ea typeface="+mn-ea"/>
                        <a:cs typeface="+mn-cs"/>
                      </a:endParaRPr>
                    </a:p>
                  </a:txBody>
                  <a:tcPr marL="67945" marR="67945" marT="0" marB="0" anchor="ctr"/>
                </a:tc>
                <a:extLst>
                  <a:ext uri="{0D108BD9-81ED-4DB2-BD59-A6C34878D82A}">
                    <a16:rowId xmlns:a16="http://schemas.microsoft.com/office/drawing/2014/main" val="2288702294"/>
                  </a:ext>
                </a:extLst>
              </a:tr>
              <a:tr h="263217">
                <a:tc>
                  <a:txBody>
                    <a:bodyPr/>
                    <a:lstStyle/>
                    <a:p>
                      <a:pPr marL="0" marR="0" algn="ctr" defTabSz="914400" rtl="0" eaLnBrk="1" latinLnBrk="0" hangingPunct="1">
                        <a:spcBef>
                          <a:spcPts val="0"/>
                        </a:spcBef>
                        <a:spcAft>
                          <a:spcPts val="0"/>
                        </a:spcAft>
                        <a:tabLst>
                          <a:tab pos="-277495" algn="l"/>
                        </a:tabLst>
                      </a:pPr>
                      <a:r>
                        <a:rPr lang="en-US" sz="1200" kern="1200" spc="-15" dirty="0">
                          <a:solidFill>
                            <a:schemeClr val="dk1"/>
                          </a:solidFill>
                          <a:effectLst/>
                          <a:latin typeface="+mn-lt"/>
                          <a:ea typeface="+mn-ea"/>
                          <a:cs typeface="+mn-cs"/>
                        </a:rPr>
                        <a:t>HPV</a:t>
                      </a:r>
                    </a:p>
                  </a:txBody>
                  <a:tcPr marL="67945" marR="67945" marT="0" marB="0" anchor="ctr"/>
                </a:tc>
                <a:tc>
                  <a:txBody>
                    <a:bodyPr/>
                    <a:lstStyle/>
                    <a:p>
                      <a:pPr marL="0" marR="0" algn="ctr">
                        <a:spcBef>
                          <a:spcPts val="0"/>
                        </a:spcBef>
                        <a:spcAft>
                          <a:spcPts val="0"/>
                        </a:spcAft>
                        <a:tabLst>
                          <a:tab pos="-277495" algn="l"/>
                        </a:tabLst>
                      </a:pPr>
                      <a:endParaRPr lang="en-US" sz="1200" dirty="0">
                        <a:effectLst/>
                        <a:latin typeface="Times New Roman" panose="02020603050405020304" pitchFamily="18" charset="0"/>
                        <a:ea typeface="Times New Roman" panose="02020603050405020304" pitchFamily="18" charset="0"/>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endParaRPr lang="en-US" sz="1100" kern="120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US" sz="1100" kern="1200" dirty="0">
                          <a:solidFill>
                            <a:schemeClr val="dk1"/>
                          </a:solidFill>
                          <a:effectLst/>
                          <a:latin typeface="+mn-lt"/>
                          <a:ea typeface="+mn-ea"/>
                          <a:cs typeface="+mn-cs"/>
                        </a:rPr>
                        <a:t>0.053%</a:t>
                      </a:r>
                    </a:p>
                  </a:txBody>
                  <a:tcPr marL="67945" marR="67945" marT="0" marB="0" anchor="ctr"/>
                </a:tc>
                <a:tc>
                  <a:txBody>
                    <a:bodyPr/>
                    <a:lstStyle/>
                    <a:p>
                      <a:pPr marL="0" marR="0" algn="ctr" defTabSz="914400" rtl="0" eaLnBrk="1" latinLnBrk="0" hangingPunct="1">
                        <a:spcBef>
                          <a:spcPts val="0"/>
                        </a:spcBef>
                        <a:spcAft>
                          <a:spcPts val="0"/>
                        </a:spcAft>
                        <a:tabLst>
                          <a:tab pos="-277495" algn="l"/>
                        </a:tabLst>
                      </a:pPr>
                      <a:endParaRPr lang="en-US" sz="1100" kern="120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endParaRPr lang="en-US" sz="1100" kern="1200" dirty="0">
                        <a:solidFill>
                          <a:schemeClr val="dk1"/>
                        </a:solidFill>
                        <a:effectLst/>
                        <a:latin typeface="+mn-lt"/>
                        <a:ea typeface="+mn-ea"/>
                        <a:cs typeface="+mn-cs"/>
                      </a:endParaRPr>
                    </a:p>
                  </a:txBody>
                  <a:tcPr marL="67945" marR="67945" marT="0" marB="0" anchor="ctr"/>
                </a:tc>
                <a:tc>
                  <a:txBody>
                    <a:bodyPr/>
                    <a:lstStyle/>
                    <a:p>
                      <a:pPr marL="0" marR="0" algn="ctr" defTabSz="914400" rtl="0" eaLnBrk="1" latinLnBrk="0" hangingPunct="1">
                        <a:spcBef>
                          <a:spcPts val="0"/>
                        </a:spcBef>
                        <a:spcAft>
                          <a:spcPts val="0"/>
                        </a:spcAft>
                        <a:tabLst>
                          <a:tab pos="-277495" algn="l"/>
                        </a:tabLst>
                      </a:pPr>
                      <a:r>
                        <a:rPr lang="en-US" sz="1100" kern="1200" dirty="0">
                          <a:solidFill>
                            <a:schemeClr val="dk1"/>
                          </a:solidFill>
                          <a:effectLst/>
                          <a:latin typeface="+mn-lt"/>
                          <a:ea typeface="+mn-ea"/>
                          <a:cs typeface="+mn-cs"/>
                        </a:rPr>
                        <a:t>2.72%</a:t>
                      </a:r>
                    </a:p>
                  </a:txBody>
                  <a:tcPr marL="67945" marR="67945" marT="0" marB="0" anchor="ctr"/>
                </a:tc>
                <a:extLst>
                  <a:ext uri="{0D108BD9-81ED-4DB2-BD59-A6C34878D82A}">
                    <a16:rowId xmlns:a16="http://schemas.microsoft.com/office/drawing/2014/main" val="1473306973"/>
                  </a:ext>
                </a:extLst>
              </a:tr>
            </a:tbl>
          </a:graphicData>
        </a:graphic>
      </p:graphicFrame>
    </p:spTree>
    <p:extLst>
      <p:ext uri="{BB962C8B-B14F-4D97-AF65-F5344CB8AC3E}">
        <p14:creationId xmlns:p14="http://schemas.microsoft.com/office/powerpoint/2010/main" val="41368545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WILIAM </a:t>
            </a:r>
            <a:r>
              <a:rPr lang="en-US" dirty="0"/>
              <a:t>model</a:t>
            </a:r>
            <a:endParaRPr lang="en-GB" dirty="0"/>
          </a:p>
        </p:txBody>
      </p:sp>
      <p:sp>
        <p:nvSpPr>
          <p:cNvPr id="3" name="Marcador de contenido 2"/>
          <p:cNvSpPr>
            <a:spLocks noGrp="1"/>
          </p:cNvSpPr>
          <p:nvPr>
            <p:ph idx="1"/>
          </p:nvPr>
        </p:nvSpPr>
        <p:spPr>
          <a:xfrm>
            <a:off x="732006" y="1077304"/>
            <a:ext cx="10727987" cy="4703391"/>
          </a:xfrm>
        </p:spPr>
        <p:txBody>
          <a:bodyPr>
            <a:normAutofit/>
          </a:bodyPr>
          <a:lstStyle/>
          <a:p>
            <a:pPr marL="0" indent="0">
              <a:buNone/>
            </a:pPr>
            <a:r>
              <a:rPr lang="es-ES" b="1" dirty="0"/>
              <a:t>BOTTOM UP </a:t>
            </a:r>
            <a:r>
              <a:rPr lang="en-US" b="1" dirty="0"/>
              <a:t>approach: TRANSPORT submodule (passengers)</a:t>
            </a:r>
          </a:p>
          <a:p>
            <a:pPr marL="0" indent="0">
              <a:buNone/>
            </a:pPr>
            <a:endParaRPr lang="en-US" b="1" dirty="0"/>
          </a:p>
          <a:p>
            <a:pPr marL="0" indent="0">
              <a:buNone/>
            </a:pPr>
            <a:endParaRPr lang="en-US" b="1" dirty="0"/>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n-US" b="1" dirty="0"/>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33</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p:pic>
        <p:nvPicPr>
          <p:cNvPr id="8" name="Graphic 12">
            <a:extLst>
              <a:ext uri="{FF2B5EF4-FFF2-40B4-BE49-F238E27FC236}">
                <a16:creationId xmlns:a16="http://schemas.microsoft.com/office/drawing/2014/main" id="{AB072411-ED9F-89A9-21F2-A5FA505EC9E7}"/>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b="62291"/>
          <a:stretch/>
        </p:blipFill>
        <p:spPr>
          <a:xfrm>
            <a:off x="183457" y="1733200"/>
            <a:ext cx="11825085" cy="3391600"/>
          </a:xfrm>
          <a:prstGeom prst="rect">
            <a:avLst/>
          </a:prstGeom>
        </p:spPr>
      </p:pic>
    </p:spTree>
    <p:extLst>
      <p:ext uri="{BB962C8B-B14F-4D97-AF65-F5344CB8AC3E}">
        <p14:creationId xmlns:p14="http://schemas.microsoft.com/office/powerpoint/2010/main" val="1725529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WILIAM </a:t>
            </a:r>
            <a:r>
              <a:rPr lang="en-US" dirty="0"/>
              <a:t>model</a:t>
            </a:r>
            <a:endParaRPr lang="en-GB" dirty="0"/>
          </a:p>
        </p:txBody>
      </p:sp>
      <p:sp>
        <p:nvSpPr>
          <p:cNvPr id="3" name="Marcador de contenido 2"/>
          <p:cNvSpPr>
            <a:spLocks noGrp="1"/>
          </p:cNvSpPr>
          <p:nvPr>
            <p:ph idx="1"/>
          </p:nvPr>
        </p:nvSpPr>
        <p:spPr>
          <a:xfrm>
            <a:off x="732006" y="1077304"/>
            <a:ext cx="10727987" cy="4703391"/>
          </a:xfrm>
        </p:spPr>
        <p:txBody>
          <a:bodyPr>
            <a:normAutofit/>
          </a:bodyPr>
          <a:lstStyle/>
          <a:p>
            <a:pPr marL="0" indent="0">
              <a:buNone/>
            </a:pPr>
            <a:r>
              <a:rPr lang="es-ES" b="1" dirty="0"/>
              <a:t>BOTTOM UP </a:t>
            </a:r>
            <a:r>
              <a:rPr lang="en-US" b="1" dirty="0"/>
              <a:t>approach: TRANSPORT submodule (passengers)</a:t>
            </a:r>
          </a:p>
          <a:p>
            <a:pPr marL="0" indent="0">
              <a:buNone/>
            </a:pPr>
            <a:endParaRPr lang="en-US" b="1" dirty="0"/>
          </a:p>
          <a:p>
            <a:pPr marL="0" indent="0">
              <a:buNone/>
            </a:pPr>
            <a:endParaRPr lang="en-US" b="1" dirty="0"/>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n-US" b="1" dirty="0"/>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34</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p:pic>
        <p:nvPicPr>
          <p:cNvPr id="6" name="Graphic 12">
            <a:extLst>
              <a:ext uri="{FF2B5EF4-FFF2-40B4-BE49-F238E27FC236}">
                <a16:creationId xmlns:a16="http://schemas.microsoft.com/office/drawing/2014/main" id="{4BFFC860-C1D6-7ED9-B44C-091C75E83359}"/>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36948" b="26548"/>
          <a:stretch/>
        </p:blipFill>
        <p:spPr>
          <a:xfrm>
            <a:off x="102249" y="1832065"/>
            <a:ext cx="11357744" cy="3193868"/>
          </a:xfrm>
          <a:prstGeom prst="rect">
            <a:avLst/>
          </a:prstGeom>
        </p:spPr>
      </p:pic>
    </p:spTree>
    <p:extLst>
      <p:ext uri="{BB962C8B-B14F-4D97-AF65-F5344CB8AC3E}">
        <p14:creationId xmlns:p14="http://schemas.microsoft.com/office/powerpoint/2010/main" val="21208236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WILIAM </a:t>
            </a:r>
            <a:r>
              <a:rPr lang="en-US" dirty="0"/>
              <a:t>model</a:t>
            </a:r>
            <a:endParaRPr lang="en-GB" dirty="0"/>
          </a:p>
        </p:txBody>
      </p:sp>
      <p:sp>
        <p:nvSpPr>
          <p:cNvPr id="3" name="Marcador de contenido 2"/>
          <p:cNvSpPr>
            <a:spLocks noGrp="1"/>
          </p:cNvSpPr>
          <p:nvPr>
            <p:ph idx="1"/>
          </p:nvPr>
        </p:nvSpPr>
        <p:spPr>
          <a:xfrm>
            <a:off x="838200" y="1298575"/>
            <a:ext cx="10669621" cy="2932957"/>
          </a:xfrm>
        </p:spPr>
        <p:txBody>
          <a:bodyPr>
            <a:normAutofit/>
          </a:bodyPr>
          <a:lstStyle/>
          <a:p>
            <a:pPr marL="0" indent="0">
              <a:buNone/>
            </a:pPr>
            <a:r>
              <a:rPr lang="es-ES" b="1" dirty="0"/>
              <a:t>BOTTOM UP </a:t>
            </a:r>
            <a:r>
              <a:rPr lang="en-US" b="1" dirty="0"/>
              <a:t>approach: TRANSPORT submodule (freight)</a:t>
            </a:r>
          </a:p>
          <a:p>
            <a:pPr marL="0" indent="0">
              <a:buNone/>
            </a:pPr>
            <a:r>
              <a:rPr lang="en-GB" sz="2000" dirty="0"/>
              <a:t>This submodule is not yet implemented in WILIAM.</a:t>
            </a:r>
          </a:p>
          <a:p>
            <a:pPr marL="0" indent="0">
              <a:buNone/>
            </a:pPr>
            <a:r>
              <a:rPr lang="en-GB" sz="2000" dirty="0"/>
              <a:t>The general approach is to use </a:t>
            </a:r>
            <a:r>
              <a:rPr lang="en-GB" sz="2000" b="1" dirty="0"/>
              <a:t>transport intensities </a:t>
            </a:r>
            <a:r>
              <a:rPr lang="en-GB" sz="2000" dirty="0"/>
              <a:t>(</a:t>
            </a:r>
            <a:r>
              <a:rPr lang="en-GB" sz="2000" dirty="0" err="1"/>
              <a:t>tkm</a:t>
            </a:r>
            <a:r>
              <a:rPr lang="en-GB" sz="2000" dirty="0"/>
              <a:t>/Mio USD) to calculate the transport demand by model (in </a:t>
            </a:r>
            <a:r>
              <a:rPr lang="en-GB" sz="2000" dirty="0" err="1"/>
              <a:t>tkm</a:t>
            </a:r>
            <a:r>
              <a:rPr lang="en-GB" sz="2000" dirty="0"/>
              <a:t>). </a:t>
            </a:r>
          </a:p>
          <a:p>
            <a:pPr marL="0" indent="0">
              <a:buNone/>
            </a:pPr>
            <a:r>
              <a:rPr lang="en-GB" sz="2000" dirty="0"/>
              <a:t>As in households transport module, the transport module calculate energy demand which will be sent to the energy module and also to the economic module. </a:t>
            </a:r>
          </a:p>
          <a:p>
            <a:pPr marL="0" indent="0">
              <a:buNone/>
            </a:pPr>
            <a:r>
              <a:rPr lang="en-GB" sz="2000" dirty="0"/>
              <a:t>Transport module will also model the evolution of transport intensities.</a:t>
            </a:r>
          </a:p>
          <a:p>
            <a:pPr marL="0" indent="0">
              <a:buNone/>
            </a:pPr>
            <a:endParaRPr lang="es-ES" sz="1600" dirty="0"/>
          </a:p>
          <a:p>
            <a:pPr marL="0" indent="0">
              <a:buNone/>
            </a:pPr>
            <a:endParaRPr lang="es-ES" sz="1600" dirty="0"/>
          </a:p>
          <a:p>
            <a:pPr marL="0" indent="0">
              <a:buNone/>
            </a:pPr>
            <a:endParaRPr lang="es-ES" sz="1600" dirty="0"/>
          </a:p>
          <a:p>
            <a:pPr marL="0" indent="0">
              <a:buNone/>
            </a:pPr>
            <a:endParaRPr lang="es-ES" sz="1600" dirty="0"/>
          </a:p>
          <a:p>
            <a:pPr marL="0" indent="0">
              <a:buNone/>
            </a:pPr>
            <a:endParaRPr lang="en-US" b="1" dirty="0"/>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35</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p:graphicFrame>
        <p:nvGraphicFramePr>
          <p:cNvPr id="10" name="Tabla 9"/>
          <p:cNvGraphicFramePr>
            <a:graphicFrameLocks noGrp="1"/>
          </p:cNvGraphicFramePr>
          <p:nvPr>
            <p:extLst/>
          </p:nvPr>
        </p:nvGraphicFramePr>
        <p:xfrm>
          <a:off x="4175560" y="3914414"/>
          <a:ext cx="3756498" cy="2130354"/>
        </p:xfrm>
        <a:graphic>
          <a:graphicData uri="http://schemas.openxmlformats.org/drawingml/2006/table">
            <a:tbl>
              <a:tblPr firstRow="1" firstCol="1" bandRow="1">
                <a:tableStyleId>{5C22544A-7EE6-4342-B048-85BDC9FD1C3A}</a:tableStyleId>
              </a:tblPr>
              <a:tblGrid>
                <a:gridCol w="407445">
                  <a:extLst>
                    <a:ext uri="{9D8B030D-6E8A-4147-A177-3AD203B41FA5}">
                      <a16:colId xmlns:a16="http://schemas.microsoft.com/office/drawing/2014/main" val="2235152790"/>
                    </a:ext>
                  </a:extLst>
                </a:gridCol>
                <a:gridCol w="1070818">
                  <a:extLst>
                    <a:ext uri="{9D8B030D-6E8A-4147-A177-3AD203B41FA5}">
                      <a16:colId xmlns:a16="http://schemas.microsoft.com/office/drawing/2014/main" val="587685350"/>
                    </a:ext>
                  </a:extLst>
                </a:gridCol>
                <a:gridCol w="2278235">
                  <a:extLst>
                    <a:ext uri="{9D8B030D-6E8A-4147-A177-3AD203B41FA5}">
                      <a16:colId xmlns:a16="http://schemas.microsoft.com/office/drawing/2014/main" val="1098457068"/>
                    </a:ext>
                  </a:extLst>
                </a:gridCol>
              </a:tblGrid>
              <a:tr h="355059">
                <a:tc>
                  <a:txBody>
                    <a:bodyPr/>
                    <a:lstStyle/>
                    <a:p>
                      <a:pPr algn="ctr">
                        <a:lnSpc>
                          <a:spcPct val="107000"/>
                        </a:lnSpc>
                        <a:spcAft>
                          <a:spcPts val="0"/>
                        </a:spcAft>
                      </a:pPr>
                      <a:r>
                        <a:rPr lang="en-GB" sz="1050" dirty="0">
                          <a:effectLst/>
                        </a:rPr>
                        <a:t>47</a:t>
                      </a:r>
                      <a:endParaRPr lang="en-GB"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algn="ctr" defTabSz="914400" rtl="0" eaLnBrk="1" latinLnBrk="0" hangingPunct="1">
                        <a:lnSpc>
                          <a:spcPct val="107000"/>
                        </a:lnSpc>
                        <a:spcAft>
                          <a:spcPts val="0"/>
                        </a:spcAft>
                      </a:pPr>
                      <a:r>
                        <a:rPr lang="en-GB" sz="1050" b="0" kern="1200" dirty="0">
                          <a:solidFill>
                            <a:schemeClr val="dk1"/>
                          </a:solidFill>
                          <a:effectLst/>
                          <a:latin typeface="+mn-lt"/>
                          <a:ea typeface="+mn-ea"/>
                          <a:cs typeface="+mn-cs"/>
                        </a:rPr>
                        <a:t>49.1 + 49.2</a:t>
                      </a:r>
                    </a:p>
                  </a:txBody>
                  <a:tcPr marL="68580" marR="68580" marT="0" marB="0" anchor="ctr">
                    <a:solidFill>
                      <a:srgbClr val="E6E6E6"/>
                    </a:solidFill>
                  </a:tcPr>
                </a:tc>
                <a:tc>
                  <a:txBody>
                    <a:bodyPr/>
                    <a:lstStyle/>
                    <a:p>
                      <a:pPr marL="0" algn="ctr" defTabSz="914400" rtl="0" eaLnBrk="1" latinLnBrk="0" hangingPunct="1">
                        <a:lnSpc>
                          <a:spcPct val="107000"/>
                        </a:lnSpc>
                        <a:spcAft>
                          <a:spcPts val="0"/>
                        </a:spcAft>
                      </a:pPr>
                      <a:r>
                        <a:rPr lang="en-GB" sz="1050" b="0" kern="1200" dirty="0">
                          <a:solidFill>
                            <a:schemeClr val="dk1"/>
                          </a:solidFill>
                          <a:effectLst/>
                          <a:latin typeface="+mn-lt"/>
                          <a:ea typeface="+mn-ea"/>
                          <a:cs typeface="+mn-cs"/>
                        </a:rPr>
                        <a:t>Transport via railways</a:t>
                      </a:r>
                    </a:p>
                  </a:txBody>
                  <a:tcPr marL="68580" marR="68580" marT="0" marB="0" anchor="ctr">
                    <a:solidFill>
                      <a:srgbClr val="E6E6E6"/>
                    </a:solidFill>
                  </a:tcPr>
                </a:tc>
                <a:extLst>
                  <a:ext uri="{0D108BD9-81ED-4DB2-BD59-A6C34878D82A}">
                    <a16:rowId xmlns:a16="http://schemas.microsoft.com/office/drawing/2014/main" val="2339318343"/>
                  </a:ext>
                </a:extLst>
              </a:tr>
              <a:tr h="355059">
                <a:tc>
                  <a:txBody>
                    <a:bodyPr/>
                    <a:lstStyle/>
                    <a:p>
                      <a:pPr algn="ctr">
                        <a:lnSpc>
                          <a:spcPct val="107000"/>
                        </a:lnSpc>
                        <a:spcAft>
                          <a:spcPts val="0"/>
                        </a:spcAft>
                      </a:pPr>
                      <a:r>
                        <a:rPr lang="en-GB" sz="1050">
                          <a:effectLst/>
                        </a:rPr>
                        <a:t>48</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0"/>
                        </a:spcAft>
                      </a:pPr>
                      <a:r>
                        <a:rPr lang="en-GB" sz="1200" dirty="0">
                          <a:effectLst/>
                        </a:rPr>
                        <a:t>49.3 +  49.4</a:t>
                      </a:r>
                      <a:endParaRPr lang="en-GB"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0"/>
                        </a:spcAft>
                      </a:pPr>
                      <a:r>
                        <a:rPr lang="en-GB" sz="1050" dirty="0">
                          <a:effectLst/>
                        </a:rPr>
                        <a:t>Other land transport</a:t>
                      </a:r>
                      <a:endParaRPr lang="en-GB"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362973087"/>
                  </a:ext>
                </a:extLst>
              </a:tr>
              <a:tr h="355059">
                <a:tc>
                  <a:txBody>
                    <a:bodyPr/>
                    <a:lstStyle/>
                    <a:p>
                      <a:pPr algn="ctr">
                        <a:lnSpc>
                          <a:spcPct val="107000"/>
                        </a:lnSpc>
                        <a:spcAft>
                          <a:spcPts val="0"/>
                        </a:spcAft>
                      </a:pPr>
                      <a:r>
                        <a:rPr lang="en-GB" sz="1050">
                          <a:effectLst/>
                        </a:rPr>
                        <a:t>49</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0"/>
                        </a:spcAft>
                      </a:pPr>
                      <a:r>
                        <a:rPr lang="en-GB" sz="1200" dirty="0">
                          <a:effectLst/>
                        </a:rPr>
                        <a:t>49.5</a:t>
                      </a:r>
                      <a:endParaRPr lang="en-GB"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0"/>
                        </a:spcAft>
                      </a:pPr>
                      <a:r>
                        <a:rPr lang="en-GB" sz="1050" dirty="0">
                          <a:effectLst/>
                        </a:rPr>
                        <a:t>Transport via pipelines</a:t>
                      </a:r>
                      <a:endParaRPr lang="en-GB"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326661107"/>
                  </a:ext>
                </a:extLst>
              </a:tr>
              <a:tr h="355059">
                <a:tc>
                  <a:txBody>
                    <a:bodyPr/>
                    <a:lstStyle/>
                    <a:p>
                      <a:pPr algn="ctr">
                        <a:lnSpc>
                          <a:spcPct val="107000"/>
                        </a:lnSpc>
                        <a:spcAft>
                          <a:spcPts val="0"/>
                        </a:spcAft>
                      </a:pPr>
                      <a:r>
                        <a:rPr lang="en-GB" sz="1050">
                          <a:effectLst/>
                        </a:rPr>
                        <a:t>50</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0"/>
                        </a:spcAft>
                      </a:pPr>
                      <a:r>
                        <a:rPr lang="en-GB" sz="1200" dirty="0">
                          <a:effectLst/>
                        </a:rPr>
                        <a:t>50.1 + 50.2</a:t>
                      </a:r>
                      <a:endParaRPr lang="en-GB"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0"/>
                        </a:spcAft>
                      </a:pPr>
                      <a:r>
                        <a:rPr lang="en-GB" sz="1050" dirty="0">
                          <a:effectLst/>
                        </a:rPr>
                        <a:t>Sea and coastal water transport</a:t>
                      </a:r>
                      <a:endParaRPr lang="en-GB"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2917412782"/>
                  </a:ext>
                </a:extLst>
              </a:tr>
              <a:tr h="355059">
                <a:tc>
                  <a:txBody>
                    <a:bodyPr/>
                    <a:lstStyle/>
                    <a:p>
                      <a:pPr algn="ctr">
                        <a:lnSpc>
                          <a:spcPct val="107000"/>
                        </a:lnSpc>
                        <a:spcAft>
                          <a:spcPts val="0"/>
                        </a:spcAft>
                      </a:pPr>
                      <a:r>
                        <a:rPr lang="en-GB" sz="1050">
                          <a:effectLst/>
                        </a:rPr>
                        <a:t>51</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0"/>
                        </a:spcAft>
                      </a:pPr>
                      <a:r>
                        <a:rPr lang="en-GB" sz="1200">
                          <a:effectLst/>
                        </a:rPr>
                        <a:t>50.3 + 50.4</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0"/>
                        </a:spcAft>
                      </a:pPr>
                      <a:r>
                        <a:rPr lang="en-GB" sz="1050" dirty="0">
                          <a:effectLst/>
                        </a:rPr>
                        <a:t>Inland water transport</a:t>
                      </a:r>
                      <a:endParaRPr lang="en-GB"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2054401474"/>
                  </a:ext>
                </a:extLst>
              </a:tr>
              <a:tr h="355059">
                <a:tc>
                  <a:txBody>
                    <a:bodyPr/>
                    <a:lstStyle/>
                    <a:p>
                      <a:pPr algn="ctr">
                        <a:lnSpc>
                          <a:spcPct val="107000"/>
                        </a:lnSpc>
                        <a:spcAft>
                          <a:spcPts val="0"/>
                        </a:spcAft>
                      </a:pPr>
                      <a:r>
                        <a:rPr lang="en-GB" sz="1050">
                          <a:effectLst/>
                        </a:rPr>
                        <a:t>52</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0"/>
                        </a:spcAft>
                      </a:pPr>
                      <a:r>
                        <a:rPr lang="en-GB" sz="1200" dirty="0">
                          <a:effectLst/>
                        </a:rPr>
                        <a:t>51</a:t>
                      </a:r>
                      <a:endParaRPr lang="en-GB"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0"/>
                        </a:spcAft>
                      </a:pPr>
                      <a:r>
                        <a:rPr lang="en-GB" sz="1050" dirty="0">
                          <a:effectLst/>
                        </a:rPr>
                        <a:t>Air transport</a:t>
                      </a:r>
                      <a:endParaRPr lang="en-GB"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3471044454"/>
                  </a:ext>
                </a:extLst>
              </a:tr>
            </a:tbl>
          </a:graphicData>
        </a:graphic>
      </p:graphicFrame>
    </p:spTree>
    <p:extLst>
      <p:ext uri="{BB962C8B-B14F-4D97-AF65-F5344CB8AC3E}">
        <p14:creationId xmlns:p14="http://schemas.microsoft.com/office/powerpoint/2010/main" val="35442223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WILIAM </a:t>
            </a:r>
            <a:r>
              <a:rPr lang="en-US" dirty="0"/>
              <a:t>model</a:t>
            </a:r>
            <a:endParaRPr lang="en-GB" dirty="0"/>
          </a:p>
        </p:txBody>
      </p:sp>
      <p:sp>
        <p:nvSpPr>
          <p:cNvPr id="3" name="Marcador de contenido 2"/>
          <p:cNvSpPr>
            <a:spLocks noGrp="1"/>
          </p:cNvSpPr>
          <p:nvPr>
            <p:ph idx="1"/>
          </p:nvPr>
        </p:nvSpPr>
        <p:spPr>
          <a:xfrm>
            <a:off x="838200" y="1298575"/>
            <a:ext cx="10727987" cy="2709221"/>
          </a:xfrm>
        </p:spPr>
        <p:txBody>
          <a:bodyPr>
            <a:normAutofit/>
          </a:bodyPr>
          <a:lstStyle/>
          <a:p>
            <a:pPr marL="0" indent="0">
              <a:buNone/>
            </a:pPr>
            <a:r>
              <a:rPr lang="es-ES" b="1" dirty="0"/>
              <a:t>BOTTOM UP </a:t>
            </a:r>
            <a:r>
              <a:rPr lang="en-US" b="1" dirty="0"/>
              <a:t>approach: BUILDINGS</a:t>
            </a:r>
          </a:p>
          <a:p>
            <a:pPr marL="343980" lvl="0" indent="-342900">
              <a:spcBef>
                <a:spcPts val="1001"/>
              </a:spcBef>
              <a:defRPr/>
            </a:pPr>
            <a:r>
              <a:rPr lang="en-GB" sz="2200" dirty="0">
                <a:latin typeface="+mn-lt"/>
              </a:rPr>
              <a:t>Implementation GAMS (not implemented yet in Vensim in WILIAM).</a:t>
            </a:r>
          </a:p>
          <a:p>
            <a:pPr marL="343980" indent="-342900">
              <a:spcBef>
                <a:spcPts val="1001"/>
              </a:spcBef>
              <a:defRPr/>
            </a:pPr>
            <a:r>
              <a:rPr lang="en-GB" sz="2200" dirty="0">
                <a:latin typeface="+mn-lt"/>
              </a:rPr>
              <a:t>Regional classification: EU27 + UK , 2015 Base Year</a:t>
            </a:r>
          </a:p>
          <a:p>
            <a:pPr marL="343980" indent="-342900">
              <a:spcBef>
                <a:spcPts val="1001"/>
              </a:spcBef>
              <a:defRPr/>
            </a:pPr>
            <a:r>
              <a:rPr lang="en-GB" sz="2200" u="sng" dirty="0">
                <a:latin typeface="+mn-lt"/>
              </a:rPr>
              <a:t>DATA: </a:t>
            </a:r>
            <a:r>
              <a:rPr lang="en-GB" sz="2200" dirty="0">
                <a:latin typeface="+mn-lt"/>
              </a:rPr>
              <a:t>Building Stock Data Collection (Eurostat, </a:t>
            </a:r>
            <a:r>
              <a:rPr lang="en-GB" sz="2200" dirty="0" err="1">
                <a:latin typeface="+mn-lt"/>
              </a:rPr>
              <a:t>Odyssee</a:t>
            </a:r>
            <a:r>
              <a:rPr lang="en-GB" sz="2200" dirty="0">
                <a:latin typeface="+mn-lt"/>
              </a:rPr>
              <a:t>, JRC) , GDP projections (AMECO- annual macro-economic database-2023), Population projections (Eurostat), </a:t>
            </a:r>
            <a:r>
              <a:rPr lang="en-US" sz="2200" dirty="0">
                <a:latin typeface="+mn-lt"/>
              </a:rPr>
              <a:t>Disaggregated final energy consumption in households (Eurostat, JRC). </a:t>
            </a:r>
            <a:r>
              <a:rPr lang="en-GB" sz="2200" dirty="0">
                <a:latin typeface="+mn-lt"/>
              </a:rPr>
              <a:t> Stock of dwellings by type of SH technologies (</a:t>
            </a:r>
            <a:r>
              <a:rPr lang="en-GB" sz="2200" dirty="0" err="1">
                <a:latin typeface="+mn-lt"/>
              </a:rPr>
              <a:t>Odyssee,JRC</a:t>
            </a:r>
            <a:r>
              <a:rPr lang="en-GB" sz="2200" dirty="0">
                <a:latin typeface="+mn-lt"/>
              </a:rPr>
              <a:t>-IDES), Tech data (costs,</a:t>
            </a:r>
            <a:r>
              <a:rPr lang="el-GR" sz="2200" dirty="0">
                <a:latin typeface="+mn-lt"/>
              </a:rPr>
              <a:t> </a:t>
            </a:r>
            <a:r>
              <a:rPr lang="en-GB" sz="2200" dirty="0">
                <a:latin typeface="+mn-lt"/>
              </a:rPr>
              <a:t>efficiencies) – JRC,2017</a:t>
            </a:r>
            <a:r>
              <a:rPr lang="es-ES" sz="2200" dirty="0">
                <a:latin typeface="+mn-lt"/>
              </a:rPr>
              <a:t>.</a:t>
            </a:r>
            <a:endParaRPr lang="en-GB" sz="2200" dirty="0">
              <a:latin typeface="+mn-lt"/>
            </a:endParaRPr>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n-US" b="1" dirty="0"/>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36</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p:sp>
        <p:nvSpPr>
          <p:cNvPr id="6" name="Rectángulo 5"/>
          <p:cNvSpPr/>
          <p:nvPr/>
        </p:nvSpPr>
        <p:spPr>
          <a:xfrm>
            <a:off x="838200" y="3919167"/>
            <a:ext cx="6096000" cy="2046714"/>
          </a:xfrm>
          <a:prstGeom prst="rect">
            <a:avLst/>
          </a:prstGeom>
        </p:spPr>
        <p:txBody>
          <a:bodyPr>
            <a:spAutoFit/>
          </a:bodyPr>
          <a:lstStyle/>
          <a:p>
            <a:pPr marL="343980" indent="-342900">
              <a:spcBef>
                <a:spcPts val="1001"/>
              </a:spcBef>
              <a:buFont typeface="Arial" panose="020B0604020202020204" pitchFamily="34" charset="0"/>
              <a:buChar char="•"/>
              <a:defRPr/>
            </a:pPr>
            <a:r>
              <a:rPr lang="en-GB" sz="2200" dirty="0"/>
              <a:t>Household Stock Disaggregation Implementation </a:t>
            </a:r>
          </a:p>
          <a:p>
            <a:pPr marL="801180" lvl="1" indent="-342900">
              <a:spcBef>
                <a:spcPts val="1001"/>
              </a:spcBef>
              <a:buFont typeface="Arial" panose="020B0604020202020204" pitchFamily="34" charset="0"/>
              <a:buChar char="•"/>
              <a:defRPr/>
            </a:pPr>
            <a:r>
              <a:rPr lang="en-GB" sz="2000" dirty="0"/>
              <a:t>Single , Multi family </a:t>
            </a:r>
          </a:p>
          <a:p>
            <a:pPr marL="801180" lvl="1" indent="-342900">
              <a:spcBef>
                <a:spcPts val="1001"/>
              </a:spcBef>
              <a:buFont typeface="Arial" panose="020B0604020202020204" pitchFamily="34" charset="0"/>
              <a:buChar char="•"/>
              <a:defRPr/>
            </a:pPr>
            <a:r>
              <a:rPr lang="en-GB" sz="2000" dirty="0"/>
              <a:t>Urban, Rural - capture differences in population growth in urban-rural areas, urbanisation etc. </a:t>
            </a:r>
          </a:p>
          <a:p>
            <a:pPr marL="801180" lvl="1" indent="-342900">
              <a:spcBef>
                <a:spcPts val="1001"/>
              </a:spcBef>
              <a:buFont typeface="Arial" panose="020B0604020202020204" pitchFamily="34" charset="0"/>
              <a:buChar char="•"/>
              <a:defRPr/>
            </a:pPr>
            <a:r>
              <a:rPr lang="en-GB" sz="2000" dirty="0"/>
              <a:t>Construction period (7 age bands) </a:t>
            </a:r>
          </a:p>
        </p:txBody>
      </p:sp>
      <p:graphicFrame>
        <p:nvGraphicFramePr>
          <p:cNvPr id="7" name="Table 1">
            <a:extLst>
              <a:ext uri="{FF2B5EF4-FFF2-40B4-BE49-F238E27FC236}">
                <a16:creationId xmlns:a16="http://schemas.microsoft.com/office/drawing/2014/main" id="{BF8B6129-A36A-4B58-B908-E5F157BBD808}"/>
              </a:ext>
            </a:extLst>
          </p:cNvPr>
          <p:cNvGraphicFramePr>
            <a:graphicFrameLocks noGrp="1"/>
          </p:cNvGraphicFramePr>
          <p:nvPr>
            <p:extLst/>
          </p:nvPr>
        </p:nvGraphicFramePr>
        <p:xfrm>
          <a:off x="8944278" y="3943851"/>
          <a:ext cx="2048611" cy="2085975"/>
        </p:xfrm>
        <a:graphic>
          <a:graphicData uri="http://schemas.openxmlformats.org/drawingml/2006/table">
            <a:tbl>
              <a:tblPr>
                <a:tableStyleId>{5C22544A-7EE6-4342-B048-85BDC9FD1C3A}</a:tableStyleId>
              </a:tblPr>
              <a:tblGrid>
                <a:gridCol w="2048611">
                  <a:extLst>
                    <a:ext uri="{9D8B030D-6E8A-4147-A177-3AD203B41FA5}">
                      <a16:colId xmlns:a16="http://schemas.microsoft.com/office/drawing/2014/main" val="1484416794"/>
                    </a:ext>
                  </a:extLst>
                </a:gridCol>
              </a:tblGrid>
              <a:tr h="178665">
                <a:tc>
                  <a:txBody>
                    <a:bodyPr/>
                    <a:lstStyle/>
                    <a:p>
                      <a:pPr algn="l" fontAlgn="b"/>
                      <a:r>
                        <a:rPr lang="en-US" sz="900" u="none" strike="noStrike">
                          <a:effectLst/>
                        </a:rPr>
                        <a:t>Share of dwellings built before 1945</a:t>
                      </a:r>
                      <a:endParaRPr lang="en-US" sz="9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4916691"/>
                  </a:ext>
                </a:extLst>
              </a:tr>
              <a:tr h="345729">
                <a:tc>
                  <a:txBody>
                    <a:bodyPr/>
                    <a:lstStyle/>
                    <a:p>
                      <a:pPr algn="l" fontAlgn="b"/>
                      <a:r>
                        <a:rPr lang="en-US" sz="900" u="none" strike="noStrike">
                          <a:effectLst/>
                        </a:rPr>
                        <a:t>Share of dwellings built between 1945 and 1969</a:t>
                      </a:r>
                      <a:endParaRPr lang="en-US" sz="9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5685471"/>
                  </a:ext>
                </a:extLst>
              </a:tr>
              <a:tr h="345729">
                <a:tc>
                  <a:txBody>
                    <a:bodyPr/>
                    <a:lstStyle/>
                    <a:p>
                      <a:pPr algn="l" fontAlgn="b"/>
                      <a:r>
                        <a:rPr lang="en-US" sz="900" u="none" strike="noStrike" dirty="0">
                          <a:effectLst/>
                        </a:rPr>
                        <a:t>Share of dwellings built between 1970 and 1979</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3300833"/>
                  </a:ext>
                </a:extLst>
              </a:tr>
              <a:tr h="345729">
                <a:tc>
                  <a:txBody>
                    <a:bodyPr/>
                    <a:lstStyle/>
                    <a:p>
                      <a:pPr algn="l" fontAlgn="b"/>
                      <a:r>
                        <a:rPr lang="en-US" sz="900" u="none" strike="noStrike">
                          <a:effectLst/>
                        </a:rPr>
                        <a:t>Share of dwellings built between 1980 and 1989</a:t>
                      </a:r>
                      <a:endParaRPr lang="en-US" sz="9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0613078"/>
                  </a:ext>
                </a:extLst>
              </a:tr>
              <a:tr h="345729">
                <a:tc>
                  <a:txBody>
                    <a:bodyPr/>
                    <a:lstStyle/>
                    <a:p>
                      <a:pPr algn="l" fontAlgn="b"/>
                      <a:r>
                        <a:rPr lang="en-US" sz="900" u="none" strike="noStrike" dirty="0">
                          <a:effectLst/>
                        </a:rPr>
                        <a:t>Share of dwellings built between 1990 and 1999</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3290337"/>
                  </a:ext>
                </a:extLst>
              </a:tr>
              <a:tr h="345729">
                <a:tc>
                  <a:txBody>
                    <a:bodyPr/>
                    <a:lstStyle/>
                    <a:p>
                      <a:pPr algn="l" fontAlgn="b"/>
                      <a:r>
                        <a:rPr lang="en-US" sz="900" u="none" strike="noStrike" dirty="0">
                          <a:effectLst/>
                        </a:rPr>
                        <a:t>Share of dwellings built between 2000 and 2010</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5218395"/>
                  </a:ext>
                </a:extLst>
              </a:tr>
              <a:tr h="178665">
                <a:tc>
                  <a:txBody>
                    <a:bodyPr/>
                    <a:lstStyle/>
                    <a:p>
                      <a:pPr algn="l" fontAlgn="b"/>
                      <a:r>
                        <a:rPr lang="en-US" sz="900" u="none" strike="noStrike" dirty="0">
                          <a:effectLst/>
                        </a:rPr>
                        <a:t>Share of dwellings built after 2010</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2495469"/>
                  </a:ext>
                </a:extLst>
              </a:tr>
            </a:tbl>
          </a:graphicData>
        </a:graphic>
      </p:graphicFrame>
      <p:cxnSp>
        <p:nvCxnSpPr>
          <p:cNvPr id="9" name="Conector recto de flecha 8"/>
          <p:cNvCxnSpPr/>
          <p:nvPr/>
        </p:nvCxnSpPr>
        <p:spPr>
          <a:xfrm flipV="1">
            <a:off x="5418306" y="5048655"/>
            <a:ext cx="3219856" cy="7295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8227370" y="229955"/>
            <a:ext cx="3910519" cy="369332"/>
          </a:xfrm>
          <a:prstGeom prst="rect">
            <a:avLst/>
          </a:prstGeom>
          <a:solidFill>
            <a:srgbClr val="FFFF00"/>
          </a:solidFill>
        </p:spPr>
        <p:txBody>
          <a:bodyPr wrap="square" rtlCol="0">
            <a:spAutoFit/>
          </a:bodyPr>
          <a:lstStyle/>
          <a:p>
            <a:r>
              <a:rPr lang="es-ES" b="1" dirty="0" err="1"/>
              <a:t>Alexandros</a:t>
            </a:r>
            <a:r>
              <a:rPr lang="es-ES" b="1" dirty="0"/>
              <a:t>: aladam@cres.gr</a:t>
            </a:r>
            <a:endParaRPr lang="en-GB" b="1" dirty="0"/>
          </a:p>
        </p:txBody>
      </p:sp>
    </p:spTree>
    <p:extLst>
      <p:ext uri="{BB962C8B-B14F-4D97-AF65-F5344CB8AC3E}">
        <p14:creationId xmlns:p14="http://schemas.microsoft.com/office/powerpoint/2010/main" val="176515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WILIAM </a:t>
            </a:r>
            <a:r>
              <a:rPr lang="en-US" dirty="0"/>
              <a:t>model</a:t>
            </a:r>
            <a:endParaRPr lang="en-GB" dirty="0"/>
          </a:p>
        </p:txBody>
      </p:sp>
      <p:sp>
        <p:nvSpPr>
          <p:cNvPr id="3" name="Marcador de contenido 2"/>
          <p:cNvSpPr>
            <a:spLocks noGrp="1"/>
          </p:cNvSpPr>
          <p:nvPr>
            <p:ph idx="1"/>
          </p:nvPr>
        </p:nvSpPr>
        <p:spPr>
          <a:xfrm>
            <a:off x="838200" y="1298575"/>
            <a:ext cx="10727987" cy="4703391"/>
          </a:xfrm>
        </p:spPr>
        <p:txBody>
          <a:bodyPr>
            <a:normAutofit/>
          </a:bodyPr>
          <a:lstStyle/>
          <a:p>
            <a:pPr marL="0" indent="0">
              <a:buNone/>
            </a:pPr>
            <a:r>
              <a:rPr lang="es-ES" b="1" dirty="0"/>
              <a:t>BOTTOM UP </a:t>
            </a:r>
            <a:r>
              <a:rPr lang="en-US" b="1" dirty="0"/>
              <a:t>approach: BUILDINGS</a:t>
            </a:r>
          </a:p>
          <a:p>
            <a:pPr marL="343980" indent="-342900">
              <a:spcBef>
                <a:spcPts val="1001"/>
              </a:spcBef>
              <a:defRPr/>
            </a:pPr>
            <a:endParaRPr lang="en-GB" dirty="0"/>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n-US" b="1" dirty="0"/>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37</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p:sp>
        <p:nvSpPr>
          <p:cNvPr id="6" name="Rectángulo 5"/>
          <p:cNvSpPr/>
          <p:nvPr/>
        </p:nvSpPr>
        <p:spPr>
          <a:xfrm>
            <a:off x="653374" y="3240471"/>
            <a:ext cx="1725284" cy="109553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ECONOMY MODULE</a:t>
            </a:r>
            <a:endParaRPr lang="en-GB" b="1" dirty="0">
              <a:solidFill>
                <a:schemeClr val="tx1"/>
              </a:solidFill>
            </a:endParaRPr>
          </a:p>
        </p:txBody>
      </p:sp>
      <p:cxnSp>
        <p:nvCxnSpPr>
          <p:cNvPr id="7" name="Conector recto de flecha 6"/>
          <p:cNvCxnSpPr/>
          <p:nvPr/>
        </p:nvCxnSpPr>
        <p:spPr>
          <a:xfrm flipV="1">
            <a:off x="2378658" y="3769000"/>
            <a:ext cx="2949109" cy="19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49">
            <a:extLst>
              <a:ext uri="{FF2B5EF4-FFF2-40B4-BE49-F238E27FC236}">
                <a16:creationId xmlns:a16="http://schemas.microsoft.com/office/drawing/2014/main" id="{E258864B-6F41-4142-B6E6-DDCC4C1469C1}"/>
              </a:ext>
            </a:extLst>
          </p:cNvPr>
          <p:cNvSpPr txBox="1"/>
          <p:nvPr/>
        </p:nvSpPr>
        <p:spPr>
          <a:xfrm>
            <a:off x="2496126" y="3488154"/>
            <a:ext cx="2483128" cy="300082"/>
          </a:xfrm>
          <a:prstGeom prst="rect">
            <a:avLst/>
          </a:prstGeom>
          <a:noFill/>
        </p:spPr>
        <p:txBody>
          <a:bodyPr wrap="square" rtlCol="0">
            <a:spAutoFit/>
          </a:bodyPr>
          <a:lstStyle/>
          <a:p>
            <a:pPr algn="ctr"/>
            <a:r>
              <a:rPr lang="en-GB" sz="1350" dirty="0"/>
              <a:t>Comfort</a:t>
            </a:r>
          </a:p>
        </p:txBody>
      </p:sp>
      <p:sp>
        <p:nvSpPr>
          <p:cNvPr id="12" name="CuadroTexto 11"/>
          <p:cNvSpPr txBox="1"/>
          <p:nvPr/>
        </p:nvSpPr>
        <p:spPr>
          <a:xfrm>
            <a:off x="838200" y="5103698"/>
            <a:ext cx="3222101" cy="523220"/>
          </a:xfrm>
          <a:prstGeom prst="rect">
            <a:avLst/>
          </a:prstGeom>
          <a:noFill/>
        </p:spPr>
        <p:txBody>
          <a:bodyPr wrap="none" rtlCol="0">
            <a:spAutoFit/>
          </a:bodyPr>
          <a:lstStyle/>
          <a:p>
            <a:r>
              <a:rPr lang="en-GB" sz="1400" b="1" i="1" dirty="0"/>
              <a:t>Comfort </a:t>
            </a:r>
            <a:r>
              <a:rPr lang="en-GB" sz="1400" dirty="0"/>
              <a:t>= f (</a:t>
            </a:r>
            <a:r>
              <a:rPr lang="en-GB" sz="1400" dirty="0" err="1"/>
              <a:t>price_total_heating</a:t>
            </a:r>
            <a:r>
              <a:rPr lang="en-GB" sz="1400" dirty="0"/>
              <a:t>, Income)</a:t>
            </a:r>
          </a:p>
          <a:p>
            <a:r>
              <a:rPr lang="en-GB" sz="1400" dirty="0"/>
              <a:t>level of service comfort  </a:t>
            </a:r>
            <a:r>
              <a:rPr lang="es-ES" sz="1400" dirty="0"/>
              <a:t>[0-1]</a:t>
            </a:r>
            <a:endParaRPr lang="en-GB" sz="1400" dirty="0"/>
          </a:p>
        </p:txBody>
      </p:sp>
      <p:sp>
        <p:nvSpPr>
          <p:cNvPr id="13" name="Rectángulo 12"/>
          <p:cNvSpPr/>
          <p:nvPr/>
        </p:nvSpPr>
        <p:spPr>
          <a:xfrm>
            <a:off x="5302444" y="2406060"/>
            <a:ext cx="3092529" cy="27514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rPr>
              <a:t>BOTTOM UP BUILDINGS SUBMODULE</a:t>
            </a:r>
          </a:p>
        </p:txBody>
      </p:sp>
      <p:sp>
        <p:nvSpPr>
          <p:cNvPr id="14" name="CuadroTexto 13"/>
          <p:cNvSpPr txBox="1"/>
          <p:nvPr/>
        </p:nvSpPr>
        <p:spPr>
          <a:xfrm>
            <a:off x="9533397" y="3638195"/>
            <a:ext cx="2032790" cy="307777"/>
          </a:xfrm>
          <a:prstGeom prst="rect">
            <a:avLst/>
          </a:prstGeom>
          <a:solidFill>
            <a:srgbClr val="FFFF00"/>
          </a:solidFill>
          <a:ln>
            <a:solidFill>
              <a:schemeClr val="tx1"/>
            </a:solidFill>
          </a:ln>
        </p:spPr>
        <p:txBody>
          <a:bodyPr wrap="square" rtlCol="0">
            <a:spAutoFit/>
          </a:bodyPr>
          <a:lstStyle/>
          <a:p>
            <a:pPr algn="ctr"/>
            <a:r>
              <a:rPr lang="en-US" sz="1400" dirty="0"/>
              <a:t>Final energy buildings</a:t>
            </a:r>
          </a:p>
        </p:txBody>
      </p:sp>
      <p:cxnSp>
        <p:nvCxnSpPr>
          <p:cNvPr id="15" name="Conector recto de flecha 14"/>
          <p:cNvCxnSpPr>
            <a:stCxn id="13" idx="3"/>
            <a:endCxn id="14" idx="1"/>
          </p:cNvCxnSpPr>
          <p:nvPr/>
        </p:nvCxnSpPr>
        <p:spPr>
          <a:xfrm>
            <a:off x="8394973" y="3781761"/>
            <a:ext cx="1138424" cy="10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a:xfrm flipH="1">
            <a:off x="1516016" y="2149809"/>
            <a:ext cx="9033777" cy="228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ector recto de flecha 27"/>
          <p:cNvCxnSpPr>
            <a:endCxn id="6" idx="0"/>
          </p:cNvCxnSpPr>
          <p:nvPr/>
        </p:nvCxnSpPr>
        <p:spPr>
          <a:xfrm>
            <a:off x="1516016" y="2172692"/>
            <a:ext cx="0" cy="10677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31"/>
          <p:cNvCxnSpPr>
            <a:stCxn id="14" idx="0"/>
          </p:cNvCxnSpPr>
          <p:nvPr/>
        </p:nvCxnSpPr>
        <p:spPr>
          <a:xfrm flipV="1">
            <a:off x="10549792" y="2161250"/>
            <a:ext cx="0" cy="14769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CuadroTexto 49">
            <a:extLst>
              <a:ext uri="{FF2B5EF4-FFF2-40B4-BE49-F238E27FC236}">
                <a16:creationId xmlns:a16="http://schemas.microsoft.com/office/drawing/2014/main" id="{E258864B-6F41-4142-B6E6-DDCC4C1469C1}"/>
              </a:ext>
            </a:extLst>
          </p:cNvPr>
          <p:cNvSpPr txBox="1"/>
          <p:nvPr/>
        </p:nvSpPr>
        <p:spPr>
          <a:xfrm>
            <a:off x="4632969" y="1832019"/>
            <a:ext cx="2483128" cy="300082"/>
          </a:xfrm>
          <a:prstGeom prst="rect">
            <a:avLst/>
          </a:prstGeom>
          <a:noFill/>
        </p:spPr>
        <p:txBody>
          <a:bodyPr wrap="square" rtlCol="0">
            <a:spAutoFit/>
          </a:bodyPr>
          <a:lstStyle/>
          <a:p>
            <a:pPr algn="ctr"/>
            <a:r>
              <a:rPr lang="en-GB" sz="1350" dirty="0"/>
              <a:t>Useful and final energy</a:t>
            </a:r>
          </a:p>
        </p:txBody>
      </p:sp>
    </p:spTree>
    <p:extLst>
      <p:ext uri="{BB962C8B-B14F-4D97-AF65-F5344CB8AC3E}">
        <p14:creationId xmlns:p14="http://schemas.microsoft.com/office/powerpoint/2010/main" val="24673578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WILIAM </a:t>
            </a:r>
            <a:r>
              <a:rPr lang="en-US" dirty="0"/>
              <a:t>model</a:t>
            </a:r>
            <a:endParaRPr lang="en-GB" dirty="0"/>
          </a:p>
        </p:txBody>
      </p:sp>
      <p:sp>
        <p:nvSpPr>
          <p:cNvPr id="3" name="Marcador de contenido 2"/>
          <p:cNvSpPr>
            <a:spLocks noGrp="1"/>
          </p:cNvSpPr>
          <p:nvPr>
            <p:ph idx="1"/>
          </p:nvPr>
        </p:nvSpPr>
        <p:spPr>
          <a:xfrm>
            <a:off x="732006" y="1218377"/>
            <a:ext cx="10727987" cy="4703391"/>
          </a:xfrm>
        </p:spPr>
        <p:txBody>
          <a:bodyPr>
            <a:normAutofit/>
          </a:bodyPr>
          <a:lstStyle/>
          <a:p>
            <a:pPr marL="0" indent="0">
              <a:buNone/>
            </a:pPr>
            <a:r>
              <a:rPr lang="es-ES" b="1" dirty="0"/>
              <a:t>BOTTOM UP </a:t>
            </a:r>
            <a:r>
              <a:rPr lang="en-US" b="1" dirty="0"/>
              <a:t>approach: BUILDINGS</a:t>
            </a:r>
          </a:p>
          <a:p>
            <a:pPr marL="343980" indent="-342900">
              <a:spcBef>
                <a:spcPts val="1001"/>
              </a:spcBef>
              <a:defRPr/>
            </a:pPr>
            <a:endParaRPr lang="en-GB" dirty="0"/>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n-US" b="1" dirty="0"/>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38</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p:sp>
        <p:nvSpPr>
          <p:cNvPr id="6" name="Rectangle 3">
            <a:extLst>
              <a:ext uri="{FF2B5EF4-FFF2-40B4-BE49-F238E27FC236}">
                <a16:creationId xmlns:a16="http://schemas.microsoft.com/office/drawing/2014/main" id="{AA28C8E6-6C7D-437F-9571-C2D1B04E35CB}"/>
              </a:ext>
            </a:extLst>
          </p:cNvPr>
          <p:cNvSpPr/>
          <p:nvPr/>
        </p:nvSpPr>
        <p:spPr>
          <a:xfrm>
            <a:off x="420239" y="2335913"/>
            <a:ext cx="2090994" cy="826805"/>
          </a:xfrm>
          <a:prstGeom prst="rect">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Economic</a:t>
            </a:r>
            <a:r>
              <a:rPr lang="es-ES" dirty="0">
                <a:solidFill>
                  <a:schemeClr val="tx1"/>
                </a:solidFill>
              </a:rPr>
              <a:t> module</a:t>
            </a:r>
          </a:p>
        </p:txBody>
      </p:sp>
      <p:sp>
        <p:nvSpPr>
          <p:cNvPr id="7" name="Rectangle 4">
            <a:extLst>
              <a:ext uri="{FF2B5EF4-FFF2-40B4-BE49-F238E27FC236}">
                <a16:creationId xmlns:a16="http://schemas.microsoft.com/office/drawing/2014/main" id="{7D02A64E-984B-4264-8A19-F2B8363EF534}"/>
              </a:ext>
            </a:extLst>
          </p:cNvPr>
          <p:cNvSpPr/>
          <p:nvPr/>
        </p:nvSpPr>
        <p:spPr>
          <a:xfrm>
            <a:off x="5393272" y="4723869"/>
            <a:ext cx="1968490" cy="894537"/>
          </a:xfrm>
          <a:prstGeom prst="rect">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Bottom</a:t>
            </a:r>
            <a:r>
              <a:rPr lang="es-ES" dirty="0">
                <a:solidFill>
                  <a:schemeClr val="tx1"/>
                </a:solidFill>
              </a:rPr>
              <a:t> up </a:t>
            </a:r>
            <a:r>
              <a:rPr lang="es-ES" dirty="0" err="1">
                <a:solidFill>
                  <a:schemeClr val="tx1"/>
                </a:solidFill>
              </a:rPr>
              <a:t>Household</a:t>
            </a:r>
            <a:r>
              <a:rPr lang="es-ES" dirty="0">
                <a:solidFill>
                  <a:schemeClr val="tx1"/>
                </a:solidFill>
              </a:rPr>
              <a:t> </a:t>
            </a:r>
            <a:r>
              <a:rPr lang="es-ES" dirty="0" err="1">
                <a:solidFill>
                  <a:schemeClr val="tx1"/>
                </a:solidFill>
              </a:rPr>
              <a:t>energy</a:t>
            </a:r>
            <a:r>
              <a:rPr lang="es-ES" dirty="0">
                <a:solidFill>
                  <a:schemeClr val="tx1"/>
                </a:solidFill>
              </a:rPr>
              <a:t> module</a:t>
            </a:r>
          </a:p>
        </p:txBody>
      </p:sp>
      <p:cxnSp>
        <p:nvCxnSpPr>
          <p:cNvPr id="8" name="Conector angular 29">
            <a:extLst>
              <a:ext uri="{FF2B5EF4-FFF2-40B4-BE49-F238E27FC236}">
                <a16:creationId xmlns:a16="http://schemas.microsoft.com/office/drawing/2014/main" id="{DDC33358-000D-4165-9EF0-6ED4ECF465A4}"/>
              </a:ext>
            </a:extLst>
          </p:cNvPr>
          <p:cNvCxnSpPr>
            <a:cxnSpLocks/>
            <a:stCxn id="6" idx="2"/>
            <a:endCxn id="7" idx="1"/>
          </p:cNvCxnSpPr>
          <p:nvPr/>
        </p:nvCxnSpPr>
        <p:spPr>
          <a:xfrm rot="16200000" flipH="1">
            <a:off x="2425294" y="2203160"/>
            <a:ext cx="2008420" cy="392753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CuadroTexto 51">
            <a:extLst>
              <a:ext uri="{FF2B5EF4-FFF2-40B4-BE49-F238E27FC236}">
                <a16:creationId xmlns:a16="http://schemas.microsoft.com/office/drawing/2014/main" id="{32164DFD-9F7C-492E-A9F6-6027D52C4FF8}"/>
              </a:ext>
            </a:extLst>
          </p:cNvPr>
          <p:cNvSpPr txBox="1"/>
          <p:nvPr/>
        </p:nvSpPr>
        <p:spPr>
          <a:xfrm>
            <a:off x="537897" y="2828965"/>
            <a:ext cx="1996059" cy="300082"/>
          </a:xfrm>
          <a:prstGeom prst="rect">
            <a:avLst/>
          </a:prstGeom>
          <a:noFill/>
        </p:spPr>
        <p:txBody>
          <a:bodyPr wrap="square" rtlCol="0">
            <a:spAutoFit/>
          </a:bodyPr>
          <a:lstStyle/>
          <a:p>
            <a:r>
              <a:rPr lang="es-ES" sz="1350" dirty="0"/>
              <a:t>(Households sub-module)</a:t>
            </a:r>
            <a:endParaRPr lang="en-GB" sz="1350" dirty="0"/>
          </a:p>
        </p:txBody>
      </p:sp>
      <p:cxnSp>
        <p:nvCxnSpPr>
          <p:cNvPr id="10" name="Conector recto de flecha 59">
            <a:extLst>
              <a:ext uri="{FF2B5EF4-FFF2-40B4-BE49-F238E27FC236}">
                <a16:creationId xmlns:a16="http://schemas.microsoft.com/office/drawing/2014/main" id="{DD4992F2-35D1-46E7-8CB7-1B8E217FC362}"/>
              </a:ext>
            </a:extLst>
          </p:cNvPr>
          <p:cNvCxnSpPr>
            <a:endCxn id="7" idx="2"/>
          </p:cNvCxnSpPr>
          <p:nvPr/>
        </p:nvCxnSpPr>
        <p:spPr>
          <a:xfrm flipH="1" flipV="1">
            <a:off x="6377517" y="5618406"/>
            <a:ext cx="2983" cy="20624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49">
            <a:extLst>
              <a:ext uri="{FF2B5EF4-FFF2-40B4-BE49-F238E27FC236}">
                <a16:creationId xmlns:a16="http://schemas.microsoft.com/office/drawing/2014/main" id="{E258864B-6F41-4142-B6E6-DDCC4C1469C1}"/>
              </a:ext>
            </a:extLst>
          </p:cNvPr>
          <p:cNvSpPr txBox="1"/>
          <p:nvPr/>
        </p:nvSpPr>
        <p:spPr>
          <a:xfrm>
            <a:off x="1868433" y="4828622"/>
            <a:ext cx="2483128" cy="300082"/>
          </a:xfrm>
          <a:prstGeom prst="rect">
            <a:avLst/>
          </a:prstGeom>
          <a:noFill/>
        </p:spPr>
        <p:txBody>
          <a:bodyPr wrap="square" rtlCol="0">
            <a:spAutoFit/>
          </a:bodyPr>
          <a:lstStyle/>
          <a:p>
            <a:r>
              <a:rPr lang="en-GB" sz="1350" b="1" i="1" dirty="0" err="1"/>
              <a:t>Comfort</a:t>
            </a:r>
            <a:r>
              <a:rPr lang="en-GB" sz="1350" b="1" i="1" baseline="-25000" dirty="0" err="1"/>
              <a:t>r,h</a:t>
            </a:r>
            <a:endParaRPr lang="en-GB" sz="1350" i="1" dirty="0"/>
          </a:p>
        </p:txBody>
      </p:sp>
      <mc:AlternateContent xmlns:mc="http://schemas.openxmlformats.org/markup-compatibility/2006" xmlns:a14="http://schemas.microsoft.com/office/drawing/2010/main">
        <mc:Choice Requires="a14">
          <p:sp>
            <p:nvSpPr>
              <p:cNvPr id="12" name="Rectangle 31">
                <a:extLst>
                  <a:ext uri="{FF2B5EF4-FFF2-40B4-BE49-F238E27FC236}">
                    <a16:creationId xmlns:a16="http://schemas.microsoft.com/office/drawing/2014/main" id="{D659B0B4-7A3F-409D-9D3B-A183953350AC}"/>
                  </a:ext>
                </a:extLst>
              </p:cNvPr>
              <p:cNvSpPr/>
              <p:nvPr/>
            </p:nvSpPr>
            <p:spPr>
              <a:xfrm>
                <a:off x="8981833" y="3712584"/>
                <a:ext cx="2145409" cy="2100575"/>
              </a:xfrm>
              <a:prstGeom prst="rect">
                <a:avLst/>
              </a:prstGeom>
              <a:ln>
                <a:solidFill>
                  <a:schemeClr val="tx1"/>
                </a:solidFill>
              </a:ln>
            </p:spPr>
            <p:txBody>
              <a:bodyPr wrap="square">
                <a:spAutoFit/>
              </a:bodyPr>
              <a:lstStyle/>
              <a:p>
                <a:pPr marL="171450" lvl="0" indent="-171450">
                  <a:lnSpc>
                    <a:spcPct val="150000"/>
                  </a:lnSpc>
                  <a:buFont typeface="Arial" panose="020B0604020202020204" pitchFamily="34" charset="0"/>
                  <a:buChar char="•"/>
                </a:pPr>
                <a14:m>
                  <m:oMath xmlns:m="http://schemas.openxmlformats.org/officeDocument/2006/math">
                    <m:r>
                      <a:rPr lang="en-GB" sz="1050" i="1">
                        <a:latin typeface="Cambria Math" panose="02040503050406030204" pitchFamily="18" charset="0"/>
                        <a:ea typeface="Times New Roman" panose="02020603050405020304" pitchFamily="18" charset="0"/>
                        <a:cs typeface="Times New Roman" panose="02020603050405020304" pitchFamily="18" charset="0"/>
                      </a:rPr>
                      <m:t>𝑟</m:t>
                    </m:r>
                  </m:oMath>
                </a14:m>
                <a:r>
                  <a:rPr lang="en-GB" sz="1050" dirty="0">
                    <a:latin typeface="Times New Roman" panose="02020603050405020304" pitchFamily="18" charset="0"/>
                    <a:ea typeface="Times New Roman" panose="02020603050405020304" pitchFamily="18" charset="0"/>
                    <a:cs typeface="Times New Roman" panose="02020603050405020304" pitchFamily="18" charset="0"/>
                  </a:rPr>
                  <a:t>: region</a:t>
                </a:r>
              </a:p>
              <a:p>
                <a:pPr marL="171450" lvl="0" indent="-171450">
                  <a:lnSpc>
                    <a:spcPct val="150000"/>
                  </a:lnSpc>
                  <a:buFont typeface="Arial" panose="020B0604020202020204" pitchFamily="34" charset="0"/>
                  <a:buChar char="•"/>
                </a:pPr>
                <a14:m>
                  <m:oMath xmlns:m="http://schemas.openxmlformats.org/officeDocument/2006/math">
                    <m:r>
                      <a:rPr lang="en-GB" sz="1050" i="1">
                        <a:latin typeface="Cambria Math" panose="02040503050406030204" pitchFamily="18" charset="0"/>
                        <a:ea typeface="Times New Roman" panose="02020603050405020304" pitchFamily="18" charset="0"/>
                        <a:cs typeface="Times New Roman" panose="02020603050405020304" pitchFamily="18" charset="0"/>
                      </a:rPr>
                      <m:t>h</m:t>
                    </m:r>
                  </m:oMath>
                </a14:m>
                <a:r>
                  <a:rPr lang="en-GB" sz="1050" dirty="0">
                    <a:latin typeface="Times New Roman" panose="02020603050405020304" pitchFamily="18" charset="0"/>
                    <a:ea typeface="Times New Roman" panose="02020603050405020304" pitchFamily="18" charset="0"/>
                    <a:cs typeface="Times New Roman" panose="02020603050405020304" pitchFamily="18" charset="0"/>
                  </a:rPr>
                  <a:t>: household </a:t>
                </a:r>
                <a:endParaRPr lang="en-GB" sz="1050" i="1" dirty="0">
                  <a:latin typeface="Cambria Math" panose="02040503050406030204" pitchFamily="18" charset="0"/>
                  <a:ea typeface="Times New Roman" panose="02020603050405020304" pitchFamily="18" charset="0"/>
                  <a:cs typeface="Times New Roman" panose="02020603050405020304" pitchFamily="18" charset="0"/>
                </a:endParaRPr>
              </a:p>
              <a:p>
                <a:pPr marL="171450" lvl="0" indent="-171450">
                  <a:lnSpc>
                    <a:spcPct val="150000"/>
                  </a:lnSpc>
                  <a:buFont typeface="Arial" panose="020B0604020202020204" pitchFamily="34" charset="0"/>
                  <a:buChar char="•"/>
                </a:pPr>
                <a14:m>
                  <m:oMath xmlns:m="http://schemas.openxmlformats.org/officeDocument/2006/math">
                    <m:r>
                      <a:rPr lang="en-GB" sz="1050" i="1">
                        <a:latin typeface="Cambria Math" panose="02040503050406030204" pitchFamily="18" charset="0"/>
                        <a:ea typeface="Times New Roman" panose="02020603050405020304" pitchFamily="18" charset="0"/>
                        <a:cs typeface="Times New Roman" panose="02020603050405020304" pitchFamily="18" charset="0"/>
                      </a:rPr>
                      <m:t>𝑓</m:t>
                    </m:r>
                  </m:oMath>
                </a14:m>
                <a:r>
                  <a:rPr lang="en-GB" sz="1050" dirty="0">
                    <a:latin typeface="Times New Roman" panose="02020603050405020304" pitchFamily="18" charset="0"/>
                    <a:ea typeface="Times New Roman" panose="02020603050405020304" pitchFamily="18" charset="0"/>
                    <a:cs typeface="Times New Roman" panose="02020603050405020304" pitchFamily="18" charset="0"/>
                  </a:rPr>
                  <a:t>: fuel</a:t>
                </a:r>
              </a:p>
              <a:p>
                <a:pPr marL="171450" lvl="0" indent="-171450">
                  <a:lnSpc>
                    <a:spcPct val="150000"/>
                  </a:lnSpc>
                  <a:buFont typeface="Arial" panose="020B0604020202020204" pitchFamily="34" charset="0"/>
                  <a:buChar char="•"/>
                </a:pPr>
                <a:r>
                  <a:rPr lang="en-GB" sz="1050" dirty="0">
                    <a:latin typeface="Times New Roman" panose="02020603050405020304" pitchFamily="18" charset="0"/>
                    <a:ea typeface="Times New Roman" panose="02020603050405020304" pitchFamily="18" charset="0"/>
                    <a:cs typeface="Times New Roman" panose="02020603050405020304" pitchFamily="18" charset="0"/>
                  </a:rPr>
                  <a:t>Tech: technologies</a:t>
                </a:r>
              </a:p>
              <a:p>
                <a:pPr marL="171450" lvl="0" indent="-171450">
                  <a:lnSpc>
                    <a:spcPct val="150000"/>
                  </a:lnSpc>
                  <a:buFont typeface="Arial" panose="020B0604020202020204" pitchFamily="34" charset="0"/>
                  <a:buChar char="•"/>
                </a:pPr>
                <a:r>
                  <a:rPr lang="es-ES" sz="1050" i="1" dirty="0" err="1">
                    <a:latin typeface="Times New Roman" panose="02020603050405020304" pitchFamily="18" charset="0"/>
                    <a:ea typeface="Times New Roman" panose="02020603050405020304" pitchFamily="18" charset="0"/>
                  </a:rPr>
                  <a:t>u_hc</a:t>
                </a:r>
                <a:r>
                  <a:rPr lang="es-ES" sz="1050" dirty="0">
                    <a:latin typeface="Times New Roman" panose="02020603050405020304" pitchFamily="18" charset="0"/>
                    <a:ea typeface="Times New Roman" panose="02020603050405020304" pitchFamily="18" charset="0"/>
                  </a:rPr>
                  <a:t>: uses</a:t>
                </a:r>
                <a:r>
                  <a:rPr lang="es-ES" sz="1050" dirty="0"/>
                  <a:t> </a:t>
                </a:r>
                <a:r>
                  <a:rPr lang="es-ES" sz="1050" dirty="0" err="1"/>
                  <a:t>Space</a:t>
                </a:r>
                <a:r>
                  <a:rPr lang="es-ES" sz="1050" dirty="0"/>
                  <a:t> </a:t>
                </a:r>
                <a:r>
                  <a:rPr lang="es-ES" sz="1050" dirty="0" err="1"/>
                  <a:t>Heating</a:t>
                </a:r>
                <a:r>
                  <a:rPr lang="es-ES" sz="1050" dirty="0"/>
                  <a:t>, </a:t>
                </a:r>
                <a:r>
                  <a:rPr lang="es-ES" sz="1050" dirty="0" err="1"/>
                  <a:t>Water</a:t>
                </a:r>
                <a:r>
                  <a:rPr lang="es-ES" sz="1050" dirty="0"/>
                  <a:t> </a:t>
                </a:r>
                <a:r>
                  <a:rPr lang="es-ES" sz="1050" dirty="0" err="1"/>
                  <a:t>Heating</a:t>
                </a:r>
                <a:r>
                  <a:rPr lang="es-ES" sz="1050" dirty="0"/>
                  <a:t>, </a:t>
                </a:r>
                <a:r>
                  <a:rPr lang="es-ES" sz="1050" dirty="0" err="1"/>
                  <a:t>Space</a:t>
                </a:r>
                <a:r>
                  <a:rPr lang="es-ES" sz="1050" dirty="0"/>
                  <a:t> </a:t>
                </a:r>
                <a:r>
                  <a:rPr lang="es-ES" sz="1050" dirty="0" err="1"/>
                  <a:t>Cooling</a:t>
                </a:r>
                <a:r>
                  <a:rPr lang="es-ES" sz="1050" dirty="0">
                    <a:latin typeface="Times New Roman" panose="02020603050405020304" pitchFamily="18" charset="0"/>
                    <a:ea typeface="Times New Roman" panose="02020603050405020304" pitchFamily="18" charset="0"/>
                  </a:rPr>
                  <a:t> </a:t>
                </a:r>
                <a:endParaRPr lang="en-GB" sz="1050" dirty="0">
                  <a:latin typeface="Times New Roman" panose="02020603050405020304" pitchFamily="18" charset="0"/>
                  <a:ea typeface="Times New Roman" panose="02020603050405020304" pitchFamily="18" charset="0"/>
                </a:endParaRPr>
              </a:p>
              <a:p>
                <a:pPr marL="171450" lvl="0" indent="-171450">
                  <a:lnSpc>
                    <a:spcPct val="150000"/>
                  </a:lnSpc>
                  <a:buFont typeface="Arial" panose="020B0604020202020204" pitchFamily="34" charset="0"/>
                  <a:buChar char="•"/>
                </a:pPr>
                <a:r>
                  <a:rPr lang="en-GB" sz="1050" i="1" dirty="0" err="1">
                    <a:latin typeface="Times New Roman" panose="02020603050405020304" pitchFamily="18" charset="0"/>
                    <a:ea typeface="Times New Roman" panose="02020603050405020304" pitchFamily="18" charset="0"/>
                  </a:rPr>
                  <a:t>u_rest</a:t>
                </a:r>
                <a:r>
                  <a:rPr lang="en-GB" sz="1050" dirty="0">
                    <a:latin typeface="Times New Roman" panose="02020603050405020304" pitchFamily="18" charset="0"/>
                    <a:ea typeface="Times New Roman" panose="02020603050405020304" pitchFamily="18" charset="0"/>
                  </a:rPr>
                  <a:t>: uses C</a:t>
                </a:r>
                <a:r>
                  <a:rPr lang="es-ES" sz="1050" dirty="0" err="1"/>
                  <a:t>ooking</a:t>
                </a:r>
                <a:r>
                  <a:rPr lang="es-ES" sz="1050" dirty="0"/>
                  <a:t>, </a:t>
                </a:r>
                <a:r>
                  <a:rPr lang="es-ES" sz="1050" dirty="0" err="1"/>
                  <a:t>Lighting</a:t>
                </a:r>
                <a:r>
                  <a:rPr lang="es-ES" sz="1050" dirty="0"/>
                  <a:t>, </a:t>
                </a:r>
                <a:r>
                  <a:rPr lang="es-ES" sz="1050" dirty="0" err="1"/>
                  <a:t>Appliances</a:t>
                </a:r>
                <a:r>
                  <a:rPr lang="es-ES" sz="1050" dirty="0"/>
                  <a:t>, </a:t>
                </a:r>
                <a:r>
                  <a:rPr lang="es-ES" sz="1050" dirty="0" err="1"/>
                  <a:t>Other</a:t>
                </a:r>
                <a:r>
                  <a:rPr lang="es-ES" sz="1050" dirty="0"/>
                  <a:t> </a:t>
                </a:r>
                <a:r>
                  <a:rPr lang="es-ES" sz="1050" dirty="0" err="1"/>
                  <a:t>end</a:t>
                </a:r>
                <a:r>
                  <a:rPr lang="es-ES" sz="1050" dirty="0"/>
                  <a:t> use</a:t>
                </a:r>
                <a:endParaRPr lang="en-GB" sz="1050" dirty="0"/>
              </a:p>
            </p:txBody>
          </p:sp>
        </mc:Choice>
        <mc:Fallback xmlns="">
          <p:sp>
            <p:nvSpPr>
              <p:cNvPr id="12" name="Rectangle 31">
                <a:extLst>
                  <a:ext uri="{FF2B5EF4-FFF2-40B4-BE49-F238E27FC236}">
                    <a16:creationId xmlns:a16="http://schemas.microsoft.com/office/drawing/2014/main" id="{D659B0B4-7A3F-409D-9D3B-A183953350AC}"/>
                  </a:ext>
                </a:extLst>
              </p:cNvPr>
              <p:cNvSpPr>
                <a:spLocks noRot="1" noChangeAspect="1" noMove="1" noResize="1" noEditPoints="1" noAdjustHandles="1" noChangeArrowheads="1" noChangeShapeType="1" noTextEdit="1"/>
              </p:cNvSpPr>
              <p:nvPr/>
            </p:nvSpPr>
            <p:spPr>
              <a:xfrm>
                <a:off x="8981833" y="3712584"/>
                <a:ext cx="2145409" cy="2100575"/>
              </a:xfrm>
              <a:prstGeom prst="rect">
                <a:avLst/>
              </a:prstGeom>
              <a:blipFill>
                <a:blip r:embed="rId2"/>
                <a:stretch>
                  <a:fillRect/>
                </a:stretch>
              </a:blipFill>
              <a:ln>
                <a:solidFill>
                  <a:schemeClr val="tx1"/>
                </a:solidFill>
              </a:ln>
            </p:spPr>
            <p:txBody>
              <a:bodyPr/>
              <a:lstStyle/>
              <a:p>
                <a:r>
                  <a:rPr lang="en-GB">
                    <a:noFill/>
                  </a:rPr>
                  <a:t> </a:t>
                </a:r>
              </a:p>
            </p:txBody>
          </p:sp>
        </mc:Fallback>
      </mc:AlternateContent>
      <p:sp>
        <p:nvSpPr>
          <p:cNvPr id="13" name="CuadroTexto 48">
            <a:extLst>
              <a:ext uri="{FF2B5EF4-FFF2-40B4-BE49-F238E27FC236}">
                <a16:creationId xmlns:a16="http://schemas.microsoft.com/office/drawing/2014/main" id="{68606B12-511E-44FA-B670-6BA14AEA24A2}"/>
              </a:ext>
            </a:extLst>
          </p:cNvPr>
          <p:cNvSpPr txBox="1"/>
          <p:nvPr/>
        </p:nvSpPr>
        <p:spPr>
          <a:xfrm>
            <a:off x="2872011" y="4847858"/>
            <a:ext cx="1840568" cy="261610"/>
          </a:xfrm>
          <a:prstGeom prst="rect">
            <a:avLst/>
          </a:prstGeom>
          <a:noFill/>
        </p:spPr>
        <p:txBody>
          <a:bodyPr wrap="none" rtlCol="0">
            <a:spAutoFit/>
          </a:bodyPr>
          <a:lstStyle/>
          <a:p>
            <a:r>
              <a:rPr lang="en-GB" sz="1100" dirty="0"/>
              <a:t>level of service comfort  </a:t>
            </a:r>
            <a:r>
              <a:rPr lang="es-ES" sz="1000" dirty="0"/>
              <a:t>[0-1]</a:t>
            </a:r>
            <a:endParaRPr lang="en-GB" sz="1000" dirty="0"/>
          </a:p>
        </p:txBody>
      </p:sp>
      <p:sp>
        <p:nvSpPr>
          <p:cNvPr id="14" name="CuadroTexto 49">
            <a:extLst>
              <a:ext uri="{FF2B5EF4-FFF2-40B4-BE49-F238E27FC236}">
                <a16:creationId xmlns:a16="http://schemas.microsoft.com/office/drawing/2014/main" id="{ABA21E5A-1819-4ABB-A62F-627CE3DEB1B7}"/>
              </a:ext>
            </a:extLst>
          </p:cNvPr>
          <p:cNvSpPr txBox="1"/>
          <p:nvPr/>
        </p:nvSpPr>
        <p:spPr>
          <a:xfrm>
            <a:off x="3202429" y="1663104"/>
            <a:ext cx="2483128" cy="300082"/>
          </a:xfrm>
          <a:prstGeom prst="rect">
            <a:avLst/>
          </a:prstGeom>
          <a:noFill/>
        </p:spPr>
        <p:txBody>
          <a:bodyPr wrap="square" rtlCol="0">
            <a:spAutoFit/>
          </a:bodyPr>
          <a:lstStyle/>
          <a:p>
            <a:r>
              <a:rPr lang="en-GB" sz="1350" b="1" i="1" dirty="0"/>
              <a:t>Final </a:t>
            </a:r>
            <a:r>
              <a:rPr lang="en-GB" sz="1350" b="1" i="1" dirty="0" err="1"/>
              <a:t>Energy</a:t>
            </a:r>
            <a:r>
              <a:rPr lang="en-GB" sz="1350" b="1" i="1" baseline="-25000" dirty="0" err="1"/>
              <a:t>r,h,u,f</a:t>
            </a:r>
            <a:endParaRPr lang="en-GB" sz="1350" i="1" dirty="0"/>
          </a:p>
        </p:txBody>
      </p:sp>
      <p:sp>
        <p:nvSpPr>
          <p:cNvPr id="15" name="CuadroTexto 58">
            <a:extLst>
              <a:ext uri="{FF2B5EF4-FFF2-40B4-BE49-F238E27FC236}">
                <a16:creationId xmlns:a16="http://schemas.microsoft.com/office/drawing/2014/main" id="{4E302E13-387B-4CFC-A664-31339D8B45F5}"/>
              </a:ext>
            </a:extLst>
          </p:cNvPr>
          <p:cNvSpPr txBox="1"/>
          <p:nvPr/>
        </p:nvSpPr>
        <p:spPr>
          <a:xfrm>
            <a:off x="5491487" y="5813159"/>
            <a:ext cx="2139772" cy="338554"/>
          </a:xfrm>
          <a:prstGeom prst="rect">
            <a:avLst/>
          </a:prstGeom>
          <a:noFill/>
        </p:spPr>
        <p:txBody>
          <a:bodyPr wrap="square" rtlCol="0">
            <a:spAutoFit/>
          </a:bodyPr>
          <a:lstStyle/>
          <a:p>
            <a:pPr algn="ctr"/>
            <a:r>
              <a:rPr lang="es-ES" sz="1600" i="1" dirty="0" err="1"/>
              <a:t>Retrofits</a:t>
            </a:r>
            <a:r>
              <a:rPr lang="es-ES" sz="1600" i="1" dirty="0"/>
              <a:t>, Technologies</a:t>
            </a:r>
            <a:endParaRPr lang="en-GB" sz="1600" i="1" dirty="0"/>
          </a:p>
        </p:txBody>
      </p:sp>
      <p:cxnSp>
        <p:nvCxnSpPr>
          <p:cNvPr id="16" name="Conector angular 29">
            <a:extLst>
              <a:ext uri="{FF2B5EF4-FFF2-40B4-BE49-F238E27FC236}">
                <a16:creationId xmlns:a16="http://schemas.microsoft.com/office/drawing/2014/main" id="{749F73AF-16A8-4BFB-B487-6BC6944BA6D4}"/>
              </a:ext>
            </a:extLst>
          </p:cNvPr>
          <p:cNvCxnSpPr>
            <a:cxnSpLocks/>
            <a:endCxn id="6" idx="0"/>
          </p:cNvCxnSpPr>
          <p:nvPr/>
        </p:nvCxnSpPr>
        <p:spPr>
          <a:xfrm rot="16200000" flipV="1">
            <a:off x="3718340" y="83310"/>
            <a:ext cx="876301" cy="5381507"/>
          </a:xfrm>
          <a:prstGeom prst="bentConnector3">
            <a:avLst>
              <a:gd name="adj1" fmla="val 13768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61">
            <a:extLst>
              <a:ext uri="{FF2B5EF4-FFF2-40B4-BE49-F238E27FC236}">
                <a16:creationId xmlns:a16="http://schemas.microsoft.com/office/drawing/2014/main" id="{3BFE8938-3AFF-4507-9BBE-AB6199F391AE}"/>
              </a:ext>
            </a:extLst>
          </p:cNvPr>
          <p:cNvCxnSpPr>
            <a:cxnSpLocks/>
          </p:cNvCxnSpPr>
          <p:nvPr/>
        </p:nvCxnSpPr>
        <p:spPr>
          <a:xfrm flipV="1">
            <a:off x="6760501" y="3694176"/>
            <a:ext cx="0" cy="1029693"/>
          </a:xfrm>
          <a:prstGeom prst="straightConnector1">
            <a:avLst/>
          </a:prstGeom>
          <a:ln w="285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49">
            <a:extLst>
              <a:ext uri="{FF2B5EF4-FFF2-40B4-BE49-F238E27FC236}">
                <a16:creationId xmlns:a16="http://schemas.microsoft.com/office/drawing/2014/main" id="{E258864B-6F41-4142-B6E6-DDCC4C1469C1}"/>
              </a:ext>
            </a:extLst>
          </p:cNvPr>
          <p:cNvSpPr txBox="1"/>
          <p:nvPr/>
        </p:nvSpPr>
        <p:spPr>
          <a:xfrm>
            <a:off x="6045177" y="3203183"/>
            <a:ext cx="1731213" cy="507831"/>
          </a:xfrm>
          <a:prstGeom prst="rect">
            <a:avLst/>
          </a:prstGeom>
          <a:noFill/>
        </p:spPr>
        <p:txBody>
          <a:bodyPr wrap="square" rtlCol="0">
            <a:spAutoFit/>
          </a:bodyPr>
          <a:lstStyle/>
          <a:p>
            <a:pPr algn="ctr"/>
            <a:r>
              <a:rPr lang="en-GB" sz="1350" b="1" i="1" dirty="0"/>
              <a:t>Useful Energy</a:t>
            </a:r>
            <a:r>
              <a:rPr lang="en-GB" sz="1350" i="1" baseline="-25000" dirty="0"/>
              <a:t>𝒓,𝒉,𝒖_</a:t>
            </a:r>
            <a:r>
              <a:rPr lang="en-GB" sz="1350" i="1" baseline="-25000" dirty="0" err="1"/>
              <a:t>hc</a:t>
            </a:r>
            <a:r>
              <a:rPr lang="en-GB" sz="1350" i="1" baseline="-25000" dirty="0"/>
              <a:t>,𝒕𝒆𝒄𝒉</a:t>
            </a:r>
            <a:endParaRPr lang="en-GB" sz="1350" i="1" dirty="0"/>
          </a:p>
        </p:txBody>
      </p:sp>
      <p:sp>
        <p:nvSpPr>
          <p:cNvPr id="19" name="CuadroTexto 18"/>
          <p:cNvSpPr txBox="1"/>
          <p:nvPr/>
        </p:nvSpPr>
        <p:spPr>
          <a:xfrm>
            <a:off x="1883178" y="5187029"/>
            <a:ext cx="2164888" cy="276999"/>
          </a:xfrm>
          <a:prstGeom prst="rect">
            <a:avLst/>
          </a:prstGeom>
          <a:noFill/>
        </p:spPr>
        <p:txBody>
          <a:bodyPr wrap="none" rtlCol="0">
            <a:spAutoFit/>
          </a:bodyPr>
          <a:lstStyle/>
          <a:p>
            <a:r>
              <a:rPr lang="en-GB" sz="1200" dirty="0"/>
              <a:t>=f(</a:t>
            </a:r>
            <a:r>
              <a:rPr lang="en-GB" sz="1200" dirty="0" err="1"/>
              <a:t>price_total_heating</a:t>
            </a:r>
            <a:r>
              <a:rPr lang="en-GB" sz="1200" dirty="0"/>
              <a:t>, Income)</a:t>
            </a:r>
          </a:p>
        </p:txBody>
      </p:sp>
      <p:cxnSp>
        <p:nvCxnSpPr>
          <p:cNvPr id="20" name="Conector recto de flecha 19"/>
          <p:cNvCxnSpPr/>
          <p:nvPr/>
        </p:nvCxnSpPr>
        <p:spPr>
          <a:xfrm flipH="1" flipV="1">
            <a:off x="5851067" y="2023533"/>
            <a:ext cx="0" cy="27003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CuadroTexto 49">
            <a:extLst>
              <a:ext uri="{FF2B5EF4-FFF2-40B4-BE49-F238E27FC236}">
                <a16:creationId xmlns:a16="http://schemas.microsoft.com/office/drawing/2014/main" id="{E258864B-6F41-4142-B6E6-DDCC4C1469C1}"/>
              </a:ext>
            </a:extLst>
          </p:cNvPr>
          <p:cNvSpPr txBox="1"/>
          <p:nvPr/>
        </p:nvSpPr>
        <p:spPr>
          <a:xfrm>
            <a:off x="4216562" y="3245745"/>
            <a:ext cx="1634506" cy="507831"/>
          </a:xfrm>
          <a:prstGeom prst="rect">
            <a:avLst/>
          </a:prstGeom>
          <a:noFill/>
        </p:spPr>
        <p:txBody>
          <a:bodyPr wrap="square" rtlCol="0">
            <a:spAutoFit/>
          </a:bodyPr>
          <a:lstStyle/>
          <a:p>
            <a:pPr algn="ctr"/>
            <a:r>
              <a:rPr lang="en-GB" sz="1350" b="1" i="1" dirty="0"/>
              <a:t>Final Energy</a:t>
            </a:r>
            <a:r>
              <a:rPr lang="en-GB" sz="1350" i="1" baseline="-25000" dirty="0"/>
              <a:t>𝒓,𝒉,𝒖_rest,𝒕𝒆𝒄𝒉</a:t>
            </a:r>
            <a:endParaRPr lang="en-GB" sz="1350" i="1" dirty="0"/>
          </a:p>
        </p:txBody>
      </p:sp>
      <mc:AlternateContent xmlns:mc="http://schemas.openxmlformats.org/markup-compatibility/2006" xmlns:a14="http://schemas.microsoft.com/office/drawing/2010/main">
        <mc:Choice Requires="a14">
          <p:sp>
            <p:nvSpPr>
              <p:cNvPr id="22" name="Rectángulo 21"/>
              <p:cNvSpPr/>
              <p:nvPr/>
            </p:nvSpPr>
            <p:spPr>
              <a:xfrm>
                <a:off x="7740861" y="1229873"/>
                <a:ext cx="4349063" cy="21994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ea typeface="Times New Roman" panose="02020603050405020304" pitchFamily="18" charset="0"/>
                              <a:cs typeface="Arial" panose="020B0604020202020204" pitchFamily="34" charset="0"/>
                            </a:rPr>
                          </m:ctrlPr>
                        </m:sSubPr>
                        <m:e>
                          <m:r>
                            <a:rPr lang="en-GB" i="1">
                              <a:latin typeface="Cambria Math" panose="02040503050406030204" pitchFamily="18" charset="0"/>
                              <a:ea typeface="Times New Roman" panose="02020603050405020304" pitchFamily="18" charset="0"/>
                              <a:cs typeface="Arial" panose="020B0604020202020204" pitchFamily="34" charset="0"/>
                            </a:rPr>
                            <m:t>𝐹𝑖𝑛𝑎𝑙</m:t>
                          </m:r>
                          <m:r>
                            <a:rPr lang="en-GB" i="1">
                              <a:latin typeface="Cambria Math" panose="02040503050406030204" pitchFamily="18" charset="0"/>
                              <a:ea typeface="Times New Roman" panose="02020603050405020304" pitchFamily="18" charset="0"/>
                              <a:cs typeface="Arial" panose="020B0604020202020204" pitchFamily="34" charset="0"/>
                            </a:rPr>
                            <m:t>_</m:t>
                          </m:r>
                          <m:r>
                            <a:rPr lang="en-GB" i="1">
                              <a:latin typeface="Cambria Math" panose="02040503050406030204" pitchFamily="18" charset="0"/>
                              <a:ea typeface="Times New Roman" panose="02020603050405020304" pitchFamily="18" charset="0"/>
                              <a:cs typeface="Arial" panose="020B0604020202020204" pitchFamily="34" charset="0"/>
                            </a:rPr>
                            <m:t>𝑒𝑛𝑒</m:t>
                          </m:r>
                        </m:e>
                        <m:sub>
                          <m:r>
                            <a:rPr lang="en-GB" i="1">
                              <a:latin typeface="Cambria Math" panose="02040503050406030204" pitchFamily="18" charset="0"/>
                              <a:ea typeface="Times New Roman" panose="02020603050405020304" pitchFamily="18" charset="0"/>
                              <a:cs typeface="Arial" panose="020B0604020202020204" pitchFamily="34" charset="0"/>
                            </a:rPr>
                            <m:t>𝑟</m:t>
                          </m:r>
                          <m:r>
                            <a:rPr lang="en-GB" i="1">
                              <a:latin typeface="Cambria Math" panose="02040503050406030204" pitchFamily="18" charset="0"/>
                              <a:ea typeface="Times New Roman" panose="02020603050405020304" pitchFamily="18" charset="0"/>
                              <a:cs typeface="Arial" panose="020B0604020202020204" pitchFamily="34" charset="0"/>
                            </a:rPr>
                            <m:t>,</m:t>
                          </m:r>
                          <m:r>
                            <a:rPr lang="en-GB" i="1">
                              <a:latin typeface="Cambria Math" panose="02040503050406030204" pitchFamily="18" charset="0"/>
                              <a:ea typeface="Times New Roman" panose="02020603050405020304" pitchFamily="18" charset="0"/>
                              <a:cs typeface="Arial" panose="020B0604020202020204" pitchFamily="34" charset="0"/>
                            </a:rPr>
                            <m:t>h</m:t>
                          </m:r>
                          <m:r>
                            <a:rPr lang="en-GB" i="1">
                              <a:latin typeface="Cambria Math" panose="02040503050406030204" pitchFamily="18" charset="0"/>
                              <a:ea typeface="Times New Roman" panose="02020603050405020304" pitchFamily="18" charset="0"/>
                              <a:cs typeface="Arial" panose="020B0604020202020204" pitchFamily="34" charset="0"/>
                            </a:rPr>
                            <m:t>,</m:t>
                          </m:r>
                          <m:r>
                            <a:rPr lang="en-GB" i="1">
                              <a:latin typeface="Cambria Math" panose="02040503050406030204" pitchFamily="18" charset="0"/>
                              <a:ea typeface="Times New Roman" panose="02020603050405020304" pitchFamily="18" charset="0"/>
                              <a:cs typeface="Arial" panose="020B0604020202020204" pitchFamily="34" charset="0"/>
                            </a:rPr>
                            <m:t>𝑓</m:t>
                          </m:r>
                          <m:r>
                            <a:rPr lang="en-GB" i="1">
                              <a:latin typeface="Cambria Math" panose="02040503050406030204" pitchFamily="18" charset="0"/>
                              <a:ea typeface="Times New Roman" panose="02020603050405020304" pitchFamily="18" charset="0"/>
                              <a:cs typeface="Arial" panose="020B0604020202020204" pitchFamily="34" charset="0"/>
                            </a:rPr>
                            <m:t>,</m:t>
                          </m:r>
                          <m:r>
                            <a:rPr lang="en-GB" i="1">
                              <a:latin typeface="Cambria Math" panose="02040503050406030204" pitchFamily="18" charset="0"/>
                              <a:ea typeface="Times New Roman" panose="02020603050405020304" pitchFamily="18" charset="0"/>
                              <a:cs typeface="Arial" panose="020B0604020202020204" pitchFamily="34" charset="0"/>
                            </a:rPr>
                            <m:t>𝑢</m:t>
                          </m:r>
                        </m:sub>
                      </m:sSub>
                      <m:r>
                        <a:rPr lang="en-GB" i="1">
                          <a:latin typeface="Cambria Math" panose="02040503050406030204" pitchFamily="18" charset="0"/>
                          <a:ea typeface="Times New Roman" panose="02020603050405020304" pitchFamily="18" charset="0"/>
                          <a:cs typeface="Arial" panose="020B0604020202020204" pitchFamily="34" charset="0"/>
                        </a:rPr>
                        <m:t>=</m:t>
                      </m:r>
                      <m:sSub>
                        <m:sSubPr>
                          <m:ctrlPr>
                            <a:rPr lang="en-GB" i="1">
                              <a:latin typeface="Cambria Math" panose="02040503050406030204" pitchFamily="18" charset="0"/>
                              <a:ea typeface="Times New Roman" panose="02020603050405020304" pitchFamily="18" charset="0"/>
                              <a:cs typeface="Arial" panose="020B0604020202020204" pitchFamily="34" charset="0"/>
                            </a:rPr>
                          </m:ctrlPr>
                        </m:sSubPr>
                        <m:e>
                          <m:r>
                            <a:rPr lang="en-GB" i="1">
                              <a:latin typeface="Cambria Math" panose="02040503050406030204" pitchFamily="18" charset="0"/>
                              <a:ea typeface="Times New Roman" panose="02020603050405020304" pitchFamily="18" charset="0"/>
                              <a:cs typeface="Arial" panose="020B0604020202020204" pitchFamily="34" charset="0"/>
                            </a:rPr>
                            <m:t>𝐶𝑜𝑚𝑓𝑜𝑟𝑡</m:t>
                          </m:r>
                        </m:e>
                        <m:sub>
                          <m:r>
                            <a:rPr lang="en-GB" i="1">
                              <a:latin typeface="Cambria Math" panose="02040503050406030204" pitchFamily="18" charset="0"/>
                              <a:ea typeface="Times New Roman" panose="02020603050405020304" pitchFamily="18" charset="0"/>
                              <a:cs typeface="Arial" panose="020B0604020202020204" pitchFamily="34" charset="0"/>
                            </a:rPr>
                            <m:t>𝑟</m:t>
                          </m:r>
                          <m:r>
                            <a:rPr lang="en-GB" i="1">
                              <a:latin typeface="Cambria Math" panose="02040503050406030204" pitchFamily="18" charset="0"/>
                              <a:ea typeface="Times New Roman" panose="02020603050405020304" pitchFamily="18" charset="0"/>
                              <a:cs typeface="Arial" panose="020B0604020202020204" pitchFamily="34" charset="0"/>
                            </a:rPr>
                            <m:t>,</m:t>
                          </m:r>
                          <m:r>
                            <a:rPr lang="en-GB" i="1">
                              <a:latin typeface="Cambria Math" panose="02040503050406030204" pitchFamily="18" charset="0"/>
                              <a:ea typeface="Times New Roman" panose="02020603050405020304" pitchFamily="18" charset="0"/>
                              <a:cs typeface="Arial" panose="020B0604020202020204" pitchFamily="34" charset="0"/>
                            </a:rPr>
                            <m:t>h</m:t>
                          </m:r>
                        </m:sub>
                      </m:sSub>
                      <m:r>
                        <a:rPr lang="en-GB" i="1">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GB" i="1">
                              <a:latin typeface="Cambria Math" panose="02040503050406030204" pitchFamily="18" charset="0"/>
                              <a:ea typeface="Times New Roman" panose="02020603050405020304" pitchFamily="18" charset="0"/>
                              <a:cs typeface="Arial" panose="020B0604020202020204" pitchFamily="34" charset="0"/>
                            </a:rPr>
                          </m:ctrlPr>
                        </m:dPr>
                        <m:e>
                          <m:sSub>
                            <m:sSubPr>
                              <m:ctrlPr>
                                <a:rPr lang="en-GB" i="1">
                                  <a:latin typeface="Cambria Math" panose="02040503050406030204" pitchFamily="18" charset="0"/>
                                  <a:ea typeface="Times New Roman" panose="02020603050405020304" pitchFamily="18" charset="0"/>
                                  <a:cs typeface="Arial" panose="020B0604020202020204" pitchFamily="34" charset="0"/>
                                </a:rPr>
                              </m:ctrlPr>
                            </m:sSubPr>
                            <m:e>
                              <m:r>
                                <a:rPr lang="en-GB" i="1">
                                  <a:latin typeface="Cambria Math" panose="02040503050406030204" pitchFamily="18" charset="0"/>
                                  <a:ea typeface="Times New Roman" panose="02020603050405020304" pitchFamily="18" charset="0"/>
                                  <a:cs typeface="Arial" panose="020B0604020202020204" pitchFamily="34" charset="0"/>
                                </a:rPr>
                                <m:t>𝑈𝑠𝑒𝑓𝑢𝑙</m:t>
                              </m:r>
                              <m:r>
                                <a:rPr lang="en-GB" i="1">
                                  <a:latin typeface="Cambria Math" panose="02040503050406030204" pitchFamily="18" charset="0"/>
                                  <a:ea typeface="Times New Roman" panose="02020603050405020304" pitchFamily="18" charset="0"/>
                                  <a:cs typeface="Arial" panose="020B0604020202020204" pitchFamily="34" charset="0"/>
                                </a:rPr>
                                <m:t>_</m:t>
                              </m:r>
                              <m:r>
                                <a:rPr lang="en-GB" i="1">
                                  <a:latin typeface="Cambria Math" panose="02040503050406030204" pitchFamily="18" charset="0"/>
                                  <a:ea typeface="Times New Roman" panose="02020603050405020304" pitchFamily="18" charset="0"/>
                                  <a:cs typeface="Arial" panose="020B0604020202020204" pitchFamily="34" charset="0"/>
                                </a:rPr>
                                <m:t>𝑒𝑛𝑒</m:t>
                              </m:r>
                            </m:e>
                            <m:sub>
                              <m:r>
                                <a:rPr lang="en-GB" i="1">
                                  <a:latin typeface="Cambria Math" panose="02040503050406030204" pitchFamily="18" charset="0"/>
                                  <a:ea typeface="Times New Roman" panose="02020603050405020304" pitchFamily="18" charset="0"/>
                                  <a:cs typeface="Arial" panose="020B0604020202020204" pitchFamily="34" charset="0"/>
                                </a:rPr>
                                <m:t>𝑟</m:t>
                              </m:r>
                              <m:r>
                                <a:rPr lang="en-GB" i="1">
                                  <a:latin typeface="Cambria Math" panose="02040503050406030204" pitchFamily="18" charset="0"/>
                                  <a:ea typeface="Times New Roman" panose="02020603050405020304" pitchFamily="18" charset="0"/>
                                  <a:cs typeface="Arial" panose="020B0604020202020204" pitchFamily="34" charset="0"/>
                                </a:rPr>
                                <m:t>,</m:t>
                              </m:r>
                              <m:r>
                                <a:rPr lang="en-GB" i="1">
                                  <a:latin typeface="Cambria Math" panose="02040503050406030204" pitchFamily="18" charset="0"/>
                                  <a:ea typeface="Times New Roman" panose="02020603050405020304" pitchFamily="18" charset="0"/>
                                  <a:cs typeface="Arial" panose="020B0604020202020204" pitchFamily="34" charset="0"/>
                                </a:rPr>
                                <m:t>h</m:t>
                              </m:r>
                              <m:r>
                                <a:rPr lang="en-GB" i="1">
                                  <a:latin typeface="Cambria Math" panose="02040503050406030204" pitchFamily="18" charset="0"/>
                                  <a:ea typeface="Times New Roman" panose="02020603050405020304" pitchFamily="18" charset="0"/>
                                  <a:cs typeface="Arial" panose="020B0604020202020204" pitchFamily="34" charset="0"/>
                                </a:rPr>
                                <m:t>,</m:t>
                              </m:r>
                              <m:r>
                                <a:rPr lang="en-GB" i="1">
                                  <a:latin typeface="Cambria Math" panose="02040503050406030204" pitchFamily="18" charset="0"/>
                                  <a:ea typeface="Times New Roman" panose="02020603050405020304" pitchFamily="18" charset="0"/>
                                  <a:cs typeface="Arial" panose="020B0604020202020204" pitchFamily="34" charset="0"/>
                                </a:rPr>
                                <m:t>𝑢</m:t>
                              </m:r>
                            </m:sub>
                          </m:sSub>
                          <m:r>
                            <a:rPr lang="en-GB" i="1">
                              <a:latin typeface="Cambria Math" panose="02040503050406030204" pitchFamily="18" charset="0"/>
                              <a:ea typeface="Times New Roman" panose="02020603050405020304" pitchFamily="18" charset="0"/>
                              <a:cs typeface="Arial" panose="020B0604020202020204" pitchFamily="34" charset="0"/>
                            </a:rPr>
                            <m:t>×</m:t>
                          </m:r>
                          <m:sSub>
                            <m:sSubPr>
                              <m:ctrlPr>
                                <a:rPr lang="en-GB" i="1">
                                  <a:latin typeface="Cambria Math" panose="02040503050406030204" pitchFamily="18" charset="0"/>
                                  <a:ea typeface="Times New Roman" panose="02020603050405020304" pitchFamily="18" charset="0"/>
                                  <a:cs typeface="Arial" panose="020B0604020202020204" pitchFamily="34" charset="0"/>
                                </a:rPr>
                              </m:ctrlPr>
                            </m:sSubPr>
                            <m:e>
                              <m:r>
                                <a:rPr lang="en-GB" b="0" i="1">
                                  <a:latin typeface="Cambria Math" panose="02040503050406030204" pitchFamily="18" charset="0"/>
                                  <a:ea typeface="Times New Roman" panose="02020603050405020304" pitchFamily="18" charset="0"/>
                                  <a:cs typeface="Arial" panose="020B0604020202020204" pitchFamily="34" charset="0"/>
                                </a:rPr>
                                <m:t>𝑠h</m:t>
                              </m:r>
                              <m:r>
                                <a:rPr lang="en-GB" b="0" i="1">
                                  <a:latin typeface="Cambria Math" panose="02040503050406030204" pitchFamily="18" charset="0"/>
                                  <a:ea typeface="Times New Roman" panose="02020603050405020304" pitchFamily="18" charset="0"/>
                                  <a:cs typeface="Arial" panose="020B0604020202020204" pitchFamily="34" charset="0"/>
                                </a:rPr>
                                <m:t>_</m:t>
                              </m:r>
                              <m:r>
                                <a:rPr lang="en-GB" b="0" i="1">
                                  <a:latin typeface="Cambria Math" panose="02040503050406030204" pitchFamily="18" charset="0"/>
                                  <a:ea typeface="Times New Roman" panose="02020603050405020304" pitchFamily="18" charset="0"/>
                                  <a:cs typeface="Arial" panose="020B0604020202020204" pitchFamily="34" charset="0"/>
                                </a:rPr>
                                <m:t>𝑓𝑢𝑒𝑙</m:t>
                              </m:r>
                            </m:e>
                            <m:sub>
                              <m:r>
                                <a:rPr lang="en-GB" b="0" i="1">
                                  <a:latin typeface="Cambria Math" panose="02040503050406030204" pitchFamily="18" charset="0"/>
                                  <a:ea typeface="Times New Roman" panose="02020603050405020304" pitchFamily="18" charset="0"/>
                                  <a:cs typeface="Arial" panose="020B0604020202020204" pitchFamily="34" charset="0"/>
                                </a:rPr>
                                <m:t>𝑟</m:t>
                              </m:r>
                              <m:r>
                                <a:rPr lang="en-GB" b="0" i="1">
                                  <a:latin typeface="Cambria Math" panose="02040503050406030204" pitchFamily="18" charset="0"/>
                                  <a:ea typeface="Times New Roman" panose="02020603050405020304" pitchFamily="18" charset="0"/>
                                  <a:cs typeface="Arial" panose="020B0604020202020204" pitchFamily="34" charset="0"/>
                                </a:rPr>
                                <m:t>,</m:t>
                              </m:r>
                              <m:r>
                                <a:rPr lang="en-GB" b="0" i="1">
                                  <a:latin typeface="Cambria Math" panose="02040503050406030204" pitchFamily="18" charset="0"/>
                                  <a:ea typeface="Times New Roman" panose="02020603050405020304" pitchFamily="18" charset="0"/>
                                  <a:cs typeface="Arial" panose="020B0604020202020204" pitchFamily="34" charset="0"/>
                                </a:rPr>
                                <m:t>h</m:t>
                              </m:r>
                              <m:r>
                                <a:rPr lang="en-GB" b="0" i="1">
                                  <a:latin typeface="Cambria Math" panose="02040503050406030204" pitchFamily="18" charset="0"/>
                                  <a:ea typeface="Times New Roman" panose="02020603050405020304" pitchFamily="18" charset="0"/>
                                  <a:cs typeface="Arial" panose="020B0604020202020204" pitchFamily="34" charset="0"/>
                                </a:rPr>
                                <m:t>,</m:t>
                              </m:r>
                              <m:r>
                                <a:rPr lang="en-GB" b="0" i="1">
                                  <a:latin typeface="Cambria Math" panose="02040503050406030204" pitchFamily="18" charset="0"/>
                                  <a:ea typeface="Times New Roman" panose="02020603050405020304" pitchFamily="18" charset="0"/>
                                  <a:cs typeface="Arial" panose="020B0604020202020204" pitchFamily="34" charset="0"/>
                                </a:rPr>
                                <m:t>𝑓</m:t>
                              </m:r>
                              <m:r>
                                <a:rPr lang="en-GB" b="0" i="1">
                                  <a:latin typeface="Cambria Math" panose="02040503050406030204" pitchFamily="18" charset="0"/>
                                  <a:ea typeface="Times New Roman" panose="02020603050405020304" pitchFamily="18" charset="0"/>
                                  <a:cs typeface="Arial" panose="020B0604020202020204" pitchFamily="34" charset="0"/>
                                </a:rPr>
                                <m:t>,</m:t>
                              </m:r>
                              <m:r>
                                <a:rPr lang="en-GB" b="0" i="1">
                                  <a:latin typeface="Cambria Math" panose="02040503050406030204" pitchFamily="18" charset="0"/>
                                  <a:ea typeface="Times New Roman" panose="02020603050405020304" pitchFamily="18" charset="0"/>
                                  <a:cs typeface="Arial" panose="020B0604020202020204" pitchFamily="34" charset="0"/>
                                </a:rPr>
                                <m:t>𝑢</m:t>
                              </m:r>
                            </m:sub>
                          </m:sSub>
                          <m:r>
                            <a:rPr lang="en-GB" i="1">
                              <a:latin typeface="Cambria Math" panose="02040503050406030204" pitchFamily="18" charset="0"/>
                              <a:ea typeface="Times New Roman" panose="02020603050405020304" pitchFamily="18" charset="0"/>
                              <a:cs typeface="Arial" panose="020B0604020202020204" pitchFamily="34" charset="0"/>
                            </a:rPr>
                            <m:t>× </m:t>
                          </m:r>
                          <m:f>
                            <m:fPr>
                              <m:ctrlPr>
                                <a:rPr lang="en-GB" i="1">
                                  <a:latin typeface="Cambria Math" panose="02040503050406030204" pitchFamily="18" charset="0"/>
                                  <a:ea typeface="Times New Roman" panose="02020603050405020304" pitchFamily="18" charset="0"/>
                                  <a:cs typeface="Arial" panose="020B0604020202020204" pitchFamily="34" charset="0"/>
                                </a:rPr>
                              </m:ctrlPr>
                            </m:fPr>
                            <m:num>
                              <m:r>
                                <a:rPr lang="en-GB" i="1">
                                  <a:latin typeface="Cambria Math" panose="02040503050406030204" pitchFamily="18" charset="0"/>
                                  <a:ea typeface="Times New Roman" panose="02020603050405020304" pitchFamily="18" charset="0"/>
                                  <a:cs typeface="Arial" panose="020B0604020202020204" pitchFamily="34" charset="0"/>
                                </a:rPr>
                                <m:t>1</m:t>
                              </m:r>
                            </m:num>
                            <m:den>
                              <m:sSub>
                                <m:sSubPr>
                                  <m:ctrlPr>
                                    <a:rPr lang="en-GB" i="1">
                                      <a:latin typeface="Cambria Math" panose="02040503050406030204" pitchFamily="18" charset="0"/>
                                      <a:ea typeface="Times New Roman" panose="02020603050405020304" pitchFamily="18" charset="0"/>
                                      <a:cs typeface="Arial" panose="020B0604020202020204" pitchFamily="34" charset="0"/>
                                    </a:rPr>
                                  </m:ctrlPr>
                                </m:sSubPr>
                                <m:e>
                                  <m:r>
                                    <a:rPr lang="en-GB" i="1">
                                      <a:latin typeface="Cambria Math" panose="02040503050406030204" pitchFamily="18" charset="0"/>
                                      <a:ea typeface="Times New Roman" panose="02020603050405020304" pitchFamily="18" charset="0"/>
                                      <a:cs typeface="Arial" panose="020B0604020202020204" pitchFamily="34" charset="0"/>
                                    </a:rPr>
                                    <m:t>𝑒𝑓𝑓𝑖𝑐𝑖𝑒𝑛𝑐𝑦</m:t>
                                  </m:r>
                                </m:e>
                                <m:sub>
                                  <m:r>
                                    <a:rPr lang="en-GB" i="1">
                                      <a:latin typeface="Cambria Math" panose="02040503050406030204" pitchFamily="18" charset="0"/>
                                      <a:ea typeface="Times New Roman" panose="02020603050405020304" pitchFamily="18" charset="0"/>
                                      <a:cs typeface="Arial" panose="020B0604020202020204" pitchFamily="34" charset="0"/>
                                    </a:rPr>
                                    <m:t>𝑟</m:t>
                                  </m:r>
                                  <m:r>
                                    <a:rPr lang="en-GB" i="1">
                                      <a:latin typeface="Cambria Math" panose="02040503050406030204" pitchFamily="18" charset="0"/>
                                      <a:ea typeface="Times New Roman" panose="02020603050405020304" pitchFamily="18" charset="0"/>
                                      <a:cs typeface="Arial" panose="020B0604020202020204" pitchFamily="34" charset="0"/>
                                    </a:rPr>
                                    <m:t>,</m:t>
                                  </m:r>
                                  <m:r>
                                    <a:rPr lang="en-GB" i="1">
                                      <a:latin typeface="Cambria Math" panose="02040503050406030204" pitchFamily="18" charset="0"/>
                                      <a:ea typeface="Times New Roman" panose="02020603050405020304" pitchFamily="18" charset="0"/>
                                      <a:cs typeface="Arial" panose="020B0604020202020204" pitchFamily="34" charset="0"/>
                                    </a:rPr>
                                    <m:t>h</m:t>
                                  </m:r>
                                  <m:r>
                                    <a:rPr lang="en-GB" i="1">
                                      <a:latin typeface="Cambria Math" panose="02040503050406030204" pitchFamily="18" charset="0"/>
                                      <a:ea typeface="Times New Roman" panose="02020603050405020304" pitchFamily="18" charset="0"/>
                                      <a:cs typeface="Arial" panose="020B0604020202020204" pitchFamily="34" charset="0"/>
                                    </a:rPr>
                                    <m:t>,</m:t>
                                  </m:r>
                                  <m:r>
                                    <a:rPr lang="en-GB" i="1">
                                      <a:latin typeface="Cambria Math" panose="02040503050406030204" pitchFamily="18" charset="0"/>
                                      <a:ea typeface="Times New Roman" panose="02020603050405020304" pitchFamily="18" charset="0"/>
                                      <a:cs typeface="Arial" panose="020B0604020202020204" pitchFamily="34" charset="0"/>
                                    </a:rPr>
                                    <m:t>𝑓</m:t>
                                  </m:r>
                                  <m:r>
                                    <a:rPr lang="en-GB" i="1">
                                      <a:latin typeface="Cambria Math" panose="02040503050406030204" pitchFamily="18" charset="0"/>
                                      <a:ea typeface="Times New Roman" panose="02020603050405020304" pitchFamily="18" charset="0"/>
                                      <a:cs typeface="Arial" panose="020B0604020202020204" pitchFamily="34" charset="0"/>
                                    </a:rPr>
                                    <m:t>,</m:t>
                                  </m:r>
                                  <m:r>
                                    <a:rPr lang="en-GB" i="1">
                                      <a:latin typeface="Cambria Math" panose="02040503050406030204" pitchFamily="18" charset="0"/>
                                      <a:ea typeface="Times New Roman" panose="02020603050405020304" pitchFamily="18" charset="0"/>
                                      <a:cs typeface="Arial" panose="020B0604020202020204" pitchFamily="34" charset="0"/>
                                    </a:rPr>
                                    <m:t>𝑢</m:t>
                                  </m:r>
                                </m:sub>
                              </m:sSub>
                            </m:den>
                          </m:f>
                          <m:r>
                            <a:rPr lang="en-GB" i="1">
                              <a:latin typeface="Cambria Math" panose="02040503050406030204" pitchFamily="18" charset="0"/>
                              <a:ea typeface="Times New Roman" panose="02020603050405020304" pitchFamily="18" charset="0"/>
                              <a:cs typeface="Arial" panose="020B0604020202020204" pitchFamily="34" charset="0"/>
                            </a:rPr>
                            <m:t>×</m:t>
                          </m:r>
                          <m:sSub>
                            <m:sSubPr>
                              <m:ctrlPr>
                                <a:rPr lang="en-GB" i="1">
                                  <a:latin typeface="Cambria Math" panose="02040503050406030204" pitchFamily="18" charset="0"/>
                                  <a:ea typeface="Times New Roman" panose="02020603050405020304" pitchFamily="18" charset="0"/>
                                  <a:cs typeface="Arial" panose="020B0604020202020204" pitchFamily="34" charset="0"/>
                                </a:rPr>
                              </m:ctrlPr>
                            </m:sSubPr>
                            <m:e>
                              <m:r>
                                <a:rPr lang="en-GB" i="1">
                                  <a:latin typeface="Cambria Math" panose="02040503050406030204" pitchFamily="18" charset="0"/>
                                  <a:ea typeface="Times New Roman" panose="02020603050405020304" pitchFamily="18" charset="0"/>
                                  <a:cs typeface="Arial" panose="020B0604020202020204" pitchFamily="34" charset="0"/>
                                </a:rPr>
                                <m:t>𝑁𝑅</m:t>
                              </m:r>
                              <m:r>
                                <a:rPr lang="en-GB" i="1">
                                  <a:latin typeface="Cambria Math" panose="02040503050406030204" pitchFamily="18" charset="0"/>
                                  <a:ea typeface="Times New Roman" panose="02020603050405020304" pitchFamily="18" charset="0"/>
                                  <a:cs typeface="Arial" panose="020B0604020202020204" pitchFamily="34" charset="0"/>
                                </a:rPr>
                                <m:t>_</m:t>
                              </m:r>
                              <m:r>
                                <a:rPr lang="en-GB" i="1">
                                  <a:latin typeface="Cambria Math" panose="02040503050406030204" pitchFamily="18" charset="0"/>
                                  <a:ea typeface="Times New Roman" panose="02020603050405020304" pitchFamily="18" charset="0"/>
                                  <a:cs typeface="Arial" panose="020B0604020202020204" pitchFamily="34" charset="0"/>
                                </a:rPr>
                                <m:t>𝑑𝑤𝑒𝑙𝑙</m:t>
                              </m:r>
                            </m:e>
                            <m:sub>
                              <m:r>
                                <a:rPr lang="en-GB" i="1">
                                  <a:latin typeface="Cambria Math" panose="02040503050406030204" pitchFamily="18" charset="0"/>
                                  <a:ea typeface="Times New Roman" panose="02020603050405020304" pitchFamily="18" charset="0"/>
                                  <a:cs typeface="Arial" panose="020B0604020202020204" pitchFamily="34" charset="0"/>
                                </a:rPr>
                                <m:t>𝑟</m:t>
                              </m:r>
                              <m:r>
                                <a:rPr lang="en-GB" i="1">
                                  <a:latin typeface="Cambria Math" panose="02040503050406030204" pitchFamily="18" charset="0"/>
                                  <a:ea typeface="Times New Roman" panose="02020603050405020304" pitchFamily="18" charset="0"/>
                                  <a:cs typeface="Arial" panose="020B0604020202020204" pitchFamily="34" charset="0"/>
                                </a:rPr>
                                <m:t>,</m:t>
                              </m:r>
                              <m:r>
                                <a:rPr lang="en-GB" i="1">
                                  <a:latin typeface="Cambria Math" panose="02040503050406030204" pitchFamily="18" charset="0"/>
                                  <a:ea typeface="Times New Roman" panose="02020603050405020304" pitchFamily="18" charset="0"/>
                                  <a:cs typeface="Arial" panose="020B0604020202020204" pitchFamily="34" charset="0"/>
                                </a:rPr>
                                <m:t>h</m:t>
                              </m:r>
                            </m:sub>
                          </m:sSub>
                        </m:e>
                      </m:d>
                      <m:r>
                        <a:rPr lang="en-GB" i="1">
                          <a:latin typeface="Cambria Math" panose="02040503050406030204" pitchFamily="18" charset="0"/>
                          <a:ea typeface="Times New Roman" panose="02020603050405020304" pitchFamily="18" charset="0"/>
                          <a:cs typeface="Arial" panose="020B0604020202020204" pitchFamily="34" charset="0"/>
                        </a:rPr>
                        <m:t>×</m:t>
                      </m:r>
                      <m:sSup>
                        <m:sSupPr>
                          <m:ctrlPr>
                            <a:rPr lang="en-GB" i="1">
                              <a:latin typeface="Cambria Math" panose="02040503050406030204" pitchFamily="18" charset="0"/>
                              <a:ea typeface="Times New Roman" panose="02020603050405020304" pitchFamily="18" charset="0"/>
                              <a:cs typeface="Arial" panose="020B0604020202020204" pitchFamily="34" charset="0"/>
                            </a:rPr>
                          </m:ctrlPr>
                        </m:sSupPr>
                        <m:e>
                          <m:r>
                            <a:rPr lang="en-GB" i="1">
                              <a:latin typeface="Cambria Math" panose="02040503050406030204" pitchFamily="18" charset="0"/>
                              <a:ea typeface="Times New Roman" panose="02020603050405020304" pitchFamily="18" charset="0"/>
                              <a:cs typeface="Arial" panose="020B0604020202020204" pitchFamily="34" charset="0"/>
                            </a:rPr>
                            <m:t>∆</m:t>
                          </m:r>
                          <m:r>
                            <a:rPr lang="en-GB" i="1">
                              <a:latin typeface="Cambria Math" panose="02040503050406030204" pitchFamily="18" charset="0"/>
                              <a:ea typeface="Times New Roman" panose="02020603050405020304" pitchFamily="18" charset="0"/>
                              <a:cs typeface="Arial" panose="020B0604020202020204" pitchFamily="34" charset="0"/>
                            </a:rPr>
                            <m:t>𝐻𝐷𝐷</m:t>
                          </m:r>
                        </m:e>
                        <m:sup>
                          <m:r>
                            <a:rPr lang="en-GB" i="1">
                              <a:latin typeface="Cambria Math" panose="02040503050406030204" pitchFamily="18" charset="0"/>
                              <a:ea typeface="Times New Roman" panose="02020603050405020304" pitchFamily="18" charset="0"/>
                              <a:cs typeface="Arial" panose="020B0604020202020204" pitchFamily="34" charset="0"/>
                            </a:rPr>
                            <m:t>𝑚</m:t>
                          </m:r>
                        </m:sup>
                      </m:sSup>
                    </m:oMath>
                  </m:oMathPara>
                </a14:m>
                <a:endParaRPr lang="en-GB" dirty="0"/>
              </a:p>
            </p:txBody>
          </p:sp>
        </mc:Choice>
        <mc:Fallback xmlns="">
          <p:sp>
            <p:nvSpPr>
              <p:cNvPr id="22" name="Rectángulo 21"/>
              <p:cNvSpPr>
                <a:spLocks noRot="1" noChangeAspect="1" noMove="1" noResize="1" noEditPoints="1" noAdjustHandles="1" noChangeArrowheads="1" noChangeShapeType="1" noTextEdit="1"/>
              </p:cNvSpPr>
              <p:nvPr/>
            </p:nvSpPr>
            <p:spPr>
              <a:xfrm>
                <a:off x="7740861" y="1229873"/>
                <a:ext cx="4349063" cy="219944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9819000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WILIAM </a:t>
            </a:r>
            <a:r>
              <a:rPr lang="en-US" dirty="0"/>
              <a:t>model</a:t>
            </a:r>
            <a:endParaRPr lang="en-GB" dirty="0"/>
          </a:p>
        </p:txBody>
      </p:sp>
      <p:sp>
        <p:nvSpPr>
          <p:cNvPr id="3" name="Marcador de contenido 2"/>
          <p:cNvSpPr>
            <a:spLocks noGrp="1"/>
          </p:cNvSpPr>
          <p:nvPr>
            <p:ph idx="1"/>
          </p:nvPr>
        </p:nvSpPr>
        <p:spPr>
          <a:xfrm>
            <a:off x="838200" y="1298575"/>
            <a:ext cx="10727987" cy="4703391"/>
          </a:xfrm>
        </p:spPr>
        <p:txBody>
          <a:bodyPr>
            <a:normAutofit fontScale="92500" lnSpcReduction="10000"/>
          </a:bodyPr>
          <a:lstStyle/>
          <a:p>
            <a:pPr marL="0" indent="0">
              <a:buNone/>
            </a:pPr>
            <a:r>
              <a:rPr lang="es-ES" b="1" dirty="0"/>
              <a:t>BOTTOM UP </a:t>
            </a:r>
            <a:r>
              <a:rPr lang="en-US" b="1" dirty="0"/>
              <a:t>approach: BUILDINGS</a:t>
            </a:r>
          </a:p>
          <a:p>
            <a:pPr marL="1080" indent="0">
              <a:spcBef>
                <a:spcPts val="1001"/>
              </a:spcBef>
              <a:buNone/>
              <a:defRPr/>
            </a:pPr>
            <a:r>
              <a:rPr lang="en-US" u="sng" dirty="0"/>
              <a:t>Number of buildings</a:t>
            </a:r>
          </a:p>
          <a:p>
            <a:pPr marL="1080" indent="0">
              <a:spcBef>
                <a:spcPts val="1001"/>
              </a:spcBef>
              <a:buNone/>
              <a:defRPr/>
            </a:pPr>
            <a:endParaRPr lang="es-ES" u="sng" dirty="0"/>
          </a:p>
          <a:p>
            <a:pPr marL="1080" indent="0">
              <a:spcBef>
                <a:spcPts val="1001"/>
              </a:spcBef>
              <a:buNone/>
              <a:defRPr/>
            </a:pPr>
            <a:endParaRPr lang="es-ES" u="sng" dirty="0"/>
          </a:p>
          <a:p>
            <a:pPr marL="1080" indent="0">
              <a:spcBef>
                <a:spcPts val="1001"/>
              </a:spcBef>
              <a:buNone/>
              <a:defRPr/>
            </a:pPr>
            <a:endParaRPr lang="es-ES" u="sng" dirty="0"/>
          </a:p>
          <a:p>
            <a:pPr marL="1080" indent="0">
              <a:spcBef>
                <a:spcPts val="1001"/>
              </a:spcBef>
              <a:buNone/>
              <a:defRPr/>
            </a:pPr>
            <a:endParaRPr lang="es-ES" u="sng" dirty="0"/>
          </a:p>
          <a:p>
            <a:pPr marL="1080" indent="0">
              <a:spcBef>
                <a:spcPts val="1001"/>
              </a:spcBef>
              <a:buNone/>
              <a:defRPr/>
            </a:pPr>
            <a:r>
              <a:rPr lang="en-GB" u="sng" dirty="0"/>
              <a:t>Retrofits/Technology Allocation </a:t>
            </a:r>
          </a:p>
          <a:p>
            <a:pPr marL="620465" lvl="1" indent="-342900">
              <a:spcBef>
                <a:spcPts val="1001"/>
              </a:spcBef>
            </a:pPr>
            <a:r>
              <a:rPr lang="en-GB" spc="-1" dirty="0">
                <a:solidFill>
                  <a:prstClr val="black"/>
                </a:solidFill>
                <a:latin typeface="Calibri"/>
              </a:rPr>
              <a:t>Weibull Distribution used to identify the probability of dwellings applying different retrofits or technology replacement</a:t>
            </a:r>
          </a:p>
          <a:p>
            <a:pPr marL="620465" lvl="1" indent="-342900">
              <a:spcBef>
                <a:spcPts val="1001"/>
              </a:spcBef>
            </a:pPr>
            <a:r>
              <a:rPr lang="en-GB" spc="-1" dirty="0">
                <a:solidFill>
                  <a:prstClr val="black"/>
                </a:solidFill>
                <a:latin typeface="Calibri"/>
              </a:rPr>
              <a:t>Takes into account lifetime cost of technology </a:t>
            </a:r>
          </a:p>
          <a:p>
            <a:pPr marL="620465" lvl="1" indent="-342900">
              <a:spcBef>
                <a:spcPts val="1001"/>
              </a:spcBef>
            </a:pPr>
            <a:r>
              <a:rPr lang="en-GB" spc="-1" dirty="0">
                <a:solidFill>
                  <a:prstClr val="black"/>
                </a:solidFill>
                <a:latin typeface="Calibri"/>
              </a:rPr>
              <a:t>Applied to each household class as different heating demand will affect choice</a:t>
            </a:r>
          </a:p>
          <a:p>
            <a:pPr marL="1080" indent="0">
              <a:spcBef>
                <a:spcPts val="1001"/>
              </a:spcBef>
              <a:buNone/>
              <a:defRPr/>
            </a:pPr>
            <a:endParaRPr lang="en-GB" u="sng" dirty="0"/>
          </a:p>
          <a:p>
            <a:pPr marL="0" indent="0">
              <a:buNone/>
            </a:pPr>
            <a:endParaRPr lang="es-ES" dirty="0">
              <a:ea typeface="Calibri" panose="020F0502020204030204" pitchFamily="34" charset="0"/>
              <a:cs typeface="Times New Roman" panose="02020603050405020304" pitchFamily="18" charset="0"/>
            </a:endParaRPr>
          </a:p>
          <a:p>
            <a:pPr marL="0" indent="0">
              <a:buNone/>
            </a:pPr>
            <a:endParaRPr lang="en-US" b="1" dirty="0"/>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39</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p:pic>
        <p:nvPicPr>
          <p:cNvPr id="8" name="Imagen 7"/>
          <p:cNvPicPr>
            <a:picLocks noChangeAspect="1"/>
          </p:cNvPicPr>
          <p:nvPr/>
        </p:nvPicPr>
        <p:blipFill>
          <a:blip r:embed="rId2"/>
          <a:stretch>
            <a:fillRect/>
          </a:stretch>
        </p:blipFill>
        <p:spPr>
          <a:xfrm>
            <a:off x="491108" y="1884552"/>
            <a:ext cx="9265736" cy="2048096"/>
          </a:xfrm>
          <a:prstGeom prst="rect">
            <a:avLst/>
          </a:prstGeom>
        </p:spPr>
      </p:pic>
      <p:sp>
        <p:nvSpPr>
          <p:cNvPr id="9" name="Rectángulo 8"/>
          <p:cNvSpPr/>
          <p:nvPr/>
        </p:nvSpPr>
        <p:spPr>
          <a:xfrm>
            <a:off x="7796073" y="2231852"/>
            <a:ext cx="4345022" cy="1605568"/>
          </a:xfrm>
          <a:prstGeom prst="rect">
            <a:avLst/>
          </a:prstGeom>
        </p:spPr>
        <p:txBody>
          <a:bodyPr wrap="square">
            <a:spAutoFit/>
          </a:bodyPr>
          <a:lstStyle/>
          <a:p>
            <a:pPr marL="277565" lvl="1">
              <a:lnSpc>
                <a:spcPct val="90000"/>
              </a:lnSpc>
              <a:spcBef>
                <a:spcPts val="1001"/>
              </a:spcBef>
            </a:pPr>
            <a:r>
              <a:rPr lang="en-GB" sz="2000" spc="-1" dirty="0">
                <a:solidFill>
                  <a:prstClr val="black"/>
                </a:solidFill>
              </a:rPr>
              <a:t>(+) New constructions depends on the </a:t>
            </a:r>
            <a:r>
              <a:rPr lang="en-US" sz="2000" spc="-1" dirty="0">
                <a:solidFill>
                  <a:prstClr val="black"/>
                </a:solidFill>
              </a:rPr>
              <a:t>projection of historical construction rate based on GDP</a:t>
            </a:r>
          </a:p>
          <a:p>
            <a:pPr marL="277565" lvl="1">
              <a:lnSpc>
                <a:spcPct val="90000"/>
              </a:lnSpc>
              <a:spcBef>
                <a:spcPts val="1001"/>
              </a:spcBef>
            </a:pPr>
            <a:r>
              <a:rPr lang="en-GB" sz="2000" spc="-1" dirty="0">
                <a:solidFill>
                  <a:prstClr val="black"/>
                </a:solidFill>
              </a:rPr>
              <a:t>(-) Demolitions depend on Historical demolition rate by country</a:t>
            </a:r>
            <a:r>
              <a:rPr lang="en-US" sz="2000" spc="-1" dirty="0">
                <a:solidFill>
                  <a:prstClr val="black"/>
                </a:solidFill>
              </a:rPr>
              <a:t> </a:t>
            </a:r>
          </a:p>
        </p:txBody>
      </p:sp>
    </p:spTree>
    <p:extLst>
      <p:ext uri="{BB962C8B-B14F-4D97-AF65-F5344CB8AC3E}">
        <p14:creationId xmlns:p14="http://schemas.microsoft.com/office/powerpoint/2010/main" val="3722440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WILIAMs </a:t>
            </a:r>
            <a:r>
              <a:rPr lang="de-AT" dirty="0" err="1" smtClean="0"/>
              <a:t>Energy</a:t>
            </a:r>
            <a:r>
              <a:rPr lang="de-AT" dirty="0" smtClean="0"/>
              <a:t> Transformation Chain</a:t>
            </a:r>
            <a:endParaRPr lang="de-AT" dirty="0"/>
          </a:p>
        </p:txBody>
      </p:sp>
      <p:sp>
        <p:nvSpPr>
          <p:cNvPr id="4" name="Slide Number Placeholder 3"/>
          <p:cNvSpPr>
            <a:spLocks noGrp="1"/>
          </p:cNvSpPr>
          <p:nvPr>
            <p:ph type="sldNum" sz="quarter" idx="12"/>
          </p:nvPr>
        </p:nvSpPr>
        <p:spPr/>
        <p:txBody>
          <a:bodyPr/>
          <a:lstStyle/>
          <a:p>
            <a:fld id="{0A0C873C-4420-4A57-B42C-A5D53864B5EA}" type="slidenum">
              <a:rPr lang="en-US" smtClean="0"/>
              <a:pPr/>
              <a:t>4</a:t>
            </a:fld>
            <a:r>
              <a:rPr lang="en-US" smtClean="0"/>
              <a:t> </a:t>
            </a:r>
            <a:endParaRPr lang="en-US" dirty="0"/>
          </a:p>
        </p:txBody>
      </p:sp>
      <p:sp>
        <p:nvSpPr>
          <p:cNvPr id="5" name="Footer Placeholder 4"/>
          <p:cNvSpPr>
            <a:spLocks noGrp="1"/>
          </p:cNvSpPr>
          <p:nvPr>
            <p:ph type="ftr" sz="quarter" idx="4294967295"/>
          </p:nvPr>
        </p:nvSpPr>
        <p:spPr/>
        <p:txBody>
          <a:bodyPr/>
          <a:lstStyle/>
          <a:p>
            <a:pPr algn="l"/>
            <a:r>
              <a:rPr lang="de-AT" sz="1200" dirty="0"/>
              <a:t>*Storage </a:t>
            </a:r>
            <a:r>
              <a:rPr lang="de-AT" sz="1200" dirty="0" err="1"/>
              <a:t>capacities</a:t>
            </a:r>
            <a:r>
              <a:rPr lang="de-AT" sz="1200" dirty="0"/>
              <a:t> </a:t>
            </a:r>
            <a:r>
              <a:rPr lang="de-AT" sz="1200" dirty="0" err="1"/>
              <a:t>are</a:t>
            </a:r>
            <a:r>
              <a:rPr lang="de-AT" sz="1200" dirty="0"/>
              <a:t> </a:t>
            </a:r>
            <a:r>
              <a:rPr lang="de-AT" sz="1200" dirty="0" err="1"/>
              <a:t>modelled</a:t>
            </a:r>
            <a:r>
              <a:rPr lang="de-AT" sz="1200" dirty="0"/>
              <a:t> in </a:t>
            </a:r>
            <a:r>
              <a:rPr lang="de-AT" sz="1200" dirty="0" err="1"/>
              <a:t>the</a:t>
            </a:r>
            <a:r>
              <a:rPr lang="de-AT" sz="1200" dirty="0"/>
              <a:t> </a:t>
            </a:r>
            <a:r>
              <a:rPr lang="de-AT" sz="1200" dirty="0" err="1"/>
              <a:t>intermittency</a:t>
            </a:r>
            <a:r>
              <a:rPr lang="de-AT" sz="1200" dirty="0"/>
              <a:t> Sub-Module</a:t>
            </a:r>
          </a:p>
          <a:p>
            <a:pPr algn="l"/>
            <a:r>
              <a:rPr lang="de-AT" sz="1200" dirty="0"/>
              <a:t>** Power2Heat </a:t>
            </a:r>
            <a:r>
              <a:rPr lang="de-AT" sz="1200" dirty="0" err="1"/>
              <a:t>and</a:t>
            </a:r>
            <a:r>
              <a:rPr lang="de-AT" sz="1200" dirty="0"/>
              <a:t> </a:t>
            </a:r>
            <a:r>
              <a:rPr lang="de-AT" sz="1200" dirty="0" smtClean="0"/>
              <a:t>Power2Hydrogen</a:t>
            </a:r>
            <a:endParaRPr lang="en-IE" sz="1200" dirty="0"/>
          </a:p>
          <a:p>
            <a:pPr algn="l"/>
            <a:endParaRPr lang="en-US" sz="1200" dirty="0"/>
          </a:p>
        </p:txBody>
      </p:sp>
      <p:grpSp>
        <p:nvGrpSpPr>
          <p:cNvPr id="6" name="Gruppieren 5"/>
          <p:cNvGrpSpPr/>
          <p:nvPr/>
        </p:nvGrpSpPr>
        <p:grpSpPr>
          <a:xfrm>
            <a:off x="2411548" y="2147184"/>
            <a:ext cx="7107790" cy="2866721"/>
            <a:chOff x="2411548" y="2147184"/>
            <a:chExt cx="7107790" cy="2866721"/>
          </a:xfrm>
        </p:grpSpPr>
        <p:grpSp>
          <p:nvGrpSpPr>
            <p:cNvPr id="49" name="Gruppieren 48"/>
            <p:cNvGrpSpPr/>
            <p:nvPr/>
          </p:nvGrpSpPr>
          <p:grpSpPr>
            <a:xfrm>
              <a:off x="2411548" y="3218381"/>
              <a:ext cx="7107790" cy="1795524"/>
              <a:chOff x="2258581" y="1970606"/>
              <a:chExt cx="7107790" cy="1795524"/>
            </a:xfrm>
          </p:grpSpPr>
          <p:sp>
            <p:nvSpPr>
              <p:cNvPr id="42" name="Pfeil nach rechts 41"/>
              <p:cNvSpPr/>
              <p:nvPr/>
            </p:nvSpPr>
            <p:spPr>
              <a:xfrm rot="5400000">
                <a:off x="5285044" y="3214196"/>
                <a:ext cx="956726" cy="1471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3" name="Rechteck 2"/>
              <p:cNvSpPr/>
              <p:nvPr/>
            </p:nvSpPr>
            <p:spPr>
              <a:xfrm>
                <a:off x="4950741" y="2149856"/>
                <a:ext cx="1625332" cy="5810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sz="1600" dirty="0" smtClean="0">
                    <a:solidFill>
                      <a:schemeClr val="bg2">
                        <a:lumMod val="10000"/>
                      </a:schemeClr>
                    </a:solidFill>
                  </a:rPr>
                  <a:t>Transformation </a:t>
                </a:r>
                <a:r>
                  <a:rPr lang="de-AT" sz="1600" dirty="0" err="1" smtClean="0">
                    <a:solidFill>
                      <a:schemeClr val="bg2">
                        <a:lumMod val="10000"/>
                      </a:schemeClr>
                    </a:solidFill>
                  </a:rPr>
                  <a:t>Processes</a:t>
                </a:r>
                <a:endParaRPr lang="en-IE" sz="1600" dirty="0">
                  <a:solidFill>
                    <a:schemeClr val="bg2">
                      <a:lumMod val="10000"/>
                    </a:schemeClr>
                  </a:solidFill>
                </a:endParaRPr>
              </a:p>
            </p:txBody>
          </p:sp>
          <p:sp>
            <p:nvSpPr>
              <p:cNvPr id="45" name="Rechteck 44"/>
              <p:cNvSpPr/>
              <p:nvPr/>
            </p:nvSpPr>
            <p:spPr>
              <a:xfrm>
                <a:off x="2258581" y="2149856"/>
                <a:ext cx="1625332" cy="5810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sz="1600" dirty="0" err="1" smtClean="0">
                    <a:solidFill>
                      <a:schemeClr val="bg2">
                        <a:lumMod val="10000"/>
                      </a:schemeClr>
                    </a:solidFill>
                  </a:rPr>
                  <a:t>Refineration</a:t>
                </a:r>
                <a:r>
                  <a:rPr lang="de-AT" sz="1600" dirty="0" smtClean="0">
                    <a:solidFill>
                      <a:schemeClr val="bg2">
                        <a:lumMod val="10000"/>
                      </a:schemeClr>
                    </a:solidFill>
                  </a:rPr>
                  <a:t> </a:t>
                </a:r>
                <a:r>
                  <a:rPr lang="de-AT" sz="1600" dirty="0" err="1" smtClean="0">
                    <a:solidFill>
                      <a:schemeClr val="bg2">
                        <a:lumMod val="10000"/>
                      </a:schemeClr>
                    </a:solidFill>
                  </a:rPr>
                  <a:t>Processes</a:t>
                </a:r>
                <a:endParaRPr lang="en-IE" sz="1600" dirty="0">
                  <a:solidFill>
                    <a:schemeClr val="bg2">
                      <a:lumMod val="10000"/>
                    </a:schemeClr>
                  </a:solidFill>
                </a:endParaRPr>
              </a:p>
            </p:txBody>
          </p:sp>
          <p:sp>
            <p:nvSpPr>
              <p:cNvPr id="46" name="Pfeil nach rechts 45"/>
              <p:cNvSpPr/>
              <p:nvPr/>
            </p:nvSpPr>
            <p:spPr>
              <a:xfrm rot="5400000">
                <a:off x="2596037" y="3184693"/>
                <a:ext cx="956726" cy="1471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47" name="Rechteck 46"/>
              <p:cNvSpPr/>
              <p:nvPr/>
            </p:nvSpPr>
            <p:spPr>
              <a:xfrm>
                <a:off x="7503888" y="1970606"/>
                <a:ext cx="1862483" cy="760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sz="1600" dirty="0" smtClean="0">
                    <a:solidFill>
                      <a:schemeClr val="bg2">
                        <a:lumMod val="10000"/>
                      </a:schemeClr>
                    </a:solidFill>
                  </a:rPr>
                  <a:t>Transmission-, Storage- </a:t>
                </a:r>
                <a:r>
                  <a:rPr lang="de-AT" sz="1600" dirty="0" err="1" smtClean="0">
                    <a:solidFill>
                      <a:schemeClr val="bg2">
                        <a:lumMod val="10000"/>
                      </a:schemeClr>
                    </a:solidFill>
                  </a:rPr>
                  <a:t>and</a:t>
                </a:r>
                <a:r>
                  <a:rPr lang="de-AT" sz="1600" dirty="0" smtClean="0">
                    <a:solidFill>
                      <a:schemeClr val="bg2">
                        <a:lumMod val="10000"/>
                      </a:schemeClr>
                    </a:solidFill>
                  </a:rPr>
                  <a:t> FE- </a:t>
                </a:r>
                <a:r>
                  <a:rPr lang="de-AT" sz="1600" dirty="0" err="1" smtClean="0">
                    <a:solidFill>
                      <a:schemeClr val="bg2">
                        <a:lumMod val="10000"/>
                      </a:schemeClr>
                    </a:solidFill>
                  </a:rPr>
                  <a:t>using</a:t>
                </a:r>
                <a:r>
                  <a:rPr lang="de-AT" sz="1600" dirty="0" smtClean="0">
                    <a:solidFill>
                      <a:schemeClr val="bg2">
                        <a:lumMod val="10000"/>
                      </a:schemeClr>
                    </a:solidFill>
                  </a:rPr>
                  <a:t> </a:t>
                </a:r>
                <a:r>
                  <a:rPr lang="de-AT" sz="1600" dirty="0" err="1" smtClean="0">
                    <a:solidFill>
                      <a:schemeClr val="bg2">
                        <a:lumMod val="10000"/>
                      </a:schemeClr>
                    </a:solidFill>
                  </a:rPr>
                  <a:t>Processes</a:t>
                </a:r>
                <a:r>
                  <a:rPr lang="de-AT" sz="1600" dirty="0" smtClean="0">
                    <a:solidFill>
                      <a:schemeClr val="bg2">
                        <a:lumMod val="10000"/>
                      </a:schemeClr>
                    </a:solidFill>
                  </a:rPr>
                  <a:t>**</a:t>
                </a:r>
                <a:endParaRPr lang="en-IE" sz="1600" dirty="0">
                  <a:solidFill>
                    <a:schemeClr val="bg2">
                      <a:lumMod val="10000"/>
                    </a:schemeClr>
                  </a:solidFill>
                </a:endParaRPr>
              </a:p>
            </p:txBody>
          </p:sp>
          <p:sp>
            <p:nvSpPr>
              <p:cNvPr id="48" name="Pfeil nach rechts 47"/>
              <p:cNvSpPr/>
              <p:nvPr/>
            </p:nvSpPr>
            <p:spPr>
              <a:xfrm rot="5400000">
                <a:off x="7956768" y="3214196"/>
                <a:ext cx="956726" cy="1471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19" name="Flussdiagramm: Vorbereitung 18"/>
              <p:cNvSpPr/>
              <p:nvPr/>
            </p:nvSpPr>
            <p:spPr>
              <a:xfrm>
                <a:off x="5014565" y="3006624"/>
                <a:ext cx="1497683" cy="348232"/>
              </a:xfrm>
              <a:prstGeom prst="flowChartPreparation">
                <a:avLst/>
              </a:prstGeom>
            </p:spPr>
            <p:style>
              <a:lnRef idx="2">
                <a:schemeClr val="accent4">
                  <a:shade val="50000"/>
                </a:schemeClr>
              </a:lnRef>
              <a:fillRef idx="1">
                <a:schemeClr val="accent4"/>
              </a:fillRef>
              <a:effectRef idx="0">
                <a:schemeClr val="accent4"/>
              </a:effectRef>
              <a:fontRef idx="minor">
                <a:schemeClr val="lt1"/>
              </a:fontRef>
            </p:style>
            <p:txBody>
              <a:bodyPr lIns="72000" rIns="72000" rtlCol="0" anchor="ctr"/>
              <a:lstStyle/>
              <a:p>
                <a:pPr algn="ctr"/>
                <a:r>
                  <a:rPr lang="de-AT" sz="1400" b="1" dirty="0" err="1" smtClean="0"/>
                  <a:t>Allocation</a:t>
                </a:r>
                <a:endParaRPr lang="en-IE" sz="1400" b="1" dirty="0"/>
              </a:p>
            </p:txBody>
          </p:sp>
        </p:grpSp>
        <p:sp>
          <p:nvSpPr>
            <p:cNvPr id="28" name="Rechteck 27"/>
            <p:cNvSpPr/>
            <p:nvPr/>
          </p:nvSpPr>
          <p:spPr>
            <a:xfrm>
              <a:off x="5103707" y="2147184"/>
              <a:ext cx="1625332"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sz="1600" dirty="0" err="1" smtClean="0">
                  <a:solidFill>
                    <a:schemeClr val="bg2">
                      <a:lumMod val="10000"/>
                    </a:schemeClr>
                  </a:solidFill>
                </a:rPr>
                <a:t>Efficiencies</a:t>
              </a:r>
              <a:r>
                <a:rPr lang="de-AT" sz="1600" dirty="0" smtClean="0">
                  <a:solidFill>
                    <a:schemeClr val="bg2">
                      <a:lumMod val="10000"/>
                    </a:schemeClr>
                  </a:solidFill>
                </a:rPr>
                <a:t> &amp;  </a:t>
              </a:r>
              <a:r>
                <a:rPr lang="de-AT" sz="1600" dirty="0" err="1" smtClean="0">
                  <a:solidFill>
                    <a:schemeClr val="bg2">
                      <a:lumMod val="10000"/>
                    </a:schemeClr>
                  </a:solidFill>
                </a:rPr>
                <a:t>Capacities</a:t>
              </a:r>
              <a:endParaRPr lang="en-IE" sz="1600" dirty="0">
                <a:solidFill>
                  <a:schemeClr val="bg2">
                    <a:lumMod val="10000"/>
                  </a:schemeClr>
                </a:solidFill>
              </a:endParaRPr>
            </a:p>
          </p:txBody>
        </p:sp>
        <p:sp>
          <p:nvSpPr>
            <p:cNvPr id="29" name="Pfeil nach rechts 28"/>
            <p:cNvSpPr/>
            <p:nvPr/>
          </p:nvSpPr>
          <p:spPr>
            <a:xfrm rot="5400000">
              <a:off x="5611538" y="3004163"/>
              <a:ext cx="603615" cy="15319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E"/>
            </a:p>
          </p:txBody>
        </p:sp>
      </p:grpSp>
      <p:sp>
        <p:nvSpPr>
          <p:cNvPr id="31" name="Rechteck 30"/>
          <p:cNvSpPr/>
          <p:nvPr/>
        </p:nvSpPr>
        <p:spPr>
          <a:xfrm>
            <a:off x="2411547" y="2147184"/>
            <a:ext cx="1625332" cy="581025"/>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sz="1600" dirty="0" err="1" smtClean="0">
                <a:solidFill>
                  <a:schemeClr val="bg2">
                    <a:lumMod val="10000"/>
                  </a:schemeClr>
                </a:solidFill>
              </a:rPr>
              <a:t>Efficiencies</a:t>
            </a:r>
            <a:endParaRPr lang="en-IE" sz="1600" dirty="0">
              <a:solidFill>
                <a:schemeClr val="bg2">
                  <a:lumMod val="10000"/>
                </a:schemeClr>
              </a:solidFill>
            </a:endParaRPr>
          </a:p>
        </p:txBody>
      </p:sp>
      <p:sp>
        <p:nvSpPr>
          <p:cNvPr id="32" name="Rechteck 31"/>
          <p:cNvSpPr/>
          <p:nvPr/>
        </p:nvSpPr>
        <p:spPr>
          <a:xfrm>
            <a:off x="7843004" y="2143860"/>
            <a:ext cx="1625332" cy="581025"/>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sz="1600" dirty="0" err="1" smtClean="0">
                <a:solidFill>
                  <a:schemeClr val="bg2">
                    <a:lumMod val="10000"/>
                  </a:schemeClr>
                </a:solidFill>
              </a:rPr>
              <a:t>Efficiencies</a:t>
            </a:r>
            <a:r>
              <a:rPr lang="de-AT" sz="1600" dirty="0" smtClean="0">
                <a:solidFill>
                  <a:schemeClr val="bg2">
                    <a:lumMod val="10000"/>
                  </a:schemeClr>
                </a:solidFill>
              </a:rPr>
              <a:t>*</a:t>
            </a:r>
            <a:endParaRPr lang="en-IE" sz="1600" dirty="0">
              <a:solidFill>
                <a:schemeClr val="bg2">
                  <a:lumMod val="10000"/>
                </a:schemeClr>
              </a:solidFill>
            </a:endParaRPr>
          </a:p>
        </p:txBody>
      </p:sp>
      <p:sp>
        <p:nvSpPr>
          <p:cNvPr id="33" name="Pfeil nach rechts 32"/>
          <p:cNvSpPr/>
          <p:nvPr/>
        </p:nvSpPr>
        <p:spPr>
          <a:xfrm rot="5400000">
            <a:off x="8369420" y="2907552"/>
            <a:ext cx="437355" cy="128092"/>
          </a:xfrm>
          <a:prstGeom prst="rightArrow">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E"/>
          </a:p>
        </p:txBody>
      </p:sp>
      <p:sp>
        <p:nvSpPr>
          <p:cNvPr id="34" name="Pfeil nach rechts 33"/>
          <p:cNvSpPr/>
          <p:nvPr/>
        </p:nvSpPr>
        <p:spPr>
          <a:xfrm rot="5400000">
            <a:off x="2914708" y="2994715"/>
            <a:ext cx="603615" cy="153198"/>
          </a:xfrm>
          <a:prstGeom prst="rightArrow">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E"/>
          </a:p>
        </p:txBody>
      </p:sp>
      <p:grpSp>
        <p:nvGrpSpPr>
          <p:cNvPr id="36" name="Gruppieren 35"/>
          <p:cNvGrpSpPr/>
          <p:nvPr/>
        </p:nvGrpSpPr>
        <p:grpSpPr>
          <a:xfrm>
            <a:off x="76960" y="4862668"/>
            <a:ext cx="11683683" cy="1550187"/>
            <a:chOff x="-302829" y="3094727"/>
            <a:chExt cx="12329489" cy="1635872"/>
          </a:xfrm>
        </p:grpSpPr>
        <p:sp>
          <p:nvSpPr>
            <p:cNvPr id="37" name="Rechteck 36"/>
            <p:cNvSpPr/>
            <p:nvPr/>
          </p:nvSpPr>
          <p:spPr>
            <a:xfrm>
              <a:off x="9253310" y="3094727"/>
              <a:ext cx="1430547" cy="595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Final </a:t>
              </a:r>
              <a:r>
                <a:rPr lang="de-AT" sz="1600" dirty="0" err="1" smtClean="0"/>
                <a:t>Energy</a:t>
              </a:r>
              <a:r>
                <a:rPr lang="de-AT" sz="1600" dirty="0" smtClean="0"/>
                <a:t> (FE)</a:t>
              </a:r>
              <a:endParaRPr lang="en-IE" sz="1600" dirty="0"/>
            </a:p>
          </p:txBody>
        </p:sp>
        <p:sp>
          <p:nvSpPr>
            <p:cNvPr id="38" name="Rechteck 37"/>
            <p:cNvSpPr/>
            <p:nvPr/>
          </p:nvSpPr>
          <p:spPr>
            <a:xfrm>
              <a:off x="900063" y="3094727"/>
              <a:ext cx="1430547" cy="595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Primary </a:t>
              </a:r>
              <a:r>
                <a:rPr lang="de-AT" sz="1600" dirty="0" err="1" smtClean="0"/>
                <a:t>Energy</a:t>
              </a:r>
              <a:r>
                <a:rPr lang="de-AT" sz="1600" dirty="0" smtClean="0"/>
                <a:t> (PE)</a:t>
              </a:r>
              <a:endParaRPr lang="en-IE" sz="1600" dirty="0"/>
            </a:p>
          </p:txBody>
        </p:sp>
        <p:sp>
          <p:nvSpPr>
            <p:cNvPr id="39" name="Rechteck 38"/>
            <p:cNvSpPr/>
            <p:nvPr/>
          </p:nvSpPr>
          <p:spPr>
            <a:xfrm>
              <a:off x="3571376" y="3094727"/>
              <a:ext cx="1600201" cy="595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Transformation Input (TI)</a:t>
              </a:r>
              <a:endParaRPr lang="en-IE" sz="1600" dirty="0"/>
            </a:p>
          </p:txBody>
        </p:sp>
        <p:sp>
          <p:nvSpPr>
            <p:cNvPr id="40" name="Rechteck 39"/>
            <p:cNvSpPr/>
            <p:nvPr/>
          </p:nvSpPr>
          <p:spPr>
            <a:xfrm>
              <a:off x="6412343" y="3096411"/>
              <a:ext cx="1600201" cy="595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Transformation Output (TO)</a:t>
              </a:r>
              <a:endParaRPr lang="en-IE" sz="1600" dirty="0"/>
            </a:p>
          </p:txBody>
        </p:sp>
        <p:sp>
          <p:nvSpPr>
            <p:cNvPr id="41" name="Pfeil nach rechts 40"/>
            <p:cNvSpPr/>
            <p:nvPr/>
          </p:nvSpPr>
          <p:spPr>
            <a:xfrm rot="10800000">
              <a:off x="2446189" y="3314700"/>
              <a:ext cx="1009608" cy="1552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43" name="Pfeil nach rechts 42"/>
            <p:cNvSpPr/>
            <p:nvPr/>
          </p:nvSpPr>
          <p:spPr>
            <a:xfrm rot="10800000">
              <a:off x="5287156" y="3314700"/>
              <a:ext cx="1009608" cy="1552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44" name="Pfeil nach rechts 43"/>
            <p:cNvSpPr/>
            <p:nvPr/>
          </p:nvSpPr>
          <p:spPr>
            <a:xfrm rot="10800000">
              <a:off x="8128123" y="3314700"/>
              <a:ext cx="1009608" cy="1552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50" name="Pfeil nach rechts 49"/>
            <p:cNvSpPr/>
            <p:nvPr/>
          </p:nvSpPr>
          <p:spPr>
            <a:xfrm rot="10800000">
              <a:off x="10794446" y="3314699"/>
              <a:ext cx="1009608" cy="1552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51" name="Pfeil nach rechts 50"/>
            <p:cNvSpPr/>
            <p:nvPr/>
          </p:nvSpPr>
          <p:spPr>
            <a:xfrm rot="10800000">
              <a:off x="77318" y="3314699"/>
              <a:ext cx="707165" cy="1552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52" name="Textfeld 51"/>
            <p:cNvSpPr txBox="1"/>
            <p:nvPr/>
          </p:nvSpPr>
          <p:spPr>
            <a:xfrm>
              <a:off x="-302829" y="3486285"/>
              <a:ext cx="1202891" cy="1071803"/>
            </a:xfrm>
            <a:prstGeom prst="rect">
              <a:avLst/>
            </a:prstGeom>
            <a:noFill/>
          </p:spPr>
          <p:txBody>
            <a:bodyPr wrap="square" rtlCol="0">
              <a:spAutoFit/>
            </a:bodyPr>
            <a:lstStyle/>
            <a:p>
              <a:pPr algn="ctr"/>
              <a:r>
                <a:rPr lang="de-AT" sz="1200" b="1" dirty="0" smtClean="0">
                  <a:solidFill>
                    <a:schemeClr val="accent6"/>
                  </a:solidFill>
                </a:rPr>
                <a:t>PE </a:t>
              </a:r>
              <a:r>
                <a:rPr lang="de-AT" sz="1200" b="1" dirty="0" err="1" smtClean="0">
                  <a:solidFill>
                    <a:schemeClr val="accent6"/>
                  </a:solidFill>
                </a:rPr>
                <a:t>Consumption</a:t>
              </a:r>
              <a:r>
                <a:rPr lang="de-AT" sz="1200" b="1" dirty="0" smtClean="0">
                  <a:solidFill>
                    <a:schemeClr val="accent6"/>
                  </a:solidFill>
                </a:rPr>
                <a:t> (</a:t>
              </a:r>
              <a:r>
                <a:rPr lang="de-AT" sz="1200" b="1" dirty="0" err="1" smtClean="0">
                  <a:solidFill>
                    <a:schemeClr val="accent6"/>
                  </a:solidFill>
                </a:rPr>
                <a:t>to</a:t>
              </a:r>
              <a:r>
                <a:rPr lang="de-AT" sz="1200" b="1" dirty="0" smtClean="0">
                  <a:solidFill>
                    <a:schemeClr val="accent6"/>
                  </a:solidFill>
                </a:rPr>
                <a:t> Materials- &amp; </a:t>
              </a:r>
              <a:r>
                <a:rPr lang="de-AT" sz="1200" b="1" dirty="0" err="1" smtClean="0">
                  <a:solidFill>
                    <a:schemeClr val="accent6"/>
                  </a:solidFill>
                </a:rPr>
                <a:t>Economic</a:t>
              </a:r>
              <a:r>
                <a:rPr lang="de-AT" sz="1200" b="1" dirty="0" smtClean="0">
                  <a:solidFill>
                    <a:schemeClr val="accent6"/>
                  </a:solidFill>
                </a:rPr>
                <a:t> Module)</a:t>
              </a:r>
              <a:endParaRPr lang="en-IE" sz="1200" b="1" dirty="0">
                <a:solidFill>
                  <a:schemeClr val="accent6"/>
                </a:solidFill>
              </a:endParaRPr>
            </a:p>
          </p:txBody>
        </p:sp>
        <p:sp>
          <p:nvSpPr>
            <p:cNvPr id="53" name="Textfeld 52"/>
            <p:cNvSpPr txBox="1"/>
            <p:nvPr/>
          </p:nvSpPr>
          <p:spPr>
            <a:xfrm>
              <a:off x="2417931" y="3707515"/>
              <a:ext cx="1125188" cy="487183"/>
            </a:xfrm>
            <a:prstGeom prst="rect">
              <a:avLst/>
            </a:prstGeom>
            <a:noFill/>
          </p:spPr>
          <p:txBody>
            <a:bodyPr wrap="square" rtlCol="0">
              <a:spAutoFit/>
            </a:bodyPr>
            <a:lstStyle/>
            <a:p>
              <a:pPr algn="ctr"/>
              <a:r>
                <a:rPr lang="de-AT" sz="1200" dirty="0" smtClean="0">
                  <a:solidFill>
                    <a:schemeClr val="accent6"/>
                  </a:solidFill>
                </a:rPr>
                <a:t>+ </a:t>
              </a:r>
              <a:r>
                <a:rPr lang="de-AT" sz="1200" dirty="0" err="1" smtClean="0">
                  <a:solidFill>
                    <a:schemeClr val="accent6"/>
                  </a:solidFill>
                </a:rPr>
                <a:t>Refineration</a:t>
              </a:r>
              <a:r>
                <a:rPr lang="de-AT" sz="1200" dirty="0" smtClean="0">
                  <a:solidFill>
                    <a:schemeClr val="accent6"/>
                  </a:solidFill>
                </a:rPr>
                <a:t> </a:t>
              </a:r>
              <a:r>
                <a:rPr lang="de-AT" sz="1200" dirty="0" err="1" smtClean="0">
                  <a:solidFill>
                    <a:schemeClr val="accent6"/>
                  </a:solidFill>
                </a:rPr>
                <a:t>losses</a:t>
              </a:r>
              <a:endParaRPr lang="en-IE" sz="1200" dirty="0">
                <a:solidFill>
                  <a:schemeClr val="accent6"/>
                </a:solidFill>
              </a:endParaRPr>
            </a:p>
          </p:txBody>
        </p:sp>
        <p:sp>
          <p:nvSpPr>
            <p:cNvPr id="54" name="Textfeld 53"/>
            <p:cNvSpPr txBox="1"/>
            <p:nvPr/>
          </p:nvSpPr>
          <p:spPr>
            <a:xfrm>
              <a:off x="5199833" y="3746973"/>
              <a:ext cx="1162687" cy="487183"/>
            </a:xfrm>
            <a:prstGeom prst="rect">
              <a:avLst/>
            </a:prstGeom>
            <a:noFill/>
          </p:spPr>
          <p:txBody>
            <a:bodyPr wrap="square" lIns="36000" rIns="0" rtlCol="0">
              <a:spAutoFit/>
            </a:bodyPr>
            <a:lstStyle/>
            <a:p>
              <a:pPr algn="ctr"/>
              <a:r>
                <a:rPr lang="de-AT" sz="1200" dirty="0" smtClean="0">
                  <a:solidFill>
                    <a:schemeClr val="accent6"/>
                  </a:solidFill>
                </a:rPr>
                <a:t>+ Transformation </a:t>
              </a:r>
              <a:r>
                <a:rPr lang="de-AT" sz="1200" dirty="0" err="1" smtClean="0">
                  <a:solidFill>
                    <a:schemeClr val="accent6"/>
                  </a:solidFill>
                </a:rPr>
                <a:t>losses</a:t>
              </a:r>
              <a:endParaRPr lang="en-IE" sz="1200" dirty="0">
                <a:solidFill>
                  <a:schemeClr val="accent6"/>
                </a:solidFill>
              </a:endParaRPr>
            </a:p>
          </p:txBody>
        </p:sp>
        <p:sp>
          <p:nvSpPr>
            <p:cNvPr id="55" name="Textfeld 54"/>
            <p:cNvSpPr txBox="1"/>
            <p:nvPr/>
          </p:nvSpPr>
          <p:spPr>
            <a:xfrm>
              <a:off x="8113246" y="3658796"/>
              <a:ext cx="1052741" cy="1071803"/>
            </a:xfrm>
            <a:prstGeom prst="rect">
              <a:avLst/>
            </a:prstGeom>
            <a:noFill/>
          </p:spPr>
          <p:txBody>
            <a:bodyPr wrap="square" lIns="36000" rIns="36000" rtlCol="0">
              <a:spAutoFit/>
            </a:bodyPr>
            <a:lstStyle/>
            <a:p>
              <a:pPr algn="ctr"/>
              <a:r>
                <a:rPr lang="de-AT" sz="1200" dirty="0" smtClean="0">
                  <a:solidFill>
                    <a:schemeClr val="accent6"/>
                  </a:solidFill>
                </a:rPr>
                <a:t>+ Transmission &amp; Storage </a:t>
              </a:r>
              <a:r>
                <a:rPr lang="de-AT" sz="1200" dirty="0" err="1" smtClean="0">
                  <a:solidFill>
                    <a:schemeClr val="accent6"/>
                  </a:solidFill>
                </a:rPr>
                <a:t>Losses</a:t>
              </a:r>
              <a:r>
                <a:rPr lang="de-AT" sz="1200" dirty="0" smtClean="0">
                  <a:solidFill>
                    <a:schemeClr val="accent6"/>
                  </a:solidFill>
                </a:rPr>
                <a:t>, -imports, +</a:t>
              </a:r>
              <a:r>
                <a:rPr lang="de-AT" sz="1200" dirty="0" err="1" smtClean="0">
                  <a:solidFill>
                    <a:schemeClr val="accent6"/>
                  </a:solidFill>
                </a:rPr>
                <a:t>exports</a:t>
              </a:r>
              <a:endParaRPr lang="en-IE" sz="1200" dirty="0">
                <a:solidFill>
                  <a:schemeClr val="accent6"/>
                </a:solidFill>
              </a:endParaRPr>
            </a:p>
          </p:txBody>
        </p:sp>
        <p:sp>
          <p:nvSpPr>
            <p:cNvPr id="56" name="Textfeld 55"/>
            <p:cNvSpPr txBox="1"/>
            <p:nvPr/>
          </p:nvSpPr>
          <p:spPr>
            <a:xfrm>
              <a:off x="10794446" y="3469974"/>
              <a:ext cx="1232214" cy="682057"/>
            </a:xfrm>
            <a:prstGeom prst="rect">
              <a:avLst/>
            </a:prstGeom>
            <a:noFill/>
          </p:spPr>
          <p:txBody>
            <a:bodyPr wrap="square" lIns="36000" rIns="36000" rtlCol="0">
              <a:spAutoFit/>
            </a:bodyPr>
            <a:lstStyle/>
            <a:p>
              <a:pPr algn="ctr"/>
              <a:r>
                <a:rPr lang="de-AT" sz="1200" b="1" dirty="0" smtClean="0">
                  <a:solidFill>
                    <a:schemeClr val="accent6"/>
                  </a:solidFill>
                </a:rPr>
                <a:t>FE Demand (</a:t>
              </a:r>
              <a:r>
                <a:rPr lang="de-AT" sz="1200" b="1" dirty="0" err="1" smtClean="0">
                  <a:solidFill>
                    <a:schemeClr val="accent6"/>
                  </a:solidFill>
                </a:rPr>
                <a:t>from</a:t>
              </a:r>
              <a:r>
                <a:rPr lang="de-AT" sz="1200" b="1" dirty="0" smtClean="0">
                  <a:solidFill>
                    <a:schemeClr val="accent6"/>
                  </a:solidFill>
                </a:rPr>
                <a:t> end-</a:t>
              </a:r>
              <a:r>
                <a:rPr lang="de-AT" sz="1200" b="1" dirty="0" err="1" smtClean="0">
                  <a:solidFill>
                    <a:schemeClr val="accent6"/>
                  </a:solidFill>
                </a:rPr>
                <a:t>use</a:t>
              </a:r>
              <a:r>
                <a:rPr lang="de-AT" sz="1200" b="1" dirty="0" smtClean="0">
                  <a:solidFill>
                    <a:schemeClr val="accent6"/>
                  </a:solidFill>
                </a:rPr>
                <a:t> </a:t>
              </a:r>
              <a:r>
                <a:rPr lang="de-AT" sz="1200" b="1" dirty="0" err="1" smtClean="0">
                  <a:solidFill>
                    <a:schemeClr val="accent6"/>
                  </a:solidFill>
                </a:rPr>
                <a:t>module</a:t>
              </a:r>
              <a:r>
                <a:rPr lang="de-AT" sz="1200" b="1" dirty="0" smtClean="0">
                  <a:solidFill>
                    <a:schemeClr val="accent6"/>
                  </a:solidFill>
                </a:rPr>
                <a:t>)</a:t>
              </a:r>
              <a:endParaRPr lang="en-IE" sz="1200" b="1" dirty="0">
                <a:solidFill>
                  <a:schemeClr val="accent6"/>
                </a:solidFill>
              </a:endParaRPr>
            </a:p>
          </p:txBody>
        </p:sp>
      </p:grpSp>
    </p:spTree>
    <p:extLst>
      <p:ext uri="{BB962C8B-B14F-4D97-AF65-F5344CB8AC3E}">
        <p14:creationId xmlns:p14="http://schemas.microsoft.com/office/powerpoint/2010/main" val="3559229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arcador de contenido 2"/>
          <p:cNvSpPr>
            <a:spLocks noGrp="1"/>
          </p:cNvSpPr>
          <p:nvPr>
            <p:ph idx="1"/>
          </p:nvPr>
        </p:nvSpPr>
        <p:spPr/>
        <p:txBody>
          <a:bodyPr>
            <a:normAutofit fontScale="92500" lnSpcReduction="20000"/>
          </a:bodyPr>
          <a:lstStyle/>
          <a:p>
            <a:pPr marL="0" indent="0">
              <a:buNone/>
            </a:pPr>
            <a:r>
              <a:rPr lang="en-US" b="1" dirty="0"/>
              <a:t>WILIAM: </a:t>
            </a:r>
            <a:r>
              <a:rPr lang="en-US" dirty="0"/>
              <a:t>62 sectors (explained in economy session)</a:t>
            </a:r>
          </a:p>
          <a:p>
            <a:pPr marL="0" indent="0">
              <a:buNone/>
            </a:pPr>
            <a:endParaRPr lang="en-US" dirty="0"/>
          </a:p>
          <a:p>
            <a:pPr marL="0" indent="0">
              <a:buNone/>
            </a:pPr>
            <a:r>
              <a:rPr lang="en-US" b="1" dirty="0"/>
              <a:t>BOTTOM-UP approach</a:t>
            </a:r>
          </a:p>
          <a:p>
            <a:pPr marL="0" indent="0">
              <a:buNone/>
            </a:pPr>
            <a:r>
              <a:rPr lang="en-US" dirty="0"/>
              <a:t>Transport sectors</a:t>
            </a:r>
          </a:p>
          <a:p>
            <a:pPr marL="0" indent="0">
              <a:buNone/>
            </a:pPr>
            <a:r>
              <a:rPr lang="en-US" dirty="0"/>
              <a:t>Buildings</a:t>
            </a:r>
          </a:p>
          <a:p>
            <a:pPr marL="0" indent="0">
              <a:buNone/>
            </a:pPr>
            <a:r>
              <a:rPr lang="en-US" dirty="0"/>
              <a:t>Energy sectors</a:t>
            </a:r>
          </a:p>
          <a:p>
            <a:pPr marL="0" indent="0">
              <a:buNone/>
            </a:pPr>
            <a:r>
              <a:rPr lang="en-US" dirty="0"/>
              <a:t>Mining sectors*</a:t>
            </a:r>
          </a:p>
          <a:p>
            <a:pPr marL="0" indent="0">
              <a:buNone/>
            </a:pPr>
            <a:endParaRPr lang="en-US" dirty="0"/>
          </a:p>
          <a:p>
            <a:pPr marL="0" indent="0">
              <a:buNone/>
            </a:pPr>
            <a:r>
              <a:rPr lang="en-US" b="1" dirty="0"/>
              <a:t>TOP DOWN approach</a:t>
            </a:r>
          </a:p>
          <a:p>
            <a:pPr marL="0" indent="0">
              <a:buNone/>
            </a:pPr>
            <a:r>
              <a:rPr lang="en-US" dirty="0"/>
              <a:t>Rest of sectors</a:t>
            </a:r>
          </a:p>
        </p:txBody>
      </p:sp>
      <p:sp>
        <p:nvSpPr>
          <p:cNvPr id="2" name="Título 1"/>
          <p:cNvSpPr>
            <a:spLocks noGrp="1"/>
          </p:cNvSpPr>
          <p:nvPr>
            <p:ph type="title"/>
          </p:nvPr>
        </p:nvSpPr>
        <p:spPr/>
        <p:txBody>
          <a:bodyPr/>
          <a:lstStyle/>
          <a:p>
            <a:r>
              <a:rPr lang="es-ES" dirty="0"/>
              <a:t>WILIAM </a:t>
            </a:r>
            <a:r>
              <a:rPr lang="en-US" dirty="0"/>
              <a:t>model</a:t>
            </a:r>
            <a:endParaRPr lang="en-GB" dirty="0"/>
          </a:p>
        </p:txBody>
      </p:sp>
      <p:sp>
        <p:nvSpPr>
          <p:cNvPr id="4" name="Marcador de número de diapositiva 3"/>
          <p:cNvSpPr>
            <a:spLocks noGrp="1"/>
          </p:cNvSpPr>
          <p:nvPr>
            <p:ph type="sldNum" sz="quarter" idx="12"/>
          </p:nvPr>
        </p:nvSpPr>
        <p:spPr/>
        <p:txBody>
          <a:bodyPr/>
          <a:lstStyle/>
          <a:p>
            <a:fld id="{0A0C873C-4420-4A57-B42C-A5D53864B5EA}" type="slidenum">
              <a:rPr lang="en-US" smtClean="0"/>
              <a:pPr/>
              <a:t>40</a:t>
            </a:fld>
            <a:r>
              <a:rPr lang="en-US"/>
              <a:t> </a:t>
            </a:r>
            <a:endParaRPr lang="en-US" dirty="0"/>
          </a:p>
        </p:txBody>
      </p:sp>
      <p:sp>
        <p:nvSpPr>
          <p:cNvPr id="5" name="Marcador de pie de página 4"/>
          <p:cNvSpPr>
            <a:spLocks noGrp="1"/>
          </p:cNvSpPr>
          <p:nvPr>
            <p:ph type="ftr" sz="quarter" idx="4294967295"/>
          </p:nvPr>
        </p:nvSpPr>
        <p:spPr/>
        <p:txBody>
          <a:bodyPr/>
          <a:lstStyle/>
          <a:p>
            <a:endParaRPr lang="en-US" dirty="0"/>
          </a:p>
        </p:txBody>
      </p:sp>
      <p:sp>
        <p:nvSpPr>
          <p:cNvPr id="17" name="CuadroTexto 16"/>
          <p:cNvSpPr txBox="1"/>
          <p:nvPr/>
        </p:nvSpPr>
        <p:spPr>
          <a:xfrm>
            <a:off x="5446228" y="5175480"/>
            <a:ext cx="2032790" cy="523220"/>
          </a:xfrm>
          <a:prstGeom prst="rect">
            <a:avLst/>
          </a:prstGeom>
          <a:solidFill>
            <a:srgbClr val="FFFF00"/>
          </a:solidFill>
          <a:ln>
            <a:solidFill>
              <a:schemeClr val="tx1"/>
            </a:solidFill>
          </a:ln>
        </p:spPr>
        <p:txBody>
          <a:bodyPr wrap="square" rtlCol="0">
            <a:spAutoFit/>
          </a:bodyPr>
          <a:lstStyle/>
          <a:p>
            <a:pPr algn="ctr"/>
            <a:r>
              <a:rPr lang="en-US" sz="1400" dirty="0"/>
              <a:t>Final energy demand of non “bottom-up” sectors </a:t>
            </a:r>
          </a:p>
        </p:txBody>
      </p:sp>
      <p:sp>
        <p:nvSpPr>
          <p:cNvPr id="20" name="CuadroTexto 19"/>
          <p:cNvSpPr txBox="1"/>
          <p:nvPr/>
        </p:nvSpPr>
        <p:spPr>
          <a:xfrm>
            <a:off x="5446228" y="3122598"/>
            <a:ext cx="2032790" cy="307777"/>
          </a:xfrm>
          <a:prstGeom prst="rect">
            <a:avLst/>
          </a:prstGeom>
          <a:solidFill>
            <a:srgbClr val="FFFF00"/>
          </a:solidFill>
          <a:ln>
            <a:solidFill>
              <a:schemeClr val="tx1"/>
            </a:solidFill>
          </a:ln>
        </p:spPr>
        <p:txBody>
          <a:bodyPr wrap="square" rtlCol="0">
            <a:spAutoFit/>
          </a:bodyPr>
          <a:lstStyle/>
          <a:p>
            <a:pPr algn="ctr"/>
            <a:r>
              <a:rPr lang="en-US" sz="1400" dirty="0"/>
              <a:t>Final energy buildings</a:t>
            </a:r>
          </a:p>
        </p:txBody>
      </p:sp>
      <p:sp>
        <p:nvSpPr>
          <p:cNvPr id="21" name="CuadroTexto 20"/>
          <p:cNvSpPr txBox="1"/>
          <p:nvPr/>
        </p:nvSpPr>
        <p:spPr>
          <a:xfrm>
            <a:off x="5446228" y="2409790"/>
            <a:ext cx="2032790" cy="523220"/>
          </a:xfrm>
          <a:prstGeom prst="rect">
            <a:avLst/>
          </a:prstGeom>
          <a:solidFill>
            <a:srgbClr val="FFFF00"/>
          </a:solidFill>
          <a:ln>
            <a:solidFill>
              <a:schemeClr val="tx1"/>
            </a:solidFill>
          </a:ln>
        </p:spPr>
        <p:txBody>
          <a:bodyPr wrap="square" rtlCol="0">
            <a:spAutoFit/>
          </a:bodyPr>
          <a:lstStyle/>
          <a:p>
            <a:pPr algn="ctr"/>
            <a:r>
              <a:rPr lang="en-US" sz="1400" dirty="0"/>
              <a:t>Final energy demand of transport sectors</a:t>
            </a:r>
          </a:p>
        </p:txBody>
      </p:sp>
      <p:sp>
        <p:nvSpPr>
          <p:cNvPr id="22" name="CuadroTexto 21"/>
          <p:cNvSpPr txBox="1"/>
          <p:nvPr/>
        </p:nvSpPr>
        <p:spPr>
          <a:xfrm>
            <a:off x="5293285" y="3724008"/>
            <a:ext cx="2338675" cy="95410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Energy self- consumption in energy sectors </a:t>
            </a:r>
          </a:p>
          <a:p>
            <a:pPr marL="285750" indent="-285750">
              <a:buFont typeface="Arial" panose="020B0604020202020204" pitchFamily="34" charset="0"/>
              <a:buChar char="•"/>
            </a:pPr>
            <a:r>
              <a:rPr lang="en-US" sz="1400" dirty="0"/>
              <a:t>Transformation inputs</a:t>
            </a:r>
          </a:p>
          <a:p>
            <a:pPr marL="285750" indent="-285750">
              <a:buFont typeface="Arial" panose="020B0604020202020204" pitchFamily="34" charset="0"/>
              <a:buChar char="•"/>
            </a:pPr>
            <a:r>
              <a:rPr lang="en-US" sz="1400" dirty="0"/>
              <a:t>Transformation outputs</a:t>
            </a:r>
          </a:p>
        </p:txBody>
      </p:sp>
      <p:sp>
        <p:nvSpPr>
          <p:cNvPr id="23" name="CuadroTexto 22"/>
          <p:cNvSpPr txBox="1"/>
          <p:nvPr/>
        </p:nvSpPr>
        <p:spPr>
          <a:xfrm>
            <a:off x="9023991" y="3794866"/>
            <a:ext cx="1889186" cy="523220"/>
          </a:xfrm>
          <a:prstGeom prst="rect">
            <a:avLst/>
          </a:prstGeom>
          <a:solidFill>
            <a:srgbClr val="92D050"/>
          </a:solidFill>
          <a:ln>
            <a:solidFill>
              <a:schemeClr val="tx1"/>
            </a:solidFill>
          </a:ln>
        </p:spPr>
        <p:txBody>
          <a:bodyPr wrap="square" rtlCol="0">
            <a:spAutoFit/>
          </a:bodyPr>
          <a:lstStyle/>
          <a:p>
            <a:pPr algn="ctr"/>
            <a:r>
              <a:rPr lang="en-US" sz="1400" dirty="0"/>
              <a:t>Total final energy demand</a:t>
            </a:r>
          </a:p>
        </p:txBody>
      </p:sp>
      <p:cxnSp>
        <p:nvCxnSpPr>
          <p:cNvPr id="16" name="Conector angular 15"/>
          <p:cNvCxnSpPr>
            <a:stCxn id="21" idx="3"/>
            <a:endCxn id="23" idx="0"/>
          </p:cNvCxnSpPr>
          <p:nvPr/>
        </p:nvCxnSpPr>
        <p:spPr>
          <a:xfrm>
            <a:off x="7479018" y="2671400"/>
            <a:ext cx="2489566" cy="1123466"/>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angular 24"/>
          <p:cNvCxnSpPr>
            <a:stCxn id="20" idx="3"/>
            <a:endCxn id="23" idx="1"/>
          </p:cNvCxnSpPr>
          <p:nvPr/>
        </p:nvCxnSpPr>
        <p:spPr>
          <a:xfrm>
            <a:off x="7479018" y="3276487"/>
            <a:ext cx="1544973" cy="779989"/>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angular 26"/>
          <p:cNvCxnSpPr>
            <a:stCxn id="22" idx="3"/>
          </p:cNvCxnSpPr>
          <p:nvPr/>
        </p:nvCxnSpPr>
        <p:spPr>
          <a:xfrm flipV="1">
            <a:off x="7631960" y="4201061"/>
            <a:ext cx="1392031" cy="1"/>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9"/>
          <p:cNvCxnSpPr>
            <a:stCxn id="17" idx="3"/>
            <a:endCxn id="23" idx="2"/>
          </p:cNvCxnSpPr>
          <p:nvPr/>
        </p:nvCxnSpPr>
        <p:spPr>
          <a:xfrm flipV="1">
            <a:off x="7479018" y="4318086"/>
            <a:ext cx="2489566" cy="111900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V="1">
            <a:off x="3278221" y="2717372"/>
            <a:ext cx="1916349" cy="35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p:cNvCxnSpPr/>
          <p:nvPr/>
        </p:nvCxnSpPr>
        <p:spPr>
          <a:xfrm>
            <a:off x="2782111" y="3233133"/>
            <a:ext cx="229572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p:cNvCxnSpPr/>
          <p:nvPr/>
        </p:nvCxnSpPr>
        <p:spPr>
          <a:xfrm>
            <a:off x="3103123" y="3724008"/>
            <a:ext cx="1877439" cy="4770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p:cNvCxnSpPr/>
          <p:nvPr/>
        </p:nvCxnSpPr>
        <p:spPr>
          <a:xfrm flipV="1">
            <a:off x="3103123" y="5437090"/>
            <a:ext cx="2091447" cy="6876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831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p:cNvSpPr>
            <a:spLocks noGrp="1"/>
          </p:cNvSpPr>
          <p:nvPr>
            <p:ph type="ftr" sz="quarter" idx="15"/>
          </p:nvPr>
        </p:nvSpPr>
        <p:spPr/>
        <p:txBody>
          <a:bodyPr/>
          <a:lstStyle/>
          <a:p>
            <a:endParaRPr lang="en-US" dirty="0"/>
          </a:p>
        </p:txBody>
      </p:sp>
      <p:sp>
        <p:nvSpPr>
          <p:cNvPr id="6" name="Marcador de número de diapositiva 5"/>
          <p:cNvSpPr>
            <a:spLocks noGrp="1"/>
          </p:cNvSpPr>
          <p:nvPr>
            <p:ph type="sldNum" sz="quarter" idx="12"/>
          </p:nvPr>
        </p:nvSpPr>
        <p:spPr>
          <a:xfrm>
            <a:off x="10165493" y="6356352"/>
            <a:ext cx="403654" cy="365125"/>
          </a:xfrm>
        </p:spPr>
        <p:txBody>
          <a:bodyPr/>
          <a:lstStyle/>
          <a:p>
            <a:fld id="{0A0C873C-4420-4A57-B42C-A5D53864B5EA}" type="slidenum">
              <a:rPr lang="en-US" sz="1800"/>
              <a:pPr/>
              <a:t>41</a:t>
            </a:fld>
            <a:r>
              <a:rPr lang="en-US"/>
              <a:t> </a:t>
            </a:r>
            <a:endParaRPr lang="en-US" dirty="0"/>
          </a:p>
        </p:txBody>
      </p:sp>
      <p:sp>
        <p:nvSpPr>
          <p:cNvPr id="7" name="Rectángulo 6">
            <a:extLst>
              <a:ext uri="{FF2B5EF4-FFF2-40B4-BE49-F238E27FC236}">
                <a16:creationId xmlns:a16="http://schemas.microsoft.com/office/drawing/2014/main" id="{799EF6E1-F8C9-EB87-93A5-028B7B195918}"/>
              </a:ext>
            </a:extLst>
          </p:cNvPr>
          <p:cNvSpPr/>
          <p:nvPr/>
        </p:nvSpPr>
        <p:spPr>
          <a:xfrm>
            <a:off x="8534090" y="3130005"/>
            <a:ext cx="1628592" cy="859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EnergyPLAN</a:t>
            </a:r>
          </a:p>
          <a:p>
            <a:pPr algn="ctr"/>
            <a:r>
              <a:rPr lang="en-GB" dirty="0"/>
              <a:t>(hourly)</a:t>
            </a:r>
          </a:p>
        </p:txBody>
      </p:sp>
      <p:sp>
        <p:nvSpPr>
          <p:cNvPr id="14" name="CuadroTexto 13">
            <a:extLst>
              <a:ext uri="{FF2B5EF4-FFF2-40B4-BE49-F238E27FC236}">
                <a16:creationId xmlns:a16="http://schemas.microsoft.com/office/drawing/2014/main" id="{EB827DD2-035F-BBE9-9BBF-41C5813CA558}"/>
              </a:ext>
            </a:extLst>
          </p:cNvPr>
          <p:cNvSpPr txBox="1"/>
          <p:nvPr/>
        </p:nvSpPr>
        <p:spPr>
          <a:xfrm>
            <a:off x="7115562" y="3343765"/>
            <a:ext cx="1358290" cy="472391"/>
          </a:xfrm>
          <a:prstGeom prst="rect">
            <a:avLst/>
          </a:prstGeom>
          <a:noFill/>
        </p:spPr>
        <p:txBody>
          <a:bodyPr wrap="square" rtlCol="0">
            <a:spAutoFit/>
          </a:bodyPr>
          <a:lstStyle/>
          <a:p>
            <a:pPr algn="ctr"/>
            <a:r>
              <a:rPr lang="en-GB" sz="1200" dirty="0"/>
              <a:t>Parallel processing</a:t>
            </a:r>
          </a:p>
          <a:p>
            <a:pPr algn="ctr"/>
            <a:r>
              <a:rPr lang="en-GB" sz="1200" dirty="0"/>
              <a:t>(Python)</a:t>
            </a:r>
          </a:p>
        </p:txBody>
      </p:sp>
      <p:sp>
        <p:nvSpPr>
          <p:cNvPr id="15" name="CuadroTexto 14">
            <a:extLst>
              <a:ext uri="{FF2B5EF4-FFF2-40B4-BE49-F238E27FC236}">
                <a16:creationId xmlns:a16="http://schemas.microsoft.com/office/drawing/2014/main" id="{50C9C569-4101-B091-FD15-9A78BF8EC5DB}"/>
              </a:ext>
            </a:extLst>
          </p:cNvPr>
          <p:cNvSpPr txBox="1"/>
          <p:nvPr/>
        </p:nvSpPr>
        <p:spPr>
          <a:xfrm>
            <a:off x="5140145" y="1500884"/>
            <a:ext cx="2424853" cy="94478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GB" dirty="0"/>
              <a:t>Combinations of inputs</a:t>
            </a:r>
            <a:endParaRPr lang="en-GB" sz="1200" dirty="0"/>
          </a:p>
          <a:p>
            <a:pPr algn="ctr"/>
            <a:r>
              <a:rPr lang="en-GB" sz="1200" dirty="0"/>
              <a:t>(3</a:t>
            </a:r>
            <a:r>
              <a:rPr lang="en-GB" sz="1200" baseline="30000" dirty="0"/>
              <a:t>n </a:t>
            </a:r>
            <a:r>
              <a:rPr lang="en-GB" sz="1200" dirty="0"/>
              <a:t>≈ 1.6 million)</a:t>
            </a:r>
          </a:p>
          <a:p>
            <a:pPr marL="171450" indent="-171450">
              <a:buFontTx/>
              <a:buChar char="-"/>
            </a:pPr>
            <a:r>
              <a:rPr lang="en-GB" sz="1200" dirty="0"/>
              <a:t>3 values per input.</a:t>
            </a:r>
          </a:p>
          <a:p>
            <a:pPr marL="171450" indent="-171450">
              <a:buFontTx/>
              <a:buChar char="-"/>
            </a:pPr>
            <a:r>
              <a:rPr lang="en-GB" sz="1200" dirty="0"/>
              <a:t>All with all without repetition.</a:t>
            </a:r>
          </a:p>
        </p:txBody>
      </p:sp>
      <p:sp>
        <p:nvSpPr>
          <p:cNvPr id="16" name="CuadroTexto 15">
            <a:extLst>
              <a:ext uri="{FF2B5EF4-FFF2-40B4-BE49-F238E27FC236}">
                <a16:creationId xmlns:a16="http://schemas.microsoft.com/office/drawing/2014/main" id="{B1D005F1-BA96-5DAF-5FCD-734D3A8A4DEE}"/>
              </a:ext>
            </a:extLst>
          </p:cNvPr>
          <p:cNvSpPr txBox="1"/>
          <p:nvPr/>
        </p:nvSpPr>
        <p:spPr>
          <a:xfrm>
            <a:off x="1617827" y="1280447"/>
            <a:ext cx="2735587" cy="136960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GB" dirty="0"/>
              <a:t>Inputs of EnergyPLAN</a:t>
            </a:r>
          </a:p>
          <a:p>
            <a:pPr algn="ctr"/>
            <a:r>
              <a:rPr lang="en-GB" dirty="0"/>
              <a:t>(design of the experiment)</a:t>
            </a:r>
          </a:p>
          <a:p>
            <a:endParaRPr lang="en-GB" sz="1100" dirty="0"/>
          </a:p>
          <a:p>
            <a:pPr marL="171450" indent="-171450">
              <a:buFontTx/>
              <a:buChar char="-"/>
            </a:pPr>
            <a:r>
              <a:rPr lang="en-GB" sz="1200" dirty="0"/>
              <a:t>Installed capacity of wind onshore</a:t>
            </a:r>
          </a:p>
          <a:p>
            <a:pPr marL="171450" indent="-171450">
              <a:buFontTx/>
              <a:buChar char="-"/>
            </a:pPr>
            <a:r>
              <a:rPr lang="en-GB" sz="1200" dirty="0"/>
              <a:t>Installed capacity of solar-PV</a:t>
            </a:r>
          </a:p>
          <a:p>
            <a:pPr marL="171450" indent="-171450">
              <a:buFontTx/>
              <a:buChar char="-"/>
            </a:pPr>
            <a:r>
              <a:rPr lang="en-GB" sz="1200" dirty="0"/>
              <a:t>…</a:t>
            </a:r>
          </a:p>
        </p:txBody>
      </p:sp>
      <p:cxnSp>
        <p:nvCxnSpPr>
          <p:cNvPr id="17" name="Conector recto de flecha 16">
            <a:extLst>
              <a:ext uri="{FF2B5EF4-FFF2-40B4-BE49-F238E27FC236}">
                <a16:creationId xmlns:a16="http://schemas.microsoft.com/office/drawing/2014/main" id="{C7669E1B-14BB-96E8-830B-11E843B63D4F}"/>
              </a:ext>
            </a:extLst>
          </p:cNvPr>
          <p:cNvCxnSpPr>
            <a:cxnSpLocks/>
            <a:stCxn id="16" idx="3"/>
            <a:endCxn id="15" idx="1"/>
          </p:cNvCxnSpPr>
          <p:nvPr/>
        </p:nvCxnSpPr>
        <p:spPr>
          <a:xfrm>
            <a:off x="4353414" y="1965251"/>
            <a:ext cx="786731" cy="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Diagrama de flujo: multidocumento 17">
            <a:extLst>
              <a:ext uri="{FF2B5EF4-FFF2-40B4-BE49-F238E27FC236}">
                <a16:creationId xmlns:a16="http://schemas.microsoft.com/office/drawing/2014/main" id="{47E8B149-4370-0847-26EC-9D056A08E4D7}"/>
              </a:ext>
            </a:extLst>
          </p:cNvPr>
          <p:cNvSpPr/>
          <p:nvPr/>
        </p:nvSpPr>
        <p:spPr>
          <a:xfrm>
            <a:off x="8473852" y="1130585"/>
            <a:ext cx="1839274" cy="1712291"/>
          </a:xfrm>
          <a:prstGeom prst="flowChartMulti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b="1" dirty="0"/>
              <a:t>Input</a:t>
            </a:r>
            <a:r>
              <a:rPr lang="en-GB" dirty="0"/>
              <a:t> files of EnergyPLAN</a:t>
            </a:r>
          </a:p>
        </p:txBody>
      </p:sp>
      <p:cxnSp>
        <p:nvCxnSpPr>
          <p:cNvPr id="19" name="Conector recto de flecha 18">
            <a:extLst>
              <a:ext uri="{FF2B5EF4-FFF2-40B4-BE49-F238E27FC236}">
                <a16:creationId xmlns:a16="http://schemas.microsoft.com/office/drawing/2014/main" id="{105FC0E7-2FA2-7326-D06A-517C4706AE41}"/>
              </a:ext>
            </a:extLst>
          </p:cNvPr>
          <p:cNvCxnSpPr>
            <a:cxnSpLocks/>
            <a:stCxn id="15" idx="3"/>
            <a:endCxn id="18" idx="1"/>
          </p:cNvCxnSpPr>
          <p:nvPr/>
        </p:nvCxnSpPr>
        <p:spPr>
          <a:xfrm>
            <a:off x="7564998" y="1973276"/>
            <a:ext cx="908855" cy="13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6AB40DA8-D878-0A76-B66C-FC0736F884AF}"/>
              </a:ext>
            </a:extLst>
          </p:cNvPr>
          <p:cNvCxnSpPr>
            <a:cxnSpLocks/>
          </p:cNvCxnSpPr>
          <p:nvPr/>
        </p:nvCxnSpPr>
        <p:spPr>
          <a:xfrm>
            <a:off x="9345105" y="2766109"/>
            <a:ext cx="0" cy="346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C2A87C32-0100-0552-33A6-56981DF4C08F}"/>
              </a:ext>
            </a:extLst>
          </p:cNvPr>
          <p:cNvCxnSpPr>
            <a:cxnSpLocks/>
          </p:cNvCxnSpPr>
          <p:nvPr/>
        </p:nvCxnSpPr>
        <p:spPr>
          <a:xfrm>
            <a:off x="9480716" y="2766109"/>
            <a:ext cx="0" cy="346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A5289A40-AF87-86AD-79A6-D589A4AC9934}"/>
              </a:ext>
            </a:extLst>
          </p:cNvPr>
          <p:cNvCxnSpPr>
            <a:cxnSpLocks/>
          </p:cNvCxnSpPr>
          <p:nvPr/>
        </p:nvCxnSpPr>
        <p:spPr>
          <a:xfrm>
            <a:off x="9598245" y="2766109"/>
            <a:ext cx="0" cy="346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DE7523C7-72C8-87B7-AB54-C863A89DDD67}"/>
              </a:ext>
            </a:extLst>
          </p:cNvPr>
          <p:cNvCxnSpPr>
            <a:cxnSpLocks/>
          </p:cNvCxnSpPr>
          <p:nvPr/>
        </p:nvCxnSpPr>
        <p:spPr>
          <a:xfrm>
            <a:off x="9723525" y="2766110"/>
            <a:ext cx="0" cy="347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9D73541C-6B74-696A-C111-87FDE296515D}"/>
              </a:ext>
            </a:extLst>
          </p:cNvPr>
          <p:cNvCxnSpPr>
            <a:cxnSpLocks/>
          </p:cNvCxnSpPr>
          <p:nvPr/>
        </p:nvCxnSpPr>
        <p:spPr>
          <a:xfrm>
            <a:off x="9852680" y="2766110"/>
            <a:ext cx="0" cy="347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E1AB66CB-0378-CB11-98A7-47F91B3CAEF9}"/>
              </a:ext>
            </a:extLst>
          </p:cNvPr>
          <p:cNvCxnSpPr>
            <a:cxnSpLocks/>
          </p:cNvCxnSpPr>
          <p:nvPr/>
        </p:nvCxnSpPr>
        <p:spPr>
          <a:xfrm>
            <a:off x="9977960" y="2766110"/>
            <a:ext cx="0" cy="347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Diagrama de flujo: multidocumento 25">
            <a:extLst>
              <a:ext uri="{FF2B5EF4-FFF2-40B4-BE49-F238E27FC236}">
                <a16:creationId xmlns:a16="http://schemas.microsoft.com/office/drawing/2014/main" id="{60DCB872-4EDB-75A8-82E6-801340C717B8}"/>
              </a:ext>
            </a:extLst>
          </p:cNvPr>
          <p:cNvSpPr/>
          <p:nvPr/>
        </p:nvSpPr>
        <p:spPr>
          <a:xfrm>
            <a:off x="8504894" y="4416808"/>
            <a:ext cx="2136805" cy="1712291"/>
          </a:xfrm>
          <a:prstGeom prst="flowChartMulti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b="1" dirty="0"/>
              <a:t>Output</a:t>
            </a:r>
            <a:r>
              <a:rPr lang="en-GB" dirty="0"/>
              <a:t> files of EnergyPLAN</a:t>
            </a:r>
          </a:p>
          <a:p>
            <a:pPr algn="ctr"/>
            <a:endParaRPr lang="en-GB" sz="1100" dirty="0"/>
          </a:p>
          <a:p>
            <a:pPr marL="171450" indent="-171450" algn="ctr">
              <a:buFontTx/>
              <a:buChar char="-"/>
            </a:pPr>
            <a:r>
              <a:rPr lang="en-GB" sz="1000" dirty="0"/>
              <a:t>Generation of wind onshore</a:t>
            </a:r>
          </a:p>
          <a:p>
            <a:pPr marL="171450" indent="-171450" algn="ctr">
              <a:buFontTx/>
              <a:buChar char="-"/>
            </a:pPr>
            <a:r>
              <a:rPr lang="en-GB" sz="1000" dirty="0"/>
              <a:t>Generation of solar-PV</a:t>
            </a:r>
          </a:p>
          <a:p>
            <a:pPr marL="171450" indent="-171450" algn="ctr">
              <a:buFontTx/>
              <a:buChar char="-"/>
            </a:pPr>
            <a:r>
              <a:rPr lang="en-GB" sz="1000" dirty="0"/>
              <a:t>…</a:t>
            </a:r>
            <a:endParaRPr lang="en-GB" sz="1100" dirty="0"/>
          </a:p>
        </p:txBody>
      </p:sp>
      <p:sp>
        <p:nvSpPr>
          <p:cNvPr id="27" name="CuadroTexto 26">
            <a:extLst>
              <a:ext uri="{FF2B5EF4-FFF2-40B4-BE49-F238E27FC236}">
                <a16:creationId xmlns:a16="http://schemas.microsoft.com/office/drawing/2014/main" id="{366D5AC0-7C90-15EB-A4DB-BD20E48143BE}"/>
              </a:ext>
            </a:extLst>
          </p:cNvPr>
          <p:cNvSpPr txBox="1"/>
          <p:nvPr/>
        </p:nvSpPr>
        <p:spPr>
          <a:xfrm>
            <a:off x="6463033" y="5036757"/>
            <a:ext cx="1649171" cy="47239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GB" sz="1200" dirty="0"/>
              <a:t>Preparing data</a:t>
            </a:r>
          </a:p>
          <a:p>
            <a:pPr algn="ctr"/>
            <a:r>
              <a:rPr lang="en-GB" sz="1200" dirty="0"/>
              <a:t>for regression analysis</a:t>
            </a:r>
          </a:p>
        </p:txBody>
      </p:sp>
      <p:cxnSp>
        <p:nvCxnSpPr>
          <p:cNvPr id="28" name="Conector recto de flecha 27">
            <a:extLst>
              <a:ext uri="{FF2B5EF4-FFF2-40B4-BE49-F238E27FC236}">
                <a16:creationId xmlns:a16="http://schemas.microsoft.com/office/drawing/2014/main" id="{8AE93931-C9D0-57D6-9463-1A92D6507B3C}"/>
              </a:ext>
            </a:extLst>
          </p:cNvPr>
          <p:cNvCxnSpPr>
            <a:cxnSpLocks/>
            <a:stCxn id="26" idx="1"/>
            <a:endCxn id="27" idx="3"/>
          </p:cNvCxnSpPr>
          <p:nvPr/>
        </p:nvCxnSpPr>
        <p:spPr>
          <a:xfrm flipH="1" flipV="1">
            <a:off x="8112204" y="5272953"/>
            <a:ext cx="3926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6411BC61-B9D3-298A-EC3D-5DF0E65234B9}"/>
              </a:ext>
            </a:extLst>
          </p:cNvPr>
          <p:cNvCxnSpPr>
            <a:cxnSpLocks/>
            <a:stCxn id="27" idx="1"/>
            <a:endCxn id="35" idx="2"/>
          </p:cNvCxnSpPr>
          <p:nvPr/>
        </p:nvCxnSpPr>
        <p:spPr>
          <a:xfrm flipH="1" flipV="1">
            <a:off x="5858748" y="5272952"/>
            <a:ext cx="6042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ángulo 29">
            <a:extLst>
              <a:ext uri="{FF2B5EF4-FFF2-40B4-BE49-F238E27FC236}">
                <a16:creationId xmlns:a16="http://schemas.microsoft.com/office/drawing/2014/main" id="{390F7FCF-90CB-4314-ABCE-0210F3A55251}"/>
              </a:ext>
            </a:extLst>
          </p:cNvPr>
          <p:cNvSpPr/>
          <p:nvPr/>
        </p:nvSpPr>
        <p:spPr>
          <a:xfrm>
            <a:off x="1279186" y="3343765"/>
            <a:ext cx="1628592" cy="859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IAM</a:t>
            </a:r>
          </a:p>
          <a:p>
            <a:pPr algn="ctr"/>
            <a:r>
              <a:rPr lang="en-GB" dirty="0"/>
              <a:t>(yearly)</a:t>
            </a:r>
          </a:p>
        </p:txBody>
      </p:sp>
      <p:sp>
        <p:nvSpPr>
          <p:cNvPr id="31" name="Rectángulo: esquina doblada 30">
            <a:extLst>
              <a:ext uri="{FF2B5EF4-FFF2-40B4-BE49-F238E27FC236}">
                <a16:creationId xmlns:a16="http://schemas.microsoft.com/office/drawing/2014/main" id="{49CA41A8-1056-F7BF-8BCD-EAF0BFBAE0EE}"/>
              </a:ext>
            </a:extLst>
          </p:cNvPr>
          <p:cNvSpPr/>
          <p:nvPr/>
        </p:nvSpPr>
        <p:spPr>
          <a:xfrm>
            <a:off x="1130172" y="4692138"/>
            <a:ext cx="1926621" cy="1161627"/>
          </a:xfrm>
          <a:prstGeom prst="foldedCorner">
            <a:avLst>
              <a:gd name="adj" fmla="val 3137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400" dirty="0"/>
              <a:t>List of equations </a:t>
            </a:r>
          </a:p>
          <a:p>
            <a:pPr algn="ctr"/>
            <a:r>
              <a:rPr lang="en-GB" sz="1400" dirty="0"/>
              <a:t>&amp; </a:t>
            </a:r>
          </a:p>
          <a:p>
            <a:pPr algn="ctr"/>
            <a:r>
              <a:rPr lang="en-GB" sz="1400" dirty="0"/>
              <a:t>confidence intervals</a:t>
            </a:r>
          </a:p>
        </p:txBody>
      </p:sp>
      <p:cxnSp>
        <p:nvCxnSpPr>
          <p:cNvPr id="32" name="Conector recto de flecha 31">
            <a:extLst>
              <a:ext uri="{FF2B5EF4-FFF2-40B4-BE49-F238E27FC236}">
                <a16:creationId xmlns:a16="http://schemas.microsoft.com/office/drawing/2014/main" id="{7C30A845-10A1-50F3-C23C-FDDFDD00389D}"/>
              </a:ext>
            </a:extLst>
          </p:cNvPr>
          <p:cNvCxnSpPr>
            <a:cxnSpLocks/>
            <a:stCxn id="35" idx="0"/>
            <a:endCxn id="31" idx="3"/>
          </p:cNvCxnSpPr>
          <p:nvPr/>
        </p:nvCxnSpPr>
        <p:spPr>
          <a:xfrm flipH="1">
            <a:off x="3056793" y="5272952"/>
            <a:ext cx="761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396C3303-11AA-C37F-B633-FAE2CD6A444C}"/>
              </a:ext>
            </a:extLst>
          </p:cNvPr>
          <p:cNvCxnSpPr>
            <a:cxnSpLocks/>
            <a:stCxn id="31" idx="0"/>
            <a:endCxn id="30" idx="2"/>
          </p:cNvCxnSpPr>
          <p:nvPr/>
        </p:nvCxnSpPr>
        <p:spPr>
          <a:xfrm flipH="1" flipV="1">
            <a:off x="2093482" y="4203670"/>
            <a:ext cx="1" cy="488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Bocadillo nube: nube 34">
            <a:extLst>
              <a:ext uri="{FF2B5EF4-FFF2-40B4-BE49-F238E27FC236}">
                <a16:creationId xmlns:a16="http://schemas.microsoft.com/office/drawing/2014/main" id="{5C4F04D6-5F1F-B0D2-4F5A-54C729458485}"/>
              </a:ext>
            </a:extLst>
          </p:cNvPr>
          <p:cNvSpPr/>
          <p:nvPr/>
        </p:nvSpPr>
        <p:spPr>
          <a:xfrm>
            <a:off x="3812241" y="4687249"/>
            <a:ext cx="2048214" cy="117140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Regression analysis</a:t>
            </a:r>
          </a:p>
        </p:txBody>
      </p:sp>
      <p:cxnSp>
        <p:nvCxnSpPr>
          <p:cNvPr id="105" name="Conector recto de flecha 104">
            <a:extLst>
              <a:ext uri="{FF2B5EF4-FFF2-40B4-BE49-F238E27FC236}">
                <a16:creationId xmlns:a16="http://schemas.microsoft.com/office/drawing/2014/main" id="{A225BE91-9377-27CC-9813-22A7A31FB3E2}"/>
              </a:ext>
            </a:extLst>
          </p:cNvPr>
          <p:cNvCxnSpPr>
            <a:cxnSpLocks/>
          </p:cNvCxnSpPr>
          <p:nvPr/>
        </p:nvCxnSpPr>
        <p:spPr>
          <a:xfrm>
            <a:off x="9119853" y="4029605"/>
            <a:ext cx="0" cy="346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a:extLst>
              <a:ext uri="{FF2B5EF4-FFF2-40B4-BE49-F238E27FC236}">
                <a16:creationId xmlns:a16="http://schemas.microsoft.com/office/drawing/2014/main" id="{D709D132-323F-384D-B15B-6703CC6FB646}"/>
              </a:ext>
            </a:extLst>
          </p:cNvPr>
          <p:cNvCxnSpPr>
            <a:cxnSpLocks/>
          </p:cNvCxnSpPr>
          <p:nvPr/>
        </p:nvCxnSpPr>
        <p:spPr>
          <a:xfrm>
            <a:off x="9255464" y="4029605"/>
            <a:ext cx="0" cy="346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a:extLst>
              <a:ext uri="{FF2B5EF4-FFF2-40B4-BE49-F238E27FC236}">
                <a16:creationId xmlns:a16="http://schemas.microsoft.com/office/drawing/2014/main" id="{08E887F2-2F91-4BC1-DFEA-775883C61344}"/>
              </a:ext>
            </a:extLst>
          </p:cNvPr>
          <p:cNvCxnSpPr>
            <a:cxnSpLocks/>
          </p:cNvCxnSpPr>
          <p:nvPr/>
        </p:nvCxnSpPr>
        <p:spPr>
          <a:xfrm>
            <a:off x="9372993" y="4029605"/>
            <a:ext cx="0" cy="346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76FAE9AC-10B0-3D0C-E20C-E63E680BBA53}"/>
              </a:ext>
            </a:extLst>
          </p:cNvPr>
          <p:cNvCxnSpPr>
            <a:cxnSpLocks/>
          </p:cNvCxnSpPr>
          <p:nvPr/>
        </p:nvCxnSpPr>
        <p:spPr>
          <a:xfrm>
            <a:off x="9498273" y="4029606"/>
            <a:ext cx="0" cy="347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a:extLst>
              <a:ext uri="{FF2B5EF4-FFF2-40B4-BE49-F238E27FC236}">
                <a16:creationId xmlns:a16="http://schemas.microsoft.com/office/drawing/2014/main" id="{16BBC685-9A8C-841B-8643-CD6EB01FF7D5}"/>
              </a:ext>
            </a:extLst>
          </p:cNvPr>
          <p:cNvCxnSpPr>
            <a:cxnSpLocks/>
          </p:cNvCxnSpPr>
          <p:nvPr/>
        </p:nvCxnSpPr>
        <p:spPr>
          <a:xfrm>
            <a:off x="9627428" y="4029606"/>
            <a:ext cx="0" cy="347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ector recto de flecha 109">
            <a:extLst>
              <a:ext uri="{FF2B5EF4-FFF2-40B4-BE49-F238E27FC236}">
                <a16:creationId xmlns:a16="http://schemas.microsoft.com/office/drawing/2014/main" id="{156BD8B4-B556-283E-680F-CDEACFECBCF8}"/>
              </a:ext>
            </a:extLst>
          </p:cNvPr>
          <p:cNvCxnSpPr>
            <a:cxnSpLocks/>
          </p:cNvCxnSpPr>
          <p:nvPr/>
        </p:nvCxnSpPr>
        <p:spPr>
          <a:xfrm>
            <a:off x="9752708" y="4029606"/>
            <a:ext cx="0" cy="347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7D0A5661-5DF6-C859-688F-D36094A58453}"/>
                  </a:ext>
                </a:extLst>
              </p:cNvPr>
              <p:cNvSpPr txBox="1"/>
              <p:nvPr/>
            </p:nvSpPr>
            <p:spPr>
              <a:xfrm>
                <a:off x="3841886" y="4264947"/>
                <a:ext cx="1891352" cy="3420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r>
                        <a:rPr lang="es-ES" b="0" i="1" smtClean="0">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𝑒</m:t>
                          </m:r>
                        </m:e>
                        <m:sup>
                          <m:r>
                            <a:rPr lang="es-ES" b="0"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ea typeface="Cambria Math" panose="02040503050406030204" pitchFamily="18" charset="0"/>
                                </a:rPr>
                                <m:t>0</m:t>
                              </m:r>
                            </m:sub>
                          </m:sSub>
                          <m:r>
                            <a:rPr lang="es-ES" b="0" i="1" smtClean="0">
                              <a:latin typeface="Cambria Math" panose="02040503050406030204" pitchFamily="18" charset="0"/>
                              <a:ea typeface="Cambria Math" panose="02040503050406030204" pitchFamily="18" charset="0"/>
                            </a:rPr>
                            <m:t>+</m:t>
                          </m:r>
                          <m:nary>
                            <m:naryPr>
                              <m:chr m:val="∑"/>
                              <m:ctrlPr>
                                <a:rPr lang="es-ES" b="0" i="1" smtClean="0">
                                  <a:latin typeface="Cambria Math" panose="02040503050406030204" pitchFamily="18" charset="0"/>
                                  <a:ea typeface="Cambria Math" panose="02040503050406030204" pitchFamily="18" charset="0"/>
                                </a:rPr>
                              </m:ctrlPr>
                            </m:naryPr>
                            <m:sub>
                              <m:r>
                                <m:rPr>
                                  <m:brk m:alnAt="23"/>
                                </m:rPr>
                                <a:rPr lang="es-ES" b="0" i="1"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=1</m:t>
                              </m:r>
                            </m:sub>
                            <m:sup>
                              <m:r>
                                <a:rPr lang="es-ES" b="0" i="1" smtClean="0">
                                  <a:latin typeface="Cambria Math" panose="02040503050406030204" pitchFamily="18" charset="0"/>
                                  <a:ea typeface="Cambria Math" panose="02040503050406030204" pitchFamily="18" charset="0"/>
                                </a:rPr>
                                <m:t>𝑘</m:t>
                              </m:r>
                            </m:sup>
                            <m:e>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ea typeface="Cambria Math" panose="02040503050406030204" pitchFamily="18" charset="0"/>
                                    </a:rPr>
                                    <m:t>𝑖</m:t>
                                  </m:r>
                                </m:sub>
                              </m:sSub>
                              <m:r>
                                <a:rPr lang="es-ES" b="0"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𝑥</m:t>
                                  </m:r>
                                </m:e>
                                <m:sub>
                                  <m:r>
                                    <a:rPr lang="es-ES" b="0" i="1" smtClean="0">
                                      <a:latin typeface="Cambria Math" panose="02040503050406030204" pitchFamily="18" charset="0"/>
                                      <a:ea typeface="Cambria Math" panose="02040503050406030204" pitchFamily="18" charset="0"/>
                                    </a:rPr>
                                    <m:t>𝑖</m:t>
                                  </m:r>
                                </m:sub>
                              </m:sSub>
                            </m:e>
                          </m:nary>
                          <m:r>
                            <a:rPr lang="es-ES" b="0" i="1" smtClean="0">
                              <a:latin typeface="Cambria Math" panose="02040503050406030204" pitchFamily="18" charset="0"/>
                              <a:ea typeface="Cambria Math" panose="02040503050406030204" pitchFamily="18" charset="0"/>
                            </a:rPr>
                            <m:t>)</m:t>
                          </m:r>
                        </m:sup>
                      </m:sSup>
                    </m:oMath>
                  </m:oMathPara>
                </a14:m>
                <a:endParaRPr lang="en-GB" dirty="0"/>
              </a:p>
            </p:txBody>
          </p:sp>
        </mc:Choice>
        <mc:Fallback xmlns="">
          <p:sp>
            <p:nvSpPr>
              <p:cNvPr id="2" name="CuadroTexto 1">
                <a:extLst>
                  <a:ext uri="{FF2B5EF4-FFF2-40B4-BE49-F238E27FC236}">
                    <a16:creationId xmlns:a16="http://schemas.microsoft.com/office/drawing/2014/main" id="{7D0A5661-5DF6-C859-688F-D36094A58453}"/>
                  </a:ext>
                </a:extLst>
              </p:cNvPr>
              <p:cNvSpPr txBox="1">
                <a:spLocks noRot="1" noChangeAspect="1" noMove="1" noResize="1" noEditPoints="1" noAdjustHandles="1" noChangeArrowheads="1" noChangeShapeType="1" noTextEdit="1"/>
              </p:cNvSpPr>
              <p:nvPr/>
            </p:nvSpPr>
            <p:spPr>
              <a:xfrm>
                <a:off x="3841886" y="4264947"/>
                <a:ext cx="1891352" cy="342017"/>
              </a:xfrm>
              <a:prstGeom prst="rect">
                <a:avLst/>
              </a:prstGeom>
              <a:blipFill>
                <a:blip r:embed="rId2"/>
                <a:stretch>
                  <a:fillRect l="-1290" t="-98214" r="-968" b="-12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82F9320E-EA39-5643-3E11-0BFF36CD2AD4}"/>
                  </a:ext>
                </a:extLst>
              </p:cNvPr>
              <p:cNvSpPr txBox="1"/>
              <p:nvPr/>
            </p:nvSpPr>
            <p:spPr>
              <a:xfrm>
                <a:off x="3952516" y="3360976"/>
                <a:ext cx="1767663" cy="7845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r>
                        <a:rPr lang="es-ES" b="0"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ea typeface="Cambria Math" panose="02040503050406030204" pitchFamily="18" charset="0"/>
                            </a:rPr>
                            <m:t>0</m:t>
                          </m:r>
                        </m:sub>
                      </m:sSub>
                      <m:r>
                        <a:rPr lang="es-ES" b="0" i="1" smtClean="0">
                          <a:latin typeface="Cambria Math" panose="02040503050406030204" pitchFamily="18" charset="0"/>
                          <a:ea typeface="Cambria Math" panose="02040503050406030204" pitchFamily="18" charset="0"/>
                        </a:rPr>
                        <m:t>+</m:t>
                      </m:r>
                      <m:nary>
                        <m:naryPr>
                          <m:chr m:val="∑"/>
                          <m:ctrlPr>
                            <a:rPr lang="es-ES" b="0" i="1" smtClean="0">
                              <a:latin typeface="Cambria Math" panose="02040503050406030204" pitchFamily="18" charset="0"/>
                              <a:ea typeface="Cambria Math" panose="02040503050406030204" pitchFamily="18" charset="0"/>
                            </a:rPr>
                          </m:ctrlPr>
                        </m:naryPr>
                        <m:sub>
                          <m:r>
                            <m:rPr>
                              <m:brk m:alnAt="23"/>
                            </m:rPr>
                            <a:rPr lang="es-ES" b="0" i="1"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=1</m:t>
                          </m:r>
                        </m:sub>
                        <m:sup>
                          <m:r>
                            <a:rPr lang="es-ES" b="0" i="1" smtClean="0">
                              <a:latin typeface="Cambria Math" panose="02040503050406030204" pitchFamily="18" charset="0"/>
                              <a:ea typeface="Cambria Math" panose="02040503050406030204" pitchFamily="18" charset="0"/>
                            </a:rPr>
                            <m:t>𝑘</m:t>
                          </m:r>
                        </m:sup>
                        <m:e>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ea typeface="Cambria Math" panose="02040503050406030204" pitchFamily="18" charset="0"/>
                                </a:rPr>
                                <m:t>𝑖</m:t>
                              </m:r>
                            </m:sub>
                          </m:sSub>
                          <m:r>
                            <a:rPr lang="es-ES" b="0"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𝑥</m:t>
                              </m:r>
                            </m:e>
                            <m:sub>
                              <m:r>
                                <a:rPr lang="es-ES" b="0" i="1" smtClean="0">
                                  <a:latin typeface="Cambria Math" panose="02040503050406030204" pitchFamily="18" charset="0"/>
                                  <a:ea typeface="Cambria Math" panose="02040503050406030204" pitchFamily="18" charset="0"/>
                                </a:rPr>
                                <m:t>𝑖</m:t>
                              </m:r>
                            </m:sub>
                          </m:sSub>
                        </m:e>
                      </m:nary>
                    </m:oMath>
                  </m:oMathPara>
                </a14:m>
                <a:endParaRPr lang="en-GB" dirty="0"/>
              </a:p>
            </p:txBody>
          </p:sp>
        </mc:Choice>
        <mc:Fallback xmlns="">
          <p:sp>
            <p:nvSpPr>
              <p:cNvPr id="3" name="CuadroTexto 2">
                <a:extLst>
                  <a:ext uri="{FF2B5EF4-FFF2-40B4-BE49-F238E27FC236}">
                    <a16:creationId xmlns:a16="http://schemas.microsoft.com/office/drawing/2014/main" id="{82F9320E-EA39-5643-3E11-0BFF36CD2AD4}"/>
                  </a:ext>
                </a:extLst>
              </p:cNvPr>
              <p:cNvSpPr txBox="1">
                <a:spLocks noRot="1" noChangeAspect="1" noMove="1" noResize="1" noEditPoints="1" noAdjustHandles="1" noChangeArrowheads="1" noChangeShapeType="1" noTextEdit="1"/>
              </p:cNvSpPr>
              <p:nvPr/>
            </p:nvSpPr>
            <p:spPr>
              <a:xfrm>
                <a:off x="3952516" y="3360976"/>
                <a:ext cx="1767663" cy="784574"/>
              </a:xfrm>
              <a:prstGeom prst="rect">
                <a:avLst/>
              </a:prstGeom>
              <a:blipFill>
                <a:blip r:embed="rId3"/>
                <a:stretch>
                  <a:fillRect/>
                </a:stretch>
              </a:blipFill>
            </p:spPr>
            <p:txBody>
              <a:bodyPr/>
              <a:lstStyle/>
              <a:p>
                <a:r>
                  <a:rPr lang="en-GB">
                    <a:noFill/>
                  </a:rPr>
                  <a:t> </a:t>
                </a:r>
              </a:p>
            </p:txBody>
          </p:sp>
        </mc:Fallback>
      </mc:AlternateContent>
      <p:sp>
        <p:nvSpPr>
          <p:cNvPr id="34" name="Title 1"/>
          <p:cNvSpPr>
            <a:spLocks noGrp="1"/>
          </p:cNvSpPr>
          <p:nvPr>
            <p:ph type="title"/>
          </p:nvPr>
        </p:nvSpPr>
        <p:spPr>
          <a:xfrm>
            <a:off x="838200" y="365126"/>
            <a:ext cx="10515600" cy="660110"/>
          </a:xfrm>
        </p:spPr>
        <p:txBody>
          <a:bodyPr/>
          <a:lstStyle/>
          <a:p>
            <a:r>
              <a:rPr lang="de-AT" dirty="0" smtClean="0"/>
              <a:t>Energy variability (Gonzalo)</a:t>
            </a:r>
            <a:endParaRPr lang="de-AT" dirty="0"/>
          </a:p>
        </p:txBody>
      </p:sp>
    </p:spTree>
    <p:extLst>
      <p:ext uri="{BB962C8B-B14F-4D97-AF65-F5344CB8AC3E}">
        <p14:creationId xmlns:p14="http://schemas.microsoft.com/office/powerpoint/2010/main" val="39552344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C6EDDE9-9AF4-06EB-60F8-BD9820C6D135}"/>
              </a:ext>
            </a:extLst>
          </p:cNvPr>
          <p:cNvSpPr txBox="1"/>
          <p:nvPr/>
        </p:nvSpPr>
        <p:spPr>
          <a:xfrm>
            <a:off x="1578958" y="738550"/>
            <a:ext cx="11218428" cy="5632311"/>
          </a:xfrm>
          <a:prstGeom prst="rect">
            <a:avLst/>
          </a:prstGeom>
          <a:noFill/>
        </p:spPr>
        <p:txBody>
          <a:bodyPr wrap="square" rtlCol="0">
            <a:spAutoFit/>
          </a:bodyPr>
          <a:lstStyle/>
          <a:p>
            <a:r>
              <a:rPr lang="en-GB" sz="2400" dirty="0"/>
              <a:t>The modelling in WILIAM:</a:t>
            </a:r>
          </a:p>
          <a:p>
            <a:endParaRPr lang="en-GB" sz="2400" dirty="0"/>
          </a:p>
          <a:p>
            <a:pPr marL="285750" indent="-285750">
              <a:buFont typeface="Arial" panose="020B0604020202020204" pitchFamily="34" charset="0"/>
              <a:buChar char="•"/>
            </a:pPr>
            <a:r>
              <a:rPr lang="en-GB" sz="2400" dirty="0"/>
              <a:t>Implementation of regression models, with one proxy per input. </a:t>
            </a:r>
          </a:p>
          <a:p>
            <a:pPr marL="742950" lvl="1" indent="-285750">
              <a:buFont typeface="Arial" panose="020B0604020202020204" pitchFamily="34" charset="0"/>
              <a:buChar char="•"/>
            </a:pPr>
            <a:r>
              <a:rPr lang="en-GB" sz="2400" dirty="0"/>
              <a:t>View: </a:t>
            </a:r>
            <a:r>
              <a:rPr lang="en-GB" sz="2400" b="1" dirty="0"/>
              <a:t>energy-</a:t>
            </a:r>
            <a:r>
              <a:rPr lang="en-GB" sz="2400" b="1" dirty="0" err="1"/>
              <a:t>variability.regressions</a:t>
            </a:r>
            <a:endParaRPr lang="en-GB" sz="2400" b="1" dirty="0"/>
          </a:p>
          <a:p>
            <a:pPr marL="742950" lvl="1" indent="-285750">
              <a:buFont typeface="Arial" panose="020B0604020202020204" pitchFamily="34" charset="0"/>
              <a:buChar char="•"/>
            </a:pPr>
            <a:endParaRPr lang="en-GB" sz="2400" b="1" dirty="0"/>
          </a:p>
          <a:p>
            <a:pPr marL="285750" indent="-285750">
              <a:buFont typeface="Arial" panose="020B0604020202020204" pitchFamily="34" charset="0"/>
              <a:buChar char="•"/>
            </a:pPr>
            <a:r>
              <a:rPr lang="en-GB" sz="2400" dirty="0"/>
              <a:t>Stock-flow structures for power-to-heat, electrolysers, and storage. </a:t>
            </a:r>
          </a:p>
          <a:p>
            <a:pPr marL="742950" lvl="1" indent="-285750">
              <a:buFont typeface="Arial" panose="020B0604020202020204" pitchFamily="34" charset="0"/>
              <a:buChar char="•"/>
            </a:pPr>
            <a:r>
              <a:rPr lang="en-GB" sz="2400" dirty="0"/>
              <a:t>View: </a:t>
            </a:r>
            <a:r>
              <a:rPr lang="en-GB" sz="2400" b="1" dirty="0"/>
              <a:t>energy-variability.electrolyzer_H2_production_and</a:t>
            </a:r>
          </a:p>
          <a:p>
            <a:pPr marL="742950" lvl="1" indent="-285750">
              <a:buFont typeface="Arial" panose="020B0604020202020204" pitchFamily="34" charset="0"/>
              <a:buChar char="•"/>
            </a:pPr>
            <a:r>
              <a:rPr lang="en-GB" sz="2400" dirty="0"/>
              <a:t>View: </a:t>
            </a:r>
            <a:r>
              <a:rPr lang="en-GB" sz="2400" b="1" dirty="0"/>
              <a:t>energy-</a:t>
            </a:r>
            <a:r>
              <a:rPr lang="en-GB" sz="2400" b="1" dirty="0" err="1"/>
              <a:t>utility_scale_storage.dedicated_capacities</a:t>
            </a:r>
            <a:endParaRPr lang="en-GB" sz="2400" b="1" dirty="0"/>
          </a:p>
          <a:p>
            <a:pPr marL="742950" lvl="1" indent="-285750">
              <a:buFont typeface="Arial" panose="020B0604020202020204" pitchFamily="34" charset="0"/>
              <a:buChar char="•"/>
            </a:pPr>
            <a:r>
              <a:rPr lang="en-GB" sz="2400" dirty="0"/>
              <a:t>View: </a:t>
            </a:r>
            <a:r>
              <a:rPr lang="en-GB" sz="2400" b="1" dirty="0"/>
              <a:t>energy-power2heat</a:t>
            </a:r>
          </a:p>
          <a:p>
            <a:pPr marL="742950" lvl="1" indent="-285750">
              <a:buFont typeface="Arial" panose="020B0604020202020204" pitchFamily="34" charset="0"/>
              <a:buChar char="•"/>
            </a:pPr>
            <a:endParaRPr lang="en-GB" sz="2400" b="1" dirty="0"/>
          </a:p>
          <a:p>
            <a:pPr marL="285750" indent="-285750">
              <a:buFont typeface="Arial" panose="020B0604020202020204" pitchFamily="34" charset="0"/>
              <a:buChar char="•"/>
            </a:pPr>
            <a:r>
              <a:rPr lang="en-GB" sz="2400" dirty="0"/>
              <a:t>Technological market to expand the flexibility options.</a:t>
            </a:r>
          </a:p>
          <a:p>
            <a:pPr marL="742950" lvl="1" indent="-285750">
              <a:buFont typeface="Arial" panose="020B0604020202020204" pitchFamily="34" charset="0"/>
              <a:buChar char="•"/>
            </a:pPr>
            <a:r>
              <a:rPr lang="en-GB" sz="2400" dirty="0"/>
              <a:t>View: </a:t>
            </a:r>
            <a:r>
              <a:rPr lang="en-GB" sz="2400" b="1" dirty="0" err="1"/>
              <a:t>energy_variability.PROFLEX_allocation</a:t>
            </a:r>
            <a:endParaRPr lang="en-GB" sz="2400" b="1" dirty="0"/>
          </a:p>
          <a:p>
            <a:pPr marL="285750" indent="-285750">
              <a:buFont typeface="Arial" panose="020B0604020202020204" pitchFamily="34" charset="0"/>
              <a:buChar char="•"/>
            </a:pPr>
            <a:endParaRPr lang="en-GB" sz="2400" dirty="0"/>
          </a:p>
          <a:p>
            <a:endParaRPr lang="en-GB" sz="2400" dirty="0"/>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1708658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RES (techno-sustainable) potentials</a:t>
            </a:r>
            <a:endParaRPr lang="de-AT" dirty="0"/>
          </a:p>
        </p:txBody>
      </p:sp>
      <p:sp>
        <p:nvSpPr>
          <p:cNvPr id="4" name="Slide Number Placeholder 3"/>
          <p:cNvSpPr>
            <a:spLocks noGrp="1"/>
          </p:cNvSpPr>
          <p:nvPr>
            <p:ph type="sldNum" sz="quarter" idx="12"/>
          </p:nvPr>
        </p:nvSpPr>
        <p:spPr/>
        <p:txBody>
          <a:bodyPr/>
          <a:lstStyle/>
          <a:p>
            <a:fld id="{0A0C873C-4420-4A57-B42C-A5D53864B5EA}" type="slidenum">
              <a:rPr lang="en-US" smtClean="0"/>
              <a:pPr/>
              <a:t>43</a:t>
            </a:fld>
            <a:r>
              <a:rPr lang="en-US" smtClean="0"/>
              <a:t> </a:t>
            </a:r>
            <a:endParaRPr lang="en-US" dirty="0"/>
          </a:p>
        </p:txBody>
      </p:sp>
      <p:sp>
        <p:nvSpPr>
          <p:cNvPr id="5" name="Footer Placeholder 4"/>
          <p:cNvSpPr>
            <a:spLocks noGrp="1"/>
          </p:cNvSpPr>
          <p:nvPr>
            <p:ph type="ftr" sz="quarter" idx="4294967295"/>
          </p:nvPr>
        </p:nvSpPr>
        <p:spPr/>
        <p:txBody>
          <a:bodyPr/>
          <a:lstStyle/>
          <a:p>
            <a:pPr algn="l"/>
            <a:endParaRPr lang="en-US" sz="1200" dirty="0"/>
          </a:p>
        </p:txBody>
      </p:sp>
      <p:grpSp>
        <p:nvGrpSpPr>
          <p:cNvPr id="6" name="Grupo 5"/>
          <p:cNvGrpSpPr/>
          <p:nvPr/>
        </p:nvGrpSpPr>
        <p:grpSpPr>
          <a:xfrm>
            <a:off x="2221782" y="912432"/>
            <a:ext cx="7748436" cy="5809043"/>
            <a:chOff x="1982770" y="516516"/>
            <a:chExt cx="7748436" cy="5809043"/>
          </a:xfrm>
        </p:grpSpPr>
        <p:sp>
          <p:nvSpPr>
            <p:cNvPr id="8" name="7 Elipse"/>
            <p:cNvSpPr/>
            <p:nvPr/>
          </p:nvSpPr>
          <p:spPr>
            <a:xfrm>
              <a:off x="1982770" y="516516"/>
              <a:ext cx="7748436" cy="5809043"/>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900" dirty="0"/>
            </a:p>
          </p:txBody>
        </p:sp>
        <p:sp>
          <p:nvSpPr>
            <p:cNvPr id="9" name="8 Elipse"/>
            <p:cNvSpPr/>
            <p:nvPr/>
          </p:nvSpPr>
          <p:spPr>
            <a:xfrm>
              <a:off x="3311239" y="2542762"/>
              <a:ext cx="5091499" cy="3782797"/>
            </a:xfrm>
            <a:prstGeom prst="ellipse">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0" name="10 Elipse"/>
            <p:cNvSpPr/>
            <p:nvPr/>
          </p:nvSpPr>
          <p:spPr>
            <a:xfrm>
              <a:off x="3872754" y="3498492"/>
              <a:ext cx="3968468" cy="2827067"/>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00" dirty="0">
                <a:solidFill>
                  <a:schemeClr val="tx1"/>
                </a:solidFill>
              </a:endParaRPr>
            </a:p>
          </p:txBody>
        </p:sp>
        <p:sp>
          <p:nvSpPr>
            <p:cNvPr id="11" name="11 Elipse"/>
            <p:cNvSpPr/>
            <p:nvPr/>
          </p:nvSpPr>
          <p:spPr>
            <a:xfrm>
              <a:off x="4561589" y="4492023"/>
              <a:ext cx="2590798" cy="1833536"/>
            </a:xfrm>
            <a:prstGeom prst="ellips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tx1"/>
                </a:solidFill>
              </a:endParaRPr>
            </a:p>
          </p:txBody>
        </p:sp>
        <p:sp>
          <p:nvSpPr>
            <p:cNvPr id="12" name="12 Elipse"/>
            <p:cNvSpPr/>
            <p:nvPr/>
          </p:nvSpPr>
          <p:spPr>
            <a:xfrm>
              <a:off x="4153694" y="5203340"/>
              <a:ext cx="3406589" cy="1122219"/>
            </a:xfrm>
            <a:prstGeom prst="ellipse">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400" b="1" dirty="0">
                <a:solidFill>
                  <a:schemeClr val="tx1"/>
                </a:solidFill>
              </a:endParaRPr>
            </a:p>
          </p:txBody>
        </p:sp>
        <p:sp>
          <p:nvSpPr>
            <p:cNvPr id="13" name="13 CuadroTexto"/>
            <p:cNvSpPr txBox="1"/>
            <p:nvPr/>
          </p:nvSpPr>
          <p:spPr>
            <a:xfrm>
              <a:off x="4956442" y="5550242"/>
              <a:ext cx="1801092" cy="369332"/>
            </a:xfrm>
            <a:prstGeom prst="rect">
              <a:avLst/>
            </a:prstGeom>
            <a:noFill/>
          </p:spPr>
          <p:txBody>
            <a:bodyPr wrap="square" rtlCol="0">
              <a:spAutoFit/>
            </a:bodyPr>
            <a:lstStyle/>
            <a:p>
              <a:pPr algn="ctr"/>
              <a:r>
                <a:rPr lang="es-ES" b="1" dirty="0" err="1">
                  <a:solidFill>
                    <a:srgbClr val="92D050"/>
                  </a:solidFill>
                </a:rPr>
                <a:t>Sustainable</a:t>
              </a:r>
              <a:endParaRPr lang="es-ES" b="1" dirty="0">
                <a:solidFill>
                  <a:srgbClr val="92D050"/>
                </a:solidFill>
              </a:endParaRPr>
            </a:p>
          </p:txBody>
        </p:sp>
        <p:sp>
          <p:nvSpPr>
            <p:cNvPr id="14" name="14 CuadroTexto"/>
            <p:cNvSpPr txBox="1"/>
            <p:nvPr/>
          </p:nvSpPr>
          <p:spPr>
            <a:xfrm>
              <a:off x="4956442" y="4696879"/>
              <a:ext cx="1801092" cy="369332"/>
            </a:xfrm>
            <a:prstGeom prst="rect">
              <a:avLst/>
            </a:prstGeom>
            <a:noFill/>
          </p:spPr>
          <p:txBody>
            <a:bodyPr wrap="square" rtlCol="0">
              <a:spAutoFit/>
            </a:bodyPr>
            <a:lstStyle/>
            <a:p>
              <a:pPr algn="ctr"/>
              <a:r>
                <a:rPr lang="es-ES" b="1" dirty="0" err="1"/>
                <a:t>Economic</a:t>
              </a:r>
              <a:endParaRPr lang="es-ES" b="1" dirty="0"/>
            </a:p>
          </p:txBody>
        </p:sp>
        <p:sp>
          <p:nvSpPr>
            <p:cNvPr id="15" name="15 CuadroTexto"/>
            <p:cNvSpPr txBox="1"/>
            <p:nvPr/>
          </p:nvSpPr>
          <p:spPr>
            <a:xfrm>
              <a:off x="4956442" y="3967120"/>
              <a:ext cx="1801092" cy="369332"/>
            </a:xfrm>
            <a:prstGeom prst="rect">
              <a:avLst/>
            </a:prstGeom>
            <a:noFill/>
          </p:spPr>
          <p:txBody>
            <a:bodyPr wrap="square" rtlCol="0">
              <a:spAutoFit/>
            </a:bodyPr>
            <a:lstStyle/>
            <a:p>
              <a:pPr algn="ctr"/>
              <a:r>
                <a:rPr lang="es-ES" b="1" dirty="0" err="1"/>
                <a:t>Technical</a:t>
              </a:r>
              <a:endParaRPr lang="es-ES" b="1" dirty="0"/>
            </a:p>
          </p:txBody>
        </p:sp>
        <p:sp>
          <p:nvSpPr>
            <p:cNvPr id="16" name="16 CuadroTexto"/>
            <p:cNvSpPr txBox="1"/>
            <p:nvPr/>
          </p:nvSpPr>
          <p:spPr>
            <a:xfrm>
              <a:off x="4741697" y="2774342"/>
              <a:ext cx="2230583" cy="369332"/>
            </a:xfrm>
            <a:prstGeom prst="rect">
              <a:avLst/>
            </a:prstGeom>
            <a:noFill/>
          </p:spPr>
          <p:txBody>
            <a:bodyPr wrap="square" rtlCol="0">
              <a:spAutoFit/>
            </a:bodyPr>
            <a:lstStyle/>
            <a:p>
              <a:pPr algn="ctr"/>
              <a:r>
                <a:rPr lang="es-ES" b="1" dirty="0" err="1"/>
                <a:t>Geographical</a:t>
              </a:r>
              <a:endParaRPr lang="es-ES" b="1" dirty="0"/>
            </a:p>
          </p:txBody>
        </p:sp>
        <p:sp>
          <p:nvSpPr>
            <p:cNvPr id="17" name="17 CuadroTexto"/>
            <p:cNvSpPr txBox="1"/>
            <p:nvPr/>
          </p:nvSpPr>
          <p:spPr>
            <a:xfrm>
              <a:off x="4755552" y="1232996"/>
              <a:ext cx="2202873" cy="369332"/>
            </a:xfrm>
            <a:prstGeom prst="rect">
              <a:avLst/>
            </a:prstGeom>
            <a:noFill/>
          </p:spPr>
          <p:txBody>
            <a:bodyPr wrap="square" rtlCol="0">
              <a:spAutoFit/>
            </a:bodyPr>
            <a:lstStyle/>
            <a:p>
              <a:pPr algn="ctr"/>
              <a:r>
                <a:rPr lang="es-ES" b="1" dirty="0" err="1"/>
                <a:t>Theoretical</a:t>
              </a:r>
              <a:endParaRPr lang="es-ES" b="1" dirty="0"/>
            </a:p>
          </p:txBody>
        </p:sp>
      </p:grpSp>
    </p:spTree>
    <p:extLst>
      <p:ext uri="{BB962C8B-B14F-4D97-AF65-F5344CB8AC3E}">
        <p14:creationId xmlns:p14="http://schemas.microsoft.com/office/powerpoint/2010/main" val="28463248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79400" y="1168068"/>
            <a:ext cx="5740400" cy="5071865"/>
          </a:xfrm>
        </p:spPr>
        <p:txBody>
          <a:bodyPr>
            <a:normAutofit/>
          </a:bodyPr>
          <a:lstStyle/>
          <a:p>
            <a:pPr marL="0" indent="0" algn="ctr">
              <a:buNone/>
            </a:pPr>
            <a:r>
              <a:rPr lang="de-AT" b="1" dirty="0" smtClean="0"/>
              <a:t>EXOGENOUS INITIALIZED</a:t>
            </a:r>
          </a:p>
          <a:p>
            <a:r>
              <a:rPr lang="en-GB" dirty="0" smtClean="0"/>
              <a:t>Estimated outside </a:t>
            </a:r>
            <a:r>
              <a:rPr lang="en-GB" dirty="0"/>
              <a:t>of the model </a:t>
            </a:r>
            <a:r>
              <a:rPr lang="en-GB" dirty="0" smtClean="0"/>
              <a:t>(in EJ/year)</a:t>
            </a:r>
          </a:p>
          <a:p>
            <a:r>
              <a:rPr lang="en-GB" dirty="0" smtClean="0"/>
              <a:t>Can </a:t>
            </a:r>
            <a:r>
              <a:rPr lang="en-GB" dirty="0"/>
              <a:t>be modified endogenously during the </a:t>
            </a:r>
            <a:r>
              <a:rPr lang="en-GB" dirty="0" smtClean="0"/>
              <a:t>simulation</a:t>
            </a:r>
          </a:p>
          <a:p>
            <a:r>
              <a:rPr lang="en-GB" dirty="0" smtClean="0"/>
              <a:t>2 types</a:t>
            </a:r>
            <a:r>
              <a:rPr lang="en-GB" dirty="0"/>
              <a:t>:</a:t>
            </a:r>
          </a:p>
          <a:p>
            <a:pPr lvl="1"/>
            <a:r>
              <a:rPr lang="en-GB" dirty="0" smtClean="0"/>
              <a:t>From GIS (</a:t>
            </a:r>
            <a:r>
              <a:rPr lang="en-GB" b="1" dirty="0" smtClean="0">
                <a:solidFill>
                  <a:srgbClr val="FF0000"/>
                </a:solidFill>
              </a:rPr>
              <a:t>wind </a:t>
            </a:r>
            <a:r>
              <a:rPr lang="en-GB" b="1" dirty="0">
                <a:solidFill>
                  <a:srgbClr val="FF0000"/>
                </a:solidFill>
              </a:rPr>
              <a:t>onshore &amp; </a:t>
            </a:r>
            <a:r>
              <a:rPr lang="en-GB" b="1" dirty="0" smtClean="0">
                <a:solidFill>
                  <a:srgbClr val="FF0000"/>
                </a:solidFill>
              </a:rPr>
              <a:t>offshore</a:t>
            </a:r>
            <a:r>
              <a:rPr lang="en-GB" dirty="0" smtClean="0"/>
              <a:t>): </a:t>
            </a:r>
            <a:r>
              <a:rPr lang="en-GB" dirty="0"/>
              <a:t>different potentials depending on the </a:t>
            </a:r>
            <a:r>
              <a:rPr lang="en-GB" dirty="0" err="1"/>
              <a:t>EROImin</a:t>
            </a:r>
            <a:r>
              <a:rPr lang="en-GB" dirty="0"/>
              <a:t> criteria applying </a:t>
            </a:r>
            <a:r>
              <a:rPr lang="en-GB" dirty="0" err="1"/>
              <a:t>Dupont’s</a:t>
            </a:r>
            <a:r>
              <a:rPr lang="en-GB" dirty="0"/>
              <a:t> </a:t>
            </a:r>
            <a:r>
              <a:rPr lang="en-GB" dirty="0" smtClean="0"/>
              <a:t>(2018) method</a:t>
            </a:r>
            <a:endParaRPr lang="en-GB" dirty="0"/>
          </a:p>
          <a:p>
            <a:pPr lvl="1"/>
            <a:r>
              <a:rPr lang="en-GB" dirty="0" smtClean="0"/>
              <a:t>From </a:t>
            </a:r>
            <a:r>
              <a:rPr lang="en-GB" dirty="0"/>
              <a:t>literature review and own estimates (</a:t>
            </a:r>
            <a:r>
              <a:rPr lang="en-GB" b="1" dirty="0">
                <a:solidFill>
                  <a:srgbClr val="FF0000"/>
                </a:solidFill>
              </a:rPr>
              <a:t>hydropower, </a:t>
            </a:r>
            <a:r>
              <a:rPr lang="en-GB" b="1" dirty="0" smtClean="0">
                <a:solidFill>
                  <a:srgbClr val="FF0000"/>
                </a:solidFill>
              </a:rPr>
              <a:t>PHS, solar </a:t>
            </a:r>
            <a:r>
              <a:rPr lang="en-GB" b="1" dirty="0">
                <a:solidFill>
                  <a:srgbClr val="FF0000"/>
                </a:solidFill>
              </a:rPr>
              <a:t>rooftop, geothermal, oceanic and waste</a:t>
            </a:r>
            <a:r>
              <a:rPr lang="en-GB" dirty="0" smtClean="0"/>
              <a:t>)</a:t>
            </a:r>
            <a:endParaRPr lang="en-GB" dirty="0"/>
          </a:p>
        </p:txBody>
      </p:sp>
      <p:sp>
        <p:nvSpPr>
          <p:cNvPr id="3" name="Content Placeholder 2"/>
          <p:cNvSpPr>
            <a:spLocks noGrp="1"/>
          </p:cNvSpPr>
          <p:nvPr>
            <p:ph sz="half" idx="2"/>
          </p:nvPr>
        </p:nvSpPr>
        <p:spPr>
          <a:xfrm>
            <a:off x="6172200" y="1168068"/>
            <a:ext cx="5867400" cy="4932337"/>
          </a:xfrm>
        </p:spPr>
        <p:txBody>
          <a:bodyPr>
            <a:normAutofit/>
          </a:bodyPr>
          <a:lstStyle/>
          <a:p>
            <a:pPr marL="0" indent="0" algn="ctr">
              <a:buNone/>
            </a:pPr>
            <a:r>
              <a:rPr lang="de-AT" b="1" dirty="0" smtClean="0"/>
              <a:t>ENDOGENOUS (land-use dependent)</a:t>
            </a:r>
          </a:p>
          <a:p>
            <a:r>
              <a:rPr lang="de-AT" b="1" dirty="0" smtClean="0">
                <a:solidFill>
                  <a:srgbClr val="FF0000"/>
                </a:solidFill>
              </a:rPr>
              <a:t>Solar PV on ground</a:t>
            </a:r>
            <a:r>
              <a:rPr lang="de-AT" dirty="0" smtClean="0"/>
              <a:t>:</a:t>
            </a:r>
          </a:p>
          <a:p>
            <a:pPr lvl="1"/>
            <a:r>
              <a:rPr lang="de-AT" dirty="0" smtClean="0"/>
              <a:t>LUE (km2/MW) = f ( EROImin; geography; PV efficiencies)</a:t>
            </a:r>
          </a:p>
          <a:p>
            <a:pPr lvl="1"/>
            <a:r>
              <a:rPr lang="de-AT" dirty="0" smtClean="0"/>
              <a:t>Eventual limitation in capacity expantion</a:t>
            </a:r>
          </a:p>
          <a:p>
            <a:r>
              <a:rPr lang="de-AT" b="1" dirty="0" smtClean="0">
                <a:solidFill>
                  <a:srgbClr val="FF0000"/>
                </a:solidFill>
              </a:rPr>
              <a:t>Biofuels and biogas:</a:t>
            </a:r>
          </a:p>
          <a:p>
            <a:pPr lvl="1"/>
            <a:r>
              <a:rPr lang="de-AT" dirty="0" smtClean="0"/>
              <a:t>Limitation in transformation input shares</a:t>
            </a:r>
          </a:p>
          <a:p>
            <a:r>
              <a:rPr lang="de-AT" b="1" dirty="0" smtClean="0">
                <a:solidFill>
                  <a:srgbClr val="FF0000"/>
                </a:solidFill>
              </a:rPr>
              <a:t>Wood</a:t>
            </a:r>
            <a:r>
              <a:rPr lang="de-AT" dirty="0" smtClean="0"/>
              <a:t> (</a:t>
            </a:r>
            <a:r>
              <a:rPr lang="de-AT" sz="1800" i="1" dirty="0" smtClean="0"/>
              <a:t>ongoing task</a:t>
            </a:r>
            <a:r>
              <a:rPr lang="de-AT" dirty="0" smtClean="0"/>
              <a:t>)</a:t>
            </a:r>
          </a:p>
        </p:txBody>
      </p:sp>
      <p:sp>
        <p:nvSpPr>
          <p:cNvPr id="4" name="Title 3"/>
          <p:cNvSpPr>
            <a:spLocks noGrp="1"/>
          </p:cNvSpPr>
          <p:nvPr>
            <p:ph type="title"/>
          </p:nvPr>
        </p:nvSpPr>
        <p:spPr/>
        <p:txBody>
          <a:bodyPr/>
          <a:lstStyle/>
          <a:p>
            <a:r>
              <a:rPr lang="de-AT" dirty="0"/>
              <a:t>RES (techno-sustainable) potentials</a:t>
            </a:r>
          </a:p>
        </p:txBody>
      </p:sp>
      <p:sp>
        <p:nvSpPr>
          <p:cNvPr id="5" name="Slide Number Placeholder 4"/>
          <p:cNvSpPr>
            <a:spLocks noGrp="1"/>
          </p:cNvSpPr>
          <p:nvPr>
            <p:ph type="sldNum" sz="quarter" idx="12"/>
          </p:nvPr>
        </p:nvSpPr>
        <p:spPr/>
        <p:txBody>
          <a:bodyPr/>
          <a:lstStyle/>
          <a:p>
            <a:fld id="{0A0C873C-4420-4A57-B42C-A5D53864B5EA}" type="slidenum">
              <a:rPr lang="en-US" smtClean="0"/>
              <a:pPr/>
              <a:t>44</a:t>
            </a:fld>
            <a:r>
              <a:rPr lang="en-US" smtClean="0"/>
              <a:t> </a:t>
            </a:r>
            <a:endParaRPr lang="en-US" dirty="0"/>
          </a:p>
        </p:txBody>
      </p:sp>
      <p:sp>
        <p:nvSpPr>
          <p:cNvPr id="6" name="Footer Placeholder 5"/>
          <p:cNvSpPr>
            <a:spLocks noGrp="1"/>
          </p:cNvSpPr>
          <p:nvPr>
            <p:ph type="ftr" sz="quarter" idx="15"/>
          </p:nvPr>
        </p:nvSpPr>
        <p:spPr/>
        <p:txBody>
          <a:bodyPr/>
          <a:lstStyle/>
          <a:p>
            <a:endParaRPr lang="en-US" dirty="0"/>
          </a:p>
        </p:txBody>
      </p:sp>
      <p:sp>
        <p:nvSpPr>
          <p:cNvPr id="8" name="Rectángulo 7"/>
          <p:cNvSpPr/>
          <p:nvPr/>
        </p:nvSpPr>
        <p:spPr>
          <a:xfrm>
            <a:off x="1353635" y="6247267"/>
            <a:ext cx="7948629" cy="523220"/>
          </a:xfrm>
          <a:prstGeom prst="rect">
            <a:avLst/>
          </a:prstGeom>
        </p:spPr>
        <p:txBody>
          <a:bodyPr wrap="square">
            <a:spAutoFit/>
          </a:bodyPr>
          <a:lstStyle/>
          <a:p>
            <a:r>
              <a:rPr lang="en-GB" sz="1400" dirty="0" err="1"/>
              <a:t>Dupont</a:t>
            </a:r>
            <a:r>
              <a:rPr lang="en-GB" sz="1400" dirty="0"/>
              <a:t>, E., </a:t>
            </a:r>
            <a:r>
              <a:rPr lang="en-GB" sz="1400" dirty="0" err="1"/>
              <a:t>Koppelaar</a:t>
            </a:r>
            <a:r>
              <a:rPr lang="en-GB" sz="1400" dirty="0"/>
              <a:t>, R., </a:t>
            </a:r>
            <a:r>
              <a:rPr lang="en-GB" sz="1400" dirty="0" err="1"/>
              <a:t>Jeanmart</a:t>
            </a:r>
            <a:r>
              <a:rPr lang="en-GB" sz="1400" dirty="0"/>
              <a:t>, H., 2018. Global available wind energy with physical and energy return on investment constraints. Applied Energy 209, 322–338. </a:t>
            </a:r>
            <a:r>
              <a:rPr lang="en-GB" sz="1400" dirty="0">
                <a:hlinkClick r:id="rId2"/>
              </a:rPr>
              <a:t>https://doi.org/10.1016/j.apenergy.2017.09.085</a:t>
            </a:r>
            <a:endParaRPr lang="en-GB" sz="1400" dirty="0">
              <a:effectLst/>
            </a:endParaRPr>
          </a:p>
        </p:txBody>
      </p:sp>
    </p:spTree>
    <p:extLst>
      <p:ext uri="{BB962C8B-B14F-4D97-AF65-F5344CB8AC3E}">
        <p14:creationId xmlns:p14="http://schemas.microsoft.com/office/powerpoint/2010/main" val="42280049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EROI/ESOI</a:t>
            </a:r>
            <a:endParaRPr lang="de-AT" dirty="0"/>
          </a:p>
        </p:txBody>
      </p:sp>
      <p:sp>
        <p:nvSpPr>
          <p:cNvPr id="4" name="Slide Number Placeholder 3"/>
          <p:cNvSpPr>
            <a:spLocks noGrp="1"/>
          </p:cNvSpPr>
          <p:nvPr>
            <p:ph type="sldNum" sz="quarter" idx="12"/>
          </p:nvPr>
        </p:nvSpPr>
        <p:spPr/>
        <p:txBody>
          <a:bodyPr/>
          <a:lstStyle/>
          <a:p>
            <a:fld id="{0A0C873C-4420-4A57-B42C-A5D53864B5EA}" type="slidenum">
              <a:rPr lang="en-US" smtClean="0"/>
              <a:pPr/>
              <a:t>45</a:t>
            </a:fld>
            <a:r>
              <a:rPr lang="en-US" smtClean="0"/>
              <a:t> </a:t>
            </a:r>
            <a:endParaRPr lang="en-US" dirty="0"/>
          </a:p>
        </p:txBody>
      </p:sp>
      <p:sp>
        <p:nvSpPr>
          <p:cNvPr id="5" name="Footer Placeholder 4"/>
          <p:cNvSpPr>
            <a:spLocks noGrp="1"/>
          </p:cNvSpPr>
          <p:nvPr>
            <p:ph type="ftr" sz="quarter" idx="4294967295"/>
          </p:nvPr>
        </p:nvSpPr>
        <p:spPr/>
        <p:txBody>
          <a:bodyPr/>
          <a:lstStyle/>
          <a:p>
            <a:pPr algn="l"/>
            <a:endParaRPr lang="en-US" sz="1200" dirty="0"/>
          </a:p>
        </p:txBody>
      </p:sp>
      <p:sp>
        <p:nvSpPr>
          <p:cNvPr id="6" name="Rectángulo 5"/>
          <p:cNvSpPr/>
          <p:nvPr/>
        </p:nvSpPr>
        <p:spPr>
          <a:xfrm>
            <a:off x="172800" y="1101436"/>
            <a:ext cx="11990625" cy="5055603"/>
          </a:xfrm>
          <a:prstGeom prst="rect">
            <a:avLst/>
          </a:prstGeom>
        </p:spPr>
        <p:txBody>
          <a:bodyPr wrap="square">
            <a:normAutofit lnSpcReduction="10000"/>
          </a:bodyPr>
          <a:lstStyle/>
          <a:p>
            <a:pPr marL="285750" indent="-285750">
              <a:lnSpc>
                <a:spcPct val="107000"/>
              </a:lnSpc>
              <a:spcAft>
                <a:spcPts val="800"/>
              </a:spcAft>
              <a:buFont typeface="Arial" panose="020B0604020202020204" pitchFamily="34" charset="0"/>
              <a:buChar char="•"/>
            </a:pPr>
            <a:r>
              <a:rPr lang="es-ES" dirty="0" err="1" smtClean="0">
                <a:latin typeface="Calibri" panose="020F0502020204030204" pitchFamily="34" charset="0"/>
                <a:ea typeface="Calibri" panose="020F0502020204030204" pitchFamily="34" charset="0"/>
                <a:cs typeface="Times New Roman" panose="02020603050405020304" pitchFamily="18" charset="0"/>
              </a:rPr>
              <a:t>Same</a:t>
            </a:r>
            <a:r>
              <a:rPr lang="es-ES" dirty="0" smtClean="0">
                <a:latin typeface="Calibri" panose="020F0502020204030204" pitchFamily="34" charset="0"/>
                <a:ea typeface="Calibri" panose="020F0502020204030204" pitchFamily="34" charset="0"/>
                <a:cs typeface="Times New Roman" panose="02020603050405020304" pitchFamily="18" charset="0"/>
              </a:rPr>
              <a:t> </a:t>
            </a:r>
            <a:r>
              <a:rPr lang="es-ES" dirty="0" err="1" smtClean="0">
                <a:latin typeface="Calibri" panose="020F0502020204030204" pitchFamily="34" charset="0"/>
                <a:ea typeface="Calibri" panose="020F0502020204030204" pitchFamily="34" charset="0"/>
                <a:cs typeface="Times New Roman" panose="02020603050405020304" pitchFamily="18" charset="0"/>
              </a:rPr>
              <a:t>methodology</a:t>
            </a:r>
            <a:r>
              <a:rPr lang="es-ES" dirty="0" smtClean="0">
                <a:latin typeface="Calibri" panose="020F0502020204030204" pitchFamily="34" charset="0"/>
                <a:ea typeface="Calibri" panose="020F0502020204030204" pitchFamily="34" charset="0"/>
                <a:cs typeface="Times New Roman" panose="02020603050405020304" pitchFamily="18" charset="0"/>
              </a:rPr>
              <a:t> as in MEDEAS:</a:t>
            </a:r>
          </a:p>
          <a:p>
            <a:pPr marL="742950" lvl="1" indent="-285750">
              <a:lnSpc>
                <a:spcPct val="107000"/>
              </a:lnSpc>
              <a:spcAft>
                <a:spcPts val="800"/>
              </a:spcAft>
              <a:buFont typeface="Arial" panose="020B0604020202020204" pitchFamily="34" charset="0"/>
              <a:buChar char="•"/>
            </a:pPr>
            <a:r>
              <a:rPr lang="es-ES" dirty="0" err="1" smtClean="0">
                <a:solidFill>
                  <a:prstClr val="black"/>
                </a:solidFill>
              </a:rPr>
              <a:t>Literature</a:t>
            </a:r>
            <a:r>
              <a:rPr lang="es-ES" dirty="0" smtClean="0">
                <a:solidFill>
                  <a:prstClr val="black"/>
                </a:solidFill>
              </a:rPr>
              <a:t> </a:t>
            </a:r>
            <a:r>
              <a:rPr lang="es-ES" dirty="0" err="1">
                <a:solidFill>
                  <a:prstClr val="black"/>
                </a:solidFill>
              </a:rPr>
              <a:t>review</a:t>
            </a:r>
            <a:r>
              <a:rPr lang="es-ES" dirty="0">
                <a:solidFill>
                  <a:prstClr val="black"/>
                </a:solidFill>
              </a:rPr>
              <a:t> to </a:t>
            </a:r>
            <a:r>
              <a:rPr lang="es-ES" dirty="0" err="1">
                <a:solidFill>
                  <a:prstClr val="black"/>
                </a:solidFill>
              </a:rPr>
              <a:t>collate</a:t>
            </a:r>
            <a:r>
              <a:rPr lang="es-ES" dirty="0">
                <a:solidFill>
                  <a:prstClr val="black"/>
                </a:solidFill>
              </a:rPr>
              <a:t> </a:t>
            </a:r>
            <a:r>
              <a:rPr lang="es-ES" dirty="0" err="1">
                <a:solidFill>
                  <a:prstClr val="black"/>
                </a:solidFill>
              </a:rPr>
              <a:t>the</a:t>
            </a:r>
            <a:r>
              <a:rPr lang="es-ES" dirty="0">
                <a:solidFill>
                  <a:prstClr val="black"/>
                </a:solidFill>
              </a:rPr>
              <a:t> mineral </a:t>
            </a:r>
            <a:r>
              <a:rPr lang="es-ES" dirty="0" err="1">
                <a:solidFill>
                  <a:prstClr val="black"/>
                </a:solidFill>
              </a:rPr>
              <a:t>intensities</a:t>
            </a:r>
            <a:r>
              <a:rPr lang="es-ES" dirty="0">
                <a:solidFill>
                  <a:prstClr val="black"/>
                </a:solidFill>
              </a:rPr>
              <a:t> (kg/MW) of </a:t>
            </a:r>
            <a:r>
              <a:rPr lang="es-ES" dirty="0" err="1" smtClean="0"/>
              <a:t>minerals</a:t>
            </a:r>
            <a:r>
              <a:rPr lang="es-ES" dirty="0" smtClean="0"/>
              <a:t> </a:t>
            </a:r>
            <a:r>
              <a:rPr lang="es-ES" dirty="0" err="1"/>
              <a:t>for</a:t>
            </a:r>
            <a:r>
              <a:rPr lang="es-ES" dirty="0"/>
              <a:t> </a:t>
            </a:r>
            <a:r>
              <a:rPr lang="es-ES" dirty="0" err="1" smtClean="0"/>
              <a:t>energy</a:t>
            </a:r>
            <a:r>
              <a:rPr lang="es-ES" dirty="0" smtClean="0"/>
              <a:t> </a:t>
            </a:r>
            <a:r>
              <a:rPr lang="es-ES" dirty="0" err="1" smtClean="0"/>
              <a:t>technologies</a:t>
            </a:r>
            <a:endParaRPr lang="es-ES" dirty="0">
              <a:solidFill>
                <a:prstClr val="black"/>
              </a:solidFill>
            </a:endParaRPr>
          </a:p>
          <a:p>
            <a:pPr marL="742950" lvl="1" indent="-285750">
              <a:lnSpc>
                <a:spcPct val="107000"/>
              </a:lnSpc>
              <a:spcAft>
                <a:spcPts val="800"/>
              </a:spcAft>
              <a:buFont typeface="Arial" panose="020B0604020202020204" pitchFamily="34" charset="0"/>
              <a:buChar char="•"/>
            </a:pPr>
            <a:endParaRPr lang="es-ES"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s-ES"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s-ES"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s-ES"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s-ES"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dirty="0" err="1" smtClean="0">
                <a:latin typeface="Calibri" panose="020F0502020204030204" pitchFamily="34" charset="0"/>
                <a:ea typeface="Calibri" panose="020F0502020204030204" pitchFamily="34" charset="0"/>
                <a:cs typeface="Times New Roman" panose="02020603050405020304" pitchFamily="18" charset="0"/>
              </a:rPr>
              <a:t>Novelties</a:t>
            </a:r>
            <a:r>
              <a:rPr lang="es-ES" dirty="0" smtClean="0">
                <a:latin typeface="Calibri" panose="020F0502020204030204" pitchFamily="34" charset="0"/>
                <a:ea typeface="Calibri" panose="020F0502020204030204" pitchFamily="34" charset="0"/>
                <a:cs typeface="Times New Roman" panose="02020603050405020304" pitchFamily="18" charset="0"/>
              </a:rPr>
              <a:t> in WILIAM:</a:t>
            </a:r>
          </a:p>
          <a:p>
            <a:pPr marL="742950" lvl="1" indent="-285750">
              <a:lnSpc>
                <a:spcPct val="107000"/>
              </a:lnSpc>
              <a:spcAft>
                <a:spcPts val="800"/>
              </a:spcAft>
              <a:buFont typeface="Arial" panose="020B0604020202020204" pitchFamily="34" charset="0"/>
              <a:buChar char="•"/>
            </a:pPr>
            <a:r>
              <a:rPr lang="es-ES" dirty="0" err="1" smtClean="0">
                <a:latin typeface="Calibri" panose="020F0502020204030204" pitchFamily="34" charset="0"/>
                <a:ea typeface="Calibri" panose="020F0502020204030204" pitchFamily="34" charset="0"/>
                <a:cs typeface="Times New Roman" panose="02020603050405020304" pitchFamily="18" charset="0"/>
              </a:rPr>
              <a:t>Subtechnologies</a:t>
            </a:r>
            <a:r>
              <a:rPr lang="es-ES" dirty="0" smtClean="0">
                <a:latin typeface="Calibri" panose="020F0502020204030204" pitchFamily="34" charset="0"/>
                <a:ea typeface="Calibri" panose="020F0502020204030204" pitchFamily="34" charset="0"/>
                <a:cs typeface="Times New Roman" panose="02020603050405020304" pitchFamily="18" charset="0"/>
              </a:rPr>
              <a:t> of solar PV (Pulido 2022): </a:t>
            </a:r>
            <a:r>
              <a:rPr lang="es-ES" dirty="0" err="1" smtClean="0">
                <a:latin typeface="Calibri" panose="020F0502020204030204" pitchFamily="34" charset="0"/>
                <a:ea typeface="Calibri" panose="020F0502020204030204" pitchFamily="34" charset="0"/>
                <a:cs typeface="Times New Roman" panose="02020603050405020304" pitchFamily="18" charset="0"/>
              </a:rPr>
              <a:t>rooftop</a:t>
            </a:r>
            <a:r>
              <a:rPr lang="es-ES" dirty="0" smtClean="0">
                <a:latin typeface="Calibri" panose="020F0502020204030204" pitchFamily="34" charset="0"/>
                <a:ea typeface="Calibri" panose="020F0502020204030204" pitchFamily="34" charset="0"/>
                <a:cs typeface="Times New Roman" panose="02020603050405020304" pitchFamily="18" charset="0"/>
              </a:rPr>
              <a:t> vs </a:t>
            </a:r>
            <a:r>
              <a:rPr lang="es-ES" dirty="0" err="1" smtClean="0">
                <a:latin typeface="Calibri" panose="020F0502020204030204" pitchFamily="34" charset="0"/>
                <a:ea typeface="Calibri" panose="020F0502020204030204" pitchFamily="34" charset="0"/>
                <a:cs typeface="Times New Roman" panose="02020603050405020304" pitchFamily="18" charset="0"/>
              </a:rPr>
              <a:t>ground</a:t>
            </a:r>
            <a:r>
              <a:rPr lang="es-ES" dirty="0" smtClean="0">
                <a:latin typeface="Calibri" panose="020F0502020204030204" pitchFamily="34" charset="0"/>
                <a:ea typeface="Calibri" panose="020F0502020204030204" pitchFamily="34" charset="0"/>
                <a:cs typeface="Times New Roman" panose="02020603050405020304" pitchFamily="18" charset="0"/>
              </a:rPr>
              <a:t>; </a:t>
            </a:r>
            <a:r>
              <a:rPr lang="es-ES" dirty="0" err="1" smtClean="0">
                <a:latin typeface="Calibri" panose="020F0502020204030204" pitchFamily="34" charset="0"/>
                <a:ea typeface="Calibri" panose="020F0502020204030204" pitchFamily="34" charset="0"/>
                <a:cs typeface="Times New Roman" panose="02020603050405020304" pitchFamily="18" charset="0"/>
              </a:rPr>
              <a:t>poly</a:t>
            </a:r>
            <a:r>
              <a:rPr lang="es-ES" dirty="0" smtClean="0">
                <a:latin typeface="Calibri" panose="020F0502020204030204" pitchFamily="34" charset="0"/>
                <a:ea typeface="Calibri" panose="020F0502020204030204" pitchFamily="34" charset="0"/>
                <a:cs typeface="Times New Roman" panose="02020603050405020304" pitchFamily="18" charset="0"/>
              </a:rPr>
              <a:t>-Si, mono-Si, CIGS, </a:t>
            </a:r>
            <a:r>
              <a:rPr lang="es-ES" dirty="0" err="1" smtClean="0">
                <a:latin typeface="Calibri" panose="020F0502020204030204" pitchFamily="34" charset="0"/>
                <a:ea typeface="Calibri" panose="020F0502020204030204" pitchFamily="34" charset="0"/>
                <a:cs typeface="Times New Roman" panose="02020603050405020304" pitchFamily="18" charset="0"/>
              </a:rPr>
              <a:t>CdTe</a:t>
            </a:r>
            <a:r>
              <a:rPr lang="es-ES" dirty="0" smtClean="0">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Font typeface="Arial" panose="020B0604020202020204" pitchFamily="34" charset="0"/>
              <a:buChar char="•"/>
            </a:pPr>
            <a:r>
              <a:rPr lang="es-ES" dirty="0" err="1" smtClean="0">
                <a:latin typeface="Calibri" panose="020F0502020204030204" pitchFamily="34" charset="0"/>
                <a:ea typeface="Calibri" panose="020F0502020204030204" pitchFamily="34" charset="0"/>
                <a:cs typeface="Times New Roman" panose="02020603050405020304" pitchFamily="18" charset="0"/>
              </a:rPr>
              <a:t>Subtechnologies</a:t>
            </a:r>
            <a:r>
              <a:rPr lang="es-ES" dirty="0" smtClean="0">
                <a:latin typeface="Calibri" panose="020F0502020204030204" pitchFamily="34" charset="0"/>
                <a:ea typeface="Calibri" panose="020F0502020204030204" pitchFamily="34" charset="0"/>
                <a:cs typeface="Times New Roman" panose="02020603050405020304" pitchFamily="18" charset="0"/>
              </a:rPr>
              <a:t> of </a:t>
            </a:r>
            <a:r>
              <a:rPr lang="es-ES" dirty="0" err="1" smtClean="0">
                <a:latin typeface="Calibri" panose="020F0502020204030204" pitchFamily="34" charset="0"/>
                <a:ea typeface="Calibri" panose="020F0502020204030204" pitchFamily="34" charset="0"/>
                <a:cs typeface="Times New Roman" panose="02020603050405020304" pitchFamily="18" charset="0"/>
              </a:rPr>
              <a:t>electric</a:t>
            </a:r>
            <a:r>
              <a:rPr lang="es-ES" dirty="0" smtClean="0">
                <a:latin typeface="Calibri" panose="020F0502020204030204" pitchFamily="34" charset="0"/>
                <a:ea typeface="Calibri" panose="020F0502020204030204" pitchFamily="34" charset="0"/>
                <a:cs typeface="Times New Roman" panose="02020603050405020304" pitchFamily="18" charset="0"/>
              </a:rPr>
              <a:t> </a:t>
            </a:r>
            <a:r>
              <a:rPr lang="es-ES" dirty="0" err="1" smtClean="0">
                <a:latin typeface="Calibri" panose="020F0502020204030204" pitchFamily="34" charset="0"/>
                <a:ea typeface="Calibri" panose="020F0502020204030204" pitchFamily="34" charset="0"/>
                <a:cs typeface="Times New Roman" panose="02020603050405020304" pitchFamily="18" charset="0"/>
              </a:rPr>
              <a:t>batteries</a:t>
            </a:r>
            <a:r>
              <a:rPr lang="es-ES" dirty="0" smtClean="0">
                <a:latin typeface="Calibri" panose="020F0502020204030204" pitchFamily="34" charset="0"/>
                <a:ea typeface="Calibri" panose="020F0502020204030204" pitchFamily="34" charset="0"/>
                <a:cs typeface="Times New Roman" panose="02020603050405020304" pitchFamily="18" charset="0"/>
              </a:rPr>
              <a:t> (Pulido et al 2022): LMO, NCA, NMC622, NMC811, LFP.</a:t>
            </a:r>
          </a:p>
          <a:p>
            <a:pPr marL="285750" indent="-285750">
              <a:lnSpc>
                <a:spcPct val="107000"/>
              </a:lnSpc>
              <a:spcAft>
                <a:spcPts val="800"/>
              </a:spcAft>
              <a:buFont typeface="Arial" panose="020B0604020202020204" pitchFamily="34" charset="0"/>
              <a:buChar char="•"/>
            </a:pPr>
            <a:r>
              <a:rPr lang="es-ES" b="1" dirty="0" smtClean="0">
                <a:latin typeface="Calibri" panose="020F0502020204030204" pitchFamily="34" charset="0"/>
                <a:ea typeface="Calibri" panose="020F0502020204030204" pitchFamily="34" charset="0"/>
                <a:cs typeface="Times New Roman" panose="02020603050405020304" pitchFamily="18" charset="0"/>
              </a:rPr>
              <a:t>Key </a:t>
            </a:r>
            <a:r>
              <a:rPr lang="es-ES" b="1" dirty="0" err="1" smtClean="0">
                <a:latin typeface="Calibri" panose="020F0502020204030204" pitchFamily="34" charset="0"/>
                <a:ea typeface="Calibri" panose="020F0502020204030204" pitchFamily="34" charset="0"/>
                <a:cs typeface="Times New Roman" panose="02020603050405020304" pitchFamily="18" charset="0"/>
              </a:rPr>
              <a:t>missed</a:t>
            </a:r>
            <a:r>
              <a:rPr lang="es-ES" b="1" dirty="0" smtClean="0">
                <a:latin typeface="Calibri" panose="020F0502020204030204" pitchFamily="34" charset="0"/>
                <a:ea typeface="Calibri" panose="020F0502020204030204" pitchFamily="34" charset="0"/>
                <a:cs typeface="Times New Roman" panose="02020603050405020304" pitchFamily="18" charset="0"/>
              </a:rPr>
              <a:t> </a:t>
            </a:r>
            <a:r>
              <a:rPr lang="es-ES" b="1" dirty="0" err="1" smtClean="0">
                <a:latin typeface="Calibri" panose="020F0502020204030204" pitchFamily="34" charset="0"/>
                <a:ea typeface="Calibri" panose="020F0502020204030204" pitchFamily="34" charset="0"/>
                <a:cs typeface="Times New Roman" panose="02020603050405020304" pitchFamily="18" charset="0"/>
              </a:rPr>
              <a:t>objectives</a:t>
            </a:r>
            <a:r>
              <a:rPr lang="es-ES" b="1" dirty="0" smtClean="0">
                <a:latin typeface="Calibri" panose="020F0502020204030204" pitchFamily="34" charset="0"/>
                <a:ea typeface="Calibri" panose="020F0502020204030204" pitchFamily="34" charset="0"/>
                <a:cs typeface="Times New Roman" panose="02020603050405020304" pitchFamily="18" charset="0"/>
              </a:rPr>
              <a:t> in GA LOCOMOTION</a:t>
            </a:r>
            <a:r>
              <a:rPr lang="es-ES" dirty="0" smtClean="0">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Font typeface="Arial" panose="020B0604020202020204" pitchFamily="34" charset="0"/>
              <a:buChar char="•"/>
            </a:pPr>
            <a:r>
              <a:rPr lang="es-ES" dirty="0" err="1" smtClean="0">
                <a:latin typeface="Calibri" panose="020F0502020204030204" pitchFamily="34" charset="0"/>
                <a:ea typeface="Calibri" panose="020F0502020204030204" pitchFamily="34" charset="0"/>
                <a:cs typeface="Times New Roman" panose="02020603050405020304" pitchFamily="18" charset="0"/>
              </a:rPr>
              <a:t>Computation</a:t>
            </a:r>
            <a:r>
              <a:rPr lang="es-ES" dirty="0" smtClean="0">
                <a:latin typeface="Calibri" panose="020F0502020204030204" pitchFamily="34" charset="0"/>
                <a:ea typeface="Calibri" panose="020F0502020204030204" pitchFamily="34" charset="0"/>
                <a:cs typeface="Times New Roman" panose="02020603050405020304" pitchFamily="18" charset="0"/>
              </a:rPr>
              <a:t> of </a:t>
            </a:r>
            <a:r>
              <a:rPr lang="es-ES" dirty="0" err="1" smtClean="0">
                <a:latin typeface="Calibri" panose="020F0502020204030204" pitchFamily="34" charset="0"/>
                <a:ea typeface="Calibri" panose="020F0502020204030204" pitchFamily="34" charset="0"/>
                <a:cs typeface="Times New Roman" panose="02020603050405020304" pitchFamily="18" charset="0"/>
              </a:rPr>
              <a:t>the</a:t>
            </a:r>
            <a:r>
              <a:rPr lang="es-ES" dirty="0" smtClean="0">
                <a:latin typeface="Calibri" panose="020F0502020204030204" pitchFamily="34" charset="0"/>
                <a:ea typeface="Calibri" panose="020F0502020204030204" pitchFamily="34" charset="0"/>
                <a:cs typeface="Times New Roman" panose="02020603050405020304" pitchFamily="18" charset="0"/>
              </a:rPr>
              <a:t> EROI of </a:t>
            </a:r>
            <a:r>
              <a:rPr lang="es-ES" dirty="0" err="1" smtClean="0">
                <a:latin typeface="Calibri" panose="020F0502020204030204" pitchFamily="34" charset="0"/>
                <a:ea typeface="Calibri" panose="020F0502020204030204" pitchFamily="34" charset="0"/>
                <a:cs typeface="Times New Roman" panose="02020603050405020304" pitchFamily="18" charset="0"/>
              </a:rPr>
              <a:t>all</a:t>
            </a:r>
            <a:r>
              <a:rPr lang="es-ES" dirty="0" smtClean="0">
                <a:latin typeface="Calibri" panose="020F0502020204030204" pitchFamily="34" charset="0"/>
                <a:ea typeface="Calibri" panose="020F0502020204030204" pitchFamily="34" charset="0"/>
                <a:cs typeface="Times New Roman" panose="02020603050405020304" pitchFamily="18" charset="0"/>
              </a:rPr>
              <a:t> </a:t>
            </a:r>
            <a:r>
              <a:rPr lang="es-ES" dirty="0" err="1" smtClean="0">
                <a:latin typeface="Calibri" panose="020F0502020204030204" pitchFamily="34" charset="0"/>
                <a:ea typeface="Calibri" panose="020F0502020204030204" pitchFamily="34" charset="0"/>
                <a:cs typeface="Times New Roman" panose="02020603050405020304" pitchFamily="18" charset="0"/>
              </a:rPr>
              <a:t>energy</a:t>
            </a:r>
            <a:r>
              <a:rPr lang="es-ES" dirty="0" smtClean="0">
                <a:latin typeface="Calibri" panose="020F0502020204030204" pitchFamily="34" charset="0"/>
                <a:ea typeface="Calibri" panose="020F0502020204030204" pitchFamily="34" charset="0"/>
                <a:cs typeface="Times New Roman" panose="02020603050405020304" pitchFamily="18" charset="0"/>
              </a:rPr>
              <a:t> </a:t>
            </a:r>
            <a:r>
              <a:rPr lang="es-ES" dirty="0" err="1" smtClean="0">
                <a:latin typeface="Calibri" panose="020F0502020204030204" pitchFamily="34" charset="0"/>
                <a:ea typeface="Calibri" panose="020F0502020204030204" pitchFamily="34" charset="0"/>
                <a:cs typeface="Times New Roman" panose="02020603050405020304" pitchFamily="18" charset="0"/>
              </a:rPr>
              <a:t>technologies</a:t>
            </a:r>
            <a:endParaRPr lang="es-ES"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pPr>
            <a:r>
              <a:rPr lang="es-ES" dirty="0" err="1" smtClean="0">
                <a:latin typeface="Calibri" panose="020F0502020204030204" pitchFamily="34" charset="0"/>
                <a:ea typeface="Calibri" panose="020F0502020204030204" pitchFamily="34" charset="0"/>
                <a:cs typeface="Times New Roman" panose="02020603050405020304" pitchFamily="18" charset="0"/>
              </a:rPr>
              <a:t>Feedback</a:t>
            </a:r>
            <a:r>
              <a:rPr lang="es-ES" dirty="0" smtClean="0">
                <a:latin typeface="Calibri" panose="020F0502020204030204" pitchFamily="34" charset="0"/>
                <a:ea typeface="Calibri" panose="020F0502020204030204" pitchFamily="34" charset="0"/>
                <a:cs typeface="Times New Roman" panose="02020603050405020304" pitchFamily="18" charset="0"/>
              </a:rPr>
              <a:t> </a:t>
            </a:r>
            <a:r>
              <a:rPr lang="es-ES" dirty="0" err="1" smtClean="0">
                <a:latin typeface="Calibri" panose="020F0502020204030204" pitchFamily="34" charset="0"/>
                <a:ea typeface="Calibri" panose="020F0502020204030204" pitchFamily="34" charset="0"/>
                <a:cs typeface="Times New Roman" panose="02020603050405020304" pitchFamily="18" charset="0"/>
              </a:rPr>
              <a:t>varaition</a:t>
            </a:r>
            <a:r>
              <a:rPr lang="es-ES" dirty="0" smtClean="0">
                <a:latin typeface="Calibri" panose="020F0502020204030204" pitchFamily="34" charset="0"/>
                <a:ea typeface="Calibri" panose="020F0502020204030204" pitchFamily="34" charset="0"/>
                <a:cs typeface="Times New Roman" panose="02020603050405020304" pitchFamily="18" charset="0"/>
              </a:rPr>
              <a:t> of EROI of </a:t>
            </a:r>
            <a:r>
              <a:rPr lang="es-ES" dirty="0" err="1" smtClean="0">
                <a:latin typeface="Calibri" panose="020F0502020204030204" pitchFamily="34" charset="0"/>
                <a:ea typeface="Calibri" panose="020F0502020204030204" pitchFamily="34" charset="0"/>
                <a:cs typeface="Times New Roman" panose="02020603050405020304" pitchFamily="18" charset="0"/>
              </a:rPr>
              <a:t>the</a:t>
            </a:r>
            <a:r>
              <a:rPr lang="es-ES" dirty="0" smtClean="0">
                <a:latin typeface="Calibri" panose="020F0502020204030204" pitchFamily="34" charset="0"/>
                <a:ea typeface="Calibri" panose="020F0502020204030204" pitchFamily="34" charset="0"/>
                <a:cs typeface="Times New Roman" panose="02020603050405020304" pitchFamily="18" charset="0"/>
              </a:rPr>
              <a:t> </a:t>
            </a:r>
            <a:r>
              <a:rPr lang="es-ES" dirty="0" err="1" smtClean="0">
                <a:latin typeface="Calibri" panose="020F0502020204030204" pitchFamily="34" charset="0"/>
                <a:ea typeface="Calibri" panose="020F0502020204030204" pitchFamily="34" charset="0"/>
                <a:cs typeface="Times New Roman" panose="02020603050405020304" pitchFamily="18" charset="0"/>
              </a:rPr>
              <a:t>system</a:t>
            </a:r>
            <a:r>
              <a:rPr lang="es-ES" dirty="0" smtClean="0">
                <a:latin typeface="Calibri" panose="020F0502020204030204" pitchFamily="34" charset="0"/>
                <a:ea typeface="Calibri" panose="020F0502020204030204" pitchFamily="34" charset="0"/>
                <a:cs typeface="Times New Roman" panose="02020603050405020304" pitchFamily="18" charset="0"/>
              </a:rPr>
              <a:t> to </a:t>
            </a:r>
            <a:r>
              <a:rPr lang="es-ES" dirty="0" err="1" smtClean="0">
                <a:latin typeface="Calibri" panose="020F0502020204030204" pitchFamily="34" charset="0"/>
                <a:ea typeface="Calibri" panose="020F0502020204030204" pitchFamily="34" charset="0"/>
                <a:cs typeface="Times New Roman" panose="02020603050405020304" pitchFamily="18" charset="0"/>
              </a:rPr>
              <a:t>economy</a:t>
            </a:r>
            <a:r>
              <a:rPr lang="es-ES" dirty="0" smtClean="0">
                <a:latin typeface="Calibri" panose="020F0502020204030204" pitchFamily="34" charset="0"/>
                <a:ea typeface="Calibri" panose="020F0502020204030204" pitchFamily="34" charset="0"/>
                <a:cs typeface="Times New Roman" panose="02020603050405020304" pitchFamily="18" charset="0"/>
              </a:rPr>
              <a:t> module</a:t>
            </a:r>
          </a:p>
        </p:txBody>
      </p:sp>
      <p:sp>
        <p:nvSpPr>
          <p:cNvPr id="3" name="Rectángulo 2"/>
          <p:cNvSpPr/>
          <p:nvPr/>
        </p:nvSpPr>
        <p:spPr>
          <a:xfrm>
            <a:off x="955942" y="6319173"/>
            <a:ext cx="11303791" cy="384721"/>
          </a:xfrm>
          <a:prstGeom prst="rect">
            <a:avLst/>
          </a:prstGeom>
        </p:spPr>
        <p:txBody>
          <a:bodyPr wrap="square">
            <a:spAutoFit/>
          </a:bodyPr>
          <a:lstStyle/>
          <a:p>
            <a:r>
              <a:rPr lang="en-GB" sz="950" dirty="0"/>
              <a:t>Pulido-Sánchez, D., </a:t>
            </a:r>
            <a:r>
              <a:rPr lang="en-GB" sz="950" dirty="0" err="1"/>
              <a:t>Capellán</a:t>
            </a:r>
            <a:r>
              <a:rPr lang="en-GB" sz="950" dirty="0"/>
              <a:t>-Pérez, I., Castro, C. de, </a:t>
            </a:r>
            <a:r>
              <a:rPr lang="en-GB" sz="950" dirty="0" err="1"/>
              <a:t>Frechoso</a:t>
            </a:r>
            <a:r>
              <a:rPr lang="en-GB" sz="950" dirty="0"/>
              <a:t>, F., 2022. Material and energy requirements of transport electrification. Energy Environ. Sci. 15, 4872–4910. </a:t>
            </a:r>
            <a:r>
              <a:rPr lang="en-GB" sz="950" dirty="0">
                <a:hlinkClick r:id="rId2"/>
              </a:rPr>
              <a:t>https://</a:t>
            </a:r>
            <a:r>
              <a:rPr lang="en-GB" sz="950" dirty="0" smtClean="0">
                <a:hlinkClick r:id="rId2"/>
              </a:rPr>
              <a:t>doi.org/10.1039/D2EE00802E</a:t>
            </a:r>
            <a:endParaRPr lang="en-GB" sz="950" dirty="0" smtClean="0"/>
          </a:p>
          <a:p>
            <a:r>
              <a:rPr lang="es-ES" sz="950" dirty="0"/>
              <a:t>Pulido-Sánchez, D., 2022. Requerimientos materiales y EROI de las tecnologías fotovoltaicas en la transición energética (Trabajo Fin de Máster). Universidad de Valladolid. </a:t>
            </a:r>
            <a:r>
              <a:rPr lang="es-ES" sz="950" dirty="0">
                <a:hlinkClick r:id="rId3"/>
              </a:rPr>
              <a:t>https://</a:t>
            </a:r>
            <a:r>
              <a:rPr lang="es-ES" sz="950" dirty="0" smtClean="0">
                <a:hlinkClick r:id="rId3"/>
              </a:rPr>
              <a:t>uvadoc.uva.es/handle/10324/56539</a:t>
            </a:r>
            <a:r>
              <a:rPr lang="es-ES" sz="950" dirty="0" smtClean="0"/>
              <a:t> </a:t>
            </a:r>
            <a:endParaRPr lang="es-ES" sz="950" dirty="0"/>
          </a:p>
        </p:txBody>
      </p:sp>
      <mc:AlternateContent xmlns:mc="http://schemas.openxmlformats.org/markup-compatibility/2006" xmlns:a14="http://schemas.microsoft.com/office/drawing/2010/main">
        <mc:Choice Requires="a14">
          <p:sp>
            <p:nvSpPr>
              <p:cNvPr id="8" name="Rectángulo 7"/>
              <p:cNvSpPr/>
              <p:nvPr/>
            </p:nvSpPr>
            <p:spPr>
              <a:xfrm>
                <a:off x="1214428" y="2726396"/>
                <a:ext cx="3383169" cy="634789"/>
              </a:xfrm>
              <a:prstGeom prst="rect">
                <a:avLst/>
              </a:prstGeom>
            </p:spPr>
            <p:txBody>
              <a:bodyPr wrap="none">
                <a:spAutoFit/>
              </a:bodyPr>
              <a:lstStyle/>
              <a:p>
                <a:pPr lvl="0">
                  <a:defRPr/>
                </a:pPr>
                <a14:m>
                  <m:oMathPara xmlns:m="http://schemas.openxmlformats.org/officeDocument/2006/math">
                    <m:oMathParaPr>
                      <m:jc m:val="centerGroup"/>
                    </m:oMathParaPr>
                    <m:oMath xmlns:m="http://schemas.openxmlformats.org/officeDocument/2006/math">
                      <m:sSup>
                        <m:sSupPr>
                          <m:ctrlPr>
                            <a:rPr kumimoji="0" lang="en-GB" sz="1600" b="0" i="1" u="none" strike="noStrike" kern="1200" cap="none" spc="0" normalizeH="0" baseline="0" noProof="0" smtClean="0">
                              <a:ln>
                                <a:noFill/>
                              </a:ln>
                              <a:solidFill>
                                <a:prstClr val="black"/>
                              </a:solidFill>
                              <a:effectLst/>
                              <a:uLnTx/>
                              <a:uFillTx/>
                              <a:latin typeface="Cambria Math" panose="02040503050406030204" pitchFamily="18" charset="0"/>
                            </a:rPr>
                          </m:ctrlPr>
                        </m:sSupPr>
                        <m:e>
                          <m:r>
                            <a:rPr kumimoji="0" lang="es-ES" sz="1600" b="0" i="1" u="none" strike="noStrike" kern="1200" cap="none" spc="0" normalizeH="0" baseline="0" noProof="0" smtClean="0">
                              <a:ln>
                                <a:noFill/>
                              </a:ln>
                              <a:solidFill>
                                <a:prstClr val="black"/>
                              </a:solidFill>
                              <a:effectLst/>
                              <a:uLnTx/>
                              <a:uFillTx/>
                              <a:latin typeface="Cambria Math" panose="02040503050406030204" pitchFamily="18" charset="0"/>
                            </a:rPr>
                            <m:t>𝐸𝑅𝑂𝐼</m:t>
                          </m:r>
                        </m:e>
                        <m:sup>
                          <m:r>
                            <a:rPr kumimoji="0" lang="es-ES" sz="1600" b="0" i="1" u="none" strike="noStrike" kern="1200" cap="none" spc="0" normalizeH="0" baseline="0" noProof="0" smtClean="0">
                              <a:ln>
                                <a:noFill/>
                              </a:ln>
                              <a:solidFill>
                                <a:prstClr val="black"/>
                              </a:solidFill>
                              <a:effectLst/>
                              <a:uLnTx/>
                              <a:uFillTx/>
                              <a:latin typeface="Cambria Math" panose="02040503050406030204" pitchFamily="18" charset="0"/>
                            </a:rPr>
                            <m:t>𝑡𝑒𝑐h𝑛</m:t>
                          </m:r>
                        </m:sup>
                      </m:sSup>
                      <m:r>
                        <a:rPr kumimoji="0" lang="en-GB" sz="1600" b="0" i="0" u="none" strike="noStrike" kern="1200" cap="none" spc="0" normalizeH="0" baseline="0" noProof="0">
                          <a:ln>
                            <a:noFill/>
                          </a:ln>
                          <a:solidFill>
                            <a:prstClr val="black"/>
                          </a:solidFill>
                          <a:effectLst/>
                          <a:uLnTx/>
                          <a:uFillTx/>
                          <a:latin typeface="Cambria Math" panose="02040503050406030204" pitchFamily="18" charset="0"/>
                        </a:rPr>
                        <m:t>=</m:t>
                      </m:r>
                      <m:f>
                        <m:fPr>
                          <m:ctrlPr>
                            <a:rPr kumimoji="0" lang="en-GB" sz="1600" b="0" i="1" u="none" strike="noStrike" kern="1200" cap="none" spc="0" normalizeH="0" baseline="0" noProof="0">
                              <a:ln>
                                <a:noFill/>
                              </a:ln>
                              <a:solidFill>
                                <a:prstClr val="black"/>
                              </a:solidFill>
                              <a:effectLst/>
                              <a:uLnTx/>
                              <a:uFillTx/>
                              <a:latin typeface="Cambria Math" panose="02040503050406030204" pitchFamily="18" charset="0"/>
                            </a:rPr>
                          </m:ctrlPr>
                        </m:fPr>
                        <m:num>
                          <m:sSup>
                            <m:sSupPr>
                              <m:ctrlPr>
                                <a:rPr kumimoji="0" lang="en-GB" sz="1600" b="0" i="1" u="none" strike="noStrike" kern="1200" cap="none" spc="0" normalizeH="0" baseline="0" noProof="0" smtClean="0">
                                  <a:ln>
                                    <a:noFill/>
                                  </a:ln>
                                  <a:solidFill>
                                    <a:prstClr val="black"/>
                                  </a:solidFill>
                                  <a:effectLst/>
                                  <a:uLnTx/>
                                  <a:uFillTx/>
                                  <a:latin typeface="Cambria Math" panose="02040503050406030204" pitchFamily="18" charset="0"/>
                                </a:rPr>
                              </m:ctrlPr>
                            </m:sSupPr>
                            <m:e>
                              <m:r>
                                <a:rPr lang="en-GB" sz="1600" i="1">
                                  <a:solidFill>
                                    <a:prstClr val="black"/>
                                  </a:solidFill>
                                  <a:latin typeface="Cambria Math" panose="02040503050406030204" pitchFamily="18" charset="0"/>
                                </a:rPr>
                                <m:t>𝑒𝑛𝑒𝑟𝑔𝑦</m:t>
                              </m:r>
                              <m:r>
                                <a:rPr lang="en-GB" sz="1600">
                                  <a:solidFill>
                                    <a:prstClr val="black"/>
                                  </a:solidFill>
                                  <a:latin typeface="Cambria Math" panose="02040503050406030204" pitchFamily="18" charset="0"/>
                                </a:rPr>
                                <m:t> </m:t>
                              </m:r>
                              <m:r>
                                <a:rPr lang="en-GB" sz="1600" i="1">
                                  <a:solidFill>
                                    <a:prstClr val="black"/>
                                  </a:solidFill>
                                  <a:latin typeface="Cambria Math" panose="02040503050406030204" pitchFamily="18" charset="0"/>
                                </a:rPr>
                                <m:t>𝑟𝑒𝑡𝑢𝑟𝑛𝑒𝑑</m:t>
                              </m:r>
                            </m:e>
                            <m:sup>
                              <m:r>
                                <a:rPr kumimoji="0" lang="es-ES" sz="1600" b="0" i="1" u="none" strike="noStrike" kern="1200" cap="none" spc="0" normalizeH="0" baseline="0" noProof="0" smtClean="0">
                                  <a:ln>
                                    <a:noFill/>
                                  </a:ln>
                                  <a:solidFill>
                                    <a:prstClr val="black"/>
                                  </a:solidFill>
                                  <a:effectLst/>
                                  <a:uLnTx/>
                                  <a:uFillTx/>
                                  <a:latin typeface="Cambria Math" panose="02040503050406030204" pitchFamily="18" charset="0"/>
                                </a:rPr>
                                <m:t>𝑡𝑒𝑐h𝑛</m:t>
                              </m:r>
                            </m:sup>
                          </m:sSup>
                        </m:num>
                        <m:den>
                          <m:sSup>
                            <m:sSupPr>
                              <m:ctrlPr>
                                <a:rPr kumimoji="0" lang="en-GB" sz="1600" b="0" i="1" u="none" strike="noStrike" kern="1200" cap="none" spc="0" normalizeH="0" baseline="0" noProof="0" smtClean="0">
                                  <a:ln>
                                    <a:noFill/>
                                  </a:ln>
                                  <a:solidFill>
                                    <a:prstClr val="black"/>
                                  </a:solidFill>
                                  <a:effectLst/>
                                  <a:uLnTx/>
                                  <a:uFillTx/>
                                  <a:latin typeface="Cambria Math" panose="02040503050406030204" pitchFamily="18" charset="0"/>
                                </a:rPr>
                              </m:ctrlPr>
                            </m:sSupPr>
                            <m:e>
                              <m:r>
                                <a:rPr lang="en-GB" sz="1600" i="1">
                                  <a:solidFill>
                                    <a:srgbClr val="00B050"/>
                                  </a:solidFill>
                                  <a:latin typeface="Cambria Math" panose="02040503050406030204" pitchFamily="18" charset="0"/>
                                </a:rPr>
                                <m:t>𝑒𝑛𝑒𝑟𝑔𝑦</m:t>
                              </m:r>
                              <m:r>
                                <a:rPr lang="en-GB" sz="1600">
                                  <a:solidFill>
                                    <a:srgbClr val="00B050"/>
                                  </a:solidFill>
                                  <a:latin typeface="Cambria Math" panose="02040503050406030204" pitchFamily="18" charset="0"/>
                                </a:rPr>
                                <m:t> </m:t>
                              </m:r>
                              <m:r>
                                <a:rPr lang="en-GB" sz="1600" i="1">
                                  <a:solidFill>
                                    <a:srgbClr val="00B050"/>
                                  </a:solidFill>
                                  <a:latin typeface="Cambria Math" panose="02040503050406030204" pitchFamily="18" charset="0"/>
                                </a:rPr>
                                <m:t>𝑖𝑛𝑣𝑒𝑠𝑡𝑒𝑑</m:t>
                              </m:r>
                            </m:e>
                            <m:sup>
                              <m:r>
                                <a:rPr kumimoji="0" lang="es-ES" sz="1600" b="0" i="1" u="none" strike="noStrike" kern="1200" cap="none" spc="0" normalizeH="0" baseline="0" noProof="0" smtClean="0">
                                  <a:ln>
                                    <a:noFill/>
                                  </a:ln>
                                  <a:solidFill>
                                    <a:srgbClr val="00B050"/>
                                  </a:solidFill>
                                  <a:effectLst/>
                                  <a:uLnTx/>
                                  <a:uFillTx/>
                                  <a:latin typeface="Cambria Math" panose="02040503050406030204" pitchFamily="18" charset="0"/>
                                </a:rPr>
                                <m:t>𝑡𝑒𝑐h𝑛</m:t>
                              </m:r>
                            </m:sup>
                          </m:sSup>
                        </m:den>
                      </m:f>
                    </m:oMath>
                  </m:oMathPara>
                </a14:m>
                <a:endParaRPr kumimoji="0" lang="en-GB" sz="1600" b="0" i="0" u="none" strike="noStrike" kern="1200" cap="none" spc="0" normalizeH="0" baseline="0" noProof="0" dirty="0">
                  <a:ln>
                    <a:noFill/>
                  </a:ln>
                  <a:solidFill>
                    <a:prstClr val="black"/>
                  </a:solidFill>
                  <a:effectLst/>
                  <a:uLnTx/>
                  <a:uFillTx/>
                  <a:latin typeface="Calibri" panose="020F0502020204030204"/>
                </a:endParaRPr>
              </a:p>
            </p:txBody>
          </p:sp>
        </mc:Choice>
        <mc:Fallback xmlns="">
          <p:sp>
            <p:nvSpPr>
              <p:cNvPr id="8" name="Rectángulo 7"/>
              <p:cNvSpPr>
                <a:spLocks noRot="1" noChangeAspect="1" noMove="1" noResize="1" noEditPoints="1" noAdjustHandles="1" noChangeArrowheads="1" noChangeShapeType="1" noTextEdit="1"/>
              </p:cNvSpPr>
              <p:nvPr/>
            </p:nvSpPr>
            <p:spPr>
              <a:xfrm>
                <a:off x="1214428" y="2726396"/>
                <a:ext cx="3383169" cy="634789"/>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Marcador de contenido 2"/>
              <p:cNvSpPr txBox="1">
                <a:spLocks/>
              </p:cNvSpPr>
              <p:nvPr/>
            </p:nvSpPr>
            <p:spPr>
              <a:xfrm>
                <a:off x="1167609" y="1814616"/>
                <a:ext cx="9144000" cy="88213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6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smtClean="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sSup>
                        <m:sSupPr>
                          <m:ctrlPr>
                            <a:rPr kumimoji="0" lang="en-GB" sz="1500" b="0" i="1" u="none" strike="noStrike" kern="1200" cap="none" spc="0" normalizeH="0" baseline="0" noProof="0" smtClean="0">
                              <a:ln>
                                <a:noFill/>
                              </a:ln>
                              <a:solidFill>
                                <a:srgbClr val="00B050"/>
                              </a:solidFill>
                              <a:effectLst/>
                              <a:uLnTx/>
                              <a:uFillTx/>
                              <a:latin typeface="Cambria Math" panose="02040503050406030204" pitchFamily="18" charset="0"/>
                              <a:ea typeface="+mn-ea"/>
                            </a:rPr>
                          </m:ctrlPr>
                        </m:sSupPr>
                        <m:e>
                          <m:r>
                            <a:rPr kumimoji="0" lang="es-ES" sz="1500" b="0" i="1" u="none" strike="noStrike" kern="1200" cap="none" spc="0" normalizeH="0" baseline="0" noProof="0" smtClean="0">
                              <a:ln>
                                <a:noFill/>
                              </a:ln>
                              <a:solidFill>
                                <a:srgbClr val="00B050"/>
                              </a:solidFill>
                              <a:effectLst/>
                              <a:uLnTx/>
                              <a:uFillTx/>
                              <a:latin typeface="Cambria Math" panose="02040503050406030204" pitchFamily="18" charset="0"/>
                              <a:ea typeface="+mn-ea"/>
                            </a:rPr>
                            <m:t>𝐸𝑛𝑒𝑟𝑔𝑦</m:t>
                          </m:r>
                          <m:r>
                            <a:rPr kumimoji="0" lang="es-ES" sz="1500" b="0" i="1" u="none" strike="noStrike" kern="1200" cap="none" spc="0" normalizeH="0" baseline="0" noProof="0" smtClean="0">
                              <a:ln>
                                <a:noFill/>
                              </a:ln>
                              <a:solidFill>
                                <a:srgbClr val="00B050"/>
                              </a:solidFill>
                              <a:effectLst/>
                              <a:uLnTx/>
                              <a:uFillTx/>
                              <a:latin typeface="Cambria Math" panose="02040503050406030204" pitchFamily="18" charset="0"/>
                              <a:ea typeface="+mn-ea"/>
                            </a:rPr>
                            <m:t> </m:t>
                          </m:r>
                          <m:r>
                            <a:rPr kumimoji="0" lang="es-ES" sz="1500" b="0" i="1" u="none" strike="noStrike" kern="1200" cap="none" spc="0" normalizeH="0" baseline="0" noProof="0" smtClean="0">
                              <a:ln>
                                <a:noFill/>
                              </a:ln>
                              <a:solidFill>
                                <a:srgbClr val="00B050"/>
                              </a:solidFill>
                              <a:effectLst/>
                              <a:uLnTx/>
                              <a:uFillTx/>
                              <a:latin typeface="Cambria Math" panose="02040503050406030204" pitchFamily="18" charset="0"/>
                              <a:ea typeface="+mn-ea"/>
                            </a:rPr>
                            <m:t>𝑖𝑛𝑣𝑒𝑠𝑡𝑒𝑑</m:t>
                          </m:r>
                        </m:e>
                        <m:sup>
                          <m:r>
                            <a:rPr kumimoji="0" lang="es-ES" sz="1500" b="0" i="1" u="none" strike="noStrike" kern="1200" cap="none" spc="0" normalizeH="0" baseline="0" noProof="0">
                              <a:ln>
                                <a:noFill/>
                              </a:ln>
                              <a:solidFill>
                                <a:srgbClr val="00B050"/>
                              </a:solidFill>
                              <a:effectLst/>
                              <a:uLnTx/>
                              <a:uFillTx/>
                              <a:latin typeface="Cambria Math" panose="02040503050406030204" pitchFamily="18" charset="0"/>
                              <a:ea typeface="+mn-ea"/>
                            </a:rPr>
                            <m:t>𝑁𝑒𝑤</m:t>
                          </m:r>
                          <m:r>
                            <a:rPr kumimoji="0" lang="es-ES" sz="1500" b="0" i="1" u="none" strike="noStrike" kern="1200" cap="none" spc="0" normalizeH="0" baseline="0" noProof="0">
                              <a:ln>
                                <a:noFill/>
                              </a:ln>
                              <a:solidFill>
                                <a:srgbClr val="00B050"/>
                              </a:solidFill>
                              <a:effectLst/>
                              <a:uLnTx/>
                              <a:uFillTx/>
                              <a:latin typeface="Cambria Math" panose="02040503050406030204" pitchFamily="18" charset="0"/>
                              <a:ea typeface="+mn-ea"/>
                            </a:rPr>
                            <m:t> </m:t>
                          </m:r>
                          <m:r>
                            <a:rPr kumimoji="0" lang="es-ES" sz="1500" b="0" i="1" u="none" strike="noStrike" kern="1200" cap="none" spc="0" normalizeH="0" baseline="0" noProof="0">
                              <a:ln>
                                <a:noFill/>
                              </a:ln>
                              <a:solidFill>
                                <a:srgbClr val="00B050"/>
                              </a:solidFill>
                              <a:effectLst/>
                              <a:uLnTx/>
                              <a:uFillTx/>
                              <a:latin typeface="Cambria Math" panose="02040503050406030204" pitchFamily="18" charset="0"/>
                              <a:ea typeface="+mn-ea"/>
                            </a:rPr>
                            <m:t>𝑐𝑎𝑝</m:t>
                          </m:r>
                          <m:r>
                            <a:rPr kumimoji="0" lang="es-ES" sz="1500" b="0" i="1" u="none" strike="noStrike" kern="1200" cap="none" spc="0" normalizeH="0" baseline="0" noProof="0">
                              <a:ln>
                                <a:noFill/>
                              </a:ln>
                              <a:solidFill>
                                <a:srgbClr val="00B050"/>
                              </a:solidFill>
                              <a:effectLst/>
                              <a:uLnTx/>
                              <a:uFillTx/>
                              <a:latin typeface="Cambria Math" panose="02040503050406030204" pitchFamily="18" charset="0"/>
                              <a:ea typeface="+mn-ea"/>
                            </a:rPr>
                            <m:t>, </m:t>
                          </m:r>
                          <m:r>
                            <a:rPr kumimoji="0" lang="en-GB" sz="1500" b="0" i="1" u="none" strike="noStrike" kern="1200" cap="none" spc="0" normalizeH="0" baseline="0" noProof="0">
                              <a:ln>
                                <a:noFill/>
                              </a:ln>
                              <a:solidFill>
                                <a:srgbClr val="00B050"/>
                              </a:solidFill>
                              <a:effectLst/>
                              <a:uLnTx/>
                              <a:uFillTx/>
                              <a:latin typeface="Cambria Math" panose="02040503050406030204" pitchFamily="18" charset="0"/>
                              <a:ea typeface="+mn-ea"/>
                            </a:rPr>
                            <m:t>𝑖</m:t>
                          </m:r>
                        </m:sup>
                      </m:sSup>
                      <m:d>
                        <m:dPr>
                          <m:ctrlP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ctrlPr>
                        </m:dPr>
                        <m:e>
                          <m: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t>𝑡</m:t>
                          </m:r>
                        </m:e>
                      </m:d>
                      <m: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t>=</m:t>
                      </m:r>
                      <m:sSubSup>
                        <m:sSubSupPr>
                          <m:ctrlP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ctrlPr>
                        </m:sSubSupPr>
                        <m:e>
                          <m: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t>𝑀𝑎𝑡𝑒𝑟𝑖𝑎𝑙</m:t>
                          </m:r>
                          <m: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t> </m:t>
                          </m:r>
                          <m: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t>𝑖𝑛𝑡𝑒𝑛𝑠𝑖𝑡𝑦</m:t>
                          </m:r>
                        </m:e>
                        <m:sub>
                          <m: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t>𝑖</m:t>
                          </m:r>
                        </m:sub>
                        <m:sup>
                          <m: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t>𝑗</m:t>
                          </m:r>
                        </m:sup>
                      </m:sSubSup>
                      <m:d>
                        <m:dPr>
                          <m:begChr m:val="["/>
                          <m:endChr m:val="]"/>
                          <m:ctrlP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ctrlPr>
                        </m:dPr>
                        <m:e>
                          <m:f>
                            <m:fPr>
                              <m:ctrlP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ctrlPr>
                            </m:fPr>
                            <m:num>
                              <m: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t>𝑘𝑔</m:t>
                              </m:r>
                            </m:num>
                            <m:den>
                              <m: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t>𝑀𝑊</m:t>
                              </m:r>
                            </m:den>
                          </m:f>
                        </m:e>
                      </m:d>
                      <m: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t>∙</m:t>
                      </m:r>
                      <m:sSup>
                        <m:sSupPr>
                          <m:ctrlP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ctrlPr>
                        </m:sSupPr>
                        <m:e>
                          <m: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t>𝐸</m:t>
                          </m:r>
                          <m:r>
                            <a:rPr kumimoji="0" lang="es-ES" sz="1500" b="0" i="1" u="none" strike="noStrike" kern="1200" cap="none" spc="0" normalizeH="0" baseline="0" noProof="0" smtClean="0">
                              <a:ln>
                                <a:noFill/>
                              </a:ln>
                              <a:solidFill>
                                <a:prstClr val="black"/>
                              </a:solidFill>
                              <a:effectLst/>
                              <a:uLnTx/>
                              <a:uFillTx/>
                              <a:latin typeface="Cambria Math" panose="02040503050406030204" pitchFamily="18" charset="0"/>
                              <a:ea typeface="+mn-ea"/>
                            </a:rPr>
                            <m:t>𝑚𝑏𝑜𝑑𝑖𝑒𝑑</m:t>
                          </m:r>
                          <m:r>
                            <a:rPr kumimoji="0" lang="es-ES" sz="1500" b="0" i="1" u="none" strike="noStrike" kern="1200" cap="none" spc="0" normalizeH="0" baseline="0" noProof="0" smtClean="0">
                              <a:ln>
                                <a:noFill/>
                              </a:ln>
                              <a:solidFill>
                                <a:prstClr val="black"/>
                              </a:solidFill>
                              <a:effectLst/>
                              <a:uLnTx/>
                              <a:uFillTx/>
                              <a:latin typeface="Cambria Math" panose="02040503050406030204" pitchFamily="18" charset="0"/>
                              <a:ea typeface="+mn-ea"/>
                            </a:rPr>
                            <m:t> </m:t>
                          </m:r>
                          <m:r>
                            <a:rPr kumimoji="0" lang="es-ES" sz="1500" b="0" i="1" u="none" strike="noStrike" kern="1200" cap="none" spc="0" normalizeH="0" baseline="0" noProof="0" smtClean="0">
                              <a:ln>
                                <a:noFill/>
                              </a:ln>
                              <a:solidFill>
                                <a:prstClr val="black"/>
                              </a:solidFill>
                              <a:effectLst/>
                              <a:uLnTx/>
                              <a:uFillTx/>
                              <a:latin typeface="Cambria Math" panose="02040503050406030204" pitchFamily="18" charset="0"/>
                              <a:ea typeface="+mn-ea"/>
                            </a:rPr>
                            <m:t>𝑒𝑛𝑒𝑟𝑔𝑦</m:t>
                          </m:r>
                          <m:r>
                            <a:rPr kumimoji="0" lang="es-ES" sz="1500" b="0" i="1" u="none" strike="noStrike" kern="1200" cap="none" spc="0" normalizeH="0" baseline="0" noProof="0" smtClean="0">
                              <a:ln>
                                <a:noFill/>
                              </a:ln>
                              <a:solidFill>
                                <a:prstClr val="black"/>
                              </a:solidFill>
                              <a:effectLst/>
                              <a:uLnTx/>
                              <a:uFillTx/>
                              <a:latin typeface="Cambria Math" panose="02040503050406030204" pitchFamily="18" charset="0"/>
                              <a:ea typeface="+mn-ea"/>
                            </a:rPr>
                            <m:t> </m:t>
                          </m:r>
                          <m:r>
                            <a:rPr kumimoji="0" lang="es-ES" sz="1500" b="0" i="1" u="none" strike="noStrike" kern="1200" cap="none" spc="0" normalizeH="0" baseline="0" noProof="0" smtClean="0">
                              <a:ln>
                                <a:noFill/>
                              </a:ln>
                              <a:solidFill>
                                <a:prstClr val="black"/>
                              </a:solidFill>
                              <a:effectLst/>
                              <a:uLnTx/>
                              <a:uFillTx/>
                              <a:latin typeface="Cambria Math" panose="02040503050406030204" pitchFamily="18" charset="0"/>
                              <a:ea typeface="+mn-ea"/>
                            </a:rPr>
                            <m:t>𝑓𝑜𝑟</m:t>
                          </m:r>
                          <m:r>
                            <a:rPr kumimoji="0" lang="es-ES" sz="1500" b="0" i="1" u="none" strike="noStrike" kern="1200" cap="none" spc="0" normalizeH="0" baseline="0" noProof="0" smtClean="0">
                              <a:ln>
                                <a:noFill/>
                              </a:ln>
                              <a:solidFill>
                                <a:prstClr val="black"/>
                              </a:solidFill>
                              <a:effectLst/>
                              <a:uLnTx/>
                              <a:uFillTx/>
                              <a:latin typeface="Cambria Math" panose="02040503050406030204" pitchFamily="18" charset="0"/>
                              <a:ea typeface="+mn-ea"/>
                            </a:rPr>
                            <m:t> </m:t>
                          </m:r>
                          <m: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t>𝑚𝑎𝑡𝑒𝑟𝑖𝑎𝑙</m:t>
                          </m:r>
                          <m: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t> </m:t>
                          </m:r>
                          <m:r>
                            <a:rPr kumimoji="0" lang="es-ES" sz="1500" b="0" i="1" u="none" strike="noStrike" kern="1200" cap="none" spc="0" normalizeH="0" baseline="0" noProof="0" smtClean="0">
                              <a:ln>
                                <a:noFill/>
                              </a:ln>
                              <a:solidFill>
                                <a:prstClr val="black"/>
                              </a:solidFill>
                              <a:effectLst/>
                              <a:uLnTx/>
                              <a:uFillTx/>
                              <a:latin typeface="Cambria Math" panose="02040503050406030204" pitchFamily="18" charset="0"/>
                              <a:ea typeface="+mn-ea"/>
                            </a:rPr>
                            <m:t>𝑢𝑠𝑒</m:t>
                          </m:r>
                        </m:e>
                        <m:sup>
                          <m: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t>𝑗</m:t>
                          </m:r>
                        </m:sup>
                      </m:sSup>
                      <m: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t>[</m:t>
                      </m:r>
                      <m:f>
                        <m:fPr>
                          <m:ctrlP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ctrlPr>
                        </m:fPr>
                        <m:num>
                          <m: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t>𝑀𝐽</m:t>
                          </m:r>
                        </m:num>
                        <m:den>
                          <m: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t>𝑘𝑔</m:t>
                          </m:r>
                        </m:den>
                      </m:f>
                      <m: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t>](</m:t>
                      </m:r>
                      <m: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t>𝑡</m:t>
                      </m:r>
                      <m:r>
                        <a:rPr kumimoji="0" lang="en-GB" sz="1500" b="0" i="1" u="none" strike="noStrike" kern="1200" cap="none" spc="0" normalizeH="0" baseline="0" noProof="0">
                          <a:ln>
                            <a:noFill/>
                          </a:ln>
                          <a:solidFill>
                            <a:prstClr val="black"/>
                          </a:solidFill>
                          <a:effectLst/>
                          <a:uLnTx/>
                          <a:uFillTx/>
                          <a:latin typeface="Cambria Math" panose="02040503050406030204" pitchFamily="18" charset="0"/>
                          <a:ea typeface="+mn-ea"/>
                        </a:rPr>
                        <m:t>)</m:t>
                      </m:r>
                    </m:oMath>
                  </m:oMathPara>
                </a14:m>
                <a:endParaRPr kumimoji="0" lang="en-GB" sz="15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mc:Choice>
        <mc:Fallback xmlns="">
          <p:sp>
            <p:nvSpPr>
              <p:cNvPr id="9" name="Marcador de contenido 2"/>
              <p:cNvSpPr txBox="1">
                <a:spLocks noRot="1" noChangeAspect="1" noMove="1" noResize="1" noEditPoints="1" noAdjustHandles="1" noChangeArrowheads="1" noChangeShapeType="1" noTextEdit="1"/>
              </p:cNvSpPr>
              <p:nvPr/>
            </p:nvSpPr>
            <p:spPr>
              <a:xfrm>
                <a:off x="1167609" y="1814616"/>
                <a:ext cx="9144000" cy="88213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Rectángulo 9"/>
              <p:cNvSpPr/>
              <p:nvPr/>
            </p:nvSpPr>
            <p:spPr>
              <a:xfrm>
                <a:off x="6168112" y="2720561"/>
                <a:ext cx="3873047" cy="646459"/>
              </a:xfrm>
              <a:prstGeom prst="rect">
                <a:avLst/>
              </a:prstGeom>
            </p:spPr>
            <p:txBody>
              <a:bodyPr wrap="none">
                <a:spAutoFit/>
              </a:bodyPr>
              <a:lstStyle/>
              <a:p>
                <a:pPr lvl="0">
                  <a:defRPr/>
                </a:pPr>
                <a14:m>
                  <m:oMathPara xmlns:m="http://schemas.openxmlformats.org/officeDocument/2006/math">
                    <m:oMathParaPr>
                      <m:jc m:val="centerGroup"/>
                    </m:oMathParaPr>
                    <m:oMath xmlns:m="http://schemas.openxmlformats.org/officeDocument/2006/math">
                      <m:sSup>
                        <m:sSupPr>
                          <m:ctrlPr>
                            <a:rPr kumimoji="0" lang="en-GB" sz="1600" b="0" i="1" u="none" strike="noStrike" kern="1200" cap="none" spc="0" normalizeH="0" baseline="0" noProof="0" smtClean="0">
                              <a:ln>
                                <a:noFill/>
                              </a:ln>
                              <a:solidFill>
                                <a:prstClr val="black"/>
                              </a:solidFill>
                              <a:effectLst/>
                              <a:uLnTx/>
                              <a:uFillTx/>
                              <a:latin typeface="Cambria Math" panose="02040503050406030204" pitchFamily="18" charset="0"/>
                            </a:rPr>
                          </m:ctrlPr>
                        </m:sSupPr>
                        <m:e>
                          <m:r>
                            <a:rPr kumimoji="0" lang="es-ES" sz="1600" b="0" i="1" u="none" strike="noStrike" kern="1200" cap="none" spc="0" normalizeH="0" baseline="0" noProof="0" smtClean="0">
                              <a:ln>
                                <a:noFill/>
                              </a:ln>
                              <a:solidFill>
                                <a:prstClr val="black"/>
                              </a:solidFill>
                              <a:effectLst/>
                              <a:uLnTx/>
                              <a:uFillTx/>
                              <a:latin typeface="Cambria Math" panose="02040503050406030204" pitchFamily="18" charset="0"/>
                            </a:rPr>
                            <m:t>𝐸𝑅𝑂𝐼</m:t>
                          </m:r>
                        </m:e>
                        <m:sup>
                          <m:r>
                            <a:rPr kumimoji="0" lang="es-ES" sz="1600" b="0" i="1" u="none" strike="noStrike" kern="1200" cap="none" spc="0" normalizeH="0" baseline="0" noProof="0" smtClean="0">
                              <a:ln>
                                <a:noFill/>
                              </a:ln>
                              <a:solidFill>
                                <a:prstClr val="black"/>
                              </a:solidFill>
                              <a:effectLst/>
                              <a:uLnTx/>
                              <a:uFillTx/>
                              <a:latin typeface="Cambria Math" panose="02040503050406030204" pitchFamily="18" charset="0"/>
                            </a:rPr>
                            <m:t>𝑠𝑦𝑠𝑡</m:t>
                          </m:r>
                        </m:sup>
                      </m:sSup>
                      <m:r>
                        <a:rPr kumimoji="0" lang="en-GB" sz="1600" b="0" i="0" u="none" strike="noStrike" kern="1200" cap="none" spc="0" normalizeH="0" baseline="0" noProof="0">
                          <a:ln>
                            <a:noFill/>
                          </a:ln>
                          <a:solidFill>
                            <a:prstClr val="black"/>
                          </a:solidFill>
                          <a:effectLst/>
                          <a:uLnTx/>
                          <a:uFillTx/>
                          <a:latin typeface="Cambria Math" panose="02040503050406030204" pitchFamily="18" charset="0"/>
                        </a:rPr>
                        <m:t>=</m:t>
                      </m:r>
                      <m:f>
                        <m:fPr>
                          <m:ctrlPr>
                            <a:rPr kumimoji="0" lang="en-GB" sz="1600" b="0" i="1" u="none" strike="noStrike" kern="1200" cap="none" spc="0" normalizeH="0" baseline="0" noProof="0">
                              <a:ln>
                                <a:noFill/>
                              </a:ln>
                              <a:solidFill>
                                <a:prstClr val="black"/>
                              </a:solidFill>
                              <a:effectLst/>
                              <a:uLnTx/>
                              <a:uFillTx/>
                              <a:latin typeface="Cambria Math" panose="02040503050406030204" pitchFamily="18" charset="0"/>
                            </a:rPr>
                          </m:ctrlPr>
                        </m:fPr>
                        <m:num>
                          <m:nary>
                            <m:naryPr>
                              <m:chr m:val="∑"/>
                              <m:supHide m:val="on"/>
                              <m:ctrlPr>
                                <a:rPr kumimoji="0" lang="en-GB" sz="1600" b="0" i="1" u="none" strike="noStrike" kern="1200" cap="none" spc="0" normalizeH="0" baseline="0" noProof="0" smtClean="0">
                                  <a:ln>
                                    <a:noFill/>
                                  </a:ln>
                                  <a:solidFill>
                                    <a:prstClr val="black"/>
                                  </a:solidFill>
                                  <a:effectLst/>
                                  <a:uLnTx/>
                                  <a:uFillTx/>
                                  <a:latin typeface="Cambria Math" panose="02040503050406030204" pitchFamily="18" charset="0"/>
                                </a:rPr>
                              </m:ctrlPr>
                            </m:naryPr>
                            <m:sub>
                              <m:r>
                                <m:rPr>
                                  <m:brk m:alnAt="7"/>
                                </m:rPr>
                                <a:rPr kumimoji="0" lang="es-ES" sz="1600" b="0" i="1" u="none" strike="noStrike" kern="1200" cap="none" spc="0" normalizeH="0" baseline="0" noProof="0" smtClean="0">
                                  <a:ln>
                                    <a:noFill/>
                                  </a:ln>
                                  <a:solidFill>
                                    <a:prstClr val="black"/>
                                  </a:solidFill>
                                  <a:effectLst/>
                                  <a:uLnTx/>
                                  <a:uFillTx/>
                                  <a:latin typeface="Cambria Math" panose="02040503050406030204" pitchFamily="18" charset="0"/>
                                </a:rPr>
                                <m:t>𝑡</m:t>
                              </m:r>
                              <m:r>
                                <a:rPr kumimoji="0" lang="es-ES" sz="1600" b="0" i="1" u="none" strike="noStrike" kern="1200" cap="none" spc="0" normalizeH="0" baseline="0" noProof="0" smtClean="0">
                                  <a:ln>
                                    <a:noFill/>
                                  </a:ln>
                                  <a:solidFill>
                                    <a:prstClr val="black"/>
                                  </a:solidFill>
                                  <a:effectLst/>
                                  <a:uLnTx/>
                                  <a:uFillTx/>
                                  <a:latin typeface="Cambria Math" panose="02040503050406030204" pitchFamily="18" charset="0"/>
                                </a:rPr>
                                <m:t>𝑒𝑐h𝑛</m:t>
                              </m:r>
                            </m:sub>
                            <m:sup/>
                            <m:e>
                              <m:sSup>
                                <m:sSupPr>
                                  <m:ctrlPr>
                                    <a:rPr lang="en-GB" sz="1600" i="1">
                                      <a:solidFill>
                                        <a:prstClr val="black"/>
                                      </a:solidFill>
                                      <a:latin typeface="Cambria Math" panose="02040503050406030204" pitchFamily="18" charset="0"/>
                                    </a:rPr>
                                  </m:ctrlPr>
                                </m:sSupPr>
                                <m:e>
                                  <m:r>
                                    <a:rPr lang="en-GB" sz="1600" i="1">
                                      <a:solidFill>
                                        <a:prstClr val="black"/>
                                      </a:solidFill>
                                      <a:latin typeface="Cambria Math" panose="02040503050406030204" pitchFamily="18" charset="0"/>
                                    </a:rPr>
                                    <m:t>𝑒𝑛𝑒𝑟𝑔𝑦</m:t>
                                  </m:r>
                                  <m:r>
                                    <a:rPr lang="en-GB" sz="1600">
                                      <a:solidFill>
                                        <a:prstClr val="black"/>
                                      </a:solidFill>
                                      <a:latin typeface="Cambria Math" panose="02040503050406030204" pitchFamily="18" charset="0"/>
                                    </a:rPr>
                                    <m:t> </m:t>
                                  </m:r>
                                  <m:r>
                                    <a:rPr lang="en-GB" sz="1600" i="1">
                                      <a:solidFill>
                                        <a:prstClr val="black"/>
                                      </a:solidFill>
                                      <a:latin typeface="Cambria Math" panose="02040503050406030204" pitchFamily="18" charset="0"/>
                                    </a:rPr>
                                    <m:t>𝑟𝑒𝑡𝑢𝑟𝑛𝑒𝑑</m:t>
                                  </m:r>
                                </m:e>
                                <m:sup>
                                  <m:r>
                                    <a:rPr lang="es-ES" sz="1600" i="1">
                                      <a:solidFill>
                                        <a:prstClr val="black"/>
                                      </a:solidFill>
                                      <a:latin typeface="Cambria Math" panose="02040503050406030204" pitchFamily="18" charset="0"/>
                                    </a:rPr>
                                    <m:t>𝑡𝑒𝑐h𝑛</m:t>
                                  </m:r>
                                </m:sup>
                              </m:sSup>
                            </m:e>
                          </m:nary>
                        </m:num>
                        <m:den>
                          <m:nary>
                            <m:naryPr>
                              <m:chr m:val="∑"/>
                              <m:supHide m:val="on"/>
                              <m:ctrlPr>
                                <a:rPr kumimoji="0" lang="en-GB" sz="1600" b="0" i="1" u="none" strike="noStrike" kern="1200" cap="none" spc="0" normalizeH="0" baseline="0" noProof="0" smtClean="0">
                                  <a:ln>
                                    <a:noFill/>
                                  </a:ln>
                                  <a:solidFill>
                                    <a:prstClr val="black"/>
                                  </a:solidFill>
                                  <a:effectLst/>
                                  <a:uLnTx/>
                                  <a:uFillTx/>
                                  <a:latin typeface="Cambria Math" panose="02040503050406030204" pitchFamily="18" charset="0"/>
                                </a:rPr>
                              </m:ctrlPr>
                            </m:naryPr>
                            <m:sub>
                              <m:r>
                                <m:rPr>
                                  <m:brk m:alnAt="7"/>
                                </m:rPr>
                                <a:rPr kumimoji="0" lang="es-ES" sz="1600" b="0" i="1" u="none" strike="noStrike" kern="1200" cap="none" spc="0" normalizeH="0" baseline="0" noProof="0" smtClean="0">
                                  <a:ln>
                                    <a:noFill/>
                                  </a:ln>
                                  <a:solidFill>
                                    <a:prstClr val="black"/>
                                  </a:solidFill>
                                  <a:effectLst/>
                                  <a:uLnTx/>
                                  <a:uFillTx/>
                                  <a:latin typeface="Cambria Math" panose="02040503050406030204" pitchFamily="18" charset="0"/>
                                </a:rPr>
                                <m:t>𝑡</m:t>
                              </m:r>
                              <m:r>
                                <a:rPr kumimoji="0" lang="es-ES" sz="1600" b="0" i="1" u="none" strike="noStrike" kern="1200" cap="none" spc="0" normalizeH="0" baseline="0" noProof="0" smtClean="0">
                                  <a:ln>
                                    <a:noFill/>
                                  </a:ln>
                                  <a:solidFill>
                                    <a:prstClr val="black"/>
                                  </a:solidFill>
                                  <a:effectLst/>
                                  <a:uLnTx/>
                                  <a:uFillTx/>
                                  <a:latin typeface="Cambria Math" panose="02040503050406030204" pitchFamily="18" charset="0"/>
                                </a:rPr>
                                <m:t>𝑒𝑐h𝑛</m:t>
                              </m:r>
                            </m:sub>
                            <m:sup/>
                            <m:e>
                              <m:sSup>
                                <m:sSupPr>
                                  <m:ctrlPr>
                                    <a:rPr lang="en-GB" sz="1600" i="1">
                                      <a:solidFill>
                                        <a:srgbClr val="00B050"/>
                                      </a:solidFill>
                                      <a:latin typeface="Cambria Math" panose="02040503050406030204" pitchFamily="18" charset="0"/>
                                    </a:rPr>
                                  </m:ctrlPr>
                                </m:sSupPr>
                                <m:e>
                                  <m:r>
                                    <a:rPr lang="en-GB" sz="1600" i="1">
                                      <a:solidFill>
                                        <a:srgbClr val="00B050"/>
                                      </a:solidFill>
                                      <a:latin typeface="Cambria Math" panose="02040503050406030204" pitchFamily="18" charset="0"/>
                                    </a:rPr>
                                    <m:t>𝑒𝑛𝑒𝑟𝑔𝑦</m:t>
                                  </m:r>
                                  <m:r>
                                    <a:rPr lang="en-GB" sz="1600">
                                      <a:solidFill>
                                        <a:srgbClr val="00B050"/>
                                      </a:solidFill>
                                      <a:latin typeface="Cambria Math" panose="02040503050406030204" pitchFamily="18" charset="0"/>
                                    </a:rPr>
                                    <m:t> </m:t>
                                  </m:r>
                                  <m:r>
                                    <a:rPr lang="en-GB" sz="1600" i="1">
                                      <a:solidFill>
                                        <a:srgbClr val="00B050"/>
                                      </a:solidFill>
                                      <a:latin typeface="Cambria Math" panose="02040503050406030204" pitchFamily="18" charset="0"/>
                                    </a:rPr>
                                    <m:t>𝑖𝑛𝑣𝑒𝑠𝑡𝑒𝑑</m:t>
                                  </m:r>
                                </m:e>
                                <m:sup>
                                  <m:r>
                                    <a:rPr lang="es-ES" sz="1600" i="1">
                                      <a:solidFill>
                                        <a:srgbClr val="00B050"/>
                                      </a:solidFill>
                                      <a:latin typeface="Cambria Math" panose="02040503050406030204" pitchFamily="18" charset="0"/>
                                    </a:rPr>
                                    <m:t>𝑡𝑒𝑐h𝑛</m:t>
                                  </m:r>
                                </m:sup>
                              </m:sSup>
                            </m:e>
                          </m:nary>
                        </m:den>
                      </m:f>
                    </m:oMath>
                  </m:oMathPara>
                </a14:m>
                <a:endParaRPr kumimoji="0" lang="en-GB" sz="1600" b="0" i="0" u="none" strike="noStrike" kern="1200" cap="none" spc="0" normalizeH="0" baseline="0" noProof="0" dirty="0">
                  <a:ln>
                    <a:noFill/>
                  </a:ln>
                  <a:solidFill>
                    <a:prstClr val="black"/>
                  </a:solidFill>
                  <a:effectLst/>
                  <a:uLnTx/>
                  <a:uFillTx/>
                  <a:latin typeface="Calibri" panose="020F0502020204030204"/>
                </a:endParaRPr>
              </a:p>
            </p:txBody>
          </p:sp>
        </mc:Choice>
        <mc:Fallback xmlns="">
          <p:sp>
            <p:nvSpPr>
              <p:cNvPr id="10" name="Rectángulo 9"/>
              <p:cNvSpPr>
                <a:spLocks noRot="1" noChangeAspect="1" noMove="1" noResize="1" noEditPoints="1" noAdjustHandles="1" noChangeArrowheads="1" noChangeShapeType="1" noTextEdit="1"/>
              </p:cNvSpPr>
              <p:nvPr/>
            </p:nvSpPr>
            <p:spPr>
              <a:xfrm>
                <a:off x="6168112" y="2720561"/>
                <a:ext cx="3873047" cy="646459"/>
              </a:xfrm>
              <a:prstGeom prst="rect">
                <a:avLst/>
              </a:prstGeom>
              <a:blipFill>
                <a:blip r:embed="rId6"/>
                <a:stretch>
                  <a:fillRect/>
                </a:stretch>
              </a:blipFill>
            </p:spPr>
            <p:txBody>
              <a:bodyPr/>
              <a:lstStyle/>
              <a:p>
                <a:r>
                  <a:rPr lang="en-GB">
                    <a:noFill/>
                  </a:rPr>
                  <a:t> </a:t>
                </a:r>
              </a:p>
            </p:txBody>
          </p:sp>
        </mc:Fallback>
      </mc:AlternateContent>
      <p:sp>
        <p:nvSpPr>
          <p:cNvPr id="11" name="Flecha derecha 10"/>
          <p:cNvSpPr/>
          <p:nvPr/>
        </p:nvSpPr>
        <p:spPr>
          <a:xfrm>
            <a:off x="4944534" y="2889964"/>
            <a:ext cx="795075" cy="3076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64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Autofit/>
          </a:bodyPr>
          <a:lstStyle/>
          <a:p>
            <a:r>
              <a:rPr lang="de-AT" sz="11500" dirty="0" err="1" smtClean="0"/>
              <a:t>Modelling</a:t>
            </a:r>
            <a:r>
              <a:rPr lang="de-AT" sz="11500" dirty="0" smtClean="0"/>
              <a:t> </a:t>
            </a:r>
            <a:r>
              <a:rPr lang="de-AT" sz="11500" dirty="0" err="1" smtClean="0"/>
              <a:t>Week</a:t>
            </a:r>
            <a:endParaRPr lang="de-AT" sz="11500" dirty="0"/>
          </a:p>
        </p:txBody>
      </p:sp>
      <p:sp>
        <p:nvSpPr>
          <p:cNvPr id="5" name="Textplatzhalter 4"/>
          <p:cNvSpPr>
            <a:spLocks noGrp="1"/>
          </p:cNvSpPr>
          <p:nvPr>
            <p:ph type="body" idx="1"/>
          </p:nvPr>
        </p:nvSpPr>
        <p:spPr/>
        <p:txBody>
          <a:bodyPr>
            <a:normAutofit/>
          </a:bodyPr>
          <a:lstStyle/>
          <a:p>
            <a:r>
              <a:rPr lang="de-AT" sz="3200" dirty="0" smtClean="0"/>
              <a:t>Feb_22 – </a:t>
            </a:r>
            <a:r>
              <a:rPr lang="de-AT" sz="3200" dirty="0" err="1" smtClean="0"/>
              <a:t>day</a:t>
            </a:r>
            <a:r>
              <a:rPr lang="de-AT" sz="3200" dirty="0" smtClean="0"/>
              <a:t> 2, Workshop „</a:t>
            </a:r>
            <a:r>
              <a:rPr lang="de-AT" sz="3200" dirty="0" err="1" smtClean="0"/>
              <a:t>Energy</a:t>
            </a:r>
            <a:r>
              <a:rPr lang="de-AT" sz="3200" dirty="0" smtClean="0"/>
              <a:t>-Materials-Economy-Land“</a:t>
            </a:r>
            <a:endParaRPr lang="de-AT" sz="3200" dirty="0"/>
          </a:p>
        </p:txBody>
      </p:sp>
      <p:sp>
        <p:nvSpPr>
          <p:cNvPr id="2" name="Foliennummernplatzhalter 1"/>
          <p:cNvSpPr>
            <a:spLocks noGrp="1"/>
          </p:cNvSpPr>
          <p:nvPr>
            <p:ph type="sldNum" sz="quarter" idx="12"/>
          </p:nvPr>
        </p:nvSpPr>
        <p:spPr/>
        <p:txBody>
          <a:bodyPr/>
          <a:lstStyle/>
          <a:p>
            <a:fld id="{0A0C873C-4420-4A57-B42C-A5D53864B5EA}" type="slidenum">
              <a:rPr lang="en-US" smtClean="0"/>
              <a:pPr/>
              <a:t>46</a:t>
            </a:fld>
            <a:r>
              <a:rPr lang="en-US" smtClean="0"/>
              <a:t> </a:t>
            </a:r>
            <a:endParaRPr lang="en-US" dirty="0"/>
          </a:p>
        </p:txBody>
      </p:sp>
    </p:spTree>
    <p:extLst>
      <p:ext uri="{BB962C8B-B14F-4D97-AF65-F5344CB8AC3E}">
        <p14:creationId xmlns:p14="http://schemas.microsoft.com/office/powerpoint/2010/main" val="746188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Topics</a:t>
            </a:r>
            <a:endParaRPr lang="de-AT" dirty="0"/>
          </a:p>
        </p:txBody>
      </p:sp>
      <p:sp>
        <p:nvSpPr>
          <p:cNvPr id="5" name="Inhaltsplatzhalter 4"/>
          <p:cNvSpPr>
            <a:spLocks noGrp="1"/>
          </p:cNvSpPr>
          <p:nvPr>
            <p:ph idx="1"/>
          </p:nvPr>
        </p:nvSpPr>
        <p:spPr/>
        <p:txBody>
          <a:bodyPr>
            <a:normAutofit lnSpcReduction="10000"/>
          </a:bodyPr>
          <a:lstStyle/>
          <a:p>
            <a:r>
              <a:rPr lang="de-AT" dirty="0" smtClean="0"/>
              <a:t>General Link: </a:t>
            </a:r>
            <a:r>
              <a:rPr lang="de-AT" dirty="0" err="1" smtClean="0"/>
              <a:t>Energy</a:t>
            </a:r>
            <a:r>
              <a:rPr lang="de-AT" dirty="0" smtClean="0"/>
              <a:t>-Economy </a:t>
            </a:r>
            <a:r>
              <a:rPr lang="de-AT" dirty="0" smtClean="0">
                <a:sym typeface="Wingdings" panose="05000000000000000000" pitchFamily="2" charset="2"/>
              </a:rPr>
              <a:t> </a:t>
            </a:r>
            <a:r>
              <a:rPr lang="de-AT" dirty="0" err="1" smtClean="0">
                <a:sym typeface="Wingdings" panose="05000000000000000000" pitchFamily="2" charset="2"/>
              </a:rPr>
              <a:t>Ensuring</a:t>
            </a:r>
            <a:r>
              <a:rPr lang="de-AT" dirty="0" smtClean="0">
                <a:sym typeface="Wingdings" panose="05000000000000000000" pitchFamily="2" charset="2"/>
              </a:rPr>
              <a:t> </a:t>
            </a:r>
            <a:r>
              <a:rPr lang="de-AT" dirty="0" err="1" smtClean="0">
                <a:sym typeface="Wingdings" panose="05000000000000000000" pitchFamily="2" charset="2"/>
              </a:rPr>
              <a:t>consistency</a:t>
            </a:r>
            <a:r>
              <a:rPr lang="de-AT" dirty="0" smtClean="0">
                <a:sym typeface="Wingdings" panose="05000000000000000000" pitchFamily="2" charset="2"/>
              </a:rPr>
              <a:t> </a:t>
            </a:r>
            <a:r>
              <a:rPr lang="de-AT" dirty="0" err="1" smtClean="0">
                <a:sym typeface="Wingdings" panose="05000000000000000000" pitchFamily="2" charset="2"/>
              </a:rPr>
              <a:t>between</a:t>
            </a:r>
            <a:r>
              <a:rPr lang="de-AT" dirty="0" smtClean="0">
                <a:sym typeface="Wingdings" panose="05000000000000000000" pitchFamily="2" charset="2"/>
              </a:rPr>
              <a:t> </a:t>
            </a:r>
            <a:r>
              <a:rPr lang="de-AT" dirty="0" err="1" smtClean="0">
                <a:sym typeface="Wingdings" panose="05000000000000000000" pitchFamily="2" charset="2"/>
              </a:rPr>
              <a:t>monetary</a:t>
            </a:r>
            <a:r>
              <a:rPr lang="de-AT" dirty="0" smtClean="0">
                <a:sym typeface="Wingdings" panose="05000000000000000000" pitchFamily="2" charset="2"/>
              </a:rPr>
              <a:t> </a:t>
            </a:r>
            <a:r>
              <a:rPr lang="de-AT" dirty="0" err="1" smtClean="0">
                <a:sym typeface="Wingdings" panose="05000000000000000000" pitchFamily="2" charset="2"/>
              </a:rPr>
              <a:t>and</a:t>
            </a:r>
            <a:r>
              <a:rPr lang="de-AT" dirty="0" smtClean="0">
                <a:sym typeface="Wingdings" panose="05000000000000000000" pitchFamily="2" charset="2"/>
              </a:rPr>
              <a:t> </a:t>
            </a:r>
            <a:r>
              <a:rPr lang="de-AT" dirty="0" err="1" smtClean="0">
                <a:sym typeface="Wingdings" panose="05000000000000000000" pitchFamily="2" charset="2"/>
              </a:rPr>
              <a:t>physical</a:t>
            </a:r>
            <a:r>
              <a:rPr lang="de-AT" dirty="0" smtClean="0">
                <a:sym typeface="Wingdings" panose="05000000000000000000" pitchFamily="2" charset="2"/>
              </a:rPr>
              <a:t> </a:t>
            </a:r>
            <a:r>
              <a:rPr lang="de-AT" dirty="0" err="1" smtClean="0">
                <a:sym typeface="Wingdings" panose="05000000000000000000" pitchFamily="2" charset="2"/>
              </a:rPr>
              <a:t>flows</a:t>
            </a:r>
            <a:endParaRPr lang="de-AT" dirty="0" smtClean="0">
              <a:sym typeface="Wingdings" panose="05000000000000000000" pitchFamily="2" charset="2"/>
            </a:endParaRPr>
          </a:p>
          <a:p>
            <a:r>
              <a:rPr lang="de-AT" dirty="0"/>
              <a:t>H2-fuels </a:t>
            </a:r>
            <a:r>
              <a:rPr lang="de-AT" dirty="0" err="1" smtClean="0"/>
              <a:t>demand</a:t>
            </a:r>
            <a:endParaRPr lang="de-AT" dirty="0" smtClean="0"/>
          </a:p>
          <a:p>
            <a:r>
              <a:rPr lang="de-AT" dirty="0" smtClean="0"/>
              <a:t>FE </a:t>
            </a:r>
            <a:r>
              <a:rPr lang="de-AT" dirty="0"/>
              <a:t>Solid </a:t>
            </a:r>
            <a:r>
              <a:rPr lang="de-AT" dirty="0" err="1"/>
              <a:t>demand</a:t>
            </a:r>
            <a:r>
              <a:rPr lang="de-AT" dirty="0"/>
              <a:t> Split: Bio / </a:t>
            </a:r>
            <a:r>
              <a:rPr lang="de-AT" dirty="0" smtClean="0"/>
              <a:t>Fossil</a:t>
            </a:r>
          </a:p>
          <a:p>
            <a:r>
              <a:rPr lang="de-AT" dirty="0" err="1"/>
              <a:t>Allocation</a:t>
            </a:r>
            <a:r>
              <a:rPr lang="de-AT" dirty="0"/>
              <a:t> </a:t>
            </a:r>
            <a:r>
              <a:rPr lang="de-AT" dirty="0" err="1"/>
              <a:t>priorities</a:t>
            </a:r>
            <a:r>
              <a:rPr lang="de-AT" dirty="0"/>
              <a:t> in </a:t>
            </a:r>
            <a:r>
              <a:rPr lang="de-AT" dirty="0" smtClean="0"/>
              <a:t>Tech-</a:t>
            </a:r>
            <a:r>
              <a:rPr lang="de-AT" dirty="0" err="1" smtClean="0"/>
              <a:t>Utilization</a:t>
            </a:r>
            <a:endParaRPr lang="de-AT" dirty="0" smtClean="0"/>
          </a:p>
          <a:p>
            <a:r>
              <a:rPr lang="de-AT" dirty="0" smtClean="0"/>
              <a:t>Solid </a:t>
            </a:r>
            <a:r>
              <a:rPr lang="de-AT" dirty="0" err="1" smtClean="0"/>
              <a:t>Biomass</a:t>
            </a:r>
            <a:r>
              <a:rPr lang="de-AT" dirty="0" smtClean="0"/>
              <a:t>: </a:t>
            </a:r>
            <a:r>
              <a:rPr lang="de-AT" dirty="0" err="1" smtClean="0"/>
              <a:t>Restrictions</a:t>
            </a:r>
            <a:r>
              <a:rPr lang="de-AT" dirty="0" smtClean="0"/>
              <a:t> in </a:t>
            </a:r>
            <a:r>
              <a:rPr lang="de-AT" dirty="0" err="1" smtClean="0"/>
              <a:t>available</a:t>
            </a:r>
            <a:r>
              <a:rPr lang="de-AT" dirty="0" smtClean="0"/>
              <a:t> </a:t>
            </a:r>
            <a:r>
              <a:rPr lang="de-AT" dirty="0" err="1" smtClean="0"/>
              <a:t>biomass</a:t>
            </a:r>
            <a:r>
              <a:rPr lang="de-AT" dirty="0" smtClean="0"/>
              <a:t> </a:t>
            </a:r>
            <a:r>
              <a:rPr lang="de-AT" dirty="0" err="1" smtClean="0"/>
              <a:t>as</a:t>
            </a:r>
            <a:r>
              <a:rPr lang="de-AT" dirty="0" smtClean="0"/>
              <a:t> TI </a:t>
            </a:r>
            <a:r>
              <a:rPr lang="de-AT" dirty="0" err="1" smtClean="0"/>
              <a:t>for</a:t>
            </a:r>
            <a:r>
              <a:rPr lang="de-AT" dirty="0" smtClean="0"/>
              <a:t> PP </a:t>
            </a:r>
            <a:r>
              <a:rPr lang="de-AT" dirty="0" err="1" smtClean="0"/>
              <a:t>and</a:t>
            </a:r>
            <a:r>
              <a:rPr lang="de-AT" dirty="0" smtClean="0"/>
              <a:t> CHP</a:t>
            </a:r>
          </a:p>
          <a:p>
            <a:r>
              <a:rPr lang="de-AT" dirty="0" smtClean="0"/>
              <a:t>Material </a:t>
            </a:r>
            <a:r>
              <a:rPr lang="de-AT" dirty="0" err="1" smtClean="0"/>
              <a:t>demand</a:t>
            </a:r>
            <a:r>
              <a:rPr lang="de-AT" dirty="0" smtClean="0"/>
              <a:t> </a:t>
            </a:r>
            <a:r>
              <a:rPr lang="de-AT" dirty="0" err="1" smtClean="0"/>
              <a:t>and</a:t>
            </a:r>
            <a:r>
              <a:rPr lang="de-AT" dirty="0" smtClean="0"/>
              <a:t> </a:t>
            </a:r>
            <a:r>
              <a:rPr lang="de-AT" dirty="0" err="1" smtClean="0"/>
              <a:t>Energy</a:t>
            </a:r>
            <a:r>
              <a:rPr lang="de-AT" dirty="0" smtClean="0"/>
              <a:t> </a:t>
            </a:r>
            <a:r>
              <a:rPr lang="de-AT" dirty="0" err="1" smtClean="0"/>
              <a:t>Intensities</a:t>
            </a:r>
            <a:endParaRPr lang="de-AT" dirty="0" smtClean="0"/>
          </a:p>
          <a:p>
            <a:r>
              <a:rPr lang="de-AT" dirty="0" smtClean="0"/>
              <a:t>Split </a:t>
            </a:r>
            <a:r>
              <a:rPr lang="de-AT" dirty="0" err="1" smtClean="0"/>
              <a:t>of</a:t>
            </a:r>
            <a:r>
              <a:rPr lang="de-AT" dirty="0" smtClean="0"/>
              <a:t> </a:t>
            </a:r>
            <a:r>
              <a:rPr lang="de-AT" dirty="0" err="1" smtClean="0"/>
              <a:t>Landproducts</a:t>
            </a:r>
            <a:r>
              <a:rPr lang="de-AT" dirty="0" smtClean="0"/>
              <a:t> </a:t>
            </a:r>
            <a:r>
              <a:rPr lang="de-AT" dirty="0" err="1" smtClean="0"/>
              <a:t>to</a:t>
            </a:r>
            <a:r>
              <a:rPr lang="de-AT" dirty="0" smtClean="0"/>
              <a:t> different </a:t>
            </a:r>
            <a:r>
              <a:rPr lang="de-AT" dirty="0" err="1" smtClean="0"/>
              <a:t>uses</a:t>
            </a:r>
            <a:endParaRPr lang="de-AT" dirty="0" smtClean="0"/>
          </a:p>
          <a:p>
            <a:r>
              <a:rPr lang="de-AT" dirty="0" smtClean="0"/>
              <a:t>Investment </a:t>
            </a:r>
            <a:r>
              <a:rPr lang="de-AT" dirty="0" err="1" smtClean="0"/>
              <a:t>cost</a:t>
            </a:r>
            <a:r>
              <a:rPr lang="de-AT" dirty="0" smtClean="0"/>
              <a:t> (</a:t>
            </a:r>
            <a:r>
              <a:rPr lang="de-AT" dirty="0" err="1" smtClean="0"/>
              <a:t>energy</a:t>
            </a:r>
            <a:r>
              <a:rPr lang="de-AT" dirty="0" smtClean="0"/>
              <a:t> </a:t>
            </a:r>
            <a:r>
              <a:rPr lang="de-AT" dirty="0" err="1" smtClean="0"/>
              <a:t>sectors</a:t>
            </a:r>
            <a:r>
              <a:rPr lang="de-AT" dirty="0" smtClean="0"/>
              <a:t>)</a:t>
            </a:r>
            <a:endParaRPr lang="de-AT" dirty="0"/>
          </a:p>
          <a:p>
            <a:endParaRPr lang="de-AT" dirty="0" smtClean="0"/>
          </a:p>
        </p:txBody>
      </p:sp>
    </p:spTree>
    <p:extLst>
      <p:ext uri="{BB962C8B-B14F-4D97-AF65-F5344CB8AC3E}">
        <p14:creationId xmlns:p14="http://schemas.microsoft.com/office/powerpoint/2010/main" val="15599643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General </a:t>
            </a:r>
            <a:r>
              <a:rPr lang="de-AT" dirty="0" err="1" smtClean="0"/>
              <a:t>methodology</a:t>
            </a:r>
            <a:r>
              <a:rPr lang="de-AT" dirty="0" smtClean="0"/>
              <a:t> ECO-NRG </a:t>
            </a:r>
            <a:endParaRPr lang="de-AT" dirty="0"/>
          </a:p>
        </p:txBody>
      </p:sp>
      <p:pic>
        <p:nvPicPr>
          <p:cNvPr id="11" name="Inhaltsplatzhalter 10"/>
          <p:cNvPicPr>
            <a:picLocks noGrp="1" noChangeAspect="1"/>
          </p:cNvPicPr>
          <p:nvPr>
            <p:ph idx="1"/>
          </p:nvPr>
        </p:nvPicPr>
        <p:blipFill>
          <a:blip r:embed="rId2"/>
          <a:stretch>
            <a:fillRect/>
          </a:stretch>
        </p:blipFill>
        <p:spPr>
          <a:xfrm>
            <a:off x="6006254" y="2125682"/>
            <a:ext cx="5907953" cy="3107529"/>
          </a:xfrm>
          <a:prstGeom prst="rect">
            <a:avLst/>
          </a:prstGeom>
        </p:spPr>
      </p:pic>
      <p:grpSp>
        <p:nvGrpSpPr>
          <p:cNvPr id="10" name="Gruppieren 9"/>
          <p:cNvGrpSpPr/>
          <p:nvPr/>
        </p:nvGrpSpPr>
        <p:grpSpPr>
          <a:xfrm>
            <a:off x="-113401" y="2444692"/>
            <a:ext cx="5334061" cy="2937855"/>
            <a:chOff x="472833" y="1325486"/>
            <a:chExt cx="9839568" cy="5419365"/>
          </a:xfrm>
        </p:grpSpPr>
        <p:pic>
          <p:nvPicPr>
            <p:cNvPr id="4" name="Inhaltsplatzhalter 3"/>
            <p:cNvPicPr>
              <a:picLocks noChangeAspect="1"/>
            </p:cNvPicPr>
            <p:nvPr/>
          </p:nvPicPr>
          <p:blipFill>
            <a:blip r:embed="rId3"/>
            <a:stretch>
              <a:fillRect/>
            </a:stretch>
          </p:blipFill>
          <p:spPr>
            <a:xfrm>
              <a:off x="472833" y="1325486"/>
              <a:ext cx="9839568" cy="5419365"/>
            </a:xfrm>
            <a:prstGeom prst="rect">
              <a:avLst/>
            </a:prstGeom>
          </p:spPr>
        </p:pic>
        <p:cxnSp>
          <p:nvCxnSpPr>
            <p:cNvPr id="6" name="Gerade Verbindung mit Pfeil 5"/>
            <p:cNvCxnSpPr/>
            <p:nvPr/>
          </p:nvCxnSpPr>
          <p:spPr>
            <a:xfrm>
              <a:off x="2215662" y="2106246"/>
              <a:ext cx="844061" cy="10003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cxnSp>
        <p:nvCxnSpPr>
          <p:cNvPr id="13" name="Gerade Verbindung mit Pfeil 12"/>
          <p:cNvCxnSpPr/>
          <p:nvPr/>
        </p:nvCxnSpPr>
        <p:spPr>
          <a:xfrm flipV="1">
            <a:off x="5192225" y="3602892"/>
            <a:ext cx="1368790" cy="10289"/>
          </a:xfrm>
          <a:prstGeom prst="straightConnector1">
            <a:avLst/>
          </a:prstGeom>
          <a:ln w="76200">
            <a:solidFill>
              <a:srgbClr val="FF0000"/>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14" name="Textfeld 13"/>
          <p:cNvSpPr txBox="1"/>
          <p:nvPr/>
        </p:nvSpPr>
        <p:spPr>
          <a:xfrm>
            <a:off x="630045" y="3949023"/>
            <a:ext cx="933780" cy="230832"/>
          </a:xfrm>
          <a:prstGeom prst="rect">
            <a:avLst/>
          </a:prstGeom>
          <a:solidFill>
            <a:srgbClr val="FFFFFF">
              <a:alpha val="50980"/>
            </a:srgbClr>
          </a:solidFill>
        </p:spPr>
        <p:txBody>
          <a:bodyPr wrap="square" rtlCol="0">
            <a:spAutoFit/>
          </a:bodyPr>
          <a:lstStyle/>
          <a:p>
            <a:r>
              <a:rPr lang="de-AT" sz="900" b="1" dirty="0" err="1" smtClean="0">
                <a:solidFill>
                  <a:srgbClr val="FF0000"/>
                </a:solidFill>
              </a:rPr>
              <a:t>PE_natural_gas</a:t>
            </a:r>
            <a:endParaRPr lang="de-AT" sz="900" b="1" dirty="0">
              <a:solidFill>
                <a:srgbClr val="FF0000"/>
              </a:solidFill>
            </a:endParaRPr>
          </a:p>
        </p:txBody>
      </p:sp>
      <p:cxnSp>
        <p:nvCxnSpPr>
          <p:cNvPr id="18" name="Gerade Verbindung mit Pfeil 17"/>
          <p:cNvCxnSpPr/>
          <p:nvPr/>
        </p:nvCxnSpPr>
        <p:spPr>
          <a:xfrm flipV="1">
            <a:off x="3239477" y="3767015"/>
            <a:ext cx="11723" cy="9234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hteck 20"/>
          <p:cNvSpPr/>
          <p:nvPr/>
        </p:nvSpPr>
        <p:spPr>
          <a:xfrm>
            <a:off x="3081456" y="4682442"/>
            <a:ext cx="726395" cy="459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AT" sz="1000" dirty="0" err="1" smtClean="0">
                <a:solidFill>
                  <a:srgbClr val="FF0000"/>
                </a:solidFill>
              </a:rPr>
              <a:t>Crops</a:t>
            </a:r>
            <a:r>
              <a:rPr lang="de-AT" sz="1000" dirty="0" smtClean="0">
                <a:solidFill>
                  <a:srgbClr val="FF0000"/>
                </a:solidFill>
              </a:rPr>
              <a:t>, </a:t>
            </a:r>
            <a:r>
              <a:rPr lang="de-AT" sz="1000" dirty="0" err="1" smtClean="0">
                <a:solidFill>
                  <a:srgbClr val="FF0000"/>
                </a:solidFill>
              </a:rPr>
              <a:t>forestry</a:t>
            </a:r>
            <a:r>
              <a:rPr lang="de-AT" sz="1000" dirty="0" smtClean="0">
                <a:solidFill>
                  <a:srgbClr val="FF0000"/>
                </a:solidFill>
              </a:rPr>
              <a:t>, </a:t>
            </a:r>
            <a:r>
              <a:rPr lang="de-AT" sz="1000" dirty="0" err="1" smtClean="0">
                <a:solidFill>
                  <a:srgbClr val="FF0000"/>
                </a:solidFill>
              </a:rPr>
              <a:t>waste</a:t>
            </a:r>
            <a:r>
              <a:rPr lang="de-AT" sz="1000" dirty="0" smtClean="0">
                <a:solidFill>
                  <a:srgbClr val="FF0000"/>
                </a:solidFill>
              </a:rPr>
              <a:t> (?)</a:t>
            </a:r>
            <a:endParaRPr lang="de-AT" sz="1000" dirty="0">
              <a:solidFill>
                <a:srgbClr val="FF0000"/>
              </a:solidFill>
            </a:endParaRPr>
          </a:p>
        </p:txBody>
      </p:sp>
      <p:sp>
        <p:nvSpPr>
          <p:cNvPr id="23" name="Textfeld 22"/>
          <p:cNvSpPr txBox="1"/>
          <p:nvPr/>
        </p:nvSpPr>
        <p:spPr>
          <a:xfrm rot="18359447">
            <a:off x="2086740" y="3688619"/>
            <a:ext cx="933780" cy="230832"/>
          </a:xfrm>
          <a:prstGeom prst="rect">
            <a:avLst/>
          </a:prstGeom>
          <a:solidFill>
            <a:srgbClr val="FFFFFF">
              <a:alpha val="50980"/>
            </a:srgbClr>
          </a:solidFill>
        </p:spPr>
        <p:txBody>
          <a:bodyPr wrap="square" rtlCol="0">
            <a:spAutoFit/>
          </a:bodyPr>
          <a:lstStyle/>
          <a:p>
            <a:r>
              <a:rPr lang="de-AT" sz="900" b="1" dirty="0" err="1" smtClean="0">
                <a:solidFill>
                  <a:srgbClr val="FF0000"/>
                </a:solidFill>
              </a:rPr>
              <a:t>TI_gas_fossil</a:t>
            </a:r>
            <a:endParaRPr lang="de-AT" sz="900" b="1" dirty="0">
              <a:solidFill>
                <a:srgbClr val="FF0000"/>
              </a:solidFill>
            </a:endParaRPr>
          </a:p>
        </p:txBody>
      </p:sp>
      <p:sp>
        <p:nvSpPr>
          <p:cNvPr id="24" name="Textfeld 23"/>
          <p:cNvSpPr txBox="1"/>
          <p:nvPr/>
        </p:nvSpPr>
        <p:spPr>
          <a:xfrm>
            <a:off x="4604972" y="3815919"/>
            <a:ext cx="933780" cy="230832"/>
          </a:xfrm>
          <a:prstGeom prst="rect">
            <a:avLst/>
          </a:prstGeom>
          <a:solidFill>
            <a:srgbClr val="FFFFFF">
              <a:alpha val="50980"/>
            </a:srgbClr>
          </a:solidFill>
        </p:spPr>
        <p:txBody>
          <a:bodyPr wrap="square" rtlCol="0">
            <a:spAutoFit/>
          </a:bodyPr>
          <a:lstStyle/>
          <a:p>
            <a:r>
              <a:rPr lang="de-AT" sz="900" b="1" dirty="0" err="1" smtClean="0">
                <a:solidFill>
                  <a:srgbClr val="FF0000"/>
                </a:solidFill>
              </a:rPr>
              <a:t>FE_gas</a:t>
            </a:r>
            <a:endParaRPr lang="de-AT" sz="900" b="1" dirty="0">
              <a:solidFill>
                <a:srgbClr val="FF0000"/>
              </a:solidFill>
            </a:endParaRPr>
          </a:p>
        </p:txBody>
      </p:sp>
      <p:sp>
        <p:nvSpPr>
          <p:cNvPr id="25" name="Textfeld 24"/>
          <p:cNvSpPr txBox="1"/>
          <p:nvPr/>
        </p:nvSpPr>
        <p:spPr>
          <a:xfrm rot="16200000">
            <a:off x="2862348" y="4085880"/>
            <a:ext cx="933780" cy="230832"/>
          </a:xfrm>
          <a:prstGeom prst="rect">
            <a:avLst/>
          </a:prstGeom>
          <a:solidFill>
            <a:srgbClr val="FFFFFF">
              <a:alpha val="50980"/>
            </a:srgbClr>
          </a:solidFill>
        </p:spPr>
        <p:txBody>
          <a:bodyPr wrap="square" rtlCol="0">
            <a:spAutoFit/>
          </a:bodyPr>
          <a:lstStyle/>
          <a:p>
            <a:r>
              <a:rPr lang="de-AT" sz="900" b="1" dirty="0" err="1" smtClean="0">
                <a:solidFill>
                  <a:srgbClr val="FF0000"/>
                </a:solidFill>
              </a:rPr>
              <a:t>TI_gas_bio</a:t>
            </a:r>
            <a:endParaRPr lang="de-AT" sz="900" b="1" dirty="0">
              <a:solidFill>
                <a:srgbClr val="FF0000"/>
              </a:solidFill>
            </a:endParaRPr>
          </a:p>
        </p:txBody>
      </p:sp>
      <p:sp>
        <p:nvSpPr>
          <p:cNvPr id="33" name="Textfeld 32"/>
          <p:cNvSpPr txBox="1"/>
          <p:nvPr/>
        </p:nvSpPr>
        <p:spPr>
          <a:xfrm>
            <a:off x="3884246" y="4745510"/>
            <a:ext cx="933780" cy="230832"/>
          </a:xfrm>
          <a:prstGeom prst="rect">
            <a:avLst/>
          </a:prstGeom>
          <a:solidFill>
            <a:srgbClr val="FFFFFF">
              <a:alpha val="50980"/>
            </a:srgbClr>
          </a:solidFill>
        </p:spPr>
        <p:txBody>
          <a:bodyPr wrap="square" rtlCol="0">
            <a:spAutoFit/>
          </a:bodyPr>
          <a:lstStyle/>
          <a:p>
            <a:r>
              <a:rPr lang="de-AT" sz="900" b="1" dirty="0" err="1" smtClean="0">
                <a:solidFill>
                  <a:srgbClr val="FF0000"/>
                </a:solidFill>
              </a:rPr>
              <a:t>TI_gas_bio</a:t>
            </a:r>
            <a:endParaRPr lang="de-AT" sz="900" b="1" dirty="0">
              <a:solidFill>
                <a:srgbClr val="FF0000"/>
              </a:solidFill>
            </a:endParaRPr>
          </a:p>
        </p:txBody>
      </p:sp>
      <p:sp>
        <p:nvSpPr>
          <p:cNvPr id="32" name="Rechteck 31"/>
          <p:cNvSpPr/>
          <p:nvPr/>
        </p:nvSpPr>
        <p:spPr>
          <a:xfrm>
            <a:off x="4516802" y="4361403"/>
            <a:ext cx="675424" cy="2025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50" dirty="0" err="1" smtClean="0">
                <a:solidFill>
                  <a:srgbClr val="FF0000"/>
                </a:solidFill>
              </a:rPr>
              <a:t>blending</a:t>
            </a:r>
            <a:endParaRPr lang="de-AT" sz="1050" dirty="0">
              <a:solidFill>
                <a:srgbClr val="FF0000"/>
              </a:solidFill>
            </a:endParaRPr>
          </a:p>
        </p:txBody>
      </p:sp>
      <p:cxnSp>
        <p:nvCxnSpPr>
          <p:cNvPr id="35" name="Gewinkelter Verbinder 34"/>
          <p:cNvCxnSpPr>
            <a:stCxn id="21" idx="3"/>
            <a:endCxn id="32" idx="2"/>
          </p:cNvCxnSpPr>
          <p:nvPr/>
        </p:nvCxnSpPr>
        <p:spPr>
          <a:xfrm flipV="1">
            <a:off x="3807851" y="4563968"/>
            <a:ext cx="1046663" cy="34814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winkelter Verbinder 37"/>
          <p:cNvCxnSpPr>
            <a:stCxn id="32" idx="0"/>
          </p:cNvCxnSpPr>
          <p:nvPr/>
        </p:nvCxnSpPr>
        <p:spPr>
          <a:xfrm rot="5400000" flipH="1" flipV="1">
            <a:off x="4695798" y="4202687"/>
            <a:ext cx="317432" cy="1270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feld 44"/>
          <p:cNvSpPr txBox="1"/>
          <p:nvPr/>
        </p:nvSpPr>
        <p:spPr>
          <a:xfrm rot="16802902">
            <a:off x="1957491" y="3208754"/>
            <a:ext cx="933780" cy="230832"/>
          </a:xfrm>
          <a:prstGeom prst="rect">
            <a:avLst/>
          </a:prstGeom>
          <a:solidFill>
            <a:srgbClr val="FFFFFF">
              <a:alpha val="50980"/>
            </a:srgbClr>
          </a:solidFill>
        </p:spPr>
        <p:txBody>
          <a:bodyPr wrap="square" rtlCol="0">
            <a:spAutoFit/>
          </a:bodyPr>
          <a:lstStyle/>
          <a:p>
            <a:r>
              <a:rPr lang="de-AT" sz="900" b="1" dirty="0" err="1" smtClean="0">
                <a:solidFill>
                  <a:srgbClr val="FF0000"/>
                </a:solidFill>
              </a:rPr>
              <a:t>TI_gas_fossil</a:t>
            </a:r>
            <a:endParaRPr lang="de-AT" sz="900" b="1" dirty="0">
              <a:solidFill>
                <a:srgbClr val="FF0000"/>
              </a:solidFill>
            </a:endParaRPr>
          </a:p>
        </p:txBody>
      </p:sp>
      <p:cxnSp>
        <p:nvCxnSpPr>
          <p:cNvPr id="46" name="Gerade Verbindung mit Pfeil 45"/>
          <p:cNvCxnSpPr/>
          <p:nvPr/>
        </p:nvCxnSpPr>
        <p:spPr>
          <a:xfrm flipV="1">
            <a:off x="3428411" y="3020646"/>
            <a:ext cx="34149" cy="16698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feld 47"/>
          <p:cNvSpPr txBox="1"/>
          <p:nvPr/>
        </p:nvSpPr>
        <p:spPr>
          <a:xfrm>
            <a:off x="597718" y="5661567"/>
            <a:ext cx="8440616" cy="923330"/>
          </a:xfrm>
          <a:prstGeom prst="rect">
            <a:avLst/>
          </a:prstGeom>
          <a:noFill/>
        </p:spPr>
        <p:txBody>
          <a:bodyPr wrap="square" rtlCol="0">
            <a:spAutoFit/>
          </a:bodyPr>
          <a:lstStyle/>
          <a:p>
            <a:pPr marL="342900" indent="-342900">
              <a:buAutoNum type="arabicPeriod"/>
            </a:pPr>
            <a:r>
              <a:rPr lang="de-AT" dirty="0" smtClean="0">
                <a:solidFill>
                  <a:srgbClr val="FF0000"/>
                </a:solidFill>
              </a:rPr>
              <a:t>Model </a:t>
            </a:r>
            <a:r>
              <a:rPr lang="de-AT" dirty="0" err="1" smtClean="0">
                <a:solidFill>
                  <a:srgbClr val="FF0000"/>
                </a:solidFill>
              </a:rPr>
              <a:t>linking</a:t>
            </a:r>
            <a:r>
              <a:rPr lang="de-AT" dirty="0">
                <a:solidFill>
                  <a:srgbClr val="FF0000"/>
                </a:solidFill>
              </a:rPr>
              <a:t> </a:t>
            </a:r>
            <a:r>
              <a:rPr lang="de-AT" dirty="0" err="1" smtClean="0">
                <a:solidFill>
                  <a:srgbClr val="FF0000"/>
                </a:solidFill>
              </a:rPr>
              <a:t>is</a:t>
            </a:r>
            <a:r>
              <a:rPr lang="de-AT" dirty="0" smtClean="0">
                <a:solidFill>
                  <a:srgbClr val="FF0000"/>
                </a:solidFill>
              </a:rPr>
              <a:t> not so </a:t>
            </a:r>
            <a:r>
              <a:rPr lang="de-AT" dirty="0" err="1" smtClean="0">
                <a:solidFill>
                  <a:srgbClr val="FF0000"/>
                </a:solidFill>
              </a:rPr>
              <a:t>straight</a:t>
            </a:r>
            <a:r>
              <a:rPr lang="de-AT" dirty="0" smtClean="0">
                <a:solidFill>
                  <a:srgbClr val="FF0000"/>
                </a:solidFill>
              </a:rPr>
              <a:t> </a:t>
            </a:r>
            <a:r>
              <a:rPr lang="de-AT" dirty="0" err="1" smtClean="0">
                <a:solidFill>
                  <a:srgbClr val="FF0000"/>
                </a:solidFill>
              </a:rPr>
              <a:t>forward</a:t>
            </a:r>
            <a:r>
              <a:rPr lang="de-AT" dirty="0" smtClean="0">
                <a:solidFill>
                  <a:srgbClr val="FF0000"/>
                </a:solidFill>
              </a:rPr>
              <a:t>, </a:t>
            </a:r>
            <a:r>
              <a:rPr lang="de-AT" dirty="0" err="1" smtClean="0">
                <a:solidFill>
                  <a:srgbClr val="FF0000"/>
                </a:solidFill>
              </a:rPr>
              <a:t>and</a:t>
            </a:r>
            <a:r>
              <a:rPr lang="de-AT" dirty="0" smtClean="0">
                <a:solidFill>
                  <a:srgbClr val="FF0000"/>
                </a:solidFill>
              </a:rPr>
              <a:t> will </a:t>
            </a:r>
            <a:r>
              <a:rPr lang="de-AT" dirty="0" err="1" smtClean="0">
                <a:solidFill>
                  <a:srgbClr val="FF0000"/>
                </a:solidFill>
              </a:rPr>
              <a:t>require</a:t>
            </a:r>
            <a:r>
              <a:rPr lang="de-AT" dirty="0" smtClean="0">
                <a:solidFill>
                  <a:srgbClr val="FF0000"/>
                </a:solidFill>
              </a:rPr>
              <a:t> a face-</a:t>
            </a:r>
            <a:r>
              <a:rPr lang="de-AT" dirty="0" err="1" smtClean="0">
                <a:solidFill>
                  <a:srgbClr val="FF0000"/>
                </a:solidFill>
              </a:rPr>
              <a:t>to</a:t>
            </a:r>
            <a:r>
              <a:rPr lang="de-AT" dirty="0" smtClean="0">
                <a:solidFill>
                  <a:srgbClr val="FF0000"/>
                </a:solidFill>
              </a:rPr>
              <a:t>-face </a:t>
            </a:r>
            <a:r>
              <a:rPr lang="de-AT" dirty="0" err="1" smtClean="0">
                <a:solidFill>
                  <a:srgbClr val="FF0000"/>
                </a:solidFill>
              </a:rPr>
              <a:t>session</a:t>
            </a:r>
            <a:endParaRPr lang="de-AT" dirty="0" smtClean="0">
              <a:solidFill>
                <a:srgbClr val="FF0000"/>
              </a:solidFill>
            </a:endParaRPr>
          </a:p>
          <a:p>
            <a:pPr marL="342900" indent="-342900">
              <a:buAutoNum type="arabicPeriod"/>
            </a:pPr>
            <a:r>
              <a:rPr lang="de-AT" dirty="0" err="1" smtClean="0">
                <a:solidFill>
                  <a:srgbClr val="FF0000"/>
                </a:solidFill>
              </a:rPr>
              <a:t>Some</a:t>
            </a:r>
            <a:r>
              <a:rPr lang="de-AT" dirty="0" smtClean="0">
                <a:solidFill>
                  <a:srgbClr val="FF0000"/>
                </a:solidFill>
              </a:rPr>
              <a:t> </a:t>
            </a:r>
            <a:r>
              <a:rPr lang="de-AT" dirty="0" err="1" smtClean="0">
                <a:solidFill>
                  <a:srgbClr val="FF0000"/>
                </a:solidFill>
              </a:rPr>
              <a:t>industries</a:t>
            </a:r>
            <a:r>
              <a:rPr lang="de-AT" dirty="0" smtClean="0">
                <a:solidFill>
                  <a:srgbClr val="FF0000"/>
                </a:solidFill>
              </a:rPr>
              <a:t> do not </a:t>
            </a:r>
            <a:r>
              <a:rPr lang="de-AT" dirty="0" err="1" smtClean="0">
                <a:solidFill>
                  <a:srgbClr val="FF0000"/>
                </a:solidFill>
              </a:rPr>
              <a:t>primarily</a:t>
            </a:r>
            <a:r>
              <a:rPr lang="de-AT" dirty="0" smtClean="0">
                <a:solidFill>
                  <a:srgbClr val="FF0000"/>
                </a:solidFill>
              </a:rPr>
              <a:t> </a:t>
            </a:r>
            <a:r>
              <a:rPr lang="de-AT" dirty="0" err="1" smtClean="0">
                <a:solidFill>
                  <a:srgbClr val="FF0000"/>
                </a:solidFill>
              </a:rPr>
              <a:t>sell</a:t>
            </a:r>
            <a:r>
              <a:rPr lang="de-AT" dirty="0" smtClean="0">
                <a:solidFill>
                  <a:srgbClr val="FF0000"/>
                </a:solidFill>
              </a:rPr>
              <a:t> </a:t>
            </a:r>
            <a:r>
              <a:rPr lang="de-AT" dirty="0" err="1" smtClean="0">
                <a:solidFill>
                  <a:srgbClr val="FF0000"/>
                </a:solidFill>
              </a:rPr>
              <a:t>energy</a:t>
            </a:r>
            <a:r>
              <a:rPr lang="de-AT" dirty="0" smtClean="0">
                <a:solidFill>
                  <a:srgbClr val="FF0000"/>
                </a:solidFill>
              </a:rPr>
              <a:t> </a:t>
            </a:r>
            <a:r>
              <a:rPr lang="de-AT" dirty="0" smtClean="0">
                <a:solidFill>
                  <a:srgbClr val="FF0000"/>
                </a:solidFill>
                <a:sym typeface="Wingdings" panose="05000000000000000000" pitchFamily="2" charset="2"/>
              </a:rPr>
              <a:t> limited Resolution</a:t>
            </a:r>
          </a:p>
          <a:p>
            <a:pPr marL="342900" indent="-342900">
              <a:buAutoNum type="arabicPeriod"/>
            </a:pPr>
            <a:r>
              <a:rPr lang="de-AT" dirty="0" err="1" smtClean="0">
                <a:solidFill>
                  <a:srgbClr val="FF0000"/>
                </a:solidFill>
                <a:sym typeface="Wingdings" panose="05000000000000000000" pitchFamily="2" charset="2"/>
              </a:rPr>
              <a:t>Some</a:t>
            </a:r>
            <a:r>
              <a:rPr lang="de-AT" dirty="0" smtClean="0">
                <a:solidFill>
                  <a:srgbClr val="FF0000"/>
                </a:solidFill>
                <a:sym typeface="Wingdings" panose="05000000000000000000" pitchFamily="2" charset="2"/>
              </a:rPr>
              <a:t> FE </a:t>
            </a:r>
            <a:r>
              <a:rPr lang="de-AT" dirty="0" err="1" smtClean="0">
                <a:solidFill>
                  <a:srgbClr val="FF0000"/>
                </a:solidFill>
                <a:sym typeface="Wingdings" panose="05000000000000000000" pitchFamily="2" charset="2"/>
              </a:rPr>
              <a:t>Commodities</a:t>
            </a:r>
            <a:r>
              <a:rPr lang="de-AT" dirty="0" smtClean="0">
                <a:solidFill>
                  <a:srgbClr val="FF0000"/>
                </a:solidFill>
                <a:sym typeface="Wingdings" panose="05000000000000000000" pitchFamily="2" charset="2"/>
              </a:rPr>
              <a:t> </a:t>
            </a:r>
            <a:r>
              <a:rPr lang="de-AT" dirty="0" err="1" smtClean="0">
                <a:solidFill>
                  <a:srgbClr val="FF0000"/>
                </a:solidFill>
                <a:sym typeface="Wingdings" panose="05000000000000000000" pitchFamily="2" charset="2"/>
              </a:rPr>
              <a:t>are</a:t>
            </a:r>
            <a:r>
              <a:rPr lang="de-AT" dirty="0" smtClean="0">
                <a:solidFill>
                  <a:srgbClr val="FF0000"/>
                </a:solidFill>
                <a:sym typeface="Wingdings" panose="05000000000000000000" pitchFamily="2" charset="2"/>
              </a:rPr>
              <a:t> </a:t>
            </a:r>
            <a:r>
              <a:rPr lang="de-AT" dirty="0" err="1" smtClean="0">
                <a:solidFill>
                  <a:srgbClr val="FF0000"/>
                </a:solidFill>
                <a:sym typeface="Wingdings" panose="05000000000000000000" pitchFamily="2" charset="2"/>
              </a:rPr>
              <a:t>missing</a:t>
            </a:r>
            <a:r>
              <a:rPr lang="de-AT" dirty="0" smtClean="0">
                <a:solidFill>
                  <a:srgbClr val="FF0000"/>
                </a:solidFill>
                <a:sym typeface="Wingdings" panose="05000000000000000000" pitchFamily="2" charset="2"/>
              </a:rPr>
              <a:t> (Solid Bio, Hydrogen)</a:t>
            </a:r>
            <a:endParaRPr lang="de-AT" dirty="0">
              <a:solidFill>
                <a:srgbClr val="FF0000"/>
              </a:solidFill>
            </a:endParaRPr>
          </a:p>
        </p:txBody>
      </p:sp>
      <p:sp>
        <p:nvSpPr>
          <p:cNvPr id="55" name="Textfeld 54"/>
          <p:cNvSpPr txBox="1"/>
          <p:nvPr/>
        </p:nvSpPr>
        <p:spPr>
          <a:xfrm>
            <a:off x="5580908" y="3734406"/>
            <a:ext cx="3895246" cy="923330"/>
          </a:xfrm>
          <a:prstGeom prst="rect">
            <a:avLst/>
          </a:prstGeom>
          <a:solidFill>
            <a:schemeClr val="bg1"/>
          </a:solidFill>
        </p:spPr>
        <p:txBody>
          <a:bodyPr wrap="square" rtlCol="0">
            <a:spAutoFit/>
          </a:bodyPr>
          <a:lstStyle/>
          <a:p>
            <a:r>
              <a:rPr lang="de-AT" dirty="0" smtClean="0">
                <a:solidFill>
                  <a:srgbClr val="FF0000"/>
                </a:solidFill>
              </a:rPr>
              <a:t>Linking NRG-ECO: </a:t>
            </a:r>
          </a:p>
          <a:p>
            <a:pPr marL="285750" indent="-285750">
              <a:buFontTx/>
              <a:buChar char="-"/>
            </a:pPr>
            <a:r>
              <a:rPr lang="de-AT" dirty="0" err="1" smtClean="0">
                <a:solidFill>
                  <a:srgbClr val="FF0000"/>
                </a:solidFill>
              </a:rPr>
              <a:t>energy</a:t>
            </a:r>
            <a:r>
              <a:rPr lang="de-AT" dirty="0" smtClean="0">
                <a:solidFill>
                  <a:srgbClr val="FF0000"/>
                </a:solidFill>
              </a:rPr>
              <a:t> </a:t>
            </a:r>
            <a:r>
              <a:rPr lang="de-AT" dirty="0" err="1" smtClean="0">
                <a:solidFill>
                  <a:srgbClr val="FF0000"/>
                </a:solidFill>
              </a:rPr>
              <a:t>flows</a:t>
            </a:r>
            <a:r>
              <a:rPr lang="de-AT" dirty="0" smtClean="0">
                <a:solidFill>
                  <a:srgbClr val="FF0000"/>
                </a:solidFill>
              </a:rPr>
              <a:t> &lt;-&gt; </a:t>
            </a:r>
            <a:r>
              <a:rPr lang="de-AT" dirty="0" err="1" smtClean="0">
                <a:solidFill>
                  <a:srgbClr val="FF0000"/>
                </a:solidFill>
              </a:rPr>
              <a:t>Econ</a:t>
            </a:r>
            <a:r>
              <a:rPr lang="de-AT" dirty="0" smtClean="0">
                <a:solidFill>
                  <a:srgbClr val="FF0000"/>
                </a:solidFill>
              </a:rPr>
              <a:t>. </a:t>
            </a:r>
            <a:r>
              <a:rPr lang="de-AT" dirty="0" err="1" smtClean="0">
                <a:solidFill>
                  <a:srgbClr val="FF0000"/>
                </a:solidFill>
              </a:rPr>
              <a:t>Ouput</a:t>
            </a:r>
            <a:r>
              <a:rPr lang="de-AT" dirty="0" smtClean="0">
                <a:solidFill>
                  <a:srgbClr val="FF0000"/>
                </a:solidFill>
              </a:rPr>
              <a:t> </a:t>
            </a:r>
          </a:p>
          <a:p>
            <a:pPr marL="285750" indent="-285750">
              <a:buFontTx/>
              <a:buChar char="-"/>
            </a:pPr>
            <a:r>
              <a:rPr lang="de-AT" dirty="0" err="1" smtClean="0">
                <a:solidFill>
                  <a:srgbClr val="FF0000"/>
                </a:solidFill>
              </a:rPr>
              <a:t>capacities</a:t>
            </a:r>
            <a:r>
              <a:rPr lang="de-AT" dirty="0" smtClean="0">
                <a:solidFill>
                  <a:srgbClr val="FF0000"/>
                </a:solidFill>
              </a:rPr>
              <a:t>  &lt;-&gt; Investments (</a:t>
            </a:r>
            <a:r>
              <a:rPr lang="de-AT" dirty="0" err="1" smtClean="0">
                <a:solidFill>
                  <a:srgbClr val="FF0000"/>
                </a:solidFill>
              </a:rPr>
              <a:t>capital</a:t>
            </a:r>
            <a:r>
              <a:rPr lang="de-AT" dirty="0" smtClean="0">
                <a:solidFill>
                  <a:srgbClr val="FF0000"/>
                </a:solidFill>
              </a:rPr>
              <a:t>)</a:t>
            </a:r>
            <a:endParaRPr lang="de-AT" dirty="0">
              <a:solidFill>
                <a:srgbClr val="FF0000"/>
              </a:solidFill>
            </a:endParaRPr>
          </a:p>
        </p:txBody>
      </p:sp>
    </p:spTree>
    <p:extLst>
      <p:ext uri="{BB962C8B-B14F-4D97-AF65-F5344CB8AC3E}">
        <p14:creationId xmlns:p14="http://schemas.microsoft.com/office/powerpoint/2010/main" val="101301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animBg="1"/>
      <p:bldP spid="23" grpId="0" animBg="1"/>
      <p:bldP spid="24" grpId="0" animBg="1"/>
      <p:bldP spid="25" grpId="0" animBg="1"/>
      <p:bldP spid="33" grpId="0" animBg="1"/>
      <p:bldP spid="32" grpId="0" animBg="1"/>
      <p:bldP spid="45" grpId="0" animBg="1"/>
      <p:bldP spid="48" grpId="0"/>
      <p:bldP spid="5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Capacities</a:t>
            </a:r>
            <a:r>
              <a:rPr lang="de-AT" dirty="0" smtClean="0"/>
              <a:t> </a:t>
            </a:r>
            <a:r>
              <a:rPr lang="de-AT" dirty="0" smtClean="0">
                <a:sym typeface="Wingdings" panose="05000000000000000000" pitchFamily="2" charset="2"/>
              </a:rPr>
              <a:t></a:t>
            </a:r>
            <a:r>
              <a:rPr lang="de-AT" dirty="0" err="1" smtClean="0">
                <a:sym typeface="Wingdings" panose="05000000000000000000" pitchFamily="2" charset="2"/>
              </a:rPr>
              <a:t>investment</a:t>
            </a:r>
            <a:r>
              <a:rPr lang="de-AT" dirty="0" smtClean="0">
                <a:sym typeface="Wingdings" panose="05000000000000000000" pitchFamily="2" charset="2"/>
              </a:rPr>
              <a:t> </a:t>
            </a:r>
            <a:r>
              <a:rPr lang="de-AT" dirty="0" err="1" smtClean="0">
                <a:sym typeface="Wingdings" panose="05000000000000000000" pitchFamily="2" charset="2"/>
              </a:rPr>
              <a:t>cost</a:t>
            </a:r>
            <a:endParaRPr lang="en-IE" dirty="0"/>
          </a:p>
        </p:txBody>
      </p:sp>
      <p:sp>
        <p:nvSpPr>
          <p:cNvPr id="3" name="Inhaltsplatzhalter 2"/>
          <p:cNvSpPr>
            <a:spLocks noGrp="1"/>
          </p:cNvSpPr>
          <p:nvPr>
            <p:ph idx="1"/>
          </p:nvPr>
        </p:nvSpPr>
        <p:spPr/>
        <p:txBody>
          <a:bodyPr>
            <a:normAutofit fontScale="92500" lnSpcReduction="10000"/>
          </a:bodyPr>
          <a:lstStyle/>
          <a:p>
            <a:r>
              <a:rPr lang="de-AT" dirty="0" err="1" smtClean="0"/>
              <a:t>Capacity</a:t>
            </a:r>
            <a:r>
              <a:rPr lang="de-AT" dirty="0" smtClean="0"/>
              <a:t> </a:t>
            </a:r>
            <a:r>
              <a:rPr lang="de-AT" dirty="0" err="1" smtClean="0"/>
              <a:t>expansion</a:t>
            </a:r>
            <a:r>
              <a:rPr lang="de-AT" dirty="0" smtClean="0"/>
              <a:t>: </a:t>
            </a:r>
          </a:p>
          <a:p>
            <a:pPr lvl="1"/>
            <a:r>
              <a:rPr lang="de-AT" dirty="0" err="1" smtClean="0"/>
              <a:t>currently</a:t>
            </a:r>
            <a:r>
              <a:rPr lang="de-AT" dirty="0" smtClean="0"/>
              <a:t> </a:t>
            </a:r>
            <a:r>
              <a:rPr lang="de-AT" dirty="0" err="1" smtClean="0"/>
              <a:t>based</a:t>
            </a:r>
            <a:r>
              <a:rPr lang="de-AT" dirty="0" smtClean="0"/>
              <a:t> on </a:t>
            </a:r>
            <a:r>
              <a:rPr lang="de-AT" dirty="0" err="1" smtClean="0"/>
              <a:t>exogenous</a:t>
            </a:r>
            <a:r>
              <a:rPr lang="de-AT" dirty="0" smtClean="0"/>
              <a:t> </a:t>
            </a:r>
            <a:r>
              <a:rPr lang="de-AT" dirty="0" err="1" smtClean="0"/>
              <a:t>priorities</a:t>
            </a:r>
            <a:r>
              <a:rPr lang="de-AT" dirty="0" smtClean="0"/>
              <a:t> </a:t>
            </a:r>
          </a:p>
          <a:p>
            <a:pPr lvl="1"/>
            <a:r>
              <a:rPr lang="de-AT" dirty="0" err="1" smtClean="0"/>
              <a:t>Could</a:t>
            </a:r>
            <a:r>
              <a:rPr lang="de-AT" dirty="0" smtClean="0"/>
              <a:t> also </a:t>
            </a:r>
            <a:r>
              <a:rPr lang="de-AT" dirty="0" err="1" smtClean="0"/>
              <a:t>process</a:t>
            </a:r>
            <a:r>
              <a:rPr lang="de-AT" dirty="0" smtClean="0"/>
              <a:t> </a:t>
            </a:r>
            <a:r>
              <a:rPr lang="de-AT" dirty="0" err="1" smtClean="0"/>
              <a:t>endogeneous</a:t>
            </a:r>
            <a:r>
              <a:rPr lang="de-AT" dirty="0" smtClean="0"/>
              <a:t> </a:t>
            </a:r>
            <a:r>
              <a:rPr lang="de-AT" dirty="0" err="1" smtClean="0"/>
              <a:t>signals</a:t>
            </a:r>
            <a:r>
              <a:rPr lang="de-AT" dirty="0" smtClean="0"/>
              <a:t> in form </a:t>
            </a:r>
            <a:r>
              <a:rPr lang="de-AT" dirty="0" err="1" smtClean="0"/>
              <a:t>of</a:t>
            </a:r>
            <a:r>
              <a:rPr lang="de-AT" dirty="0" smtClean="0"/>
              <a:t> a „</a:t>
            </a:r>
            <a:r>
              <a:rPr lang="de-AT" dirty="0" err="1" smtClean="0"/>
              <a:t>weighted</a:t>
            </a:r>
            <a:r>
              <a:rPr lang="de-AT" dirty="0" smtClean="0"/>
              <a:t> </a:t>
            </a:r>
            <a:r>
              <a:rPr lang="de-AT" dirty="0" err="1" smtClean="0"/>
              <a:t>priority</a:t>
            </a:r>
            <a:r>
              <a:rPr lang="de-AT" dirty="0" smtClean="0"/>
              <a:t>“</a:t>
            </a:r>
          </a:p>
          <a:p>
            <a:pPr lvl="2"/>
            <a:r>
              <a:rPr lang="de-AT" dirty="0" smtClean="0"/>
              <a:t>„</a:t>
            </a:r>
            <a:r>
              <a:rPr lang="de-AT" dirty="0" err="1" smtClean="0"/>
              <a:t>investement</a:t>
            </a:r>
            <a:r>
              <a:rPr lang="de-AT" dirty="0" smtClean="0"/>
              <a:t> </a:t>
            </a:r>
            <a:r>
              <a:rPr lang="de-AT" dirty="0" err="1" smtClean="0"/>
              <a:t>price</a:t>
            </a:r>
            <a:r>
              <a:rPr lang="de-AT" dirty="0" smtClean="0"/>
              <a:t> </a:t>
            </a:r>
            <a:r>
              <a:rPr lang="de-AT" dirty="0" err="1" smtClean="0"/>
              <a:t>index</a:t>
            </a:r>
            <a:r>
              <a:rPr lang="de-AT" dirty="0" smtClean="0"/>
              <a:t>“ </a:t>
            </a:r>
            <a:r>
              <a:rPr lang="de-AT" dirty="0" err="1" smtClean="0"/>
              <a:t>for</a:t>
            </a:r>
            <a:r>
              <a:rPr lang="de-AT" dirty="0" smtClean="0"/>
              <a:t> </a:t>
            </a:r>
            <a:r>
              <a:rPr lang="de-AT" dirty="0" err="1" smtClean="0"/>
              <a:t>transformation</a:t>
            </a:r>
            <a:r>
              <a:rPr lang="de-AT" dirty="0" smtClean="0"/>
              <a:t> </a:t>
            </a:r>
            <a:r>
              <a:rPr lang="de-AT" dirty="0" err="1" smtClean="0"/>
              <a:t>industries</a:t>
            </a:r>
            <a:r>
              <a:rPr lang="de-AT" dirty="0" smtClean="0"/>
              <a:t> </a:t>
            </a:r>
            <a:r>
              <a:rPr lang="de-AT" dirty="0" err="1" smtClean="0"/>
              <a:t>is</a:t>
            </a:r>
            <a:r>
              <a:rPr lang="de-AT" dirty="0" smtClean="0"/>
              <a:t> </a:t>
            </a:r>
            <a:r>
              <a:rPr lang="de-AT" dirty="0" err="1" smtClean="0"/>
              <a:t>available</a:t>
            </a:r>
            <a:endParaRPr lang="de-AT" dirty="0" smtClean="0"/>
          </a:p>
          <a:p>
            <a:pPr lvl="3"/>
            <a:r>
              <a:rPr lang="de-AT" dirty="0" err="1" smtClean="0"/>
              <a:t>Endogenous</a:t>
            </a:r>
            <a:r>
              <a:rPr lang="de-AT" dirty="0" smtClean="0"/>
              <a:t> </a:t>
            </a:r>
            <a:r>
              <a:rPr lang="de-AT" dirty="0" err="1" smtClean="0"/>
              <a:t>to</a:t>
            </a:r>
            <a:r>
              <a:rPr lang="de-AT" dirty="0" smtClean="0"/>
              <a:t> </a:t>
            </a:r>
            <a:r>
              <a:rPr lang="de-AT" dirty="0" err="1" smtClean="0"/>
              <a:t>the</a:t>
            </a:r>
            <a:r>
              <a:rPr lang="de-AT" dirty="0" smtClean="0"/>
              <a:t> </a:t>
            </a:r>
            <a:r>
              <a:rPr lang="de-AT" dirty="0" err="1" smtClean="0"/>
              <a:t>model</a:t>
            </a:r>
            <a:r>
              <a:rPr lang="de-AT" dirty="0" smtClean="0"/>
              <a:t> (but </a:t>
            </a:r>
            <a:r>
              <a:rPr lang="de-AT" dirty="0" err="1" smtClean="0"/>
              <a:t>subject</a:t>
            </a:r>
            <a:r>
              <a:rPr lang="de-AT" dirty="0" smtClean="0"/>
              <a:t> </a:t>
            </a:r>
            <a:r>
              <a:rPr lang="de-AT" dirty="0" err="1" smtClean="0"/>
              <a:t>to</a:t>
            </a:r>
            <a:r>
              <a:rPr lang="de-AT" dirty="0" smtClean="0"/>
              <a:t> </a:t>
            </a:r>
            <a:r>
              <a:rPr lang="de-AT" dirty="0" err="1" smtClean="0"/>
              <a:t>aggregation-issues</a:t>
            </a:r>
            <a:r>
              <a:rPr lang="de-AT" dirty="0" smtClean="0"/>
              <a:t>, </a:t>
            </a:r>
            <a:r>
              <a:rPr lang="de-AT" dirty="0" err="1" smtClean="0"/>
              <a:t>labor</a:t>
            </a:r>
            <a:r>
              <a:rPr lang="de-AT" dirty="0" smtClean="0"/>
              <a:t> </a:t>
            </a:r>
            <a:r>
              <a:rPr lang="de-AT" dirty="0" err="1" smtClean="0"/>
              <a:t>productivity</a:t>
            </a:r>
            <a:r>
              <a:rPr lang="de-AT" dirty="0" smtClean="0"/>
              <a:t> etc. still </a:t>
            </a:r>
            <a:r>
              <a:rPr lang="de-AT" dirty="0" err="1" smtClean="0"/>
              <a:t>exogenous</a:t>
            </a:r>
            <a:r>
              <a:rPr lang="de-AT" dirty="0" smtClean="0"/>
              <a:t>)</a:t>
            </a:r>
          </a:p>
          <a:p>
            <a:pPr lvl="2"/>
            <a:r>
              <a:rPr lang="de-AT" dirty="0" smtClean="0"/>
              <a:t>CO2 </a:t>
            </a:r>
            <a:r>
              <a:rPr lang="de-AT" dirty="0" err="1" smtClean="0"/>
              <a:t>price</a:t>
            </a:r>
            <a:endParaRPr lang="de-AT" dirty="0" smtClean="0"/>
          </a:p>
          <a:p>
            <a:pPr lvl="3"/>
            <a:r>
              <a:rPr lang="de-AT" dirty="0" smtClean="0"/>
              <a:t>Not </a:t>
            </a:r>
            <a:r>
              <a:rPr lang="de-AT" dirty="0" err="1" smtClean="0"/>
              <a:t>available</a:t>
            </a:r>
            <a:r>
              <a:rPr lang="de-AT" dirty="0" smtClean="0"/>
              <a:t> </a:t>
            </a:r>
            <a:r>
              <a:rPr lang="de-AT" dirty="0" err="1" smtClean="0"/>
              <a:t>endogenously</a:t>
            </a:r>
            <a:endParaRPr lang="de-AT" dirty="0" smtClean="0"/>
          </a:p>
          <a:p>
            <a:pPr lvl="2"/>
            <a:r>
              <a:rPr lang="de-AT" dirty="0" err="1" smtClean="0">
                <a:sym typeface="Wingdings" panose="05000000000000000000" pitchFamily="2" charset="2"/>
              </a:rPr>
              <a:t>Process</a:t>
            </a:r>
            <a:r>
              <a:rPr lang="de-AT" dirty="0" smtClean="0">
                <a:sym typeface="Wingdings" panose="05000000000000000000" pitchFamily="2" charset="2"/>
              </a:rPr>
              <a:t> </a:t>
            </a:r>
            <a:r>
              <a:rPr lang="de-AT" dirty="0" err="1" smtClean="0">
                <a:sym typeface="Wingdings" panose="05000000000000000000" pitchFamily="2" charset="2"/>
              </a:rPr>
              <a:t>both</a:t>
            </a:r>
            <a:r>
              <a:rPr lang="de-AT" dirty="0" smtClean="0">
                <a:sym typeface="Wingdings" panose="05000000000000000000" pitchFamily="2" charset="2"/>
              </a:rPr>
              <a:t> (CO2 </a:t>
            </a:r>
            <a:r>
              <a:rPr lang="de-AT" dirty="0" err="1" smtClean="0">
                <a:sym typeface="Wingdings" panose="05000000000000000000" pitchFamily="2" charset="2"/>
              </a:rPr>
              <a:t>price</a:t>
            </a:r>
            <a:r>
              <a:rPr lang="de-AT" dirty="0" smtClean="0">
                <a:sym typeface="Wingdings" panose="05000000000000000000" pitchFamily="2" charset="2"/>
              </a:rPr>
              <a:t> </a:t>
            </a:r>
            <a:r>
              <a:rPr lang="de-AT" dirty="0" err="1" smtClean="0">
                <a:sym typeface="Wingdings" panose="05000000000000000000" pitchFamily="2" charset="2"/>
              </a:rPr>
              <a:t>and</a:t>
            </a:r>
            <a:r>
              <a:rPr lang="de-AT" dirty="0" smtClean="0">
                <a:sym typeface="Wingdings" panose="05000000000000000000" pitchFamily="2" charset="2"/>
              </a:rPr>
              <a:t> </a:t>
            </a:r>
            <a:r>
              <a:rPr lang="de-AT" dirty="0" err="1" smtClean="0">
                <a:sym typeface="Wingdings" panose="05000000000000000000" pitchFamily="2" charset="2"/>
              </a:rPr>
              <a:t>investment</a:t>
            </a:r>
            <a:r>
              <a:rPr lang="de-AT" dirty="0" smtClean="0">
                <a:sym typeface="Wingdings" panose="05000000000000000000" pitchFamily="2" charset="2"/>
              </a:rPr>
              <a:t> </a:t>
            </a:r>
            <a:r>
              <a:rPr lang="de-AT" dirty="0" err="1" smtClean="0">
                <a:sym typeface="Wingdings" panose="05000000000000000000" pitchFamily="2" charset="2"/>
              </a:rPr>
              <a:t>cost</a:t>
            </a:r>
            <a:r>
              <a:rPr lang="de-AT" dirty="0" smtClean="0">
                <a:sym typeface="Wingdings" panose="05000000000000000000" pitchFamily="2" charset="2"/>
              </a:rPr>
              <a:t>)  </a:t>
            </a:r>
            <a:r>
              <a:rPr lang="de-AT" dirty="0" err="1">
                <a:sym typeface="Wingdings" panose="05000000000000000000" pitchFamily="2" charset="2"/>
              </a:rPr>
              <a:t>to</a:t>
            </a:r>
            <a:r>
              <a:rPr lang="de-AT" dirty="0">
                <a:sym typeface="Wingdings" panose="05000000000000000000" pitchFamily="2" charset="2"/>
              </a:rPr>
              <a:t> </a:t>
            </a:r>
            <a:r>
              <a:rPr lang="de-AT" dirty="0" err="1">
                <a:sym typeface="Wingdings" panose="05000000000000000000" pitchFamily="2" charset="2"/>
              </a:rPr>
              <a:t>calculate</a:t>
            </a:r>
            <a:r>
              <a:rPr lang="de-AT" dirty="0">
                <a:sym typeface="Wingdings" panose="05000000000000000000" pitchFamily="2" charset="2"/>
              </a:rPr>
              <a:t> </a:t>
            </a:r>
            <a:r>
              <a:rPr lang="de-AT" dirty="0" err="1" smtClean="0"/>
              <a:t>LCoE</a:t>
            </a:r>
            <a:endParaRPr lang="de-AT" dirty="0" smtClean="0"/>
          </a:p>
          <a:p>
            <a:pPr lvl="2"/>
            <a:r>
              <a:rPr lang="de-AT" dirty="0" smtClean="0"/>
              <a:t>EROI?</a:t>
            </a:r>
          </a:p>
          <a:p>
            <a:pPr lvl="1"/>
            <a:r>
              <a:rPr lang="de-AT" dirty="0" err="1" smtClean="0"/>
              <a:t>What</a:t>
            </a:r>
            <a:r>
              <a:rPr lang="de-AT" dirty="0" smtClean="0"/>
              <a:t> </a:t>
            </a:r>
            <a:r>
              <a:rPr lang="de-AT" dirty="0" err="1" smtClean="0"/>
              <a:t>is</a:t>
            </a:r>
            <a:r>
              <a:rPr lang="de-AT" dirty="0" smtClean="0"/>
              <a:t> </a:t>
            </a:r>
            <a:r>
              <a:rPr lang="de-AT" dirty="0" err="1" smtClean="0"/>
              <a:t>required</a:t>
            </a:r>
            <a:r>
              <a:rPr lang="de-AT" dirty="0" smtClean="0"/>
              <a:t> </a:t>
            </a:r>
            <a:r>
              <a:rPr lang="de-AT" dirty="0" err="1" smtClean="0"/>
              <a:t>to</a:t>
            </a:r>
            <a:r>
              <a:rPr lang="de-AT" dirty="0" smtClean="0"/>
              <a:t> </a:t>
            </a:r>
            <a:r>
              <a:rPr lang="de-AT" dirty="0" err="1" smtClean="0"/>
              <a:t>include</a:t>
            </a:r>
            <a:r>
              <a:rPr lang="de-AT" dirty="0" smtClean="0"/>
              <a:t> </a:t>
            </a:r>
            <a:r>
              <a:rPr lang="de-AT" dirty="0" err="1" smtClean="0"/>
              <a:t>LCoE</a:t>
            </a:r>
            <a:r>
              <a:rPr lang="de-AT" dirty="0" smtClean="0"/>
              <a:t> </a:t>
            </a:r>
            <a:r>
              <a:rPr lang="de-AT" dirty="0" err="1" smtClean="0"/>
              <a:t>into</a:t>
            </a:r>
            <a:r>
              <a:rPr lang="de-AT" dirty="0" smtClean="0"/>
              <a:t> </a:t>
            </a:r>
            <a:r>
              <a:rPr lang="de-AT" dirty="0" err="1" smtClean="0"/>
              <a:t>allocation</a:t>
            </a:r>
            <a:r>
              <a:rPr lang="de-AT" dirty="0" smtClean="0"/>
              <a:t> </a:t>
            </a:r>
            <a:r>
              <a:rPr lang="de-AT" dirty="0" err="1" smtClean="0"/>
              <a:t>priorities</a:t>
            </a:r>
            <a:r>
              <a:rPr lang="de-AT" dirty="0" smtClean="0"/>
              <a:t>?</a:t>
            </a:r>
          </a:p>
          <a:p>
            <a:pPr lvl="2"/>
            <a:r>
              <a:rPr lang="de-AT" dirty="0" err="1" smtClean="0"/>
              <a:t>Correspondence</a:t>
            </a:r>
            <a:r>
              <a:rPr lang="de-AT" dirty="0" smtClean="0"/>
              <a:t> </a:t>
            </a:r>
            <a:r>
              <a:rPr lang="de-AT" dirty="0" err="1" smtClean="0"/>
              <a:t>matrix</a:t>
            </a:r>
            <a:r>
              <a:rPr lang="de-AT" dirty="0" smtClean="0"/>
              <a:t> </a:t>
            </a:r>
            <a:r>
              <a:rPr lang="de-AT" dirty="0" err="1" smtClean="0"/>
              <a:t>of</a:t>
            </a:r>
            <a:r>
              <a:rPr lang="de-AT" dirty="0" smtClean="0"/>
              <a:t> Transformation Technologies </a:t>
            </a:r>
            <a:r>
              <a:rPr lang="de-AT" dirty="0" err="1" smtClean="0"/>
              <a:t>to</a:t>
            </a:r>
            <a:r>
              <a:rPr lang="de-AT" dirty="0" smtClean="0"/>
              <a:t> Transformation </a:t>
            </a:r>
            <a:r>
              <a:rPr lang="de-AT" dirty="0" err="1" smtClean="0"/>
              <a:t>sectors</a:t>
            </a:r>
            <a:endParaRPr lang="de-AT" dirty="0" smtClean="0"/>
          </a:p>
          <a:p>
            <a:pPr lvl="2"/>
            <a:r>
              <a:rPr lang="de-AT" dirty="0" err="1" smtClean="0"/>
              <a:t>Calibration</a:t>
            </a:r>
            <a:r>
              <a:rPr lang="de-AT" dirty="0" smtClean="0"/>
              <a:t> </a:t>
            </a:r>
            <a:r>
              <a:rPr lang="de-AT" dirty="0" err="1" smtClean="0"/>
              <a:t>of</a:t>
            </a:r>
            <a:r>
              <a:rPr lang="de-AT" dirty="0" smtClean="0"/>
              <a:t> </a:t>
            </a:r>
            <a:r>
              <a:rPr lang="de-AT" dirty="0" err="1" smtClean="0"/>
              <a:t>indices</a:t>
            </a:r>
            <a:r>
              <a:rPr lang="de-AT" dirty="0" smtClean="0"/>
              <a:t> </a:t>
            </a:r>
            <a:r>
              <a:rPr lang="de-AT" dirty="0" err="1" smtClean="0"/>
              <a:t>with</a:t>
            </a:r>
            <a:r>
              <a:rPr lang="de-AT" dirty="0" smtClean="0"/>
              <a:t> real </a:t>
            </a:r>
            <a:r>
              <a:rPr lang="de-AT" dirty="0" err="1" smtClean="0"/>
              <a:t>investment</a:t>
            </a:r>
            <a:r>
              <a:rPr lang="de-AT" dirty="0" smtClean="0"/>
              <a:t> </a:t>
            </a:r>
            <a:r>
              <a:rPr lang="de-AT" dirty="0" err="1" smtClean="0"/>
              <a:t>cost</a:t>
            </a:r>
            <a:r>
              <a:rPr lang="de-AT" dirty="0" smtClean="0"/>
              <a:t> in </a:t>
            </a:r>
            <a:r>
              <a:rPr lang="de-AT" dirty="0" err="1" smtClean="0"/>
              <a:t>base</a:t>
            </a:r>
            <a:r>
              <a:rPr lang="de-AT" dirty="0" smtClean="0"/>
              <a:t> </a:t>
            </a:r>
            <a:r>
              <a:rPr lang="de-AT" dirty="0" err="1" smtClean="0"/>
              <a:t>year</a:t>
            </a:r>
            <a:endParaRPr lang="de-AT" dirty="0" smtClean="0"/>
          </a:p>
          <a:p>
            <a:pPr lvl="2"/>
            <a:r>
              <a:rPr lang="de-AT" dirty="0" smtClean="0"/>
              <a:t>Data </a:t>
            </a:r>
            <a:r>
              <a:rPr lang="de-AT" dirty="0" err="1" smtClean="0"/>
              <a:t>research</a:t>
            </a:r>
            <a:endParaRPr lang="de-AT" dirty="0" smtClean="0"/>
          </a:p>
          <a:p>
            <a:pPr lvl="1"/>
            <a:r>
              <a:rPr lang="de-AT" dirty="0" err="1" smtClean="0">
                <a:solidFill>
                  <a:schemeClr val="accent6"/>
                </a:solidFill>
              </a:rPr>
              <a:t>Discussion</a:t>
            </a:r>
            <a:r>
              <a:rPr lang="de-AT" dirty="0" smtClean="0">
                <a:solidFill>
                  <a:schemeClr val="accent6"/>
                </a:solidFill>
              </a:rPr>
              <a:t>: </a:t>
            </a:r>
            <a:r>
              <a:rPr lang="de-AT" dirty="0" err="1" smtClean="0">
                <a:solidFill>
                  <a:schemeClr val="accent6"/>
                </a:solidFill>
              </a:rPr>
              <a:t>leave</a:t>
            </a:r>
            <a:r>
              <a:rPr lang="de-AT" dirty="0" smtClean="0">
                <a:solidFill>
                  <a:schemeClr val="accent6"/>
                </a:solidFill>
              </a:rPr>
              <a:t> </a:t>
            </a:r>
            <a:r>
              <a:rPr lang="de-AT" dirty="0" err="1" smtClean="0">
                <a:solidFill>
                  <a:schemeClr val="accent6"/>
                </a:solidFill>
              </a:rPr>
              <a:t>it</a:t>
            </a:r>
            <a:r>
              <a:rPr lang="de-AT" dirty="0" smtClean="0">
                <a:solidFill>
                  <a:schemeClr val="accent6"/>
                </a:solidFill>
              </a:rPr>
              <a:t> </a:t>
            </a:r>
            <a:r>
              <a:rPr lang="de-AT" dirty="0" err="1" smtClean="0">
                <a:solidFill>
                  <a:schemeClr val="accent6"/>
                </a:solidFill>
              </a:rPr>
              <a:t>exogeneous</a:t>
            </a:r>
            <a:r>
              <a:rPr lang="de-AT" dirty="0" smtClean="0">
                <a:solidFill>
                  <a:schemeClr val="accent6"/>
                </a:solidFill>
              </a:rPr>
              <a:t> </a:t>
            </a:r>
            <a:r>
              <a:rPr lang="de-AT" dirty="0" err="1" smtClean="0">
                <a:solidFill>
                  <a:schemeClr val="accent6"/>
                </a:solidFill>
              </a:rPr>
              <a:t>right</a:t>
            </a:r>
            <a:r>
              <a:rPr lang="de-AT" dirty="0" smtClean="0">
                <a:solidFill>
                  <a:schemeClr val="accent6"/>
                </a:solidFill>
              </a:rPr>
              <a:t> </a:t>
            </a:r>
            <a:r>
              <a:rPr lang="de-AT" dirty="0" err="1" smtClean="0">
                <a:solidFill>
                  <a:schemeClr val="accent6"/>
                </a:solidFill>
              </a:rPr>
              <a:t>now</a:t>
            </a:r>
            <a:r>
              <a:rPr lang="de-AT" dirty="0" smtClean="0">
                <a:solidFill>
                  <a:schemeClr val="accent6"/>
                </a:solidFill>
              </a:rPr>
              <a:t> , </a:t>
            </a:r>
            <a:r>
              <a:rPr lang="de-AT" dirty="0" err="1" smtClean="0">
                <a:solidFill>
                  <a:schemeClr val="accent6"/>
                </a:solidFill>
              </a:rPr>
              <a:t>and</a:t>
            </a:r>
            <a:r>
              <a:rPr lang="de-AT" dirty="0" smtClean="0">
                <a:solidFill>
                  <a:schemeClr val="accent6"/>
                </a:solidFill>
              </a:rPr>
              <a:t> </a:t>
            </a:r>
            <a:r>
              <a:rPr lang="de-AT" dirty="0" err="1" smtClean="0">
                <a:solidFill>
                  <a:schemeClr val="accent6"/>
                </a:solidFill>
              </a:rPr>
              <a:t>explore</a:t>
            </a:r>
            <a:r>
              <a:rPr lang="de-AT" dirty="0" smtClean="0">
                <a:solidFill>
                  <a:schemeClr val="accent6"/>
                </a:solidFill>
              </a:rPr>
              <a:t> </a:t>
            </a:r>
            <a:r>
              <a:rPr lang="de-AT" dirty="0" err="1" smtClean="0">
                <a:solidFill>
                  <a:schemeClr val="accent6"/>
                </a:solidFill>
              </a:rPr>
              <a:t>further</a:t>
            </a:r>
            <a:r>
              <a:rPr lang="de-AT" dirty="0" smtClean="0">
                <a:solidFill>
                  <a:schemeClr val="accent6"/>
                </a:solidFill>
              </a:rPr>
              <a:t> </a:t>
            </a:r>
            <a:r>
              <a:rPr lang="de-AT" dirty="0" err="1" smtClean="0">
                <a:solidFill>
                  <a:schemeClr val="accent6"/>
                </a:solidFill>
              </a:rPr>
              <a:t>if</a:t>
            </a:r>
            <a:r>
              <a:rPr lang="de-AT" dirty="0" smtClean="0">
                <a:solidFill>
                  <a:schemeClr val="accent6"/>
                </a:solidFill>
              </a:rPr>
              <a:t> </a:t>
            </a:r>
            <a:r>
              <a:rPr lang="de-AT" dirty="0" err="1" smtClean="0">
                <a:solidFill>
                  <a:schemeClr val="accent6"/>
                </a:solidFill>
              </a:rPr>
              <a:t>we</a:t>
            </a:r>
            <a:r>
              <a:rPr lang="de-AT" dirty="0" smtClean="0">
                <a:solidFill>
                  <a:schemeClr val="accent6"/>
                </a:solidFill>
              </a:rPr>
              <a:t> </a:t>
            </a:r>
            <a:r>
              <a:rPr lang="de-AT" dirty="0" err="1" smtClean="0">
                <a:solidFill>
                  <a:schemeClr val="accent6"/>
                </a:solidFill>
              </a:rPr>
              <a:t>have</a:t>
            </a:r>
            <a:r>
              <a:rPr lang="de-AT" dirty="0" smtClean="0">
                <a:solidFill>
                  <a:schemeClr val="accent6"/>
                </a:solidFill>
              </a:rPr>
              <a:t> time</a:t>
            </a:r>
          </a:p>
          <a:p>
            <a:pPr lvl="2"/>
            <a:endParaRPr lang="de-AT" dirty="0" smtClean="0"/>
          </a:p>
          <a:p>
            <a:pPr lvl="2"/>
            <a:endParaRPr lang="de-AT" dirty="0" smtClean="0"/>
          </a:p>
          <a:p>
            <a:pPr lvl="3"/>
            <a:endParaRPr lang="de-AT" dirty="0" smtClean="0"/>
          </a:p>
          <a:p>
            <a:pPr lvl="3"/>
            <a:endParaRPr lang="en-IE" dirty="0"/>
          </a:p>
        </p:txBody>
      </p:sp>
      <p:sp>
        <p:nvSpPr>
          <p:cNvPr id="4" name="Wolke 3"/>
          <p:cNvSpPr/>
          <p:nvPr/>
        </p:nvSpPr>
        <p:spPr>
          <a:xfrm>
            <a:off x="0" y="138603"/>
            <a:ext cx="2369127" cy="4530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smtClean="0"/>
              <a:t>discussion</a:t>
            </a:r>
            <a:endParaRPr lang="en-IE" dirty="0"/>
          </a:p>
        </p:txBody>
      </p:sp>
    </p:spTree>
    <p:extLst>
      <p:ext uri="{BB962C8B-B14F-4D97-AF65-F5344CB8AC3E}">
        <p14:creationId xmlns:p14="http://schemas.microsoft.com/office/powerpoint/2010/main" val="211344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WILIAMs </a:t>
            </a:r>
            <a:r>
              <a:rPr lang="de-AT" dirty="0" err="1" smtClean="0"/>
              <a:t>Energy</a:t>
            </a:r>
            <a:r>
              <a:rPr lang="de-AT" dirty="0" smtClean="0"/>
              <a:t> Transformation Chain</a:t>
            </a:r>
            <a:endParaRPr lang="de-AT" dirty="0"/>
          </a:p>
        </p:txBody>
      </p:sp>
      <p:sp>
        <p:nvSpPr>
          <p:cNvPr id="5" name="Footer Placeholder 4"/>
          <p:cNvSpPr>
            <a:spLocks noGrp="1"/>
          </p:cNvSpPr>
          <p:nvPr>
            <p:ph type="ftr" sz="quarter" idx="4294967295"/>
          </p:nvPr>
        </p:nvSpPr>
        <p:spPr>
          <a:xfrm>
            <a:off x="122593" y="6508863"/>
            <a:ext cx="4114800" cy="365125"/>
          </a:xfrm>
        </p:spPr>
        <p:txBody>
          <a:bodyPr/>
          <a:lstStyle/>
          <a:p>
            <a:pPr algn="l"/>
            <a:r>
              <a:rPr lang="de-AT" sz="1200" dirty="0" smtClean="0"/>
              <a:t>* Storage </a:t>
            </a:r>
            <a:r>
              <a:rPr lang="de-AT" sz="1200" dirty="0" err="1"/>
              <a:t>capacities</a:t>
            </a:r>
            <a:r>
              <a:rPr lang="de-AT" sz="1200" dirty="0"/>
              <a:t> </a:t>
            </a:r>
            <a:r>
              <a:rPr lang="de-AT" sz="1200" dirty="0" err="1"/>
              <a:t>are</a:t>
            </a:r>
            <a:r>
              <a:rPr lang="de-AT" sz="1200" dirty="0"/>
              <a:t> </a:t>
            </a:r>
            <a:r>
              <a:rPr lang="de-AT" sz="1200" dirty="0" err="1"/>
              <a:t>modelled</a:t>
            </a:r>
            <a:r>
              <a:rPr lang="de-AT" sz="1200" dirty="0"/>
              <a:t> in </a:t>
            </a:r>
            <a:r>
              <a:rPr lang="de-AT" sz="1200" dirty="0" err="1"/>
              <a:t>the</a:t>
            </a:r>
            <a:r>
              <a:rPr lang="de-AT" sz="1200" dirty="0"/>
              <a:t> </a:t>
            </a:r>
            <a:r>
              <a:rPr lang="de-AT" sz="1200" dirty="0" err="1" smtClean="0"/>
              <a:t>variability</a:t>
            </a:r>
            <a:r>
              <a:rPr lang="de-AT" sz="1200" dirty="0" smtClean="0"/>
              <a:t> </a:t>
            </a:r>
            <a:r>
              <a:rPr lang="de-AT" sz="1200" dirty="0"/>
              <a:t>Sub-Module</a:t>
            </a:r>
          </a:p>
          <a:p>
            <a:pPr algn="l"/>
            <a:r>
              <a:rPr lang="de-AT" sz="1200" dirty="0"/>
              <a:t>** Power2Heat </a:t>
            </a:r>
            <a:r>
              <a:rPr lang="de-AT" sz="1200" dirty="0" err="1"/>
              <a:t>and</a:t>
            </a:r>
            <a:r>
              <a:rPr lang="de-AT" sz="1200" dirty="0"/>
              <a:t> </a:t>
            </a:r>
            <a:r>
              <a:rPr lang="de-AT" sz="1200" dirty="0" smtClean="0"/>
              <a:t>Power2Hydrogen</a:t>
            </a:r>
            <a:endParaRPr lang="en-IE" sz="1200" dirty="0"/>
          </a:p>
          <a:p>
            <a:pPr algn="l"/>
            <a:endParaRPr lang="en-US" sz="1200" dirty="0"/>
          </a:p>
        </p:txBody>
      </p:sp>
      <p:grpSp>
        <p:nvGrpSpPr>
          <p:cNvPr id="6" name="Gruppieren 5"/>
          <p:cNvGrpSpPr/>
          <p:nvPr/>
        </p:nvGrpSpPr>
        <p:grpSpPr>
          <a:xfrm>
            <a:off x="2462107" y="2859097"/>
            <a:ext cx="6502512" cy="2278223"/>
            <a:chOff x="2405355" y="2814019"/>
            <a:chExt cx="6502512" cy="2278223"/>
          </a:xfrm>
        </p:grpSpPr>
        <p:grpSp>
          <p:nvGrpSpPr>
            <p:cNvPr id="49" name="Gruppieren 48"/>
            <p:cNvGrpSpPr/>
            <p:nvPr/>
          </p:nvGrpSpPr>
          <p:grpSpPr>
            <a:xfrm>
              <a:off x="2405355" y="3620057"/>
              <a:ext cx="6502512" cy="1472185"/>
              <a:chOff x="2252388" y="2372282"/>
              <a:chExt cx="6502512" cy="1472185"/>
            </a:xfrm>
          </p:grpSpPr>
          <p:sp>
            <p:nvSpPr>
              <p:cNvPr id="48" name="Pfeil nach rechts 47"/>
              <p:cNvSpPr/>
              <p:nvPr/>
            </p:nvSpPr>
            <p:spPr>
              <a:xfrm rot="5400000">
                <a:off x="7520417" y="3292533"/>
                <a:ext cx="956726" cy="147142"/>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42" name="Pfeil nach rechts 41"/>
              <p:cNvSpPr/>
              <p:nvPr/>
            </p:nvSpPr>
            <p:spPr>
              <a:xfrm rot="5400000">
                <a:off x="5160994" y="3249020"/>
                <a:ext cx="956726" cy="147142"/>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3" name="Rechteck 2"/>
              <p:cNvSpPr/>
              <p:nvPr/>
            </p:nvSpPr>
            <p:spPr>
              <a:xfrm>
                <a:off x="4897419" y="2426697"/>
                <a:ext cx="1536564" cy="53298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sz="1400" dirty="0" smtClean="0">
                    <a:solidFill>
                      <a:schemeClr val="bg2">
                        <a:lumMod val="10000"/>
                      </a:schemeClr>
                    </a:solidFill>
                  </a:rPr>
                  <a:t>Transformation </a:t>
                </a:r>
                <a:r>
                  <a:rPr lang="de-AT" sz="1400" dirty="0" err="1" smtClean="0">
                    <a:solidFill>
                      <a:schemeClr val="bg2">
                        <a:lumMod val="10000"/>
                      </a:schemeClr>
                    </a:solidFill>
                  </a:rPr>
                  <a:t>Processes</a:t>
                </a:r>
                <a:endParaRPr lang="en-IE" sz="1400" dirty="0">
                  <a:solidFill>
                    <a:schemeClr val="bg2">
                      <a:lumMod val="10000"/>
                    </a:schemeClr>
                  </a:solidFill>
                </a:endParaRPr>
              </a:p>
            </p:txBody>
          </p:sp>
          <p:sp>
            <p:nvSpPr>
              <p:cNvPr id="45" name="Rechteck 44"/>
              <p:cNvSpPr/>
              <p:nvPr/>
            </p:nvSpPr>
            <p:spPr>
              <a:xfrm>
                <a:off x="7218336" y="2465269"/>
                <a:ext cx="1536564" cy="53298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sz="1400" dirty="0" err="1" smtClean="0">
                    <a:solidFill>
                      <a:schemeClr val="bg2">
                        <a:lumMod val="10000"/>
                      </a:schemeClr>
                    </a:solidFill>
                  </a:rPr>
                  <a:t>Refineration</a:t>
                </a:r>
                <a:r>
                  <a:rPr lang="de-AT" sz="1400" dirty="0" smtClean="0">
                    <a:solidFill>
                      <a:schemeClr val="bg2">
                        <a:lumMod val="10000"/>
                      </a:schemeClr>
                    </a:solidFill>
                  </a:rPr>
                  <a:t> </a:t>
                </a:r>
                <a:r>
                  <a:rPr lang="de-AT" sz="1400" dirty="0" err="1" smtClean="0">
                    <a:solidFill>
                      <a:schemeClr val="bg2">
                        <a:lumMod val="10000"/>
                      </a:schemeClr>
                    </a:solidFill>
                  </a:rPr>
                  <a:t>Processes</a:t>
                </a:r>
                <a:endParaRPr lang="en-IE" sz="1400" dirty="0">
                  <a:solidFill>
                    <a:schemeClr val="bg2">
                      <a:lumMod val="10000"/>
                    </a:schemeClr>
                  </a:solidFill>
                </a:endParaRPr>
              </a:p>
            </p:txBody>
          </p:sp>
          <p:sp>
            <p:nvSpPr>
              <p:cNvPr id="46" name="Pfeil nach rechts 45"/>
              <p:cNvSpPr/>
              <p:nvPr/>
            </p:nvSpPr>
            <p:spPr>
              <a:xfrm rot="5400000">
                <a:off x="2749839" y="3389772"/>
                <a:ext cx="761970" cy="144523"/>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dirty="0"/>
              </a:p>
            </p:txBody>
          </p:sp>
          <p:sp>
            <p:nvSpPr>
              <p:cNvPr id="47" name="Rechteck 46"/>
              <p:cNvSpPr/>
              <p:nvPr/>
            </p:nvSpPr>
            <p:spPr>
              <a:xfrm>
                <a:off x="2252388" y="2372282"/>
                <a:ext cx="1760763" cy="883988"/>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sz="1400" dirty="0" smtClean="0">
                    <a:solidFill>
                      <a:schemeClr val="bg2">
                        <a:lumMod val="10000"/>
                      </a:schemeClr>
                    </a:solidFill>
                  </a:rPr>
                  <a:t>Transmission-, Storage- </a:t>
                </a:r>
                <a:r>
                  <a:rPr lang="de-AT" sz="1400" dirty="0" err="1" smtClean="0">
                    <a:solidFill>
                      <a:schemeClr val="bg2">
                        <a:lumMod val="10000"/>
                      </a:schemeClr>
                    </a:solidFill>
                  </a:rPr>
                  <a:t>and</a:t>
                </a:r>
                <a:r>
                  <a:rPr lang="de-AT" sz="1400" dirty="0" smtClean="0">
                    <a:solidFill>
                      <a:schemeClr val="bg2">
                        <a:lumMod val="10000"/>
                      </a:schemeClr>
                    </a:solidFill>
                  </a:rPr>
                  <a:t> </a:t>
                </a:r>
                <a:r>
                  <a:rPr lang="de-AT" sz="1400" dirty="0" err="1" smtClean="0">
                    <a:solidFill>
                      <a:schemeClr val="bg2">
                        <a:lumMod val="10000"/>
                      </a:schemeClr>
                    </a:solidFill>
                  </a:rPr>
                  <a:t>Flexibility</a:t>
                </a:r>
                <a:r>
                  <a:rPr lang="de-AT" sz="1400" dirty="0" smtClean="0">
                    <a:solidFill>
                      <a:schemeClr val="bg2">
                        <a:lumMod val="10000"/>
                      </a:schemeClr>
                    </a:solidFill>
                  </a:rPr>
                  <a:t> </a:t>
                </a:r>
                <a:r>
                  <a:rPr lang="de-AT" sz="1400" dirty="0" err="1" smtClean="0">
                    <a:solidFill>
                      <a:schemeClr val="bg2">
                        <a:lumMod val="10000"/>
                      </a:schemeClr>
                    </a:solidFill>
                  </a:rPr>
                  <a:t>Processes</a:t>
                </a:r>
                <a:endParaRPr lang="en-IE" sz="1400" dirty="0">
                  <a:solidFill>
                    <a:schemeClr val="bg2">
                      <a:lumMod val="10000"/>
                    </a:schemeClr>
                  </a:solidFill>
                </a:endParaRPr>
              </a:p>
            </p:txBody>
          </p:sp>
          <p:sp>
            <p:nvSpPr>
              <p:cNvPr id="19" name="Flussdiagramm: Vorbereitung 18"/>
              <p:cNvSpPr/>
              <p:nvPr/>
            </p:nvSpPr>
            <p:spPr>
              <a:xfrm>
                <a:off x="4906452" y="3098236"/>
                <a:ext cx="1497683" cy="348232"/>
              </a:xfrm>
              <a:prstGeom prst="flowChartPreparation">
                <a:avLst/>
              </a:prstGeom>
              <a:ln>
                <a:noFill/>
              </a:ln>
            </p:spPr>
            <p:style>
              <a:lnRef idx="2">
                <a:schemeClr val="accent4">
                  <a:shade val="50000"/>
                </a:schemeClr>
              </a:lnRef>
              <a:fillRef idx="1">
                <a:schemeClr val="accent4"/>
              </a:fillRef>
              <a:effectRef idx="0">
                <a:schemeClr val="accent4"/>
              </a:effectRef>
              <a:fontRef idx="minor">
                <a:schemeClr val="lt1"/>
              </a:fontRef>
            </p:style>
            <p:txBody>
              <a:bodyPr lIns="72000" rIns="72000" rtlCol="0" anchor="ctr"/>
              <a:lstStyle/>
              <a:p>
                <a:pPr algn="ctr"/>
                <a:r>
                  <a:rPr lang="de-AT" sz="1400" b="1" dirty="0" err="1" smtClean="0"/>
                  <a:t>Allocation</a:t>
                </a:r>
                <a:endParaRPr lang="en-IE" sz="1400" b="1" dirty="0"/>
              </a:p>
            </p:txBody>
          </p:sp>
        </p:grpSp>
        <p:sp>
          <p:nvSpPr>
            <p:cNvPr id="28" name="Rechteck 27"/>
            <p:cNvSpPr/>
            <p:nvPr/>
          </p:nvSpPr>
          <p:spPr>
            <a:xfrm>
              <a:off x="5039978" y="2814019"/>
              <a:ext cx="1536564" cy="532987"/>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sz="1400" dirty="0" err="1" smtClean="0">
                  <a:solidFill>
                    <a:schemeClr val="bg1">
                      <a:lumMod val="95000"/>
                    </a:schemeClr>
                  </a:solidFill>
                </a:rPr>
                <a:t>Efficiencies</a:t>
              </a:r>
              <a:r>
                <a:rPr lang="de-AT" sz="1400" dirty="0" smtClean="0">
                  <a:solidFill>
                    <a:schemeClr val="bg1">
                      <a:lumMod val="95000"/>
                    </a:schemeClr>
                  </a:solidFill>
                </a:rPr>
                <a:t> &amp;  </a:t>
              </a:r>
              <a:r>
                <a:rPr lang="de-AT" sz="1400" dirty="0" err="1" smtClean="0">
                  <a:solidFill>
                    <a:schemeClr val="bg1">
                      <a:lumMod val="95000"/>
                    </a:schemeClr>
                  </a:solidFill>
                </a:rPr>
                <a:t>Capacities</a:t>
              </a:r>
              <a:endParaRPr lang="en-IE" sz="1400" dirty="0">
                <a:solidFill>
                  <a:schemeClr val="bg1">
                    <a:lumMod val="95000"/>
                  </a:schemeClr>
                </a:solidFill>
              </a:endParaRPr>
            </a:p>
          </p:txBody>
        </p:sp>
        <p:sp>
          <p:nvSpPr>
            <p:cNvPr id="29" name="Pfeil nach rechts 28"/>
            <p:cNvSpPr/>
            <p:nvPr/>
          </p:nvSpPr>
          <p:spPr>
            <a:xfrm rot="5400000">
              <a:off x="5625180" y="3426885"/>
              <a:ext cx="333562" cy="147867"/>
            </a:xfrm>
            <a:prstGeom prst="rightArrow">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E"/>
            </a:p>
          </p:txBody>
        </p:sp>
      </p:grpSp>
      <p:grpSp>
        <p:nvGrpSpPr>
          <p:cNvPr id="36" name="Gruppieren 35"/>
          <p:cNvGrpSpPr/>
          <p:nvPr/>
        </p:nvGrpSpPr>
        <p:grpSpPr>
          <a:xfrm>
            <a:off x="544201" y="4739044"/>
            <a:ext cx="10522308" cy="1439475"/>
            <a:chOff x="190239" y="2964268"/>
            <a:chExt cx="11103920" cy="1519040"/>
          </a:xfrm>
        </p:grpSpPr>
        <p:sp>
          <p:nvSpPr>
            <p:cNvPr id="44" name="Pfeil nach rechts 43"/>
            <p:cNvSpPr/>
            <p:nvPr/>
          </p:nvSpPr>
          <p:spPr>
            <a:xfrm>
              <a:off x="7705360" y="3324450"/>
              <a:ext cx="1009608" cy="155275"/>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37" name="Rechteck 36"/>
            <p:cNvSpPr/>
            <p:nvPr/>
          </p:nvSpPr>
          <p:spPr>
            <a:xfrm>
              <a:off x="1451928" y="3094725"/>
              <a:ext cx="1179726" cy="595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Final </a:t>
              </a:r>
              <a:r>
                <a:rPr lang="de-AT" sz="1600" dirty="0" err="1" smtClean="0"/>
                <a:t>Energy</a:t>
              </a:r>
              <a:r>
                <a:rPr lang="de-AT" sz="1600" dirty="0" smtClean="0"/>
                <a:t> (FE)</a:t>
              </a:r>
              <a:endParaRPr lang="en-IE" sz="1600" dirty="0"/>
            </a:p>
          </p:txBody>
        </p:sp>
        <p:sp>
          <p:nvSpPr>
            <p:cNvPr id="38" name="Rechteck 37"/>
            <p:cNvSpPr/>
            <p:nvPr/>
          </p:nvSpPr>
          <p:spPr>
            <a:xfrm>
              <a:off x="8702153" y="3100568"/>
              <a:ext cx="1227312" cy="595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Primary </a:t>
              </a:r>
              <a:r>
                <a:rPr lang="de-AT" sz="1600" dirty="0" err="1" smtClean="0"/>
                <a:t>Energy</a:t>
              </a:r>
              <a:r>
                <a:rPr lang="de-AT" sz="1600" dirty="0" smtClean="0"/>
                <a:t> (PE)</a:t>
              </a:r>
              <a:endParaRPr lang="en-IE" sz="1600" dirty="0"/>
            </a:p>
          </p:txBody>
        </p:sp>
        <p:sp>
          <p:nvSpPr>
            <p:cNvPr id="39" name="Rechteck 38"/>
            <p:cNvSpPr/>
            <p:nvPr/>
          </p:nvSpPr>
          <p:spPr>
            <a:xfrm>
              <a:off x="6253571" y="3094725"/>
              <a:ext cx="1562613" cy="595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Transformation Input (TI)</a:t>
              </a:r>
              <a:endParaRPr lang="en-IE" sz="1600" dirty="0"/>
            </a:p>
          </p:txBody>
        </p:sp>
        <p:sp>
          <p:nvSpPr>
            <p:cNvPr id="40" name="Rechteck 39"/>
            <p:cNvSpPr/>
            <p:nvPr/>
          </p:nvSpPr>
          <p:spPr>
            <a:xfrm>
              <a:off x="3647143" y="3111299"/>
              <a:ext cx="1600201" cy="595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Transformation Output (TO)</a:t>
              </a:r>
              <a:endParaRPr lang="en-IE" sz="1600" dirty="0"/>
            </a:p>
          </p:txBody>
        </p:sp>
        <p:sp>
          <p:nvSpPr>
            <p:cNvPr id="41" name="Pfeil nach rechts 40"/>
            <p:cNvSpPr/>
            <p:nvPr/>
          </p:nvSpPr>
          <p:spPr>
            <a:xfrm>
              <a:off x="2632068" y="3331273"/>
              <a:ext cx="1009608" cy="155275"/>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43" name="Pfeil nach rechts 42"/>
            <p:cNvSpPr/>
            <p:nvPr/>
          </p:nvSpPr>
          <p:spPr>
            <a:xfrm>
              <a:off x="5250301" y="3314699"/>
              <a:ext cx="1009608" cy="155275"/>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50" name="Pfeil nach rechts 49"/>
            <p:cNvSpPr/>
            <p:nvPr/>
          </p:nvSpPr>
          <p:spPr>
            <a:xfrm>
              <a:off x="9929465" y="3324450"/>
              <a:ext cx="323606" cy="154018"/>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51" name="Pfeil nach rechts 50"/>
            <p:cNvSpPr/>
            <p:nvPr/>
          </p:nvSpPr>
          <p:spPr>
            <a:xfrm>
              <a:off x="1075137" y="3339352"/>
              <a:ext cx="321921" cy="148453"/>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E"/>
            </a:p>
          </p:txBody>
        </p:sp>
        <p:sp>
          <p:nvSpPr>
            <p:cNvPr id="52" name="Textfeld 51"/>
            <p:cNvSpPr txBox="1"/>
            <p:nvPr/>
          </p:nvSpPr>
          <p:spPr>
            <a:xfrm>
              <a:off x="10091268" y="2964268"/>
              <a:ext cx="1202891" cy="1071801"/>
            </a:xfrm>
            <a:prstGeom prst="rect">
              <a:avLst/>
            </a:prstGeom>
            <a:noFill/>
          </p:spPr>
          <p:txBody>
            <a:bodyPr wrap="square" rtlCol="0">
              <a:spAutoFit/>
            </a:bodyPr>
            <a:lstStyle/>
            <a:p>
              <a:pPr algn="ctr"/>
              <a:r>
                <a:rPr lang="de-AT" b="1" dirty="0" smtClean="0">
                  <a:solidFill>
                    <a:schemeClr val="accent6"/>
                  </a:solidFill>
                </a:rPr>
                <a:t>PE Demand </a:t>
              </a:r>
              <a:r>
                <a:rPr lang="de-AT" sz="1200" b="1" dirty="0" smtClean="0">
                  <a:solidFill>
                    <a:schemeClr val="accent6"/>
                  </a:solidFill>
                </a:rPr>
                <a:t>(</a:t>
              </a:r>
              <a:r>
                <a:rPr lang="de-AT" sz="1200" b="1" dirty="0" err="1" smtClean="0">
                  <a:solidFill>
                    <a:schemeClr val="accent6"/>
                  </a:solidFill>
                </a:rPr>
                <a:t>To</a:t>
              </a:r>
              <a:r>
                <a:rPr lang="de-AT" sz="1200" b="1" dirty="0" smtClean="0">
                  <a:solidFill>
                    <a:schemeClr val="accent6"/>
                  </a:solidFill>
                </a:rPr>
                <a:t> GHG, Materials…)</a:t>
              </a:r>
              <a:endParaRPr lang="en-IE" b="1" dirty="0">
                <a:solidFill>
                  <a:schemeClr val="accent6"/>
                </a:solidFill>
              </a:endParaRPr>
            </a:p>
          </p:txBody>
        </p:sp>
        <p:sp>
          <p:nvSpPr>
            <p:cNvPr id="53" name="Textfeld 52"/>
            <p:cNvSpPr txBox="1"/>
            <p:nvPr/>
          </p:nvSpPr>
          <p:spPr>
            <a:xfrm>
              <a:off x="7785939" y="3649630"/>
              <a:ext cx="1125188" cy="454704"/>
            </a:xfrm>
            <a:prstGeom prst="rect">
              <a:avLst/>
            </a:prstGeom>
            <a:noFill/>
          </p:spPr>
          <p:txBody>
            <a:bodyPr wrap="square" rtlCol="0">
              <a:spAutoFit/>
            </a:bodyPr>
            <a:lstStyle/>
            <a:p>
              <a:pPr algn="ctr"/>
              <a:r>
                <a:rPr lang="de-AT" sz="1100" dirty="0" smtClean="0">
                  <a:solidFill>
                    <a:schemeClr val="accent6"/>
                  </a:solidFill>
                </a:rPr>
                <a:t>+ </a:t>
              </a:r>
              <a:r>
                <a:rPr lang="de-AT" sz="1100" dirty="0" err="1" smtClean="0">
                  <a:solidFill>
                    <a:schemeClr val="accent6"/>
                  </a:solidFill>
                </a:rPr>
                <a:t>Refineration</a:t>
              </a:r>
              <a:r>
                <a:rPr lang="de-AT" sz="1100" dirty="0" smtClean="0">
                  <a:solidFill>
                    <a:schemeClr val="accent6"/>
                  </a:solidFill>
                </a:rPr>
                <a:t> </a:t>
              </a:r>
              <a:r>
                <a:rPr lang="de-AT" sz="1100" dirty="0" err="1" smtClean="0">
                  <a:solidFill>
                    <a:schemeClr val="accent6"/>
                  </a:solidFill>
                </a:rPr>
                <a:t>losses</a:t>
              </a:r>
              <a:endParaRPr lang="en-IE" sz="1100" dirty="0">
                <a:solidFill>
                  <a:schemeClr val="accent6"/>
                </a:solidFill>
              </a:endParaRPr>
            </a:p>
          </p:txBody>
        </p:sp>
        <p:sp>
          <p:nvSpPr>
            <p:cNvPr id="54" name="Textfeld 53"/>
            <p:cNvSpPr txBox="1"/>
            <p:nvPr/>
          </p:nvSpPr>
          <p:spPr>
            <a:xfrm>
              <a:off x="5125350" y="3682570"/>
              <a:ext cx="1162687" cy="454703"/>
            </a:xfrm>
            <a:prstGeom prst="rect">
              <a:avLst/>
            </a:prstGeom>
            <a:noFill/>
          </p:spPr>
          <p:txBody>
            <a:bodyPr wrap="square" lIns="36000" rIns="0" rtlCol="0">
              <a:spAutoFit/>
            </a:bodyPr>
            <a:lstStyle/>
            <a:p>
              <a:pPr algn="ctr"/>
              <a:r>
                <a:rPr lang="de-AT" sz="1100" dirty="0" smtClean="0">
                  <a:solidFill>
                    <a:schemeClr val="accent6"/>
                  </a:solidFill>
                </a:rPr>
                <a:t>+ Transformation </a:t>
              </a:r>
              <a:r>
                <a:rPr lang="de-AT" sz="1100" dirty="0" err="1" smtClean="0">
                  <a:solidFill>
                    <a:schemeClr val="accent6"/>
                  </a:solidFill>
                </a:rPr>
                <a:t>losses</a:t>
              </a:r>
              <a:endParaRPr lang="en-IE" sz="1100" dirty="0">
                <a:solidFill>
                  <a:schemeClr val="accent6"/>
                </a:solidFill>
              </a:endParaRPr>
            </a:p>
          </p:txBody>
        </p:sp>
        <p:sp>
          <p:nvSpPr>
            <p:cNvPr id="55" name="Textfeld 54"/>
            <p:cNvSpPr txBox="1"/>
            <p:nvPr/>
          </p:nvSpPr>
          <p:spPr>
            <a:xfrm>
              <a:off x="2517142" y="3671337"/>
              <a:ext cx="1239457" cy="811971"/>
            </a:xfrm>
            <a:prstGeom prst="rect">
              <a:avLst/>
            </a:prstGeom>
            <a:noFill/>
          </p:spPr>
          <p:txBody>
            <a:bodyPr wrap="square" lIns="36000" rIns="36000" rtlCol="0">
              <a:spAutoFit/>
            </a:bodyPr>
            <a:lstStyle/>
            <a:p>
              <a:pPr algn="ctr"/>
              <a:r>
                <a:rPr lang="de-AT" sz="1100" dirty="0" smtClean="0">
                  <a:solidFill>
                    <a:schemeClr val="accent6"/>
                  </a:solidFill>
                </a:rPr>
                <a:t>+ Transmission &amp; Storage </a:t>
              </a:r>
              <a:r>
                <a:rPr lang="de-AT" sz="1100" dirty="0" err="1" smtClean="0">
                  <a:solidFill>
                    <a:schemeClr val="accent6"/>
                  </a:solidFill>
                </a:rPr>
                <a:t>Losses</a:t>
              </a:r>
              <a:r>
                <a:rPr lang="de-AT" sz="1100" dirty="0" smtClean="0">
                  <a:solidFill>
                    <a:schemeClr val="accent6"/>
                  </a:solidFill>
                </a:rPr>
                <a:t>, SEOC, </a:t>
              </a:r>
              <a:r>
                <a:rPr lang="de-AT" sz="1100" dirty="0" err="1" smtClean="0">
                  <a:solidFill>
                    <a:schemeClr val="accent6"/>
                  </a:solidFill>
                </a:rPr>
                <a:t>electricity</a:t>
              </a:r>
              <a:r>
                <a:rPr lang="de-AT" sz="1100" dirty="0" smtClean="0">
                  <a:solidFill>
                    <a:schemeClr val="accent6"/>
                  </a:solidFill>
                </a:rPr>
                <a:t> </a:t>
              </a:r>
              <a:r>
                <a:rPr lang="de-AT" sz="1100" dirty="0" err="1" smtClean="0">
                  <a:solidFill>
                    <a:schemeClr val="accent6"/>
                  </a:solidFill>
                </a:rPr>
                <a:t>for</a:t>
              </a:r>
              <a:r>
                <a:rPr lang="de-AT" sz="1100" dirty="0" smtClean="0">
                  <a:solidFill>
                    <a:schemeClr val="accent6"/>
                  </a:solidFill>
                </a:rPr>
                <a:t> PROSUP</a:t>
              </a:r>
              <a:endParaRPr lang="en-IE" sz="1100" dirty="0">
                <a:solidFill>
                  <a:schemeClr val="accent6"/>
                </a:solidFill>
              </a:endParaRPr>
            </a:p>
          </p:txBody>
        </p:sp>
        <p:sp>
          <p:nvSpPr>
            <p:cNvPr id="56" name="Textfeld 55"/>
            <p:cNvSpPr txBox="1"/>
            <p:nvPr/>
          </p:nvSpPr>
          <p:spPr>
            <a:xfrm>
              <a:off x="190239" y="2974671"/>
              <a:ext cx="949726" cy="990605"/>
            </a:xfrm>
            <a:prstGeom prst="rect">
              <a:avLst/>
            </a:prstGeom>
            <a:noFill/>
          </p:spPr>
          <p:txBody>
            <a:bodyPr wrap="square" lIns="36000" rIns="36000" rtlCol="0">
              <a:spAutoFit/>
            </a:bodyPr>
            <a:lstStyle/>
            <a:p>
              <a:pPr algn="ctr"/>
              <a:r>
                <a:rPr lang="de-AT" sz="1600" b="1" dirty="0" smtClean="0">
                  <a:solidFill>
                    <a:schemeClr val="accent6"/>
                  </a:solidFill>
                </a:rPr>
                <a:t>FE Demand </a:t>
              </a:r>
              <a:r>
                <a:rPr lang="de-AT" sz="1200" b="1" dirty="0" smtClean="0">
                  <a:solidFill>
                    <a:schemeClr val="accent6"/>
                  </a:solidFill>
                </a:rPr>
                <a:t>(</a:t>
              </a:r>
              <a:r>
                <a:rPr lang="de-AT" sz="1100" b="1" dirty="0" err="1" smtClean="0">
                  <a:solidFill>
                    <a:schemeClr val="accent6"/>
                  </a:solidFill>
                </a:rPr>
                <a:t>from</a:t>
              </a:r>
              <a:r>
                <a:rPr lang="de-AT" sz="1100" b="1" dirty="0" smtClean="0">
                  <a:solidFill>
                    <a:schemeClr val="accent6"/>
                  </a:solidFill>
                </a:rPr>
                <a:t> </a:t>
              </a:r>
              <a:r>
                <a:rPr lang="de-AT" sz="1100" b="1" dirty="0" err="1" smtClean="0">
                  <a:solidFill>
                    <a:schemeClr val="accent6"/>
                  </a:solidFill>
                </a:rPr>
                <a:t>Enduse</a:t>
              </a:r>
              <a:r>
                <a:rPr lang="de-AT" sz="1100" b="1" dirty="0">
                  <a:solidFill>
                    <a:schemeClr val="accent6"/>
                  </a:solidFill>
                </a:rPr>
                <a:t> </a:t>
              </a:r>
              <a:r>
                <a:rPr lang="de-AT" sz="1100" b="1" dirty="0" smtClean="0">
                  <a:solidFill>
                    <a:schemeClr val="accent6"/>
                  </a:solidFill>
                </a:rPr>
                <a:t>SM)</a:t>
              </a:r>
              <a:endParaRPr lang="en-IE" sz="1100" b="1" dirty="0">
                <a:solidFill>
                  <a:schemeClr val="accent6"/>
                </a:solidFill>
              </a:endParaRPr>
            </a:p>
          </p:txBody>
        </p:sp>
      </p:grpSp>
      <p:sp>
        <p:nvSpPr>
          <p:cNvPr id="57" name="Rechteck 56"/>
          <p:cNvSpPr/>
          <p:nvPr/>
        </p:nvSpPr>
        <p:spPr>
          <a:xfrm>
            <a:off x="2568208" y="2817199"/>
            <a:ext cx="1536564" cy="532987"/>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sz="1400" dirty="0" err="1" smtClean="0">
                <a:solidFill>
                  <a:schemeClr val="bg1">
                    <a:lumMod val="95000"/>
                  </a:schemeClr>
                </a:solidFill>
              </a:rPr>
              <a:t>Variability</a:t>
            </a:r>
            <a:r>
              <a:rPr lang="de-AT" sz="1400" dirty="0" smtClean="0">
                <a:solidFill>
                  <a:schemeClr val="bg1">
                    <a:lumMod val="95000"/>
                  </a:schemeClr>
                </a:solidFill>
              </a:rPr>
              <a:t> Management</a:t>
            </a:r>
            <a:endParaRPr lang="en-IE" sz="1400" dirty="0">
              <a:solidFill>
                <a:schemeClr val="bg1">
                  <a:lumMod val="95000"/>
                </a:schemeClr>
              </a:solidFill>
            </a:endParaRPr>
          </a:p>
        </p:txBody>
      </p:sp>
      <p:sp>
        <p:nvSpPr>
          <p:cNvPr id="58" name="Pfeil nach rechts 57"/>
          <p:cNvSpPr/>
          <p:nvPr/>
        </p:nvSpPr>
        <p:spPr>
          <a:xfrm rot="5400000">
            <a:off x="3169709" y="3435781"/>
            <a:ext cx="333562" cy="147867"/>
          </a:xfrm>
          <a:prstGeom prst="rightArrow">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0386730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p:cNvSpPr/>
          <p:nvPr/>
        </p:nvSpPr>
        <p:spPr>
          <a:xfrm>
            <a:off x="114299" y="2016858"/>
            <a:ext cx="632307" cy="299329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AT"/>
          </a:p>
        </p:txBody>
      </p:sp>
      <p:cxnSp>
        <p:nvCxnSpPr>
          <p:cNvPr id="5" name="Gerade Verbindung mit Pfeil 4"/>
          <p:cNvCxnSpPr/>
          <p:nvPr/>
        </p:nvCxnSpPr>
        <p:spPr>
          <a:xfrm flipV="1">
            <a:off x="660734" y="425116"/>
            <a:ext cx="0" cy="5851859"/>
          </a:xfrm>
          <a:prstGeom prst="straightConnector1">
            <a:avLst/>
          </a:prstGeom>
          <a:ln w="19050">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Gerade Verbindung mit Pfeil 6"/>
          <p:cNvCxnSpPr/>
          <p:nvPr/>
        </p:nvCxnSpPr>
        <p:spPr>
          <a:xfrm flipV="1">
            <a:off x="571500" y="6200776"/>
            <a:ext cx="11210925" cy="0"/>
          </a:xfrm>
          <a:prstGeom prst="straightConnector1">
            <a:avLst/>
          </a:prstGeom>
          <a:ln w="19050">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p:nvCxnSpPr>
        <p:spPr>
          <a:xfrm>
            <a:off x="571500" y="742950"/>
            <a:ext cx="11210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235117" y="6010276"/>
            <a:ext cx="381000" cy="381000"/>
          </a:xfrm>
          <a:prstGeom prst="rect">
            <a:avLst/>
          </a:prstGeom>
          <a:noFill/>
        </p:spPr>
        <p:txBody>
          <a:bodyPr wrap="square" rtlCol="0">
            <a:spAutoFit/>
          </a:bodyPr>
          <a:lstStyle/>
          <a:p>
            <a:r>
              <a:rPr lang="en-GB" dirty="0" smtClean="0"/>
              <a:t>1</a:t>
            </a:r>
            <a:endParaRPr lang="en-GB" dirty="0"/>
          </a:p>
        </p:txBody>
      </p:sp>
      <p:sp>
        <p:nvSpPr>
          <p:cNvPr id="15" name="Textfeld 14"/>
          <p:cNvSpPr txBox="1"/>
          <p:nvPr/>
        </p:nvSpPr>
        <p:spPr>
          <a:xfrm>
            <a:off x="235117" y="552450"/>
            <a:ext cx="381000" cy="381000"/>
          </a:xfrm>
          <a:prstGeom prst="rect">
            <a:avLst/>
          </a:prstGeom>
          <a:noFill/>
        </p:spPr>
        <p:txBody>
          <a:bodyPr wrap="square" rtlCol="0">
            <a:spAutoFit/>
          </a:bodyPr>
          <a:lstStyle/>
          <a:p>
            <a:r>
              <a:rPr lang="en-GB" dirty="0" smtClean="0"/>
              <a:t>0</a:t>
            </a:r>
            <a:endParaRPr lang="en-GB" dirty="0"/>
          </a:p>
        </p:txBody>
      </p:sp>
      <p:sp>
        <p:nvSpPr>
          <p:cNvPr id="16" name="Textfeld 15"/>
          <p:cNvSpPr txBox="1"/>
          <p:nvPr/>
        </p:nvSpPr>
        <p:spPr>
          <a:xfrm rot="16200000">
            <a:off x="-2303296" y="3287197"/>
            <a:ext cx="5457826" cy="369332"/>
          </a:xfrm>
          <a:prstGeom prst="rect">
            <a:avLst/>
          </a:prstGeom>
          <a:noFill/>
        </p:spPr>
        <p:txBody>
          <a:bodyPr wrap="square" rtlCol="0">
            <a:spAutoFit/>
          </a:bodyPr>
          <a:lstStyle/>
          <a:p>
            <a:pPr algn="ctr"/>
            <a:r>
              <a:rPr lang="en-GB" dirty="0" smtClean="0"/>
              <a:t>Priority factor [</a:t>
            </a:r>
            <a:r>
              <a:rPr lang="en-GB" dirty="0" err="1" smtClean="0"/>
              <a:t>dmnl</a:t>
            </a:r>
            <a:r>
              <a:rPr lang="en-GB" dirty="0" smtClean="0"/>
              <a:t>] (0-1)</a:t>
            </a:r>
            <a:endParaRPr lang="en-GB" dirty="0"/>
          </a:p>
        </p:txBody>
      </p:sp>
      <p:sp>
        <p:nvSpPr>
          <p:cNvPr id="17" name="Textfeld 16"/>
          <p:cNvSpPr txBox="1"/>
          <p:nvPr/>
        </p:nvSpPr>
        <p:spPr>
          <a:xfrm>
            <a:off x="470234" y="6296026"/>
            <a:ext cx="381000" cy="381000"/>
          </a:xfrm>
          <a:prstGeom prst="rect">
            <a:avLst/>
          </a:prstGeom>
          <a:noFill/>
        </p:spPr>
        <p:txBody>
          <a:bodyPr wrap="square" rtlCol="0">
            <a:spAutoFit/>
          </a:bodyPr>
          <a:lstStyle/>
          <a:p>
            <a:pPr algn="ctr"/>
            <a:r>
              <a:rPr lang="en-GB" dirty="0" smtClean="0"/>
              <a:t>0</a:t>
            </a:r>
            <a:endParaRPr lang="en-GB" dirty="0"/>
          </a:p>
        </p:txBody>
      </p:sp>
      <p:sp>
        <p:nvSpPr>
          <p:cNvPr id="18" name="Textfeld 17"/>
          <p:cNvSpPr txBox="1"/>
          <p:nvPr/>
        </p:nvSpPr>
        <p:spPr>
          <a:xfrm>
            <a:off x="11372850" y="6296026"/>
            <a:ext cx="736934" cy="369332"/>
          </a:xfrm>
          <a:prstGeom prst="rect">
            <a:avLst/>
          </a:prstGeom>
          <a:noFill/>
        </p:spPr>
        <p:txBody>
          <a:bodyPr wrap="square" rtlCol="0">
            <a:spAutoFit/>
          </a:bodyPr>
          <a:lstStyle/>
          <a:p>
            <a:pPr algn="ctr"/>
            <a:r>
              <a:rPr lang="en-GB" dirty="0" smtClean="0"/>
              <a:t>X TJ/a</a:t>
            </a:r>
            <a:endParaRPr lang="en-GB" dirty="0"/>
          </a:p>
        </p:txBody>
      </p:sp>
      <p:sp>
        <p:nvSpPr>
          <p:cNvPr id="19" name="Textfeld 18"/>
          <p:cNvSpPr txBox="1"/>
          <p:nvPr/>
        </p:nvSpPr>
        <p:spPr>
          <a:xfrm>
            <a:off x="660733" y="6296026"/>
            <a:ext cx="11121691" cy="369332"/>
          </a:xfrm>
          <a:prstGeom prst="rect">
            <a:avLst/>
          </a:prstGeom>
          <a:noFill/>
        </p:spPr>
        <p:txBody>
          <a:bodyPr wrap="square" rtlCol="0">
            <a:spAutoFit/>
          </a:bodyPr>
          <a:lstStyle/>
          <a:p>
            <a:pPr algn="ctr"/>
            <a:r>
              <a:rPr lang="en-GB" b="1" u="sng" dirty="0" smtClean="0"/>
              <a:t>Annual</a:t>
            </a:r>
            <a:r>
              <a:rPr lang="en-GB" dirty="0" smtClean="0"/>
              <a:t> production volumes [TJ/a]</a:t>
            </a:r>
            <a:endParaRPr lang="en-GB" dirty="0"/>
          </a:p>
        </p:txBody>
      </p:sp>
      <p:cxnSp>
        <p:nvCxnSpPr>
          <p:cNvPr id="21" name="Gerader Verbinder 20"/>
          <p:cNvCxnSpPr/>
          <p:nvPr/>
        </p:nvCxnSpPr>
        <p:spPr>
          <a:xfrm>
            <a:off x="660733" y="6200776"/>
            <a:ext cx="844217" cy="0"/>
          </a:xfrm>
          <a:prstGeom prst="line">
            <a:avLst/>
          </a:prstGeom>
          <a:ln w="63500">
            <a:solidFill>
              <a:schemeClr val="accent5">
                <a:lumMod val="75000"/>
              </a:schemeClr>
            </a:solidFill>
            <a:headEnd type="diamond" w="med" len="sm"/>
            <a:tailEnd type="diamond" w="med" len="sm"/>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rot="16200000">
            <a:off x="82715" y="5015984"/>
            <a:ext cx="2000251" cy="369332"/>
          </a:xfrm>
          <a:prstGeom prst="rect">
            <a:avLst/>
          </a:prstGeom>
          <a:noFill/>
        </p:spPr>
        <p:txBody>
          <a:bodyPr wrap="square" rtlCol="0">
            <a:spAutoFit/>
          </a:bodyPr>
          <a:lstStyle/>
          <a:p>
            <a:r>
              <a:rPr lang="en-GB" dirty="0" smtClean="0">
                <a:solidFill>
                  <a:schemeClr val="accent5">
                    <a:lumMod val="75000"/>
                  </a:schemeClr>
                </a:solidFill>
              </a:rPr>
              <a:t>Hydro power (max)</a:t>
            </a:r>
            <a:endParaRPr lang="en-GB" dirty="0">
              <a:solidFill>
                <a:schemeClr val="accent5">
                  <a:lumMod val="75000"/>
                </a:schemeClr>
              </a:solidFill>
            </a:endParaRPr>
          </a:p>
        </p:txBody>
      </p:sp>
      <p:cxnSp>
        <p:nvCxnSpPr>
          <p:cNvPr id="23" name="Gerader Verbinder 22"/>
          <p:cNvCxnSpPr/>
          <p:nvPr/>
        </p:nvCxnSpPr>
        <p:spPr>
          <a:xfrm>
            <a:off x="1504950" y="6200776"/>
            <a:ext cx="514350" cy="0"/>
          </a:xfrm>
          <a:prstGeom prst="line">
            <a:avLst/>
          </a:prstGeom>
          <a:ln w="63500">
            <a:solidFill>
              <a:schemeClr val="accent1">
                <a:lumMod val="75000"/>
              </a:schemeClr>
            </a:solidFill>
            <a:headEnd type="diamond" w="med" len="sm"/>
            <a:tailEnd type="diamond" w="med" len="sm"/>
          </a:ln>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rot="16200000">
            <a:off x="761999" y="5015984"/>
            <a:ext cx="2000252" cy="369332"/>
          </a:xfrm>
          <a:prstGeom prst="rect">
            <a:avLst/>
          </a:prstGeom>
          <a:noFill/>
        </p:spPr>
        <p:txBody>
          <a:bodyPr wrap="square" rtlCol="0">
            <a:spAutoFit/>
          </a:bodyPr>
          <a:lstStyle/>
          <a:p>
            <a:r>
              <a:rPr lang="en-GB" dirty="0" smtClean="0">
                <a:solidFill>
                  <a:schemeClr val="accent5">
                    <a:lumMod val="75000"/>
                  </a:schemeClr>
                </a:solidFill>
              </a:rPr>
              <a:t>Wind power (max)</a:t>
            </a:r>
            <a:endParaRPr lang="en-GB" dirty="0">
              <a:solidFill>
                <a:schemeClr val="accent5">
                  <a:lumMod val="75000"/>
                </a:schemeClr>
              </a:solidFill>
            </a:endParaRPr>
          </a:p>
        </p:txBody>
      </p:sp>
      <p:cxnSp>
        <p:nvCxnSpPr>
          <p:cNvPr id="26" name="Gerader Verbinder 25"/>
          <p:cNvCxnSpPr/>
          <p:nvPr/>
        </p:nvCxnSpPr>
        <p:spPr>
          <a:xfrm>
            <a:off x="2019300" y="6200776"/>
            <a:ext cx="514350" cy="0"/>
          </a:xfrm>
          <a:prstGeom prst="line">
            <a:avLst/>
          </a:prstGeom>
          <a:ln w="63500">
            <a:solidFill>
              <a:schemeClr val="accent4">
                <a:lumMod val="75000"/>
              </a:schemeClr>
            </a:solidFill>
            <a:headEnd type="diamond" w="med" len="sm"/>
            <a:tailEnd type="diamond" w="med" len="sm"/>
          </a:ln>
        </p:spPr>
        <p:style>
          <a:lnRef idx="1">
            <a:schemeClr val="accent1"/>
          </a:lnRef>
          <a:fillRef idx="0">
            <a:schemeClr val="accent1"/>
          </a:fillRef>
          <a:effectRef idx="0">
            <a:schemeClr val="accent1"/>
          </a:effectRef>
          <a:fontRef idx="minor">
            <a:schemeClr val="tx1"/>
          </a:fontRef>
        </p:style>
      </p:cxnSp>
      <p:sp>
        <p:nvSpPr>
          <p:cNvPr id="27" name="Textfeld 26"/>
          <p:cNvSpPr txBox="1"/>
          <p:nvPr/>
        </p:nvSpPr>
        <p:spPr>
          <a:xfrm rot="16200000">
            <a:off x="1714499" y="5454134"/>
            <a:ext cx="1123951" cy="369332"/>
          </a:xfrm>
          <a:prstGeom prst="rect">
            <a:avLst/>
          </a:prstGeom>
          <a:noFill/>
        </p:spPr>
        <p:txBody>
          <a:bodyPr wrap="square" rtlCol="0">
            <a:spAutoFit/>
          </a:bodyPr>
          <a:lstStyle/>
          <a:p>
            <a:r>
              <a:rPr lang="en-GB" dirty="0" smtClean="0">
                <a:solidFill>
                  <a:schemeClr val="accent4">
                    <a:lumMod val="75000"/>
                  </a:schemeClr>
                </a:solidFill>
              </a:rPr>
              <a:t>PV (max)</a:t>
            </a:r>
            <a:endParaRPr lang="en-GB" dirty="0">
              <a:solidFill>
                <a:schemeClr val="accent4">
                  <a:lumMod val="75000"/>
                </a:schemeClr>
              </a:solidFill>
            </a:endParaRPr>
          </a:p>
        </p:txBody>
      </p:sp>
      <p:cxnSp>
        <p:nvCxnSpPr>
          <p:cNvPr id="28" name="Gerader Verbinder 27"/>
          <p:cNvCxnSpPr/>
          <p:nvPr/>
        </p:nvCxnSpPr>
        <p:spPr>
          <a:xfrm>
            <a:off x="2533650" y="5981702"/>
            <a:ext cx="514350" cy="0"/>
          </a:xfrm>
          <a:prstGeom prst="line">
            <a:avLst/>
          </a:prstGeom>
          <a:ln w="63500">
            <a:solidFill>
              <a:schemeClr val="accent6">
                <a:lumMod val="75000"/>
              </a:schemeClr>
            </a:solidFill>
            <a:headEnd type="diamond" w="med" len="sm"/>
            <a:tailEnd type="diamond" w="med" len="sm"/>
          </a:ln>
        </p:spPr>
        <p:style>
          <a:lnRef idx="1">
            <a:schemeClr val="accent1"/>
          </a:lnRef>
          <a:fillRef idx="0">
            <a:schemeClr val="accent1"/>
          </a:fillRef>
          <a:effectRef idx="0">
            <a:schemeClr val="accent1"/>
          </a:effectRef>
          <a:fontRef idx="minor">
            <a:schemeClr val="tx1"/>
          </a:fontRef>
        </p:style>
      </p:cxnSp>
      <p:sp>
        <p:nvSpPr>
          <p:cNvPr id="29" name="Textfeld 28"/>
          <p:cNvSpPr txBox="1"/>
          <p:nvPr/>
        </p:nvSpPr>
        <p:spPr>
          <a:xfrm rot="16200000">
            <a:off x="1790698" y="4796909"/>
            <a:ext cx="2000253" cy="369332"/>
          </a:xfrm>
          <a:prstGeom prst="rect">
            <a:avLst/>
          </a:prstGeom>
          <a:noFill/>
        </p:spPr>
        <p:txBody>
          <a:bodyPr wrap="square" rtlCol="0">
            <a:spAutoFit/>
          </a:bodyPr>
          <a:lstStyle/>
          <a:p>
            <a:r>
              <a:rPr lang="en-GB" dirty="0" smtClean="0">
                <a:solidFill>
                  <a:schemeClr val="accent6">
                    <a:lumMod val="75000"/>
                  </a:schemeClr>
                </a:solidFill>
              </a:rPr>
              <a:t>CHP biomass (min)</a:t>
            </a:r>
            <a:endParaRPr lang="en-GB" dirty="0">
              <a:solidFill>
                <a:schemeClr val="accent6">
                  <a:lumMod val="75000"/>
                </a:schemeClr>
              </a:solidFill>
            </a:endParaRPr>
          </a:p>
        </p:txBody>
      </p:sp>
      <p:cxnSp>
        <p:nvCxnSpPr>
          <p:cNvPr id="30" name="Gerader Verbinder 29"/>
          <p:cNvCxnSpPr/>
          <p:nvPr/>
        </p:nvCxnSpPr>
        <p:spPr>
          <a:xfrm>
            <a:off x="3799404" y="5715002"/>
            <a:ext cx="1114425" cy="0"/>
          </a:xfrm>
          <a:prstGeom prst="line">
            <a:avLst/>
          </a:prstGeom>
          <a:ln w="63500">
            <a:solidFill>
              <a:schemeClr val="accent4"/>
            </a:solidFill>
            <a:headEnd type="diamond" w="med" len="sm"/>
            <a:tailEnd type="diamond" w="med" len="sm"/>
          </a:ln>
        </p:spPr>
        <p:style>
          <a:lnRef idx="1">
            <a:schemeClr val="accent1"/>
          </a:lnRef>
          <a:fillRef idx="0">
            <a:schemeClr val="accent1"/>
          </a:fillRef>
          <a:effectRef idx="0">
            <a:schemeClr val="accent1"/>
          </a:effectRef>
          <a:fontRef idx="minor">
            <a:schemeClr val="tx1"/>
          </a:fontRef>
        </p:style>
      </p:cxnSp>
      <p:sp>
        <p:nvSpPr>
          <p:cNvPr id="32" name="Textfeld 31"/>
          <p:cNvSpPr txBox="1"/>
          <p:nvPr/>
        </p:nvSpPr>
        <p:spPr>
          <a:xfrm rot="16200000">
            <a:off x="3489839" y="4663559"/>
            <a:ext cx="1733554" cy="369332"/>
          </a:xfrm>
          <a:prstGeom prst="rect">
            <a:avLst/>
          </a:prstGeom>
          <a:noFill/>
        </p:spPr>
        <p:txBody>
          <a:bodyPr wrap="square" rtlCol="0">
            <a:spAutoFit/>
          </a:bodyPr>
          <a:lstStyle/>
          <a:p>
            <a:r>
              <a:rPr lang="en-GB" dirty="0" smtClean="0">
                <a:solidFill>
                  <a:schemeClr val="accent4"/>
                </a:solidFill>
              </a:rPr>
              <a:t>CHP gas (min)</a:t>
            </a:r>
            <a:endParaRPr lang="en-GB" dirty="0">
              <a:solidFill>
                <a:schemeClr val="accent4"/>
              </a:solidFill>
            </a:endParaRPr>
          </a:p>
        </p:txBody>
      </p:sp>
      <p:sp>
        <p:nvSpPr>
          <p:cNvPr id="33" name="Textfeld 32"/>
          <p:cNvSpPr txBox="1"/>
          <p:nvPr/>
        </p:nvSpPr>
        <p:spPr>
          <a:xfrm>
            <a:off x="-9914" y="119361"/>
            <a:ext cx="12192000" cy="461665"/>
          </a:xfrm>
          <a:prstGeom prst="rect">
            <a:avLst/>
          </a:prstGeom>
          <a:noFill/>
        </p:spPr>
        <p:txBody>
          <a:bodyPr wrap="square" rtlCol="0">
            <a:spAutoFit/>
          </a:bodyPr>
          <a:lstStyle/>
          <a:p>
            <a:pPr algn="ctr"/>
            <a:r>
              <a:rPr lang="en-GB" sz="2400" b="1" dirty="0" err="1" smtClean="0"/>
              <a:t>Endogenize</a:t>
            </a:r>
            <a:r>
              <a:rPr lang="en-GB" sz="2400" b="1" dirty="0" smtClean="0"/>
              <a:t> “technology utilization allocation”</a:t>
            </a:r>
            <a:endParaRPr lang="en-GB" sz="2400" b="1" dirty="0"/>
          </a:p>
        </p:txBody>
      </p:sp>
      <p:cxnSp>
        <p:nvCxnSpPr>
          <p:cNvPr id="34" name="Gerader Verbinder 33"/>
          <p:cNvCxnSpPr/>
          <p:nvPr/>
        </p:nvCxnSpPr>
        <p:spPr>
          <a:xfrm>
            <a:off x="3057525" y="5876927"/>
            <a:ext cx="741879" cy="0"/>
          </a:xfrm>
          <a:prstGeom prst="line">
            <a:avLst/>
          </a:prstGeom>
          <a:ln w="63500">
            <a:solidFill>
              <a:srgbClr val="996633"/>
            </a:solidFill>
            <a:headEnd type="diamond" w="med" len="sm"/>
            <a:tailEnd type="diamond" w="med" len="sm"/>
          </a:ln>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rot="16200000">
            <a:off x="2472806" y="4744522"/>
            <a:ext cx="1895478" cy="369332"/>
          </a:xfrm>
          <a:prstGeom prst="rect">
            <a:avLst/>
          </a:prstGeom>
          <a:noFill/>
        </p:spPr>
        <p:txBody>
          <a:bodyPr wrap="square" rtlCol="0">
            <a:spAutoFit/>
          </a:bodyPr>
          <a:lstStyle/>
          <a:p>
            <a:r>
              <a:rPr lang="en-GB" dirty="0" smtClean="0">
                <a:solidFill>
                  <a:srgbClr val="996633"/>
                </a:solidFill>
              </a:rPr>
              <a:t>CHP waste (max)</a:t>
            </a:r>
            <a:endParaRPr lang="en-GB" dirty="0">
              <a:solidFill>
                <a:srgbClr val="996633"/>
              </a:solidFill>
            </a:endParaRPr>
          </a:p>
        </p:txBody>
      </p:sp>
      <p:cxnSp>
        <p:nvCxnSpPr>
          <p:cNvPr id="38" name="Gerader Verbinder 37"/>
          <p:cNvCxnSpPr/>
          <p:nvPr/>
        </p:nvCxnSpPr>
        <p:spPr>
          <a:xfrm>
            <a:off x="4923355" y="5473959"/>
            <a:ext cx="258245" cy="1"/>
          </a:xfrm>
          <a:prstGeom prst="line">
            <a:avLst/>
          </a:prstGeom>
          <a:ln w="63500">
            <a:solidFill>
              <a:schemeClr val="accent6">
                <a:lumMod val="75000"/>
              </a:schemeClr>
            </a:solidFill>
            <a:headEnd type="diamond" w="med" len="sm"/>
            <a:tailEnd type="diamond" w="med" len="sm"/>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rot="16200000">
            <a:off x="3815685" y="4052501"/>
            <a:ext cx="2473585" cy="369332"/>
          </a:xfrm>
          <a:prstGeom prst="rect">
            <a:avLst/>
          </a:prstGeom>
          <a:noFill/>
        </p:spPr>
        <p:txBody>
          <a:bodyPr wrap="square" rtlCol="0">
            <a:spAutoFit/>
          </a:bodyPr>
          <a:lstStyle/>
          <a:p>
            <a:r>
              <a:rPr lang="en-GB" dirty="0">
                <a:solidFill>
                  <a:schemeClr val="accent6">
                    <a:lumMod val="75000"/>
                  </a:schemeClr>
                </a:solidFill>
              </a:rPr>
              <a:t>CHP biomass (</a:t>
            </a:r>
            <a:r>
              <a:rPr lang="en-GB" dirty="0" err="1">
                <a:solidFill>
                  <a:schemeClr val="accent6">
                    <a:lumMod val="75000"/>
                  </a:schemeClr>
                </a:solidFill>
              </a:rPr>
              <a:t>var</a:t>
            </a:r>
            <a:r>
              <a:rPr lang="en-GB" dirty="0">
                <a:solidFill>
                  <a:schemeClr val="accent6">
                    <a:lumMod val="75000"/>
                  </a:schemeClr>
                </a:solidFill>
              </a:rPr>
              <a:t>)</a:t>
            </a:r>
          </a:p>
        </p:txBody>
      </p:sp>
      <p:cxnSp>
        <p:nvCxnSpPr>
          <p:cNvPr id="42" name="Gerader Verbinder 41"/>
          <p:cNvCxnSpPr/>
          <p:nvPr/>
        </p:nvCxnSpPr>
        <p:spPr>
          <a:xfrm>
            <a:off x="5181600" y="5200650"/>
            <a:ext cx="382073" cy="0"/>
          </a:xfrm>
          <a:prstGeom prst="line">
            <a:avLst/>
          </a:prstGeom>
          <a:ln w="63500">
            <a:solidFill>
              <a:schemeClr val="tx1"/>
            </a:solidFill>
            <a:headEnd type="diamond" w="med" len="sm"/>
            <a:tailEnd type="diamond" w="med" len="sm"/>
          </a:ln>
        </p:spPr>
        <p:style>
          <a:lnRef idx="1">
            <a:schemeClr val="accent1"/>
          </a:lnRef>
          <a:fillRef idx="0">
            <a:schemeClr val="accent1"/>
          </a:fillRef>
          <a:effectRef idx="0">
            <a:schemeClr val="accent1"/>
          </a:effectRef>
          <a:fontRef idx="minor">
            <a:schemeClr val="tx1"/>
          </a:fontRef>
        </p:style>
      </p:cxnSp>
      <p:sp>
        <p:nvSpPr>
          <p:cNvPr id="44" name="Textfeld 43"/>
          <p:cNvSpPr txBox="1"/>
          <p:nvPr/>
        </p:nvSpPr>
        <p:spPr>
          <a:xfrm rot="16200000">
            <a:off x="4266130" y="3915846"/>
            <a:ext cx="2200275" cy="369332"/>
          </a:xfrm>
          <a:prstGeom prst="rect">
            <a:avLst/>
          </a:prstGeom>
          <a:noFill/>
        </p:spPr>
        <p:txBody>
          <a:bodyPr wrap="square" rtlCol="0">
            <a:spAutoFit/>
          </a:bodyPr>
          <a:lstStyle/>
          <a:p>
            <a:r>
              <a:rPr lang="en-GB" dirty="0" smtClean="0"/>
              <a:t>PP gas (min)</a:t>
            </a:r>
            <a:endParaRPr lang="en-GB" dirty="0"/>
          </a:p>
        </p:txBody>
      </p:sp>
      <p:cxnSp>
        <p:nvCxnSpPr>
          <p:cNvPr id="45" name="Gerader Verbinder 44"/>
          <p:cNvCxnSpPr/>
          <p:nvPr/>
        </p:nvCxnSpPr>
        <p:spPr>
          <a:xfrm>
            <a:off x="5550934" y="5076824"/>
            <a:ext cx="640316" cy="0"/>
          </a:xfrm>
          <a:prstGeom prst="line">
            <a:avLst/>
          </a:prstGeom>
          <a:ln w="63500">
            <a:solidFill>
              <a:schemeClr val="accent4"/>
            </a:solidFill>
            <a:headEnd type="diamond" w="med" len="sm"/>
            <a:tailEnd type="diamond" w="med" len="sm"/>
          </a:ln>
        </p:spPr>
        <p:style>
          <a:lnRef idx="1">
            <a:schemeClr val="accent1"/>
          </a:lnRef>
          <a:fillRef idx="0">
            <a:schemeClr val="accent1"/>
          </a:fillRef>
          <a:effectRef idx="0">
            <a:schemeClr val="accent1"/>
          </a:effectRef>
          <a:fontRef idx="minor">
            <a:schemeClr val="tx1"/>
          </a:fontRef>
        </p:style>
      </p:cxnSp>
      <p:sp>
        <p:nvSpPr>
          <p:cNvPr id="47" name="Textfeld 46"/>
          <p:cNvSpPr txBox="1"/>
          <p:nvPr/>
        </p:nvSpPr>
        <p:spPr>
          <a:xfrm rot="16200000">
            <a:off x="4832868" y="3853933"/>
            <a:ext cx="2076449" cy="369332"/>
          </a:xfrm>
          <a:prstGeom prst="rect">
            <a:avLst/>
          </a:prstGeom>
          <a:noFill/>
        </p:spPr>
        <p:txBody>
          <a:bodyPr wrap="square" rtlCol="0">
            <a:spAutoFit/>
          </a:bodyPr>
          <a:lstStyle/>
          <a:p>
            <a:r>
              <a:rPr lang="en-GB" dirty="0" smtClean="0">
                <a:solidFill>
                  <a:schemeClr val="accent4"/>
                </a:solidFill>
              </a:rPr>
              <a:t>CHP gas (</a:t>
            </a:r>
            <a:r>
              <a:rPr lang="en-GB" dirty="0" err="1" smtClean="0">
                <a:solidFill>
                  <a:schemeClr val="accent4"/>
                </a:solidFill>
              </a:rPr>
              <a:t>var</a:t>
            </a:r>
            <a:r>
              <a:rPr lang="en-GB" dirty="0" smtClean="0">
                <a:solidFill>
                  <a:schemeClr val="accent4"/>
                </a:solidFill>
              </a:rPr>
              <a:t>)</a:t>
            </a:r>
            <a:endParaRPr lang="en-GB" dirty="0">
              <a:solidFill>
                <a:schemeClr val="accent4"/>
              </a:solidFill>
            </a:endParaRPr>
          </a:p>
        </p:txBody>
      </p:sp>
      <p:cxnSp>
        <p:nvCxnSpPr>
          <p:cNvPr id="48" name="Gerader Verbinder 47"/>
          <p:cNvCxnSpPr/>
          <p:nvPr/>
        </p:nvCxnSpPr>
        <p:spPr>
          <a:xfrm>
            <a:off x="6198634" y="5076824"/>
            <a:ext cx="726041" cy="0"/>
          </a:xfrm>
          <a:prstGeom prst="line">
            <a:avLst/>
          </a:prstGeom>
          <a:ln w="63500">
            <a:solidFill>
              <a:srgbClr val="7030A0"/>
            </a:solidFill>
            <a:headEnd type="diamond" w="med" len="sm"/>
            <a:tailEnd type="diamond" w="med" len="sm"/>
          </a:ln>
        </p:spPr>
        <p:style>
          <a:lnRef idx="1">
            <a:schemeClr val="accent1"/>
          </a:lnRef>
          <a:fillRef idx="0">
            <a:schemeClr val="accent1"/>
          </a:fillRef>
          <a:effectRef idx="0">
            <a:schemeClr val="accent1"/>
          </a:effectRef>
          <a:fontRef idx="minor">
            <a:schemeClr val="tx1"/>
          </a:fontRef>
        </p:style>
      </p:cxnSp>
      <p:sp>
        <p:nvSpPr>
          <p:cNvPr id="50" name="Textfeld 49"/>
          <p:cNvSpPr txBox="1"/>
          <p:nvPr/>
        </p:nvSpPr>
        <p:spPr>
          <a:xfrm rot="16200000">
            <a:off x="5523430" y="3853933"/>
            <a:ext cx="2076449" cy="369332"/>
          </a:xfrm>
          <a:prstGeom prst="rect">
            <a:avLst/>
          </a:prstGeom>
          <a:noFill/>
        </p:spPr>
        <p:txBody>
          <a:bodyPr wrap="square" rtlCol="0">
            <a:spAutoFit/>
          </a:bodyPr>
          <a:lstStyle/>
          <a:p>
            <a:r>
              <a:rPr lang="en-GB" dirty="0" smtClean="0">
                <a:solidFill>
                  <a:srgbClr val="7030A0"/>
                </a:solidFill>
              </a:rPr>
              <a:t>PP oil (min)</a:t>
            </a:r>
            <a:endParaRPr lang="en-GB" dirty="0">
              <a:solidFill>
                <a:srgbClr val="7030A0"/>
              </a:solidFill>
            </a:endParaRPr>
          </a:p>
        </p:txBody>
      </p:sp>
      <p:cxnSp>
        <p:nvCxnSpPr>
          <p:cNvPr id="53" name="Gerader Verbinder 52"/>
          <p:cNvCxnSpPr/>
          <p:nvPr/>
        </p:nvCxnSpPr>
        <p:spPr>
          <a:xfrm>
            <a:off x="6922534" y="4848224"/>
            <a:ext cx="1802366" cy="0"/>
          </a:xfrm>
          <a:prstGeom prst="line">
            <a:avLst/>
          </a:prstGeom>
          <a:ln w="63500">
            <a:solidFill>
              <a:schemeClr val="tx1"/>
            </a:solidFill>
            <a:headEnd type="diamond" w="med" len="sm"/>
            <a:tailEnd type="diamond" w="med" len="sm"/>
          </a:ln>
        </p:spPr>
        <p:style>
          <a:lnRef idx="1">
            <a:schemeClr val="accent1"/>
          </a:lnRef>
          <a:fillRef idx="0">
            <a:schemeClr val="accent1"/>
          </a:fillRef>
          <a:effectRef idx="0">
            <a:schemeClr val="accent1"/>
          </a:effectRef>
          <a:fontRef idx="minor">
            <a:schemeClr val="tx1"/>
          </a:fontRef>
        </p:style>
      </p:cxnSp>
      <p:sp>
        <p:nvSpPr>
          <p:cNvPr id="55" name="Textfeld 54"/>
          <p:cNvSpPr txBox="1"/>
          <p:nvPr/>
        </p:nvSpPr>
        <p:spPr>
          <a:xfrm rot="16200000">
            <a:off x="6899794" y="3739634"/>
            <a:ext cx="1847848" cy="369332"/>
          </a:xfrm>
          <a:prstGeom prst="rect">
            <a:avLst/>
          </a:prstGeom>
          <a:noFill/>
        </p:spPr>
        <p:txBody>
          <a:bodyPr wrap="square" rtlCol="0">
            <a:spAutoFit/>
          </a:bodyPr>
          <a:lstStyle/>
          <a:p>
            <a:r>
              <a:rPr lang="en-GB" dirty="0" smtClean="0"/>
              <a:t>PP gas (</a:t>
            </a:r>
            <a:r>
              <a:rPr lang="en-GB" dirty="0" err="1" smtClean="0"/>
              <a:t>var</a:t>
            </a:r>
            <a:r>
              <a:rPr lang="en-GB" dirty="0" smtClean="0"/>
              <a:t>)</a:t>
            </a:r>
            <a:endParaRPr lang="en-GB" dirty="0"/>
          </a:p>
        </p:txBody>
      </p:sp>
      <p:cxnSp>
        <p:nvCxnSpPr>
          <p:cNvPr id="56" name="Gerader Verbinder 55"/>
          <p:cNvCxnSpPr/>
          <p:nvPr/>
        </p:nvCxnSpPr>
        <p:spPr>
          <a:xfrm>
            <a:off x="8732284" y="4448174"/>
            <a:ext cx="2640566" cy="0"/>
          </a:xfrm>
          <a:prstGeom prst="line">
            <a:avLst/>
          </a:prstGeom>
          <a:ln w="63500">
            <a:solidFill>
              <a:srgbClr val="7030A0"/>
            </a:solidFill>
            <a:headEnd type="diamond" w="med" len="sm"/>
            <a:tailEnd type="diamond" w="med" len="sm"/>
          </a:ln>
        </p:spPr>
        <p:style>
          <a:lnRef idx="1">
            <a:schemeClr val="accent1"/>
          </a:lnRef>
          <a:fillRef idx="0">
            <a:schemeClr val="accent1"/>
          </a:fillRef>
          <a:effectRef idx="0">
            <a:schemeClr val="accent1"/>
          </a:effectRef>
          <a:fontRef idx="minor">
            <a:schemeClr val="tx1"/>
          </a:fontRef>
        </p:style>
      </p:cxnSp>
      <p:sp>
        <p:nvSpPr>
          <p:cNvPr id="58" name="Textfeld 57"/>
          <p:cNvSpPr txBox="1"/>
          <p:nvPr/>
        </p:nvSpPr>
        <p:spPr>
          <a:xfrm rot="16200000">
            <a:off x="9328668" y="3539609"/>
            <a:ext cx="1447798" cy="369332"/>
          </a:xfrm>
          <a:prstGeom prst="rect">
            <a:avLst/>
          </a:prstGeom>
          <a:noFill/>
        </p:spPr>
        <p:txBody>
          <a:bodyPr wrap="square" rtlCol="0">
            <a:spAutoFit/>
          </a:bodyPr>
          <a:lstStyle/>
          <a:p>
            <a:r>
              <a:rPr lang="en-GB" dirty="0" smtClean="0">
                <a:solidFill>
                  <a:srgbClr val="7030A0"/>
                </a:solidFill>
              </a:rPr>
              <a:t>PP </a:t>
            </a:r>
            <a:r>
              <a:rPr lang="en-GB" dirty="0">
                <a:solidFill>
                  <a:srgbClr val="7030A0"/>
                </a:solidFill>
              </a:rPr>
              <a:t>o</a:t>
            </a:r>
            <a:r>
              <a:rPr lang="en-GB" dirty="0" smtClean="0">
                <a:solidFill>
                  <a:srgbClr val="7030A0"/>
                </a:solidFill>
              </a:rPr>
              <a:t>il (</a:t>
            </a:r>
            <a:r>
              <a:rPr lang="en-GB" dirty="0" err="1" smtClean="0">
                <a:solidFill>
                  <a:srgbClr val="7030A0"/>
                </a:solidFill>
              </a:rPr>
              <a:t>var</a:t>
            </a:r>
            <a:r>
              <a:rPr lang="en-GB" dirty="0" smtClean="0">
                <a:solidFill>
                  <a:srgbClr val="7030A0"/>
                </a:solidFill>
              </a:rPr>
              <a:t>)</a:t>
            </a:r>
            <a:endParaRPr lang="en-GB" dirty="0">
              <a:solidFill>
                <a:srgbClr val="7030A0"/>
              </a:solidFill>
            </a:endParaRPr>
          </a:p>
        </p:txBody>
      </p:sp>
      <p:cxnSp>
        <p:nvCxnSpPr>
          <p:cNvPr id="60" name="Gerader Verbinder 59"/>
          <p:cNvCxnSpPr/>
          <p:nvPr/>
        </p:nvCxnSpPr>
        <p:spPr>
          <a:xfrm flipV="1">
            <a:off x="6306803" y="742950"/>
            <a:ext cx="9525" cy="5457826"/>
          </a:xfrm>
          <a:prstGeom prst="line">
            <a:avLst/>
          </a:prstGeom>
          <a:ln w="34925">
            <a:solidFill>
              <a:srgbClr val="C00000"/>
            </a:solidFill>
          </a:ln>
        </p:spPr>
        <p:style>
          <a:lnRef idx="1">
            <a:schemeClr val="accent1"/>
          </a:lnRef>
          <a:fillRef idx="0">
            <a:schemeClr val="accent1"/>
          </a:fillRef>
          <a:effectRef idx="0">
            <a:schemeClr val="accent1"/>
          </a:effectRef>
          <a:fontRef idx="minor">
            <a:schemeClr val="tx1"/>
          </a:fontRef>
        </p:style>
      </p:cxnSp>
      <p:sp>
        <p:nvSpPr>
          <p:cNvPr id="62" name="Textfeld 61"/>
          <p:cNvSpPr txBox="1"/>
          <p:nvPr/>
        </p:nvSpPr>
        <p:spPr>
          <a:xfrm rot="16200000">
            <a:off x="5605074" y="1039297"/>
            <a:ext cx="962025" cy="369332"/>
          </a:xfrm>
          <a:prstGeom prst="rect">
            <a:avLst/>
          </a:prstGeom>
          <a:noFill/>
        </p:spPr>
        <p:txBody>
          <a:bodyPr wrap="square" rtlCol="0">
            <a:spAutoFit/>
          </a:bodyPr>
          <a:lstStyle/>
          <a:p>
            <a:pPr algn="r"/>
            <a:r>
              <a:rPr lang="en-GB" dirty="0" smtClean="0">
                <a:solidFill>
                  <a:srgbClr val="C00000"/>
                </a:solidFill>
              </a:rPr>
              <a:t>demand</a:t>
            </a:r>
            <a:endParaRPr lang="en-GB" dirty="0">
              <a:solidFill>
                <a:srgbClr val="C00000"/>
              </a:solidFill>
            </a:endParaRPr>
          </a:p>
        </p:txBody>
      </p:sp>
      <p:sp>
        <p:nvSpPr>
          <p:cNvPr id="3" name="Abgerundetes Rechteck 2"/>
          <p:cNvSpPr/>
          <p:nvPr/>
        </p:nvSpPr>
        <p:spPr>
          <a:xfrm>
            <a:off x="1091346" y="1492121"/>
            <a:ext cx="4498941" cy="189450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dirty="0" err="1" smtClean="0"/>
              <a:t>Candidates</a:t>
            </a:r>
            <a:r>
              <a:rPr lang="de-AT" dirty="0" smtClean="0"/>
              <a:t> </a:t>
            </a:r>
            <a:r>
              <a:rPr lang="de-AT" dirty="0" err="1" smtClean="0"/>
              <a:t>for</a:t>
            </a:r>
            <a:r>
              <a:rPr lang="de-AT" dirty="0" smtClean="0"/>
              <a:t> </a:t>
            </a:r>
            <a:r>
              <a:rPr lang="de-AT" dirty="0" err="1" smtClean="0"/>
              <a:t>Endogenization</a:t>
            </a:r>
            <a:r>
              <a:rPr lang="de-AT" dirty="0" smtClean="0"/>
              <a:t>:</a:t>
            </a:r>
          </a:p>
          <a:p>
            <a:pPr marL="285750" indent="-285750">
              <a:buFontTx/>
              <a:buChar char="-"/>
            </a:pPr>
            <a:r>
              <a:rPr lang="de-AT" dirty="0" err="1" smtClean="0"/>
              <a:t>Exogeneous</a:t>
            </a:r>
            <a:r>
              <a:rPr lang="de-AT" dirty="0" smtClean="0"/>
              <a:t> </a:t>
            </a:r>
            <a:r>
              <a:rPr lang="de-AT" dirty="0" err="1" smtClean="0"/>
              <a:t>priorities</a:t>
            </a:r>
            <a:r>
              <a:rPr lang="de-AT" dirty="0" smtClean="0"/>
              <a:t>, e.g. „</a:t>
            </a:r>
            <a:r>
              <a:rPr lang="de-AT" dirty="0" err="1" smtClean="0"/>
              <a:t>priority</a:t>
            </a:r>
            <a:r>
              <a:rPr lang="de-AT" dirty="0" smtClean="0"/>
              <a:t> </a:t>
            </a:r>
            <a:r>
              <a:rPr lang="de-AT" dirty="0" err="1" smtClean="0"/>
              <a:t>to</a:t>
            </a:r>
            <a:r>
              <a:rPr lang="de-AT" dirty="0" smtClean="0"/>
              <a:t> RES“ </a:t>
            </a:r>
            <a:r>
              <a:rPr lang="de-AT" dirty="0" err="1" smtClean="0"/>
              <a:t>policy</a:t>
            </a:r>
            <a:r>
              <a:rPr lang="de-AT" dirty="0" smtClean="0"/>
              <a:t> (</a:t>
            </a:r>
            <a:r>
              <a:rPr lang="de-AT" dirty="0" err="1" smtClean="0"/>
              <a:t>implemented</a:t>
            </a:r>
            <a:r>
              <a:rPr lang="de-AT" dirty="0" smtClean="0"/>
              <a:t>)</a:t>
            </a:r>
          </a:p>
          <a:p>
            <a:pPr marL="285750" indent="-285750">
              <a:buFontTx/>
              <a:buChar char="-"/>
            </a:pPr>
            <a:r>
              <a:rPr lang="de-AT" dirty="0" err="1" smtClean="0"/>
              <a:t>Endogenous</a:t>
            </a:r>
            <a:r>
              <a:rPr lang="de-AT" dirty="0" smtClean="0"/>
              <a:t> </a:t>
            </a:r>
            <a:r>
              <a:rPr lang="de-AT" dirty="0" err="1" smtClean="0"/>
              <a:t>fuel-price</a:t>
            </a:r>
            <a:r>
              <a:rPr lang="de-AT" dirty="0" smtClean="0"/>
              <a:t> </a:t>
            </a:r>
            <a:r>
              <a:rPr lang="de-AT" dirty="0" err="1" smtClean="0"/>
              <a:t>signals</a:t>
            </a:r>
            <a:endParaRPr lang="de-AT" dirty="0" smtClean="0"/>
          </a:p>
          <a:p>
            <a:pPr marL="285750" indent="-285750">
              <a:buFontTx/>
              <a:buChar char="-"/>
            </a:pPr>
            <a:r>
              <a:rPr lang="de-AT" dirty="0" err="1" smtClean="0"/>
              <a:t>Endogeneous</a:t>
            </a:r>
            <a:r>
              <a:rPr lang="de-AT" dirty="0" smtClean="0"/>
              <a:t> CO2 </a:t>
            </a:r>
            <a:r>
              <a:rPr lang="de-AT" dirty="0" err="1" smtClean="0"/>
              <a:t>price</a:t>
            </a:r>
            <a:r>
              <a:rPr lang="de-AT" dirty="0" smtClean="0"/>
              <a:t> </a:t>
            </a:r>
            <a:r>
              <a:rPr lang="de-AT" dirty="0" err="1" smtClean="0"/>
              <a:t>signal</a:t>
            </a:r>
            <a:endParaRPr lang="de-AT" dirty="0" smtClean="0"/>
          </a:p>
          <a:p>
            <a:pPr marL="285750" indent="-285750">
              <a:buFontTx/>
              <a:buChar char="-"/>
            </a:pPr>
            <a:r>
              <a:rPr lang="de-AT" dirty="0" smtClean="0"/>
              <a:t>???</a:t>
            </a:r>
            <a:endParaRPr lang="de-AT" dirty="0"/>
          </a:p>
        </p:txBody>
      </p:sp>
      <p:sp>
        <p:nvSpPr>
          <p:cNvPr id="40" name="Abgerundetes Rechteck 39"/>
          <p:cNvSpPr/>
          <p:nvPr/>
        </p:nvSpPr>
        <p:spPr>
          <a:xfrm>
            <a:off x="6983261" y="1362562"/>
            <a:ext cx="4498941" cy="189450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de-AT" dirty="0" err="1" smtClean="0"/>
              <a:t>Discussion</a:t>
            </a:r>
            <a:r>
              <a:rPr lang="de-AT" dirty="0" smtClean="0"/>
              <a:t>:</a:t>
            </a:r>
          </a:p>
          <a:p>
            <a:pPr marL="285750" indent="-285750">
              <a:buFontTx/>
              <a:buChar char="-"/>
            </a:pPr>
            <a:r>
              <a:rPr lang="de-AT" dirty="0" smtClean="0"/>
              <a:t>„Price Index </a:t>
            </a:r>
            <a:r>
              <a:rPr lang="de-AT" dirty="0" err="1" smtClean="0"/>
              <a:t>by</a:t>
            </a:r>
            <a:r>
              <a:rPr lang="de-AT" dirty="0" smtClean="0"/>
              <a:t> </a:t>
            </a:r>
            <a:r>
              <a:rPr lang="de-AT" dirty="0" err="1" smtClean="0"/>
              <a:t>Industry</a:t>
            </a:r>
            <a:r>
              <a:rPr lang="de-AT" dirty="0" smtClean="0"/>
              <a:t>“ </a:t>
            </a:r>
          </a:p>
          <a:p>
            <a:pPr marL="285750" indent="-285750">
              <a:buFontTx/>
              <a:buChar char="-"/>
            </a:pPr>
            <a:r>
              <a:rPr lang="de-AT" dirty="0" err="1" smtClean="0"/>
              <a:t>Calibration</a:t>
            </a:r>
            <a:r>
              <a:rPr lang="de-AT" dirty="0" smtClean="0"/>
              <a:t> </a:t>
            </a:r>
            <a:r>
              <a:rPr lang="de-AT" dirty="0" err="1" smtClean="0"/>
              <a:t>with</a:t>
            </a:r>
            <a:r>
              <a:rPr lang="de-AT" dirty="0" smtClean="0"/>
              <a:t> </a:t>
            </a:r>
            <a:r>
              <a:rPr lang="de-AT" dirty="0" err="1" smtClean="0"/>
              <a:t>base-year</a:t>
            </a:r>
            <a:r>
              <a:rPr lang="de-AT" dirty="0" smtClean="0"/>
              <a:t> OPEX</a:t>
            </a:r>
          </a:p>
          <a:p>
            <a:pPr marL="742950" lvl="1" indent="-285750">
              <a:buFontTx/>
              <a:buChar char="-"/>
            </a:pPr>
            <a:r>
              <a:rPr lang="de-AT" dirty="0" err="1" smtClean="0"/>
              <a:t>Required</a:t>
            </a:r>
            <a:r>
              <a:rPr lang="de-AT" dirty="0" smtClean="0"/>
              <a:t>: OPEX </a:t>
            </a:r>
            <a:r>
              <a:rPr lang="de-AT" dirty="0" err="1" smtClean="0"/>
              <a:t>by</a:t>
            </a:r>
            <a:r>
              <a:rPr lang="de-AT" dirty="0" smtClean="0"/>
              <a:t> PROTRA </a:t>
            </a:r>
            <a:r>
              <a:rPr lang="de-AT" dirty="0" err="1" smtClean="0"/>
              <a:t>for</a:t>
            </a:r>
            <a:r>
              <a:rPr lang="de-AT" dirty="0" smtClean="0"/>
              <a:t> 2015</a:t>
            </a:r>
          </a:p>
          <a:p>
            <a:pPr marL="285750" indent="-285750">
              <a:buFontTx/>
              <a:buChar char="-"/>
            </a:pPr>
            <a:r>
              <a:rPr lang="de-AT" dirty="0" err="1" smtClean="0"/>
              <a:t>Conclusion</a:t>
            </a:r>
            <a:r>
              <a:rPr lang="de-AT" dirty="0" smtClean="0"/>
              <a:t>: </a:t>
            </a:r>
            <a:r>
              <a:rPr lang="de-AT" dirty="0" err="1" smtClean="0"/>
              <a:t>we</a:t>
            </a:r>
            <a:r>
              <a:rPr lang="de-AT" dirty="0" smtClean="0"/>
              <a:t> </a:t>
            </a:r>
            <a:r>
              <a:rPr lang="de-AT" dirty="0" err="1" smtClean="0"/>
              <a:t>go</a:t>
            </a:r>
            <a:r>
              <a:rPr lang="de-AT" dirty="0" smtClean="0"/>
              <a:t> </a:t>
            </a:r>
            <a:r>
              <a:rPr lang="de-AT" dirty="0" err="1" smtClean="0"/>
              <a:t>for</a:t>
            </a:r>
            <a:r>
              <a:rPr lang="de-AT" dirty="0" smtClean="0"/>
              <a:t> </a:t>
            </a:r>
            <a:r>
              <a:rPr lang="de-AT" dirty="0" err="1" smtClean="0"/>
              <a:t>it</a:t>
            </a:r>
            <a:endParaRPr lang="de-AT" dirty="0" smtClean="0"/>
          </a:p>
          <a:p>
            <a:pPr marL="285750" indent="-285750">
              <a:buFontTx/>
              <a:buChar char="-"/>
            </a:pPr>
            <a:endParaRPr lang="de-AT" dirty="0"/>
          </a:p>
        </p:txBody>
      </p:sp>
    </p:spTree>
    <p:extLst>
      <p:ext uri="{BB962C8B-B14F-4D97-AF65-F5344CB8AC3E}">
        <p14:creationId xmlns:p14="http://schemas.microsoft.com/office/powerpoint/2010/main" val="408970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Different FE </a:t>
            </a:r>
            <a:r>
              <a:rPr lang="de-AT" dirty="0" err="1" smtClean="0"/>
              <a:t>Disaggregation</a:t>
            </a:r>
            <a:endParaRPr lang="de-AT" dirty="0"/>
          </a:p>
        </p:txBody>
      </p:sp>
      <p:pic>
        <p:nvPicPr>
          <p:cNvPr id="6" name="Inhaltsplatzhalter 5"/>
          <p:cNvPicPr>
            <a:picLocks noGrp="1" noChangeAspect="1"/>
          </p:cNvPicPr>
          <p:nvPr>
            <p:ph idx="1"/>
          </p:nvPr>
        </p:nvPicPr>
        <p:blipFill>
          <a:blip r:embed="rId2"/>
          <a:stretch>
            <a:fillRect/>
          </a:stretch>
        </p:blipFill>
        <p:spPr>
          <a:xfrm>
            <a:off x="777034" y="2454030"/>
            <a:ext cx="3873120" cy="3381547"/>
          </a:xfrm>
          <a:prstGeom prst="rect">
            <a:avLst/>
          </a:prstGeom>
        </p:spPr>
      </p:pic>
      <p:pic>
        <p:nvPicPr>
          <p:cNvPr id="5" name="Grafik 4"/>
          <p:cNvPicPr>
            <a:picLocks noChangeAspect="1"/>
          </p:cNvPicPr>
          <p:nvPr/>
        </p:nvPicPr>
        <p:blipFill>
          <a:blip r:embed="rId3"/>
          <a:stretch>
            <a:fillRect/>
          </a:stretch>
        </p:blipFill>
        <p:spPr>
          <a:xfrm>
            <a:off x="6528118" y="2391507"/>
            <a:ext cx="3891597" cy="3399693"/>
          </a:xfrm>
          <a:prstGeom prst="rect">
            <a:avLst/>
          </a:prstGeom>
        </p:spPr>
      </p:pic>
      <p:sp>
        <p:nvSpPr>
          <p:cNvPr id="7" name="Ellipse 6"/>
          <p:cNvSpPr/>
          <p:nvPr/>
        </p:nvSpPr>
        <p:spPr>
          <a:xfrm>
            <a:off x="1500554" y="3673231"/>
            <a:ext cx="898769" cy="203200"/>
          </a:xfrm>
          <a:prstGeom prst="ellipse">
            <a:avLst/>
          </a:prstGeom>
          <a:solidFill>
            <a:srgbClr val="FFC000">
              <a:alpha val="43922"/>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8" name="Ellipse 7"/>
          <p:cNvSpPr/>
          <p:nvPr/>
        </p:nvSpPr>
        <p:spPr>
          <a:xfrm>
            <a:off x="9589477" y="3622431"/>
            <a:ext cx="898769" cy="203200"/>
          </a:xfrm>
          <a:prstGeom prst="ellipse">
            <a:avLst/>
          </a:prstGeom>
          <a:solidFill>
            <a:srgbClr val="FFC000">
              <a:alpha val="43922"/>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11" name="Textfeld 10"/>
          <p:cNvSpPr txBox="1"/>
          <p:nvPr/>
        </p:nvSpPr>
        <p:spPr>
          <a:xfrm>
            <a:off x="804985" y="1992923"/>
            <a:ext cx="3477846" cy="369332"/>
          </a:xfrm>
          <a:prstGeom prst="rect">
            <a:avLst/>
          </a:prstGeom>
          <a:noFill/>
        </p:spPr>
        <p:txBody>
          <a:bodyPr wrap="square" rtlCol="0">
            <a:spAutoFit/>
          </a:bodyPr>
          <a:lstStyle/>
          <a:p>
            <a:r>
              <a:rPr lang="de-AT" dirty="0" smtClean="0"/>
              <a:t>FE </a:t>
            </a:r>
            <a:r>
              <a:rPr lang="de-AT" dirty="0" err="1" smtClean="0"/>
              <a:t>Disaggregation</a:t>
            </a:r>
            <a:r>
              <a:rPr lang="de-AT" dirty="0" smtClean="0"/>
              <a:t> ECO-module</a:t>
            </a:r>
            <a:endParaRPr lang="de-AT" dirty="0"/>
          </a:p>
        </p:txBody>
      </p:sp>
      <p:sp>
        <p:nvSpPr>
          <p:cNvPr id="12" name="Textfeld 11"/>
          <p:cNvSpPr txBox="1"/>
          <p:nvPr/>
        </p:nvSpPr>
        <p:spPr>
          <a:xfrm>
            <a:off x="6912709" y="1992923"/>
            <a:ext cx="3477846" cy="369332"/>
          </a:xfrm>
          <a:prstGeom prst="rect">
            <a:avLst/>
          </a:prstGeom>
          <a:noFill/>
        </p:spPr>
        <p:txBody>
          <a:bodyPr wrap="square" rtlCol="0">
            <a:spAutoFit/>
          </a:bodyPr>
          <a:lstStyle/>
          <a:p>
            <a:r>
              <a:rPr lang="de-AT" dirty="0" smtClean="0"/>
              <a:t>FE </a:t>
            </a:r>
            <a:r>
              <a:rPr lang="de-AT" dirty="0" err="1" smtClean="0"/>
              <a:t>Disaggregation</a:t>
            </a:r>
            <a:r>
              <a:rPr lang="de-AT" dirty="0" smtClean="0"/>
              <a:t> NRG-Module</a:t>
            </a:r>
            <a:endParaRPr lang="de-AT" dirty="0"/>
          </a:p>
        </p:txBody>
      </p:sp>
      <p:cxnSp>
        <p:nvCxnSpPr>
          <p:cNvPr id="14" name="Gerade Verbindung mit Pfeil 13"/>
          <p:cNvCxnSpPr/>
          <p:nvPr/>
        </p:nvCxnSpPr>
        <p:spPr>
          <a:xfrm>
            <a:off x="4535927" y="4228123"/>
            <a:ext cx="2072152" cy="65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Gerade Verbindung mit Pfeil 15"/>
          <p:cNvCxnSpPr/>
          <p:nvPr/>
        </p:nvCxnSpPr>
        <p:spPr>
          <a:xfrm>
            <a:off x="5720861" y="3880340"/>
            <a:ext cx="949741" cy="211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Gerade Verbindung mit Pfeil 17"/>
          <p:cNvCxnSpPr/>
          <p:nvPr/>
        </p:nvCxnSpPr>
        <p:spPr>
          <a:xfrm>
            <a:off x="4535927" y="4234682"/>
            <a:ext cx="2072152" cy="898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Textfeld 20"/>
          <p:cNvSpPr txBox="1"/>
          <p:nvPr/>
        </p:nvSpPr>
        <p:spPr>
          <a:xfrm>
            <a:off x="5005754" y="3622431"/>
            <a:ext cx="920243" cy="338554"/>
          </a:xfrm>
          <a:prstGeom prst="rect">
            <a:avLst/>
          </a:prstGeom>
          <a:noFill/>
        </p:spPr>
        <p:txBody>
          <a:bodyPr wrap="square" rtlCol="0">
            <a:spAutoFit/>
          </a:bodyPr>
          <a:lstStyle/>
          <a:p>
            <a:r>
              <a:rPr lang="de-AT" sz="1600" dirty="0" smtClean="0"/>
              <a:t>H2 </a:t>
            </a:r>
            <a:r>
              <a:rPr lang="de-AT" sz="1600" dirty="0" err="1" smtClean="0"/>
              <a:t>fuels</a:t>
            </a:r>
            <a:endParaRPr lang="de-AT" sz="1600" dirty="0"/>
          </a:p>
        </p:txBody>
      </p:sp>
      <p:sp>
        <p:nvSpPr>
          <p:cNvPr id="23" name="Textfeld 22"/>
          <p:cNvSpPr txBox="1"/>
          <p:nvPr/>
        </p:nvSpPr>
        <p:spPr>
          <a:xfrm>
            <a:off x="4589603" y="4259398"/>
            <a:ext cx="2371933" cy="338554"/>
          </a:xfrm>
          <a:prstGeom prst="rect">
            <a:avLst/>
          </a:prstGeom>
          <a:noFill/>
        </p:spPr>
        <p:txBody>
          <a:bodyPr wrap="square" rtlCol="0">
            <a:spAutoFit/>
          </a:bodyPr>
          <a:lstStyle/>
          <a:p>
            <a:r>
              <a:rPr lang="de-AT" sz="1600" dirty="0" smtClean="0"/>
              <a:t>Solid fossil/</a:t>
            </a:r>
            <a:r>
              <a:rPr lang="de-AT" sz="1600" dirty="0" err="1" smtClean="0"/>
              <a:t>bio</a:t>
            </a:r>
            <a:r>
              <a:rPr lang="de-AT" sz="1600" dirty="0" smtClean="0"/>
              <a:t> </a:t>
            </a:r>
            <a:r>
              <a:rPr lang="de-AT" sz="1600" dirty="0" err="1" smtClean="0"/>
              <a:t>split</a:t>
            </a:r>
            <a:endParaRPr lang="de-AT" sz="1600" dirty="0"/>
          </a:p>
        </p:txBody>
      </p:sp>
    </p:spTree>
    <p:extLst>
      <p:ext uri="{BB962C8B-B14F-4D97-AF65-F5344CB8AC3E}">
        <p14:creationId xmlns:p14="http://schemas.microsoft.com/office/powerpoint/2010/main" val="7377413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FE_solid_bio</a:t>
            </a:r>
            <a:r>
              <a:rPr lang="de-AT" dirty="0" smtClean="0"/>
              <a:t> / </a:t>
            </a:r>
            <a:r>
              <a:rPr lang="de-AT" dirty="0" err="1" smtClean="0"/>
              <a:t>FE_solid_fossil</a:t>
            </a:r>
            <a:r>
              <a:rPr lang="de-AT" dirty="0" smtClean="0"/>
              <a:t> </a:t>
            </a:r>
            <a:r>
              <a:rPr lang="de-AT" dirty="0" err="1" smtClean="0"/>
              <a:t>split</a:t>
            </a:r>
            <a:endParaRPr lang="de-AT" dirty="0"/>
          </a:p>
        </p:txBody>
      </p:sp>
      <p:sp>
        <p:nvSpPr>
          <p:cNvPr id="3" name="Inhaltsplatzhalter 2"/>
          <p:cNvSpPr>
            <a:spLocks noGrp="1"/>
          </p:cNvSpPr>
          <p:nvPr>
            <p:ph idx="1"/>
          </p:nvPr>
        </p:nvSpPr>
        <p:spPr/>
        <p:txBody>
          <a:bodyPr/>
          <a:lstStyle/>
          <a:p>
            <a:r>
              <a:rPr lang="de-AT" dirty="0" smtClean="0"/>
              <a:t>MEDEAS / ECO </a:t>
            </a:r>
            <a:r>
              <a:rPr lang="de-AT" dirty="0" err="1" smtClean="0"/>
              <a:t>moduel</a:t>
            </a:r>
            <a:r>
              <a:rPr lang="de-AT" dirty="0" smtClean="0"/>
              <a:t> </a:t>
            </a:r>
            <a:r>
              <a:rPr lang="de-AT" dirty="0" err="1" smtClean="0"/>
              <a:t>only</a:t>
            </a:r>
            <a:r>
              <a:rPr lang="de-AT" dirty="0" smtClean="0"/>
              <a:t> </a:t>
            </a:r>
            <a:r>
              <a:rPr lang="de-AT" dirty="0" err="1" smtClean="0"/>
              <a:t>know</a:t>
            </a:r>
            <a:r>
              <a:rPr lang="de-AT" dirty="0" smtClean="0"/>
              <a:t> „final </a:t>
            </a:r>
            <a:r>
              <a:rPr lang="de-AT" dirty="0" err="1" smtClean="0"/>
              <a:t>energy</a:t>
            </a:r>
            <a:r>
              <a:rPr lang="de-AT" dirty="0" smtClean="0"/>
              <a:t> solid“ </a:t>
            </a:r>
            <a:r>
              <a:rPr lang="de-AT" dirty="0" err="1" smtClean="0"/>
              <a:t>demand</a:t>
            </a:r>
            <a:r>
              <a:rPr lang="de-AT" dirty="0" smtClean="0"/>
              <a:t> </a:t>
            </a:r>
            <a:r>
              <a:rPr lang="de-AT" dirty="0" err="1" smtClean="0"/>
              <a:t>However</a:t>
            </a:r>
            <a:r>
              <a:rPr lang="de-AT" dirty="0" smtClean="0"/>
              <a:t>, </a:t>
            </a:r>
            <a:r>
              <a:rPr lang="de-AT" dirty="0" err="1" smtClean="0"/>
              <a:t>it‘s</a:t>
            </a:r>
            <a:r>
              <a:rPr lang="de-AT" dirty="0" smtClean="0"/>
              <a:t> </a:t>
            </a:r>
            <a:r>
              <a:rPr lang="de-AT" dirty="0" err="1" smtClean="0"/>
              <a:t>important</a:t>
            </a:r>
            <a:r>
              <a:rPr lang="de-AT" dirty="0" smtClean="0"/>
              <a:t> </a:t>
            </a:r>
            <a:r>
              <a:rPr lang="de-AT" dirty="0" err="1" smtClean="0"/>
              <a:t>to</a:t>
            </a:r>
            <a:r>
              <a:rPr lang="de-AT" dirty="0" smtClean="0"/>
              <a:t> </a:t>
            </a:r>
            <a:r>
              <a:rPr lang="de-AT" dirty="0" err="1" smtClean="0"/>
              <a:t>distinguishe</a:t>
            </a:r>
            <a:r>
              <a:rPr lang="de-AT" dirty="0" smtClean="0"/>
              <a:t> </a:t>
            </a:r>
            <a:r>
              <a:rPr lang="de-AT" dirty="0" err="1" smtClean="0"/>
              <a:t>here</a:t>
            </a:r>
            <a:r>
              <a:rPr lang="de-AT" dirty="0" smtClean="0"/>
              <a:t> </a:t>
            </a:r>
            <a:r>
              <a:rPr lang="de-AT" dirty="0" err="1" smtClean="0"/>
              <a:t>between</a:t>
            </a:r>
            <a:r>
              <a:rPr lang="de-AT" dirty="0" smtClean="0"/>
              <a:t> fossil (</a:t>
            </a:r>
            <a:r>
              <a:rPr lang="de-AT" dirty="0" err="1" smtClean="0"/>
              <a:t>coal</a:t>
            </a:r>
            <a:r>
              <a:rPr lang="de-AT" dirty="0" smtClean="0"/>
              <a:t>) </a:t>
            </a:r>
            <a:r>
              <a:rPr lang="de-AT" dirty="0" err="1" smtClean="0"/>
              <a:t>and</a:t>
            </a:r>
            <a:r>
              <a:rPr lang="de-AT" dirty="0" smtClean="0"/>
              <a:t> </a:t>
            </a:r>
            <a:r>
              <a:rPr lang="de-AT" dirty="0" err="1" smtClean="0"/>
              <a:t>organic</a:t>
            </a:r>
            <a:r>
              <a:rPr lang="de-AT" dirty="0" smtClean="0"/>
              <a:t> (</a:t>
            </a:r>
            <a:r>
              <a:rPr lang="de-AT" dirty="0" err="1" smtClean="0"/>
              <a:t>wood</a:t>
            </a:r>
            <a:r>
              <a:rPr lang="de-AT" dirty="0" smtClean="0"/>
              <a:t>) </a:t>
            </a:r>
            <a:r>
              <a:rPr lang="de-AT" dirty="0" err="1" smtClean="0"/>
              <a:t>origin</a:t>
            </a:r>
            <a:r>
              <a:rPr lang="de-AT" dirty="0" smtClean="0"/>
              <a:t>, </a:t>
            </a:r>
            <a:r>
              <a:rPr lang="de-AT" dirty="0" err="1" smtClean="0"/>
              <a:t>because</a:t>
            </a:r>
            <a:r>
              <a:rPr lang="de-AT" dirty="0" smtClean="0"/>
              <a:t> </a:t>
            </a:r>
            <a:r>
              <a:rPr lang="de-AT" dirty="0" err="1" smtClean="0"/>
              <a:t>it</a:t>
            </a:r>
            <a:r>
              <a:rPr lang="de-AT" dirty="0" smtClean="0"/>
              <a:t> </a:t>
            </a:r>
            <a:r>
              <a:rPr lang="de-AT" dirty="0" err="1" smtClean="0"/>
              <a:t>constitutes</a:t>
            </a:r>
            <a:r>
              <a:rPr lang="de-AT" dirty="0" smtClean="0"/>
              <a:t> a </a:t>
            </a:r>
            <a:r>
              <a:rPr lang="de-AT" dirty="0" err="1" smtClean="0"/>
              <a:t>major</a:t>
            </a:r>
            <a:r>
              <a:rPr lang="de-AT" dirty="0" smtClean="0"/>
              <a:t> </a:t>
            </a:r>
            <a:r>
              <a:rPr lang="de-AT" dirty="0" err="1" smtClean="0"/>
              <a:t>fraction</a:t>
            </a:r>
            <a:r>
              <a:rPr lang="de-AT" dirty="0" smtClean="0"/>
              <a:t> </a:t>
            </a:r>
            <a:r>
              <a:rPr lang="de-AT" dirty="0" err="1" smtClean="0"/>
              <a:t>of</a:t>
            </a:r>
            <a:r>
              <a:rPr lang="de-AT" dirty="0" smtClean="0"/>
              <a:t> </a:t>
            </a:r>
            <a:r>
              <a:rPr lang="de-AT" dirty="0" err="1" smtClean="0"/>
              <a:t>the</a:t>
            </a:r>
            <a:r>
              <a:rPr lang="de-AT" dirty="0" smtClean="0"/>
              <a:t> </a:t>
            </a:r>
            <a:r>
              <a:rPr lang="de-AT" dirty="0" err="1" smtClean="0"/>
              <a:t>PE_forestry_products</a:t>
            </a:r>
            <a:endParaRPr lang="de-AT" dirty="0" smtClean="0"/>
          </a:p>
          <a:p>
            <a:r>
              <a:rPr lang="de-AT" dirty="0" err="1" smtClean="0"/>
              <a:t>We</a:t>
            </a:r>
            <a:r>
              <a:rPr lang="de-AT" dirty="0" smtClean="0"/>
              <a:t> </a:t>
            </a:r>
            <a:r>
              <a:rPr lang="de-AT" dirty="0" err="1" smtClean="0"/>
              <a:t>have</a:t>
            </a:r>
            <a:r>
              <a:rPr lang="de-AT" dirty="0" smtClean="0"/>
              <a:t> </a:t>
            </a:r>
            <a:r>
              <a:rPr lang="de-AT" dirty="0" err="1" smtClean="0"/>
              <a:t>to</a:t>
            </a:r>
            <a:r>
              <a:rPr lang="de-AT" dirty="0" smtClean="0"/>
              <a:t> </a:t>
            </a:r>
            <a:r>
              <a:rPr lang="de-AT" dirty="0" err="1" smtClean="0"/>
              <a:t>think</a:t>
            </a:r>
            <a:r>
              <a:rPr lang="de-AT" dirty="0" smtClean="0"/>
              <a:t> </a:t>
            </a:r>
            <a:r>
              <a:rPr lang="de-AT" dirty="0" err="1" smtClean="0"/>
              <a:t>of</a:t>
            </a:r>
            <a:r>
              <a:rPr lang="de-AT" dirty="0" smtClean="0"/>
              <a:t> a </a:t>
            </a:r>
            <a:r>
              <a:rPr lang="de-AT" dirty="0" err="1" smtClean="0"/>
              <a:t>methodology</a:t>
            </a:r>
            <a:r>
              <a:rPr lang="de-AT" dirty="0"/>
              <a:t> </a:t>
            </a:r>
            <a:r>
              <a:rPr lang="de-AT" dirty="0" err="1" smtClean="0"/>
              <a:t>to</a:t>
            </a:r>
            <a:r>
              <a:rPr lang="de-AT" dirty="0" smtClean="0"/>
              <a:t> </a:t>
            </a:r>
            <a:r>
              <a:rPr lang="de-AT" dirty="0" err="1" smtClean="0"/>
              <a:t>split</a:t>
            </a:r>
            <a:r>
              <a:rPr lang="de-AT" dirty="0" smtClean="0"/>
              <a:t> </a:t>
            </a:r>
            <a:r>
              <a:rPr lang="de-AT" dirty="0" err="1" smtClean="0"/>
              <a:t>demand</a:t>
            </a:r>
            <a:r>
              <a:rPr lang="de-AT" dirty="0" smtClean="0"/>
              <a:t> (</a:t>
            </a:r>
            <a:r>
              <a:rPr lang="de-AT" dirty="0" err="1" smtClean="0"/>
              <a:t>can</a:t>
            </a:r>
            <a:r>
              <a:rPr lang="de-AT" dirty="0" smtClean="0"/>
              <a:t> </a:t>
            </a:r>
            <a:r>
              <a:rPr lang="de-AT" dirty="0" err="1" smtClean="0"/>
              <a:t>we</a:t>
            </a:r>
            <a:r>
              <a:rPr lang="de-AT" dirty="0" smtClean="0"/>
              <a:t> </a:t>
            </a:r>
            <a:r>
              <a:rPr lang="de-AT" dirty="0" err="1" smtClean="0"/>
              <a:t>get</a:t>
            </a:r>
            <a:r>
              <a:rPr lang="de-AT" dirty="0" smtClean="0"/>
              <a:t> </a:t>
            </a:r>
            <a:r>
              <a:rPr lang="de-AT" dirty="0" err="1" smtClean="0"/>
              <a:t>it</a:t>
            </a:r>
            <a:r>
              <a:rPr lang="de-AT" dirty="0" smtClean="0"/>
              <a:t> </a:t>
            </a:r>
            <a:r>
              <a:rPr lang="de-AT" dirty="0" err="1" smtClean="0"/>
              <a:t>from</a:t>
            </a:r>
            <a:r>
              <a:rPr lang="de-AT" dirty="0" smtClean="0"/>
              <a:t> </a:t>
            </a:r>
            <a:r>
              <a:rPr lang="de-AT" dirty="0" err="1" smtClean="0"/>
              <a:t>Household</a:t>
            </a:r>
            <a:r>
              <a:rPr lang="de-AT" dirty="0" smtClean="0"/>
              <a:t>-Building-end-</a:t>
            </a:r>
            <a:r>
              <a:rPr lang="de-AT" dirty="0" err="1" smtClean="0"/>
              <a:t>use</a:t>
            </a:r>
            <a:r>
              <a:rPr lang="de-AT" dirty="0" smtClean="0"/>
              <a:t> </a:t>
            </a:r>
            <a:r>
              <a:rPr lang="de-AT" dirty="0" err="1" smtClean="0"/>
              <a:t>submodule</a:t>
            </a:r>
            <a:r>
              <a:rPr lang="de-AT" dirty="0" smtClean="0"/>
              <a:t>?)</a:t>
            </a:r>
          </a:p>
          <a:p>
            <a:endParaRPr lang="de-AT" dirty="0"/>
          </a:p>
        </p:txBody>
      </p:sp>
      <p:sp>
        <p:nvSpPr>
          <p:cNvPr id="4" name="Abgerundetes Rechteck 3"/>
          <p:cNvSpPr/>
          <p:nvPr/>
        </p:nvSpPr>
        <p:spPr>
          <a:xfrm>
            <a:off x="490450" y="4422371"/>
            <a:ext cx="10370128" cy="263385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de-AT" sz="1400" dirty="0" err="1" smtClean="0"/>
              <a:t>Discussion</a:t>
            </a:r>
            <a:r>
              <a:rPr lang="de-AT" sz="1400" dirty="0" smtClean="0"/>
              <a:t>:</a:t>
            </a:r>
          </a:p>
          <a:p>
            <a:pPr marL="285750" indent="-285750">
              <a:buFontTx/>
              <a:buChar char="-"/>
            </a:pPr>
            <a:r>
              <a:rPr lang="de-AT" sz="1400" dirty="0" err="1" smtClean="0"/>
              <a:t>Explore</a:t>
            </a:r>
            <a:r>
              <a:rPr lang="de-AT" sz="1400" dirty="0" smtClean="0"/>
              <a:t> </a:t>
            </a:r>
            <a:r>
              <a:rPr lang="de-AT" sz="1400" dirty="0" err="1" smtClean="0"/>
              <a:t>data</a:t>
            </a:r>
            <a:r>
              <a:rPr lang="de-AT" sz="1400" dirty="0" smtClean="0"/>
              <a:t> in </a:t>
            </a:r>
            <a:r>
              <a:rPr lang="de-AT" sz="1400" dirty="0" err="1" smtClean="0"/>
              <a:t>Exio</a:t>
            </a:r>
            <a:r>
              <a:rPr lang="de-AT" sz="1400" dirty="0" smtClean="0"/>
              <a:t>-base, </a:t>
            </a:r>
            <a:r>
              <a:rPr lang="de-AT" sz="1400" dirty="0" err="1" smtClean="0"/>
              <a:t>see</a:t>
            </a:r>
            <a:r>
              <a:rPr lang="de-AT" sz="1400" dirty="0" smtClean="0"/>
              <a:t> </a:t>
            </a:r>
            <a:r>
              <a:rPr lang="de-AT" sz="1400" dirty="0" err="1" smtClean="0"/>
              <a:t>if</a:t>
            </a:r>
            <a:r>
              <a:rPr lang="de-AT" sz="1400" dirty="0" smtClean="0"/>
              <a:t> </a:t>
            </a:r>
            <a:r>
              <a:rPr lang="de-AT" sz="1400" dirty="0" err="1" smtClean="0"/>
              <a:t>we</a:t>
            </a:r>
            <a:r>
              <a:rPr lang="de-AT" sz="1400" dirty="0" smtClean="0"/>
              <a:t> </a:t>
            </a:r>
            <a:r>
              <a:rPr lang="de-AT" sz="1400" dirty="0" err="1" smtClean="0"/>
              <a:t>can</a:t>
            </a:r>
            <a:r>
              <a:rPr lang="de-AT" sz="1400" dirty="0" smtClean="0"/>
              <a:t> </a:t>
            </a:r>
            <a:r>
              <a:rPr lang="de-AT" sz="1400" dirty="0" err="1" smtClean="0"/>
              <a:t>extrct</a:t>
            </a:r>
            <a:r>
              <a:rPr lang="de-AT" sz="1400" dirty="0" smtClean="0"/>
              <a:t> relevant </a:t>
            </a:r>
            <a:r>
              <a:rPr lang="de-AT" sz="1400" dirty="0" err="1" smtClean="0"/>
              <a:t>information</a:t>
            </a:r>
            <a:r>
              <a:rPr lang="de-AT" sz="1400" dirty="0" smtClean="0"/>
              <a:t> </a:t>
            </a:r>
            <a:r>
              <a:rPr lang="de-AT" sz="1400" dirty="0" err="1" smtClean="0"/>
              <a:t>for</a:t>
            </a:r>
            <a:r>
              <a:rPr lang="de-AT" sz="1400" dirty="0" smtClean="0"/>
              <a:t> </a:t>
            </a:r>
            <a:r>
              <a:rPr lang="de-AT" sz="1400" dirty="0" err="1" smtClean="0"/>
              <a:t>splitting</a:t>
            </a:r>
            <a:r>
              <a:rPr lang="de-AT" sz="1400" dirty="0" smtClean="0"/>
              <a:t> </a:t>
            </a:r>
            <a:r>
              <a:rPr lang="de-AT" sz="1400" dirty="0" err="1" smtClean="0"/>
              <a:t>up</a:t>
            </a:r>
            <a:r>
              <a:rPr lang="de-AT" sz="1400" dirty="0" smtClean="0"/>
              <a:t> </a:t>
            </a:r>
            <a:r>
              <a:rPr lang="de-AT" sz="1400" dirty="0" err="1" smtClean="0"/>
              <a:t>the</a:t>
            </a:r>
            <a:r>
              <a:rPr lang="de-AT" sz="1400" dirty="0" smtClean="0"/>
              <a:t> FE </a:t>
            </a:r>
            <a:r>
              <a:rPr lang="de-AT" sz="1400" dirty="0" err="1" smtClean="0"/>
              <a:t>demand</a:t>
            </a:r>
            <a:r>
              <a:rPr lang="de-AT" sz="1400" dirty="0" smtClean="0"/>
              <a:t> </a:t>
            </a:r>
            <a:r>
              <a:rPr lang="de-AT" sz="1400" dirty="0" err="1" smtClean="0"/>
              <a:t>from</a:t>
            </a:r>
            <a:r>
              <a:rPr lang="de-AT" sz="1400" dirty="0" smtClean="0"/>
              <a:t> </a:t>
            </a:r>
            <a:r>
              <a:rPr lang="de-AT" sz="1400" dirty="0" err="1" smtClean="0"/>
              <a:t>there</a:t>
            </a:r>
            <a:endParaRPr lang="de-AT" sz="1400" dirty="0" smtClean="0"/>
          </a:p>
          <a:p>
            <a:pPr marL="285750" indent="-285750">
              <a:buFontTx/>
              <a:buChar char="-"/>
            </a:pPr>
            <a:r>
              <a:rPr lang="de-AT" sz="1400" dirty="0" err="1" smtClean="0"/>
              <a:t>Theoretically</a:t>
            </a:r>
            <a:r>
              <a:rPr lang="de-AT" sz="1400" dirty="0" smtClean="0"/>
              <a:t> </a:t>
            </a:r>
            <a:r>
              <a:rPr lang="de-AT" sz="1400" dirty="0" err="1" smtClean="0"/>
              <a:t>could</a:t>
            </a:r>
            <a:r>
              <a:rPr lang="de-AT" sz="1400" dirty="0" smtClean="0"/>
              <a:t> </a:t>
            </a:r>
            <a:r>
              <a:rPr lang="de-AT" sz="1400" dirty="0" err="1" smtClean="0"/>
              <a:t>be</a:t>
            </a:r>
            <a:r>
              <a:rPr lang="de-AT" sz="1400" dirty="0" smtClean="0"/>
              <a:t> </a:t>
            </a:r>
          </a:p>
          <a:p>
            <a:pPr marL="742950" lvl="1" indent="-285750">
              <a:buFontTx/>
              <a:buChar char="-"/>
            </a:pPr>
            <a:r>
              <a:rPr lang="de-AT" sz="1400" dirty="0" smtClean="0"/>
              <a:t>(a) </a:t>
            </a:r>
            <a:r>
              <a:rPr lang="de-AT" sz="1400" dirty="0" err="1" smtClean="0"/>
              <a:t>modelled</a:t>
            </a:r>
            <a:r>
              <a:rPr lang="de-AT" sz="1400" dirty="0" smtClean="0"/>
              <a:t> </a:t>
            </a:r>
            <a:r>
              <a:rPr lang="de-AT" sz="1400" dirty="0" err="1" smtClean="0"/>
              <a:t>by</a:t>
            </a:r>
            <a:r>
              <a:rPr lang="de-AT" sz="1400" dirty="0" smtClean="0"/>
              <a:t> </a:t>
            </a:r>
            <a:r>
              <a:rPr lang="de-AT" sz="1400" dirty="0" err="1" smtClean="0"/>
              <a:t>bottom-up</a:t>
            </a:r>
            <a:r>
              <a:rPr lang="de-AT" sz="1400" dirty="0" smtClean="0"/>
              <a:t> </a:t>
            </a:r>
            <a:r>
              <a:rPr lang="de-AT" sz="1400" dirty="0" err="1" smtClean="0"/>
              <a:t>modelling</a:t>
            </a:r>
            <a:r>
              <a:rPr lang="de-AT" sz="1400" dirty="0" smtClean="0"/>
              <a:t> </a:t>
            </a:r>
            <a:r>
              <a:rPr lang="de-AT" sz="1400" dirty="0" err="1" smtClean="0"/>
              <a:t>of</a:t>
            </a:r>
            <a:r>
              <a:rPr lang="de-AT" sz="1400" dirty="0" smtClean="0"/>
              <a:t> </a:t>
            </a:r>
            <a:r>
              <a:rPr lang="de-AT" sz="1400" dirty="0" err="1" smtClean="0"/>
              <a:t>industry</a:t>
            </a:r>
            <a:r>
              <a:rPr lang="de-AT" sz="1400" dirty="0" smtClean="0"/>
              <a:t> </a:t>
            </a:r>
            <a:r>
              <a:rPr lang="de-AT" sz="1400" dirty="0" err="1" smtClean="0"/>
              <a:t>sectors</a:t>
            </a:r>
            <a:r>
              <a:rPr lang="de-AT" sz="1400" dirty="0" smtClean="0"/>
              <a:t> (e.g. </a:t>
            </a:r>
            <a:r>
              <a:rPr lang="de-AT" sz="1400" dirty="0" err="1" smtClean="0"/>
              <a:t>paper</a:t>
            </a:r>
            <a:r>
              <a:rPr lang="de-AT" sz="1400" dirty="0" smtClean="0"/>
              <a:t> </a:t>
            </a:r>
            <a:r>
              <a:rPr lang="de-AT" sz="1400" dirty="0" err="1" smtClean="0"/>
              <a:t>and</a:t>
            </a:r>
            <a:r>
              <a:rPr lang="de-AT" sz="1400" dirty="0" smtClean="0"/>
              <a:t> </a:t>
            </a:r>
            <a:r>
              <a:rPr lang="de-AT" sz="1400" dirty="0" err="1" smtClean="0"/>
              <a:t>pulp</a:t>
            </a:r>
            <a:r>
              <a:rPr lang="de-AT" sz="1400" dirty="0" smtClean="0"/>
              <a:t>) </a:t>
            </a:r>
            <a:r>
              <a:rPr lang="de-AT" sz="1400" dirty="0" err="1" smtClean="0"/>
              <a:t>or</a:t>
            </a:r>
            <a:r>
              <a:rPr lang="de-AT" sz="1400" dirty="0" smtClean="0"/>
              <a:t> </a:t>
            </a:r>
          </a:p>
          <a:p>
            <a:pPr marL="742950" lvl="1" indent="-285750">
              <a:buFontTx/>
              <a:buChar char="-"/>
            </a:pPr>
            <a:r>
              <a:rPr lang="de-AT" sz="1400" dirty="0" smtClean="0"/>
              <a:t>(b) </a:t>
            </a:r>
            <a:r>
              <a:rPr lang="de-AT" sz="1400" dirty="0" err="1" smtClean="0"/>
              <a:t>include</a:t>
            </a:r>
            <a:r>
              <a:rPr lang="de-AT" sz="1400" dirty="0" smtClean="0"/>
              <a:t> </a:t>
            </a:r>
            <a:r>
              <a:rPr lang="de-AT" sz="1400" dirty="0" err="1" smtClean="0"/>
              <a:t>it</a:t>
            </a:r>
            <a:r>
              <a:rPr lang="de-AT" sz="1400" dirty="0" smtClean="0"/>
              <a:t> </a:t>
            </a:r>
            <a:r>
              <a:rPr lang="de-AT" sz="1400" dirty="0" err="1" smtClean="0"/>
              <a:t>into</a:t>
            </a:r>
            <a:r>
              <a:rPr lang="de-AT" sz="1400" dirty="0" smtClean="0"/>
              <a:t> </a:t>
            </a:r>
            <a:r>
              <a:rPr lang="de-AT" sz="1400" dirty="0" err="1" smtClean="0"/>
              <a:t>energy</a:t>
            </a:r>
            <a:r>
              <a:rPr lang="de-AT" sz="1400" dirty="0" smtClean="0"/>
              <a:t>  </a:t>
            </a:r>
            <a:r>
              <a:rPr lang="de-AT" sz="1400" dirty="0" err="1" smtClean="0"/>
              <a:t>intensities</a:t>
            </a:r>
            <a:r>
              <a:rPr lang="de-AT" sz="1400" dirty="0" smtClean="0"/>
              <a:t> (optimal </a:t>
            </a:r>
            <a:r>
              <a:rPr lang="de-AT" sz="1400" dirty="0" err="1" smtClean="0"/>
              <a:t>solution</a:t>
            </a:r>
            <a:r>
              <a:rPr lang="de-AT" sz="1400" dirty="0" smtClean="0"/>
              <a:t>)</a:t>
            </a:r>
          </a:p>
          <a:p>
            <a:pPr marL="285750" indent="-285750">
              <a:buFontTx/>
              <a:buChar char="-"/>
            </a:pPr>
            <a:r>
              <a:rPr lang="de-AT" sz="1400" dirty="0" smtClean="0"/>
              <a:t>Minor </a:t>
            </a:r>
            <a:r>
              <a:rPr lang="de-AT" sz="1400" dirty="0" err="1" smtClean="0"/>
              <a:t>issue</a:t>
            </a:r>
            <a:r>
              <a:rPr lang="de-AT" sz="1400" dirty="0" smtClean="0"/>
              <a:t>: </a:t>
            </a:r>
            <a:r>
              <a:rPr lang="de-AT" sz="1400" dirty="0" err="1" smtClean="0"/>
              <a:t>consistency</a:t>
            </a:r>
            <a:r>
              <a:rPr lang="de-AT" sz="1400" dirty="0" smtClean="0"/>
              <a:t> </a:t>
            </a:r>
            <a:r>
              <a:rPr lang="de-AT" sz="1400" dirty="0" err="1" smtClean="0"/>
              <a:t>with</a:t>
            </a:r>
            <a:r>
              <a:rPr lang="de-AT" sz="1400" dirty="0" smtClean="0"/>
              <a:t> </a:t>
            </a:r>
            <a:r>
              <a:rPr lang="de-AT" sz="1400" dirty="0" err="1" smtClean="0"/>
              <a:t>biomass</a:t>
            </a:r>
            <a:r>
              <a:rPr lang="de-AT" sz="1400" dirty="0" smtClean="0"/>
              <a:t> </a:t>
            </a:r>
            <a:r>
              <a:rPr lang="de-AT" sz="1400" dirty="0" err="1" smtClean="0"/>
              <a:t>flows</a:t>
            </a:r>
            <a:r>
              <a:rPr lang="de-AT" sz="1400" dirty="0" smtClean="0"/>
              <a:t> </a:t>
            </a:r>
            <a:r>
              <a:rPr lang="de-AT" sz="1400" dirty="0" err="1" smtClean="0"/>
              <a:t>between</a:t>
            </a:r>
            <a:r>
              <a:rPr lang="de-AT" sz="1400" dirty="0" smtClean="0"/>
              <a:t> </a:t>
            </a:r>
            <a:r>
              <a:rPr lang="de-AT" sz="1400" dirty="0" err="1" smtClean="0"/>
              <a:t>monetary</a:t>
            </a:r>
            <a:r>
              <a:rPr lang="de-AT" sz="1400" dirty="0" smtClean="0"/>
              <a:t> </a:t>
            </a:r>
            <a:r>
              <a:rPr lang="de-AT" sz="1400" dirty="0" err="1" smtClean="0"/>
              <a:t>and</a:t>
            </a:r>
            <a:r>
              <a:rPr lang="de-AT" sz="1400" dirty="0" smtClean="0"/>
              <a:t> </a:t>
            </a:r>
            <a:r>
              <a:rPr lang="de-AT" sz="1400" dirty="0" err="1" smtClean="0"/>
              <a:t>phsical</a:t>
            </a:r>
            <a:r>
              <a:rPr lang="de-AT" sz="1400" dirty="0" smtClean="0"/>
              <a:t> </a:t>
            </a:r>
            <a:r>
              <a:rPr lang="de-AT" sz="1400" dirty="0" err="1" smtClean="0"/>
              <a:t>flows</a:t>
            </a:r>
            <a:r>
              <a:rPr lang="de-AT" sz="1400" dirty="0" smtClean="0"/>
              <a:t> (</a:t>
            </a:r>
            <a:r>
              <a:rPr lang="de-AT" sz="1400" dirty="0" err="1" smtClean="0"/>
              <a:t>acceptable</a:t>
            </a:r>
            <a:r>
              <a:rPr lang="de-AT" sz="1400" dirty="0" smtClean="0"/>
              <a:t> =)</a:t>
            </a:r>
          </a:p>
          <a:p>
            <a:pPr marL="285750" indent="-285750">
              <a:buFontTx/>
              <a:buChar char="-"/>
            </a:pPr>
            <a:endParaRPr lang="de-AT" sz="1400" dirty="0" smtClean="0"/>
          </a:p>
          <a:p>
            <a:r>
              <a:rPr lang="de-AT" sz="1400" dirty="0" err="1" smtClean="0"/>
              <a:t>Desicion</a:t>
            </a:r>
            <a:r>
              <a:rPr lang="de-AT" sz="1400" dirty="0" smtClean="0"/>
              <a:t>: </a:t>
            </a:r>
            <a:r>
              <a:rPr lang="de-AT" sz="1400" dirty="0" err="1" smtClean="0"/>
              <a:t>implement</a:t>
            </a:r>
            <a:r>
              <a:rPr lang="de-AT" sz="1400" dirty="0" smtClean="0"/>
              <a:t> </a:t>
            </a:r>
            <a:r>
              <a:rPr lang="de-AT" sz="1400" dirty="0" err="1" smtClean="0"/>
              <a:t>opiton</a:t>
            </a:r>
            <a:r>
              <a:rPr lang="de-AT" sz="1400" dirty="0" smtClean="0"/>
              <a:t> b</a:t>
            </a:r>
            <a:endParaRPr lang="en-IE" sz="1400" dirty="0"/>
          </a:p>
        </p:txBody>
      </p:sp>
    </p:spTree>
    <p:extLst>
      <p:ext uri="{BB962C8B-B14F-4D97-AF65-F5344CB8AC3E}">
        <p14:creationId xmlns:p14="http://schemas.microsoft.com/office/powerpoint/2010/main" val="23451439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IE" dirty="0"/>
              <a:t>Scarcity Feedback (Energy </a:t>
            </a:r>
            <a:r>
              <a:rPr lang="en-IE" dirty="0">
                <a:sym typeface="Wingdings" panose="05000000000000000000" pitchFamily="2" charset="2"/>
              </a:rPr>
              <a:t></a:t>
            </a:r>
            <a:r>
              <a:rPr lang="en-IE" dirty="0"/>
              <a:t> Materials </a:t>
            </a:r>
            <a:r>
              <a:rPr lang="en-IE" dirty="0">
                <a:sym typeface="Wingdings" panose="05000000000000000000" pitchFamily="2" charset="2"/>
              </a:rPr>
              <a:t> Economy </a:t>
            </a:r>
            <a:r>
              <a:rPr lang="en-IE" dirty="0" smtClean="0">
                <a:sym typeface="Wingdings" panose="05000000000000000000" pitchFamily="2" charset="2"/>
              </a:rPr>
              <a:t> Energy</a:t>
            </a:r>
            <a:r>
              <a:rPr lang="en-IE" dirty="0">
                <a:sym typeface="Wingdings" panose="05000000000000000000" pitchFamily="2" charset="2"/>
              </a:rPr>
              <a:t>)</a:t>
            </a:r>
            <a:endParaRPr lang="en-IE" noProof="0" dirty="0"/>
          </a:p>
        </p:txBody>
      </p:sp>
      <p:sp>
        <p:nvSpPr>
          <p:cNvPr id="4" name="Foliennummernplatzhalter 3"/>
          <p:cNvSpPr>
            <a:spLocks noGrp="1"/>
          </p:cNvSpPr>
          <p:nvPr>
            <p:ph type="sldNum" sz="quarter" idx="12"/>
          </p:nvPr>
        </p:nvSpPr>
        <p:spPr/>
        <p:txBody>
          <a:bodyPr/>
          <a:lstStyle/>
          <a:p>
            <a:fld id="{0A0C873C-4420-4A57-B42C-A5D53864B5EA}" type="slidenum">
              <a:rPr lang="en-US" smtClean="0"/>
              <a:pPr/>
              <a:t>53</a:t>
            </a:fld>
            <a:r>
              <a:rPr lang="en-US" smtClean="0"/>
              <a:t> </a:t>
            </a:r>
            <a:endParaRPr lang="en-US" dirty="0"/>
          </a:p>
        </p:txBody>
      </p:sp>
      <p:sp>
        <p:nvSpPr>
          <p:cNvPr id="5" name="Fußzeilenplatzhalter 4"/>
          <p:cNvSpPr>
            <a:spLocks noGrp="1"/>
          </p:cNvSpPr>
          <p:nvPr>
            <p:ph type="ftr" sz="quarter" idx="4294967295"/>
          </p:nvPr>
        </p:nvSpPr>
        <p:spPr/>
        <p:txBody>
          <a:bodyPr/>
          <a:lstStyle/>
          <a:p>
            <a:endParaRPr lang="en-US" dirty="0"/>
          </a:p>
        </p:txBody>
      </p:sp>
      <p:sp>
        <p:nvSpPr>
          <p:cNvPr id="6" name="Ellipse 5"/>
          <p:cNvSpPr/>
          <p:nvPr/>
        </p:nvSpPr>
        <p:spPr>
          <a:xfrm>
            <a:off x="2229144" y="4362377"/>
            <a:ext cx="1678089" cy="1663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smtClean="0"/>
              <a:t>Energy</a:t>
            </a:r>
            <a:endParaRPr lang="en-IE" dirty="0"/>
          </a:p>
        </p:txBody>
      </p:sp>
      <p:sp>
        <p:nvSpPr>
          <p:cNvPr id="7" name="Ellipse 6"/>
          <p:cNvSpPr/>
          <p:nvPr/>
        </p:nvSpPr>
        <p:spPr>
          <a:xfrm>
            <a:off x="2307460" y="1151183"/>
            <a:ext cx="16764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Economy</a:t>
            </a:r>
          </a:p>
          <a:p>
            <a:pPr algn="ctr"/>
            <a:r>
              <a:rPr lang="de-AT" sz="1600" dirty="0" smtClean="0"/>
              <a:t>(MRIO-Framework)</a:t>
            </a:r>
            <a:endParaRPr lang="en-IE" sz="1600" dirty="0"/>
          </a:p>
        </p:txBody>
      </p:sp>
      <p:sp>
        <p:nvSpPr>
          <p:cNvPr id="10" name="Ellipse 9"/>
          <p:cNvSpPr/>
          <p:nvPr/>
        </p:nvSpPr>
        <p:spPr>
          <a:xfrm>
            <a:off x="5147699" y="2875803"/>
            <a:ext cx="1629979" cy="1629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Materials</a:t>
            </a:r>
            <a:endParaRPr lang="en-IE" dirty="0"/>
          </a:p>
        </p:txBody>
      </p:sp>
      <p:sp>
        <p:nvSpPr>
          <p:cNvPr id="164" name="Pfeil nach links 163"/>
          <p:cNvSpPr/>
          <p:nvPr/>
        </p:nvSpPr>
        <p:spPr>
          <a:xfrm rot="16200000">
            <a:off x="2392271" y="3228059"/>
            <a:ext cx="1430151" cy="724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smtClean="0"/>
              <a:t>FE-Demand @Price p</a:t>
            </a:r>
            <a:endParaRPr lang="en-IE" sz="1200" dirty="0"/>
          </a:p>
        </p:txBody>
      </p:sp>
      <p:sp>
        <p:nvSpPr>
          <p:cNvPr id="166" name="Pfeil nach rechts 165"/>
          <p:cNvSpPr/>
          <p:nvPr/>
        </p:nvSpPr>
        <p:spPr>
          <a:xfrm rot="19860877">
            <a:off x="3835366" y="4241801"/>
            <a:ext cx="1466980" cy="401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PE Demand</a:t>
            </a:r>
            <a:endParaRPr lang="en-IE" sz="1600" dirty="0"/>
          </a:p>
        </p:txBody>
      </p:sp>
      <p:sp>
        <p:nvSpPr>
          <p:cNvPr id="167" name="Pfeil nach links 166"/>
          <p:cNvSpPr/>
          <p:nvPr/>
        </p:nvSpPr>
        <p:spPr>
          <a:xfrm rot="1930305">
            <a:off x="3935471" y="2490113"/>
            <a:ext cx="1418484" cy="5151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smtClean="0"/>
              <a:t>Supply @ Price p</a:t>
            </a:r>
            <a:endParaRPr lang="en-IE" sz="1200" dirty="0"/>
          </a:p>
        </p:txBody>
      </p:sp>
      <p:sp>
        <p:nvSpPr>
          <p:cNvPr id="168" name="Textfeld 167"/>
          <p:cNvSpPr txBox="1"/>
          <p:nvPr/>
        </p:nvSpPr>
        <p:spPr>
          <a:xfrm>
            <a:off x="3566120" y="3240720"/>
            <a:ext cx="1300163" cy="646331"/>
          </a:xfrm>
          <a:prstGeom prst="rect">
            <a:avLst/>
          </a:prstGeom>
          <a:noFill/>
        </p:spPr>
        <p:txBody>
          <a:bodyPr wrap="square" rtlCol="0">
            <a:spAutoFit/>
          </a:bodyPr>
          <a:lstStyle/>
          <a:p>
            <a:r>
              <a:rPr lang="de-AT" sz="1200" dirty="0" smtClean="0">
                <a:solidFill>
                  <a:srgbClr val="FF0000"/>
                </a:solidFill>
              </a:rPr>
              <a:t>Iterative </a:t>
            </a:r>
            <a:r>
              <a:rPr lang="de-AT" sz="1200" dirty="0" err="1" smtClean="0">
                <a:solidFill>
                  <a:srgbClr val="FF0000"/>
                </a:solidFill>
              </a:rPr>
              <a:t>loop</a:t>
            </a:r>
            <a:r>
              <a:rPr lang="de-AT" sz="1200" dirty="0" smtClean="0">
                <a:solidFill>
                  <a:srgbClr val="FF0000"/>
                </a:solidFill>
              </a:rPr>
              <a:t> </a:t>
            </a:r>
            <a:r>
              <a:rPr lang="de-AT" sz="1200" dirty="0" err="1" smtClean="0">
                <a:solidFill>
                  <a:srgbClr val="FF0000"/>
                </a:solidFill>
              </a:rPr>
              <a:t>until</a:t>
            </a:r>
            <a:r>
              <a:rPr lang="de-AT" sz="1200" dirty="0" smtClean="0">
                <a:solidFill>
                  <a:srgbClr val="FF0000"/>
                </a:solidFill>
              </a:rPr>
              <a:t> </a:t>
            </a:r>
            <a:r>
              <a:rPr lang="de-AT" sz="1200" dirty="0" err="1" smtClean="0">
                <a:solidFill>
                  <a:srgbClr val="FF0000"/>
                </a:solidFill>
              </a:rPr>
              <a:t>supply</a:t>
            </a:r>
            <a:r>
              <a:rPr lang="de-AT" sz="1200" dirty="0" smtClean="0">
                <a:solidFill>
                  <a:srgbClr val="FF0000"/>
                </a:solidFill>
              </a:rPr>
              <a:t> </a:t>
            </a:r>
            <a:r>
              <a:rPr lang="de-AT" sz="1200" dirty="0" err="1" smtClean="0">
                <a:solidFill>
                  <a:srgbClr val="FF0000"/>
                </a:solidFill>
              </a:rPr>
              <a:t>matches</a:t>
            </a:r>
            <a:r>
              <a:rPr lang="de-AT" sz="1200" dirty="0" smtClean="0">
                <a:solidFill>
                  <a:srgbClr val="FF0000"/>
                </a:solidFill>
              </a:rPr>
              <a:t> </a:t>
            </a:r>
            <a:r>
              <a:rPr lang="de-AT" sz="1200" dirty="0" err="1" smtClean="0">
                <a:solidFill>
                  <a:srgbClr val="FF0000"/>
                </a:solidFill>
              </a:rPr>
              <a:t>demand</a:t>
            </a:r>
            <a:endParaRPr lang="en-IE" sz="1200" dirty="0">
              <a:solidFill>
                <a:srgbClr val="FF0000"/>
              </a:solidFill>
            </a:endParaRPr>
          </a:p>
        </p:txBody>
      </p:sp>
      <p:grpSp>
        <p:nvGrpSpPr>
          <p:cNvPr id="9" name="Gruppieren 8"/>
          <p:cNvGrpSpPr/>
          <p:nvPr/>
        </p:nvGrpSpPr>
        <p:grpSpPr>
          <a:xfrm>
            <a:off x="8455591" y="1559092"/>
            <a:ext cx="3413979" cy="4009586"/>
            <a:chOff x="8427589" y="1184302"/>
            <a:chExt cx="3413979" cy="4009586"/>
          </a:xfrm>
        </p:grpSpPr>
        <p:grpSp>
          <p:nvGrpSpPr>
            <p:cNvPr id="8" name="Gruppieren 7"/>
            <p:cNvGrpSpPr/>
            <p:nvPr/>
          </p:nvGrpSpPr>
          <p:grpSpPr>
            <a:xfrm>
              <a:off x="8427589" y="1184302"/>
              <a:ext cx="3413979" cy="4009586"/>
              <a:chOff x="8415939" y="1091571"/>
              <a:chExt cx="3413979" cy="4009586"/>
            </a:xfrm>
          </p:grpSpPr>
          <p:grpSp>
            <p:nvGrpSpPr>
              <p:cNvPr id="177" name="Gruppieren 176"/>
              <p:cNvGrpSpPr/>
              <p:nvPr/>
            </p:nvGrpSpPr>
            <p:grpSpPr>
              <a:xfrm>
                <a:off x="8415939" y="1755228"/>
                <a:ext cx="3413979" cy="3345929"/>
                <a:chOff x="7059094" y="918139"/>
                <a:chExt cx="2841826" cy="2785181"/>
              </a:xfrm>
            </p:grpSpPr>
            <p:sp>
              <p:nvSpPr>
                <p:cNvPr id="176" name="Ellipse 175"/>
                <p:cNvSpPr/>
                <p:nvPr/>
              </p:nvSpPr>
              <p:spPr>
                <a:xfrm>
                  <a:off x="7059094" y="918139"/>
                  <a:ext cx="2841826" cy="2785181"/>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0" name="Ellipse 169"/>
                <p:cNvSpPr/>
                <p:nvPr/>
              </p:nvSpPr>
              <p:spPr>
                <a:xfrm>
                  <a:off x="7941517" y="1021593"/>
                  <a:ext cx="1057189" cy="105612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AT" sz="1100" dirty="0" err="1" smtClean="0">
                      <a:solidFill>
                        <a:schemeClr val="bg1">
                          <a:lumMod val="85000"/>
                        </a:schemeClr>
                      </a:solidFill>
                    </a:rPr>
                    <a:t>Demography</a:t>
                  </a:r>
                  <a:endParaRPr lang="en-IE" sz="1100" dirty="0">
                    <a:solidFill>
                      <a:schemeClr val="bg1">
                        <a:lumMod val="85000"/>
                      </a:schemeClr>
                    </a:solidFill>
                  </a:endParaRPr>
                </a:p>
              </p:txBody>
            </p:sp>
            <p:sp>
              <p:nvSpPr>
                <p:cNvPr id="171" name="Ellipse 170"/>
                <p:cNvSpPr/>
                <p:nvPr/>
              </p:nvSpPr>
              <p:spPr>
                <a:xfrm>
                  <a:off x="7910896" y="2529320"/>
                  <a:ext cx="1057189" cy="105612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AT" sz="1100" dirty="0" err="1" smtClean="0">
                      <a:solidFill>
                        <a:schemeClr val="bg1">
                          <a:lumMod val="85000"/>
                        </a:schemeClr>
                      </a:solidFill>
                    </a:rPr>
                    <a:t>Climate</a:t>
                  </a:r>
                  <a:endParaRPr lang="en-IE" sz="1100" dirty="0">
                    <a:solidFill>
                      <a:schemeClr val="bg1">
                        <a:lumMod val="85000"/>
                      </a:schemeClr>
                    </a:solidFill>
                  </a:endParaRPr>
                </a:p>
              </p:txBody>
            </p:sp>
            <p:sp>
              <p:nvSpPr>
                <p:cNvPr id="172" name="Ellipse 171"/>
                <p:cNvSpPr/>
                <p:nvPr/>
              </p:nvSpPr>
              <p:spPr>
                <a:xfrm>
                  <a:off x="7121095" y="1739098"/>
                  <a:ext cx="1057189" cy="105612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AT" sz="1100" dirty="0" smtClean="0">
                      <a:solidFill>
                        <a:schemeClr val="bg1">
                          <a:lumMod val="85000"/>
                        </a:schemeClr>
                      </a:solidFill>
                    </a:rPr>
                    <a:t>Land </a:t>
                  </a:r>
                  <a:r>
                    <a:rPr lang="de-AT" sz="1100" dirty="0" err="1" smtClean="0">
                      <a:solidFill>
                        <a:schemeClr val="bg1">
                          <a:lumMod val="85000"/>
                        </a:schemeClr>
                      </a:solidFill>
                    </a:rPr>
                    <a:t>Use</a:t>
                  </a:r>
                  <a:r>
                    <a:rPr lang="de-AT" sz="1100" dirty="0" smtClean="0">
                      <a:solidFill>
                        <a:schemeClr val="bg1">
                          <a:lumMod val="85000"/>
                        </a:schemeClr>
                      </a:solidFill>
                    </a:rPr>
                    <a:t> &amp; </a:t>
                  </a:r>
                  <a:r>
                    <a:rPr lang="de-AT" sz="1100" dirty="0" err="1" smtClean="0">
                      <a:solidFill>
                        <a:schemeClr val="bg1">
                          <a:lumMod val="85000"/>
                        </a:schemeClr>
                      </a:solidFill>
                    </a:rPr>
                    <a:t>Water</a:t>
                  </a:r>
                  <a:endParaRPr lang="en-IE" sz="1100" dirty="0">
                    <a:solidFill>
                      <a:schemeClr val="bg1">
                        <a:lumMod val="85000"/>
                      </a:schemeClr>
                    </a:solidFill>
                  </a:endParaRPr>
                </a:p>
              </p:txBody>
            </p:sp>
          </p:grpSp>
          <p:sp>
            <p:nvSpPr>
              <p:cNvPr id="3" name="Textfeld 2"/>
              <p:cNvSpPr txBox="1"/>
              <p:nvPr/>
            </p:nvSpPr>
            <p:spPr>
              <a:xfrm>
                <a:off x="8830214" y="1091571"/>
                <a:ext cx="2997054" cy="646331"/>
              </a:xfrm>
              <a:prstGeom prst="rect">
                <a:avLst/>
              </a:prstGeom>
              <a:noFill/>
            </p:spPr>
            <p:txBody>
              <a:bodyPr wrap="square" rtlCol="0">
                <a:spAutoFit/>
              </a:bodyPr>
              <a:lstStyle/>
              <a:p>
                <a:r>
                  <a:rPr lang="de-AT" dirty="0" smtClean="0"/>
                  <a:t>Other Modules (</a:t>
                </a:r>
                <a:r>
                  <a:rPr lang="de-AT" dirty="0" err="1" smtClean="0"/>
                  <a:t>indirectly</a:t>
                </a:r>
                <a:r>
                  <a:rPr lang="de-AT" dirty="0" smtClean="0"/>
                  <a:t> </a:t>
                </a:r>
                <a:r>
                  <a:rPr lang="de-AT" dirty="0" err="1" smtClean="0"/>
                  <a:t>involved</a:t>
                </a:r>
                <a:r>
                  <a:rPr lang="de-AT" dirty="0" smtClean="0"/>
                  <a:t>, but not in </a:t>
                </a:r>
                <a:r>
                  <a:rPr lang="de-AT" dirty="0" err="1" smtClean="0"/>
                  <a:t>focus</a:t>
                </a:r>
                <a:r>
                  <a:rPr lang="de-AT" dirty="0" smtClean="0"/>
                  <a:t>)</a:t>
                </a:r>
                <a:endParaRPr lang="en-IE" dirty="0"/>
              </a:p>
            </p:txBody>
          </p:sp>
        </p:grpSp>
        <p:sp>
          <p:nvSpPr>
            <p:cNvPr id="19" name="Ellipse 18"/>
            <p:cNvSpPr/>
            <p:nvPr/>
          </p:nvSpPr>
          <p:spPr>
            <a:xfrm>
              <a:off x="10518383" y="2815969"/>
              <a:ext cx="1270036" cy="126875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AT" sz="1100" dirty="0" smtClean="0">
                  <a:solidFill>
                    <a:schemeClr val="bg1">
                      <a:lumMod val="85000"/>
                    </a:schemeClr>
                  </a:solidFill>
                </a:rPr>
                <a:t>Society</a:t>
              </a:r>
              <a:endParaRPr lang="en-IE" sz="1100" dirty="0">
                <a:solidFill>
                  <a:schemeClr val="bg1">
                    <a:lumMod val="85000"/>
                  </a:schemeClr>
                </a:solidFill>
              </a:endParaRPr>
            </a:p>
          </p:txBody>
        </p:sp>
      </p:grpSp>
    </p:spTree>
    <p:extLst>
      <p:ext uri="{BB962C8B-B14F-4D97-AF65-F5344CB8AC3E}">
        <p14:creationId xmlns:p14="http://schemas.microsoft.com/office/powerpoint/2010/main" val="1853980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66" grpId="0" animBg="1"/>
      <p:bldP spid="167" grpId="0" animBg="1"/>
      <p:bldP spid="16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Autofit/>
          </a:bodyPr>
          <a:lstStyle/>
          <a:p>
            <a:r>
              <a:rPr lang="de-AT" sz="16600" dirty="0" smtClean="0"/>
              <a:t>OLD STUFF</a:t>
            </a:r>
            <a:endParaRPr lang="de-AT" sz="16600" dirty="0"/>
          </a:p>
        </p:txBody>
      </p:sp>
      <p:sp>
        <p:nvSpPr>
          <p:cNvPr id="5" name="Textplatzhalter 4"/>
          <p:cNvSpPr>
            <a:spLocks noGrp="1"/>
          </p:cNvSpPr>
          <p:nvPr>
            <p:ph type="body" idx="1"/>
          </p:nvPr>
        </p:nvSpPr>
        <p:spPr/>
        <p:txBody>
          <a:bodyPr>
            <a:normAutofit/>
          </a:bodyPr>
          <a:lstStyle/>
          <a:p>
            <a:r>
              <a:rPr lang="de-AT" sz="3200" dirty="0" smtClean="0"/>
              <a:t>…</a:t>
            </a:r>
            <a:r>
              <a:rPr lang="de-AT" sz="3200" dirty="0" err="1" smtClean="0"/>
              <a:t>from</a:t>
            </a:r>
            <a:r>
              <a:rPr lang="de-AT" sz="3200" dirty="0" smtClean="0"/>
              <a:t> </a:t>
            </a:r>
            <a:r>
              <a:rPr lang="de-AT" sz="3200" dirty="0" err="1" smtClean="0"/>
              <a:t>here</a:t>
            </a:r>
            <a:r>
              <a:rPr lang="de-AT" sz="3200" dirty="0" smtClean="0"/>
              <a:t> </a:t>
            </a:r>
            <a:r>
              <a:rPr lang="de-AT" sz="3200" dirty="0" err="1" smtClean="0"/>
              <a:t>onwards</a:t>
            </a:r>
            <a:r>
              <a:rPr lang="de-AT" sz="3200" dirty="0" smtClean="0"/>
              <a:t>…</a:t>
            </a:r>
            <a:endParaRPr lang="de-AT" sz="3200" dirty="0"/>
          </a:p>
        </p:txBody>
      </p:sp>
      <p:sp>
        <p:nvSpPr>
          <p:cNvPr id="2" name="Foliennummernplatzhalter 1"/>
          <p:cNvSpPr>
            <a:spLocks noGrp="1"/>
          </p:cNvSpPr>
          <p:nvPr>
            <p:ph type="sldNum" sz="quarter" idx="12"/>
          </p:nvPr>
        </p:nvSpPr>
        <p:spPr/>
        <p:txBody>
          <a:bodyPr/>
          <a:lstStyle/>
          <a:p>
            <a:fld id="{0A0C873C-4420-4A57-B42C-A5D53864B5EA}" type="slidenum">
              <a:rPr lang="en-US" smtClean="0"/>
              <a:pPr/>
              <a:t>54</a:t>
            </a:fld>
            <a:r>
              <a:rPr lang="en-US" smtClean="0"/>
              <a:t> </a:t>
            </a:r>
            <a:endParaRPr lang="en-US" dirty="0"/>
          </a:p>
        </p:txBody>
      </p:sp>
    </p:spTree>
    <p:extLst>
      <p:ext uri="{BB962C8B-B14F-4D97-AF65-F5344CB8AC3E}">
        <p14:creationId xmlns:p14="http://schemas.microsoft.com/office/powerpoint/2010/main" val="3963805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bgerundetes Rechteck 3"/>
          <p:cNvSpPr/>
          <p:nvPr/>
        </p:nvSpPr>
        <p:spPr>
          <a:xfrm>
            <a:off x="1385998" y="4676714"/>
            <a:ext cx="4312886" cy="1301861"/>
          </a:xfrm>
          <a:prstGeom prst="roundRect">
            <a:avLst/>
          </a:prstGeom>
          <a:solidFill>
            <a:srgbClr val="04BCE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r"/>
            <a:r>
              <a:rPr lang="de-AT" sz="1600" b="1" dirty="0" err="1" smtClean="0">
                <a:solidFill>
                  <a:schemeClr val="tx1">
                    <a:lumMod val="10000"/>
                    <a:lumOff val="90000"/>
                  </a:schemeClr>
                </a:solidFill>
              </a:rPr>
              <a:t>Energy</a:t>
            </a:r>
            <a:r>
              <a:rPr lang="de-AT" sz="1600" b="1" dirty="0" smtClean="0">
                <a:solidFill>
                  <a:schemeClr val="tx1">
                    <a:lumMod val="10000"/>
                    <a:lumOff val="90000"/>
                  </a:schemeClr>
                </a:solidFill>
              </a:rPr>
              <a:t> </a:t>
            </a:r>
            <a:r>
              <a:rPr lang="de-AT" sz="1600" b="1" dirty="0" err="1" smtClean="0">
                <a:solidFill>
                  <a:schemeClr val="tx1">
                    <a:lumMod val="10000"/>
                    <a:lumOff val="90000"/>
                  </a:schemeClr>
                </a:solidFill>
              </a:rPr>
              <a:t>Variability</a:t>
            </a:r>
            <a:r>
              <a:rPr lang="de-AT" sz="1600" b="1" dirty="0" smtClean="0">
                <a:solidFill>
                  <a:schemeClr val="tx1">
                    <a:lumMod val="10000"/>
                    <a:lumOff val="90000"/>
                  </a:schemeClr>
                </a:solidFill>
              </a:rPr>
              <a:t> Management</a:t>
            </a:r>
          </a:p>
          <a:p>
            <a:pPr algn="r"/>
            <a:endParaRPr lang="de-AT" sz="1200" b="1" dirty="0">
              <a:solidFill>
                <a:schemeClr val="tx1">
                  <a:lumMod val="90000"/>
                  <a:lumOff val="10000"/>
                </a:schemeClr>
              </a:solidFill>
            </a:endParaRPr>
          </a:p>
          <a:p>
            <a:pPr algn="r"/>
            <a:r>
              <a:rPr lang="de-AT" sz="1200" dirty="0" smtClean="0">
                <a:solidFill>
                  <a:schemeClr val="bg1">
                    <a:lumMod val="95000"/>
                  </a:schemeClr>
                </a:solidFill>
              </a:rPr>
              <a:t>„</a:t>
            </a:r>
            <a:r>
              <a:rPr lang="de-AT" sz="1200" dirty="0" err="1" smtClean="0">
                <a:solidFill>
                  <a:schemeClr val="bg1">
                    <a:lumMod val="95000"/>
                  </a:schemeClr>
                </a:solidFill>
              </a:rPr>
              <a:t>impact</a:t>
            </a:r>
            <a:r>
              <a:rPr lang="de-AT" sz="1200" dirty="0" smtClean="0">
                <a:solidFill>
                  <a:schemeClr val="bg1">
                    <a:lumMod val="95000"/>
                  </a:schemeClr>
                </a:solidFill>
              </a:rPr>
              <a:t> </a:t>
            </a:r>
            <a:r>
              <a:rPr lang="de-AT" sz="1200" dirty="0" err="1" smtClean="0">
                <a:solidFill>
                  <a:schemeClr val="bg1">
                    <a:lumMod val="95000"/>
                  </a:schemeClr>
                </a:solidFill>
              </a:rPr>
              <a:t>of</a:t>
            </a:r>
            <a:r>
              <a:rPr lang="de-AT" sz="1200" dirty="0" smtClean="0">
                <a:solidFill>
                  <a:schemeClr val="bg1">
                    <a:lumMod val="95000"/>
                  </a:schemeClr>
                </a:solidFill>
              </a:rPr>
              <a:t> </a:t>
            </a:r>
            <a:r>
              <a:rPr lang="de-AT" sz="1200" dirty="0" err="1" smtClean="0">
                <a:solidFill>
                  <a:schemeClr val="bg1">
                    <a:lumMod val="95000"/>
                  </a:schemeClr>
                </a:solidFill>
              </a:rPr>
              <a:t>intermittent</a:t>
            </a:r>
            <a:r>
              <a:rPr lang="de-AT" sz="1200" dirty="0" smtClean="0">
                <a:solidFill>
                  <a:schemeClr val="bg1">
                    <a:lumMod val="95000"/>
                  </a:schemeClr>
                </a:solidFill>
              </a:rPr>
              <a:t> power </a:t>
            </a:r>
            <a:r>
              <a:rPr lang="de-AT" sz="1200" dirty="0" err="1" smtClean="0">
                <a:solidFill>
                  <a:schemeClr val="bg1">
                    <a:lumMod val="95000"/>
                  </a:schemeClr>
                </a:solidFill>
              </a:rPr>
              <a:t>sources</a:t>
            </a:r>
            <a:endParaRPr lang="de-AT" sz="1200" dirty="0" smtClean="0">
              <a:solidFill>
                <a:schemeClr val="bg1">
                  <a:lumMod val="95000"/>
                </a:schemeClr>
              </a:solidFill>
            </a:endParaRPr>
          </a:p>
          <a:p>
            <a:pPr algn="r"/>
            <a:r>
              <a:rPr lang="de-AT" sz="1200" dirty="0" smtClean="0">
                <a:solidFill>
                  <a:schemeClr val="bg1">
                    <a:lumMod val="95000"/>
                  </a:schemeClr>
                </a:solidFill>
              </a:rPr>
              <a:t> on </a:t>
            </a:r>
            <a:r>
              <a:rPr lang="de-AT" sz="1200" dirty="0" err="1" smtClean="0">
                <a:solidFill>
                  <a:schemeClr val="bg1">
                    <a:lumMod val="95000"/>
                  </a:schemeClr>
                </a:solidFill>
              </a:rPr>
              <a:t>annual</a:t>
            </a:r>
            <a:r>
              <a:rPr lang="de-AT" sz="1200" dirty="0" smtClean="0">
                <a:solidFill>
                  <a:schemeClr val="bg1">
                    <a:lumMod val="95000"/>
                  </a:schemeClr>
                </a:solidFill>
              </a:rPr>
              <a:t> </a:t>
            </a:r>
            <a:r>
              <a:rPr lang="de-AT" sz="1200" dirty="0" err="1" smtClean="0">
                <a:solidFill>
                  <a:schemeClr val="bg1">
                    <a:lumMod val="95000"/>
                  </a:schemeClr>
                </a:solidFill>
              </a:rPr>
              <a:t>energy</a:t>
            </a:r>
            <a:r>
              <a:rPr lang="de-AT" sz="1200" dirty="0" smtClean="0">
                <a:solidFill>
                  <a:schemeClr val="bg1">
                    <a:lumMod val="95000"/>
                  </a:schemeClr>
                </a:solidFill>
              </a:rPr>
              <a:t> </a:t>
            </a:r>
            <a:r>
              <a:rPr lang="de-AT" sz="1200" dirty="0" err="1" smtClean="0">
                <a:solidFill>
                  <a:schemeClr val="bg1">
                    <a:lumMod val="95000"/>
                  </a:schemeClr>
                </a:solidFill>
              </a:rPr>
              <a:t>balances</a:t>
            </a:r>
            <a:r>
              <a:rPr lang="de-AT" sz="1200" dirty="0" smtClean="0">
                <a:solidFill>
                  <a:schemeClr val="bg1">
                    <a:lumMod val="95000"/>
                  </a:schemeClr>
                </a:solidFill>
              </a:rPr>
              <a:t>“</a:t>
            </a:r>
            <a:endParaRPr lang="de-AT" sz="800" dirty="0" smtClean="0">
              <a:solidFill>
                <a:schemeClr val="bg1">
                  <a:lumMod val="95000"/>
                </a:schemeClr>
              </a:solidFill>
            </a:endParaRPr>
          </a:p>
        </p:txBody>
      </p:sp>
      <p:sp>
        <p:nvSpPr>
          <p:cNvPr id="3" name="Abgerundetes Rechteck 2"/>
          <p:cNvSpPr/>
          <p:nvPr/>
        </p:nvSpPr>
        <p:spPr>
          <a:xfrm>
            <a:off x="957128" y="675118"/>
            <a:ext cx="9716623" cy="5366759"/>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2" name="Pfeil nach rechts 111"/>
          <p:cNvSpPr/>
          <p:nvPr/>
        </p:nvSpPr>
        <p:spPr>
          <a:xfrm rot="8152361">
            <a:off x="5212482" y="3671118"/>
            <a:ext cx="3140404"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1" name="Pfeil nach rechts 110"/>
          <p:cNvSpPr/>
          <p:nvPr/>
        </p:nvSpPr>
        <p:spPr>
          <a:xfrm rot="17625868">
            <a:off x="5011027" y="3906417"/>
            <a:ext cx="1214125" cy="206791"/>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9" name="Pfeil nach rechts 108"/>
          <p:cNvSpPr/>
          <p:nvPr/>
        </p:nvSpPr>
        <p:spPr>
          <a:xfrm rot="5400000">
            <a:off x="4414335" y="3894967"/>
            <a:ext cx="1249512" cy="206791"/>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Abgerundetes Rechteck 7"/>
          <p:cNvSpPr/>
          <p:nvPr/>
        </p:nvSpPr>
        <p:spPr>
          <a:xfrm>
            <a:off x="4312228" y="1056207"/>
            <a:ext cx="2738314" cy="2258876"/>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600" b="1" dirty="0" err="1" smtClean="0">
                <a:solidFill>
                  <a:schemeClr val="tx1">
                    <a:lumMod val="10000"/>
                    <a:lumOff val="90000"/>
                  </a:schemeClr>
                </a:solidFill>
              </a:rPr>
              <a:t>Energy</a:t>
            </a:r>
            <a:r>
              <a:rPr lang="de-AT" sz="1600" b="1" dirty="0" smtClean="0">
                <a:solidFill>
                  <a:schemeClr val="tx1">
                    <a:lumMod val="10000"/>
                    <a:lumOff val="90000"/>
                  </a:schemeClr>
                </a:solidFill>
              </a:rPr>
              <a:t> Transformation</a:t>
            </a:r>
          </a:p>
          <a:p>
            <a:pPr algn="ctr"/>
            <a:r>
              <a:rPr lang="de-AT" sz="1400" dirty="0" smtClean="0">
                <a:solidFill>
                  <a:schemeClr val="tx1">
                    <a:lumMod val="10000"/>
                    <a:lumOff val="90000"/>
                  </a:schemeClr>
                </a:solidFill>
              </a:rPr>
              <a:t>„</a:t>
            </a:r>
            <a:r>
              <a:rPr lang="de-AT" sz="1400" dirty="0" err="1" smtClean="0">
                <a:solidFill>
                  <a:schemeClr val="tx1">
                    <a:lumMod val="10000"/>
                    <a:lumOff val="90000"/>
                  </a:schemeClr>
                </a:solidFill>
              </a:rPr>
              <a:t>modelling</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annual</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energy</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balances</a:t>
            </a:r>
            <a:r>
              <a:rPr lang="de-AT" sz="1400" dirty="0" smtClean="0">
                <a:solidFill>
                  <a:schemeClr val="tx1">
                    <a:lumMod val="10000"/>
                    <a:lumOff val="90000"/>
                  </a:schemeClr>
                </a:solidFill>
              </a:rPr>
              <a:t>“</a:t>
            </a:r>
          </a:p>
          <a:p>
            <a:pPr marL="171450" indent="-171450" algn="ctr">
              <a:buFontTx/>
              <a:buChar char="-"/>
            </a:pPr>
            <a:endParaRPr lang="de-AT" sz="800" dirty="0" smtClean="0">
              <a:solidFill>
                <a:schemeClr val="tx1">
                  <a:lumMod val="10000"/>
                  <a:lumOff val="90000"/>
                </a:schemeClr>
              </a:solidFill>
            </a:endParaRPr>
          </a:p>
        </p:txBody>
      </p:sp>
      <p:sp>
        <p:nvSpPr>
          <p:cNvPr id="16" name="Abgerundetes Rechteck 15"/>
          <p:cNvSpPr/>
          <p:nvPr/>
        </p:nvSpPr>
        <p:spPr>
          <a:xfrm>
            <a:off x="7865753" y="2016379"/>
            <a:ext cx="2475696" cy="2179290"/>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600" b="1" dirty="0" err="1" smtClean="0">
                <a:solidFill>
                  <a:schemeClr val="tx1">
                    <a:lumMod val="10000"/>
                    <a:lumOff val="90000"/>
                  </a:schemeClr>
                </a:solidFill>
              </a:rPr>
              <a:t>Energy</a:t>
            </a:r>
            <a:r>
              <a:rPr lang="de-AT" sz="1600" b="1" dirty="0" smtClean="0">
                <a:solidFill>
                  <a:schemeClr val="tx1">
                    <a:lumMod val="10000"/>
                    <a:lumOff val="90000"/>
                  </a:schemeClr>
                </a:solidFill>
              </a:rPr>
              <a:t> </a:t>
            </a:r>
            <a:r>
              <a:rPr lang="de-AT" sz="1600" b="1" dirty="0" err="1" smtClean="0">
                <a:solidFill>
                  <a:schemeClr val="tx1">
                    <a:lumMod val="10000"/>
                    <a:lumOff val="90000"/>
                  </a:schemeClr>
                </a:solidFill>
              </a:rPr>
              <a:t>Capacity</a:t>
            </a:r>
            <a:endParaRPr lang="de-AT" sz="1600" b="1" dirty="0" smtClean="0">
              <a:solidFill>
                <a:schemeClr val="tx1">
                  <a:lumMod val="10000"/>
                  <a:lumOff val="90000"/>
                </a:schemeClr>
              </a:solidFill>
            </a:endParaRPr>
          </a:p>
          <a:p>
            <a:pPr algn="ctr"/>
            <a:r>
              <a:rPr lang="de-AT" sz="1400" dirty="0" smtClean="0">
                <a:solidFill>
                  <a:schemeClr val="tx1">
                    <a:lumMod val="10000"/>
                    <a:lumOff val="90000"/>
                  </a:schemeClr>
                </a:solidFill>
              </a:rPr>
              <a:t>„</a:t>
            </a:r>
            <a:r>
              <a:rPr lang="de-AT" sz="1400" dirty="0" err="1" smtClean="0">
                <a:solidFill>
                  <a:schemeClr val="tx1">
                    <a:lumMod val="10000"/>
                    <a:lumOff val="90000"/>
                  </a:schemeClr>
                </a:solidFill>
              </a:rPr>
              <a:t>accounting</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for</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capacity</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stocks</a:t>
            </a:r>
            <a:r>
              <a:rPr lang="de-AT" sz="1400" dirty="0" smtClean="0">
                <a:solidFill>
                  <a:schemeClr val="tx1">
                    <a:lumMod val="10000"/>
                    <a:lumOff val="90000"/>
                  </a:schemeClr>
                </a:solidFill>
              </a:rPr>
              <a:t>“</a:t>
            </a:r>
            <a:endParaRPr lang="de-AT" sz="900" dirty="0" smtClean="0">
              <a:solidFill>
                <a:schemeClr val="tx1">
                  <a:lumMod val="10000"/>
                  <a:lumOff val="90000"/>
                </a:schemeClr>
              </a:solidFill>
            </a:endParaRPr>
          </a:p>
          <a:p>
            <a:pPr algn="ctr"/>
            <a:endParaRPr lang="de-AT" sz="800" dirty="0" smtClean="0">
              <a:solidFill>
                <a:schemeClr val="tx1">
                  <a:lumMod val="10000"/>
                  <a:lumOff val="90000"/>
                </a:schemeClr>
              </a:solidFill>
            </a:endParaRPr>
          </a:p>
        </p:txBody>
      </p:sp>
      <p:sp>
        <p:nvSpPr>
          <p:cNvPr id="21" name="Textfeld 20"/>
          <p:cNvSpPr txBox="1"/>
          <p:nvPr/>
        </p:nvSpPr>
        <p:spPr>
          <a:xfrm>
            <a:off x="4482156" y="3480195"/>
            <a:ext cx="1074369" cy="707886"/>
          </a:xfrm>
          <a:prstGeom prst="rect">
            <a:avLst/>
          </a:prstGeom>
          <a:noFill/>
        </p:spPr>
        <p:txBody>
          <a:bodyPr wrap="square" rtlCol="0">
            <a:spAutoFit/>
          </a:bodyPr>
          <a:lstStyle/>
          <a:p>
            <a:pPr marL="171450" indent="-171450">
              <a:buFont typeface="Arial" panose="020B0604020202020204" pitchFamily="34" charset="0"/>
              <a:buChar char="•"/>
            </a:pPr>
            <a:r>
              <a:rPr lang="de-AT" sz="1000" dirty="0" smtClean="0"/>
              <a:t>Max. </a:t>
            </a:r>
            <a:r>
              <a:rPr lang="de-AT" sz="1000" dirty="0" err="1" smtClean="0"/>
              <a:t>vRES</a:t>
            </a:r>
            <a:r>
              <a:rPr lang="de-AT" sz="1000" dirty="0" smtClean="0"/>
              <a:t> </a:t>
            </a:r>
            <a:r>
              <a:rPr lang="de-AT" sz="1000" dirty="0" err="1" smtClean="0"/>
              <a:t>production</a:t>
            </a:r>
            <a:r>
              <a:rPr lang="de-AT" sz="1000" dirty="0" smtClean="0"/>
              <a:t> </a:t>
            </a:r>
            <a:r>
              <a:rPr lang="de-AT" sz="1000" dirty="0" err="1" smtClean="0"/>
              <a:t>without</a:t>
            </a:r>
            <a:r>
              <a:rPr lang="de-AT" sz="1000" dirty="0" smtClean="0"/>
              <a:t> </a:t>
            </a:r>
            <a:r>
              <a:rPr lang="de-AT" sz="1000" dirty="0" err="1" smtClean="0"/>
              <a:t>curtailment</a:t>
            </a:r>
            <a:endParaRPr lang="de-AT" sz="1000" dirty="0" smtClean="0"/>
          </a:p>
        </p:txBody>
      </p:sp>
      <p:sp>
        <p:nvSpPr>
          <p:cNvPr id="24" name="Textfeld 23"/>
          <p:cNvSpPr txBox="1"/>
          <p:nvPr/>
        </p:nvSpPr>
        <p:spPr>
          <a:xfrm>
            <a:off x="5335948" y="3322782"/>
            <a:ext cx="1424388" cy="1323439"/>
          </a:xfrm>
          <a:prstGeom prst="rect">
            <a:avLst/>
          </a:prstGeom>
          <a:noFill/>
        </p:spPr>
        <p:txBody>
          <a:bodyPr wrap="square" rtlCol="0">
            <a:spAutoFit/>
          </a:bodyPr>
          <a:lstStyle/>
          <a:p>
            <a:pPr marL="171450" indent="-171450">
              <a:buFont typeface="Arial" panose="020B0604020202020204" pitchFamily="34" charset="0"/>
              <a:buChar char="•"/>
            </a:pPr>
            <a:r>
              <a:rPr lang="de-AT" sz="1000" dirty="0" err="1" smtClean="0"/>
              <a:t>vRES</a:t>
            </a:r>
            <a:r>
              <a:rPr lang="de-AT" sz="1000" dirty="0" smtClean="0"/>
              <a:t> </a:t>
            </a:r>
            <a:r>
              <a:rPr lang="de-AT" sz="1000" dirty="0" err="1" smtClean="0"/>
              <a:t>production</a:t>
            </a:r>
            <a:r>
              <a:rPr lang="de-AT" sz="1000" dirty="0" smtClean="0"/>
              <a:t> </a:t>
            </a:r>
            <a:r>
              <a:rPr lang="de-AT" sz="1000" dirty="0" err="1" smtClean="0"/>
              <a:t>with</a:t>
            </a:r>
            <a:r>
              <a:rPr lang="de-AT" sz="1000" dirty="0" smtClean="0"/>
              <a:t> </a:t>
            </a:r>
            <a:r>
              <a:rPr lang="de-AT" sz="1000" dirty="0" err="1" smtClean="0"/>
              <a:t>curtailment</a:t>
            </a:r>
            <a:endParaRPr lang="de-AT" sz="1000" dirty="0" smtClean="0"/>
          </a:p>
          <a:p>
            <a:pPr marL="171450" indent="-171450">
              <a:buFont typeface="Arial" panose="020B0604020202020204" pitchFamily="34" charset="0"/>
              <a:buChar char="•"/>
            </a:pPr>
            <a:r>
              <a:rPr lang="de-AT" sz="1000" dirty="0" smtClean="0"/>
              <a:t>Storage </a:t>
            </a:r>
            <a:r>
              <a:rPr lang="de-AT" sz="1000" dirty="0" err="1" smtClean="0"/>
              <a:t>Losses</a:t>
            </a:r>
            <a:endParaRPr lang="de-AT" sz="1000" dirty="0" smtClean="0"/>
          </a:p>
          <a:p>
            <a:pPr marL="171450" indent="-171450">
              <a:buFont typeface="Arial" panose="020B0604020202020204" pitchFamily="34" charset="0"/>
              <a:buChar char="•"/>
            </a:pPr>
            <a:r>
              <a:rPr lang="de-AT" sz="1000" dirty="0" smtClean="0"/>
              <a:t>Flexible </a:t>
            </a:r>
            <a:r>
              <a:rPr lang="de-AT" sz="1000" dirty="0" err="1" smtClean="0"/>
              <a:t>Production</a:t>
            </a:r>
            <a:r>
              <a:rPr lang="de-AT" sz="1000" dirty="0" smtClean="0"/>
              <a:t> Tech. </a:t>
            </a:r>
            <a:r>
              <a:rPr lang="de-AT" sz="1000" dirty="0" err="1" smtClean="0"/>
              <a:t>Utilization</a:t>
            </a:r>
            <a:endParaRPr lang="de-AT" sz="1000" dirty="0" smtClean="0"/>
          </a:p>
          <a:p>
            <a:pPr marL="171450" indent="-171450">
              <a:buFont typeface="Arial" panose="020B0604020202020204" pitchFamily="34" charset="0"/>
              <a:buChar char="•"/>
            </a:pPr>
            <a:r>
              <a:rPr lang="de-AT" sz="1000" dirty="0" smtClean="0">
                <a:solidFill>
                  <a:srgbClr val="FF0000"/>
                </a:solidFill>
              </a:rPr>
              <a:t>Fossil PP </a:t>
            </a:r>
            <a:r>
              <a:rPr lang="de-AT" sz="1000" dirty="0" err="1" smtClean="0">
                <a:solidFill>
                  <a:srgbClr val="FF0000"/>
                </a:solidFill>
              </a:rPr>
              <a:t>utilization</a:t>
            </a:r>
            <a:r>
              <a:rPr lang="de-AT" sz="1000" dirty="0" smtClean="0">
                <a:solidFill>
                  <a:srgbClr val="FF0000"/>
                </a:solidFill>
              </a:rPr>
              <a:t>?!</a:t>
            </a:r>
          </a:p>
          <a:p>
            <a:r>
              <a:rPr lang="de-AT" sz="1000" dirty="0" smtClean="0"/>
              <a:t> </a:t>
            </a:r>
            <a:endParaRPr lang="en-IE" sz="1000" dirty="0"/>
          </a:p>
        </p:txBody>
      </p:sp>
      <p:sp>
        <p:nvSpPr>
          <p:cNvPr id="34" name="Textfeld 33"/>
          <p:cNvSpPr txBox="1"/>
          <p:nvPr/>
        </p:nvSpPr>
        <p:spPr>
          <a:xfrm>
            <a:off x="3474055" y="1871963"/>
            <a:ext cx="966989" cy="261610"/>
          </a:xfrm>
          <a:prstGeom prst="rect">
            <a:avLst/>
          </a:prstGeom>
          <a:noFill/>
        </p:spPr>
        <p:txBody>
          <a:bodyPr wrap="square" rtlCol="0">
            <a:spAutoFit/>
          </a:bodyPr>
          <a:lstStyle/>
          <a:p>
            <a:r>
              <a:rPr lang="de-AT" sz="1100" b="1" dirty="0" smtClean="0"/>
              <a:t>FE </a:t>
            </a:r>
            <a:r>
              <a:rPr lang="de-AT" sz="1100" b="1" dirty="0" err="1" smtClean="0"/>
              <a:t>demand</a:t>
            </a:r>
            <a:endParaRPr lang="de-AT" sz="1100" b="1" dirty="0" smtClean="0"/>
          </a:p>
        </p:txBody>
      </p:sp>
      <p:sp>
        <p:nvSpPr>
          <p:cNvPr id="41" name="Textfeld 40"/>
          <p:cNvSpPr txBox="1"/>
          <p:nvPr/>
        </p:nvSpPr>
        <p:spPr>
          <a:xfrm>
            <a:off x="6950577" y="2719615"/>
            <a:ext cx="1042019" cy="553998"/>
          </a:xfrm>
          <a:prstGeom prst="rect">
            <a:avLst/>
          </a:prstGeom>
          <a:noFill/>
        </p:spPr>
        <p:txBody>
          <a:bodyPr wrap="square" rtlCol="0">
            <a:spAutoFit/>
          </a:bodyPr>
          <a:lstStyle/>
          <a:p>
            <a:pPr algn="ctr"/>
            <a:r>
              <a:rPr lang="de-AT" sz="1000" b="1" dirty="0" err="1" smtClean="0"/>
              <a:t>Available</a:t>
            </a:r>
            <a:r>
              <a:rPr lang="de-AT" sz="1000" b="1" dirty="0" smtClean="0"/>
              <a:t> </a:t>
            </a:r>
            <a:r>
              <a:rPr lang="de-AT" sz="1000" b="1" dirty="0" err="1" smtClean="0"/>
              <a:t>transformation</a:t>
            </a:r>
            <a:r>
              <a:rPr lang="de-AT" sz="1000" b="1" dirty="0" smtClean="0"/>
              <a:t> </a:t>
            </a:r>
            <a:r>
              <a:rPr lang="de-AT" sz="1000" b="1" dirty="0" err="1" smtClean="0"/>
              <a:t>Capacity</a:t>
            </a:r>
            <a:endParaRPr lang="en-IE" sz="1000" b="1" dirty="0"/>
          </a:p>
        </p:txBody>
      </p:sp>
      <p:sp>
        <p:nvSpPr>
          <p:cNvPr id="17" name="Textfeld 16"/>
          <p:cNvSpPr txBox="1"/>
          <p:nvPr/>
        </p:nvSpPr>
        <p:spPr>
          <a:xfrm>
            <a:off x="77835" y="1360245"/>
            <a:ext cx="1115739" cy="876847"/>
          </a:xfrm>
          <a:prstGeom prst="rightArrow">
            <a:avLst/>
          </a:prstGeom>
          <a:solidFill>
            <a:srgbClr val="C00000"/>
          </a:solidFill>
        </p:spPr>
        <p:txBody>
          <a:bodyPr wrap="square" rtlCol="0" anchor="t">
            <a:noAutofit/>
          </a:bodyPr>
          <a:lstStyle/>
          <a:p>
            <a:pPr algn="ctr"/>
            <a:r>
              <a:rPr lang="de-AT" sz="1200" b="1" dirty="0" err="1" smtClean="0">
                <a:solidFill>
                  <a:schemeClr val="bg1">
                    <a:lumMod val="95000"/>
                  </a:schemeClr>
                </a:solidFill>
              </a:rPr>
              <a:t>Economic</a:t>
            </a:r>
            <a:r>
              <a:rPr lang="de-AT" sz="1200" b="1" dirty="0" smtClean="0">
                <a:solidFill>
                  <a:schemeClr val="bg1">
                    <a:lumMod val="95000"/>
                  </a:schemeClr>
                </a:solidFill>
              </a:rPr>
              <a:t> Demand</a:t>
            </a:r>
          </a:p>
          <a:p>
            <a:pPr algn="ctr"/>
            <a:endParaRPr lang="en-IE" sz="1000" b="1" dirty="0">
              <a:solidFill>
                <a:schemeClr val="bg1">
                  <a:lumMod val="95000"/>
                </a:schemeClr>
              </a:solidFill>
            </a:endParaRPr>
          </a:p>
        </p:txBody>
      </p:sp>
      <p:sp>
        <p:nvSpPr>
          <p:cNvPr id="59" name="Textfeld 58"/>
          <p:cNvSpPr txBox="1"/>
          <p:nvPr/>
        </p:nvSpPr>
        <p:spPr>
          <a:xfrm rot="19196969">
            <a:off x="-427790" y="5000387"/>
            <a:ext cx="1616935" cy="97252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t">
            <a:noAutofit/>
          </a:bodyPr>
          <a:lstStyle/>
          <a:p>
            <a:pPr algn="ctr"/>
            <a:r>
              <a:rPr lang="de-AT" sz="1200" b="1" dirty="0" err="1" smtClean="0">
                <a:solidFill>
                  <a:schemeClr val="bg1"/>
                </a:solidFill>
              </a:rPr>
              <a:t>Policy</a:t>
            </a:r>
            <a:endParaRPr lang="de-AT" sz="1200" b="1" dirty="0" smtClean="0">
              <a:solidFill>
                <a:schemeClr val="bg1"/>
              </a:solidFill>
            </a:endParaRPr>
          </a:p>
          <a:p>
            <a:pPr algn="ctr"/>
            <a:r>
              <a:rPr lang="de-AT" sz="1200" b="1" dirty="0" err="1" smtClean="0">
                <a:solidFill>
                  <a:schemeClr val="bg1"/>
                </a:solidFill>
              </a:rPr>
              <a:t>Assumptions</a:t>
            </a:r>
            <a:endParaRPr lang="de-AT" sz="1200" b="1" dirty="0" smtClean="0">
              <a:solidFill>
                <a:schemeClr val="bg1"/>
              </a:solidFill>
            </a:endParaRPr>
          </a:p>
          <a:p>
            <a:pPr algn="ctr"/>
            <a:endParaRPr lang="en-IE" sz="1200" dirty="0">
              <a:solidFill>
                <a:schemeClr val="accent1"/>
              </a:solidFill>
            </a:endParaRPr>
          </a:p>
        </p:txBody>
      </p:sp>
      <p:sp>
        <p:nvSpPr>
          <p:cNvPr id="80" name="Rechteck 79"/>
          <p:cNvSpPr/>
          <p:nvPr/>
        </p:nvSpPr>
        <p:spPr>
          <a:xfrm>
            <a:off x="4573743" y="1927928"/>
            <a:ext cx="2250282"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de-AT" sz="1200" b="1" dirty="0" err="1" smtClean="0">
                <a:solidFill>
                  <a:schemeClr val="tx1">
                    <a:lumMod val="10000"/>
                    <a:lumOff val="90000"/>
                  </a:schemeClr>
                </a:solidFill>
              </a:rPr>
              <a:t>Energy</a:t>
            </a:r>
            <a:r>
              <a:rPr lang="de-AT" sz="1200" b="1" dirty="0" smtClean="0">
                <a:solidFill>
                  <a:schemeClr val="tx1">
                    <a:lumMod val="10000"/>
                    <a:lumOff val="90000"/>
                  </a:schemeClr>
                </a:solidFill>
              </a:rPr>
              <a:t> </a:t>
            </a:r>
            <a:r>
              <a:rPr lang="de-AT" sz="1200" b="1" dirty="0" err="1" smtClean="0">
                <a:solidFill>
                  <a:schemeClr val="tx1">
                    <a:lumMod val="10000"/>
                    <a:lumOff val="90000"/>
                  </a:schemeClr>
                </a:solidFill>
              </a:rPr>
              <a:t>transformation</a:t>
            </a:r>
            <a:endParaRPr lang="de-AT" sz="1200" b="1" dirty="0" smtClean="0">
              <a:solidFill>
                <a:schemeClr val="tx1">
                  <a:lumMod val="10000"/>
                  <a:lumOff val="90000"/>
                </a:schemeClr>
              </a:solidFill>
            </a:endParaRPr>
          </a:p>
          <a:p>
            <a:pPr algn="r"/>
            <a:r>
              <a:rPr lang="de-AT" sz="1200" b="1" dirty="0" err="1" smtClean="0">
                <a:solidFill>
                  <a:schemeClr val="tx1">
                    <a:lumMod val="10000"/>
                    <a:lumOff val="90000"/>
                  </a:schemeClr>
                </a:solidFill>
              </a:rPr>
              <a:t>chain</a:t>
            </a:r>
            <a:endParaRPr lang="de-AT" sz="1200" b="1" dirty="0" smtClean="0">
              <a:solidFill>
                <a:schemeClr val="tx1">
                  <a:lumMod val="10000"/>
                  <a:lumOff val="90000"/>
                </a:schemeClr>
              </a:solidFill>
            </a:endParaRPr>
          </a:p>
        </p:txBody>
      </p:sp>
      <p:sp>
        <p:nvSpPr>
          <p:cNvPr id="81" name="Rechteck 80"/>
          <p:cNvSpPr/>
          <p:nvPr/>
        </p:nvSpPr>
        <p:spPr>
          <a:xfrm>
            <a:off x="4578453" y="2575954"/>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de-AT" sz="1200" b="1" dirty="0" err="1" smtClean="0">
                <a:solidFill>
                  <a:schemeClr val="tx1">
                    <a:lumMod val="10000"/>
                    <a:lumOff val="90000"/>
                  </a:schemeClr>
                </a:solidFill>
              </a:rPr>
              <a:t>technology</a:t>
            </a:r>
            <a:r>
              <a:rPr lang="de-AT" sz="1200" b="1" dirty="0" smtClean="0">
                <a:solidFill>
                  <a:schemeClr val="tx1">
                    <a:lumMod val="10000"/>
                    <a:lumOff val="90000"/>
                  </a:schemeClr>
                </a:solidFill>
              </a:rPr>
              <a:t> </a:t>
            </a:r>
            <a:r>
              <a:rPr lang="de-AT" sz="1200" b="1" dirty="0" err="1" smtClean="0">
                <a:solidFill>
                  <a:schemeClr val="tx1">
                    <a:lumMod val="10000"/>
                    <a:lumOff val="90000"/>
                  </a:schemeClr>
                </a:solidFill>
              </a:rPr>
              <a:t>utilization</a:t>
            </a:r>
            <a:r>
              <a:rPr lang="de-AT" sz="1200" b="1" dirty="0" smtClean="0">
                <a:solidFill>
                  <a:schemeClr val="tx1">
                    <a:lumMod val="10000"/>
                    <a:lumOff val="90000"/>
                  </a:schemeClr>
                </a:solidFill>
              </a:rPr>
              <a:t> </a:t>
            </a:r>
          </a:p>
          <a:p>
            <a:pPr algn="r"/>
            <a:r>
              <a:rPr lang="de-AT" sz="1200" b="1" dirty="0" err="1" smtClean="0">
                <a:solidFill>
                  <a:schemeClr val="tx1">
                    <a:lumMod val="10000"/>
                    <a:lumOff val="90000"/>
                  </a:schemeClr>
                </a:solidFill>
              </a:rPr>
              <a:t>allocation</a:t>
            </a:r>
            <a:endParaRPr lang="de-AT" sz="1200" b="1" dirty="0" smtClean="0">
              <a:solidFill>
                <a:schemeClr val="tx1">
                  <a:lumMod val="10000"/>
                  <a:lumOff val="90000"/>
                </a:schemeClr>
              </a:solidFill>
            </a:endParaRPr>
          </a:p>
        </p:txBody>
      </p:sp>
      <p:sp>
        <p:nvSpPr>
          <p:cNvPr id="86" name="Rechteck 85"/>
          <p:cNvSpPr/>
          <p:nvPr/>
        </p:nvSpPr>
        <p:spPr>
          <a:xfrm>
            <a:off x="7986388" y="3477519"/>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200" dirty="0" smtClean="0">
                <a:solidFill>
                  <a:schemeClr val="tx1">
                    <a:lumMod val="10000"/>
                    <a:lumOff val="90000"/>
                  </a:schemeClr>
                </a:solidFill>
              </a:rPr>
              <a:t>Transformation Technology Expansion </a:t>
            </a:r>
            <a:r>
              <a:rPr lang="de-AT" sz="1200" b="1" dirty="0" err="1" smtClean="0">
                <a:solidFill>
                  <a:schemeClr val="tx1">
                    <a:lumMod val="10000"/>
                    <a:lumOff val="90000"/>
                  </a:schemeClr>
                </a:solidFill>
              </a:rPr>
              <a:t>allocation</a:t>
            </a:r>
            <a:endParaRPr lang="de-AT" sz="1200" b="1" dirty="0" smtClean="0">
              <a:solidFill>
                <a:schemeClr val="tx1">
                  <a:lumMod val="10000"/>
                  <a:lumOff val="90000"/>
                </a:schemeClr>
              </a:solidFill>
            </a:endParaRPr>
          </a:p>
        </p:txBody>
      </p:sp>
      <p:sp>
        <p:nvSpPr>
          <p:cNvPr id="89" name="Rechteck 88"/>
          <p:cNvSpPr/>
          <p:nvPr/>
        </p:nvSpPr>
        <p:spPr>
          <a:xfrm>
            <a:off x="7979558" y="2882727"/>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200" dirty="0" smtClean="0">
                <a:solidFill>
                  <a:schemeClr val="tx1">
                    <a:lumMod val="10000"/>
                    <a:lumOff val="90000"/>
                  </a:schemeClr>
                </a:solidFill>
              </a:rPr>
              <a:t>Transformation </a:t>
            </a:r>
            <a:r>
              <a:rPr lang="de-AT" sz="1200" dirty="0" err="1" smtClean="0">
                <a:solidFill>
                  <a:schemeClr val="tx1">
                    <a:lumMod val="10000"/>
                    <a:lumOff val="90000"/>
                  </a:schemeClr>
                </a:solidFill>
              </a:rPr>
              <a:t>capacity</a:t>
            </a:r>
            <a:r>
              <a:rPr lang="de-AT" sz="1200" dirty="0" smtClean="0">
                <a:solidFill>
                  <a:schemeClr val="tx1">
                    <a:lumMod val="10000"/>
                    <a:lumOff val="90000"/>
                  </a:schemeClr>
                </a:solidFill>
              </a:rPr>
              <a:t> – Stock- </a:t>
            </a:r>
            <a:r>
              <a:rPr lang="de-AT" sz="1200" dirty="0" err="1" smtClean="0">
                <a:solidFill>
                  <a:schemeClr val="tx1">
                    <a:lumMod val="10000"/>
                    <a:lumOff val="90000"/>
                  </a:schemeClr>
                </a:solidFill>
              </a:rPr>
              <a:t>and</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flow</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modelling</a:t>
            </a:r>
            <a:endParaRPr lang="de-AT" sz="1200" b="1" dirty="0" smtClean="0">
              <a:solidFill>
                <a:schemeClr val="tx1">
                  <a:lumMod val="10000"/>
                  <a:lumOff val="90000"/>
                </a:schemeClr>
              </a:solidFill>
            </a:endParaRPr>
          </a:p>
        </p:txBody>
      </p:sp>
      <p:grpSp>
        <p:nvGrpSpPr>
          <p:cNvPr id="6" name="Gruppieren 5"/>
          <p:cNvGrpSpPr/>
          <p:nvPr/>
        </p:nvGrpSpPr>
        <p:grpSpPr>
          <a:xfrm>
            <a:off x="1193575" y="828678"/>
            <a:ext cx="2295582" cy="3181135"/>
            <a:chOff x="984670" y="843836"/>
            <a:chExt cx="3013471" cy="3202162"/>
          </a:xfrm>
        </p:grpSpPr>
        <p:sp>
          <p:nvSpPr>
            <p:cNvPr id="20" name="Abgerundetes Rechteck 19"/>
            <p:cNvSpPr/>
            <p:nvPr/>
          </p:nvSpPr>
          <p:spPr>
            <a:xfrm>
              <a:off x="1004940" y="843836"/>
              <a:ext cx="2993201" cy="3202162"/>
            </a:xfrm>
            <a:prstGeom prst="roundRect">
              <a:avLst/>
            </a:prstGeom>
            <a:solidFill>
              <a:srgbClr val="4F748E"/>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600" b="1" dirty="0" err="1" smtClean="0">
                  <a:solidFill>
                    <a:schemeClr val="tx1">
                      <a:lumMod val="10000"/>
                      <a:lumOff val="90000"/>
                    </a:schemeClr>
                  </a:solidFill>
                </a:rPr>
                <a:t>Energy</a:t>
              </a:r>
              <a:r>
                <a:rPr lang="de-AT" sz="1600" b="1" dirty="0" smtClean="0">
                  <a:solidFill>
                    <a:schemeClr val="tx1">
                      <a:lumMod val="10000"/>
                      <a:lumOff val="90000"/>
                    </a:schemeClr>
                  </a:solidFill>
                </a:rPr>
                <a:t> End-</a:t>
              </a:r>
              <a:r>
                <a:rPr lang="de-AT" sz="1600" b="1" dirty="0" err="1" smtClean="0">
                  <a:solidFill>
                    <a:schemeClr val="tx1">
                      <a:lumMod val="10000"/>
                      <a:lumOff val="90000"/>
                    </a:schemeClr>
                  </a:solidFill>
                </a:rPr>
                <a:t>Use</a:t>
              </a:r>
              <a:endParaRPr lang="de-AT" sz="1600" b="1" dirty="0" smtClean="0">
                <a:solidFill>
                  <a:schemeClr val="tx1">
                    <a:lumMod val="10000"/>
                    <a:lumOff val="90000"/>
                  </a:schemeClr>
                </a:solidFill>
              </a:endParaRPr>
            </a:p>
            <a:p>
              <a:pPr algn="ctr"/>
              <a:r>
                <a:rPr lang="de-AT" sz="1400" dirty="0" smtClean="0">
                  <a:solidFill>
                    <a:schemeClr val="tx1">
                      <a:lumMod val="10000"/>
                      <a:lumOff val="90000"/>
                    </a:schemeClr>
                  </a:solidFill>
                </a:rPr>
                <a:t>„</a:t>
              </a:r>
              <a:r>
                <a:rPr lang="de-AT" sz="1400" dirty="0" err="1" smtClean="0">
                  <a:solidFill>
                    <a:schemeClr val="tx1">
                      <a:lumMod val="10000"/>
                      <a:lumOff val="90000"/>
                    </a:schemeClr>
                  </a:solidFill>
                </a:rPr>
                <a:t>converting</a:t>
              </a:r>
              <a:r>
                <a:rPr lang="de-AT" sz="1400" dirty="0" smtClean="0">
                  <a:solidFill>
                    <a:schemeClr val="tx1">
                      <a:lumMod val="10000"/>
                      <a:lumOff val="90000"/>
                    </a:schemeClr>
                  </a:solidFill>
                </a:rPr>
                <a:t> USD </a:t>
              </a:r>
              <a:r>
                <a:rPr lang="de-AT" sz="1400" dirty="0" err="1" smtClean="0">
                  <a:solidFill>
                    <a:schemeClr val="tx1">
                      <a:lumMod val="10000"/>
                      <a:lumOff val="90000"/>
                    </a:schemeClr>
                  </a:solidFill>
                </a:rPr>
                <a:t>to</a:t>
              </a:r>
              <a:r>
                <a:rPr lang="de-AT" sz="1400" dirty="0" smtClean="0">
                  <a:solidFill>
                    <a:schemeClr val="tx1">
                      <a:lumMod val="10000"/>
                      <a:lumOff val="90000"/>
                    </a:schemeClr>
                  </a:solidFill>
                </a:rPr>
                <a:t> kWh“</a:t>
              </a:r>
            </a:p>
          </p:txBody>
        </p:sp>
        <p:graphicFrame>
          <p:nvGraphicFramePr>
            <p:cNvPr id="5" name="Diagramm 4"/>
            <p:cNvGraphicFramePr/>
            <p:nvPr>
              <p:extLst/>
            </p:nvPr>
          </p:nvGraphicFramePr>
          <p:xfrm>
            <a:off x="984670" y="1749799"/>
            <a:ext cx="2993645" cy="1978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12" name="Pfeil nach links und rechts 11"/>
          <p:cNvSpPr/>
          <p:nvPr/>
        </p:nvSpPr>
        <p:spPr>
          <a:xfrm rot="2508469">
            <a:off x="3275020" y="4129751"/>
            <a:ext cx="1133829" cy="246254"/>
          </a:xfrm>
          <a:prstGeom prst="lef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Pfeil nach rechts 12"/>
          <p:cNvSpPr/>
          <p:nvPr/>
        </p:nvSpPr>
        <p:spPr>
          <a:xfrm>
            <a:off x="3519349" y="2133114"/>
            <a:ext cx="770432" cy="172813"/>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0" name="Pfeil nach links und rechts 99"/>
          <p:cNvSpPr/>
          <p:nvPr/>
        </p:nvSpPr>
        <p:spPr>
          <a:xfrm>
            <a:off x="7093003" y="2477865"/>
            <a:ext cx="715389" cy="227985"/>
          </a:xfrm>
          <a:prstGeom prst="lef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5" name="Textfeld 104"/>
          <p:cNvSpPr txBox="1"/>
          <p:nvPr/>
        </p:nvSpPr>
        <p:spPr>
          <a:xfrm>
            <a:off x="10587749" y="3201079"/>
            <a:ext cx="1153878" cy="571227"/>
          </a:xfrm>
          <a:prstGeom prst="rightArrow">
            <a:avLst/>
          </a:prstGeom>
          <a:solidFill>
            <a:schemeClr val="accent1">
              <a:lumMod val="40000"/>
              <a:lumOff val="60000"/>
            </a:schemeClr>
          </a:solidFill>
        </p:spPr>
        <p:txBody>
          <a:bodyPr wrap="square" rtlCol="0" anchor="t">
            <a:noAutofit/>
          </a:bodyPr>
          <a:lstStyle/>
          <a:p>
            <a:pPr algn="ctr"/>
            <a:r>
              <a:rPr lang="de-AT" sz="1200" dirty="0" smtClean="0">
                <a:solidFill>
                  <a:schemeClr val="accent1"/>
                </a:solidFill>
              </a:rPr>
              <a:t>Investments</a:t>
            </a:r>
          </a:p>
          <a:p>
            <a:pPr algn="ctr"/>
            <a:endParaRPr lang="en-IE" sz="1200" dirty="0">
              <a:solidFill>
                <a:schemeClr val="accent1"/>
              </a:solidFill>
            </a:endParaRPr>
          </a:p>
        </p:txBody>
      </p:sp>
      <p:sp>
        <p:nvSpPr>
          <p:cNvPr id="106" name="Textfeld 105"/>
          <p:cNvSpPr txBox="1"/>
          <p:nvPr/>
        </p:nvSpPr>
        <p:spPr>
          <a:xfrm rot="18505593">
            <a:off x="6303514" y="237650"/>
            <a:ext cx="1053913" cy="570851"/>
          </a:xfrm>
          <a:prstGeom prst="rightArrow">
            <a:avLst/>
          </a:prstGeom>
          <a:solidFill>
            <a:srgbClr val="C00000"/>
          </a:solidFill>
        </p:spPr>
        <p:txBody>
          <a:bodyPr wrap="square" rtlCol="0" anchor="t">
            <a:noAutofit/>
          </a:bodyPr>
          <a:lstStyle/>
          <a:p>
            <a:pPr algn="ctr"/>
            <a:r>
              <a:rPr lang="de-AT" sz="1100" b="1" dirty="0" err="1" smtClean="0">
                <a:solidFill>
                  <a:schemeClr val="bg1">
                    <a:lumMod val="95000"/>
                  </a:schemeClr>
                </a:solidFill>
              </a:rPr>
              <a:t>Emissions</a:t>
            </a:r>
            <a:endParaRPr lang="de-AT" sz="1100" b="1" dirty="0" smtClean="0">
              <a:solidFill>
                <a:schemeClr val="bg1">
                  <a:lumMod val="95000"/>
                </a:schemeClr>
              </a:solidFill>
            </a:endParaRPr>
          </a:p>
          <a:p>
            <a:pPr algn="ctr"/>
            <a:endParaRPr lang="en-IE" sz="1100" dirty="0">
              <a:solidFill>
                <a:schemeClr val="bg1">
                  <a:lumMod val="95000"/>
                </a:schemeClr>
              </a:solidFill>
            </a:endParaRPr>
          </a:p>
        </p:txBody>
      </p:sp>
      <p:sp>
        <p:nvSpPr>
          <p:cNvPr id="27" name="Pfeil nach rechts 26"/>
          <p:cNvSpPr/>
          <p:nvPr/>
        </p:nvSpPr>
        <p:spPr>
          <a:xfrm rot="2700000">
            <a:off x="3043558" y="737791"/>
            <a:ext cx="1450223" cy="451539"/>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100" dirty="0" smtClean="0">
                <a:solidFill>
                  <a:schemeClr val="accent1"/>
                </a:solidFill>
              </a:rPr>
              <a:t>Dynamic OPEX</a:t>
            </a:r>
            <a:endParaRPr lang="en-IE" dirty="0">
              <a:solidFill>
                <a:schemeClr val="accent1"/>
              </a:solidFill>
            </a:endParaRPr>
          </a:p>
        </p:txBody>
      </p:sp>
      <p:sp>
        <p:nvSpPr>
          <p:cNvPr id="107" name="Textfeld 106"/>
          <p:cNvSpPr txBox="1"/>
          <p:nvPr/>
        </p:nvSpPr>
        <p:spPr>
          <a:xfrm rot="19143574">
            <a:off x="6831546" y="280027"/>
            <a:ext cx="1320725" cy="771248"/>
          </a:xfrm>
          <a:prstGeom prst="rightArrow">
            <a:avLst/>
          </a:prstGeom>
          <a:solidFill>
            <a:srgbClr val="C00000"/>
          </a:solidFill>
        </p:spPr>
        <p:txBody>
          <a:bodyPr wrap="square" rtlCol="0" anchor="t">
            <a:noAutofit/>
          </a:bodyPr>
          <a:lstStyle/>
          <a:p>
            <a:pPr algn="ctr"/>
            <a:r>
              <a:rPr lang="de-AT" sz="1100" b="1" dirty="0" err="1" smtClean="0">
                <a:solidFill>
                  <a:schemeClr val="bg1">
                    <a:lumMod val="95000"/>
                  </a:schemeClr>
                </a:solidFill>
              </a:rPr>
              <a:t>Domestic</a:t>
            </a:r>
            <a:r>
              <a:rPr lang="de-AT" sz="1100" b="1" dirty="0" smtClean="0">
                <a:solidFill>
                  <a:schemeClr val="bg1">
                    <a:lumMod val="95000"/>
                  </a:schemeClr>
                </a:solidFill>
              </a:rPr>
              <a:t> PE </a:t>
            </a:r>
            <a:r>
              <a:rPr lang="de-AT" sz="1100" b="1" dirty="0" err="1" smtClean="0">
                <a:solidFill>
                  <a:schemeClr val="bg1">
                    <a:lumMod val="95000"/>
                  </a:schemeClr>
                </a:solidFill>
              </a:rPr>
              <a:t>demand</a:t>
            </a:r>
            <a:endParaRPr lang="de-AT" sz="1100" b="1" dirty="0" smtClean="0">
              <a:solidFill>
                <a:schemeClr val="bg1">
                  <a:lumMod val="95000"/>
                </a:schemeClr>
              </a:solidFill>
            </a:endParaRPr>
          </a:p>
          <a:p>
            <a:pPr algn="ctr"/>
            <a:endParaRPr lang="en-IE" sz="1100" b="1" dirty="0">
              <a:solidFill>
                <a:schemeClr val="bg1">
                  <a:lumMod val="95000"/>
                </a:schemeClr>
              </a:solidFill>
            </a:endParaRPr>
          </a:p>
        </p:txBody>
      </p:sp>
      <p:sp>
        <p:nvSpPr>
          <p:cNvPr id="30" name="Textfeld 29"/>
          <p:cNvSpPr txBox="1"/>
          <p:nvPr/>
        </p:nvSpPr>
        <p:spPr>
          <a:xfrm>
            <a:off x="3132507" y="3872843"/>
            <a:ext cx="1644300" cy="938719"/>
          </a:xfrm>
          <a:prstGeom prst="rect">
            <a:avLst/>
          </a:prstGeom>
          <a:noFill/>
        </p:spPr>
        <p:txBody>
          <a:bodyPr wrap="square" rtlCol="0">
            <a:spAutoFit/>
          </a:bodyPr>
          <a:lstStyle/>
          <a:p>
            <a:pPr marL="171450" indent="-171450">
              <a:buFont typeface="Arial" panose="020B0604020202020204" pitchFamily="34" charset="0"/>
              <a:buChar char="•"/>
            </a:pPr>
            <a:r>
              <a:rPr lang="de-AT" sz="1100" dirty="0" smtClean="0"/>
              <a:t>DSM</a:t>
            </a:r>
          </a:p>
          <a:p>
            <a:pPr marL="171450" indent="-171450">
              <a:buFont typeface="Arial" panose="020B0604020202020204" pitchFamily="34" charset="0"/>
              <a:buChar char="•"/>
            </a:pPr>
            <a:r>
              <a:rPr lang="de-AT" sz="1100" dirty="0" smtClean="0"/>
              <a:t>Smart </a:t>
            </a:r>
            <a:r>
              <a:rPr lang="de-AT" sz="1100" dirty="0" err="1" smtClean="0"/>
              <a:t>Charging</a:t>
            </a:r>
            <a:endParaRPr lang="de-AT" sz="1100" dirty="0" smtClean="0"/>
          </a:p>
          <a:p>
            <a:pPr marL="171450" indent="-171450">
              <a:buFont typeface="Arial" panose="020B0604020202020204" pitchFamily="34" charset="0"/>
              <a:buChar char="•"/>
            </a:pPr>
            <a:r>
              <a:rPr lang="de-AT" sz="1100" dirty="0" smtClean="0"/>
              <a:t>V2G</a:t>
            </a:r>
          </a:p>
          <a:p>
            <a:pPr marL="171450" indent="-171450">
              <a:buFont typeface="Arial" panose="020B0604020202020204" pitchFamily="34" charset="0"/>
              <a:buChar char="•"/>
            </a:pPr>
            <a:r>
              <a:rPr lang="de-AT" sz="1100" dirty="0" err="1" smtClean="0"/>
              <a:t>small</a:t>
            </a:r>
            <a:r>
              <a:rPr lang="de-AT" sz="1100" dirty="0" smtClean="0"/>
              <a:t> </a:t>
            </a:r>
            <a:r>
              <a:rPr lang="de-AT" sz="1100" dirty="0" err="1" smtClean="0"/>
              <a:t>heatpumps</a:t>
            </a:r>
            <a:endParaRPr lang="de-AT" sz="1100" dirty="0" smtClean="0"/>
          </a:p>
          <a:p>
            <a:pPr marL="171450" indent="-171450">
              <a:buFont typeface="Arial" panose="020B0604020202020204" pitchFamily="34" charset="0"/>
              <a:buChar char="•"/>
            </a:pPr>
            <a:r>
              <a:rPr lang="de-AT" sz="1100" dirty="0" smtClean="0"/>
              <a:t>…</a:t>
            </a:r>
          </a:p>
        </p:txBody>
      </p:sp>
      <p:sp>
        <p:nvSpPr>
          <p:cNvPr id="36" name="Textfeld 35"/>
          <p:cNvSpPr txBox="1"/>
          <p:nvPr/>
        </p:nvSpPr>
        <p:spPr>
          <a:xfrm>
            <a:off x="8496223" y="6291006"/>
            <a:ext cx="3263590" cy="430887"/>
          </a:xfrm>
          <a:prstGeom prst="rect">
            <a:avLst/>
          </a:prstGeom>
          <a:noFill/>
        </p:spPr>
        <p:txBody>
          <a:bodyPr wrap="square" rtlCol="0">
            <a:spAutoFit/>
          </a:bodyPr>
          <a:lstStyle/>
          <a:p>
            <a:r>
              <a:rPr lang="de-AT" sz="1100" dirty="0" err="1" smtClean="0">
                <a:solidFill>
                  <a:schemeClr val="bg1">
                    <a:lumMod val="75000"/>
                  </a:schemeClr>
                </a:solidFill>
              </a:rPr>
              <a:t>Energy</a:t>
            </a:r>
            <a:r>
              <a:rPr lang="de-AT" sz="1100" dirty="0" smtClean="0">
                <a:solidFill>
                  <a:schemeClr val="bg1">
                    <a:lumMod val="75000"/>
                  </a:schemeClr>
                </a:solidFill>
              </a:rPr>
              <a:t> Module – </a:t>
            </a:r>
            <a:r>
              <a:rPr lang="de-AT" sz="1100" dirty="0" err="1" smtClean="0">
                <a:solidFill>
                  <a:schemeClr val="bg1">
                    <a:lumMod val="75000"/>
                  </a:schemeClr>
                </a:solidFill>
              </a:rPr>
              <a:t>simplified</a:t>
            </a:r>
            <a:r>
              <a:rPr lang="de-AT" sz="1100" dirty="0" smtClean="0">
                <a:solidFill>
                  <a:schemeClr val="bg1">
                    <a:lumMod val="75000"/>
                  </a:schemeClr>
                </a:solidFill>
              </a:rPr>
              <a:t> </a:t>
            </a:r>
            <a:r>
              <a:rPr lang="de-AT" sz="1100" dirty="0" err="1" smtClean="0">
                <a:solidFill>
                  <a:schemeClr val="bg1">
                    <a:lumMod val="75000"/>
                  </a:schemeClr>
                </a:solidFill>
              </a:rPr>
              <a:t>representation</a:t>
            </a:r>
            <a:r>
              <a:rPr lang="de-AT" sz="1100" dirty="0" smtClean="0">
                <a:solidFill>
                  <a:schemeClr val="bg1">
                    <a:lumMod val="75000"/>
                  </a:schemeClr>
                </a:solidFill>
              </a:rPr>
              <a:t> </a:t>
            </a:r>
            <a:r>
              <a:rPr lang="de-AT" sz="1100" dirty="0" err="1" smtClean="0">
                <a:solidFill>
                  <a:schemeClr val="bg1">
                    <a:lumMod val="75000"/>
                  </a:schemeClr>
                </a:solidFill>
              </a:rPr>
              <a:t>of</a:t>
            </a:r>
            <a:r>
              <a:rPr lang="de-AT" sz="1100" dirty="0" smtClean="0">
                <a:solidFill>
                  <a:schemeClr val="bg1">
                    <a:lumMod val="75000"/>
                  </a:schemeClr>
                </a:solidFill>
              </a:rPr>
              <a:t> </a:t>
            </a:r>
            <a:r>
              <a:rPr lang="de-AT" sz="1100" dirty="0" err="1" smtClean="0">
                <a:solidFill>
                  <a:schemeClr val="bg1">
                    <a:lumMod val="75000"/>
                  </a:schemeClr>
                </a:solidFill>
              </a:rPr>
              <a:t>most</a:t>
            </a:r>
            <a:r>
              <a:rPr lang="de-AT" sz="1100" dirty="0" smtClean="0">
                <a:solidFill>
                  <a:schemeClr val="bg1">
                    <a:lumMod val="75000"/>
                  </a:schemeClr>
                </a:solidFill>
              </a:rPr>
              <a:t> </a:t>
            </a:r>
            <a:r>
              <a:rPr lang="de-AT" sz="1100" dirty="0" err="1" smtClean="0">
                <a:solidFill>
                  <a:schemeClr val="bg1">
                    <a:lumMod val="75000"/>
                  </a:schemeClr>
                </a:solidFill>
              </a:rPr>
              <a:t>important</a:t>
            </a:r>
            <a:r>
              <a:rPr lang="de-AT" sz="1100" dirty="0" smtClean="0">
                <a:solidFill>
                  <a:schemeClr val="bg1">
                    <a:lumMod val="75000"/>
                  </a:schemeClr>
                </a:solidFill>
              </a:rPr>
              <a:t> </a:t>
            </a:r>
            <a:r>
              <a:rPr lang="de-AT" sz="1100" dirty="0" err="1" smtClean="0">
                <a:solidFill>
                  <a:schemeClr val="bg1">
                    <a:lumMod val="75000"/>
                  </a:schemeClr>
                </a:solidFill>
              </a:rPr>
              <a:t>interrelations</a:t>
            </a:r>
            <a:r>
              <a:rPr lang="de-AT" sz="1100" dirty="0" smtClean="0">
                <a:solidFill>
                  <a:schemeClr val="bg1">
                    <a:lumMod val="75000"/>
                  </a:schemeClr>
                </a:solidFill>
              </a:rPr>
              <a:t>; Source: AEA</a:t>
            </a:r>
            <a:endParaRPr lang="en-IE" sz="1100" dirty="0">
              <a:solidFill>
                <a:schemeClr val="bg1">
                  <a:lumMod val="75000"/>
                </a:schemeClr>
              </a:solidFill>
            </a:endParaRPr>
          </a:p>
        </p:txBody>
      </p:sp>
      <p:sp>
        <p:nvSpPr>
          <p:cNvPr id="2" name="Textfeld 1"/>
          <p:cNvSpPr txBox="1"/>
          <p:nvPr/>
        </p:nvSpPr>
        <p:spPr>
          <a:xfrm>
            <a:off x="347093" y="291187"/>
            <a:ext cx="2691661" cy="400110"/>
          </a:xfrm>
          <a:prstGeom prst="rect">
            <a:avLst/>
          </a:prstGeom>
          <a:noFill/>
        </p:spPr>
        <p:txBody>
          <a:bodyPr wrap="square" rtlCol="0">
            <a:spAutoFit/>
          </a:bodyPr>
          <a:lstStyle/>
          <a:p>
            <a:r>
              <a:rPr lang="de-AT" sz="2000" b="1" dirty="0" err="1" smtClean="0"/>
              <a:t>Energy</a:t>
            </a:r>
            <a:r>
              <a:rPr lang="de-AT" sz="2000" b="1" dirty="0" smtClean="0"/>
              <a:t> Module</a:t>
            </a:r>
            <a:endParaRPr lang="de-AT" sz="2000" b="1" dirty="0"/>
          </a:p>
        </p:txBody>
      </p:sp>
      <p:pic>
        <p:nvPicPr>
          <p:cNvPr id="39" name="Imagen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3674" y="5615433"/>
            <a:ext cx="559163" cy="359462"/>
          </a:xfrm>
          <a:prstGeom prst="rect">
            <a:avLst/>
          </a:prstGeom>
        </p:spPr>
      </p:pic>
      <p:pic>
        <p:nvPicPr>
          <p:cNvPr id="40" name="Imagen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70419" y="3028354"/>
            <a:ext cx="332076" cy="227534"/>
          </a:xfrm>
          <a:prstGeom prst="rect">
            <a:avLst/>
          </a:prstGeom>
        </p:spPr>
      </p:pic>
      <p:pic>
        <p:nvPicPr>
          <p:cNvPr id="43" name="Imagen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82065" y="3705407"/>
            <a:ext cx="332076" cy="227534"/>
          </a:xfrm>
          <a:prstGeom prst="rect">
            <a:avLst/>
          </a:prstGeom>
        </p:spPr>
      </p:pic>
      <p:pic>
        <p:nvPicPr>
          <p:cNvPr id="44" name="Imagen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47944" y="3566079"/>
            <a:ext cx="581620" cy="344527"/>
          </a:xfrm>
          <a:prstGeom prst="rect">
            <a:avLst/>
          </a:prstGeom>
        </p:spPr>
      </p:pic>
      <p:sp>
        <p:nvSpPr>
          <p:cNvPr id="45" name="Textfeld 44"/>
          <p:cNvSpPr txBox="1"/>
          <p:nvPr/>
        </p:nvSpPr>
        <p:spPr>
          <a:xfrm>
            <a:off x="10566504" y="2357285"/>
            <a:ext cx="1175123" cy="809864"/>
          </a:xfrm>
          <a:prstGeom prst="rightArrow">
            <a:avLst/>
          </a:prstGeom>
          <a:solidFill>
            <a:schemeClr val="accent1">
              <a:lumMod val="40000"/>
              <a:lumOff val="60000"/>
            </a:schemeClr>
          </a:solidFill>
        </p:spPr>
        <p:txBody>
          <a:bodyPr wrap="square" rtlCol="0" anchor="t">
            <a:noAutofit/>
          </a:bodyPr>
          <a:lstStyle/>
          <a:p>
            <a:pPr algn="ctr"/>
            <a:r>
              <a:rPr lang="de-AT" sz="1200" dirty="0" smtClean="0">
                <a:solidFill>
                  <a:schemeClr val="accent1"/>
                </a:solidFill>
              </a:rPr>
              <a:t>Material- &amp; Land </a:t>
            </a:r>
            <a:r>
              <a:rPr lang="de-AT" sz="1200" dirty="0" err="1" smtClean="0">
                <a:solidFill>
                  <a:schemeClr val="accent1"/>
                </a:solidFill>
              </a:rPr>
              <a:t>Use</a:t>
            </a:r>
            <a:endParaRPr lang="de-AT" sz="1200" dirty="0" smtClean="0">
              <a:solidFill>
                <a:schemeClr val="accent1"/>
              </a:solidFill>
            </a:endParaRPr>
          </a:p>
          <a:p>
            <a:pPr algn="ctr"/>
            <a:endParaRPr lang="en-IE" sz="1200" dirty="0">
              <a:solidFill>
                <a:schemeClr val="accent1"/>
              </a:solidFill>
            </a:endParaRPr>
          </a:p>
        </p:txBody>
      </p:sp>
      <p:sp>
        <p:nvSpPr>
          <p:cNvPr id="7" name="Pfeil nach links 6"/>
          <p:cNvSpPr/>
          <p:nvPr/>
        </p:nvSpPr>
        <p:spPr>
          <a:xfrm>
            <a:off x="10155248" y="786088"/>
            <a:ext cx="1678458" cy="658635"/>
          </a:xfrm>
          <a:prstGeom prst="leftArrow">
            <a:avLst>
              <a:gd name="adj1" fmla="val 52595"/>
              <a:gd name="adj2"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50" dirty="0" err="1" smtClean="0">
                <a:solidFill>
                  <a:srgbClr val="4D738A"/>
                </a:solidFill>
              </a:rPr>
              <a:t>Biophysical</a:t>
            </a:r>
            <a:r>
              <a:rPr lang="de-AT" sz="1050" dirty="0" smtClean="0">
                <a:solidFill>
                  <a:srgbClr val="4D738A"/>
                </a:solidFill>
              </a:rPr>
              <a:t> </a:t>
            </a:r>
            <a:r>
              <a:rPr lang="de-AT" sz="1050" dirty="0" err="1" smtClean="0">
                <a:solidFill>
                  <a:srgbClr val="4D738A"/>
                </a:solidFill>
              </a:rPr>
              <a:t>Limitations</a:t>
            </a:r>
            <a:endParaRPr lang="en-IE" sz="1050" dirty="0">
              <a:solidFill>
                <a:srgbClr val="4D738A"/>
              </a:solidFill>
            </a:endParaRPr>
          </a:p>
        </p:txBody>
      </p:sp>
      <p:pic>
        <p:nvPicPr>
          <p:cNvPr id="67" name="Grafik 66"/>
          <p:cNvPicPr>
            <a:picLocks noChangeAspect="1"/>
          </p:cNvPicPr>
          <p:nvPr/>
        </p:nvPicPr>
        <p:blipFill>
          <a:blip r:embed="rId10"/>
          <a:stretch>
            <a:fillRect/>
          </a:stretch>
        </p:blipFill>
        <p:spPr>
          <a:xfrm>
            <a:off x="4691901" y="1937051"/>
            <a:ext cx="415853" cy="505262"/>
          </a:xfrm>
          <a:prstGeom prst="rect">
            <a:avLst/>
          </a:prstGeom>
        </p:spPr>
      </p:pic>
      <p:sp>
        <p:nvSpPr>
          <p:cNvPr id="15" name="Rechteck 14"/>
          <p:cNvSpPr/>
          <p:nvPr/>
        </p:nvSpPr>
        <p:spPr>
          <a:xfrm>
            <a:off x="4638047" y="2952816"/>
            <a:ext cx="163468"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Rechteck 69"/>
          <p:cNvSpPr/>
          <p:nvPr/>
        </p:nvSpPr>
        <p:spPr>
          <a:xfrm>
            <a:off x="4797227" y="2938570"/>
            <a:ext cx="163468" cy="59966"/>
          </a:xfrm>
          <a:prstGeom prst="rect">
            <a:avLst/>
          </a:prstGeom>
          <a:solidFill>
            <a:srgbClr val="04B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1" name="Rechteck 70"/>
          <p:cNvSpPr/>
          <p:nvPr/>
        </p:nvSpPr>
        <p:spPr>
          <a:xfrm>
            <a:off x="4953674" y="2903183"/>
            <a:ext cx="101771" cy="9535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2" name="Rechteck 71"/>
          <p:cNvSpPr/>
          <p:nvPr/>
        </p:nvSpPr>
        <p:spPr>
          <a:xfrm>
            <a:off x="5049379" y="2847524"/>
            <a:ext cx="83511" cy="15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Rechteck 72"/>
          <p:cNvSpPr/>
          <p:nvPr/>
        </p:nvSpPr>
        <p:spPr>
          <a:xfrm>
            <a:off x="5128602" y="2812137"/>
            <a:ext cx="85468" cy="18447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9" name="Gerader Verbinder 18"/>
          <p:cNvCxnSpPr/>
          <p:nvPr/>
        </p:nvCxnSpPr>
        <p:spPr>
          <a:xfrm>
            <a:off x="4970771" y="2762250"/>
            <a:ext cx="0" cy="234364"/>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76" name="Picture 1">
            <a:extLst>
              <a:ext uri="{FF2B5EF4-FFF2-40B4-BE49-F238E27FC236}">
                <a16:creationId xmlns:a16="http://schemas.microsoft.com/office/drawing/2014/main" id="{4AE30316-3829-4F88-AB14-8B25CA009F11}"/>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77143" y="5046447"/>
            <a:ext cx="1523336" cy="88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Abgerundetes Rechteck 46"/>
          <p:cNvSpPr/>
          <p:nvPr/>
        </p:nvSpPr>
        <p:spPr>
          <a:xfrm>
            <a:off x="8252609" y="4581391"/>
            <a:ext cx="2043576" cy="1301861"/>
          </a:xfrm>
          <a:prstGeom prst="roundRect">
            <a:avLst/>
          </a:prstGeom>
          <a:solidFill>
            <a:srgbClr val="04BCE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de-AT" sz="1600" b="1" dirty="0" smtClean="0">
                <a:solidFill>
                  <a:schemeClr val="tx1">
                    <a:lumMod val="10000"/>
                    <a:lumOff val="90000"/>
                  </a:schemeClr>
                </a:solidFill>
              </a:rPr>
              <a:t>EROI/ESOI</a:t>
            </a:r>
            <a:endParaRPr lang="de-AT" sz="800" dirty="0">
              <a:solidFill>
                <a:schemeClr val="bg1">
                  <a:lumMod val="95000"/>
                </a:schemeClr>
              </a:solidFill>
            </a:endParaRPr>
          </a:p>
          <a:p>
            <a:pPr algn="ctr"/>
            <a:r>
              <a:rPr lang="de-AT" sz="1200" b="1" dirty="0" err="1" smtClean="0">
                <a:solidFill>
                  <a:schemeClr val="bg1">
                    <a:lumMod val="95000"/>
                  </a:schemeClr>
                </a:solidFill>
              </a:rPr>
              <a:t>Estimate</a:t>
            </a:r>
            <a:r>
              <a:rPr lang="de-AT" sz="1200" b="1" dirty="0" smtClean="0">
                <a:solidFill>
                  <a:schemeClr val="bg1">
                    <a:lumMod val="95000"/>
                  </a:schemeClr>
                </a:solidFill>
              </a:rPr>
              <a:t> </a:t>
            </a:r>
            <a:r>
              <a:rPr lang="de-AT" sz="1200" b="1" dirty="0" err="1" smtClean="0">
                <a:solidFill>
                  <a:schemeClr val="bg1">
                    <a:lumMod val="95000"/>
                  </a:schemeClr>
                </a:solidFill>
              </a:rPr>
              <a:t>the</a:t>
            </a:r>
            <a:r>
              <a:rPr lang="de-AT" sz="1200" b="1" dirty="0" smtClean="0">
                <a:solidFill>
                  <a:schemeClr val="bg1">
                    <a:lumMod val="95000"/>
                  </a:schemeClr>
                </a:solidFill>
              </a:rPr>
              <a:t> </a:t>
            </a:r>
            <a:r>
              <a:rPr lang="de-AT" sz="1200" b="1" dirty="0" err="1" smtClean="0">
                <a:solidFill>
                  <a:schemeClr val="bg1">
                    <a:lumMod val="95000"/>
                  </a:schemeClr>
                </a:solidFill>
              </a:rPr>
              <a:t>Energy</a:t>
            </a:r>
            <a:r>
              <a:rPr lang="de-AT" sz="1200" b="1" dirty="0" smtClean="0">
                <a:solidFill>
                  <a:schemeClr val="bg1">
                    <a:lumMod val="95000"/>
                  </a:schemeClr>
                </a:solidFill>
              </a:rPr>
              <a:t> Return on </a:t>
            </a:r>
            <a:r>
              <a:rPr lang="de-AT" sz="1200" b="1" dirty="0" err="1" smtClean="0">
                <a:solidFill>
                  <a:schemeClr val="bg1">
                    <a:lumMod val="95000"/>
                  </a:schemeClr>
                </a:solidFill>
              </a:rPr>
              <a:t>Energy</a:t>
            </a:r>
            <a:r>
              <a:rPr lang="de-AT" sz="1200" b="1" dirty="0" smtClean="0">
                <a:solidFill>
                  <a:schemeClr val="bg1">
                    <a:lumMod val="95000"/>
                  </a:schemeClr>
                </a:solidFill>
              </a:rPr>
              <a:t> </a:t>
            </a:r>
            <a:r>
              <a:rPr lang="de-AT" sz="1200" b="1" dirty="0" err="1" smtClean="0">
                <a:solidFill>
                  <a:schemeClr val="bg1">
                    <a:lumMod val="95000"/>
                  </a:schemeClr>
                </a:solidFill>
              </a:rPr>
              <a:t>Invested</a:t>
            </a:r>
            <a:r>
              <a:rPr lang="de-AT" sz="1200" b="1" dirty="0" smtClean="0">
                <a:solidFill>
                  <a:schemeClr val="bg1">
                    <a:lumMod val="95000"/>
                  </a:schemeClr>
                </a:solidFill>
              </a:rPr>
              <a:t> </a:t>
            </a:r>
            <a:r>
              <a:rPr lang="de-AT" sz="1200" b="1" dirty="0" err="1" smtClean="0">
                <a:solidFill>
                  <a:schemeClr val="bg1">
                    <a:lumMod val="95000"/>
                  </a:schemeClr>
                </a:solidFill>
              </a:rPr>
              <a:t>of</a:t>
            </a:r>
            <a:r>
              <a:rPr lang="de-AT" sz="1200" b="1" dirty="0" smtClean="0">
                <a:solidFill>
                  <a:schemeClr val="bg1">
                    <a:lumMod val="95000"/>
                  </a:schemeClr>
                </a:solidFill>
              </a:rPr>
              <a:t> </a:t>
            </a:r>
            <a:r>
              <a:rPr lang="de-AT" sz="1200" b="1" dirty="0" err="1" smtClean="0">
                <a:solidFill>
                  <a:schemeClr val="bg1">
                    <a:lumMod val="95000"/>
                  </a:schemeClr>
                </a:solidFill>
              </a:rPr>
              <a:t>the</a:t>
            </a:r>
            <a:r>
              <a:rPr lang="de-AT" sz="1200" b="1" dirty="0" smtClean="0">
                <a:solidFill>
                  <a:schemeClr val="bg1">
                    <a:lumMod val="95000"/>
                  </a:schemeClr>
                </a:solidFill>
              </a:rPr>
              <a:t> System</a:t>
            </a:r>
            <a:endParaRPr lang="de-AT" sz="2400" b="1" dirty="0">
              <a:solidFill>
                <a:schemeClr val="tx1">
                  <a:lumMod val="90000"/>
                  <a:lumOff val="10000"/>
                </a:schemeClr>
              </a:solidFill>
            </a:endParaRPr>
          </a:p>
        </p:txBody>
      </p:sp>
      <p:pic>
        <p:nvPicPr>
          <p:cNvPr id="48" name="Imagen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574883" y="5497446"/>
            <a:ext cx="581620" cy="344527"/>
          </a:xfrm>
          <a:prstGeom prst="rect">
            <a:avLst/>
          </a:prstGeom>
        </p:spPr>
      </p:pic>
      <p:sp>
        <p:nvSpPr>
          <p:cNvPr id="49" name="Pfeil nach rechts 48"/>
          <p:cNvSpPr/>
          <p:nvPr/>
        </p:nvSpPr>
        <p:spPr>
          <a:xfrm rot="2980632">
            <a:off x="3452737" y="369451"/>
            <a:ext cx="1450223" cy="451539"/>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100" dirty="0" smtClean="0">
                <a:solidFill>
                  <a:schemeClr val="accent1"/>
                </a:solidFill>
              </a:rPr>
              <a:t>FE Imports/Exports</a:t>
            </a:r>
            <a:endParaRPr lang="en-IE" dirty="0">
              <a:solidFill>
                <a:schemeClr val="accent1"/>
              </a:solidFill>
            </a:endParaRPr>
          </a:p>
        </p:txBody>
      </p:sp>
      <p:sp>
        <p:nvSpPr>
          <p:cNvPr id="9" name="Explosion 2 8"/>
          <p:cNvSpPr/>
          <p:nvPr/>
        </p:nvSpPr>
        <p:spPr>
          <a:xfrm>
            <a:off x="-1010687" y="5903293"/>
            <a:ext cx="2715560" cy="1169645"/>
          </a:xfrm>
          <a:prstGeom prst="irregularSeal2">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dirty="0" smtClean="0">
                <a:solidFill>
                  <a:schemeClr val="tx1"/>
                </a:solidFill>
              </a:rPr>
              <a:t>Date: 2.2.22</a:t>
            </a:r>
            <a:endParaRPr lang="en-IE" dirty="0">
              <a:solidFill>
                <a:schemeClr val="tx1"/>
              </a:solidFill>
            </a:endParaRPr>
          </a:p>
        </p:txBody>
      </p:sp>
      <p:pic>
        <p:nvPicPr>
          <p:cNvPr id="51" name="Imagen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85660" y="5632705"/>
            <a:ext cx="581620" cy="344527"/>
          </a:xfrm>
          <a:prstGeom prst="rect">
            <a:avLst/>
          </a:prstGeom>
        </p:spPr>
      </p:pic>
      <p:sp>
        <p:nvSpPr>
          <p:cNvPr id="52" name="Pfeil nach rechts 51"/>
          <p:cNvSpPr/>
          <p:nvPr/>
        </p:nvSpPr>
        <p:spPr>
          <a:xfrm rot="5400000">
            <a:off x="9121739" y="4257548"/>
            <a:ext cx="399651"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Pfeil nach rechts 52"/>
          <p:cNvSpPr/>
          <p:nvPr/>
        </p:nvSpPr>
        <p:spPr>
          <a:xfrm>
            <a:off x="5698884" y="5180279"/>
            <a:ext cx="2549417"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Abgerundetes Rechteck 53"/>
          <p:cNvSpPr/>
          <p:nvPr/>
        </p:nvSpPr>
        <p:spPr>
          <a:xfrm>
            <a:off x="7857296" y="779859"/>
            <a:ext cx="2279381" cy="961899"/>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400" b="1" smtClean="0">
                <a:solidFill>
                  <a:schemeClr val="tx1">
                    <a:lumMod val="10000"/>
                    <a:lumOff val="90000"/>
                  </a:schemeClr>
                </a:solidFill>
              </a:rPr>
              <a:t>RES </a:t>
            </a:r>
            <a:r>
              <a:rPr lang="de-AT" sz="1400" b="1" dirty="0" smtClean="0">
                <a:solidFill>
                  <a:schemeClr val="tx1">
                    <a:lumMod val="10000"/>
                    <a:lumOff val="90000"/>
                  </a:schemeClr>
                </a:solidFill>
              </a:rPr>
              <a:t>Potential</a:t>
            </a:r>
          </a:p>
          <a:p>
            <a:pPr algn="ctr"/>
            <a:r>
              <a:rPr lang="de-AT" sz="1200" dirty="0" smtClean="0">
                <a:solidFill>
                  <a:schemeClr val="tx1">
                    <a:lumMod val="10000"/>
                    <a:lumOff val="90000"/>
                  </a:schemeClr>
                </a:solidFill>
              </a:rPr>
              <a:t>„</a:t>
            </a:r>
            <a:r>
              <a:rPr lang="de-AT" sz="1200" dirty="0" err="1" smtClean="0">
                <a:solidFill>
                  <a:schemeClr val="tx1">
                    <a:lumMod val="10000"/>
                    <a:lumOff val="90000"/>
                  </a:schemeClr>
                </a:solidFill>
              </a:rPr>
              <a:t>accounting</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for</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land</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competition</a:t>
            </a:r>
            <a:r>
              <a:rPr lang="de-AT" sz="1200" dirty="0" smtClean="0">
                <a:solidFill>
                  <a:schemeClr val="tx1">
                    <a:lumMod val="10000"/>
                    <a:lumOff val="90000"/>
                  </a:schemeClr>
                </a:solidFill>
              </a:rPr>
              <a:t>“</a:t>
            </a:r>
            <a:endParaRPr lang="de-AT" sz="800" dirty="0" smtClean="0">
              <a:solidFill>
                <a:schemeClr val="tx1">
                  <a:lumMod val="10000"/>
                  <a:lumOff val="90000"/>
                </a:schemeClr>
              </a:solidFill>
            </a:endParaRPr>
          </a:p>
        </p:txBody>
      </p:sp>
      <p:sp>
        <p:nvSpPr>
          <p:cNvPr id="55" name="Pfeil nach rechts 54"/>
          <p:cNvSpPr/>
          <p:nvPr/>
        </p:nvSpPr>
        <p:spPr>
          <a:xfrm rot="5400000">
            <a:off x="8143474" y="1746901"/>
            <a:ext cx="278233"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Textfeld 55"/>
          <p:cNvSpPr txBox="1"/>
          <p:nvPr/>
        </p:nvSpPr>
        <p:spPr>
          <a:xfrm>
            <a:off x="8367870" y="1729753"/>
            <a:ext cx="1695298" cy="246221"/>
          </a:xfrm>
          <a:prstGeom prst="rect">
            <a:avLst/>
          </a:prstGeom>
          <a:noFill/>
        </p:spPr>
        <p:txBody>
          <a:bodyPr wrap="square" rtlCol="0">
            <a:spAutoFit/>
          </a:bodyPr>
          <a:lstStyle/>
          <a:p>
            <a:r>
              <a:rPr lang="de-AT" sz="1000" dirty="0" smtClean="0"/>
              <a:t>Max. RES </a:t>
            </a:r>
            <a:r>
              <a:rPr lang="de-AT" sz="1000" dirty="0" err="1" smtClean="0"/>
              <a:t>Capacity</a:t>
            </a:r>
            <a:r>
              <a:rPr lang="de-AT" sz="1000" dirty="0" smtClean="0"/>
              <a:t> </a:t>
            </a:r>
            <a:r>
              <a:rPr lang="de-AT" sz="1000" dirty="0" err="1" smtClean="0"/>
              <a:t>by</a:t>
            </a:r>
            <a:r>
              <a:rPr lang="de-AT" sz="1000" dirty="0" smtClean="0"/>
              <a:t> Region</a:t>
            </a:r>
          </a:p>
        </p:txBody>
      </p:sp>
      <p:sp>
        <p:nvSpPr>
          <p:cNvPr id="57" name="Pfeil nach rechts 56"/>
          <p:cNvSpPr/>
          <p:nvPr/>
        </p:nvSpPr>
        <p:spPr>
          <a:xfrm rot="9414162">
            <a:off x="7056779" y="1152800"/>
            <a:ext cx="792798"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Textfeld 57"/>
          <p:cNvSpPr txBox="1"/>
          <p:nvPr/>
        </p:nvSpPr>
        <p:spPr>
          <a:xfrm>
            <a:off x="7045863" y="1432350"/>
            <a:ext cx="889146" cy="400110"/>
          </a:xfrm>
          <a:prstGeom prst="rect">
            <a:avLst/>
          </a:prstGeom>
          <a:noFill/>
        </p:spPr>
        <p:txBody>
          <a:bodyPr wrap="square" rtlCol="0">
            <a:spAutoFit/>
          </a:bodyPr>
          <a:lstStyle/>
          <a:p>
            <a:r>
              <a:rPr lang="de-AT" sz="1000" dirty="0" smtClean="0"/>
              <a:t>Max. </a:t>
            </a:r>
            <a:r>
              <a:rPr lang="de-AT" sz="1000" dirty="0" err="1" smtClean="0"/>
              <a:t>Biofuel</a:t>
            </a:r>
            <a:r>
              <a:rPr lang="de-AT" sz="1000" dirty="0" smtClean="0"/>
              <a:t> </a:t>
            </a:r>
            <a:r>
              <a:rPr lang="de-AT" sz="1000" dirty="0" err="1" smtClean="0"/>
              <a:t>Production</a:t>
            </a:r>
            <a:endParaRPr lang="de-AT" sz="1000" dirty="0" smtClean="0"/>
          </a:p>
        </p:txBody>
      </p:sp>
      <p:sp>
        <p:nvSpPr>
          <p:cNvPr id="61" name="Elipse 2"/>
          <p:cNvSpPr/>
          <p:nvPr/>
        </p:nvSpPr>
        <p:spPr>
          <a:xfrm>
            <a:off x="4287649" y="1663537"/>
            <a:ext cx="768689" cy="4026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sp>
        <p:nvSpPr>
          <p:cNvPr id="62" name="Elipse 2"/>
          <p:cNvSpPr/>
          <p:nvPr/>
        </p:nvSpPr>
        <p:spPr>
          <a:xfrm>
            <a:off x="7969433" y="2560946"/>
            <a:ext cx="768689" cy="4026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sp>
        <p:nvSpPr>
          <p:cNvPr id="63" name="Elipse 3"/>
          <p:cNvSpPr/>
          <p:nvPr/>
        </p:nvSpPr>
        <p:spPr>
          <a:xfrm>
            <a:off x="7959752" y="1274963"/>
            <a:ext cx="673884" cy="35880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sp>
        <p:nvSpPr>
          <p:cNvPr id="64" name="Elipse 3"/>
          <p:cNvSpPr/>
          <p:nvPr/>
        </p:nvSpPr>
        <p:spPr>
          <a:xfrm>
            <a:off x="4930859" y="4949848"/>
            <a:ext cx="657961" cy="369330"/>
          </a:xfrm>
          <a:prstGeom prst="ellipse">
            <a:avLst/>
          </a:prstGeom>
          <a:pattFill prst="wdUpDiag">
            <a:fgClr>
              <a:schemeClr val="accent4"/>
            </a:fgClr>
            <a:bgClr>
              <a:schemeClr val="accent2">
                <a:lumMod val="75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sp>
        <p:nvSpPr>
          <p:cNvPr id="65" name="Elipse 3"/>
          <p:cNvSpPr/>
          <p:nvPr/>
        </p:nvSpPr>
        <p:spPr>
          <a:xfrm>
            <a:off x="8352159" y="5353350"/>
            <a:ext cx="673884" cy="35880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sp>
        <p:nvSpPr>
          <p:cNvPr id="66" name="Elipse 249"/>
          <p:cNvSpPr/>
          <p:nvPr/>
        </p:nvSpPr>
        <p:spPr>
          <a:xfrm>
            <a:off x="2383731" y="1393556"/>
            <a:ext cx="1023154" cy="6240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r>
              <a:rPr lang="es-ES" sz="1000" dirty="0" smtClean="0"/>
              <a:t>H2 demand</a:t>
            </a:r>
            <a:endParaRPr lang="es-ES" sz="1000" dirty="0"/>
          </a:p>
        </p:txBody>
      </p:sp>
      <p:pic>
        <p:nvPicPr>
          <p:cNvPr id="68" name="Imagen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49257" y="1300722"/>
            <a:ext cx="581620" cy="344527"/>
          </a:xfrm>
          <a:prstGeom prst="rect">
            <a:avLst/>
          </a:prstGeom>
        </p:spPr>
      </p:pic>
      <p:pic>
        <p:nvPicPr>
          <p:cNvPr id="69" name="Imagen 3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97191" y="1294148"/>
            <a:ext cx="695715" cy="374615"/>
          </a:xfrm>
          <a:prstGeom prst="rect">
            <a:avLst/>
          </a:prstGeom>
        </p:spPr>
      </p:pic>
    </p:spTree>
    <p:extLst>
      <p:ext uri="{BB962C8B-B14F-4D97-AF65-F5344CB8AC3E}">
        <p14:creationId xmlns:p14="http://schemas.microsoft.com/office/powerpoint/2010/main" val="18024716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Rectángulo 227"/>
          <p:cNvSpPr/>
          <p:nvPr/>
        </p:nvSpPr>
        <p:spPr>
          <a:xfrm>
            <a:off x="185530" y="767314"/>
            <a:ext cx="5773310" cy="57792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dirty="0">
              <a:solidFill>
                <a:srgbClr val="008000"/>
              </a:solidFill>
            </a:endParaRPr>
          </a:p>
        </p:txBody>
      </p:sp>
      <p:sp>
        <p:nvSpPr>
          <p:cNvPr id="293" name="CuadroTexto 292"/>
          <p:cNvSpPr txBox="1"/>
          <p:nvPr/>
        </p:nvSpPr>
        <p:spPr>
          <a:xfrm>
            <a:off x="6515604" y="419565"/>
            <a:ext cx="3773096" cy="2716128"/>
          </a:xfrm>
          <a:prstGeom prst="rect">
            <a:avLst/>
          </a:prstGeom>
          <a:noFill/>
          <a:ln>
            <a:solidFill>
              <a:schemeClr val="accent1"/>
            </a:solidFill>
          </a:ln>
        </p:spPr>
        <p:txBody>
          <a:bodyPr wrap="square" rtlCol="0">
            <a:spAutoFit/>
          </a:bodyPr>
          <a:lstStyle/>
          <a:p>
            <a:pPr defTabSz="609585">
              <a:defRPr/>
            </a:pPr>
            <a:r>
              <a:rPr lang="es-ES" sz="1100" b="1" dirty="0" err="1">
                <a:solidFill>
                  <a:schemeClr val="tx1">
                    <a:lumMod val="85000"/>
                    <a:lumOff val="15000"/>
                  </a:schemeClr>
                </a:solidFill>
                <a:latin typeface="Arial" panose="020B0604020202020204" pitchFamily="34" charset="0"/>
                <a:cs typeface="Arial" panose="020B0604020202020204" pitchFamily="34" charset="0"/>
              </a:rPr>
              <a:t>Relation</a:t>
            </a:r>
            <a:r>
              <a:rPr lang="es-ES" sz="1100" b="1" dirty="0">
                <a:solidFill>
                  <a:schemeClr val="tx1">
                    <a:lumMod val="85000"/>
                    <a:lumOff val="15000"/>
                  </a:schemeClr>
                </a:solidFill>
                <a:latin typeface="Arial" panose="020B0604020202020204" pitchFamily="34" charset="0"/>
                <a:cs typeface="Arial" panose="020B0604020202020204" pitchFamily="34" charset="0"/>
              </a:rPr>
              <a:t> to </a:t>
            </a:r>
            <a:r>
              <a:rPr lang="es-ES" sz="1100" b="1" dirty="0" err="1">
                <a:solidFill>
                  <a:schemeClr val="tx1">
                    <a:lumMod val="85000"/>
                    <a:lumOff val="15000"/>
                  </a:schemeClr>
                </a:solidFill>
                <a:latin typeface="Arial" panose="020B0604020202020204" pitchFamily="34" charset="0"/>
                <a:cs typeface="Arial" panose="020B0604020202020204" pitchFamily="34" charset="0"/>
              </a:rPr>
              <a:t>Economy</a:t>
            </a:r>
            <a:endParaRPr lang="es-ES" sz="1100" b="1" dirty="0">
              <a:solidFill>
                <a:schemeClr val="tx1">
                  <a:lumMod val="85000"/>
                  <a:lumOff val="15000"/>
                </a:schemeClr>
              </a:solidFill>
              <a:latin typeface="Arial" panose="020B0604020202020204" pitchFamily="34" charset="0"/>
              <a:cs typeface="Arial" panose="020B0604020202020204" pitchFamily="34" charset="0"/>
            </a:endParaRPr>
          </a:p>
          <a:p>
            <a:pPr defTabSz="609585">
              <a:defRPr/>
            </a:pPr>
            <a:endParaRPr lang="es-ES" sz="1100" b="1" dirty="0">
              <a:solidFill>
                <a:schemeClr val="tx1">
                  <a:lumMod val="85000"/>
                  <a:lumOff val="15000"/>
                </a:schemeClr>
              </a:solidFill>
              <a:latin typeface="Arial" panose="020B0604020202020204" pitchFamily="34" charset="0"/>
              <a:cs typeface="Arial" panose="020B0604020202020204" pitchFamily="34" charset="0"/>
            </a:endParaRPr>
          </a:p>
          <a:p>
            <a:pPr marL="171450" indent="-171450" defTabSz="609585">
              <a:lnSpc>
                <a:spcPct val="150000"/>
              </a:lnSpc>
              <a:buFont typeface="Arial" panose="020B0604020202020204" pitchFamily="34" charset="0"/>
              <a:buChar char="•"/>
              <a:defRPr/>
            </a:pPr>
            <a:r>
              <a:rPr lang="es-ES" sz="1100" dirty="0" smtClean="0">
                <a:solidFill>
                  <a:schemeClr val="tx1">
                    <a:lumMod val="85000"/>
                    <a:lumOff val="15000"/>
                  </a:schemeClr>
                </a:solidFill>
                <a:latin typeface="Arial" panose="020B0604020202020204" pitchFamily="34" charset="0"/>
                <a:cs typeface="Arial" panose="020B0604020202020204" pitchFamily="34" charset="0"/>
              </a:rPr>
              <a:t>Non-Energetic uses of PE-Fuels  </a:t>
            </a:r>
          </a:p>
          <a:p>
            <a:pPr marL="171450" indent="-171450" defTabSz="609585">
              <a:lnSpc>
                <a:spcPct val="150000"/>
              </a:lnSpc>
              <a:buFont typeface="Arial" panose="020B0604020202020204" pitchFamily="34" charset="0"/>
              <a:buChar char="•"/>
              <a:defRPr/>
            </a:pPr>
            <a:r>
              <a:rPr lang="es-ES" sz="1100" dirty="0" smtClean="0">
                <a:solidFill>
                  <a:schemeClr val="tx1">
                    <a:lumMod val="85000"/>
                    <a:lumOff val="15000"/>
                  </a:schemeClr>
                </a:solidFill>
                <a:latin typeface="Arial" panose="020B0604020202020204" pitchFamily="34" charset="0"/>
                <a:cs typeface="Arial" panose="020B0604020202020204" pitchFamily="34" charset="0"/>
              </a:rPr>
              <a:t>FE_Trade</a:t>
            </a:r>
          </a:p>
          <a:p>
            <a:pPr marL="171450" indent="-171450" defTabSz="609585">
              <a:lnSpc>
                <a:spcPct val="150000"/>
              </a:lnSpc>
              <a:buFont typeface="Arial" panose="020B0604020202020204" pitchFamily="34" charset="0"/>
              <a:buChar char="•"/>
              <a:defRPr/>
            </a:pPr>
            <a:r>
              <a:rPr lang="es-ES" sz="1100" dirty="0" smtClean="0">
                <a:solidFill>
                  <a:schemeClr val="tx1">
                    <a:lumMod val="85000"/>
                    <a:lumOff val="15000"/>
                  </a:schemeClr>
                </a:solidFill>
                <a:latin typeface="Arial" panose="020B0604020202020204" pitchFamily="34" charset="0"/>
                <a:cs typeface="Arial" panose="020B0604020202020204" pitchFamily="34" charset="0"/>
              </a:rPr>
              <a:t>Linking physical and monetary demand</a:t>
            </a:r>
          </a:p>
          <a:p>
            <a:pPr marL="171450" indent="-171450" defTabSz="609585">
              <a:lnSpc>
                <a:spcPct val="150000"/>
              </a:lnSpc>
              <a:buFont typeface="Arial" panose="020B0604020202020204" pitchFamily="34" charset="0"/>
              <a:buChar char="•"/>
              <a:defRPr/>
            </a:pPr>
            <a:r>
              <a:rPr lang="es-ES" sz="1100" dirty="0" smtClean="0">
                <a:solidFill>
                  <a:schemeClr val="tx1">
                    <a:lumMod val="85000"/>
                    <a:lumOff val="15000"/>
                  </a:schemeClr>
                </a:solidFill>
                <a:latin typeface="Arial" panose="020B0604020202020204" pitchFamily="34" charset="0"/>
                <a:cs typeface="Arial" panose="020B0604020202020204" pitchFamily="34" charset="0"/>
              </a:rPr>
              <a:t>H2_sector</a:t>
            </a:r>
          </a:p>
          <a:p>
            <a:pPr marL="171450" indent="-171450" defTabSz="609585">
              <a:lnSpc>
                <a:spcPct val="150000"/>
              </a:lnSpc>
              <a:buFont typeface="Arial" panose="020B0604020202020204" pitchFamily="34" charset="0"/>
              <a:buChar char="•"/>
              <a:defRPr/>
            </a:pPr>
            <a:r>
              <a:rPr lang="es-ES" sz="1100" dirty="0" smtClean="0">
                <a:solidFill>
                  <a:schemeClr val="tx1">
                    <a:lumMod val="85000"/>
                    <a:lumOff val="15000"/>
                  </a:schemeClr>
                </a:solidFill>
                <a:latin typeface="Arial" panose="020B0604020202020204" pitchFamily="34" charset="0"/>
                <a:cs typeface="Arial" panose="020B0604020202020204" pitchFamily="34" charset="0"/>
              </a:rPr>
              <a:t>FE_solid_bio / fossil split</a:t>
            </a:r>
          </a:p>
          <a:p>
            <a:pPr marL="171450" indent="-171450" defTabSz="609585">
              <a:lnSpc>
                <a:spcPct val="150000"/>
              </a:lnSpc>
              <a:buFont typeface="Arial" panose="020B0604020202020204" pitchFamily="34" charset="0"/>
              <a:buChar char="•"/>
              <a:defRPr/>
            </a:pPr>
            <a:r>
              <a:rPr lang="es-ES" sz="1100" dirty="0" smtClean="0">
                <a:solidFill>
                  <a:schemeClr val="tx1">
                    <a:lumMod val="85000"/>
                    <a:lumOff val="15000"/>
                  </a:schemeClr>
                </a:solidFill>
                <a:latin typeface="Arial" panose="020B0604020202020204" pitchFamily="34" charset="0"/>
                <a:cs typeface="Arial" panose="020B0604020202020204" pitchFamily="34" charset="0"/>
              </a:rPr>
              <a:t>$ Investments in NRG-Infrastructure</a:t>
            </a:r>
          </a:p>
          <a:p>
            <a:pPr marL="171450" indent="-171450" defTabSz="609585">
              <a:lnSpc>
                <a:spcPct val="150000"/>
              </a:lnSpc>
              <a:buFont typeface="Arial" panose="020B0604020202020204" pitchFamily="34" charset="0"/>
              <a:buChar char="•"/>
              <a:defRPr/>
            </a:pPr>
            <a:r>
              <a:rPr lang="es-ES" sz="1100" dirty="0" smtClean="0">
                <a:solidFill>
                  <a:schemeClr val="tx1">
                    <a:lumMod val="85000"/>
                    <a:lumOff val="15000"/>
                  </a:schemeClr>
                </a:solidFill>
                <a:latin typeface="Arial" panose="020B0604020202020204" pitchFamily="34" charset="0"/>
                <a:cs typeface="Arial" panose="020B0604020202020204" pitchFamily="34" charset="0"/>
              </a:rPr>
              <a:t>Feedbacks to nrg-tech-utiliztaion-allocation (price signals)</a:t>
            </a:r>
          </a:p>
          <a:p>
            <a:pPr marL="171450" indent="-171450" defTabSz="609585">
              <a:lnSpc>
                <a:spcPct val="150000"/>
              </a:lnSpc>
              <a:buFont typeface="Arial" panose="020B0604020202020204" pitchFamily="34" charset="0"/>
              <a:buChar char="•"/>
              <a:defRPr/>
            </a:pPr>
            <a:r>
              <a:rPr lang="es-ES" sz="1100" dirty="0" smtClean="0">
                <a:solidFill>
                  <a:schemeClr val="tx1">
                    <a:lumMod val="85000"/>
                    <a:lumOff val="15000"/>
                  </a:schemeClr>
                </a:solidFill>
                <a:latin typeface="Arial" panose="020B0604020202020204" pitchFamily="34" charset="0"/>
                <a:cs typeface="Arial" panose="020B0604020202020204" pitchFamily="34" charset="0"/>
              </a:rPr>
              <a:t>Feedbacks to capacity-expansion-allocation (if any)</a:t>
            </a:r>
          </a:p>
        </p:txBody>
      </p:sp>
      <p:sp>
        <p:nvSpPr>
          <p:cNvPr id="436" name="CuadroTexto 435"/>
          <p:cNvSpPr txBox="1"/>
          <p:nvPr/>
        </p:nvSpPr>
        <p:spPr>
          <a:xfrm>
            <a:off x="2635341" y="39265"/>
            <a:ext cx="2794644" cy="461665"/>
          </a:xfrm>
          <a:prstGeom prst="rect">
            <a:avLst/>
          </a:prstGeom>
          <a:noFill/>
          <a:ln w="19050">
            <a:solidFill>
              <a:srgbClr val="FF0000"/>
            </a:solidFill>
          </a:ln>
        </p:spPr>
        <p:txBody>
          <a:bodyPr wrap="square" rtlCol="0">
            <a:spAutoFit/>
          </a:bodyPr>
          <a:lstStyle/>
          <a:p>
            <a:r>
              <a:rPr lang="es-ES" sz="2400" b="1" dirty="0" smtClean="0">
                <a:solidFill>
                  <a:srgbClr val="FF0000"/>
                </a:solidFill>
              </a:rPr>
              <a:t>Energy Module</a:t>
            </a:r>
            <a:endParaRPr lang="es-ES" sz="2400" dirty="0">
              <a:solidFill>
                <a:srgbClr val="FF0000"/>
              </a:solidFill>
            </a:endParaRPr>
          </a:p>
        </p:txBody>
      </p:sp>
      <p:cxnSp>
        <p:nvCxnSpPr>
          <p:cNvPr id="480" name="Conector angular 479"/>
          <p:cNvCxnSpPr/>
          <p:nvPr/>
        </p:nvCxnSpPr>
        <p:spPr>
          <a:xfrm rot="10800000">
            <a:off x="5958844" y="1182853"/>
            <a:ext cx="568788" cy="11601"/>
          </a:xfrm>
          <a:prstGeom prst="bentConnector3">
            <a:avLst>
              <a:gd name="adj1" fmla="val 50000"/>
            </a:avLst>
          </a:prstGeom>
          <a:ln w="5715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1" name="CuadroTexto 480"/>
          <p:cNvSpPr txBox="1"/>
          <p:nvPr/>
        </p:nvSpPr>
        <p:spPr>
          <a:xfrm>
            <a:off x="636104" y="1127772"/>
            <a:ext cx="5115631" cy="6924973"/>
          </a:xfrm>
          <a:prstGeom prst="rect">
            <a:avLst/>
          </a:prstGeom>
          <a:noFill/>
        </p:spPr>
        <p:txBody>
          <a:bodyPr wrap="square" rtlCol="0">
            <a:spAutoFit/>
          </a:bodyPr>
          <a:lstStyle/>
          <a:p>
            <a:pPr marL="171450" indent="-171450" defTabSz="609585">
              <a:buFont typeface="Arial" panose="020B0604020202020204" pitchFamily="34" charset="0"/>
              <a:buChar char="•"/>
              <a:defRPr/>
            </a:pPr>
            <a:r>
              <a:rPr lang="es-ES" sz="1200" b="1" dirty="0" smtClean="0">
                <a:solidFill>
                  <a:schemeClr val="tx1">
                    <a:lumMod val="85000"/>
                    <a:lumOff val="15000"/>
                  </a:schemeClr>
                </a:solidFill>
                <a:latin typeface="Arial" panose="020B0604020202020204" pitchFamily="34" charset="0"/>
                <a:cs typeface="Arial" panose="020B0604020202020204" pitchFamily="34" charset="0"/>
              </a:rPr>
              <a:t>End-Use Submodule  (Nacho/UVa)</a:t>
            </a:r>
          </a:p>
          <a:p>
            <a:pPr marL="628650" lvl="1" indent="-171450" defTabSz="609585">
              <a:buFont typeface="Arial" panose="020B0604020202020204" pitchFamily="34" charset="0"/>
              <a:buChar char="•"/>
              <a:defRPr/>
            </a:pPr>
            <a:r>
              <a:rPr lang="es-ES" sz="1200" dirty="0" smtClean="0">
                <a:solidFill>
                  <a:schemeClr val="tx1">
                    <a:lumMod val="85000"/>
                    <a:lumOff val="15000"/>
                  </a:schemeClr>
                </a:solidFill>
                <a:latin typeface="Arial" panose="020B0604020202020204" pitchFamily="34" charset="0"/>
                <a:cs typeface="Arial" panose="020B0604020202020204" pitchFamily="34" charset="0"/>
              </a:rPr>
              <a:t>Some structure from MEDEAS (non-vectorized) exists</a:t>
            </a:r>
          </a:p>
          <a:p>
            <a:pPr marL="628650" lvl="1" indent="-171450" defTabSz="609585">
              <a:buFont typeface="Arial" panose="020B0604020202020204" pitchFamily="34" charset="0"/>
              <a:buChar char="•"/>
              <a:defRPr/>
            </a:pPr>
            <a:r>
              <a:rPr lang="es-ES" sz="1200" dirty="0" smtClean="0">
                <a:solidFill>
                  <a:schemeClr val="tx1">
                    <a:lumMod val="85000"/>
                    <a:lumOff val="15000"/>
                  </a:schemeClr>
                </a:solidFill>
                <a:latin typeface="Arial" panose="020B0604020202020204" pitchFamily="34" charset="0"/>
                <a:cs typeface="Arial" panose="020B0604020202020204" pitchFamily="34" charset="0"/>
              </a:rPr>
              <a:t>But implementation depends on ECO-module to be implemented</a:t>
            </a:r>
          </a:p>
          <a:p>
            <a:pPr marL="628650" lvl="1" indent="-171450" defTabSz="609585">
              <a:buFont typeface="Arial" panose="020B0604020202020204" pitchFamily="34" charset="0"/>
              <a:buChar char="•"/>
              <a:defRPr/>
            </a:pPr>
            <a:r>
              <a:rPr lang="es-ES" sz="1200" dirty="0" smtClean="0">
                <a:solidFill>
                  <a:schemeClr val="tx1">
                    <a:lumMod val="85000"/>
                    <a:lumOff val="15000"/>
                  </a:schemeClr>
                </a:solidFill>
                <a:latin typeface="Arial" panose="020B0604020202020204" pitchFamily="34" charset="0"/>
                <a:cs typeface="Arial" panose="020B0604020202020204" pitchFamily="34" charset="0"/>
              </a:rPr>
              <a:t>New HH-energy demand sub-submodule from scratch</a:t>
            </a:r>
          </a:p>
          <a:p>
            <a:pPr marL="628650" lvl="1" indent="-171450" defTabSz="609585">
              <a:buFont typeface="Arial" panose="020B0604020202020204" pitchFamily="34" charset="0"/>
              <a:buChar char="•"/>
              <a:defRPr/>
            </a:pPr>
            <a:r>
              <a:rPr lang="es-ES" sz="1200" dirty="0" smtClean="0">
                <a:solidFill>
                  <a:schemeClr val="tx1">
                    <a:lumMod val="85000"/>
                    <a:lumOff val="15000"/>
                  </a:schemeClr>
                </a:solidFill>
                <a:latin typeface="Arial" panose="020B0604020202020204" pitchFamily="34" charset="0"/>
                <a:cs typeface="Arial" panose="020B0604020202020204" pitchFamily="34" charset="0"/>
              </a:rPr>
              <a:t>Related: H2-fuel Demand from Transport</a:t>
            </a:r>
          </a:p>
          <a:p>
            <a:pPr defTabSz="609585">
              <a:defRPr/>
            </a:pPr>
            <a:endParaRPr lang="es-ES" sz="1200" dirty="0" smtClean="0">
              <a:solidFill>
                <a:schemeClr val="tx1">
                  <a:lumMod val="85000"/>
                  <a:lumOff val="15000"/>
                </a:schemeClr>
              </a:solidFill>
              <a:latin typeface="Arial" panose="020B0604020202020204" pitchFamily="34" charset="0"/>
              <a:cs typeface="Arial" panose="020B0604020202020204" pitchFamily="34" charset="0"/>
            </a:endParaRPr>
          </a:p>
          <a:p>
            <a:pPr marL="171450" indent="-171450" defTabSz="609585">
              <a:buFont typeface="Arial" panose="020B0604020202020204" pitchFamily="34" charset="0"/>
              <a:buChar char="•"/>
              <a:defRPr/>
            </a:pPr>
            <a:r>
              <a:rPr lang="es-ES" sz="1200" b="1" dirty="0" smtClean="0">
                <a:solidFill>
                  <a:schemeClr val="tx1">
                    <a:lumMod val="85000"/>
                    <a:lumOff val="15000"/>
                  </a:schemeClr>
                </a:solidFill>
                <a:latin typeface="Arial" panose="020B0604020202020204" pitchFamily="34" charset="0"/>
                <a:cs typeface="Arial" panose="020B0604020202020204" pitchFamily="34" charset="0"/>
              </a:rPr>
              <a:t>Transformation Sub-Module (lukas/AEA)</a:t>
            </a:r>
          </a:p>
          <a:p>
            <a:pPr marL="628650" lvl="1" indent="-171450" defTabSz="609585">
              <a:buFont typeface="Arial" panose="020B0604020202020204" pitchFamily="34" charset="0"/>
              <a:buChar char="•"/>
              <a:defRPr/>
            </a:pPr>
            <a:r>
              <a:rPr lang="es-ES" sz="1200" dirty="0" smtClean="0">
                <a:solidFill>
                  <a:schemeClr val="tx1">
                    <a:lumMod val="85000"/>
                    <a:lumOff val="15000"/>
                  </a:schemeClr>
                </a:solidFill>
                <a:latin typeface="Arial" panose="020B0604020202020204" pitchFamily="34" charset="0"/>
                <a:cs typeface="Arial" panose="020B0604020202020204" pitchFamily="34" charset="0"/>
              </a:rPr>
              <a:t>Structure Implemented, </a:t>
            </a:r>
          </a:p>
          <a:p>
            <a:pPr marL="628650" lvl="1" indent="-171450" defTabSz="609585">
              <a:buFont typeface="Arial" panose="020B0604020202020204" pitchFamily="34" charset="0"/>
              <a:buChar char="•"/>
              <a:defRPr/>
            </a:pPr>
            <a:r>
              <a:rPr lang="es-ES" sz="1200" dirty="0" smtClean="0">
                <a:solidFill>
                  <a:schemeClr val="tx1">
                    <a:lumMod val="85000"/>
                    <a:lumOff val="15000"/>
                  </a:schemeClr>
                </a:solidFill>
                <a:latin typeface="Arial" panose="020B0604020202020204" pitchFamily="34" charset="0"/>
                <a:cs typeface="Arial" panose="020B0604020202020204" pitchFamily="34" charset="0"/>
              </a:rPr>
              <a:t>Parametrization only for EU27 completed, other Regions pending!</a:t>
            </a:r>
          </a:p>
          <a:p>
            <a:pPr marL="628650" lvl="1" indent="-171450" defTabSz="609585">
              <a:buFont typeface="Arial" panose="020B0604020202020204" pitchFamily="34" charset="0"/>
              <a:buChar char="•"/>
              <a:defRPr/>
            </a:pPr>
            <a:endParaRPr lang="es-ES" sz="1200" dirty="0">
              <a:solidFill>
                <a:schemeClr val="tx1">
                  <a:lumMod val="85000"/>
                  <a:lumOff val="15000"/>
                </a:schemeClr>
              </a:solidFill>
              <a:latin typeface="Arial" panose="020B0604020202020204" pitchFamily="34" charset="0"/>
              <a:cs typeface="Arial" panose="020B0604020202020204" pitchFamily="34" charset="0"/>
            </a:endParaRPr>
          </a:p>
          <a:p>
            <a:pPr marL="171450" indent="-171450" defTabSz="609585">
              <a:buFont typeface="Arial" panose="020B0604020202020204" pitchFamily="34" charset="0"/>
              <a:buChar char="•"/>
              <a:defRPr/>
            </a:pPr>
            <a:r>
              <a:rPr lang="es-ES" sz="1200" b="1" dirty="0" smtClean="0">
                <a:solidFill>
                  <a:schemeClr val="tx1">
                    <a:lumMod val="85000"/>
                    <a:lumOff val="15000"/>
                  </a:schemeClr>
                </a:solidFill>
                <a:latin typeface="Arial" panose="020B0604020202020204" pitchFamily="34" charset="0"/>
                <a:cs typeface="Arial" panose="020B0604020202020204" pitchFamily="34" charset="0"/>
              </a:rPr>
              <a:t>Capacity Sub-Module (lukas/AEA)</a:t>
            </a:r>
          </a:p>
          <a:p>
            <a:pPr marL="628650" lvl="1" indent="-171450" defTabSz="609585">
              <a:buFont typeface="Arial" panose="020B0604020202020204" pitchFamily="34" charset="0"/>
              <a:buChar char="•"/>
              <a:defRPr/>
            </a:pPr>
            <a:r>
              <a:rPr lang="es-ES" sz="1200" dirty="0">
                <a:solidFill>
                  <a:schemeClr val="tx1">
                    <a:lumMod val="85000"/>
                    <a:lumOff val="15000"/>
                  </a:schemeClr>
                </a:solidFill>
                <a:latin typeface="Arial" panose="020B0604020202020204" pitchFamily="34" charset="0"/>
                <a:cs typeface="Arial" panose="020B0604020202020204" pitchFamily="34" charset="0"/>
              </a:rPr>
              <a:t>Structure Implemented</a:t>
            </a:r>
            <a:r>
              <a:rPr lang="es-ES" sz="1200" dirty="0" smtClean="0">
                <a:solidFill>
                  <a:schemeClr val="tx1">
                    <a:lumMod val="85000"/>
                    <a:lumOff val="15000"/>
                  </a:schemeClr>
                </a:solidFill>
                <a:latin typeface="Arial" panose="020B0604020202020204" pitchFamily="34" charset="0"/>
                <a:cs typeface="Arial" panose="020B0604020202020204" pitchFamily="34" charset="0"/>
              </a:rPr>
              <a:t>,</a:t>
            </a:r>
            <a:endParaRPr lang="es-ES" sz="1200" dirty="0">
              <a:solidFill>
                <a:schemeClr val="tx1">
                  <a:lumMod val="85000"/>
                  <a:lumOff val="15000"/>
                </a:schemeClr>
              </a:solidFill>
              <a:latin typeface="Arial" panose="020B0604020202020204" pitchFamily="34" charset="0"/>
              <a:cs typeface="Arial" panose="020B0604020202020204" pitchFamily="34" charset="0"/>
            </a:endParaRPr>
          </a:p>
          <a:p>
            <a:pPr marL="628650" lvl="1" indent="-171450" defTabSz="609585">
              <a:buFont typeface="Arial" panose="020B0604020202020204" pitchFamily="34" charset="0"/>
              <a:buChar char="•"/>
              <a:defRPr/>
            </a:pPr>
            <a:r>
              <a:rPr lang="es-ES" sz="1200" dirty="0">
                <a:solidFill>
                  <a:schemeClr val="tx1">
                    <a:lumMod val="85000"/>
                    <a:lumOff val="15000"/>
                  </a:schemeClr>
                </a:solidFill>
                <a:latin typeface="Arial" panose="020B0604020202020204" pitchFamily="34" charset="0"/>
                <a:cs typeface="Arial" panose="020B0604020202020204" pitchFamily="34" charset="0"/>
              </a:rPr>
              <a:t>Parametrization only for EU27 completed, other Regions pending</a:t>
            </a:r>
            <a:r>
              <a:rPr lang="es-ES" sz="1200" dirty="0" smtClean="0">
                <a:solidFill>
                  <a:schemeClr val="tx1">
                    <a:lumMod val="85000"/>
                    <a:lumOff val="15000"/>
                  </a:schemeClr>
                </a:solidFill>
                <a:latin typeface="Arial" panose="020B0604020202020204" pitchFamily="34" charset="0"/>
                <a:cs typeface="Arial" panose="020B0604020202020204" pitchFamily="34" charset="0"/>
              </a:rPr>
              <a:t>!</a:t>
            </a:r>
          </a:p>
          <a:p>
            <a:pPr marL="628650" lvl="1" indent="-171450" defTabSz="609585">
              <a:buFont typeface="Arial" panose="020B0604020202020204" pitchFamily="34" charset="0"/>
              <a:buChar char="•"/>
              <a:defRPr/>
            </a:pPr>
            <a:endParaRPr lang="es-ES" sz="1200" dirty="0">
              <a:solidFill>
                <a:schemeClr val="tx1">
                  <a:lumMod val="85000"/>
                  <a:lumOff val="15000"/>
                </a:schemeClr>
              </a:solidFill>
              <a:latin typeface="Arial" panose="020B0604020202020204" pitchFamily="34" charset="0"/>
              <a:cs typeface="Arial" panose="020B0604020202020204" pitchFamily="34" charset="0"/>
            </a:endParaRPr>
          </a:p>
          <a:p>
            <a:pPr marL="171450" indent="-171450" defTabSz="609585">
              <a:buFont typeface="Arial" panose="020B0604020202020204" pitchFamily="34" charset="0"/>
              <a:buChar char="•"/>
              <a:defRPr/>
            </a:pPr>
            <a:r>
              <a:rPr lang="es-ES" sz="1200" b="1" dirty="0">
                <a:solidFill>
                  <a:schemeClr val="tx1">
                    <a:lumMod val="85000"/>
                    <a:lumOff val="15000"/>
                  </a:schemeClr>
                </a:solidFill>
                <a:latin typeface="Arial" panose="020B0604020202020204" pitchFamily="34" charset="0"/>
                <a:cs typeface="Arial" panose="020B0604020202020204" pitchFamily="34" charset="0"/>
              </a:rPr>
              <a:t>Intermittency </a:t>
            </a:r>
            <a:r>
              <a:rPr lang="es-ES" sz="1200" b="1" dirty="0" smtClean="0">
                <a:solidFill>
                  <a:schemeClr val="tx1">
                    <a:lumMod val="85000"/>
                    <a:lumOff val="15000"/>
                  </a:schemeClr>
                </a:solidFill>
                <a:latin typeface="Arial" panose="020B0604020202020204" pitchFamily="34" charset="0"/>
                <a:cs typeface="Arial" panose="020B0604020202020204" pitchFamily="34" charset="0"/>
              </a:rPr>
              <a:t>Submodule (Gonzalo/UVa, SDEWES)</a:t>
            </a:r>
            <a:endParaRPr lang="es-ES" sz="1200" b="1" dirty="0">
              <a:solidFill>
                <a:schemeClr val="tx1">
                  <a:lumMod val="85000"/>
                  <a:lumOff val="15000"/>
                </a:schemeClr>
              </a:solidFill>
              <a:latin typeface="Arial" panose="020B0604020202020204" pitchFamily="34" charset="0"/>
              <a:cs typeface="Arial" panose="020B0604020202020204" pitchFamily="34" charset="0"/>
            </a:endParaRPr>
          </a:p>
          <a:p>
            <a:pPr marL="628650" lvl="1" indent="-171450" defTabSz="609585">
              <a:buFont typeface="Arial" panose="020B0604020202020204" pitchFamily="34" charset="0"/>
              <a:buChar char="•"/>
              <a:defRPr/>
            </a:pPr>
            <a:r>
              <a:rPr lang="es-ES" sz="1200" dirty="0">
                <a:solidFill>
                  <a:schemeClr val="tx1">
                    <a:lumMod val="85000"/>
                    <a:lumOff val="15000"/>
                  </a:schemeClr>
                </a:solidFill>
                <a:latin typeface="Arial" panose="020B0604020202020204" pitchFamily="34" charset="0"/>
                <a:cs typeface="Arial" panose="020B0604020202020204" pitchFamily="34" charset="0"/>
              </a:rPr>
              <a:t>Wind/PV Curtailment: Conceptually clear and partly implementd</a:t>
            </a:r>
          </a:p>
          <a:p>
            <a:pPr marL="628650" lvl="1" indent="-171450" defTabSz="609585">
              <a:buFont typeface="Arial" panose="020B0604020202020204" pitchFamily="34" charset="0"/>
              <a:buChar char="•"/>
              <a:defRPr/>
            </a:pPr>
            <a:r>
              <a:rPr lang="es-ES" sz="1200" dirty="0">
                <a:solidFill>
                  <a:schemeClr val="tx1">
                    <a:lumMod val="85000"/>
                    <a:lumOff val="15000"/>
                  </a:schemeClr>
                </a:solidFill>
                <a:latin typeface="Arial" panose="020B0604020202020204" pitchFamily="34" charset="0"/>
                <a:cs typeface="Arial" panose="020B0604020202020204" pitchFamily="34" charset="0"/>
              </a:rPr>
              <a:t>Storage modelling, Flexibility modelling, internal Links to End-Use and Transformation Module: Ongoing conceptualization, not </a:t>
            </a:r>
            <a:r>
              <a:rPr lang="es-ES" sz="1200" dirty="0" smtClean="0">
                <a:solidFill>
                  <a:schemeClr val="tx1">
                    <a:lumMod val="85000"/>
                    <a:lumOff val="15000"/>
                  </a:schemeClr>
                </a:solidFill>
                <a:latin typeface="Arial" panose="020B0604020202020204" pitchFamily="34" charset="0"/>
                <a:cs typeface="Arial" panose="020B0604020202020204" pitchFamily="34" charset="0"/>
              </a:rPr>
              <a:t>modelled</a:t>
            </a:r>
            <a:endParaRPr lang="es-ES" sz="1200" dirty="0">
              <a:solidFill>
                <a:schemeClr val="tx1">
                  <a:lumMod val="85000"/>
                  <a:lumOff val="15000"/>
                </a:schemeClr>
              </a:solidFill>
              <a:latin typeface="Arial" panose="020B0604020202020204" pitchFamily="34" charset="0"/>
              <a:cs typeface="Arial" panose="020B0604020202020204" pitchFamily="34" charset="0"/>
            </a:endParaRPr>
          </a:p>
          <a:p>
            <a:pPr marL="628650" lvl="1" indent="-171450" defTabSz="609585">
              <a:buFont typeface="Arial" panose="020B0604020202020204" pitchFamily="34" charset="0"/>
              <a:buChar char="•"/>
              <a:defRPr/>
            </a:pPr>
            <a:endParaRPr lang="es-ES" sz="1200" dirty="0" smtClean="0">
              <a:solidFill>
                <a:schemeClr val="tx1">
                  <a:lumMod val="85000"/>
                  <a:lumOff val="15000"/>
                </a:schemeClr>
              </a:solidFill>
              <a:latin typeface="Arial" panose="020B0604020202020204" pitchFamily="34" charset="0"/>
              <a:cs typeface="Arial" panose="020B0604020202020204" pitchFamily="34" charset="0"/>
            </a:endParaRPr>
          </a:p>
          <a:p>
            <a:pPr marL="171450" indent="-171450" defTabSz="609585">
              <a:buFont typeface="Arial" panose="020B0604020202020204" pitchFamily="34" charset="0"/>
              <a:buChar char="•"/>
              <a:defRPr/>
            </a:pPr>
            <a:r>
              <a:rPr lang="es-ES" sz="1200" b="1" dirty="0">
                <a:solidFill>
                  <a:schemeClr val="tx1">
                    <a:lumMod val="85000"/>
                    <a:lumOff val="15000"/>
                  </a:schemeClr>
                </a:solidFill>
                <a:latin typeface="Arial" panose="020B0604020202020204" pitchFamily="34" charset="0"/>
                <a:cs typeface="Arial" panose="020B0604020202020204" pitchFamily="34" charset="0"/>
              </a:rPr>
              <a:t>RES-Potential Submodule (</a:t>
            </a:r>
            <a:r>
              <a:rPr lang="es-ES" sz="1200" b="1" dirty="0" smtClean="0">
                <a:solidFill>
                  <a:schemeClr val="tx1">
                    <a:lumMod val="85000"/>
                    <a:lumOff val="15000"/>
                  </a:schemeClr>
                </a:solidFill>
                <a:latin typeface="Arial" panose="020B0604020202020204" pitchFamily="34" charset="0"/>
                <a:cs typeface="Arial" panose="020B0604020202020204" pitchFamily="34" charset="0"/>
              </a:rPr>
              <a:t>Inigo/UVA, Alexandros/CRES)</a:t>
            </a:r>
          </a:p>
          <a:p>
            <a:pPr marL="628650" lvl="1" indent="-171450" defTabSz="609585">
              <a:buFont typeface="Arial" panose="020B0604020202020204" pitchFamily="34" charset="0"/>
              <a:buChar char="•"/>
              <a:defRPr/>
            </a:pPr>
            <a:r>
              <a:rPr lang="es-ES" sz="1200" dirty="0" smtClean="0">
                <a:solidFill>
                  <a:schemeClr val="tx1">
                    <a:lumMod val="85000"/>
                    <a:lumOff val="15000"/>
                  </a:schemeClr>
                </a:solidFill>
                <a:latin typeface="Arial" panose="020B0604020202020204" pitchFamily="34" charset="0"/>
                <a:cs typeface="Arial" panose="020B0604020202020204" pitchFamily="34" charset="0"/>
              </a:rPr>
              <a:t>GIS Analysis done, conceptualization clear, implementation pending</a:t>
            </a:r>
            <a:endParaRPr lang="es-ES" sz="1200" dirty="0">
              <a:solidFill>
                <a:schemeClr val="tx1">
                  <a:lumMod val="85000"/>
                  <a:lumOff val="15000"/>
                </a:schemeClr>
              </a:solidFill>
              <a:latin typeface="Arial" panose="020B0604020202020204" pitchFamily="34" charset="0"/>
              <a:cs typeface="Arial" panose="020B0604020202020204" pitchFamily="34" charset="0"/>
            </a:endParaRPr>
          </a:p>
          <a:p>
            <a:pPr marL="171450" indent="-171450" defTabSz="609585">
              <a:buFont typeface="Arial" panose="020B0604020202020204" pitchFamily="34" charset="0"/>
              <a:buChar char="•"/>
              <a:defRPr/>
            </a:pPr>
            <a:endParaRPr lang="es-ES" sz="1200" dirty="0">
              <a:solidFill>
                <a:schemeClr val="tx1">
                  <a:lumMod val="85000"/>
                  <a:lumOff val="15000"/>
                </a:schemeClr>
              </a:solidFill>
              <a:latin typeface="Arial" panose="020B0604020202020204" pitchFamily="34" charset="0"/>
              <a:cs typeface="Arial" panose="020B0604020202020204" pitchFamily="34" charset="0"/>
            </a:endParaRPr>
          </a:p>
          <a:p>
            <a:pPr marL="171450" indent="-171450" defTabSz="609585">
              <a:buFont typeface="Arial" panose="020B0604020202020204" pitchFamily="34" charset="0"/>
              <a:buChar char="•"/>
              <a:defRPr/>
            </a:pPr>
            <a:r>
              <a:rPr lang="es-ES" sz="1200" b="1" dirty="0" smtClean="0">
                <a:solidFill>
                  <a:schemeClr val="tx1">
                    <a:lumMod val="85000"/>
                    <a:lumOff val="15000"/>
                  </a:schemeClr>
                </a:solidFill>
                <a:latin typeface="Arial" panose="020B0604020202020204" pitchFamily="34" charset="0"/>
                <a:cs typeface="Arial" panose="020B0604020202020204" pitchFamily="34" charset="0"/>
              </a:rPr>
              <a:t>EROI/ESOI (UVa)</a:t>
            </a:r>
          </a:p>
          <a:p>
            <a:pPr marL="628650" lvl="1" indent="-171450" defTabSz="609585">
              <a:buFont typeface="Arial" panose="020B0604020202020204" pitchFamily="34" charset="0"/>
              <a:buChar char="•"/>
              <a:defRPr/>
            </a:pPr>
            <a:r>
              <a:rPr lang="es-ES" sz="1200" dirty="0" smtClean="0">
                <a:solidFill>
                  <a:schemeClr val="tx1">
                    <a:lumMod val="85000"/>
                    <a:lumOff val="15000"/>
                  </a:schemeClr>
                </a:solidFill>
                <a:latin typeface="Arial" panose="020B0604020202020204" pitchFamily="34" charset="0"/>
                <a:cs typeface="Arial" panose="020B0604020202020204" pitchFamily="34" charset="0"/>
              </a:rPr>
              <a:t>Existing code from MEDEAS – pending to be linked to WILIAM</a:t>
            </a:r>
            <a:endParaRPr lang="es-ES" sz="1200" dirty="0">
              <a:solidFill>
                <a:schemeClr val="tx1">
                  <a:lumMod val="85000"/>
                  <a:lumOff val="15000"/>
                </a:schemeClr>
              </a:solidFill>
              <a:latin typeface="Arial" panose="020B0604020202020204" pitchFamily="34" charset="0"/>
              <a:cs typeface="Arial" panose="020B0604020202020204" pitchFamily="34" charset="0"/>
            </a:endParaRPr>
          </a:p>
          <a:p>
            <a:pPr marL="171450" indent="-171450" defTabSz="609585">
              <a:buFont typeface="Arial" panose="020B0604020202020204" pitchFamily="34" charset="0"/>
              <a:buChar char="•"/>
              <a:defRPr/>
            </a:pPr>
            <a:endParaRPr lang="es-ES" sz="1200" dirty="0">
              <a:solidFill>
                <a:schemeClr val="tx1">
                  <a:lumMod val="85000"/>
                  <a:lumOff val="15000"/>
                </a:schemeClr>
              </a:solidFill>
              <a:latin typeface="Arial" panose="020B0604020202020204" pitchFamily="34" charset="0"/>
              <a:cs typeface="Arial" panose="020B0604020202020204" pitchFamily="34" charset="0"/>
            </a:endParaRPr>
          </a:p>
          <a:p>
            <a:pPr marL="171450" indent="-171450" defTabSz="609585">
              <a:buFont typeface="Arial" panose="020B0604020202020204" pitchFamily="34" charset="0"/>
              <a:buChar char="•"/>
              <a:defRPr/>
            </a:pPr>
            <a:endParaRPr lang="es-ES" sz="1200" dirty="0">
              <a:solidFill>
                <a:schemeClr val="tx1">
                  <a:lumMod val="85000"/>
                  <a:lumOff val="15000"/>
                </a:schemeClr>
              </a:solidFill>
              <a:latin typeface="Arial" panose="020B0604020202020204" pitchFamily="34" charset="0"/>
              <a:cs typeface="Arial" panose="020B0604020202020204" pitchFamily="34" charset="0"/>
            </a:endParaRPr>
          </a:p>
          <a:p>
            <a:pPr marL="171450" indent="-171450" defTabSz="609585">
              <a:buFont typeface="Arial" panose="020B0604020202020204" pitchFamily="34" charset="0"/>
              <a:buChar char="•"/>
              <a:defRPr/>
            </a:pPr>
            <a:endParaRPr lang="es-ES" sz="1200" dirty="0" smtClean="0">
              <a:solidFill>
                <a:schemeClr val="tx1">
                  <a:lumMod val="85000"/>
                  <a:lumOff val="15000"/>
                </a:schemeClr>
              </a:solidFill>
              <a:latin typeface="Arial" panose="020B0604020202020204" pitchFamily="34" charset="0"/>
              <a:cs typeface="Arial" panose="020B0604020202020204" pitchFamily="34" charset="0"/>
            </a:endParaRPr>
          </a:p>
          <a:p>
            <a:pPr marL="628650" lvl="1" indent="-171450" defTabSz="609585">
              <a:buFont typeface="Arial" panose="020B0604020202020204" pitchFamily="34" charset="0"/>
              <a:buChar char="•"/>
              <a:defRPr/>
            </a:pPr>
            <a:endParaRPr lang="es-ES" sz="1200" dirty="0">
              <a:solidFill>
                <a:schemeClr val="tx1">
                  <a:lumMod val="85000"/>
                  <a:lumOff val="15000"/>
                </a:schemeClr>
              </a:solidFill>
              <a:latin typeface="Arial" panose="020B0604020202020204" pitchFamily="34" charset="0"/>
              <a:cs typeface="Arial" panose="020B0604020202020204" pitchFamily="34" charset="0"/>
            </a:endParaRPr>
          </a:p>
          <a:p>
            <a:pPr defTabSz="609585">
              <a:defRPr/>
            </a:pPr>
            <a:endParaRPr lang="es-ES" sz="1200" dirty="0">
              <a:solidFill>
                <a:schemeClr val="tx1">
                  <a:lumMod val="85000"/>
                  <a:lumOff val="15000"/>
                </a:schemeClr>
              </a:solidFill>
              <a:latin typeface="Arial" panose="020B0604020202020204" pitchFamily="34" charset="0"/>
              <a:cs typeface="Arial" panose="020B0604020202020204" pitchFamily="34" charset="0"/>
            </a:endParaRPr>
          </a:p>
          <a:p>
            <a:pPr defTabSz="609585">
              <a:defRPr/>
            </a:pPr>
            <a:endParaRPr lang="es-ES" sz="1200" b="1" dirty="0">
              <a:solidFill>
                <a:schemeClr val="tx1">
                  <a:lumMod val="85000"/>
                  <a:lumOff val="15000"/>
                </a:schemeClr>
              </a:solidFill>
              <a:latin typeface="Arial" panose="020B0604020202020204" pitchFamily="34" charset="0"/>
              <a:cs typeface="Arial" panose="020B0604020202020204" pitchFamily="34" charset="0"/>
            </a:endParaRPr>
          </a:p>
          <a:p>
            <a:pPr defTabSz="609585">
              <a:defRPr/>
            </a:pPr>
            <a:endParaRPr lang="es-ES" sz="1200" b="1" dirty="0">
              <a:solidFill>
                <a:schemeClr val="tx1">
                  <a:lumMod val="85000"/>
                  <a:lumOff val="15000"/>
                </a:schemeClr>
              </a:solidFill>
              <a:latin typeface="Arial" panose="020B0604020202020204" pitchFamily="34" charset="0"/>
              <a:cs typeface="Arial" panose="020B0604020202020204" pitchFamily="34" charset="0"/>
            </a:endParaRPr>
          </a:p>
          <a:p>
            <a:pPr defTabSz="609585">
              <a:defRPr/>
            </a:pPr>
            <a:endParaRPr lang="es-ES" sz="12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37" name="Elipse 236"/>
          <p:cNvSpPr/>
          <p:nvPr/>
        </p:nvSpPr>
        <p:spPr>
          <a:xfrm>
            <a:off x="189864" y="1096743"/>
            <a:ext cx="503387" cy="384526"/>
          </a:xfrm>
          <a:prstGeom prst="ellipse">
            <a:avLst/>
          </a:prstGeom>
          <a:pattFill prst="wdUpDiag">
            <a:fgClr>
              <a:schemeClr val="accent2"/>
            </a:fgClr>
            <a:bgClr>
              <a:schemeClr val="accent2"/>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sp>
        <p:nvSpPr>
          <p:cNvPr id="246" name="Elipse 245"/>
          <p:cNvSpPr/>
          <p:nvPr/>
        </p:nvSpPr>
        <p:spPr>
          <a:xfrm>
            <a:off x="6470904" y="793561"/>
            <a:ext cx="267700" cy="20449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sp>
        <p:nvSpPr>
          <p:cNvPr id="247" name="Elipse 246"/>
          <p:cNvSpPr/>
          <p:nvPr/>
        </p:nvSpPr>
        <p:spPr>
          <a:xfrm>
            <a:off x="6475230" y="1080264"/>
            <a:ext cx="267700" cy="204490"/>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cxnSp>
        <p:nvCxnSpPr>
          <p:cNvPr id="252" name="Conector angular 251"/>
          <p:cNvCxnSpPr/>
          <p:nvPr/>
        </p:nvCxnSpPr>
        <p:spPr>
          <a:xfrm rot="10800000" flipV="1">
            <a:off x="5955152" y="3828645"/>
            <a:ext cx="617189" cy="51194"/>
          </a:xfrm>
          <a:prstGeom prst="bentConnector3">
            <a:avLst>
              <a:gd name="adj1" fmla="val 50000"/>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 name="Gruppieren 3"/>
          <p:cNvGrpSpPr/>
          <p:nvPr/>
        </p:nvGrpSpPr>
        <p:grpSpPr>
          <a:xfrm>
            <a:off x="6546160" y="3325460"/>
            <a:ext cx="3847667" cy="1277273"/>
            <a:chOff x="6477404" y="2379033"/>
            <a:chExt cx="3847667" cy="1277273"/>
          </a:xfrm>
        </p:grpSpPr>
        <p:sp>
          <p:nvSpPr>
            <p:cNvPr id="251" name="CuadroTexto 250"/>
            <p:cNvSpPr txBox="1"/>
            <p:nvPr/>
          </p:nvSpPr>
          <p:spPr>
            <a:xfrm>
              <a:off x="6576031" y="2379033"/>
              <a:ext cx="3749040" cy="1277273"/>
            </a:xfrm>
            <a:prstGeom prst="rect">
              <a:avLst/>
            </a:prstGeom>
            <a:noFill/>
            <a:ln>
              <a:solidFill>
                <a:srgbClr val="C00000"/>
              </a:solidFill>
            </a:ln>
          </p:spPr>
          <p:txBody>
            <a:bodyPr wrap="square" rtlCol="0">
              <a:spAutoFit/>
            </a:bodyPr>
            <a:lstStyle/>
            <a:p>
              <a:pPr defTabSz="609585">
                <a:defRPr/>
              </a:pPr>
              <a:r>
                <a:rPr lang="es-ES" sz="1100" b="1" dirty="0">
                  <a:solidFill>
                    <a:schemeClr val="tx1">
                      <a:lumMod val="85000"/>
                      <a:lumOff val="15000"/>
                    </a:schemeClr>
                  </a:solidFill>
                  <a:latin typeface="Arial" panose="020B0604020202020204" pitchFamily="34" charset="0"/>
                  <a:cs typeface="Arial" panose="020B0604020202020204" pitchFamily="34" charset="0"/>
                </a:rPr>
                <a:t>Relation to </a:t>
              </a:r>
              <a:r>
                <a:rPr lang="es-ES" sz="1100" b="1" dirty="0" smtClean="0">
                  <a:solidFill>
                    <a:schemeClr val="tx1">
                      <a:lumMod val="85000"/>
                      <a:lumOff val="15000"/>
                    </a:schemeClr>
                  </a:solidFill>
                  <a:latin typeface="Arial" panose="020B0604020202020204" pitchFamily="34" charset="0"/>
                  <a:cs typeface="Arial" panose="020B0604020202020204" pitchFamily="34" charset="0"/>
                </a:rPr>
                <a:t>Land / Water</a:t>
              </a:r>
              <a:endParaRPr lang="es-ES" sz="1100" b="1" dirty="0">
                <a:solidFill>
                  <a:schemeClr val="tx1">
                    <a:lumMod val="85000"/>
                    <a:lumOff val="15000"/>
                  </a:schemeClr>
                </a:solidFill>
                <a:latin typeface="Arial" panose="020B0604020202020204" pitchFamily="34" charset="0"/>
                <a:cs typeface="Arial" panose="020B0604020202020204" pitchFamily="34" charset="0"/>
              </a:endParaRPr>
            </a:p>
            <a:p>
              <a:pPr marL="171450" indent="-171450" defTabSz="609585">
                <a:lnSpc>
                  <a:spcPct val="150000"/>
                </a:lnSpc>
                <a:buFont typeface="Arial" panose="020B0604020202020204" pitchFamily="34" charset="0"/>
                <a:buChar char="•"/>
                <a:defRPr/>
              </a:pPr>
              <a:r>
                <a:rPr lang="es-ES" sz="1100" dirty="0" smtClean="0">
                  <a:solidFill>
                    <a:schemeClr val="tx1">
                      <a:lumMod val="85000"/>
                      <a:lumOff val="15000"/>
                    </a:schemeClr>
                  </a:solidFill>
                  <a:latin typeface="Arial" panose="020B0604020202020204" pitchFamily="34" charset="0"/>
                  <a:cs typeface="Arial" panose="020B0604020202020204" pitchFamily="34" charset="0"/>
                </a:rPr>
                <a:t>Land </a:t>
              </a:r>
              <a:r>
                <a:rPr lang="es-ES" sz="1100" dirty="0">
                  <a:solidFill>
                    <a:schemeClr val="tx1">
                      <a:lumMod val="85000"/>
                      <a:lumOff val="15000"/>
                    </a:schemeClr>
                  </a:solidFill>
                  <a:latin typeface="Arial" panose="020B0604020202020204" pitchFamily="34" charset="0"/>
                  <a:cs typeface="Arial" panose="020B0604020202020204" pitchFamily="34" charset="0"/>
                </a:rPr>
                <a:t>use of solar enegy</a:t>
              </a:r>
            </a:p>
            <a:p>
              <a:pPr marL="171450" indent="-171450" defTabSz="609585">
                <a:lnSpc>
                  <a:spcPct val="150000"/>
                </a:lnSpc>
                <a:buFont typeface="Arial" panose="020B0604020202020204" pitchFamily="34" charset="0"/>
                <a:buChar char="•"/>
                <a:defRPr/>
              </a:pPr>
              <a:r>
                <a:rPr lang="es-ES" sz="1100" dirty="0" err="1">
                  <a:solidFill>
                    <a:schemeClr val="tx1">
                      <a:lumMod val="85000"/>
                      <a:lumOff val="15000"/>
                    </a:schemeClr>
                  </a:solidFill>
                  <a:latin typeface="Arial" panose="020B0604020202020204" pitchFamily="34" charset="0"/>
                  <a:cs typeface="Arial" panose="020B0604020202020204" pitchFamily="34" charset="0"/>
                </a:rPr>
                <a:t>Limits</a:t>
              </a:r>
              <a:r>
                <a:rPr lang="es-ES" sz="1100" dirty="0">
                  <a:solidFill>
                    <a:schemeClr val="tx1">
                      <a:lumMod val="85000"/>
                      <a:lumOff val="15000"/>
                    </a:schemeClr>
                  </a:solidFill>
                  <a:latin typeface="Arial" panose="020B0604020202020204" pitchFamily="34" charset="0"/>
                  <a:cs typeface="Arial" panose="020B0604020202020204" pitchFamily="34" charset="0"/>
                </a:rPr>
                <a:t> to </a:t>
              </a:r>
              <a:r>
                <a:rPr lang="es-ES" sz="1100" dirty="0" err="1">
                  <a:solidFill>
                    <a:schemeClr val="tx1">
                      <a:lumMod val="85000"/>
                      <a:lumOff val="15000"/>
                    </a:schemeClr>
                  </a:solidFill>
                  <a:latin typeface="Arial" panose="020B0604020202020204" pitchFamily="34" charset="0"/>
                  <a:cs typeface="Arial" panose="020B0604020202020204" pitchFamily="34" charset="0"/>
                </a:rPr>
                <a:t>the</a:t>
              </a:r>
              <a:r>
                <a:rPr lang="es-ES" sz="1100" dirty="0">
                  <a:solidFill>
                    <a:schemeClr val="tx1">
                      <a:lumMod val="85000"/>
                      <a:lumOff val="15000"/>
                    </a:schemeClr>
                  </a:solidFill>
                  <a:latin typeface="Arial" panose="020B0604020202020204" pitchFamily="34" charset="0"/>
                  <a:cs typeface="Arial" panose="020B0604020202020204" pitchFamily="34" charset="0"/>
                </a:rPr>
                <a:t> </a:t>
              </a:r>
              <a:r>
                <a:rPr lang="es-ES" sz="1100" dirty="0" err="1">
                  <a:solidFill>
                    <a:schemeClr val="tx1">
                      <a:lumMod val="85000"/>
                      <a:lumOff val="15000"/>
                    </a:schemeClr>
                  </a:solidFill>
                  <a:latin typeface="Arial" panose="020B0604020202020204" pitchFamily="34" charset="0"/>
                  <a:cs typeface="Arial" panose="020B0604020202020204" pitchFamily="34" charset="0"/>
                </a:rPr>
                <a:t>demand</a:t>
              </a:r>
              <a:r>
                <a:rPr lang="es-ES" sz="1100" dirty="0">
                  <a:solidFill>
                    <a:schemeClr val="tx1">
                      <a:lumMod val="85000"/>
                      <a:lumOff val="15000"/>
                    </a:schemeClr>
                  </a:solidFill>
                  <a:latin typeface="Arial" panose="020B0604020202020204" pitchFamily="34" charset="0"/>
                  <a:cs typeface="Arial" panose="020B0604020202020204" pitchFamily="34" charset="0"/>
                </a:rPr>
                <a:t> of </a:t>
              </a:r>
              <a:r>
                <a:rPr lang="es-ES" sz="1100" dirty="0" err="1">
                  <a:solidFill>
                    <a:schemeClr val="tx1">
                      <a:lumMod val="85000"/>
                      <a:lumOff val="15000"/>
                    </a:schemeClr>
                  </a:solidFill>
                  <a:latin typeface="Arial" panose="020B0604020202020204" pitchFamily="34" charset="0"/>
                  <a:cs typeface="Arial" panose="020B0604020202020204" pitchFamily="34" charset="0"/>
                </a:rPr>
                <a:t>bioenergy</a:t>
              </a:r>
              <a:r>
                <a:rPr lang="es-ES" sz="1100" dirty="0">
                  <a:solidFill>
                    <a:schemeClr val="tx1">
                      <a:lumMod val="85000"/>
                      <a:lumOff val="15000"/>
                    </a:schemeClr>
                  </a:solidFill>
                  <a:latin typeface="Arial" panose="020B0604020202020204" pitchFamily="34" charset="0"/>
                  <a:cs typeface="Arial" panose="020B0604020202020204" pitchFamily="34" charset="0"/>
                </a:rPr>
                <a:t> (</a:t>
              </a:r>
              <a:r>
                <a:rPr lang="es-ES" sz="1100" dirty="0" err="1">
                  <a:solidFill>
                    <a:schemeClr val="tx1">
                      <a:lumMod val="85000"/>
                      <a:lumOff val="15000"/>
                    </a:schemeClr>
                  </a:solidFill>
                  <a:latin typeface="Arial" panose="020B0604020202020204" pitchFamily="34" charset="0"/>
                  <a:cs typeface="Arial" panose="020B0604020202020204" pitchFamily="34" charset="0"/>
                </a:rPr>
                <a:t>wood</a:t>
              </a:r>
              <a:r>
                <a:rPr lang="es-ES" sz="1100" dirty="0">
                  <a:solidFill>
                    <a:schemeClr val="tx1">
                      <a:lumMod val="85000"/>
                      <a:lumOff val="15000"/>
                    </a:schemeClr>
                  </a:solidFill>
                  <a:latin typeface="Arial" panose="020B0604020202020204" pitchFamily="34" charset="0"/>
                  <a:cs typeface="Arial" panose="020B0604020202020204" pitchFamily="34" charset="0"/>
                </a:rPr>
                <a:t> and </a:t>
              </a:r>
              <a:r>
                <a:rPr lang="es-ES" sz="1100" dirty="0" err="1">
                  <a:solidFill>
                    <a:schemeClr val="tx1">
                      <a:lumMod val="85000"/>
                      <a:lumOff val="15000"/>
                    </a:schemeClr>
                  </a:solidFill>
                  <a:latin typeface="Arial" panose="020B0604020202020204" pitchFamily="34" charset="0"/>
                  <a:cs typeface="Arial" panose="020B0604020202020204" pitchFamily="34" charset="0"/>
                </a:rPr>
                <a:t>biofuels</a:t>
              </a:r>
              <a:r>
                <a:rPr lang="es-ES" sz="1100" dirty="0">
                  <a:solidFill>
                    <a:schemeClr val="tx1">
                      <a:lumMod val="85000"/>
                      <a:lumOff val="15000"/>
                    </a:schemeClr>
                  </a:solidFill>
                  <a:latin typeface="Arial" panose="020B0604020202020204" pitchFamily="34" charset="0"/>
                  <a:cs typeface="Arial" panose="020B0604020202020204" pitchFamily="34" charset="0"/>
                </a:rPr>
                <a:t>) and </a:t>
              </a:r>
              <a:r>
                <a:rPr lang="es-ES" sz="1100" dirty="0" err="1">
                  <a:solidFill>
                    <a:schemeClr val="tx1">
                      <a:lumMod val="85000"/>
                      <a:lumOff val="15000"/>
                    </a:schemeClr>
                  </a:solidFill>
                  <a:latin typeface="Arial" panose="020B0604020202020204" pitchFamily="34" charset="0"/>
                  <a:cs typeface="Arial" panose="020B0604020202020204" pitchFamily="34" charset="0"/>
                </a:rPr>
                <a:t>allocation</a:t>
              </a:r>
              <a:r>
                <a:rPr lang="es-ES" sz="1100" dirty="0">
                  <a:solidFill>
                    <a:schemeClr val="tx1">
                      <a:lumMod val="85000"/>
                      <a:lumOff val="15000"/>
                    </a:schemeClr>
                  </a:solidFill>
                  <a:latin typeface="Arial" panose="020B0604020202020204" pitchFamily="34" charset="0"/>
                  <a:cs typeface="Arial" panose="020B0604020202020204" pitchFamily="34" charset="0"/>
                </a:rPr>
                <a:t> of </a:t>
              </a:r>
              <a:r>
                <a:rPr lang="es-ES" sz="1100" dirty="0" err="1">
                  <a:solidFill>
                    <a:schemeClr val="tx1">
                      <a:lumMod val="85000"/>
                      <a:lumOff val="15000"/>
                    </a:schemeClr>
                  </a:solidFill>
                  <a:latin typeface="Arial" panose="020B0604020202020204" pitchFamily="34" charset="0"/>
                  <a:cs typeface="Arial" panose="020B0604020202020204" pitchFamily="34" charset="0"/>
                </a:rPr>
                <a:t>land</a:t>
              </a:r>
              <a:r>
                <a:rPr lang="es-ES" sz="1100" dirty="0">
                  <a:solidFill>
                    <a:schemeClr val="tx1">
                      <a:lumMod val="85000"/>
                      <a:lumOff val="15000"/>
                    </a:schemeClr>
                  </a:solidFill>
                  <a:latin typeface="Arial" panose="020B0604020202020204" pitchFamily="34" charset="0"/>
                  <a:cs typeface="Arial" panose="020B0604020202020204" pitchFamily="34" charset="0"/>
                </a:rPr>
                <a:t> </a:t>
              </a:r>
              <a:r>
                <a:rPr lang="es-ES" sz="1100" dirty="0" err="1">
                  <a:solidFill>
                    <a:schemeClr val="tx1">
                      <a:lumMod val="85000"/>
                      <a:lumOff val="15000"/>
                    </a:schemeClr>
                  </a:solidFill>
                  <a:latin typeface="Arial" panose="020B0604020202020204" pitchFamily="34" charset="0"/>
                  <a:cs typeface="Arial" panose="020B0604020202020204" pitchFamily="34" charset="0"/>
                </a:rPr>
                <a:t>products</a:t>
              </a:r>
              <a:r>
                <a:rPr lang="es-ES" sz="1100" dirty="0">
                  <a:solidFill>
                    <a:schemeClr val="tx1">
                      <a:lumMod val="85000"/>
                      <a:lumOff val="15000"/>
                    </a:schemeClr>
                  </a:solidFill>
                  <a:latin typeface="Arial" panose="020B0604020202020204" pitchFamily="34" charset="0"/>
                  <a:cs typeface="Arial" panose="020B0604020202020204" pitchFamily="34" charset="0"/>
                </a:rPr>
                <a:t> to </a:t>
              </a:r>
              <a:r>
                <a:rPr lang="es-ES" sz="1100" dirty="0" err="1">
                  <a:solidFill>
                    <a:schemeClr val="tx1">
                      <a:lumMod val="85000"/>
                      <a:lumOff val="15000"/>
                    </a:schemeClr>
                  </a:solidFill>
                  <a:latin typeface="Arial" panose="020B0604020202020204" pitchFamily="34" charset="0"/>
                  <a:cs typeface="Arial" panose="020B0604020202020204" pitchFamily="34" charset="0"/>
                </a:rPr>
                <a:t>energy</a:t>
              </a:r>
              <a:r>
                <a:rPr lang="es-ES" sz="1100" dirty="0">
                  <a:solidFill>
                    <a:schemeClr val="tx1">
                      <a:lumMod val="85000"/>
                      <a:lumOff val="15000"/>
                    </a:schemeClr>
                  </a:solidFill>
                  <a:latin typeface="Arial" panose="020B0604020202020204" pitchFamily="34" charset="0"/>
                  <a:cs typeface="Arial" panose="020B0604020202020204" pitchFamily="34" charset="0"/>
                </a:rPr>
                <a:t>/</a:t>
              </a:r>
              <a:r>
                <a:rPr lang="es-ES" sz="1100" dirty="0" err="1">
                  <a:solidFill>
                    <a:schemeClr val="tx1">
                      <a:lumMod val="85000"/>
                      <a:lumOff val="15000"/>
                    </a:schemeClr>
                  </a:solidFill>
                  <a:latin typeface="Arial" panose="020B0604020202020204" pitchFamily="34" charset="0"/>
                  <a:cs typeface="Arial" panose="020B0604020202020204" pitchFamily="34" charset="0"/>
                </a:rPr>
                <a:t>food</a:t>
              </a:r>
              <a:r>
                <a:rPr lang="es-ES" sz="1100" dirty="0">
                  <a:solidFill>
                    <a:schemeClr val="tx1">
                      <a:lumMod val="85000"/>
                      <a:lumOff val="15000"/>
                    </a:schemeClr>
                  </a:solidFill>
                  <a:latin typeface="Arial" panose="020B0604020202020204" pitchFamily="34" charset="0"/>
                  <a:cs typeface="Arial" panose="020B0604020202020204" pitchFamily="34" charset="0"/>
                </a:rPr>
                <a:t>/</a:t>
              </a:r>
              <a:r>
                <a:rPr lang="es-ES" sz="1100" dirty="0" err="1">
                  <a:solidFill>
                    <a:schemeClr val="tx1">
                      <a:lumMod val="85000"/>
                      <a:lumOff val="15000"/>
                    </a:schemeClr>
                  </a:solidFill>
                  <a:latin typeface="Arial" panose="020B0604020202020204" pitchFamily="34" charset="0"/>
                  <a:cs typeface="Arial" panose="020B0604020202020204" pitchFamily="34" charset="0"/>
                </a:rPr>
                <a:t>industry</a:t>
              </a:r>
              <a:r>
                <a:rPr lang="es-ES" sz="1100" dirty="0">
                  <a:solidFill>
                    <a:schemeClr val="tx1">
                      <a:lumMod val="85000"/>
                      <a:lumOff val="15000"/>
                    </a:schemeClr>
                  </a:solidFill>
                  <a:latin typeface="Arial" panose="020B0604020202020204" pitchFamily="34" charset="0"/>
                  <a:cs typeface="Arial" panose="020B0604020202020204" pitchFamily="34" charset="0"/>
                </a:rPr>
                <a:t> uses</a:t>
              </a:r>
            </a:p>
          </p:txBody>
        </p:sp>
        <p:sp>
          <p:nvSpPr>
            <p:cNvPr id="253" name="Elipse 252"/>
            <p:cNvSpPr/>
            <p:nvPr/>
          </p:nvSpPr>
          <p:spPr>
            <a:xfrm>
              <a:off x="6477404" y="2631922"/>
              <a:ext cx="267700" cy="204490"/>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sp>
          <p:nvSpPr>
            <p:cNvPr id="254" name="Elipse 253"/>
            <p:cNvSpPr/>
            <p:nvPr/>
          </p:nvSpPr>
          <p:spPr>
            <a:xfrm>
              <a:off x="6496766" y="2901006"/>
              <a:ext cx="267700" cy="204490"/>
            </a:xfrm>
            <a:prstGeom prst="ellipse">
              <a:avLst/>
            </a:prstGeom>
            <a:solidFill>
              <a:srgbClr val="FF6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grpSp>
      <p:cxnSp>
        <p:nvCxnSpPr>
          <p:cNvPr id="260" name="Conector angular 259"/>
          <p:cNvCxnSpPr>
            <a:stCxn id="259" idx="1"/>
          </p:cNvCxnSpPr>
          <p:nvPr/>
        </p:nvCxnSpPr>
        <p:spPr>
          <a:xfrm rot="10800000">
            <a:off x="5938571" y="5135054"/>
            <a:ext cx="706217" cy="72380"/>
          </a:xfrm>
          <a:prstGeom prst="bentConnector3">
            <a:avLst>
              <a:gd name="adj1" fmla="val 50000"/>
            </a:avLst>
          </a:prstGeom>
          <a:ln w="57150">
            <a:solidFill>
              <a:srgbClr val="00FF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Gruppieren 4"/>
          <p:cNvGrpSpPr/>
          <p:nvPr/>
        </p:nvGrpSpPr>
        <p:grpSpPr>
          <a:xfrm>
            <a:off x="6576031" y="4949671"/>
            <a:ext cx="3817796" cy="515526"/>
            <a:chOff x="6470904" y="3665676"/>
            <a:chExt cx="3817796" cy="515526"/>
          </a:xfrm>
        </p:grpSpPr>
        <p:sp>
          <p:nvSpPr>
            <p:cNvPr id="259" name="CuadroTexto 258"/>
            <p:cNvSpPr txBox="1"/>
            <p:nvPr/>
          </p:nvSpPr>
          <p:spPr>
            <a:xfrm>
              <a:off x="6539660" y="3665676"/>
              <a:ext cx="3749040" cy="515526"/>
            </a:xfrm>
            <a:prstGeom prst="rect">
              <a:avLst/>
            </a:prstGeom>
            <a:noFill/>
            <a:ln>
              <a:solidFill>
                <a:srgbClr val="00FF00"/>
              </a:solidFill>
            </a:ln>
          </p:spPr>
          <p:txBody>
            <a:bodyPr wrap="square" rtlCol="0">
              <a:spAutoFit/>
            </a:bodyPr>
            <a:lstStyle/>
            <a:p>
              <a:pPr defTabSz="609585">
                <a:defRPr/>
              </a:pPr>
              <a:r>
                <a:rPr lang="es-ES" sz="1100" b="1" dirty="0">
                  <a:solidFill>
                    <a:schemeClr val="tx1">
                      <a:lumMod val="85000"/>
                      <a:lumOff val="15000"/>
                    </a:schemeClr>
                  </a:solidFill>
                  <a:latin typeface="Arial" panose="020B0604020202020204" pitchFamily="34" charset="0"/>
                  <a:cs typeface="Arial" panose="020B0604020202020204" pitchFamily="34" charset="0"/>
                </a:rPr>
                <a:t>Relation to </a:t>
              </a:r>
              <a:r>
                <a:rPr lang="es-ES" sz="1100" b="1" dirty="0" smtClean="0">
                  <a:solidFill>
                    <a:schemeClr val="tx1">
                      <a:lumMod val="85000"/>
                      <a:lumOff val="15000"/>
                    </a:schemeClr>
                  </a:solidFill>
                  <a:latin typeface="Arial" panose="020B0604020202020204" pitchFamily="34" charset="0"/>
                  <a:cs typeface="Arial" panose="020B0604020202020204" pitchFamily="34" charset="0"/>
                </a:rPr>
                <a:t>Climate</a:t>
              </a:r>
              <a:endParaRPr lang="es-ES" sz="1100" b="1" dirty="0">
                <a:solidFill>
                  <a:schemeClr val="tx1">
                    <a:lumMod val="85000"/>
                    <a:lumOff val="15000"/>
                  </a:schemeClr>
                </a:solidFill>
                <a:latin typeface="Arial" panose="020B0604020202020204" pitchFamily="34" charset="0"/>
                <a:cs typeface="Arial" panose="020B0604020202020204" pitchFamily="34" charset="0"/>
              </a:endParaRPr>
            </a:p>
            <a:p>
              <a:pPr marL="171450" indent="-171450" defTabSz="609585">
                <a:lnSpc>
                  <a:spcPct val="150000"/>
                </a:lnSpc>
                <a:buFont typeface="Arial" panose="020B0604020202020204" pitchFamily="34" charset="0"/>
                <a:buChar char="•"/>
                <a:defRPr/>
              </a:pPr>
              <a:r>
                <a:rPr lang="es-ES" sz="1100" dirty="0" smtClean="0">
                  <a:solidFill>
                    <a:schemeClr val="tx1">
                      <a:lumMod val="85000"/>
                      <a:lumOff val="15000"/>
                    </a:schemeClr>
                  </a:solidFill>
                  <a:latin typeface="Arial" panose="020B0604020202020204" pitchFamily="34" charset="0"/>
                  <a:cs typeface="Arial" panose="020B0604020202020204" pitchFamily="34" charset="0"/>
                </a:rPr>
                <a:t>Emissions from Energy</a:t>
              </a:r>
              <a:endParaRPr lang="es-ES" sz="11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66" name="Elipse 265"/>
            <p:cNvSpPr/>
            <p:nvPr/>
          </p:nvSpPr>
          <p:spPr>
            <a:xfrm>
              <a:off x="6470904" y="3921038"/>
              <a:ext cx="267700" cy="204490"/>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grpSp>
      <p:cxnSp>
        <p:nvCxnSpPr>
          <p:cNvPr id="273" name="Conector angular 272"/>
          <p:cNvCxnSpPr/>
          <p:nvPr/>
        </p:nvCxnSpPr>
        <p:spPr>
          <a:xfrm rot="10800000">
            <a:off x="5964263" y="6042245"/>
            <a:ext cx="557950" cy="40819"/>
          </a:xfrm>
          <a:prstGeom prst="bentConnector3">
            <a:avLst>
              <a:gd name="adj1" fmla="val 50000"/>
            </a:avLst>
          </a:prstGeom>
          <a:ln w="57150">
            <a:solidFill>
              <a:srgbClr val="FF66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CuadroTexto 267"/>
          <p:cNvSpPr txBox="1"/>
          <p:nvPr/>
        </p:nvSpPr>
        <p:spPr>
          <a:xfrm>
            <a:off x="6661368" y="5600960"/>
            <a:ext cx="3749040" cy="938719"/>
          </a:xfrm>
          <a:prstGeom prst="rect">
            <a:avLst/>
          </a:prstGeom>
          <a:noFill/>
          <a:ln>
            <a:solidFill>
              <a:srgbClr val="FF6600"/>
            </a:solidFill>
          </a:ln>
        </p:spPr>
        <p:txBody>
          <a:bodyPr wrap="square" rtlCol="0">
            <a:spAutoFit/>
          </a:bodyPr>
          <a:lstStyle/>
          <a:p>
            <a:pPr defTabSz="609585">
              <a:defRPr/>
            </a:pPr>
            <a:r>
              <a:rPr lang="es-ES" sz="1100" b="1" dirty="0" err="1">
                <a:solidFill>
                  <a:schemeClr val="tx1">
                    <a:lumMod val="85000"/>
                    <a:lumOff val="15000"/>
                  </a:schemeClr>
                </a:solidFill>
                <a:latin typeface="Arial" panose="020B0604020202020204" pitchFamily="34" charset="0"/>
                <a:cs typeface="Arial" panose="020B0604020202020204" pitchFamily="34" charset="0"/>
              </a:rPr>
              <a:t>Relation</a:t>
            </a:r>
            <a:r>
              <a:rPr lang="es-ES" sz="1100" b="1" dirty="0">
                <a:solidFill>
                  <a:schemeClr val="tx1">
                    <a:lumMod val="85000"/>
                    <a:lumOff val="15000"/>
                  </a:schemeClr>
                </a:solidFill>
                <a:latin typeface="Arial" panose="020B0604020202020204" pitchFamily="34" charset="0"/>
                <a:cs typeface="Arial" panose="020B0604020202020204" pitchFamily="34" charset="0"/>
              </a:rPr>
              <a:t> to </a:t>
            </a:r>
            <a:r>
              <a:rPr lang="es-ES" sz="1100" b="1" dirty="0" err="1">
                <a:solidFill>
                  <a:schemeClr val="tx1">
                    <a:lumMod val="85000"/>
                    <a:lumOff val="15000"/>
                  </a:schemeClr>
                </a:solidFill>
                <a:latin typeface="Arial" panose="020B0604020202020204" pitchFamily="34" charset="0"/>
                <a:cs typeface="Arial" panose="020B0604020202020204" pitchFamily="34" charset="0"/>
              </a:rPr>
              <a:t>society</a:t>
            </a:r>
            <a:endParaRPr lang="es-ES" sz="1100" b="1" dirty="0">
              <a:solidFill>
                <a:schemeClr val="tx1">
                  <a:lumMod val="85000"/>
                  <a:lumOff val="15000"/>
                </a:schemeClr>
              </a:solidFill>
              <a:latin typeface="Arial" panose="020B0604020202020204" pitchFamily="34" charset="0"/>
              <a:cs typeface="Arial" panose="020B0604020202020204" pitchFamily="34" charset="0"/>
            </a:endParaRPr>
          </a:p>
          <a:p>
            <a:pPr defTabSz="609585">
              <a:defRPr/>
            </a:pPr>
            <a:endParaRPr lang="es-ES" sz="1100" b="1" dirty="0">
              <a:solidFill>
                <a:schemeClr val="tx1">
                  <a:lumMod val="85000"/>
                  <a:lumOff val="15000"/>
                </a:schemeClr>
              </a:solidFill>
              <a:latin typeface="Arial" panose="020B0604020202020204" pitchFamily="34" charset="0"/>
              <a:cs typeface="Arial" panose="020B0604020202020204" pitchFamily="34" charset="0"/>
            </a:endParaRPr>
          </a:p>
          <a:p>
            <a:pPr marL="171450" indent="-171450" defTabSz="609585">
              <a:lnSpc>
                <a:spcPct val="150000"/>
              </a:lnSpc>
              <a:buFont typeface="Arial" panose="020B0604020202020204" pitchFamily="34" charset="0"/>
              <a:buChar char="•"/>
              <a:defRPr/>
            </a:pPr>
            <a:r>
              <a:rPr lang="es-ES" sz="1100" dirty="0" smtClean="0">
                <a:solidFill>
                  <a:schemeClr val="tx1">
                    <a:lumMod val="85000"/>
                    <a:lumOff val="15000"/>
                  </a:schemeClr>
                </a:solidFill>
                <a:latin typeface="Arial" panose="020B0604020202020204" pitchFamily="34" charset="0"/>
                <a:cs typeface="Arial" panose="020B0604020202020204" pitchFamily="34" charset="0"/>
              </a:rPr>
              <a:t>None direct (?)</a:t>
            </a:r>
            <a:endParaRPr lang="es-ES" sz="1100" dirty="0">
              <a:solidFill>
                <a:schemeClr val="tx1">
                  <a:lumMod val="85000"/>
                  <a:lumOff val="15000"/>
                </a:schemeClr>
              </a:solidFill>
              <a:latin typeface="Arial" panose="020B0604020202020204" pitchFamily="34" charset="0"/>
              <a:cs typeface="Arial" panose="020B0604020202020204" pitchFamily="34" charset="0"/>
            </a:endParaRPr>
          </a:p>
          <a:p>
            <a:pPr defTabSz="609585">
              <a:lnSpc>
                <a:spcPct val="150000"/>
              </a:lnSpc>
              <a:defRPr/>
            </a:pPr>
            <a:endParaRPr lang="es-ES" sz="11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1" name="Elipse 238"/>
          <p:cNvSpPr/>
          <p:nvPr/>
        </p:nvSpPr>
        <p:spPr>
          <a:xfrm>
            <a:off x="162662" y="2373946"/>
            <a:ext cx="518030" cy="371911"/>
          </a:xfrm>
          <a:prstGeom prst="ellipse">
            <a:avLst/>
          </a:prstGeom>
          <a:pattFill prst="wdUpDiag">
            <a:fgClr>
              <a:schemeClr val="accent2"/>
            </a:fgClr>
            <a:bgClr>
              <a:schemeClr val="accent6"/>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sp>
        <p:nvSpPr>
          <p:cNvPr id="32" name="Elipse 238"/>
          <p:cNvSpPr/>
          <p:nvPr/>
        </p:nvSpPr>
        <p:spPr>
          <a:xfrm>
            <a:off x="163869" y="4228301"/>
            <a:ext cx="530257" cy="380689"/>
          </a:xfrm>
          <a:prstGeom prst="ellipse">
            <a:avLst/>
          </a:prstGeom>
          <a:pattFill prst="wdUpDiag">
            <a:fgClr>
              <a:schemeClr val="accent4"/>
            </a:fgClr>
            <a:bgClr>
              <a:srgbClr val="FF0000"/>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sp>
        <p:nvSpPr>
          <p:cNvPr id="38" name="Elipse 238"/>
          <p:cNvSpPr/>
          <p:nvPr/>
        </p:nvSpPr>
        <p:spPr>
          <a:xfrm>
            <a:off x="185526" y="3301123"/>
            <a:ext cx="518030" cy="371911"/>
          </a:xfrm>
          <a:prstGeom prst="ellipse">
            <a:avLst/>
          </a:prstGeom>
          <a:pattFill prst="wdUpDiag">
            <a:fgClr>
              <a:schemeClr val="accent2"/>
            </a:fgClr>
            <a:bgClr>
              <a:schemeClr val="accent6"/>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sp>
        <p:nvSpPr>
          <p:cNvPr id="39" name="Elipse 236"/>
          <p:cNvSpPr/>
          <p:nvPr/>
        </p:nvSpPr>
        <p:spPr>
          <a:xfrm>
            <a:off x="189864" y="5116994"/>
            <a:ext cx="503387" cy="384526"/>
          </a:xfrm>
          <a:prstGeom prst="ellipse">
            <a:avLst/>
          </a:prstGeom>
          <a:pattFill prst="wdUpDiag">
            <a:fgClr>
              <a:schemeClr val="accent2"/>
            </a:fgClr>
            <a:bgClr>
              <a:schemeClr val="accent2"/>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sp>
        <p:nvSpPr>
          <p:cNvPr id="40" name="Elipse 236"/>
          <p:cNvSpPr/>
          <p:nvPr/>
        </p:nvSpPr>
        <p:spPr>
          <a:xfrm>
            <a:off x="189864" y="5878057"/>
            <a:ext cx="503387" cy="384526"/>
          </a:xfrm>
          <a:prstGeom prst="ellipse">
            <a:avLst/>
          </a:prstGeom>
          <a:pattFill prst="wdUpDiag">
            <a:fgClr>
              <a:schemeClr val="accent2"/>
            </a:fgClr>
            <a:bgClr>
              <a:schemeClr val="accent2"/>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sp>
        <p:nvSpPr>
          <p:cNvPr id="41" name="Elipse 246"/>
          <p:cNvSpPr/>
          <p:nvPr/>
        </p:nvSpPr>
        <p:spPr>
          <a:xfrm>
            <a:off x="6468104" y="1610941"/>
            <a:ext cx="267700" cy="20449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sp>
        <p:nvSpPr>
          <p:cNvPr id="44" name="Elipse 246"/>
          <p:cNvSpPr/>
          <p:nvPr/>
        </p:nvSpPr>
        <p:spPr>
          <a:xfrm>
            <a:off x="6475230" y="1824409"/>
            <a:ext cx="267700" cy="20449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sp>
        <p:nvSpPr>
          <p:cNvPr id="45" name="Elipse 246"/>
          <p:cNvSpPr/>
          <p:nvPr/>
        </p:nvSpPr>
        <p:spPr>
          <a:xfrm>
            <a:off x="6462376" y="1330560"/>
            <a:ext cx="267700" cy="204490"/>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sp>
        <p:nvSpPr>
          <p:cNvPr id="48" name="Elipse 246"/>
          <p:cNvSpPr/>
          <p:nvPr/>
        </p:nvSpPr>
        <p:spPr>
          <a:xfrm>
            <a:off x="6461385" y="2093038"/>
            <a:ext cx="267700" cy="204490"/>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sp>
        <p:nvSpPr>
          <p:cNvPr id="51" name="Elipse 246"/>
          <p:cNvSpPr/>
          <p:nvPr/>
        </p:nvSpPr>
        <p:spPr>
          <a:xfrm>
            <a:off x="6462563" y="2364142"/>
            <a:ext cx="267700" cy="20449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sp>
        <p:nvSpPr>
          <p:cNvPr id="52" name="Elipse 246"/>
          <p:cNvSpPr/>
          <p:nvPr/>
        </p:nvSpPr>
        <p:spPr>
          <a:xfrm>
            <a:off x="6467120" y="2857991"/>
            <a:ext cx="267700" cy="20449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6" tIns="60958" rIns="121916" bIns="60958" numCol="1" spcCol="0" rtlCol="0" fromWordArt="0" anchor="ctr" anchorCtr="0" forceAA="0" compatLnSpc="1">
            <a:prstTxWarp prst="textNoShape">
              <a:avLst/>
            </a:prstTxWarp>
            <a:noAutofit/>
          </a:bodyPr>
          <a:lstStyle/>
          <a:p>
            <a:pPr algn="ctr"/>
            <a:endParaRPr lang="es-ES" sz="4536"/>
          </a:p>
        </p:txBody>
      </p:sp>
    </p:spTree>
    <p:extLst>
      <p:ext uri="{BB962C8B-B14F-4D97-AF65-F5344CB8AC3E}">
        <p14:creationId xmlns:p14="http://schemas.microsoft.com/office/powerpoint/2010/main" val="32938548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Modelling</a:t>
            </a:r>
            <a:r>
              <a:rPr lang="de-AT" dirty="0" smtClean="0"/>
              <a:t> Tasks at </a:t>
            </a:r>
            <a:r>
              <a:rPr lang="de-AT" dirty="0" err="1" smtClean="0"/>
              <a:t>hand</a:t>
            </a:r>
            <a:endParaRPr lang="de-AT" dirty="0"/>
          </a:p>
        </p:txBody>
      </p:sp>
      <p:sp>
        <p:nvSpPr>
          <p:cNvPr id="4" name="Rectangle 1"/>
          <p:cNvSpPr>
            <a:spLocks noGrp="1" noChangeArrowheads="1"/>
          </p:cNvSpPr>
          <p:nvPr>
            <p:ph idx="1"/>
          </p:nvPr>
        </p:nvSpPr>
        <p:spPr bwMode="auto">
          <a:xfrm>
            <a:off x="251792" y="1420932"/>
            <a:ext cx="11044858"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indent="0">
              <a:lnSpc>
                <a:spcPct val="100000"/>
              </a:lnSpc>
              <a:buNone/>
            </a:pPr>
            <a:r>
              <a:rPr kumimoji="0" lang="en-IE" altLang="de-DE" sz="1600" b="1" i="0" u="none" strike="noStrike" cap="none" normalizeH="0" baseline="0" dirty="0" smtClean="0">
                <a:ln>
                  <a:noFill/>
                </a:ln>
                <a:solidFill>
                  <a:srgbClr val="1F497D"/>
                </a:solidFill>
                <a:effectLst/>
                <a:latin typeface="Calibri" panose="020F0502020204030204" pitchFamily="34" charset="0"/>
                <a:ea typeface="Calibri" panose="020F0502020204030204" pitchFamily="34" charset="0"/>
                <a:cs typeface="Calibri" panose="020F0502020204030204" pitchFamily="34" charset="0"/>
              </a:rPr>
              <a:t>Ongoing Modelling</a:t>
            </a:r>
            <a:r>
              <a:rPr kumimoji="0" lang="en-IE" altLang="de-DE" sz="1600" b="1" i="0" u="none" strike="noStrike" cap="none" normalizeH="0" dirty="0" smtClean="0">
                <a:ln>
                  <a:noFill/>
                </a:ln>
                <a:solidFill>
                  <a:srgbClr val="1F497D"/>
                </a:solidFill>
                <a:effectLst/>
                <a:latin typeface="Calibri" panose="020F0502020204030204" pitchFamily="34" charset="0"/>
                <a:ea typeface="Calibri" panose="020F0502020204030204" pitchFamily="34" charset="0"/>
                <a:cs typeface="Calibri" panose="020F0502020204030204" pitchFamily="34" charset="0"/>
              </a:rPr>
              <a:t> Tasks:</a:t>
            </a:r>
            <a:endParaRPr kumimoji="0" lang="en-IE" altLang="de-DE" sz="1600" b="1" i="0" u="none" strike="noStrike" cap="none" normalizeH="0" baseline="0" dirty="0" smtClean="0">
              <a:ln>
                <a:noFill/>
              </a:ln>
              <a:solidFill>
                <a:srgbClr val="1F497D"/>
              </a:solidFill>
              <a:effectLst/>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en-IE" altLang="de-DE" sz="1600" dirty="0" smtClean="0">
                <a:solidFill>
                  <a:srgbClr val="1F497D"/>
                </a:solidFill>
                <a:latin typeface="Calibri" panose="020F0502020204030204" pitchFamily="34" charset="0"/>
                <a:ea typeface="Calibri" panose="020F0502020204030204" pitchFamily="34" charset="0"/>
                <a:cs typeface="Calibri" panose="020F0502020204030204" pitchFamily="34" charset="0"/>
              </a:rPr>
              <a:t>BIG</a:t>
            </a:r>
            <a:r>
              <a:rPr lang="en-IE" altLang="de-DE" sz="1600" dirty="0">
                <a:solidFill>
                  <a:srgbClr val="1F497D"/>
                </a:solidFill>
                <a:latin typeface="Calibri" panose="020F0502020204030204" pitchFamily="34" charset="0"/>
                <a:ea typeface="Calibri" panose="020F0502020204030204" pitchFamily="34" charset="0"/>
                <a:cs typeface="Calibri" panose="020F0502020204030204" pitchFamily="34" charset="0"/>
              </a:rPr>
              <a:t>: implement electrolyser capacities, storage capacities, P2H-capacities as basis for Flex-tech </a:t>
            </a:r>
            <a:r>
              <a:rPr lang="en-IE" altLang="de-DE" sz="1600" dirty="0" smtClean="0">
                <a:solidFill>
                  <a:srgbClr val="1F497D"/>
                </a:solidFill>
                <a:latin typeface="Calibri" panose="020F0502020204030204" pitchFamily="34" charset="0"/>
                <a:ea typeface="Calibri" panose="020F0502020204030204" pitchFamily="34" charset="0"/>
                <a:cs typeface="Calibri" panose="020F0502020204030204" pitchFamily="34" charset="0"/>
              </a:rPr>
              <a:t>utilization</a:t>
            </a:r>
          </a:p>
          <a:p>
            <a:pPr>
              <a:lnSpc>
                <a:spcPct val="100000"/>
              </a:lnSpc>
            </a:pPr>
            <a:r>
              <a:rPr lang="en-IE" altLang="de-DE" sz="1600" dirty="0">
                <a:solidFill>
                  <a:srgbClr val="1F497D"/>
                </a:solidFill>
                <a:latin typeface="Calibri" panose="020F0502020204030204" pitchFamily="34" charset="0"/>
                <a:ea typeface="Calibri" panose="020F0502020204030204" pitchFamily="34" charset="0"/>
                <a:cs typeface="Calibri" panose="020F0502020204030204" pitchFamily="34" charset="0"/>
              </a:rPr>
              <a:t>BIG: implement RES </a:t>
            </a:r>
            <a:r>
              <a:rPr lang="en-IE" altLang="de-DE" sz="1600" dirty="0" smtClean="0">
                <a:solidFill>
                  <a:srgbClr val="1F497D"/>
                </a:solidFill>
                <a:latin typeface="Calibri" panose="020F0502020204030204" pitchFamily="34" charset="0"/>
                <a:ea typeface="Calibri" panose="020F0502020204030204" pitchFamily="34" charset="0"/>
                <a:cs typeface="Calibri" panose="020F0502020204030204" pitchFamily="34" charset="0"/>
              </a:rPr>
              <a:t>potentials</a:t>
            </a:r>
          </a:p>
          <a:p>
            <a:pPr>
              <a:lnSpc>
                <a:spcPct val="100000"/>
              </a:lnSpc>
            </a:pPr>
            <a:r>
              <a:rPr lang="en-IE" altLang="de-DE" sz="1600" dirty="0" smtClean="0">
                <a:solidFill>
                  <a:srgbClr val="1F497D"/>
                </a:solidFill>
                <a:latin typeface="Calibri" panose="020F0502020204030204" pitchFamily="34" charset="0"/>
                <a:cs typeface="Calibri" panose="020F0502020204030204" pitchFamily="34" charset="0"/>
              </a:rPr>
              <a:t>MEDIUM: Link EROI/ESOI Module</a:t>
            </a:r>
            <a:endParaRPr lang="de-AT" altLang="de-DE" sz="900" dirty="0"/>
          </a:p>
          <a:p>
            <a:pPr>
              <a:lnSpc>
                <a:spcPct val="100000"/>
              </a:lnSpc>
            </a:pPr>
            <a:r>
              <a:rPr lang="en-IE" altLang="de-DE" sz="1600" dirty="0" smtClean="0">
                <a:solidFill>
                  <a:srgbClr val="1F497D"/>
                </a:solidFill>
                <a:latin typeface="Calibri" panose="020F0502020204030204" pitchFamily="34" charset="0"/>
                <a:ea typeface="Calibri" panose="020F0502020204030204" pitchFamily="34" charset="0"/>
                <a:cs typeface="Calibri" panose="020F0502020204030204" pitchFamily="34" charset="0"/>
              </a:rPr>
              <a:t>SMALL</a:t>
            </a:r>
            <a:r>
              <a:rPr lang="en-IE" altLang="de-DE" sz="1600" dirty="0">
                <a:solidFill>
                  <a:srgbClr val="1F497D"/>
                </a:solidFill>
                <a:latin typeface="Calibri" panose="020F0502020204030204" pitchFamily="34" charset="0"/>
                <a:ea typeface="Calibri" panose="020F0502020204030204" pitchFamily="34" charset="0"/>
                <a:cs typeface="Calibri" panose="020F0502020204030204" pitchFamily="34" charset="0"/>
              </a:rPr>
              <a:t>: Improve tech-utilization-allocation (acc. To </a:t>
            </a:r>
            <a:r>
              <a:rPr lang="en-IE" altLang="de-DE" sz="1600" dirty="0" err="1">
                <a:solidFill>
                  <a:srgbClr val="1F497D"/>
                </a:solidFill>
                <a:latin typeface="Calibri" panose="020F0502020204030204" pitchFamily="34" charset="0"/>
                <a:ea typeface="Calibri" panose="020F0502020204030204" pitchFamily="34" charset="0"/>
                <a:cs typeface="Calibri" panose="020F0502020204030204" pitchFamily="34" charset="0"/>
              </a:rPr>
              <a:t>Gonzalos</a:t>
            </a:r>
            <a:r>
              <a:rPr lang="en-IE" altLang="de-DE" sz="1600" dirty="0">
                <a:solidFill>
                  <a:srgbClr val="1F497D"/>
                </a:solidFill>
                <a:latin typeface="Calibri" panose="020F0502020204030204" pitchFamily="34" charset="0"/>
                <a:ea typeface="Calibri" panose="020F0502020204030204" pitchFamily="34" charset="0"/>
                <a:cs typeface="Calibri" panose="020F0502020204030204" pitchFamily="34" charset="0"/>
              </a:rPr>
              <a:t> suggestion)</a:t>
            </a:r>
          </a:p>
          <a:p>
            <a:pPr>
              <a:lnSpc>
                <a:spcPct val="100000"/>
              </a:lnSpc>
            </a:pPr>
            <a:r>
              <a:rPr lang="en-IE" altLang="de-DE" sz="1600" dirty="0">
                <a:solidFill>
                  <a:srgbClr val="1F497D"/>
                </a:solidFill>
                <a:latin typeface="Calibri" panose="020F0502020204030204" pitchFamily="34" charset="0"/>
                <a:ea typeface="Calibri" panose="020F0502020204030204" pitchFamily="34" charset="0"/>
                <a:cs typeface="Calibri" panose="020F0502020204030204" pitchFamily="34" charset="0"/>
              </a:rPr>
              <a:t>SMALL: Link existing </a:t>
            </a:r>
            <a:r>
              <a:rPr lang="en-IE" altLang="de-DE" sz="1600" dirty="0" smtClean="0">
                <a:solidFill>
                  <a:srgbClr val="1F497D"/>
                </a:solidFill>
                <a:latin typeface="Calibri" panose="020F0502020204030204" pitchFamily="34" charset="0"/>
                <a:ea typeface="Calibri" panose="020F0502020204030204" pitchFamily="34" charset="0"/>
                <a:cs typeface="Calibri" panose="020F0502020204030204" pitchFamily="34" charset="0"/>
              </a:rPr>
              <a:t>intermittency-parts</a:t>
            </a:r>
          </a:p>
          <a:p>
            <a:pPr>
              <a:lnSpc>
                <a:spcPct val="100000"/>
              </a:lnSpc>
            </a:pPr>
            <a:r>
              <a:rPr lang="en-IE" altLang="de-DE" sz="1600" dirty="0" smtClean="0">
                <a:solidFill>
                  <a:srgbClr val="1F497D"/>
                </a:solidFill>
                <a:latin typeface="Calibri" panose="020F0502020204030204" pitchFamily="34" charset="0"/>
                <a:ea typeface="Calibri" panose="020F0502020204030204" pitchFamily="34" charset="0"/>
                <a:cs typeface="Calibri" panose="020F0502020204030204" pitchFamily="34" charset="0"/>
              </a:rPr>
              <a:t>FORMAL: Re-organising </a:t>
            </a:r>
            <a:r>
              <a:rPr lang="en-IE" altLang="de-DE" sz="1600" dirty="0">
                <a:solidFill>
                  <a:srgbClr val="1F497D"/>
                </a:solidFill>
                <a:latin typeface="Calibri" panose="020F0502020204030204" pitchFamily="34" charset="0"/>
                <a:ea typeface="Calibri" panose="020F0502020204030204" pitchFamily="34" charset="0"/>
                <a:cs typeface="Calibri" panose="020F0502020204030204" pitchFamily="34" charset="0"/>
              </a:rPr>
              <a:t>the input </a:t>
            </a:r>
            <a:r>
              <a:rPr lang="en-IE" altLang="de-DE" sz="1600" dirty="0" smtClean="0">
                <a:solidFill>
                  <a:srgbClr val="1F497D"/>
                </a:solidFill>
                <a:latin typeface="Calibri" panose="020F0502020204030204" pitchFamily="34" charset="0"/>
                <a:ea typeface="Calibri" panose="020F0502020204030204" pitchFamily="34" charset="0"/>
                <a:cs typeface="Calibri" panose="020F0502020204030204" pitchFamily="34" charset="0"/>
              </a:rPr>
              <a:t>excel</a:t>
            </a:r>
            <a:endParaRPr lang="de-AT" altLang="de-DE" sz="900" dirty="0"/>
          </a:p>
          <a:p>
            <a:pPr>
              <a:lnSpc>
                <a:spcPct val="100000"/>
              </a:lnSpc>
            </a:pPr>
            <a:r>
              <a:rPr lang="en-IE" altLang="de-DE" sz="1600" dirty="0" smtClean="0">
                <a:solidFill>
                  <a:srgbClr val="1F497D"/>
                </a:solidFill>
                <a:latin typeface="Calibri" panose="020F0502020204030204" pitchFamily="34" charset="0"/>
                <a:ea typeface="Calibri" panose="020F0502020204030204" pitchFamily="34" charset="0"/>
                <a:cs typeface="Calibri" panose="020F0502020204030204" pitchFamily="34" charset="0"/>
              </a:rPr>
              <a:t>FORMAL: Nomenclature, Units</a:t>
            </a:r>
          </a:p>
          <a:p>
            <a:pPr>
              <a:lnSpc>
                <a:spcPct val="100000"/>
              </a:lnSpc>
            </a:pPr>
            <a:r>
              <a:rPr lang="en-IE" altLang="de-DE" sz="1600" dirty="0" smtClean="0">
                <a:solidFill>
                  <a:srgbClr val="1F497D"/>
                </a:solidFill>
                <a:latin typeface="Calibri" panose="020F0502020204030204" pitchFamily="34" charset="0"/>
                <a:ea typeface="Calibri" panose="020F0502020204030204" pitchFamily="34" charset="0"/>
                <a:cs typeface="Calibri" panose="020F0502020204030204" pitchFamily="34" charset="0"/>
              </a:rPr>
              <a:t>FORMAL: Deleting </a:t>
            </a:r>
            <a:r>
              <a:rPr lang="en-IE" altLang="de-DE" sz="1600" dirty="0">
                <a:solidFill>
                  <a:srgbClr val="1F497D"/>
                </a:solidFill>
                <a:latin typeface="Calibri" panose="020F0502020204030204" pitchFamily="34" charset="0"/>
                <a:ea typeface="Calibri" panose="020F0502020204030204" pitchFamily="34" charset="0"/>
                <a:cs typeface="Calibri" panose="020F0502020204030204" pitchFamily="34" charset="0"/>
              </a:rPr>
              <a:t>old unused </a:t>
            </a:r>
            <a:r>
              <a:rPr lang="en-IE" altLang="de-DE" sz="1600">
                <a:solidFill>
                  <a:srgbClr val="1F497D"/>
                </a:solidFill>
                <a:latin typeface="Calibri" panose="020F0502020204030204" pitchFamily="34" charset="0"/>
                <a:ea typeface="Calibri" panose="020F0502020204030204" pitchFamily="34" charset="0"/>
                <a:cs typeface="Calibri" panose="020F0502020204030204" pitchFamily="34" charset="0"/>
              </a:rPr>
              <a:t>MEDEAS </a:t>
            </a:r>
            <a:r>
              <a:rPr lang="en-IE" altLang="de-DE" sz="1600" smtClean="0">
                <a:solidFill>
                  <a:srgbClr val="1F497D"/>
                </a:solidFill>
                <a:latin typeface="Calibri" panose="020F0502020204030204" pitchFamily="34" charset="0"/>
                <a:ea typeface="Calibri" panose="020F0502020204030204" pitchFamily="34" charset="0"/>
                <a:cs typeface="Calibri" panose="020F0502020204030204" pitchFamily="34" charset="0"/>
              </a:rPr>
              <a:t>equations</a:t>
            </a:r>
            <a:endParaRPr lang="en-IE" altLang="de-DE" sz="1600" dirty="0" smtClean="0">
              <a:solidFill>
                <a:srgbClr val="1F497D"/>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IE" altLang="de-DE" sz="1600" dirty="0">
              <a:solidFill>
                <a:srgbClr val="1F497D"/>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r>
              <a:rPr kumimoji="0" lang="en-IE" altLang="de-DE" sz="1600" b="1" i="0" u="none" strike="noStrike" cap="none" normalizeH="0" baseline="0" dirty="0" smtClean="0">
                <a:ln>
                  <a:noFill/>
                </a:ln>
                <a:solidFill>
                  <a:srgbClr val="1F497D"/>
                </a:solidFill>
                <a:effectLst/>
                <a:latin typeface="Calibri" panose="020F0502020204030204" pitchFamily="34" charset="0"/>
                <a:ea typeface="Calibri" panose="020F0502020204030204" pitchFamily="34" charset="0"/>
                <a:cs typeface="Calibri" panose="020F0502020204030204" pitchFamily="34" charset="0"/>
              </a:rPr>
              <a:t>Tasks in Preparation:</a:t>
            </a:r>
          </a:p>
          <a:p>
            <a:pPr>
              <a:lnSpc>
                <a:spcPct val="100000"/>
              </a:lnSpc>
            </a:pPr>
            <a:r>
              <a:rPr lang="en-IE" altLang="de-DE" sz="1600" dirty="0">
                <a:solidFill>
                  <a:srgbClr val="1F497D"/>
                </a:solidFill>
                <a:latin typeface="Calibri" panose="020F0502020204030204" pitchFamily="34" charset="0"/>
                <a:ea typeface="Calibri" panose="020F0502020204030204" pitchFamily="34" charset="0"/>
                <a:cs typeface="Calibri" panose="020F0502020204030204" pitchFamily="34" charset="0"/>
              </a:rPr>
              <a:t>BIG: parametrization </a:t>
            </a:r>
            <a:r>
              <a:rPr lang="en-IE" altLang="de-DE" sz="1600" dirty="0" smtClean="0">
                <a:solidFill>
                  <a:srgbClr val="1F497D"/>
                </a:solidFill>
                <a:latin typeface="Calibri" panose="020F0502020204030204" pitchFamily="34" charset="0"/>
                <a:ea typeface="Calibri" panose="020F0502020204030204" pitchFamily="34" charset="0"/>
                <a:cs typeface="Calibri" panose="020F0502020204030204" pitchFamily="34" charset="0"/>
              </a:rPr>
              <a:t>of Transformation/capacity module for other regions</a:t>
            </a:r>
            <a:endParaRPr lang="en-IE" altLang="de-DE" dirty="0"/>
          </a:p>
          <a:p>
            <a:pPr>
              <a:lnSpc>
                <a:spcPct val="100000"/>
              </a:lnSpc>
            </a:pPr>
            <a:r>
              <a:rPr lang="en-IE" altLang="de-DE" sz="1600" dirty="0" smtClean="0">
                <a:solidFill>
                  <a:srgbClr val="1F497D"/>
                </a:solidFill>
                <a:latin typeface="Calibri" panose="020F0502020204030204" pitchFamily="34" charset="0"/>
                <a:ea typeface="Calibri" panose="020F0502020204030204" pitchFamily="34" charset="0"/>
                <a:cs typeface="Calibri" panose="020F0502020204030204" pitchFamily="34" charset="0"/>
              </a:rPr>
              <a:t>BIG</a:t>
            </a:r>
            <a:r>
              <a:rPr lang="en-IE" altLang="de-DE" sz="1600" dirty="0">
                <a:solidFill>
                  <a:srgbClr val="1F497D"/>
                </a:solidFill>
                <a:latin typeface="Calibri" panose="020F0502020204030204" pitchFamily="34" charset="0"/>
                <a:ea typeface="Calibri" panose="020F0502020204030204" pitchFamily="34" charset="0"/>
                <a:cs typeface="Calibri" panose="020F0502020204030204" pitchFamily="34" charset="0"/>
              </a:rPr>
              <a:t>: Implement end-use submodule</a:t>
            </a:r>
            <a:endParaRPr lang="de-AT" altLang="de-DE" sz="900" dirty="0"/>
          </a:p>
          <a:p>
            <a:pPr>
              <a:lnSpc>
                <a:spcPct val="100000"/>
              </a:lnSpc>
            </a:pPr>
            <a:endParaRPr lang="en-IE" altLang="de-DE" sz="1600" dirty="0" smtClean="0">
              <a:solidFill>
                <a:srgbClr val="1F497D"/>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IE" altLang="de-DE" sz="1600" dirty="0">
              <a:solidFill>
                <a:srgbClr val="1F497D"/>
              </a:solidFill>
              <a:latin typeface="Calibri" panose="020F0502020204030204" pitchFamily="34" charset="0"/>
              <a:cs typeface="Calibri" panose="020F0502020204030204" pitchFamily="34" charset="0"/>
            </a:endParaRPr>
          </a:p>
          <a:p>
            <a:pPr marL="0" indent="0">
              <a:lnSpc>
                <a:spcPct val="100000"/>
              </a:lnSpc>
              <a:buNone/>
            </a:pPr>
            <a:r>
              <a:rPr lang="en-IE" altLang="de-DE" sz="1600" b="1" dirty="0" smtClean="0">
                <a:solidFill>
                  <a:srgbClr val="1F497D"/>
                </a:solidFill>
                <a:latin typeface="Calibri" panose="020F0502020204030204" pitchFamily="34" charset="0"/>
                <a:cs typeface="Calibri" panose="020F0502020204030204" pitchFamily="34" charset="0"/>
              </a:rPr>
              <a:t>Future work:</a:t>
            </a:r>
          </a:p>
          <a:p>
            <a:pPr>
              <a:lnSpc>
                <a:spcPct val="100000"/>
              </a:lnSpc>
            </a:pPr>
            <a:r>
              <a:rPr lang="en-IE" altLang="de-DE" sz="1600" dirty="0" smtClean="0">
                <a:solidFill>
                  <a:srgbClr val="1F497D"/>
                </a:solidFill>
                <a:latin typeface="Calibri" panose="020F0502020204030204" pitchFamily="34" charset="0"/>
                <a:cs typeface="Calibri" panose="020F0502020204030204" pitchFamily="34" charset="0"/>
              </a:rPr>
              <a:t>BIG: Extent to 36 Regions</a:t>
            </a:r>
            <a:endParaRPr lang="de-AT" altLang="de-DE" sz="900" dirty="0"/>
          </a:p>
        </p:txBody>
      </p:sp>
    </p:spTree>
    <p:extLst>
      <p:ext uri="{BB962C8B-B14F-4D97-AF65-F5344CB8AC3E}">
        <p14:creationId xmlns:p14="http://schemas.microsoft.com/office/powerpoint/2010/main" val="3093324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feil nach rechts 52"/>
          <p:cNvSpPr/>
          <p:nvPr/>
        </p:nvSpPr>
        <p:spPr>
          <a:xfrm>
            <a:off x="5698884" y="5180279"/>
            <a:ext cx="2549417"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Abgerundetes Rechteck 3"/>
          <p:cNvSpPr/>
          <p:nvPr/>
        </p:nvSpPr>
        <p:spPr>
          <a:xfrm>
            <a:off x="1299603" y="4656043"/>
            <a:ext cx="6363939" cy="1301861"/>
          </a:xfrm>
          <a:prstGeom prst="roundRect">
            <a:avLst/>
          </a:prstGeom>
          <a:solidFill>
            <a:srgbClr val="04BCE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1600" b="1" dirty="0" err="1" smtClean="0">
                <a:solidFill>
                  <a:schemeClr val="tx1">
                    <a:lumMod val="10000"/>
                    <a:lumOff val="90000"/>
                  </a:schemeClr>
                </a:solidFill>
              </a:rPr>
              <a:t>Variability</a:t>
            </a:r>
            <a:r>
              <a:rPr lang="de-AT" sz="1600" b="1" dirty="0" smtClean="0">
                <a:solidFill>
                  <a:schemeClr val="tx1">
                    <a:lumMod val="10000"/>
                    <a:lumOff val="90000"/>
                  </a:schemeClr>
                </a:solidFill>
              </a:rPr>
              <a:t> Management</a:t>
            </a:r>
          </a:p>
          <a:p>
            <a:r>
              <a:rPr lang="de-AT" sz="1200" dirty="0" smtClean="0">
                <a:solidFill>
                  <a:schemeClr val="bg1">
                    <a:lumMod val="95000"/>
                  </a:schemeClr>
                </a:solidFill>
              </a:rPr>
              <a:t>„</a:t>
            </a:r>
            <a:r>
              <a:rPr lang="de-AT" sz="1200" dirty="0" err="1" smtClean="0">
                <a:solidFill>
                  <a:schemeClr val="bg1">
                    <a:lumMod val="95000"/>
                  </a:schemeClr>
                </a:solidFill>
              </a:rPr>
              <a:t>impact</a:t>
            </a:r>
            <a:r>
              <a:rPr lang="de-AT" sz="1200" dirty="0" smtClean="0">
                <a:solidFill>
                  <a:schemeClr val="bg1">
                    <a:lumMod val="95000"/>
                  </a:schemeClr>
                </a:solidFill>
              </a:rPr>
              <a:t> </a:t>
            </a:r>
            <a:r>
              <a:rPr lang="de-AT" sz="1200" dirty="0" err="1" smtClean="0">
                <a:solidFill>
                  <a:schemeClr val="bg1">
                    <a:lumMod val="95000"/>
                  </a:schemeClr>
                </a:solidFill>
              </a:rPr>
              <a:t>of</a:t>
            </a:r>
            <a:r>
              <a:rPr lang="de-AT" sz="1200" dirty="0" smtClean="0">
                <a:solidFill>
                  <a:schemeClr val="bg1">
                    <a:lumMod val="95000"/>
                  </a:schemeClr>
                </a:solidFill>
              </a:rPr>
              <a:t> </a:t>
            </a:r>
            <a:r>
              <a:rPr lang="de-AT" sz="1200" dirty="0" err="1" smtClean="0">
                <a:solidFill>
                  <a:schemeClr val="bg1">
                    <a:lumMod val="95000"/>
                  </a:schemeClr>
                </a:solidFill>
              </a:rPr>
              <a:t>intermittent</a:t>
            </a:r>
            <a:r>
              <a:rPr lang="de-AT" sz="1200" dirty="0" smtClean="0">
                <a:solidFill>
                  <a:schemeClr val="bg1">
                    <a:lumMod val="95000"/>
                  </a:schemeClr>
                </a:solidFill>
              </a:rPr>
              <a:t> power </a:t>
            </a:r>
            <a:r>
              <a:rPr lang="de-AT" sz="1200" dirty="0" err="1" smtClean="0">
                <a:solidFill>
                  <a:schemeClr val="bg1">
                    <a:lumMod val="95000"/>
                  </a:schemeClr>
                </a:solidFill>
              </a:rPr>
              <a:t>sources</a:t>
            </a:r>
            <a:endParaRPr lang="de-AT" sz="1200" dirty="0" smtClean="0">
              <a:solidFill>
                <a:schemeClr val="bg1">
                  <a:lumMod val="95000"/>
                </a:schemeClr>
              </a:solidFill>
            </a:endParaRPr>
          </a:p>
          <a:p>
            <a:r>
              <a:rPr lang="de-AT" sz="1200" dirty="0" smtClean="0">
                <a:solidFill>
                  <a:schemeClr val="bg1">
                    <a:lumMod val="95000"/>
                  </a:schemeClr>
                </a:solidFill>
              </a:rPr>
              <a:t> on </a:t>
            </a:r>
            <a:r>
              <a:rPr lang="de-AT" sz="1200" dirty="0" err="1" smtClean="0">
                <a:solidFill>
                  <a:schemeClr val="bg1">
                    <a:lumMod val="95000"/>
                  </a:schemeClr>
                </a:solidFill>
              </a:rPr>
              <a:t>annual</a:t>
            </a:r>
            <a:r>
              <a:rPr lang="de-AT" sz="1200" dirty="0" smtClean="0">
                <a:solidFill>
                  <a:schemeClr val="bg1">
                    <a:lumMod val="95000"/>
                  </a:schemeClr>
                </a:solidFill>
              </a:rPr>
              <a:t> </a:t>
            </a:r>
            <a:r>
              <a:rPr lang="de-AT" sz="1200" dirty="0" err="1" smtClean="0">
                <a:solidFill>
                  <a:schemeClr val="bg1">
                    <a:lumMod val="95000"/>
                  </a:schemeClr>
                </a:solidFill>
              </a:rPr>
              <a:t>energy</a:t>
            </a:r>
            <a:r>
              <a:rPr lang="de-AT" sz="1200" dirty="0" smtClean="0">
                <a:solidFill>
                  <a:schemeClr val="bg1">
                    <a:lumMod val="95000"/>
                  </a:schemeClr>
                </a:solidFill>
              </a:rPr>
              <a:t> </a:t>
            </a:r>
            <a:r>
              <a:rPr lang="de-AT" sz="1200" dirty="0" err="1" smtClean="0">
                <a:solidFill>
                  <a:schemeClr val="bg1">
                    <a:lumMod val="95000"/>
                  </a:schemeClr>
                </a:solidFill>
              </a:rPr>
              <a:t>balances</a:t>
            </a:r>
            <a:r>
              <a:rPr lang="de-AT" sz="1200" dirty="0" smtClean="0">
                <a:solidFill>
                  <a:schemeClr val="bg1">
                    <a:lumMod val="95000"/>
                  </a:schemeClr>
                </a:solidFill>
              </a:rPr>
              <a:t>“</a:t>
            </a:r>
            <a:endParaRPr lang="de-AT" sz="800" dirty="0" smtClean="0">
              <a:solidFill>
                <a:schemeClr val="bg1">
                  <a:lumMod val="95000"/>
                </a:schemeClr>
              </a:solidFill>
            </a:endParaRPr>
          </a:p>
        </p:txBody>
      </p:sp>
      <p:sp>
        <p:nvSpPr>
          <p:cNvPr id="3" name="Abgerundetes Rechteck 2"/>
          <p:cNvSpPr/>
          <p:nvPr/>
        </p:nvSpPr>
        <p:spPr>
          <a:xfrm>
            <a:off x="957128" y="675118"/>
            <a:ext cx="9716623" cy="5366759"/>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2" name="Pfeil nach rechts 111"/>
          <p:cNvSpPr/>
          <p:nvPr/>
        </p:nvSpPr>
        <p:spPr>
          <a:xfrm rot="8152361">
            <a:off x="5590162" y="3537310"/>
            <a:ext cx="2679303"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Abgerundetes Rechteck 7"/>
          <p:cNvSpPr/>
          <p:nvPr/>
        </p:nvSpPr>
        <p:spPr>
          <a:xfrm>
            <a:off x="4312228" y="1056207"/>
            <a:ext cx="2738314" cy="2258876"/>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600" b="1" dirty="0" err="1" smtClean="0">
                <a:solidFill>
                  <a:schemeClr val="tx1">
                    <a:lumMod val="10000"/>
                    <a:lumOff val="90000"/>
                  </a:schemeClr>
                </a:solidFill>
              </a:rPr>
              <a:t>Energy</a:t>
            </a:r>
            <a:r>
              <a:rPr lang="de-AT" sz="1600" b="1" dirty="0" smtClean="0">
                <a:solidFill>
                  <a:schemeClr val="tx1">
                    <a:lumMod val="10000"/>
                    <a:lumOff val="90000"/>
                  </a:schemeClr>
                </a:solidFill>
              </a:rPr>
              <a:t> Transformation</a:t>
            </a:r>
          </a:p>
          <a:p>
            <a:pPr algn="ctr"/>
            <a:r>
              <a:rPr lang="de-AT" sz="1400" dirty="0" smtClean="0">
                <a:solidFill>
                  <a:schemeClr val="tx1">
                    <a:lumMod val="10000"/>
                    <a:lumOff val="90000"/>
                  </a:schemeClr>
                </a:solidFill>
              </a:rPr>
              <a:t>„</a:t>
            </a:r>
            <a:r>
              <a:rPr lang="de-AT" sz="1400" dirty="0" err="1" smtClean="0">
                <a:solidFill>
                  <a:schemeClr val="tx1">
                    <a:lumMod val="10000"/>
                    <a:lumOff val="90000"/>
                  </a:schemeClr>
                </a:solidFill>
              </a:rPr>
              <a:t>modelling</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annual</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energy</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balances</a:t>
            </a:r>
            <a:r>
              <a:rPr lang="de-AT" sz="1400" dirty="0" smtClean="0">
                <a:solidFill>
                  <a:schemeClr val="tx1">
                    <a:lumMod val="10000"/>
                    <a:lumOff val="90000"/>
                  </a:schemeClr>
                </a:solidFill>
              </a:rPr>
              <a:t>“</a:t>
            </a:r>
          </a:p>
          <a:p>
            <a:pPr marL="171450" indent="-171450" algn="ctr">
              <a:buFontTx/>
              <a:buChar char="-"/>
            </a:pPr>
            <a:endParaRPr lang="de-AT" sz="800" dirty="0" smtClean="0">
              <a:solidFill>
                <a:schemeClr val="tx1">
                  <a:lumMod val="10000"/>
                  <a:lumOff val="90000"/>
                </a:schemeClr>
              </a:solidFill>
            </a:endParaRPr>
          </a:p>
        </p:txBody>
      </p:sp>
      <p:sp>
        <p:nvSpPr>
          <p:cNvPr id="16" name="Abgerundetes Rechteck 15"/>
          <p:cNvSpPr/>
          <p:nvPr/>
        </p:nvSpPr>
        <p:spPr>
          <a:xfrm>
            <a:off x="7865753" y="2016379"/>
            <a:ext cx="2475696" cy="2179290"/>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600" b="1" dirty="0" err="1" smtClean="0">
                <a:solidFill>
                  <a:schemeClr val="tx1">
                    <a:lumMod val="10000"/>
                    <a:lumOff val="90000"/>
                  </a:schemeClr>
                </a:solidFill>
              </a:rPr>
              <a:t>Energy</a:t>
            </a:r>
            <a:r>
              <a:rPr lang="de-AT" sz="1600" b="1" dirty="0" smtClean="0">
                <a:solidFill>
                  <a:schemeClr val="tx1">
                    <a:lumMod val="10000"/>
                    <a:lumOff val="90000"/>
                  </a:schemeClr>
                </a:solidFill>
              </a:rPr>
              <a:t> </a:t>
            </a:r>
            <a:r>
              <a:rPr lang="de-AT" sz="1600" b="1" dirty="0" err="1" smtClean="0">
                <a:solidFill>
                  <a:schemeClr val="tx1">
                    <a:lumMod val="10000"/>
                    <a:lumOff val="90000"/>
                  </a:schemeClr>
                </a:solidFill>
              </a:rPr>
              <a:t>Capacity</a:t>
            </a:r>
            <a:endParaRPr lang="de-AT" sz="1600" b="1" dirty="0" smtClean="0">
              <a:solidFill>
                <a:schemeClr val="tx1">
                  <a:lumMod val="10000"/>
                  <a:lumOff val="90000"/>
                </a:schemeClr>
              </a:solidFill>
            </a:endParaRPr>
          </a:p>
          <a:p>
            <a:pPr algn="ctr"/>
            <a:r>
              <a:rPr lang="de-AT" sz="1400" dirty="0" smtClean="0">
                <a:solidFill>
                  <a:schemeClr val="tx1">
                    <a:lumMod val="10000"/>
                    <a:lumOff val="90000"/>
                  </a:schemeClr>
                </a:solidFill>
              </a:rPr>
              <a:t>„</a:t>
            </a:r>
            <a:r>
              <a:rPr lang="de-AT" sz="1400" dirty="0" err="1" smtClean="0">
                <a:solidFill>
                  <a:schemeClr val="tx1">
                    <a:lumMod val="10000"/>
                    <a:lumOff val="90000"/>
                  </a:schemeClr>
                </a:solidFill>
              </a:rPr>
              <a:t>accounting</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for</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capacity</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stocks</a:t>
            </a:r>
            <a:r>
              <a:rPr lang="de-AT" sz="1400" dirty="0" smtClean="0">
                <a:solidFill>
                  <a:schemeClr val="tx1">
                    <a:lumMod val="10000"/>
                    <a:lumOff val="90000"/>
                  </a:schemeClr>
                </a:solidFill>
              </a:rPr>
              <a:t>“</a:t>
            </a:r>
            <a:endParaRPr lang="de-AT" sz="900" dirty="0" smtClean="0">
              <a:solidFill>
                <a:schemeClr val="tx1">
                  <a:lumMod val="10000"/>
                  <a:lumOff val="90000"/>
                </a:schemeClr>
              </a:solidFill>
            </a:endParaRPr>
          </a:p>
          <a:p>
            <a:pPr algn="ctr"/>
            <a:endParaRPr lang="de-AT" sz="800" dirty="0" smtClean="0">
              <a:solidFill>
                <a:schemeClr val="tx1">
                  <a:lumMod val="10000"/>
                  <a:lumOff val="90000"/>
                </a:schemeClr>
              </a:solidFill>
            </a:endParaRPr>
          </a:p>
        </p:txBody>
      </p:sp>
      <p:sp>
        <p:nvSpPr>
          <p:cNvPr id="34" name="Textfeld 33"/>
          <p:cNvSpPr txBox="1"/>
          <p:nvPr/>
        </p:nvSpPr>
        <p:spPr>
          <a:xfrm>
            <a:off x="3432339" y="1784803"/>
            <a:ext cx="966989" cy="430887"/>
          </a:xfrm>
          <a:prstGeom prst="rect">
            <a:avLst/>
          </a:prstGeom>
          <a:noFill/>
        </p:spPr>
        <p:txBody>
          <a:bodyPr wrap="square" rtlCol="0">
            <a:spAutoFit/>
          </a:bodyPr>
          <a:lstStyle/>
          <a:p>
            <a:r>
              <a:rPr lang="de-AT" sz="1100" b="1" dirty="0" smtClean="0">
                <a:solidFill>
                  <a:srgbClr val="C00000"/>
                </a:solidFill>
              </a:rPr>
              <a:t>Final </a:t>
            </a:r>
            <a:r>
              <a:rPr lang="de-AT" sz="1100" b="1" dirty="0" err="1" smtClean="0">
                <a:solidFill>
                  <a:srgbClr val="C00000"/>
                </a:solidFill>
              </a:rPr>
              <a:t>Consumption</a:t>
            </a:r>
            <a:endParaRPr lang="de-AT" sz="1100" b="1" dirty="0" smtClean="0">
              <a:solidFill>
                <a:srgbClr val="C00000"/>
              </a:solidFill>
            </a:endParaRPr>
          </a:p>
        </p:txBody>
      </p:sp>
      <p:sp>
        <p:nvSpPr>
          <p:cNvPr id="41" name="Textfeld 40"/>
          <p:cNvSpPr txBox="1"/>
          <p:nvPr/>
        </p:nvSpPr>
        <p:spPr>
          <a:xfrm>
            <a:off x="6932650" y="2011794"/>
            <a:ext cx="1042019" cy="553998"/>
          </a:xfrm>
          <a:prstGeom prst="rect">
            <a:avLst/>
          </a:prstGeom>
          <a:noFill/>
        </p:spPr>
        <p:txBody>
          <a:bodyPr wrap="square" rtlCol="0">
            <a:spAutoFit/>
          </a:bodyPr>
          <a:lstStyle/>
          <a:p>
            <a:pPr algn="ctr"/>
            <a:r>
              <a:rPr lang="de-AT" sz="1000" b="1" dirty="0" err="1" smtClean="0">
                <a:solidFill>
                  <a:srgbClr val="C00000"/>
                </a:solidFill>
              </a:rPr>
              <a:t>Available</a:t>
            </a:r>
            <a:r>
              <a:rPr lang="de-AT" sz="1000" b="1" dirty="0" smtClean="0">
                <a:solidFill>
                  <a:srgbClr val="C00000"/>
                </a:solidFill>
              </a:rPr>
              <a:t> </a:t>
            </a:r>
            <a:r>
              <a:rPr lang="de-AT" sz="1000" b="1" dirty="0" err="1" smtClean="0">
                <a:solidFill>
                  <a:srgbClr val="C00000"/>
                </a:solidFill>
              </a:rPr>
              <a:t>transformation</a:t>
            </a:r>
            <a:r>
              <a:rPr lang="de-AT" sz="1000" b="1" dirty="0" smtClean="0">
                <a:solidFill>
                  <a:srgbClr val="C00000"/>
                </a:solidFill>
              </a:rPr>
              <a:t> </a:t>
            </a:r>
            <a:r>
              <a:rPr lang="de-AT" sz="1000" b="1" dirty="0" err="1" smtClean="0">
                <a:solidFill>
                  <a:srgbClr val="C00000"/>
                </a:solidFill>
              </a:rPr>
              <a:t>Capacity</a:t>
            </a:r>
            <a:endParaRPr lang="en-IE" sz="1000" b="1" dirty="0">
              <a:solidFill>
                <a:srgbClr val="C00000"/>
              </a:solidFill>
            </a:endParaRPr>
          </a:p>
        </p:txBody>
      </p:sp>
      <p:sp>
        <p:nvSpPr>
          <p:cNvPr id="17" name="Textfeld 16"/>
          <p:cNvSpPr txBox="1"/>
          <p:nvPr/>
        </p:nvSpPr>
        <p:spPr>
          <a:xfrm>
            <a:off x="-128933" y="1360245"/>
            <a:ext cx="1322508" cy="876847"/>
          </a:xfrm>
          <a:prstGeom prst="rightArrow">
            <a:avLst/>
          </a:prstGeom>
          <a:solidFill>
            <a:srgbClr val="C00000"/>
          </a:solidFill>
        </p:spPr>
        <p:txBody>
          <a:bodyPr wrap="square" rtlCol="0" anchor="t">
            <a:noAutofit/>
          </a:bodyPr>
          <a:lstStyle/>
          <a:p>
            <a:pPr algn="ctr"/>
            <a:r>
              <a:rPr lang="de-AT" sz="1200" b="1" dirty="0" err="1" smtClean="0">
                <a:solidFill>
                  <a:schemeClr val="bg1">
                    <a:lumMod val="95000"/>
                  </a:schemeClr>
                </a:solidFill>
              </a:rPr>
              <a:t>Economic</a:t>
            </a:r>
            <a:r>
              <a:rPr lang="de-AT" sz="1200" b="1" dirty="0" smtClean="0">
                <a:solidFill>
                  <a:schemeClr val="bg1">
                    <a:lumMod val="95000"/>
                  </a:schemeClr>
                </a:solidFill>
              </a:rPr>
              <a:t> Demand</a:t>
            </a:r>
          </a:p>
          <a:p>
            <a:pPr algn="ctr"/>
            <a:endParaRPr lang="en-IE" sz="1000" b="1" dirty="0">
              <a:solidFill>
                <a:schemeClr val="bg1">
                  <a:lumMod val="95000"/>
                </a:schemeClr>
              </a:solidFill>
            </a:endParaRPr>
          </a:p>
        </p:txBody>
      </p:sp>
      <p:sp>
        <p:nvSpPr>
          <p:cNvPr id="59" name="Textfeld 58"/>
          <p:cNvSpPr txBox="1"/>
          <p:nvPr/>
        </p:nvSpPr>
        <p:spPr>
          <a:xfrm rot="19196969">
            <a:off x="-427790" y="5000387"/>
            <a:ext cx="1616935" cy="97252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t">
            <a:noAutofit/>
          </a:bodyPr>
          <a:lstStyle/>
          <a:p>
            <a:pPr algn="ctr"/>
            <a:r>
              <a:rPr lang="de-AT" sz="1200" b="1" dirty="0" err="1" smtClean="0">
                <a:solidFill>
                  <a:schemeClr val="bg2">
                    <a:lumMod val="25000"/>
                  </a:schemeClr>
                </a:solidFill>
              </a:rPr>
              <a:t>Policy</a:t>
            </a:r>
            <a:endParaRPr lang="de-AT" sz="1200" b="1" dirty="0" smtClean="0">
              <a:solidFill>
                <a:schemeClr val="bg2">
                  <a:lumMod val="25000"/>
                </a:schemeClr>
              </a:solidFill>
            </a:endParaRPr>
          </a:p>
          <a:p>
            <a:pPr algn="ctr"/>
            <a:r>
              <a:rPr lang="de-AT" sz="1200" b="1" dirty="0" err="1" smtClean="0">
                <a:solidFill>
                  <a:schemeClr val="bg2">
                    <a:lumMod val="25000"/>
                  </a:schemeClr>
                </a:solidFill>
              </a:rPr>
              <a:t>Assumptions</a:t>
            </a:r>
            <a:endParaRPr lang="de-AT" sz="1200" b="1" dirty="0" smtClean="0">
              <a:solidFill>
                <a:schemeClr val="bg2">
                  <a:lumMod val="25000"/>
                </a:schemeClr>
              </a:solidFill>
            </a:endParaRPr>
          </a:p>
          <a:p>
            <a:pPr algn="ctr"/>
            <a:endParaRPr lang="en-IE" sz="1200" dirty="0">
              <a:solidFill>
                <a:schemeClr val="bg2">
                  <a:lumMod val="25000"/>
                </a:schemeClr>
              </a:solidFill>
            </a:endParaRPr>
          </a:p>
        </p:txBody>
      </p:sp>
      <p:sp>
        <p:nvSpPr>
          <p:cNvPr id="80" name="Rechteck 79"/>
          <p:cNvSpPr/>
          <p:nvPr/>
        </p:nvSpPr>
        <p:spPr>
          <a:xfrm>
            <a:off x="4573743" y="1927928"/>
            <a:ext cx="2250282"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de-AT" sz="1200" b="1" dirty="0" err="1" smtClean="0">
                <a:solidFill>
                  <a:schemeClr val="tx1">
                    <a:lumMod val="10000"/>
                    <a:lumOff val="90000"/>
                  </a:schemeClr>
                </a:solidFill>
              </a:rPr>
              <a:t>Energy</a:t>
            </a:r>
            <a:r>
              <a:rPr lang="de-AT" sz="1200" b="1" dirty="0" smtClean="0">
                <a:solidFill>
                  <a:schemeClr val="tx1">
                    <a:lumMod val="10000"/>
                    <a:lumOff val="90000"/>
                  </a:schemeClr>
                </a:solidFill>
              </a:rPr>
              <a:t> </a:t>
            </a:r>
            <a:r>
              <a:rPr lang="de-AT" sz="1200" b="1" dirty="0" err="1" smtClean="0">
                <a:solidFill>
                  <a:schemeClr val="tx1">
                    <a:lumMod val="10000"/>
                    <a:lumOff val="90000"/>
                  </a:schemeClr>
                </a:solidFill>
              </a:rPr>
              <a:t>transformation</a:t>
            </a:r>
            <a:endParaRPr lang="de-AT" sz="1200" b="1" dirty="0" smtClean="0">
              <a:solidFill>
                <a:schemeClr val="tx1">
                  <a:lumMod val="10000"/>
                  <a:lumOff val="90000"/>
                </a:schemeClr>
              </a:solidFill>
            </a:endParaRPr>
          </a:p>
          <a:p>
            <a:pPr algn="r"/>
            <a:r>
              <a:rPr lang="de-AT" sz="1200" b="1" dirty="0" err="1" smtClean="0">
                <a:solidFill>
                  <a:schemeClr val="tx1">
                    <a:lumMod val="10000"/>
                    <a:lumOff val="90000"/>
                  </a:schemeClr>
                </a:solidFill>
              </a:rPr>
              <a:t>chain</a:t>
            </a:r>
            <a:endParaRPr lang="de-AT" sz="1200" b="1" dirty="0" smtClean="0">
              <a:solidFill>
                <a:schemeClr val="tx1">
                  <a:lumMod val="10000"/>
                  <a:lumOff val="90000"/>
                </a:schemeClr>
              </a:solidFill>
            </a:endParaRPr>
          </a:p>
        </p:txBody>
      </p:sp>
      <p:sp>
        <p:nvSpPr>
          <p:cNvPr id="81" name="Rechteck 80"/>
          <p:cNvSpPr/>
          <p:nvPr/>
        </p:nvSpPr>
        <p:spPr>
          <a:xfrm>
            <a:off x="4578453" y="2575954"/>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de-AT" sz="1200" b="1" dirty="0" err="1" smtClean="0">
                <a:solidFill>
                  <a:schemeClr val="tx1">
                    <a:lumMod val="10000"/>
                    <a:lumOff val="90000"/>
                  </a:schemeClr>
                </a:solidFill>
              </a:rPr>
              <a:t>technology</a:t>
            </a:r>
            <a:r>
              <a:rPr lang="de-AT" sz="1200" b="1" dirty="0" smtClean="0">
                <a:solidFill>
                  <a:schemeClr val="tx1">
                    <a:lumMod val="10000"/>
                    <a:lumOff val="90000"/>
                  </a:schemeClr>
                </a:solidFill>
              </a:rPr>
              <a:t> </a:t>
            </a:r>
            <a:r>
              <a:rPr lang="de-AT" sz="1200" b="1" dirty="0" err="1" smtClean="0">
                <a:solidFill>
                  <a:schemeClr val="tx1">
                    <a:lumMod val="10000"/>
                    <a:lumOff val="90000"/>
                  </a:schemeClr>
                </a:solidFill>
              </a:rPr>
              <a:t>utilization</a:t>
            </a:r>
            <a:r>
              <a:rPr lang="de-AT" sz="1200" b="1" dirty="0" smtClean="0">
                <a:solidFill>
                  <a:schemeClr val="tx1">
                    <a:lumMod val="10000"/>
                    <a:lumOff val="90000"/>
                  </a:schemeClr>
                </a:solidFill>
              </a:rPr>
              <a:t> </a:t>
            </a:r>
          </a:p>
          <a:p>
            <a:pPr algn="r"/>
            <a:r>
              <a:rPr lang="de-AT" sz="1200" b="1" dirty="0" err="1" smtClean="0">
                <a:solidFill>
                  <a:schemeClr val="tx1">
                    <a:lumMod val="10000"/>
                    <a:lumOff val="90000"/>
                  </a:schemeClr>
                </a:solidFill>
              </a:rPr>
              <a:t>allocation</a:t>
            </a:r>
            <a:endParaRPr lang="de-AT" sz="1200" b="1" dirty="0" smtClean="0">
              <a:solidFill>
                <a:schemeClr val="tx1">
                  <a:lumMod val="10000"/>
                  <a:lumOff val="90000"/>
                </a:schemeClr>
              </a:solidFill>
            </a:endParaRPr>
          </a:p>
        </p:txBody>
      </p:sp>
      <p:sp>
        <p:nvSpPr>
          <p:cNvPr id="86" name="Rechteck 85"/>
          <p:cNvSpPr/>
          <p:nvPr/>
        </p:nvSpPr>
        <p:spPr>
          <a:xfrm>
            <a:off x="7986388" y="3477519"/>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200" dirty="0" smtClean="0">
                <a:solidFill>
                  <a:schemeClr val="tx1">
                    <a:lumMod val="10000"/>
                    <a:lumOff val="90000"/>
                  </a:schemeClr>
                </a:solidFill>
              </a:rPr>
              <a:t>Transformation Technology Expansion </a:t>
            </a:r>
            <a:r>
              <a:rPr lang="de-AT" sz="1200" b="1" dirty="0" err="1" smtClean="0">
                <a:solidFill>
                  <a:schemeClr val="tx1">
                    <a:lumMod val="10000"/>
                    <a:lumOff val="90000"/>
                  </a:schemeClr>
                </a:solidFill>
              </a:rPr>
              <a:t>allocation</a:t>
            </a:r>
            <a:endParaRPr lang="de-AT" sz="1200" b="1" dirty="0" smtClean="0">
              <a:solidFill>
                <a:schemeClr val="tx1">
                  <a:lumMod val="10000"/>
                  <a:lumOff val="90000"/>
                </a:schemeClr>
              </a:solidFill>
            </a:endParaRPr>
          </a:p>
        </p:txBody>
      </p:sp>
      <p:sp>
        <p:nvSpPr>
          <p:cNvPr id="89" name="Rechteck 88"/>
          <p:cNvSpPr/>
          <p:nvPr/>
        </p:nvSpPr>
        <p:spPr>
          <a:xfrm>
            <a:off x="7979558" y="2882727"/>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200" dirty="0" smtClean="0">
                <a:solidFill>
                  <a:schemeClr val="tx1">
                    <a:lumMod val="10000"/>
                    <a:lumOff val="90000"/>
                  </a:schemeClr>
                </a:solidFill>
              </a:rPr>
              <a:t>Transformation </a:t>
            </a:r>
            <a:r>
              <a:rPr lang="de-AT" sz="1200" dirty="0" err="1" smtClean="0">
                <a:solidFill>
                  <a:schemeClr val="tx1">
                    <a:lumMod val="10000"/>
                    <a:lumOff val="90000"/>
                  </a:schemeClr>
                </a:solidFill>
              </a:rPr>
              <a:t>technology</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capacities</a:t>
            </a:r>
            <a:endParaRPr lang="de-AT" sz="1200" b="1" dirty="0" smtClean="0">
              <a:solidFill>
                <a:schemeClr val="tx1">
                  <a:lumMod val="10000"/>
                  <a:lumOff val="90000"/>
                </a:schemeClr>
              </a:solidFill>
            </a:endParaRPr>
          </a:p>
        </p:txBody>
      </p:sp>
      <p:grpSp>
        <p:nvGrpSpPr>
          <p:cNvPr id="6" name="Gruppieren 5"/>
          <p:cNvGrpSpPr/>
          <p:nvPr/>
        </p:nvGrpSpPr>
        <p:grpSpPr>
          <a:xfrm>
            <a:off x="1193575" y="828678"/>
            <a:ext cx="2295582" cy="3181135"/>
            <a:chOff x="984670" y="843836"/>
            <a:chExt cx="3013471" cy="3202162"/>
          </a:xfrm>
        </p:grpSpPr>
        <p:sp>
          <p:nvSpPr>
            <p:cNvPr id="20" name="Abgerundetes Rechteck 19"/>
            <p:cNvSpPr/>
            <p:nvPr/>
          </p:nvSpPr>
          <p:spPr>
            <a:xfrm>
              <a:off x="1004940" y="843836"/>
              <a:ext cx="2993201" cy="3202162"/>
            </a:xfrm>
            <a:prstGeom prst="roundRect">
              <a:avLst/>
            </a:prstGeom>
            <a:solidFill>
              <a:srgbClr val="4F748E"/>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600" b="1" dirty="0" err="1" smtClean="0">
                  <a:solidFill>
                    <a:schemeClr val="tx1">
                      <a:lumMod val="10000"/>
                      <a:lumOff val="90000"/>
                    </a:schemeClr>
                  </a:solidFill>
                </a:rPr>
                <a:t>Energy</a:t>
              </a:r>
              <a:r>
                <a:rPr lang="de-AT" sz="1600" b="1" dirty="0" smtClean="0">
                  <a:solidFill>
                    <a:schemeClr val="tx1">
                      <a:lumMod val="10000"/>
                      <a:lumOff val="90000"/>
                    </a:schemeClr>
                  </a:solidFill>
                </a:rPr>
                <a:t> End-</a:t>
              </a:r>
              <a:r>
                <a:rPr lang="de-AT" sz="1600" b="1" dirty="0" err="1" smtClean="0">
                  <a:solidFill>
                    <a:schemeClr val="tx1">
                      <a:lumMod val="10000"/>
                      <a:lumOff val="90000"/>
                    </a:schemeClr>
                  </a:solidFill>
                </a:rPr>
                <a:t>Use</a:t>
              </a:r>
              <a:endParaRPr lang="de-AT" sz="1600" b="1" dirty="0" smtClean="0">
                <a:solidFill>
                  <a:schemeClr val="tx1">
                    <a:lumMod val="10000"/>
                    <a:lumOff val="90000"/>
                  </a:schemeClr>
                </a:solidFill>
              </a:endParaRPr>
            </a:p>
            <a:p>
              <a:pPr algn="ctr"/>
              <a:r>
                <a:rPr lang="de-AT" sz="1400" dirty="0" smtClean="0">
                  <a:solidFill>
                    <a:schemeClr val="tx1">
                      <a:lumMod val="10000"/>
                      <a:lumOff val="90000"/>
                    </a:schemeClr>
                  </a:solidFill>
                </a:rPr>
                <a:t>„</a:t>
              </a:r>
              <a:r>
                <a:rPr lang="de-AT" sz="1400" dirty="0" err="1" smtClean="0">
                  <a:solidFill>
                    <a:schemeClr val="tx1">
                      <a:lumMod val="10000"/>
                      <a:lumOff val="90000"/>
                    </a:schemeClr>
                  </a:solidFill>
                </a:rPr>
                <a:t>converting</a:t>
              </a:r>
              <a:r>
                <a:rPr lang="de-AT" sz="1400" dirty="0" smtClean="0">
                  <a:solidFill>
                    <a:schemeClr val="tx1">
                      <a:lumMod val="10000"/>
                      <a:lumOff val="90000"/>
                    </a:schemeClr>
                  </a:solidFill>
                </a:rPr>
                <a:t> USD </a:t>
              </a:r>
              <a:r>
                <a:rPr lang="de-AT" sz="1400" dirty="0" err="1" smtClean="0">
                  <a:solidFill>
                    <a:schemeClr val="tx1">
                      <a:lumMod val="10000"/>
                      <a:lumOff val="90000"/>
                    </a:schemeClr>
                  </a:solidFill>
                </a:rPr>
                <a:t>to</a:t>
              </a:r>
              <a:r>
                <a:rPr lang="de-AT" sz="1400" dirty="0" smtClean="0">
                  <a:solidFill>
                    <a:schemeClr val="tx1">
                      <a:lumMod val="10000"/>
                      <a:lumOff val="90000"/>
                    </a:schemeClr>
                  </a:solidFill>
                </a:rPr>
                <a:t> kWh“</a:t>
              </a:r>
            </a:p>
          </p:txBody>
        </p:sp>
        <p:graphicFrame>
          <p:nvGraphicFramePr>
            <p:cNvPr id="5" name="Diagramm 4"/>
            <p:cNvGraphicFramePr/>
            <p:nvPr>
              <p:extLst/>
            </p:nvPr>
          </p:nvGraphicFramePr>
          <p:xfrm>
            <a:off x="984670" y="1749799"/>
            <a:ext cx="2993645" cy="1978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12" name="Pfeil nach links und rechts 11"/>
          <p:cNvSpPr/>
          <p:nvPr/>
        </p:nvSpPr>
        <p:spPr>
          <a:xfrm rot="2508469">
            <a:off x="3275020" y="4129751"/>
            <a:ext cx="1133829" cy="246254"/>
          </a:xfrm>
          <a:prstGeom prst="lef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Pfeil nach rechts 12"/>
          <p:cNvSpPr/>
          <p:nvPr/>
        </p:nvSpPr>
        <p:spPr>
          <a:xfrm>
            <a:off x="3519349" y="2133114"/>
            <a:ext cx="770432" cy="172813"/>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0" name="Pfeil nach links und rechts 99"/>
          <p:cNvSpPr/>
          <p:nvPr/>
        </p:nvSpPr>
        <p:spPr>
          <a:xfrm>
            <a:off x="7093003" y="2477865"/>
            <a:ext cx="715389" cy="227985"/>
          </a:xfrm>
          <a:prstGeom prst="lef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5" name="Textfeld 104"/>
          <p:cNvSpPr txBox="1"/>
          <p:nvPr/>
        </p:nvSpPr>
        <p:spPr>
          <a:xfrm>
            <a:off x="10605935" y="2222616"/>
            <a:ext cx="1153878" cy="645635"/>
          </a:xfrm>
          <a:prstGeom prst="rightArrow">
            <a:avLst/>
          </a:prstGeom>
          <a:solidFill>
            <a:srgbClr val="C00000"/>
          </a:solidFill>
          <a:ln>
            <a:noFill/>
          </a:ln>
        </p:spPr>
        <p:txBody>
          <a:bodyPr wrap="square" rtlCol="0" anchor="t">
            <a:noAutofit/>
          </a:bodyPr>
          <a:lstStyle/>
          <a:p>
            <a:pPr algn="ctr"/>
            <a:r>
              <a:rPr lang="de-AT" sz="1200" b="1" dirty="0" smtClean="0">
                <a:solidFill>
                  <a:schemeClr val="bg1"/>
                </a:solidFill>
              </a:rPr>
              <a:t>Investments</a:t>
            </a:r>
          </a:p>
          <a:p>
            <a:pPr algn="ctr"/>
            <a:endParaRPr lang="en-IE" sz="1200" b="1" dirty="0">
              <a:solidFill>
                <a:schemeClr val="bg1"/>
              </a:solidFill>
            </a:endParaRPr>
          </a:p>
        </p:txBody>
      </p:sp>
      <p:sp>
        <p:nvSpPr>
          <p:cNvPr id="106" name="Textfeld 105"/>
          <p:cNvSpPr txBox="1"/>
          <p:nvPr/>
        </p:nvSpPr>
        <p:spPr>
          <a:xfrm rot="18505593">
            <a:off x="6314654" y="204576"/>
            <a:ext cx="1221479" cy="570851"/>
          </a:xfrm>
          <a:prstGeom prst="rightArrow">
            <a:avLst/>
          </a:prstGeom>
          <a:solidFill>
            <a:srgbClr val="C00000"/>
          </a:solidFill>
        </p:spPr>
        <p:txBody>
          <a:bodyPr wrap="square" rtlCol="0" anchor="t">
            <a:noAutofit/>
          </a:bodyPr>
          <a:lstStyle/>
          <a:p>
            <a:pPr algn="ctr"/>
            <a:r>
              <a:rPr lang="de-AT" sz="1100" b="1" dirty="0" smtClean="0">
                <a:solidFill>
                  <a:schemeClr val="bg1">
                    <a:lumMod val="95000"/>
                  </a:schemeClr>
                </a:solidFill>
              </a:rPr>
              <a:t>GHG </a:t>
            </a:r>
            <a:r>
              <a:rPr lang="de-AT" sz="1100" b="1" dirty="0" err="1" smtClean="0">
                <a:solidFill>
                  <a:schemeClr val="bg1">
                    <a:lumMod val="95000"/>
                  </a:schemeClr>
                </a:solidFill>
              </a:rPr>
              <a:t>Emissions</a:t>
            </a:r>
            <a:endParaRPr lang="de-AT" sz="1100" b="1" dirty="0" smtClean="0">
              <a:solidFill>
                <a:schemeClr val="bg1">
                  <a:lumMod val="95000"/>
                </a:schemeClr>
              </a:solidFill>
            </a:endParaRPr>
          </a:p>
          <a:p>
            <a:pPr algn="ctr"/>
            <a:endParaRPr lang="en-IE" sz="1100" dirty="0">
              <a:solidFill>
                <a:schemeClr val="bg1">
                  <a:lumMod val="95000"/>
                </a:schemeClr>
              </a:solidFill>
            </a:endParaRPr>
          </a:p>
        </p:txBody>
      </p:sp>
      <p:sp>
        <p:nvSpPr>
          <p:cNvPr id="27" name="Pfeil nach rechts 26"/>
          <p:cNvSpPr/>
          <p:nvPr/>
        </p:nvSpPr>
        <p:spPr>
          <a:xfrm rot="2700000">
            <a:off x="3043558" y="737791"/>
            <a:ext cx="1450223" cy="451539"/>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100" dirty="0" smtClean="0">
                <a:solidFill>
                  <a:schemeClr val="accent1"/>
                </a:solidFill>
              </a:rPr>
              <a:t>Fuel Prices</a:t>
            </a:r>
            <a:endParaRPr lang="en-IE" dirty="0">
              <a:solidFill>
                <a:schemeClr val="accent1"/>
              </a:solidFill>
            </a:endParaRPr>
          </a:p>
        </p:txBody>
      </p:sp>
      <p:sp>
        <p:nvSpPr>
          <p:cNvPr id="107" name="Textfeld 106"/>
          <p:cNvSpPr txBox="1"/>
          <p:nvPr/>
        </p:nvSpPr>
        <p:spPr>
          <a:xfrm rot="19143574">
            <a:off x="6842373" y="452630"/>
            <a:ext cx="1320725" cy="549017"/>
          </a:xfrm>
          <a:prstGeom prst="rightArrow">
            <a:avLst/>
          </a:prstGeom>
          <a:solidFill>
            <a:srgbClr val="C00000"/>
          </a:solidFill>
        </p:spPr>
        <p:txBody>
          <a:bodyPr wrap="square" rtlCol="0" anchor="t">
            <a:noAutofit/>
          </a:bodyPr>
          <a:lstStyle/>
          <a:p>
            <a:pPr algn="ctr"/>
            <a:r>
              <a:rPr lang="de-AT" sz="1100" b="1" dirty="0" smtClean="0">
                <a:solidFill>
                  <a:schemeClr val="bg1">
                    <a:lumMod val="95000"/>
                  </a:schemeClr>
                </a:solidFill>
              </a:rPr>
              <a:t>PE </a:t>
            </a:r>
            <a:r>
              <a:rPr lang="de-AT" sz="1100" b="1" dirty="0" err="1" smtClean="0">
                <a:solidFill>
                  <a:schemeClr val="bg1">
                    <a:lumMod val="95000"/>
                  </a:schemeClr>
                </a:solidFill>
              </a:rPr>
              <a:t>demand</a:t>
            </a:r>
            <a:endParaRPr lang="de-AT" sz="1100" b="1" dirty="0" smtClean="0">
              <a:solidFill>
                <a:schemeClr val="bg1">
                  <a:lumMod val="95000"/>
                </a:schemeClr>
              </a:solidFill>
            </a:endParaRPr>
          </a:p>
          <a:p>
            <a:pPr algn="ctr"/>
            <a:endParaRPr lang="en-IE" sz="1100" b="1" dirty="0">
              <a:solidFill>
                <a:schemeClr val="bg1">
                  <a:lumMod val="95000"/>
                </a:schemeClr>
              </a:solidFill>
            </a:endParaRPr>
          </a:p>
        </p:txBody>
      </p:sp>
      <p:sp>
        <p:nvSpPr>
          <p:cNvPr id="36" name="Textfeld 35"/>
          <p:cNvSpPr txBox="1"/>
          <p:nvPr/>
        </p:nvSpPr>
        <p:spPr>
          <a:xfrm>
            <a:off x="8496223" y="6291006"/>
            <a:ext cx="3263590" cy="430887"/>
          </a:xfrm>
          <a:prstGeom prst="rect">
            <a:avLst/>
          </a:prstGeom>
          <a:noFill/>
        </p:spPr>
        <p:txBody>
          <a:bodyPr wrap="square" rtlCol="0">
            <a:spAutoFit/>
          </a:bodyPr>
          <a:lstStyle/>
          <a:p>
            <a:r>
              <a:rPr lang="de-AT" sz="1100" dirty="0" err="1" smtClean="0">
                <a:solidFill>
                  <a:schemeClr val="bg1">
                    <a:lumMod val="75000"/>
                  </a:schemeClr>
                </a:solidFill>
              </a:rPr>
              <a:t>Energy</a:t>
            </a:r>
            <a:r>
              <a:rPr lang="de-AT" sz="1100" dirty="0" smtClean="0">
                <a:solidFill>
                  <a:schemeClr val="bg1">
                    <a:lumMod val="75000"/>
                  </a:schemeClr>
                </a:solidFill>
              </a:rPr>
              <a:t> Module – </a:t>
            </a:r>
            <a:r>
              <a:rPr lang="de-AT" sz="1100" dirty="0" err="1" smtClean="0">
                <a:solidFill>
                  <a:schemeClr val="bg1">
                    <a:lumMod val="75000"/>
                  </a:schemeClr>
                </a:solidFill>
              </a:rPr>
              <a:t>simplified</a:t>
            </a:r>
            <a:r>
              <a:rPr lang="de-AT" sz="1100" dirty="0" smtClean="0">
                <a:solidFill>
                  <a:schemeClr val="bg1">
                    <a:lumMod val="75000"/>
                  </a:schemeClr>
                </a:solidFill>
              </a:rPr>
              <a:t> </a:t>
            </a:r>
            <a:r>
              <a:rPr lang="de-AT" sz="1100" dirty="0" err="1" smtClean="0">
                <a:solidFill>
                  <a:schemeClr val="bg1">
                    <a:lumMod val="75000"/>
                  </a:schemeClr>
                </a:solidFill>
              </a:rPr>
              <a:t>representation</a:t>
            </a:r>
            <a:r>
              <a:rPr lang="de-AT" sz="1100" dirty="0" smtClean="0">
                <a:solidFill>
                  <a:schemeClr val="bg1">
                    <a:lumMod val="75000"/>
                  </a:schemeClr>
                </a:solidFill>
              </a:rPr>
              <a:t> </a:t>
            </a:r>
            <a:r>
              <a:rPr lang="de-AT" sz="1100" dirty="0" err="1" smtClean="0">
                <a:solidFill>
                  <a:schemeClr val="bg1">
                    <a:lumMod val="75000"/>
                  </a:schemeClr>
                </a:solidFill>
              </a:rPr>
              <a:t>of</a:t>
            </a:r>
            <a:r>
              <a:rPr lang="de-AT" sz="1100" dirty="0" smtClean="0">
                <a:solidFill>
                  <a:schemeClr val="bg1">
                    <a:lumMod val="75000"/>
                  </a:schemeClr>
                </a:solidFill>
              </a:rPr>
              <a:t> </a:t>
            </a:r>
            <a:r>
              <a:rPr lang="de-AT" sz="1100" dirty="0" err="1" smtClean="0">
                <a:solidFill>
                  <a:schemeClr val="bg1">
                    <a:lumMod val="75000"/>
                  </a:schemeClr>
                </a:solidFill>
              </a:rPr>
              <a:t>most</a:t>
            </a:r>
            <a:r>
              <a:rPr lang="de-AT" sz="1100" dirty="0" smtClean="0">
                <a:solidFill>
                  <a:schemeClr val="bg1">
                    <a:lumMod val="75000"/>
                  </a:schemeClr>
                </a:solidFill>
              </a:rPr>
              <a:t> </a:t>
            </a:r>
            <a:r>
              <a:rPr lang="de-AT" sz="1100" dirty="0" err="1" smtClean="0">
                <a:solidFill>
                  <a:schemeClr val="bg1">
                    <a:lumMod val="75000"/>
                  </a:schemeClr>
                </a:solidFill>
              </a:rPr>
              <a:t>important</a:t>
            </a:r>
            <a:r>
              <a:rPr lang="de-AT" sz="1100" dirty="0" smtClean="0">
                <a:solidFill>
                  <a:schemeClr val="bg1">
                    <a:lumMod val="75000"/>
                  </a:schemeClr>
                </a:solidFill>
              </a:rPr>
              <a:t> </a:t>
            </a:r>
            <a:r>
              <a:rPr lang="de-AT" sz="1100" dirty="0" err="1" smtClean="0">
                <a:solidFill>
                  <a:schemeClr val="bg1">
                    <a:lumMod val="75000"/>
                  </a:schemeClr>
                </a:solidFill>
              </a:rPr>
              <a:t>interrelations</a:t>
            </a:r>
            <a:r>
              <a:rPr lang="de-AT" sz="1100" dirty="0" smtClean="0">
                <a:solidFill>
                  <a:schemeClr val="bg1">
                    <a:lumMod val="75000"/>
                  </a:schemeClr>
                </a:solidFill>
              </a:rPr>
              <a:t>; Source: AEA</a:t>
            </a:r>
            <a:endParaRPr lang="en-IE" sz="1100" dirty="0">
              <a:solidFill>
                <a:schemeClr val="bg1">
                  <a:lumMod val="75000"/>
                </a:schemeClr>
              </a:solidFill>
            </a:endParaRPr>
          </a:p>
        </p:txBody>
      </p:sp>
      <p:sp>
        <p:nvSpPr>
          <p:cNvPr id="2" name="Textfeld 1"/>
          <p:cNvSpPr txBox="1"/>
          <p:nvPr/>
        </p:nvSpPr>
        <p:spPr>
          <a:xfrm>
            <a:off x="347093" y="291187"/>
            <a:ext cx="2691661" cy="400110"/>
          </a:xfrm>
          <a:prstGeom prst="rect">
            <a:avLst/>
          </a:prstGeom>
          <a:noFill/>
        </p:spPr>
        <p:txBody>
          <a:bodyPr wrap="square" rtlCol="0">
            <a:spAutoFit/>
          </a:bodyPr>
          <a:lstStyle/>
          <a:p>
            <a:r>
              <a:rPr lang="de-AT" sz="2000" b="1" dirty="0" err="1" smtClean="0"/>
              <a:t>Energy</a:t>
            </a:r>
            <a:r>
              <a:rPr lang="de-AT" sz="2000" b="1" dirty="0" smtClean="0"/>
              <a:t> Module</a:t>
            </a:r>
            <a:endParaRPr lang="de-AT" sz="2000" b="1" dirty="0"/>
          </a:p>
        </p:txBody>
      </p:sp>
      <p:sp>
        <p:nvSpPr>
          <p:cNvPr id="45" name="Textfeld 44"/>
          <p:cNvSpPr txBox="1"/>
          <p:nvPr/>
        </p:nvSpPr>
        <p:spPr>
          <a:xfrm>
            <a:off x="10568640" y="3288736"/>
            <a:ext cx="1277825" cy="843794"/>
          </a:xfrm>
          <a:prstGeom prst="rightArrow">
            <a:avLst/>
          </a:prstGeom>
          <a:solidFill>
            <a:schemeClr val="accent1">
              <a:lumMod val="40000"/>
              <a:lumOff val="60000"/>
            </a:schemeClr>
          </a:solidFill>
        </p:spPr>
        <p:txBody>
          <a:bodyPr wrap="square" rtlCol="0" anchor="t">
            <a:noAutofit/>
          </a:bodyPr>
          <a:lstStyle/>
          <a:p>
            <a:pPr algn="ctr"/>
            <a:r>
              <a:rPr lang="de-AT" sz="1200" dirty="0" smtClean="0">
                <a:solidFill>
                  <a:schemeClr val="accent1"/>
                </a:solidFill>
              </a:rPr>
              <a:t>Material- &amp; Land </a:t>
            </a:r>
            <a:r>
              <a:rPr lang="de-AT" sz="1200" dirty="0" err="1" smtClean="0">
                <a:solidFill>
                  <a:schemeClr val="accent1"/>
                </a:solidFill>
              </a:rPr>
              <a:t>Use</a:t>
            </a:r>
            <a:endParaRPr lang="de-AT" sz="1200" dirty="0" smtClean="0">
              <a:solidFill>
                <a:schemeClr val="accent1"/>
              </a:solidFill>
            </a:endParaRPr>
          </a:p>
          <a:p>
            <a:pPr algn="ctr"/>
            <a:endParaRPr lang="en-IE" sz="1200" dirty="0">
              <a:solidFill>
                <a:schemeClr val="accent1"/>
              </a:solidFill>
            </a:endParaRPr>
          </a:p>
        </p:txBody>
      </p:sp>
      <p:sp>
        <p:nvSpPr>
          <p:cNvPr id="7" name="Pfeil nach links 6"/>
          <p:cNvSpPr/>
          <p:nvPr/>
        </p:nvSpPr>
        <p:spPr>
          <a:xfrm>
            <a:off x="10155248" y="786088"/>
            <a:ext cx="1678458" cy="658635"/>
          </a:xfrm>
          <a:prstGeom prst="leftArrow">
            <a:avLst>
              <a:gd name="adj1" fmla="val 52595"/>
              <a:gd name="adj2"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50" dirty="0" err="1" smtClean="0">
                <a:solidFill>
                  <a:srgbClr val="4D738A"/>
                </a:solidFill>
              </a:rPr>
              <a:t>Biophysical</a:t>
            </a:r>
            <a:r>
              <a:rPr lang="de-AT" sz="1050" dirty="0" smtClean="0">
                <a:solidFill>
                  <a:srgbClr val="4D738A"/>
                </a:solidFill>
              </a:rPr>
              <a:t> </a:t>
            </a:r>
            <a:r>
              <a:rPr lang="de-AT" sz="1050" dirty="0" err="1" smtClean="0">
                <a:solidFill>
                  <a:srgbClr val="4D738A"/>
                </a:solidFill>
              </a:rPr>
              <a:t>Limitations</a:t>
            </a:r>
            <a:endParaRPr lang="en-IE" sz="1050" dirty="0">
              <a:solidFill>
                <a:srgbClr val="4D738A"/>
              </a:solidFill>
            </a:endParaRPr>
          </a:p>
        </p:txBody>
      </p:sp>
      <p:pic>
        <p:nvPicPr>
          <p:cNvPr id="67" name="Grafik 66"/>
          <p:cNvPicPr>
            <a:picLocks noChangeAspect="1"/>
          </p:cNvPicPr>
          <p:nvPr/>
        </p:nvPicPr>
        <p:blipFill>
          <a:blip r:embed="rId8"/>
          <a:stretch>
            <a:fillRect/>
          </a:stretch>
        </p:blipFill>
        <p:spPr>
          <a:xfrm>
            <a:off x="4691901" y="1937051"/>
            <a:ext cx="415853" cy="505262"/>
          </a:xfrm>
          <a:prstGeom prst="rect">
            <a:avLst/>
          </a:prstGeom>
        </p:spPr>
      </p:pic>
      <p:sp>
        <p:nvSpPr>
          <p:cNvPr id="15" name="Rechteck 14"/>
          <p:cNvSpPr/>
          <p:nvPr/>
        </p:nvSpPr>
        <p:spPr>
          <a:xfrm>
            <a:off x="4638047" y="2952816"/>
            <a:ext cx="163468"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Rechteck 69"/>
          <p:cNvSpPr/>
          <p:nvPr/>
        </p:nvSpPr>
        <p:spPr>
          <a:xfrm>
            <a:off x="4797227" y="2938570"/>
            <a:ext cx="163468" cy="59966"/>
          </a:xfrm>
          <a:prstGeom prst="rect">
            <a:avLst/>
          </a:prstGeom>
          <a:solidFill>
            <a:srgbClr val="04B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1" name="Rechteck 70"/>
          <p:cNvSpPr/>
          <p:nvPr/>
        </p:nvSpPr>
        <p:spPr>
          <a:xfrm>
            <a:off x="4953674" y="2903183"/>
            <a:ext cx="101771" cy="9535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2" name="Rechteck 71"/>
          <p:cNvSpPr/>
          <p:nvPr/>
        </p:nvSpPr>
        <p:spPr>
          <a:xfrm>
            <a:off x="5049379" y="2847524"/>
            <a:ext cx="83511" cy="15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Rechteck 72"/>
          <p:cNvSpPr/>
          <p:nvPr/>
        </p:nvSpPr>
        <p:spPr>
          <a:xfrm>
            <a:off x="5128602" y="2812137"/>
            <a:ext cx="85468" cy="18447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9" name="Gerader Verbinder 18"/>
          <p:cNvCxnSpPr/>
          <p:nvPr/>
        </p:nvCxnSpPr>
        <p:spPr>
          <a:xfrm>
            <a:off x="4970771" y="2762250"/>
            <a:ext cx="0" cy="234364"/>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76" name="Picture 1">
            <a:extLst>
              <a:ext uri="{FF2B5EF4-FFF2-40B4-BE49-F238E27FC236}">
                <a16:creationId xmlns:a16="http://schemas.microsoft.com/office/drawing/2014/main" id="{4AE30316-3829-4F88-AB14-8B25CA009F11}"/>
              </a:ext>
            </a:extLst>
          </p:cNvPr>
          <p:cNvPicPr>
            <a:picLocks noChangeAspect="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3904565" y="4969375"/>
            <a:ext cx="1279201" cy="73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Abgerundetes Rechteck 46"/>
          <p:cNvSpPr/>
          <p:nvPr/>
        </p:nvSpPr>
        <p:spPr>
          <a:xfrm>
            <a:off x="8252609" y="4581391"/>
            <a:ext cx="2043576" cy="1301861"/>
          </a:xfrm>
          <a:prstGeom prst="roundRect">
            <a:avLst/>
          </a:prstGeom>
          <a:solidFill>
            <a:srgbClr val="04BCE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de-AT" sz="1600" b="1" dirty="0" smtClean="0">
                <a:solidFill>
                  <a:schemeClr val="tx1">
                    <a:lumMod val="10000"/>
                    <a:lumOff val="90000"/>
                  </a:schemeClr>
                </a:solidFill>
              </a:rPr>
              <a:t>EROI/ESOI</a:t>
            </a:r>
            <a:endParaRPr lang="de-AT" sz="800" dirty="0">
              <a:solidFill>
                <a:schemeClr val="bg1">
                  <a:lumMod val="95000"/>
                </a:schemeClr>
              </a:solidFill>
            </a:endParaRPr>
          </a:p>
          <a:p>
            <a:pPr algn="ctr"/>
            <a:r>
              <a:rPr lang="de-AT" sz="1200" b="1" dirty="0" smtClean="0">
                <a:solidFill>
                  <a:schemeClr val="bg1">
                    <a:lumMod val="95000"/>
                  </a:schemeClr>
                </a:solidFill>
              </a:rPr>
              <a:t>„</a:t>
            </a:r>
            <a:r>
              <a:rPr lang="de-AT" sz="1200" b="1" dirty="0" err="1" smtClean="0">
                <a:solidFill>
                  <a:schemeClr val="bg1">
                    <a:lumMod val="95000"/>
                  </a:schemeClr>
                </a:solidFill>
              </a:rPr>
              <a:t>Estimate</a:t>
            </a:r>
            <a:r>
              <a:rPr lang="de-AT" sz="1200" b="1" dirty="0" smtClean="0">
                <a:solidFill>
                  <a:schemeClr val="bg1">
                    <a:lumMod val="95000"/>
                  </a:schemeClr>
                </a:solidFill>
              </a:rPr>
              <a:t> </a:t>
            </a:r>
            <a:r>
              <a:rPr lang="de-AT" sz="1200" b="1" dirty="0" err="1" smtClean="0">
                <a:solidFill>
                  <a:schemeClr val="bg1">
                    <a:lumMod val="95000"/>
                  </a:schemeClr>
                </a:solidFill>
              </a:rPr>
              <a:t>the</a:t>
            </a:r>
            <a:r>
              <a:rPr lang="de-AT" sz="1200" b="1" dirty="0" smtClean="0">
                <a:solidFill>
                  <a:schemeClr val="bg1">
                    <a:lumMod val="95000"/>
                  </a:schemeClr>
                </a:solidFill>
              </a:rPr>
              <a:t> </a:t>
            </a:r>
            <a:r>
              <a:rPr lang="de-AT" sz="1200" b="1" dirty="0" err="1" smtClean="0">
                <a:solidFill>
                  <a:schemeClr val="bg1">
                    <a:lumMod val="95000"/>
                  </a:schemeClr>
                </a:solidFill>
              </a:rPr>
              <a:t>Energy</a:t>
            </a:r>
            <a:r>
              <a:rPr lang="de-AT" sz="1200" b="1" dirty="0" smtClean="0">
                <a:solidFill>
                  <a:schemeClr val="bg1">
                    <a:lumMod val="95000"/>
                  </a:schemeClr>
                </a:solidFill>
              </a:rPr>
              <a:t> Return on </a:t>
            </a:r>
            <a:r>
              <a:rPr lang="de-AT" sz="1200" b="1" dirty="0" err="1" smtClean="0">
                <a:solidFill>
                  <a:schemeClr val="bg1">
                    <a:lumMod val="95000"/>
                  </a:schemeClr>
                </a:solidFill>
              </a:rPr>
              <a:t>Energy</a:t>
            </a:r>
            <a:r>
              <a:rPr lang="de-AT" sz="1200" b="1" dirty="0" smtClean="0">
                <a:solidFill>
                  <a:schemeClr val="bg1">
                    <a:lumMod val="95000"/>
                  </a:schemeClr>
                </a:solidFill>
              </a:rPr>
              <a:t> </a:t>
            </a:r>
            <a:r>
              <a:rPr lang="de-AT" sz="1200" b="1" dirty="0" err="1" smtClean="0">
                <a:solidFill>
                  <a:schemeClr val="bg1">
                    <a:lumMod val="95000"/>
                  </a:schemeClr>
                </a:solidFill>
              </a:rPr>
              <a:t>Invested</a:t>
            </a:r>
            <a:r>
              <a:rPr lang="de-AT" sz="1200" b="1" dirty="0" smtClean="0">
                <a:solidFill>
                  <a:schemeClr val="bg1">
                    <a:lumMod val="95000"/>
                  </a:schemeClr>
                </a:solidFill>
              </a:rPr>
              <a:t> </a:t>
            </a:r>
            <a:r>
              <a:rPr lang="de-AT" sz="1200" b="1" dirty="0" err="1" smtClean="0">
                <a:solidFill>
                  <a:schemeClr val="bg1">
                    <a:lumMod val="95000"/>
                  </a:schemeClr>
                </a:solidFill>
              </a:rPr>
              <a:t>of</a:t>
            </a:r>
            <a:r>
              <a:rPr lang="de-AT" sz="1200" b="1" dirty="0" smtClean="0">
                <a:solidFill>
                  <a:schemeClr val="bg1">
                    <a:lumMod val="95000"/>
                  </a:schemeClr>
                </a:solidFill>
              </a:rPr>
              <a:t> </a:t>
            </a:r>
            <a:r>
              <a:rPr lang="de-AT" sz="1200" b="1" dirty="0" err="1" smtClean="0">
                <a:solidFill>
                  <a:schemeClr val="bg1">
                    <a:lumMod val="95000"/>
                  </a:schemeClr>
                </a:solidFill>
              </a:rPr>
              <a:t>the</a:t>
            </a:r>
            <a:r>
              <a:rPr lang="de-AT" sz="1200" b="1" dirty="0" smtClean="0">
                <a:solidFill>
                  <a:schemeClr val="bg1">
                    <a:lumMod val="95000"/>
                  </a:schemeClr>
                </a:solidFill>
              </a:rPr>
              <a:t> System“</a:t>
            </a:r>
            <a:endParaRPr lang="de-AT" sz="2400" b="1" dirty="0">
              <a:solidFill>
                <a:schemeClr val="tx1">
                  <a:lumMod val="90000"/>
                  <a:lumOff val="10000"/>
                </a:schemeClr>
              </a:solidFill>
            </a:endParaRPr>
          </a:p>
        </p:txBody>
      </p:sp>
      <p:sp>
        <p:nvSpPr>
          <p:cNvPr id="49" name="Pfeil nach rechts 48"/>
          <p:cNvSpPr/>
          <p:nvPr/>
        </p:nvSpPr>
        <p:spPr>
          <a:xfrm rot="2980632">
            <a:off x="3452737" y="369451"/>
            <a:ext cx="1450223" cy="451539"/>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100" dirty="0" smtClean="0">
                <a:solidFill>
                  <a:schemeClr val="accent1"/>
                </a:solidFill>
              </a:rPr>
              <a:t>FE Imports/Exports</a:t>
            </a:r>
            <a:endParaRPr lang="en-IE" dirty="0">
              <a:solidFill>
                <a:schemeClr val="accent1"/>
              </a:solidFill>
            </a:endParaRPr>
          </a:p>
        </p:txBody>
      </p:sp>
      <p:sp>
        <p:nvSpPr>
          <p:cNvPr id="52" name="Pfeil nach rechts 51"/>
          <p:cNvSpPr/>
          <p:nvPr/>
        </p:nvSpPr>
        <p:spPr>
          <a:xfrm rot="5400000">
            <a:off x="9121739" y="4257548"/>
            <a:ext cx="399651"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Abgerundetes Rechteck 53"/>
          <p:cNvSpPr/>
          <p:nvPr/>
        </p:nvSpPr>
        <p:spPr>
          <a:xfrm>
            <a:off x="7857296" y="779859"/>
            <a:ext cx="2279381" cy="961899"/>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400" b="1" smtClean="0">
                <a:solidFill>
                  <a:schemeClr val="tx1">
                    <a:lumMod val="10000"/>
                    <a:lumOff val="90000"/>
                  </a:schemeClr>
                </a:solidFill>
              </a:rPr>
              <a:t>RES </a:t>
            </a:r>
            <a:r>
              <a:rPr lang="de-AT" sz="1400" b="1" dirty="0" smtClean="0">
                <a:solidFill>
                  <a:schemeClr val="tx1">
                    <a:lumMod val="10000"/>
                    <a:lumOff val="90000"/>
                  </a:schemeClr>
                </a:solidFill>
              </a:rPr>
              <a:t>Potential</a:t>
            </a:r>
          </a:p>
          <a:p>
            <a:pPr algn="ctr"/>
            <a:r>
              <a:rPr lang="de-AT" sz="1200" dirty="0" smtClean="0">
                <a:solidFill>
                  <a:schemeClr val="tx1">
                    <a:lumMod val="10000"/>
                    <a:lumOff val="90000"/>
                  </a:schemeClr>
                </a:solidFill>
              </a:rPr>
              <a:t>„</a:t>
            </a:r>
            <a:r>
              <a:rPr lang="de-AT" sz="1200" dirty="0" err="1" smtClean="0">
                <a:solidFill>
                  <a:schemeClr val="tx1">
                    <a:lumMod val="10000"/>
                    <a:lumOff val="90000"/>
                  </a:schemeClr>
                </a:solidFill>
              </a:rPr>
              <a:t>accounting</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for</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land</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competition</a:t>
            </a:r>
            <a:r>
              <a:rPr lang="de-AT" sz="1200" dirty="0" smtClean="0">
                <a:solidFill>
                  <a:schemeClr val="tx1">
                    <a:lumMod val="10000"/>
                    <a:lumOff val="90000"/>
                  </a:schemeClr>
                </a:solidFill>
              </a:rPr>
              <a:t>“</a:t>
            </a:r>
            <a:endParaRPr lang="de-AT" sz="800" dirty="0" smtClean="0">
              <a:solidFill>
                <a:schemeClr val="tx1">
                  <a:lumMod val="10000"/>
                  <a:lumOff val="90000"/>
                </a:schemeClr>
              </a:solidFill>
            </a:endParaRPr>
          </a:p>
        </p:txBody>
      </p:sp>
      <p:sp>
        <p:nvSpPr>
          <p:cNvPr id="55" name="Pfeil nach rechts 54"/>
          <p:cNvSpPr/>
          <p:nvPr/>
        </p:nvSpPr>
        <p:spPr>
          <a:xfrm rot="5400000">
            <a:off x="8143474" y="1746901"/>
            <a:ext cx="278233"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Pfeil nach rechts 56"/>
          <p:cNvSpPr/>
          <p:nvPr/>
        </p:nvSpPr>
        <p:spPr>
          <a:xfrm rot="9414162">
            <a:off x="7056779" y="1152800"/>
            <a:ext cx="792798"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Rechteck 62"/>
          <p:cNvSpPr/>
          <p:nvPr/>
        </p:nvSpPr>
        <p:spPr>
          <a:xfrm>
            <a:off x="5327311" y="4776571"/>
            <a:ext cx="1471495" cy="406199"/>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200" b="1" dirty="0" err="1" smtClean="0">
                <a:solidFill>
                  <a:schemeClr val="tx1">
                    <a:lumMod val="10000"/>
                    <a:lumOff val="90000"/>
                  </a:schemeClr>
                </a:solidFill>
              </a:rPr>
              <a:t>electrolyser</a:t>
            </a:r>
            <a:r>
              <a:rPr lang="de-AT" sz="1200" b="1" dirty="0" smtClean="0">
                <a:solidFill>
                  <a:schemeClr val="tx1">
                    <a:lumMod val="10000"/>
                    <a:lumOff val="90000"/>
                  </a:schemeClr>
                </a:solidFill>
              </a:rPr>
              <a:t> &amp; </a:t>
            </a:r>
            <a:r>
              <a:rPr lang="de-AT" sz="1200" b="1" dirty="0" err="1" smtClean="0">
                <a:solidFill>
                  <a:schemeClr val="tx1">
                    <a:lumMod val="10000"/>
                    <a:lumOff val="90000"/>
                  </a:schemeClr>
                </a:solidFill>
              </a:rPr>
              <a:t>storage</a:t>
            </a:r>
            <a:r>
              <a:rPr lang="de-AT" sz="1200" b="1" dirty="0" smtClean="0">
                <a:solidFill>
                  <a:schemeClr val="tx1">
                    <a:lumMod val="10000"/>
                    <a:lumOff val="90000"/>
                  </a:schemeClr>
                </a:solidFill>
              </a:rPr>
              <a:t> </a:t>
            </a:r>
            <a:r>
              <a:rPr lang="de-AT" sz="1200" b="1" dirty="0" err="1" smtClean="0">
                <a:solidFill>
                  <a:schemeClr val="tx1">
                    <a:lumMod val="10000"/>
                    <a:lumOff val="90000"/>
                  </a:schemeClr>
                </a:solidFill>
              </a:rPr>
              <a:t>capacities</a:t>
            </a:r>
            <a:endParaRPr lang="de-AT" sz="1200" b="1" dirty="0" smtClean="0">
              <a:solidFill>
                <a:schemeClr val="tx1">
                  <a:lumMod val="10000"/>
                  <a:lumOff val="90000"/>
                </a:schemeClr>
              </a:solidFill>
            </a:endParaRPr>
          </a:p>
        </p:txBody>
      </p:sp>
      <p:grpSp>
        <p:nvGrpSpPr>
          <p:cNvPr id="22" name="Gruppieren 21"/>
          <p:cNvGrpSpPr/>
          <p:nvPr/>
        </p:nvGrpSpPr>
        <p:grpSpPr>
          <a:xfrm>
            <a:off x="5327311" y="5214052"/>
            <a:ext cx="1471495" cy="664139"/>
            <a:chOff x="5228848" y="5232619"/>
            <a:chExt cx="1471495" cy="664139"/>
          </a:xfrm>
        </p:grpSpPr>
        <p:sp>
          <p:nvSpPr>
            <p:cNvPr id="64" name="Rechteck 63"/>
            <p:cNvSpPr/>
            <p:nvPr/>
          </p:nvSpPr>
          <p:spPr>
            <a:xfrm>
              <a:off x="5228848" y="5232619"/>
              <a:ext cx="1471495" cy="664139"/>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AT" sz="1200" b="1" dirty="0" smtClean="0">
                <a:solidFill>
                  <a:schemeClr val="tx1">
                    <a:lumMod val="10000"/>
                    <a:lumOff val="90000"/>
                  </a:schemeClr>
                </a:solidFill>
              </a:endParaRPr>
            </a:p>
            <a:p>
              <a:pPr algn="ctr"/>
              <a:r>
                <a:rPr lang="de-AT" sz="1200" b="1" dirty="0" err="1" smtClean="0">
                  <a:solidFill>
                    <a:schemeClr val="tx1">
                      <a:lumMod val="10000"/>
                      <a:lumOff val="90000"/>
                    </a:schemeClr>
                  </a:solidFill>
                </a:rPr>
                <a:t>emulation</a:t>
              </a:r>
              <a:endParaRPr lang="de-AT" sz="1200" b="1" dirty="0" smtClean="0">
                <a:solidFill>
                  <a:schemeClr val="tx1">
                    <a:lumMod val="10000"/>
                    <a:lumOff val="90000"/>
                  </a:schemeClr>
                </a:solidFill>
              </a:endParaRPr>
            </a:p>
          </p:txBody>
        </p:sp>
        <p:pic>
          <p:nvPicPr>
            <p:cNvPr id="18" name="Grafik 17"/>
            <p:cNvPicPr>
              <a:picLocks noChangeAspect="1"/>
            </p:cNvPicPr>
            <p:nvPr/>
          </p:nvPicPr>
          <p:blipFill>
            <a:blip r:embed="rId10"/>
            <a:stretch>
              <a:fillRect/>
            </a:stretch>
          </p:blipFill>
          <p:spPr>
            <a:xfrm>
              <a:off x="5488729" y="5318163"/>
              <a:ext cx="1001338" cy="221269"/>
            </a:xfrm>
            <a:prstGeom prst="rect">
              <a:avLst/>
            </a:prstGeom>
          </p:spPr>
        </p:pic>
      </p:grpSp>
      <p:sp>
        <p:nvSpPr>
          <p:cNvPr id="9" name="Abgerundetes Rechteck 8"/>
          <p:cNvSpPr/>
          <p:nvPr/>
        </p:nvSpPr>
        <p:spPr>
          <a:xfrm>
            <a:off x="4308013" y="1023819"/>
            <a:ext cx="2741465" cy="227158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66" name="Abgerundetes Rechteck 65"/>
          <p:cNvSpPr/>
          <p:nvPr/>
        </p:nvSpPr>
        <p:spPr>
          <a:xfrm>
            <a:off x="7851917" y="2005996"/>
            <a:ext cx="2476397" cy="219110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69" name="Abgerundetes Rechteck 68"/>
          <p:cNvSpPr/>
          <p:nvPr/>
        </p:nvSpPr>
        <p:spPr>
          <a:xfrm>
            <a:off x="7848279" y="763562"/>
            <a:ext cx="2276670" cy="96038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74" name="Abgerundetes Rechteck 73"/>
          <p:cNvSpPr/>
          <p:nvPr/>
        </p:nvSpPr>
        <p:spPr>
          <a:xfrm>
            <a:off x="1299604" y="4663042"/>
            <a:ext cx="6428556" cy="129177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75" name="Abgerundetes Rechteck 74"/>
          <p:cNvSpPr/>
          <p:nvPr/>
        </p:nvSpPr>
        <p:spPr>
          <a:xfrm>
            <a:off x="8248300" y="4581391"/>
            <a:ext cx="2047885" cy="128398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77" name="Abgerundetes Rechteck 76"/>
          <p:cNvSpPr/>
          <p:nvPr/>
        </p:nvSpPr>
        <p:spPr>
          <a:xfrm>
            <a:off x="1225361" y="825593"/>
            <a:ext cx="2267872" cy="31648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78" name="Pfeil nach links und rechts 77"/>
          <p:cNvSpPr/>
          <p:nvPr/>
        </p:nvSpPr>
        <p:spPr>
          <a:xfrm rot="5400000">
            <a:off x="4829301" y="3877240"/>
            <a:ext cx="1133829" cy="246254"/>
          </a:xfrm>
          <a:prstGeom prst="lef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Textfeld 78"/>
          <p:cNvSpPr txBox="1"/>
          <p:nvPr/>
        </p:nvSpPr>
        <p:spPr>
          <a:xfrm>
            <a:off x="4049035" y="3373421"/>
            <a:ext cx="1352514" cy="553998"/>
          </a:xfrm>
          <a:prstGeom prst="rect">
            <a:avLst/>
          </a:prstGeom>
          <a:noFill/>
        </p:spPr>
        <p:txBody>
          <a:bodyPr wrap="square" rtlCol="0">
            <a:spAutoFit/>
          </a:bodyPr>
          <a:lstStyle/>
          <a:p>
            <a:pPr algn="ctr"/>
            <a:r>
              <a:rPr lang="de-AT" sz="1000" b="1" dirty="0" err="1" smtClean="0">
                <a:solidFill>
                  <a:srgbClr val="C00000"/>
                </a:solidFill>
              </a:rPr>
              <a:t>Curtailment</a:t>
            </a:r>
            <a:r>
              <a:rPr lang="de-AT" sz="1000" b="1" dirty="0" smtClean="0">
                <a:solidFill>
                  <a:srgbClr val="C00000"/>
                </a:solidFill>
              </a:rPr>
              <a:t>, </a:t>
            </a:r>
            <a:r>
              <a:rPr lang="de-AT" sz="1000" b="1" dirty="0" err="1" smtClean="0">
                <a:solidFill>
                  <a:srgbClr val="C00000"/>
                </a:solidFill>
              </a:rPr>
              <a:t>flexibility</a:t>
            </a:r>
            <a:r>
              <a:rPr lang="de-AT" sz="1000" b="1" dirty="0" smtClean="0">
                <a:solidFill>
                  <a:srgbClr val="C00000"/>
                </a:solidFill>
              </a:rPr>
              <a:t> </a:t>
            </a:r>
            <a:r>
              <a:rPr lang="de-AT" sz="1000" b="1" dirty="0" err="1" smtClean="0">
                <a:solidFill>
                  <a:srgbClr val="C00000"/>
                </a:solidFill>
              </a:rPr>
              <a:t>technology</a:t>
            </a:r>
            <a:r>
              <a:rPr lang="de-AT" sz="1000" b="1" dirty="0" smtClean="0">
                <a:solidFill>
                  <a:srgbClr val="C00000"/>
                </a:solidFill>
              </a:rPr>
              <a:t> </a:t>
            </a:r>
            <a:r>
              <a:rPr lang="de-AT" sz="1000" b="1" dirty="0" err="1" smtClean="0">
                <a:solidFill>
                  <a:srgbClr val="C00000"/>
                </a:solidFill>
              </a:rPr>
              <a:t>utilization</a:t>
            </a:r>
            <a:endParaRPr lang="en-IE" sz="1000" b="1" dirty="0">
              <a:solidFill>
                <a:srgbClr val="C00000"/>
              </a:solidFill>
            </a:endParaRPr>
          </a:p>
        </p:txBody>
      </p:sp>
      <p:sp>
        <p:nvSpPr>
          <p:cNvPr id="82" name="Textfeld 81"/>
          <p:cNvSpPr txBox="1"/>
          <p:nvPr/>
        </p:nvSpPr>
        <p:spPr>
          <a:xfrm>
            <a:off x="2777029" y="4112911"/>
            <a:ext cx="1184382" cy="400110"/>
          </a:xfrm>
          <a:prstGeom prst="rect">
            <a:avLst/>
          </a:prstGeom>
          <a:noFill/>
        </p:spPr>
        <p:txBody>
          <a:bodyPr wrap="square" rtlCol="0">
            <a:spAutoFit/>
          </a:bodyPr>
          <a:lstStyle/>
          <a:p>
            <a:pPr algn="ctr"/>
            <a:r>
              <a:rPr lang="de-AT" sz="1000" b="1" dirty="0" smtClean="0">
                <a:solidFill>
                  <a:srgbClr val="C00000"/>
                </a:solidFill>
              </a:rPr>
              <a:t>DSM, smart </a:t>
            </a:r>
            <a:r>
              <a:rPr lang="de-AT" sz="1000" b="1" dirty="0" err="1" smtClean="0">
                <a:solidFill>
                  <a:srgbClr val="C00000"/>
                </a:solidFill>
              </a:rPr>
              <a:t>charging</a:t>
            </a:r>
            <a:endParaRPr lang="en-IE" sz="1000" b="1" dirty="0">
              <a:solidFill>
                <a:srgbClr val="C00000"/>
              </a:solidFill>
            </a:endParaRPr>
          </a:p>
        </p:txBody>
      </p:sp>
      <p:sp>
        <p:nvSpPr>
          <p:cNvPr id="83" name="Textfeld 82"/>
          <p:cNvSpPr txBox="1"/>
          <p:nvPr/>
        </p:nvSpPr>
        <p:spPr>
          <a:xfrm>
            <a:off x="6527103" y="3932475"/>
            <a:ext cx="1001476" cy="400110"/>
          </a:xfrm>
          <a:prstGeom prst="rect">
            <a:avLst/>
          </a:prstGeom>
          <a:noFill/>
        </p:spPr>
        <p:txBody>
          <a:bodyPr wrap="square" rtlCol="0">
            <a:spAutoFit/>
          </a:bodyPr>
          <a:lstStyle/>
          <a:p>
            <a:pPr algn="ctr"/>
            <a:r>
              <a:rPr lang="de-AT" sz="1000" b="1" dirty="0" smtClean="0">
                <a:solidFill>
                  <a:srgbClr val="C00000"/>
                </a:solidFill>
              </a:rPr>
              <a:t>Power </a:t>
            </a:r>
            <a:r>
              <a:rPr lang="de-AT" sz="1000" b="1" dirty="0" err="1" smtClean="0">
                <a:solidFill>
                  <a:srgbClr val="C00000"/>
                </a:solidFill>
              </a:rPr>
              <a:t>system</a:t>
            </a:r>
            <a:r>
              <a:rPr lang="de-AT" sz="1000" b="1" dirty="0" smtClean="0">
                <a:solidFill>
                  <a:srgbClr val="C00000"/>
                </a:solidFill>
              </a:rPr>
              <a:t> </a:t>
            </a:r>
            <a:r>
              <a:rPr lang="de-AT" sz="1000" b="1" dirty="0" err="1" smtClean="0">
                <a:solidFill>
                  <a:srgbClr val="C00000"/>
                </a:solidFill>
              </a:rPr>
              <a:t>setup</a:t>
            </a:r>
            <a:endParaRPr lang="en-IE" sz="1000" b="1" dirty="0">
              <a:solidFill>
                <a:srgbClr val="C00000"/>
              </a:solidFill>
            </a:endParaRPr>
          </a:p>
        </p:txBody>
      </p:sp>
      <p:sp>
        <p:nvSpPr>
          <p:cNvPr id="58" name="Explosion 2 57"/>
          <p:cNvSpPr/>
          <p:nvPr/>
        </p:nvSpPr>
        <p:spPr>
          <a:xfrm>
            <a:off x="-943682" y="5938067"/>
            <a:ext cx="2715560" cy="1169645"/>
          </a:xfrm>
          <a:prstGeom prst="irregularSeal2">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dirty="0" smtClean="0">
                <a:solidFill>
                  <a:schemeClr val="tx1"/>
                </a:solidFill>
              </a:rPr>
              <a:t>Date: 21.6.2022 WITH ANIMATION</a:t>
            </a:r>
            <a:endParaRPr lang="en-IE" dirty="0">
              <a:solidFill>
                <a:schemeClr val="tx1"/>
              </a:solidFill>
            </a:endParaRPr>
          </a:p>
        </p:txBody>
      </p:sp>
    </p:spTree>
    <p:extLst>
      <p:ext uri="{BB962C8B-B14F-4D97-AF65-F5344CB8AC3E}">
        <p14:creationId xmlns:p14="http://schemas.microsoft.com/office/powerpoint/2010/main" val="115131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7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1" grpId="0"/>
      <p:bldP spid="9" grpId="0" animBg="1"/>
      <p:bldP spid="66" grpId="0" animBg="1"/>
      <p:bldP spid="69" grpId="0" animBg="1"/>
      <p:bldP spid="74" grpId="0" animBg="1"/>
      <p:bldP spid="75" grpId="0" animBg="1"/>
      <p:bldP spid="77" grpId="0" animBg="1"/>
      <p:bldP spid="79" grpId="0"/>
      <p:bldP spid="82" grpId="0"/>
      <p:bldP spid="8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feil nach rechts 52"/>
          <p:cNvSpPr/>
          <p:nvPr/>
        </p:nvSpPr>
        <p:spPr>
          <a:xfrm>
            <a:off x="5698884" y="5180279"/>
            <a:ext cx="2549417"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Abgerundetes Rechteck 3"/>
          <p:cNvSpPr/>
          <p:nvPr/>
        </p:nvSpPr>
        <p:spPr>
          <a:xfrm>
            <a:off x="1299603" y="4656043"/>
            <a:ext cx="6363939" cy="1301861"/>
          </a:xfrm>
          <a:prstGeom prst="roundRect">
            <a:avLst/>
          </a:prstGeom>
          <a:solidFill>
            <a:srgbClr val="04BCE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1600" b="1" dirty="0" err="1" smtClean="0">
                <a:solidFill>
                  <a:schemeClr val="tx1">
                    <a:lumMod val="10000"/>
                    <a:lumOff val="90000"/>
                  </a:schemeClr>
                </a:solidFill>
              </a:rPr>
              <a:t>Variability</a:t>
            </a:r>
            <a:r>
              <a:rPr lang="de-AT" sz="1600" b="1" dirty="0" smtClean="0">
                <a:solidFill>
                  <a:schemeClr val="tx1">
                    <a:lumMod val="10000"/>
                    <a:lumOff val="90000"/>
                  </a:schemeClr>
                </a:solidFill>
              </a:rPr>
              <a:t> Management</a:t>
            </a:r>
          </a:p>
          <a:p>
            <a:r>
              <a:rPr lang="de-AT" sz="1200" dirty="0" smtClean="0">
                <a:solidFill>
                  <a:schemeClr val="bg1">
                    <a:lumMod val="95000"/>
                  </a:schemeClr>
                </a:solidFill>
              </a:rPr>
              <a:t>„</a:t>
            </a:r>
            <a:r>
              <a:rPr lang="de-AT" sz="1200" dirty="0" err="1" smtClean="0">
                <a:solidFill>
                  <a:schemeClr val="bg1">
                    <a:lumMod val="95000"/>
                  </a:schemeClr>
                </a:solidFill>
              </a:rPr>
              <a:t>impact</a:t>
            </a:r>
            <a:r>
              <a:rPr lang="de-AT" sz="1200" dirty="0" smtClean="0">
                <a:solidFill>
                  <a:schemeClr val="bg1">
                    <a:lumMod val="95000"/>
                  </a:schemeClr>
                </a:solidFill>
              </a:rPr>
              <a:t> </a:t>
            </a:r>
            <a:r>
              <a:rPr lang="de-AT" sz="1200" dirty="0" err="1" smtClean="0">
                <a:solidFill>
                  <a:schemeClr val="bg1">
                    <a:lumMod val="95000"/>
                  </a:schemeClr>
                </a:solidFill>
              </a:rPr>
              <a:t>of</a:t>
            </a:r>
            <a:r>
              <a:rPr lang="de-AT" sz="1200" dirty="0" smtClean="0">
                <a:solidFill>
                  <a:schemeClr val="bg1">
                    <a:lumMod val="95000"/>
                  </a:schemeClr>
                </a:solidFill>
              </a:rPr>
              <a:t> </a:t>
            </a:r>
            <a:r>
              <a:rPr lang="de-AT" sz="1200" dirty="0" err="1" smtClean="0">
                <a:solidFill>
                  <a:schemeClr val="bg1">
                    <a:lumMod val="95000"/>
                  </a:schemeClr>
                </a:solidFill>
              </a:rPr>
              <a:t>intermittent</a:t>
            </a:r>
            <a:r>
              <a:rPr lang="de-AT" sz="1200" dirty="0" smtClean="0">
                <a:solidFill>
                  <a:schemeClr val="bg1">
                    <a:lumMod val="95000"/>
                  </a:schemeClr>
                </a:solidFill>
              </a:rPr>
              <a:t> power </a:t>
            </a:r>
            <a:r>
              <a:rPr lang="de-AT" sz="1200" dirty="0" err="1" smtClean="0">
                <a:solidFill>
                  <a:schemeClr val="bg1">
                    <a:lumMod val="95000"/>
                  </a:schemeClr>
                </a:solidFill>
              </a:rPr>
              <a:t>sources</a:t>
            </a:r>
            <a:endParaRPr lang="de-AT" sz="1200" dirty="0" smtClean="0">
              <a:solidFill>
                <a:schemeClr val="bg1">
                  <a:lumMod val="95000"/>
                </a:schemeClr>
              </a:solidFill>
            </a:endParaRPr>
          </a:p>
          <a:p>
            <a:r>
              <a:rPr lang="de-AT" sz="1200" dirty="0" smtClean="0">
                <a:solidFill>
                  <a:schemeClr val="bg1">
                    <a:lumMod val="95000"/>
                  </a:schemeClr>
                </a:solidFill>
              </a:rPr>
              <a:t> on </a:t>
            </a:r>
            <a:r>
              <a:rPr lang="de-AT" sz="1200" dirty="0" err="1" smtClean="0">
                <a:solidFill>
                  <a:schemeClr val="bg1">
                    <a:lumMod val="95000"/>
                  </a:schemeClr>
                </a:solidFill>
              </a:rPr>
              <a:t>annual</a:t>
            </a:r>
            <a:r>
              <a:rPr lang="de-AT" sz="1200" dirty="0" smtClean="0">
                <a:solidFill>
                  <a:schemeClr val="bg1">
                    <a:lumMod val="95000"/>
                  </a:schemeClr>
                </a:solidFill>
              </a:rPr>
              <a:t> </a:t>
            </a:r>
            <a:r>
              <a:rPr lang="de-AT" sz="1200" dirty="0" err="1" smtClean="0">
                <a:solidFill>
                  <a:schemeClr val="bg1">
                    <a:lumMod val="95000"/>
                  </a:schemeClr>
                </a:solidFill>
              </a:rPr>
              <a:t>energy</a:t>
            </a:r>
            <a:r>
              <a:rPr lang="de-AT" sz="1200" dirty="0" smtClean="0">
                <a:solidFill>
                  <a:schemeClr val="bg1">
                    <a:lumMod val="95000"/>
                  </a:schemeClr>
                </a:solidFill>
              </a:rPr>
              <a:t> </a:t>
            </a:r>
            <a:r>
              <a:rPr lang="de-AT" sz="1200" dirty="0" err="1" smtClean="0">
                <a:solidFill>
                  <a:schemeClr val="bg1">
                    <a:lumMod val="95000"/>
                  </a:schemeClr>
                </a:solidFill>
              </a:rPr>
              <a:t>balances</a:t>
            </a:r>
            <a:r>
              <a:rPr lang="de-AT" sz="1200" dirty="0" smtClean="0">
                <a:solidFill>
                  <a:schemeClr val="bg1">
                    <a:lumMod val="95000"/>
                  </a:schemeClr>
                </a:solidFill>
              </a:rPr>
              <a:t>“</a:t>
            </a:r>
            <a:endParaRPr lang="de-AT" sz="800" dirty="0" smtClean="0">
              <a:solidFill>
                <a:schemeClr val="bg1">
                  <a:lumMod val="95000"/>
                </a:schemeClr>
              </a:solidFill>
            </a:endParaRPr>
          </a:p>
        </p:txBody>
      </p:sp>
      <p:sp>
        <p:nvSpPr>
          <p:cNvPr id="3" name="Abgerundetes Rechteck 2"/>
          <p:cNvSpPr/>
          <p:nvPr/>
        </p:nvSpPr>
        <p:spPr>
          <a:xfrm>
            <a:off x="957128" y="675118"/>
            <a:ext cx="9716623" cy="5366759"/>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2" name="Pfeil nach rechts 111"/>
          <p:cNvSpPr/>
          <p:nvPr/>
        </p:nvSpPr>
        <p:spPr>
          <a:xfrm rot="8152361">
            <a:off x="5590162" y="3537310"/>
            <a:ext cx="2679303"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Abgerundetes Rechteck 7"/>
          <p:cNvSpPr/>
          <p:nvPr/>
        </p:nvSpPr>
        <p:spPr>
          <a:xfrm>
            <a:off x="4312228" y="1056207"/>
            <a:ext cx="2738314" cy="2258876"/>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600" b="1" dirty="0" err="1" smtClean="0">
                <a:solidFill>
                  <a:schemeClr val="tx1">
                    <a:lumMod val="10000"/>
                    <a:lumOff val="90000"/>
                  </a:schemeClr>
                </a:solidFill>
              </a:rPr>
              <a:t>Energy</a:t>
            </a:r>
            <a:r>
              <a:rPr lang="de-AT" sz="1600" b="1" dirty="0" smtClean="0">
                <a:solidFill>
                  <a:schemeClr val="tx1">
                    <a:lumMod val="10000"/>
                    <a:lumOff val="90000"/>
                  </a:schemeClr>
                </a:solidFill>
              </a:rPr>
              <a:t> Transformation</a:t>
            </a:r>
          </a:p>
          <a:p>
            <a:pPr algn="ctr"/>
            <a:r>
              <a:rPr lang="de-AT" sz="1400" dirty="0" smtClean="0">
                <a:solidFill>
                  <a:schemeClr val="tx1">
                    <a:lumMod val="10000"/>
                    <a:lumOff val="90000"/>
                  </a:schemeClr>
                </a:solidFill>
              </a:rPr>
              <a:t>„</a:t>
            </a:r>
            <a:r>
              <a:rPr lang="de-AT" sz="1400" dirty="0" err="1" smtClean="0">
                <a:solidFill>
                  <a:schemeClr val="tx1">
                    <a:lumMod val="10000"/>
                    <a:lumOff val="90000"/>
                  </a:schemeClr>
                </a:solidFill>
              </a:rPr>
              <a:t>modelling</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annual</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energy</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balances</a:t>
            </a:r>
            <a:r>
              <a:rPr lang="de-AT" sz="1400" dirty="0" smtClean="0">
                <a:solidFill>
                  <a:schemeClr val="tx1">
                    <a:lumMod val="10000"/>
                    <a:lumOff val="90000"/>
                  </a:schemeClr>
                </a:solidFill>
              </a:rPr>
              <a:t>“</a:t>
            </a:r>
          </a:p>
          <a:p>
            <a:pPr marL="171450" indent="-171450" algn="ctr">
              <a:buFontTx/>
              <a:buChar char="-"/>
            </a:pPr>
            <a:endParaRPr lang="de-AT" sz="800" dirty="0" smtClean="0">
              <a:solidFill>
                <a:schemeClr val="tx1">
                  <a:lumMod val="10000"/>
                  <a:lumOff val="90000"/>
                </a:schemeClr>
              </a:solidFill>
            </a:endParaRPr>
          </a:p>
        </p:txBody>
      </p:sp>
      <p:sp>
        <p:nvSpPr>
          <p:cNvPr id="16" name="Abgerundetes Rechteck 15"/>
          <p:cNvSpPr/>
          <p:nvPr/>
        </p:nvSpPr>
        <p:spPr>
          <a:xfrm>
            <a:off x="7865753" y="2016379"/>
            <a:ext cx="2475696" cy="2179290"/>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600" b="1" dirty="0" err="1" smtClean="0">
                <a:solidFill>
                  <a:schemeClr val="tx1">
                    <a:lumMod val="10000"/>
                    <a:lumOff val="90000"/>
                  </a:schemeClr>
                </a:solidFill>
              </a:rPr>
              <a:t>Energy</a:t>
            </a:r>
            <a:r>
              <a:rPr lang="de-AT" sz="1600" b="1" dirty="0" smtClean="0">
                <a:solidFill>
                  <a:schemeClr val="tx1">
                    <a:lumMod val="10000"/>
                    <a:lumOff val="90000"/>
                  </a:schemeClr>
                </a:solidFill>
              </a:rPr>
              <a:t> </a:t>
            </a:r>
            <a:r>
              <a:rPr lang="de-AT" sz="1600" b="1" dirty="0" err="1" smtClean="0">
                <a:solidFill>
                  <a:schemeClr val="tx1">
                    <a:lumMod val="10000"/>
                    <a:lumOff val="90000"/>
                  </a:schemeClr>
                </a:solidFill>
              </a:rPr>
              <a:t>Capacity</a:t>
            </a:r>
            <a:endParaRPr lang="de-AT" sz="1600" b="1" dirty="0" smtClean="0">
              <a:solidFill>
                <a:schemeClr val="tx1">
                  <a:lumMod val="10000"/>
                  <a:lumOff val="90000"/>
                </a:schemeClr>
              </a:solidFill>
            </a:endParaRPr>
          </a:p>
          <a:p>
            <a:pPr algn="ctr"/>
            <a:r>
              <a:rPr lang="de-AT" sz="1400" dirty="0" smtClean="0">
                <a:solidFill>
                  <a:schemeClr val="tx1">
                    <a:lumMod val="10000"/>
                    <a:lumOff val="90000"/>
                  </a:schemeClr>
                </a:solidFill>
              </a:rPr>
              <a:t>„</a:t>
            </a:r>
            <a:r>
              <a:rPr lang="de-AT" sz="1400" dirty="0" err="1" smtClean="0">
                <a:solidFill>
                  <a:schemeClr val="tx1">
                    <a:lumMod val="10000"/>
                    <a:lumOff val="90000"/>
                  </a:schemeClr>
                </a:solidFill>
              </a:rPr>
              <a:t>accounting</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for</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capacity</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stocks</a:t>
            </a:r>
            <a:r>
              <a:rPr lang="de-AT" sz="1400" dirty="0" smtClean="0">
                <a:solidFill>
                  <a:schemeClr val="tx1">
                    <a:lumMod val="10000"/>
                    <a:lumOff val="90000"/>
                  </a:schemeClr>
                </a:solidFill>
              </a:rPr>
              <a:t>“</a:t>
            </a:r>
            <a:endParaRPr lang="de-AT" sz="900" dirty="0" smtClean="0">
              <a:solidFill>
                <a:schemeClr val="tx1">
                  <a:lumMod val="10000"/>
                  <a:lumOff val="90000"/>
                </a:schemeClr>
              </a:solidFill>
            </a:endParaRPr>
          </a:p>
          <a:p>
            <a:pPr algn="ctr"/>
            <a:endParaRPr lang="de-AT" sz="800" dirty="0" smtClean="0">
              <a:solidFill>
                <a:schemeClr val="tx1">
                  <a:lumMod val="10000"/>
                  <a:lumOff val="90000"/>
                </a:schemeClr>
              </a:solidFill>
            </a:endParaRPr>
          </a:p>
        </p:txBody>
      </p:sp>
      <p:sp>
        <p:nvSpPr>
          <p:cNvPr id="34" name="Textfeld 33"/>
          <p:cNvSpPr txBox="1"/>
          <p:nvPr/>
        </p:nvSpPr>
        <p:spPr>
          <a:xfrm>
            <a:off x="3440872" y="1762730"/>
            <a:ext cx="966989" cy="430887"/>
          </a:xfrm>
          <a:prstGeom prst="rect">
            <a:avLst/>
          </a:prstGeom>
          <a:noFill/>
        </p:spPr>
        <p:txBody>
          <a:bodyPr wrap="square" rtlCol="0">
            <a:spAutoFit/>
          </a:bodyPr>
          <a:lstStyle/>
          <a:p>
            <a:r>
              <a:rPr lang="de-AT" sz="1100" b="1" dirty="0" smtClean="0">
                <a:solidFill>
                  <a:srgbClr val="C00000"/>
                </a:solidFill>
              </a:rPr>
              <a:t>Final </a:t>
            </a:r>
            <a:r>
              <a:rPr lang="de-AT" sz="1100" b="1" dirty="0" err="1" smtClean="0">
                <a:solidFill>
                  <a:srgbClr val="C00000"/>
                </a:solidFill>
              </a:rPr>
              <a:t>Consumption</a:t>
            </a:r>
            <a:endParaRPr lang="de-AT" sz="1100" b="1" dirty="0" smtClean="0">
              <a:solidFill>
                <a:srgbClr val="C00000"/>
              </a:solidFill>
            </a:endParaRPr>
          </a:p>
        </p:txBody>
      </p:sp>
      <p:sp>
        <p:nvSpPr>
          <p:cNvPr id="41" name="Textfeld 40"/>
          <p:cNvSpPr txBox="1"/>
          <p:nvPr/>
        </p:nvSpPr>
        <p:spPr>
          <a:xfrm>
            <a:off x="6932650" y="2011794"/>
            <a:ext cx="1042019" cy="553998"/>
          </a:xfrm>
          <a:prstGeom prst="rect">
            <a:avLst/>
          </a:prstGeom>
          <a:noFill/>
        </p:spPr>
        <p:txBody>
          <a:bodyPr wrap="square" rtlCol="0">
            <a:spAutoFit/>
          </a:bodyPr>
          <a:lstStyle/>
          <a:p>
            <a:pPr algn="ctr"/>
            <a:r>
              <a:rPr lang="de-AT" sz="1000" b="1" dirty="0" err="1" smtClean="0">
                <a:solidFill>
                  <a:srgbClr val="C00000"/>
                </a:solidFill>
              </a:rPr>
              <a:t>Available</a:t>
            </a:r>
            <a:r>
              <a:rPr lang="de-AT" sz="1000" b="1" dirty="0" smtClean="0">
                <a:solidFill>
                  <a:srgbClr val="C00000"/>
                </a:solidFill>
              </a:rPr>
              <a:t> </a:t>
            </a:r>
            <a:r>
              <a:rPr lang="de-AT" sz="1000" b="1" dirty="0" err="1" smtClean="0">
                <a:solidFill>
                  <a:srgbClr val="C00000"/>
                </a:solidFill>
              </a:rPr>
              <a:t>transformation</a:t>
            </a:r>
            <a:r>
              <a:rPr lang="de-AT" sz="1000" b="1" dirty="0" smtClean="0">
                <a:solidFill>
                  <a:srgbClr val="C00000"/>
                </a:solidFill>
              </a:rPr>
              <a:t> </a:t>
            </a:r>
            <a:r>
              <a:rPr lang="de-AT" sz="1000" b="1" dirty="0" err="1" smtClean="0">
                <a:solidFill>
                  <a:srgbClr val="C00000"/>
                </a:solidFill>
              </a:rPr>
              <a:t>Capacity</a:t>
            </a:r>
            <a:endParaRPr lang="en-IE" sz="1000" b="1" dirty="0">
              <a:solidFill>
                <a:srgbClr val="C00000"/>
              </a:solidFill>
            </a:endParaRPr>
          </a:p>
        </p:txBody>
      </p:sp>
      <p:sp>
        <p:nvSpPr>
          <p:cNvPr id="17" name="Textfeld 16"/>
          <p:cNvSpPr txBox="1"/>
          <p:nvPr/>
        </p:nvSpPr>
        <p:spPr>
          <a:xfrm>
            <a:off x="-128933" y="1360245"/>
            <a:ext cx="1322508" cy="876847"/>
          </a:xfrm>
          <a:prstGeom prst="rightArrow">
            <a:avLst/>
          </a:prstGeom>
          <a:solidFill>
            <a:srgbClr val="C00000"/>
          </a:solidFill>
        </p:spPr>
        <p:txBody>
          <a:bodyPr wrap="square" rtlCol="0" anchor="t">
            <a:noAutofit/>
          </a:bodyPr>
          <a:lstStyle/>
          <a:p>
            <a:pPr algn="ctr"/>
            <a:r>
              <a:rPr lang="de-AT" sz="1200" b="1" dirty="0" err="1" smtClean="0">
                <a:solidFill>
                  <a:schemeClr val="bg1">
                    <a:lumMod val="95000"/>
                  </a:schemeClr>
                </a:solidFill>
              </a:rPr>
              <a:t>Economic</a:t>
            </a:r>
            <a:r>
              <a:rPr lang="de-AT" sz="1200" b="1" dirty="0" smtClean="0">
                <a:solidFill>
                  <a:schemeClr val="bg1">
                    <a:lumMod val="95000"/>
                  </a:schemeClr>
                </a:solidFill>
              </a:rPr>
              <a:t> Demand</a:t>
            </a:r>
          </a:p>
          <a:p>
            <a:pPr algn="ctr"/>
            <a:endParaRPr lang="en-IE" sz="1000" b="1" dirty="0">
              <a:solidFill>
                <a:schemeClr val="bg1">
                  <a:lumMod val="95000"/>
                </a:schemeClr>
              </a:solidFill>
            </a:endParaRPr>
          </a:p>
        </p:txBody>
      </p:sp>
      <p:sp>
        <p:nvSpPr>
          <p:cNvPr id="59" name="Textfeld 58"/>
          <p:cNvSpPr txBox="1"/>
          <p:nvPr/>
        </p:nvSpPr>
        <p:spPr>
          <a:xfrm rot="19196969">
            <a:off x="-427790" y="5000387"/>
            <a:ext cx="1616935" cy="97252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t">
            <a:noAutofit/>
          </a:bodyPr>
          <a:lstStyle/>
          <a:p>
            <a:pPr algn="ctr"/>
            <a:r>
              <a:rPr lang="de-AT" sz="1200" b="1" dirty="0" err="1" smtClean="0">
                <a:solidFill>
                  <a:schemeClr val="bg2">
                    <a:lumMod val="25000"/>
                  </a:schemeClr>
                </a:solidFill>
              </a:rPr>
              <a:t>Policy</a:t>
            </a:r>
            <a:endParaRPr lang="de-AT" sz="1200" b="1" dirty="0" smtClean="0">
              <a:solidFill>
                <a:schemeClr val="bg2">
                  <a:lumMod val="25000"/>
                </a:schemeClr>
              </a:solidFill>
            </a:endParaRPr>
          </a:p>
          <a:p>
            <a:pPr algn="ctr"/>
            <a:r>
              <a:rPr lang="de-AT" sz="1200" b="1" dirty="0" err="1" smtClean="0">
                <a:solidFill>
                  <a:schemeClr val="bg2">
                    <a:lumMod val="25000"/>
                  </a:schemeClr>
                </a:solidFill>
              </a:rPr>
              <a:t>Assumptions</a:t>
            </a:r>
            <a:endParaRPr lang="de-AT" sz="1200" b="1" dirty="0" smtClean="0">
              <a:solidFill>
                <a:schemeClr val="bg2">
                  <a:lumMod val="25000"/>
                </a:schemeClr>
              </a:solidFill>
            </a:endParaRPr>
          </a:p>
          <a:p>
            <a:pPr algn="ctr"/>
            <a:endParaRPr lang="en-IE" sz="1200" dirty="0">
              <a:solidFill>
                <a:schemeClr val="bg2">
                  <a:lumMod val="25000"/>
                </a:schemeClr>
              </a:solidFill>
            </a:endParaRPr>
          </a:p>
        </p:txBody>
      </p:sp>
      <p:sp>
        <p:nvSpPr>
          <p:cNvPr id="80" name="Rechteck 79"/>
          <p:cNvSpPr/>
          <p:nvPr/>
        </p:nvSpPr>
        <p:spPr>
          <a:xfrm>
            <a:off x="4573743" y="1927928"/>
            <a:ext cx="2250282"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de-AT" sz="1200" b="1" dirty="0" err="1" smtClean="0">
                <a:solidFill>
                  <a:schemeClr val="tx1">
                    <a:lumMod val="10000"/>
                    <a:lumOff val="90000"/>
                  </a:schemeClr>
                </a:solidFill>
              </a:rPr>
              <a:t>Energy</a:t>
            </a:r>
            <a:r>
              <a:rPr lang="de-AT" sz="1200" b="1" dirty="0" smtClean="0">
                <a:solidFill>
                  <a:schemeClr val="tx1">
                    <a:lumMod val="10000"/>
                    <a:lumOff val="90000"/>
                  </a:schemeClr>
                </a:solidFill>
              </a:rPr>
              <a:t> </a:t>
            </a:r>
            <a:r>
              <a:rPr lang="de-AT" sz="1200" b="1" dirty="0" err="1" smtClean="0">
                <a:solidFill>
                  <a:schemeClr val="tx1">
                    <a:lumMod val="10000"/>
                    <a:lumOff val="90000"/>
                  </a:schemeClr>
                </a:solidFill>
              </a:rPr>
              <a:t>transformation</a:t>
            </a:r>
            <a:endParaRPr lang="de-AT" sz="1200" b="1" dirty="0" smtClean="0">
              <a:solidFill>
                <a:schemeClr val="tx1">
                  <a:lumMod val="10000"/>
                  <a:lumOff val="90000"/>
                </a:schemeClr>
              </a:solidFill>
            </a:endParaRPr>
          </a:p>
          <a:p>
            <a:pPr algn="r"/>
            <a:r>
              <a:rPr lang="de-AT" sz="1200" b="1" dirty="0" err="1" smtClean="0">
                <a:solidFill>
                  <a:schemeClr val="tx1">
                    <a:lumMod val="10000"/>
                    <a:lumOff val="90000"/>
                  </a:schemeClr>
                </a:solidFill>
              </a:rPr>
              <a:t>chain</a:t>
            </a:r>
            <a:endParaRPr lang="de-AT" sz="1200" b="1" dirty="0" smtClean="0">
              <a:solidFill>
                <a:schemeClr val="tx1">
                  <a:lumMod val="10000"/>
                  <a:lumOff val="90000"/>
                </a:schemeClr>
              </a:solidFill>
            </a:endParaRPr>
          </a:p>
        </p:txBody>
      </p:sp>
      <p:sp>
        <p:nvSpPr>
          <p:cNvPr id="81" name="Rechteck 80"/>
          <p:cNvSpPr/>
          <p:nvPr/>
        </p:nvSpPr>
        <p:spPr>
          <a:xfrm>
            <a:off x="4578453" y="2575954"/>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de-AT" sz="1200" b="1" dirty="0" err="1" smtClean="0">
                <a:solidFill>
                  <a:schemeClr val="tx1">
                    <a:lumMod val="10000"/>
                    <a:lumOff val="90000"/>
                  </a:schemeClr>
                </a:solidFill>
              </a:rPr>
              <a:t>technology</a:t>
            </a:r>
            <a:r>
              <a:rPr lang="de-AT" sz="1200" b="1" dirty="0" smtClean="0">
                <a:solidFill>
                  <a:schemeClr val="tx1">
                    <a:lumMod val="10000"/>
                    <a:lumOff val="90000"/>
                  </a:schemeClr>
                </a:solidFill>
              </a:rPr>
              <a:t> </a:t>
            </a:r>
            <a:r>
              <a:rPr lang="de-AT" sz="1200" b="1" dirty="0" err="1" smtClean="0">
                <a:solidFill>
                  <a:schemeClr val="tx1">
                    <a:lumMod val="10000"/>
                    <a:lumOff val="90000"/>
                  </a:schemeClr>
                </a:solidFill>
              </a:rPr>
              <a:t>utilization</a:t>
            </a:r>
            <a:r>
              <a:rPr lang="de-AT" sz="1200" b="1" dirty="0" smtClean="0">
                <a:solidFill>
                  <a:schemeClr val="tx1">
                    <a:lumMod val="10000"/>
                    <a:lumOff val="90000"/>
                  </a:schemeClr>
                </a:solidFill>
              </a:rPr>
              <a:t> </a:t>
            </a:r>
          </a:p>
          <a:p>
            <a:pPr algn="r"/>
            <a:r>
              <a:rPr lang="de-AT" sz="1200" b="1" dirty="0" err="1" smtClean="0">
                <a:solidFill>
                  <a:schemeClr val="tx1">
                    <a:lumMod val="10000"/>
                    <a:lumOff val="90000"/>
                  </a:schemeClr>
                </a:solidFill>
              </a:rPr>
              <a:t>allocation</a:t>
            </a:r>
            <a:endParaRPr lang="de-AT" sz="1200" b="1" dirty="0" smtClean="0">
              <a:solidFill>
                <a:schemeClr val="tx1">
                  <a:lumMod val="10000"/>
                  <a:lumOff val="90000"/>
                </a:schemeClr>
              </a:solidFill>
            </a:endParaRPr>
          </a:p>
        </p:txBody>
      </p:sp>
      <p:sp>
        <p:nvSpPr>
          <p:cNvPr id="86" name="Rechteck 85"/>
          <p:cNvSpPr/>
          <p:nvPr/>
        </p:nvSpPr>
        <p:spPr>
          <a:xfrm>
            <a:off x="7986388" y="3477519"/>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200" dirty="0" smtClean="0">
                <a:solidFill>
                  <a:schemeClr val="tx1">
                    <a:lumMod val="10000"/>
                    <a:lumOff val="90000"/>
                  </a:schemeClr>
                </a:solidFill>
              </a:rPr>
              <a:t>Transformation Technology Expansion </a:t>
            </a:r>
            <a:r>
              <a:rPr lang="de-AT" sz="1200" b="1" dirty="0" err="1" smtClean="0">
                <a:solidFill>
                  <a:schemeClr val="tx1">
                    <a:lumMod val="10000"/>
                    <a:lumOff val="90000"/>
                  </a:schemeClr>
                </a:solidFill>
              </a:rPr>
              <a:t>allocation</a:t>
            </a:r>
            <a:endParaRPr lang="de-AT" sz="1200" b="1" dirty="0" smtClean="0">
              <a:solidFill>
                <a:schemeClr val="tx1">
                  <a:lumMod val="10000"/>
                  <a:lumOff val="90000"/>
                </a:schemeClr>
              </a:solidFill>
            </a:endParaRPr>
          </a:p>
        </p:txBody>
      </p:sp>
      <p:sp>
        <p:nvSpPr>
          <p:cNvPr id="89" name="Rechteck 88"/>
          <p:cNvSpPr/>
          <p:nvPr/>
        </p:nvSpPr>
        <p:spPr>
          <a:xfrm>
            <a:off x="7979558" y="2882727"/>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200" dirty="0" smtClean="0">
                <a:solidFill>
                  <a:schemeClr val="tx1">
                    <a:lumMod val="10000"/>
                    <a:lumOff val="90000"/>
                  </a:schemeClr>
                </a:solidFill>
              </a:rPr>
              <a:t>Transformation </a:t>
            </a:r>
            <a:r>
              <a:rPr lang="de-AT" sz="1200" dirty="0" err="1" smtClean="0">
                <a:solidFill>
                  <a:schemeClr val="tx1">
                    <a:lumMod val="10000"/>
                    <a:lumOff val="90000"/>
                  </a:schemeClr>
                </a:solidFill>
              </a:rPr>
              <a:t>technology</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capacities</a:t>
            </a:r>
            <a:endParaRPr lang="de-AT" sz="1200" b="1" dirty="0" smtClean="0">
              <a:solidFill>
                <a:schemeClr val="tx1">
                  <a:lumMod val="10000"/>
                  <a:lumOff val="90000"/>
                </a:schemeClr>
              </a:solidFill>
            </a:endParaRPr>
          </a:p>
        </p:txBody>
      </p:sp>
      <p:grpSp>
        <p:nvGrpSpPr>
          <p:cNvPr id="6" name="Gruppieren 5"/>
          <p:cNvGrpSpPr/>
          <p:nvPr/>
        </p:nvGrpSpPr>
        <p:grpSpPr>
          <a:xfrm>
            <a:off x="1193575" y="828678"/>
            <a:ext cx="2295582" cy="3181135"/>
            <a:chOff x="984670" y="843836"/>
            <a:chExt cx="3013471" cy="3202162"/>
          </a:xfrm>
        </p:grpSpPr>
        <p:sp>
          <p:nvSpPr>
            <p:cNvPr id="20" name="Abgerundetes Rechteck 19"/>
            <p:cNvSpPr/>
            <p:nvPr/>
          </p:nvSpPr>
          <p:spPr>
            <a:xfrm>
              <a:off x="1004940" y="843836"/>
              <a:ext cx="2993201" cy="3202162"/>
            </a:xfrm>
            <a:prstGeom prst="roundRect">
              <a:avLst/>
            </a:prstGeom>
            <a:solidFill>
              <a:srgbClr val="4F748E"/>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600" b="1" dirty="0" err="1" smtClean="0">
                  <a:solidFill>
                    <a:schemeClr val="tx1">
                      <a:lumMod val="10000"/>
                      <a:lumOff val="90000"/>
                    </a:schemeClr>
                  </a:solidFill>
                </a:rPr>
                <a:t>Energy</a:t>
              </a:r>
              <a:r>
                <a:rPr lang="de-AT" sz="1600" b="1" dirty="0" smtClean="0">
                  <a:solidFill>
                    <a:schemeClr val="tx1">
                      <a:lumMod val="10000"/>
                      <a:lumOff val="90000"/>
                    </a:schemeClr>
                  </a:solidFill>
                </a:rPr>
                <a:t> End-</a:t>
              </a:r>
              <a:r>
                <a:rPr lang="de-AT" sz="1600" b="1" dirty="0" err="1" smtClean="0">
                  <a:solidFill>
                    <a:schemeClr val="tx1">
                      <a:lumMod val="10000"/>
                      <a:lumOff val="90000"/>
                    </a:schemeClr>
                  </a:solidFill>
                </a:rPr>
                <a:t>Use</a:t>
              </a:r>
              <a:endParaRPr lang="de-AT" sz="1600" b="1" dirty="0" smtClean="0">
                <a:solidFill>
                  <a:schemeClr val="tx1">
                    <a:lumMod val="10000"/>
                    <a:lumOff val="90000"/>
                  </a:schemeClr>
                </a:solidFill>
              </a:endParaRPr>
            </a:p>
            <a:p>
              <a:pPr algn="ctr"/>
              <a:r>
                <a:rPr lang="de-AT" sz="1400" dirty="0" smtClean="0">
                  <a:solidFill>
                    <a:schemeClr val="tx1">
                      <a:lumMod val="10000"/>
                      <a:lumOff val="90000"/>
                    </a:schemeClr>
                  </a:solidFill>
                </a:rPr>
                <a:t>„</a:t>
              </a:r>
              <a:r>
                <a:rPr lang="de-AT" sz="1400" dirty="0" err="1" smtClean="0">
                  <a:solidFill>
                    <a:schemeClr val="tx1">
                      <a:lumMod val="10000"/>
                      <a:lumOff val="90000"/>
                    </a:schemeClr>
                  </a:solidFill>
                </a:rPr>
                <a:t>converting</a:t>
              </a:r>
              <a:r>
                <a:rPr lang="de-AT" sz="1400" dirty="0" smtClean="0">
                  <a:solidFill>
                    <a:schemeClr val="tx1">
                      <a:lumMod val="10000"/>
                      <a:lumOff val="90000"/>
                    </a:schemeClr>
                  </a:solidFill>
                </a:rPr>
                <a:t> USD </a:t>
              </a:r>
              <a:r>
                <a:rPr lang="de-AT" sz="1400" dirty="0" err="1" smtClean="0">
                  <a:solidFill>
                    <a:schemeClr val="tx1">
                      <a:lumMod val="10000"/>
                      <a:lumOff val="90000"/>
                    </a:schemeClr>
                  </a:solidFill>
                </a:rPr>
                <a:t>to</a:t>
              </a:r>
              <a:r>
                <a:rPr lang="de-AT" sz="1400" dirty="0" smtClean="0">
                  <a:solidFill>
                    <a:schemeClr val="tx1">
                      <a:lumMod val="10000"/>
                      <a:lumOff val="90000"/>
                    </a:schemeClr>
                  </a:solidFill>
                </a:rPr>
                <a:t> kWh“</a:t>
              </a:r>
            </a:p>
          </p:txBody>
        </p:sp>
        <p:graphicFrame>
          <p:nvGraphicFramePr>
            <p:cNvPr id="5" name="Diagramm 4"/>
            <p:cNvGraphicFramePr/>
            <p:nvPr>
              <p:extLst/>
            </p:nvPr>
          </p:nvGraphicFramePr>
          <p:xfrm>
            <a:off x="984670" y="1749799"/>
            <a:ext cx="2993645" cy="1978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12" name="Pfeil nach links und rechts 11"/>
          <p:cNvSpPr/>
          <p:nvPr/>
        </p:nvSpPr>
        <p:spPr>
          <a:xfrm rot="2508469">
            <a:off x="3275020" y="4129751"/>
            <a:ext cx="1133829" cy="246254"/>
          </a:xfrm>
          <a:prstGeom prst="lef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Pfeil nach rechts 12"/>
          <p:cNvSpPr/>
          <p:nvPr/>
        </p:nvSpPr>
        <p:spPr>
          <a:xfrm>
            <a:off x="3519349" y="2133114"/>
            <a:ext cx="770432" cy="172813"/>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0" name="Pfeil nach links und rechts 99"/>
          <p:cNvSpPr/>
          <p:nvPr/>
        </p:nvSpPr>
        <p:spPr>
          <a:xfrm>
            <a:off x="7093003" y="2477865"/>
            <a:ext cx="715389" cy="227985"/>
          </a:xfrm>
          <a:prstGeom prst="lef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5" name="Textfeld 104"/>
          <p:cNvSpPr txBox="1"/>
          <p:nvPr/>
        </p:nvSpPr>
        <p:spPr>
          <a:xfrm>
            <a:off x="10605935" y="2222616"/>
            <a:ext cx="1153878" cy="645635"/>
          </a:xfrm>
          <a:prstGeom prst="rightArrow">
            <a:avLst/>
          </a:prstGeom>
          <a:solidFill>
            <a:srgbClr val="C00000"/>
          </a:solidFill>
          <a:ln>
            <a:noFill/>
          </a:ln>
        </p:spPr>
        <p:txBody>
          <a:bodyPr wrap="square" rtlCol="0" anchor="t">
            <a:noAutofit/>
          </a:bodyPr>
          <a:lstStyle/>
          <a:p>
            <a:pPr algn="ctr"/>
            <a:r>
              <a:rPr lang="de-AT" sz="1200" b="1" dirty="0" smtClean="0">
                <a:solidFill>
                  <a:schemeClr val="bg1"/>
                </a:solidFill>
              </a:rPr>
              <a:t>Investments</a:t>
            </a:r>
          </a:p>
          <a:p>
            <a:pPr algn="ctr"/>
            <a:endParaRPr lang="en-IE" sz="1200" b="1" dirty="0">
              <a:solidFill>
                <a:schemeClr val="bg1"/>
              </a:solidFill>
            </a:endParaRPr>
          </a:p>
        </p:txBody>
      </p:sp>
      <p:sp>
        <p:nvSpPr>
          <p:cNvPr id="106" name="Textfeld 105"/>
          <p:cNvSpPr txBox="1"/>
          <p:nvPr/>
        </p:nvSpPr>
        <p:spPr>
          <a:xfrm rot="18505593">
            <a:off x="6314654" y="204576"/>
            <a:ext cx="1221479" cy="570851"/>
          </a:xfrm>
          <a:prstGeom prst="rightArrow">
            <a:avLst/>
          </a:prstGeom>
          <a:solidFill>
            <a:srgbClr val="C00000"/>
          </a:solidFill>
        </p:spPr>
        <p:txBody>
          <a:bodyPr wrap="square" rtlCol="0" anchor="t">
            <a:noAutofit/>
          </a:bodyPr>
          <a:lstStyle/>
          <a:p>
            <a:pPr algn="ctr"/>
            <a:r>
              <a:rPr lang="de-AT" sz="1100" b="1" dirty="0" smtClean="0">
                <a:solidFill>
                  <a:schemeClr val="bg1">
                    <a:lumMod val="95000"/>
                  </a:schemeClr>
                </a:solidFill>
              </a:rPr>
              <a:t>GHG </a:t>
            </a:r>
            <a:r>
              <a:rPr lang="de-AT" sz="1100" b="1" dirty="0" err="1" smtClean="0">
                <a:solidFill>
                  <a:schemeClr val="bg1">
                    <a:lumMod val="95000"/>
                  </a:schemeClr>
                </a:solidFill>
              </a:rPr>
              <a:t>Emissions</a:t>
            </a:r>
            <a:endParaRPr lang="de-AT" sz="1100" b="1" dirty="0" smtClean="0">
              <a:solidFill>
                <a:schemeClr val="bg1">
                  <a:lumMod val="95000"/>
                </a:schemeClr>
              </a:solidFill>
            </a:endParaRPr>
          </a:p>
          <a:p>
            <a:pPr algn="ctr"/>
            <a:endParaRPr lang="en-IE" sz="1100" dirty="0">
              <a:solidFill>
                <a:schemeClr val="bg1">
                  <a:lumMod val="95000"/>
                </a:schemeClr>
              </a:solidFill>
            </a:endParaRPr>
          </a:p>
        </p:txBody>
      </p:sp>
      <p:sp>
        <p:nvSpPr>
          <p:cNvPr id="27" name="Pfeil nach rechts 26"/>
          <p:cNvSpPr/>
          <p:nvPr/>
        </p:nvSpPr>
        <p:spPr>
          <a:xfrm rot="2700000">
            <a:off x="3043558" y="737791"/>
            <a:ext cx="1450223" cy="451539"/>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100" dirty="0" smtClean="0">
                <a:solidFill>
                  <a:schemeClr val="accent1"/>
                </a:solidFill>
              </a:rPr>
              <a:t>Fuel Prices</a:t>
            </a:r>
            <a:endParaRPr lang="en-IE" dirty="0">
              <a:solidFill>
                <a:schemeClr val="accent1"/>
              </a:solidFill>
            </a:endParaRPr>
          </a:p>
        </p:txBody>
      </p:sp>
      <p:sp>
        <p:nvSpPr>
          <p:cNvPr id="107" name="Textfeld 106"/>
          <p:cNvSpPr txBox="1"/>
          <p:nvPr/>
        </p:nvSpPr>
        <p:spPr>
          <a:xfrm rot="19143574">
            <a:off x="6842373" y="452630"/>
            <a:ext cx="1320725" cy="549017"/>
          </a:xfrm>
          <a:prstGeom prst="rightArrow">
            <a:avLst/>
          </a:prstGeom>
          <a:solidFill>
            <a:srgbClr val="C00000"/>
          </a:solidFill>
        </p:spPr>
        <p:txBody>
          <a:bodyPr wrap="square" rtlCol="0" anchor="t">
            <a:noAutofit/>
          </a:bodyPr>
          <a:lstStyle/>
          <a:p>
            <a:pPr algn="ctr"/>
            <a:r>
              <a:rPr lang="de-AT" sz="1100" b="1" dirty="0" smtClean="0">
                <a:solidFill>
                  <a:schemeClr val="bg1">
                    <a:lumMod val="95000"/>
                  </a:schemeClr>
                </a:solidFill>
              </a:rPr>
              <a:t>PE </a:t>
            </a:r>
            <a:r>
              <a:rPr lang="de-AT" sz="1100" b="1" dirty="0" err="1" smtClean="0">
                <a:solidFill>
                  <a:schemeClr val="bg1">
                    <a:lumMod val="95000"/>
                  </a:schemeClr>
                </a:solidFill>
              </a:rPr>
              <a:t>demand</a:t>
            </a:r>
            <a:endParaRPr lang="de-AT" sz="1100" b="1" dirty="0" smtClean="0">
              <a:solidFill>
                <a:schemeClr val="bg1">
                  <a:lumMod val="95000"/>
                </a:schemeClr>
              </a:solidFill>
            </a:endParaRPr>
          </a:p>
          <a:p>
            <a:pPr algn="ctr"/>
            <a:endParaRPr lang="en-IE" sz="1100" b="1" dirty="0">
              <a:solidFill>
                <a:schemeClr val="bg1">
                  <a:lumMod val="95000"/>
                </a:schemeClr>
              </a:solidFill>
            </a:endParaRPr>
          </a:p>
        </p:txBody>
      </p:sp>
      <p:sp>
        <p:nvSpPr>
          <p:cNvPr id="36" name="Textfeld 35"/>
          <p:cNvSpPr txBox="1"/>
          <p:nvPr/>
        </p:nvSpPr>
        <p:spPr>
          <a:xfrm>
            <a:off x="8496223" y="6291006"/>
            <a:ext cx="3263590" cy="430887"/>
          </a:xfrm>
          <a:prstGeom prst="rect">
            <a:avLst/>
          </a:prstGeom>
          <a:noFill/>
        </p:spPr>
        <p:txBody>
          <a:bodyPr wrap="square" rtlCol="0">
            <a:spAutoFit/>
          </a:bodyPr>
          <a:lstStyle/>
          <a:p>
            <a:r>
              <a:rPr lang="de-AT" sz="1100" dirty="0" err="1" smtClean="0">
                <a:solidFill>
                  <a:schemeClr val="bg1">
                    <a:lumMod val="75000"/>
                  </a:schemeClr>
                </a:solidFill>
              </a:rPr>
              <a:t>Energy</a:t>
            </a:r>
            <a:r>
              <a:rPr lang="de-AT" sz="1100" dirty="0" smtClean="0">
                <a:solidFill>
                  <a:schemeClr val="bg1">
                    <a:lumMod val="75000"/>
                  </a:schemeClr>
                </a:solidFill>
              </a:rPr>
              <a:t> Module – </a:t>
            </a:r>
            <a:r>
              <a:rPr lang="de-AT" sz="1100" dirty="0" err="1" smtClean="0">
                <a:solidFill>
                  <a:schemeClr val="bg1">
                    <a:lumMod val="75000"/>
                  </a:schemeClr>
                </a:solidFill>
              </a:rPr>
              <a:t>simplified</a:t>
            </a:r>
            <a:r>
              <a:rPr lang="de-AT" sz="1100" dirty="0" smtClean="0">
                <a:solidFill>
                  <a:schemeClr val="bg1">
                    <a:lumMod val="75000"/>
                  </a:schemeClr>
                </a:solidFill>
              </a:rPr>
              <a:t> </a:t>
            </a:r>
            <a:r>
              <a:rPr lang="de-AT" sz="1100" dirty="0" err="1" smtClean="0">
                <a:solidFill>
                  <a:schemeClr val="bg1">
                    <a:lumMod val="75000"/>
                  </a:schemeClr>
                </a:solidFill>
              </a:rPr>
              <a:t>representation</a:t>
            </a:r>
            <a:r>
              <a:rPr lang="de-AT" sz="1100" dirty="0" smtClean="0">
                <a:solidFill>
                  <a:schemeClr val="bg1">
                    <a:lumMod val="75000"/>
                  </a:schemeClr>
                </a:solidFill>
              </a:rPr>
              <a:t> </a:t>
            </a:r>
            <a:r>
              <a:rPr lang="de-AT" sz="1100" dirty="0" err="1" smtClean="0">
                <a:solidFill>
                  <a:schemeClr val="bg1">
                    <a:lumMod val="75000"/>
                  </a:schemeClr>
                </a:solidFill>
              </a:rPr>
              <a:t>of</a:t>
            </a:r>
            <a:r>
              <a:rPr lang="de-AT" sz="1100" dirty="0" smtClean="0">
                <a:solidFill>
                  <a:schemeClr val="bg1">
                    <a:lumMod val="75000"/>
                  </a:schemeClr>
                </a:solidFill>
              </a:rPr>
              <a:t> </a:t>
            </a:r>
            <a:r>
              <a:rPr lang="de-AT" sz="1100" dirty="0" err="1" smtClean="0">
                <a:solidFill>
                  <a:schemeClr val="bg1">
                    <a:lumMod val="75000"/>
                  </a:schemeClr>
                </a:solidFill>
              </a:rPr>
              <a:t>most</a:t>
            </a:r>
            <a:r>
              <a:rPr lang="de-AT" sz="1100" dirty="0" smtClean="0">
                <a:solidFill>
                  <a:schemeClr val="bg1">
                    <a:lumMod val="75000"/>
                  </a:schemeClr>
                </a:solidFill>
              </a:rPr>
              <a:t> </a:t>
            </a:r>
            <a:r>
              <a:rPr lang="de-AT" sz="1100" dirty="0" err="1" smtClean="0">
                <a:solidFill>
                  <a:schemeClr val="bg1">
                    <a:lumMod val="75000"/>
                  </a:schemeClr>
                </a:solidFill>
              </a:rPr>
              <a:t>important</a:t>
            </a:r>
            <a:r>
              <a:rPr lang="de-AT" sz="1100" dirty="0" smtClean="0">
                <a:solidFill>
                  <a:schemeClr val="bg1">
                    <a:lumMod val="75000"/>
                  </a:schemeClr>
                </a:solidFill>
              </a:rPr>
              <a:t> </a:t>
            </a:r>
            <a:r>
              <a:rPr lang="de-AT" sz="1100" dirty="0" err="1" smtClean="0">
                <a:solidFill>
                  <a:schemeClr val="bg1">
                    <a:lumMod val="75000"/>
                  </a:schemeClr>
                </a:solidFill>
              </a:rPr>
              <a:t>interrelations</a:t>
            </a:r>
            <a:r>
              <a:rPr lang="de-AT" sz="1100" dirty="0" smtClean="0">
                <a:solidFill>
                  <a:schemeClr val="bg1">
                    <a:lumMod val="75000"/>
                  </a:schemeClr>
                </a:solidFill>
              </a:rPr>
              <a:t>; Source: AEA</a:t>
            </a:r>
            <a:endParaRPr lang="en-IE" sz="1100" dirty="0">
              <a:solidFill>
                <a:schemeClr val="bg1">
                  <a:lumMod val="75000"/>
                </a:schemeClr>
              </a:solidFill>
            </a:endParaRPr>
          </a:p>
        </p:txBody>
      </p:sp>
      <p:sp>
        <p:nvSpPr>
          <p:cNvPr id="2" name="Textfeld 1"/>
          <p:cNvSpPr txBox="1"/>
          <p:nvPr/>
        </p:nvSpPr>
        <p:spPr>
          <a:xfrm>
            <a:off x="122954" y="291186"/>
            <a:ext cx="2691661" cy="707886"/>
          </a:xfrm>
          <a:prstGeom prst="rect">
            <a:avLst/>
          </a:prstGeom>
          <a:noFill/>
        </p:spPr>
        <p:txBody>
          <a:bodyPr wrap="square" rtlCol="0">
            <a:spAutoFit/>
          </a:bodyPr>
          <a:lstStyle/>
          <a:p>
            <a:r>
              <a:rPr lang="de-AT" sz="2000" b="1" dirty="0" err="1" smtClean="0"/>
              <a:t>Energy</a:t>
            </a:r>
            <a:r>
              <a:rPr lang="de-AT" sz="2000" b="1" dirty="0" smtClean="0"/>
              <a:t> Module - </a:t>
            </a:r>
            <a:r>
              <a:rPr lang="de-AT" sz="2000" b="1" dirty="0" err="1" smtClean="0"/>
              <a:t>overview</a:t>
            </a:r>
            <a:endParaRPr lang="de-AT" sz="2000" b="1" dirty="0"/>
          </a:p>
        </p:txBody>
      </p:sp>
      <p:sp>
        <p:nvSpPr>
          <p:cNvPr id="45" name="Textfeld 44"/>
          <p:cNvSpPr txBox="1"/>
          <p:nvPr/>
        </p:nvSpPr>
        <p:spPr>
          <a:xfrm>
            <a:off x="10568640" y="3288736"/>
            <a:ext cx="1277825" cy="843794"/>
          </a:xfrm>
          <a:prstGeom prst="rightArrow">
            <a:avLst/>
          </a:prstGeom>
          <a:solidFill>
            <a:schemeClr val="accent1">
              <a:lumMod val="40000"/>
              <a:lumOff val="60000"/>
            </a:schemeClr>
          </a:solidFill>
        </p:spPr>
        <p:txBody>
          <a:bodyPr wrap="square" rtlCol="0" anchor="t">
            <a:noAutofit/>
          </a:bodyPr>
          <a:lstStyle/>
          <a:p>
            <a:pPr algn="ctr"/>
            <a:r>
              <a:rPr lang="de-AT" sz="1200" dirty="0" smtClean="0">
                <a:solidFill>
                  <a:schemeClr val="accent1"/>
                </a:solidFill>
              </a:rPr>
              <a:t>Material- &amp; Land </a:t>
            </a:r>
            <a:r>
              <a:rPr lang="de-AT" sz="1200" dirty="0" err="1" smtClean="0">
                <a:solidFill>
                  <a:schemeClr val="accent1"/>
                </a:solidFill>
              </a:rPr>
              <a:t>Use</a:t>
            </a:r>
            <a:endParaRPr lang="de-AT" sz="1200" dirty="0" smtClean="0">
              <a:solidFill>
                <a:schemeClr val="accent1"/>
              </a:solidFill>
            </a:endParaRPr>
          </a:p>
          <a:p>
            <a:pPr algn="ctr"/>
            <a:endParaRPr lang="en-IE" sz="1200" dirty="0">
              <a:solidFill>
                <a:schemeClr val="accent1"/>
              </a:solidFill>
            </a:endParaRPr>
          </a:p>
        </p:txBody>
      </p:sp>
      <p:sp>
        <p:nvSpPr>
          <p:cNvPr id="7" name="Pfeil nach links 6"/>
          <p:cNvSpPr/>
          <p:nvPr/>
        </p:nvSpPr>
        <p:spPr>
          <a:xfrm>
            <a:off x="10155248" y="786088"/>
            <a:ext cx="1678458" cy="658635"/>
          </a:xfrm>
          <a:prstGeom prst="leftArrow">
            <a:avLst>
              <a:gd name="adj1" fmla="val 52595"/>
              <a:gd name="adj2"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50" dirty="0" err="1" smtClean="0">
                <a:solidFill>
                  <a:srgbClr val="4D738A"/>
                </a:solidFill>
              </a:rPr>
              <a:t>Biophysical</a:t>
            </a:r>
            <a:r>
              <a:rPr lang="de-AT" sz="1050" dirty="0" smtClean="0">
                <a:solidFill>
                  <a:srgbClr val="4D738A"/>
                </a:solidFill>
              </a:rPr>
              <a:t> </a:t>
            </a:r>
            <a:r>
              <a:rPr lang="de-AT" sz="1050" dirty="0" err="1" smtClean="0">
                <a:solidFill>
                  <a:srgbClr val="4D738A"/>
                </a:solidFill>
              </a:rPr>
              <a:t>Limitations</a:t>
            </a:r>
            <a:endParaRPr lang="en-IE" sz="1050" dirty="0">
              <a:solidFill>
                <a:srgbClr val="4D738A"/>
              </a:solidFill>
            </a:endParaRPr>
          </a:p>
        </p:txBody>
      </p:sp>
      <p:pic>
        <p:nvPicPr>
          <p:cNvPr id="67" name="Grafik 66"/>
          <p:cNvPicPr>
            <a:picLocks noChangeAspect="1"/>
          </p:cNvPicPr>
          <p:nvPr/>
        </p:nvPicPr>
        <p:blipFill>
          <a:blip r:embed="rId8"/>
          <a:stretch>
            <a:fillRect/>
          </a:stretch>
        </p:blipFill>
        <p:spPr>
          <a:xfrm>
            <a:off x="4691901" y="1937051"/>
            <a:ext cx="415853" cy="505262"/>
          </a:xfrm>
          <a:prstGeom prst="rect">
            <a:avLst/>
          </a:prstGeom>
        </p:spPr>
      </p:pic>
      <p:sp>
        <p:nvSpPr>
          <p:cNvPr id="15" name="Rechteck 14"/>
          <p:cNvSpPr/>
          <p:nvPr/>
        </p:nvSpPr>
        <p:spPr>
          <a:xfrm>
            <a:off x="4638047" y="2952816"/>
            <a:ext cx="163468"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Rechteck 69"/>
          <p:cNvSpPr/>
          <p:nvPr/>
        </p:nvSpPr>
        <p:spPr>
          <a:xfrm>
            <a:off x="4797227" y="2938570"/>
            <a:ext cx="163468" cy="59966"/>
          </a:xfrm>
          <a:prstGeom prst="rect">
            <a:avLst/>
          </a:prstGeom>
          <a:solidFill>
            <a:srgbClr val="04B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1" name="Rechteck 70"/>
          <p:cNvSpPr/>
          <p:nvPr/>
        </p:nvSpPr>
        <p:spPr>
          <a:xfrm>
            <a:off x="4953674" y="2903183"/>
            <a:ext cx="101771" cy="9535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2" name="Rechteck 71"/>
          <p:cNvSpPr/>
          <p:nvPr/>
        </p:nvSpPr>
        <p:spPr>
          <a:xfrm>
            <a:off x="5049379" y="2847524"/>
            <a:ext cx="83511" cy="15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Rechteck 72"/>
          <p:cNvSpPr/>
          <p:nvPr/>
        </p:nvSpPr>
        <p:spPr>
          <a:xfrm>
            <a:off x="5128602" y="2812137"/>
            <a:ext cx="85468" cy="18447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9" name="Gerader Verbinder 18"/>
          <p:cNvCxnSpPr/>
          <p:nvPr/>
        </p:nvCxnSpPr>
        <p:spPr>
          <a:xfrm>
            <a:off x="4970771" y="2762250"/>
            <a:ext cx="0" cy="234364"/>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76" name="Picture 1">
            <a:extLst>
              <a:ext uri="{FF2B5EF4-FFF2-40B4-BE49-F238E27FC236}">
                <a16:creationId xmlns:a16="http://schemas.microsoft.com/office/drawing/2014/main" id="{4AE30316-3829-4F88-AB14-8B25CA009F11}"/>
              </a:ext>
            </a:extLst>
          </p:cNvPr>
          <p:cNvPicPr>
            <a:picLocks noChangeAspect="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3904565" y="4969375"/>
            <a:ext cx="1279201" cy="73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Abgerundetes Rechteck 46"/>
          <p:cNvSpPr/>
          <p:nvPr/>
        </p:nvSpPr>
        <p:spPr>
          <a:xfrm>
            <a:off x="8252609" y="4581391"/>
            <a:ext cx="2043576" cy="1301861"/>
          </a:xfrm>
          <a:prstGeom prst="roundRect">
            <a:avLst/>
          </a:prstGeom>
          <a:solidFill>
            <a:srgbClr val="04BCE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de-AT" sz="1600" b="1" dirty="0" smtClean="0">
                <a:solidFill>
                  <a:schemeClr val="tx1">
                    <a:lumMod val="10000"/>
                    <a:lumOff val="90000"/>
                  </a:schemeClr>
                </a:solidFill>
              </a:rPr>
              <a:t>EROI/ESOI</a:t>
            </a:r>
            <a:endParaRPr lang="de-AT" sz="800" dirty="0">
              <a:solidFill>
                <a:schemeClr val="bg1">
                  <a:lumMod val="95000"/>
                </a:schemeClr>
              </a:solidFill>
            </a:endParaRPr>
          </a:p>
          <a:p>
            <a:pPr algn="ctr"/>
            <a:r>
              <a:rPr lang="de-AT" sz="1200" b="1" dirty="0" smtClean="0">
                <a:solidFill>
                  <a:schemeClr val="bg1">
                    <a:lumMod val="95000"/>
                  </a:schemeClr>
                </a:solidFill>
              </a:rPr>
              <a:t>„</a:t>
            </a:r>
            <a:r>
              <a:rPr lang="de-AT" sz="1200" b="1" dirty="0" err="1" smtClean="0">
                <a:solidFill>
                  <a:schemeClr val="bg1">
                    <a:lumMod val="95000"/>
                  </a:schemeClr>
                </a:solidFill>
              </a:rPr>
              <a:t>Estimate</a:t>
            </a:r>
            <a:r>
              <a:rPr lang="de-AT" sz="1200" b="1" dirty="0" smtClean="0">
                <a:solidFill>
                  <a:schemeClr val="bg1">
                    <a:lumMod val="95000"/>
                  </a:schemeClr>
                </a:solidFill>
              </a:rPr>
              <a:t> </a:t>
            </a:r>
            <a:r>
              <a:rPr lang="de-AT" sz="1200" b="1" dirty="0" err="1" smtClean="0">
                <a:solidFill>
                  <a:schemeClr val="bg1">
                    <a:lumMod val="95000"/>
                  </a:schemeClr>
                </a:solidFill>
              </a:rPr>
              <a:t>the</a:t>
            </a:r>
            <a:r>
              <a:rPr lang="de-AT" sz="1200" b="1" dirty="0" smtClean="0">
                <a:solidFill>
                  <a:schemeClr val="bg1">
                    <a:lumMod val="95000"/>
                  </a:schemeClr>
                </a:solidFill>
              </a:rPr>
              <a:t> </a:t>
            </a:r>
            <a:r>
              <a:rPr lang="de-AT" sz="1200" b="1" dirty="0" err="1" smtClean="0">
                <a:solidFill>
                  <a:schemeClr val="bg1">
                    <a:lumMod val="95000"/>
                  </a:schemeClr>
                </a:solidFill>
              </a:rPr>
              <a:t>Energy</a:t>
            </a:r>
            <a:r>
              <a:rPr lang="de-AT" sz="1200" b="1" dirty="0" smtClean="0">
                <a:solidFill>
                  <a:schemeClr val="bg1">
                    <a:lumMod val="95000"/>
                  </a:schemeClr>
                </a:solidFill>
              </a:rPr>
              <a:t> Return on </a:t>
            </a:r>
            <a:r>
              <a:rPr lang="de-AT" sz="1200" b="1" dirty="0" err="1" smtClean="0">
                <a:solidFill>
                  <a:schemeClr val="bg1">
                    <a:lumMod val="95000"/>
                  </a:schemeClr>
                </a:solidFill>
              </a:rPr>
              <a:t>Energy</a:t>
            </a:r>
            <a:r>
              <a:rPr lang="de-AT" sz="1200" b="1" dirty="0" smtClean="0">
                <a:solidFill>
                  <a:schemeClr val="bg1">
                    <a:lumMod val="95000"/>
                  </a:schemeClr>
                </a:solidFill>
              </a:rPr>
              <a:t> </a:t>
            </a:r>
            <a:r>
              <a:rPr lang="de-AT" sz="1200" b="1" dirty="0" err="1" smtClean="0">
                <a:solidFill>
                  <a:schemeClr val="bg1">
                    <a:lumMod val="95000"/>
                  </a:schemeClr>
                </a:solidFill>
              </a:rPr>
              <a:t>Invested</a:t>
            </a:r>
            <a:r>
              <a:rPr lang="de-AT" sz="1200" b="1" dirty="0" smtClean="0">
                <a:solidFill>
                  <a:schemeClr val="bg1">
                    <a:lumMod val="95000"/>
                  </a:schemeClr>
                </a:solidFill>
              </a:rPr>
              <a:t> </a:t>
            </a:r>
            <a:r>
              <a:rPr lang="de-AT" sz="1200" b="1" dirty="0" err="1" smtClean="0">
                <a:solidFill>
                  <a:schemeClr val="bg1">
                    <a:lumMod val="95000"/>
                  </a:schemeClr>
                </a:solidFill>
              </a:rPr>
              <a:t>of</a:t>
            </a:r>
            <a:r>
              <a:rPr lang="de-AT" sz="1200" b="1" dirty="0" smtClean="0">
                <a:solidFill>
                  <a:schemeClr val="bg1">
                    <a:lumMod val="95000"/>
                  </a:schemeClr>
                </a:solidFill>
              </a:rPr>
              <a:t> </a:t>
            </a:r>
            <a:r>
              <a:rPr lang="de-AT" sz="1200" b="1" dirty="0" err="1" smtClean="0">
                <a:solidFill>
                  <a:schemeClr val="bg1">
                    <a:lumMod val="95000"/>
                  </a:schemeClr>
                </a:solidFill>
              </a:rPr>
              <a:t>the</a:t>
            </a:r>
            <a:r>
              <a:rPr lang="de-AT" sz="1200" b="1" dirty="0" smtClean="0">
                <a:solidFill>
                  <a:schemeClr val="bg1">
                    <a:lumMod val="95000"/>
                  </a:schemeClr>
                </a:solidFill>
              </a:rPr>
              <a:t> System“</a:t>
            </a:r>
            <a:endParaRPr lang="de-AT" sz="2400" b="1" dirty="0">
              <a:solidFill>
                <a:schemeClr val="tx1">
                  <a:lumMod val="90000"/>
                  <a:lumOff val="10000"/>
                </a:schemeClr>
              </a:solidFill>
            </a:endParaRPr>
          </a:p>
        </p:txBody>
      </p:sp>
      <p:sp>
        <p:nvSpPr>
          <p:cNvPr id="49" name="Pfeil nach rechts 48"/>
          <p:cNvSpPr/>
          <p:nvPr/>
        </p:nvSpPr>
        <p:spPr>
          <a:xfrm rot="2980632">
            <a:off x="3452737" y="369451"/>
            <a:ext cx="1450223" cy="451539"/>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100" dirty="0" smtClean="0">
                <a:solidFill>
                  <a:schemeClr val="accent1"/>
                </a:solidFill>
              </a:rPr>
              <a:t>FE Imports/Exports</a:t>
            </a:r>
            <a:endParaRPr lang="en-IE" dirty="0">
              <a:solidFill>
                <a:schemeClr val="accent1"/>
              </a:solidFill>
            </a:endParaRPr>
          </a:p>
        </p:txBody>
      </p:sp>
      <p:sp>
        <p:nvSpPr>
          <p:cNvPr id="52" name="Pfeil nach rechts 51"/>
          <p:cNvSpPr/>
          <p:nvPr/>
        </p:nvSpPr>
        <p:spPr>
          <a:xfrm rot="5400000">
            <a:off x="9121739" y="4257548"/>
            <a:ext cx="399651"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Abgerundetes Rechteck 53"/>
          <p:cNvSpPr/>
          <p:nvPr/>
        </p:nvSpPr>
        <p:spPr>
          <a:xfrm>
            <a:off x="7857296" y="779859"/>
            <a:ext cx="2279381" cy="961899"/>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400" b="1" smtClean="0">
                <a:solidFill>
                  <a:schemeClr val="tx1">
                    <a:lumMod val="10000"/>
                    <a:lumOff val="90000"/>
                  </a:schemeClr>
                </a:solidFill>
              </a:rPr>
              <a:t>RES </a:t>
            </a:r>
            <a:r>
              <a:rPr lang="de-AT" sz="1400" b="1" dirty="0" smtClean="0">
                <a:solidFill>
                  <a:schemeClr val="tx1">
                    <a:lumMod val="10000"/>
                    <a:lumOff val="90000"/>
                  </a:schemeClr>
                </a:solidFill>
              </a:rPr>
              <a:t>Potential</a:t>
            </a:r>
          </a:p>
          <a:p>
            <a:pPr algn="ctr"/>
            <a:r>
              <a:rPr lang="de-AT" sz="1200" dirty="0" smtClean="0">
                <a:solidFill>
                  <a:schemeClr val="tx1">
                    <a:lumMod val="10000"/>
                    <a:lumOff val="90000"/>
                  </a:schemeClr>
                </a:solidFill>
              </a:rPr>
              <a:t>„</a:t>
            </a:r>
            <a:r>
              <a:rPr lang="de-AT" sz="1200" dirty="0" err="1" smtClean="0">
                <a:solidFill>
                  <a:schemeClr val="tx1">
                    <a:lumMod val="10000"/>
                    <a:lumOff val="90000"/>
                  </a:schemeClr>
                </a:solidFill>
              </a:rPr>
              <a:t>accounting</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for</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land</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competition</a:t>
            </a:r>
            <a:r>
              <a:rPr lang="de-AT" sz="1200" dirty="0" smtClean="0">
                <a:solidFill>
                  <a:schemeClr val="tx1">
                    <a:lumMod val="10000"/>
                    <a:lumOff val="90000"/>
                  </a:schemeClr>
                </a:solidFill>
              </a:rPr>
              <a:t>“</a:t>
            </a:r>
            <a:endParaRPr lang="de-AT" sz="800" dirty="0" smtClean="0">
              <a:solidFill>
                <a:schemeClr val="tx1">
                  <a:lumMod val="10000"/>
                  <a:lumOff val="90000"/>
                </a:schemeClr>
              </a:solidFill>
            </a:endParaRPr>
          </a:p>
        </p:txBody>
      </p:sp>
      <p:sp>
        <p:nvSpPr>
          <p:cNvPr id="55" name="Pfeil nach rechts 54"/>
          <p:cNvSpPr/>
          <p:nvPr/>
        </p:nvSpPr>
        <p:spPr>
          <a:xfrm rot="5400000">
            <a:off x="8143474" y="1746901"/>
            <a:ext cx="278233"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Pfeil nach rechts 56"/>
          <p:cNvSpPr/>
          <p:nvPr/>
        </p:nvSpPr>
        <p:spPr>
          <a:xfrm rot="9414162">
            <a:off x="7056779" y="1152800"/>
            <a:ext cx="792798"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Rechteck 62"/>
          <p:cNvSpPr/>
          <p:nvPr/>
        </p:nvSpPr>
        <p:spPr>
          <a:xfrm>
            <a:off x="5327311" y="4776571"/>
            <a:ext cx="1471495" cy="406199"/>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200" b="1" dirty="0" err="1" smtClean="0">
                <a:solidFill>
                  <a:schemeClr val="tx1">
                    <a:lumMod val="10000"/>
                    <a:lumOff val="90000"/>
                  </a:schemeClr>
                </a:solidFill>
              </a:rPr>
              <a:t>electrolyser</a:t>
            </a:r>
            <a:r>
              <a:rPr lang="de-AT" sz="1200" b="1" dirty="0" smtClean="0">
                <a:solidFill>
                  <a:schemeClr val="tx1">
                    <a:lumMod val="10000"/>
                    <a:lumOff val="90000"/>
                  </a:schemeClr>
                </a:solidFill>
              </a:rPr>
              <a:t> &amp; </a:t>
            </a:r>
            <a:r>
              <a:rPr lang="de-AT" sz="1200" b="1" dirty="0" err="1" smtClean="0">
                <a:solidFill>
                  <a:schemeClr val="tx1">
                    <a:lumMod val="10000"/>
                    <a:lumOff val="90000"/>
                  </a:schemeClr>
                </a:solidFill>
              </a:rPr>
              <a:t>storage</a:t>
            </a:r>
            <a:r>
              <a:rPr lang="de-AT" sz="1200" b="1" dirty="0" smtClean="0">
                <a:solidFill>
                  <a:schemeClr val="tx1">
                    <a:lumMod val="10000"/>
                    <a:lumOff val="90000"/>
                  </a:schemeClr>
                </a:solidFill>
              </a:rPr>
              <a:t> </a:t>
            </a:r>
            <a:r>
              <a:rPr lang="de-AT" sz="1200" b="1" dirty="0" err="1" smtClean="0">
                <a:solidFill>
                  <a:schemeClr val="tx1">
                    <a:lumMod val="10000"/>
                    <a:lumOff val="90000"/>
                  </a:schemeClr>
                </a:solidFill>
              </a:rPr>
              <a:t>capacities</a:t>
            </a:r>
            <a:endParaRPr lang="de-AT" sz="1200" b="1" dirty="0" smtClean="0">
              <a:solidFill>
                <a:schemeClr val="tx1">
                  <a:lumMod val="10000"/>
                  <a:lumOff val="90000"/>
                </a:schemeClr>
              </a:solidFill>
            </a:endParaRPr>
          </a:p>
        </p:txBody>
      </p:sp>
      <p:grpSp>
        <p:nvGrpSpPr>
          <p:cNvPr id="22" name="Gruppieren 21"/>
          <p:cNvGrpSpPr/>
          <p:nvPr/>
        </p:nvGrpSpPr>
        <p:grpSpPr>
          <a:xfrm>
            <a:off x="5327311" y="5214052"/>
            <a:ext cx="1471495" cy="664139"/>
            <a:chOff x="5228848" y="5232619"/>
            <a:chExt cx="1471495" cy="664139"/>
          </a:xfrm>
        </p:grpSpPr>
        <p:sp>
          <p:nvSpPr>
            <p:cNvPr id="64" name="Rechteck 63"/>
            <p:cNvSpPr/>
            <p:nvPr/>
          </p:nvSpPr>
          <p:spPr>
            <a:xfrm>
              <a:off x="5228848" y="5232619"/>
              <a:ext cx="1471495" cy="664139"/>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AT" sz="1200" b="1" dirty="0" smtClean="0">
                <a:solidFill>
                  <a:schemeClr val="tx1">
                    <a:lumMod val="10000"/>
                    <a:lumOff val="90000"/>
                  </a:schemeClr>
                </a:solidFill>
              </a:endParaRPr>
            </a:p>
            <a:p>
              <a:pPr algn="ctr"/>
              <a:r>
                <a:rPr lang="de-AT" sz="1200" b="1" dirty="0" err="1" smtClean="0">
                  <a:solidFill>
                    <a:schemeClr val="tx1">
                      <a:lumMod val="10000"/>
                      <a:lumOff val="90000"/>
                    </a:schemeClr>
                  </a:solidFill>
                </a:rPr>
                <a:t>emulation</a:t>
              </a:r>
              <a:endParaRPr lang="de-AT" sz="1200" b="1" dirty="0" smtClean="0">
                <a:solidFill>
                  <a:schemeClr val="tx1">
                    <a:lumMod val="10000"/>
                    <a:lumOff val="90000"/>
                  </a:schemeClr>
                </a:solidFill>
              </a:endParaRPr>
            </a:p>
          </p:txBody>
        </p:sp>
        <p:pic>
          <p:nvPicPr>
            <p:cNvPr id="18" name="Grafik 17"/>
            <p:cNvPicPr>
              <a:picLocks noChangeAspect="1"/>
            </p:cNvPicPr>
            <p:nvPr/>
          </p:nvPicPr>
          <p:blipFill>
            <a:blip r:embed="rId10"/>
            <a:stretch>
              <a:fillRect/>
            </a:stretch>
          </p:blipFill>
          <p:spPr>
            <a:xfrm>
              <a:off x="5488729" y="5318163"/>
              <a:ext cx="1001338" cy="221269"/>
            </a:xfrm>
            <a:prstGeom prst="rect">
              <a:avLst/>
            </a:prstGeom>
          </p:spPr>
        </p:pic>
      </p:grpSp>
      <p:sp>
        <p:nvSpPr>
          <p:cNvPr id="78" name="Pfeil nach links und rechts 77"/>
          <p:cNvSpPr/>
          <p:nvPr/>
        </p:nvSpPr>
        <p:spPr>
          <a:xfrm rot="5400000">
            <a:off x="4829301" y="3877240"/>
            <a:ext cx="1133829" cy="246254"/>
          </a:xfrm>
          <a:prstGeom prst="lef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Textfeld 78"/>
          <p:cNvSpPr txBox="1"/>
          <p:nvPr/>
        </p:nvSpPr>
        <p:spPr>
          <a:xfrm>
            <a:off x="4049035" y="3373421"/>
            <a:ext cx="1352514" cy="553998"/>
          </a:xfrm>
          <a:prstGeom prst="rect">
            <a:avLst/>
          </a:prstGeom>
          <a:noFill/>
        </p:spPr>
        <p:txBody>
          <a:bodyPr wrap="square" rtlCol="0">
            <a:spAutoFit/>
          </a:bodyPr>
          <a:lstStyle/>
          <a:p>
            <a:pPr algn="ctr"/>
            <a:r>
              <a:rPr lang="de-AT" sz="1000" b="1" dirty="0" err="1" smtClean="0">
                <a:solidFill>
                  <a:srgbClr val="C00000"/>
                </a:solidFill>
              </a:rPr>
              <a:t>Curtailment</a:t>
            </a:r>
            <a:r>
              <a:rPr lang="de-AT" sz="1000" b="1" dirty="0" smtClean="0">
                <a:solidFill>
                  <a:srgbClr val="C00000"/>
                </a:solidFill>
              </a:rPr>
              <a:t>, </a:t>
            </a:r>
            <a:r>
              <a:rPr lang="de-AT" sz="1000" b="1" dirty="0" err="1" smtClean="0">
                <a:solidFill>
                  <a:srgbClr val="C00000"/>
                </a:solidFill>
              </a:rPr>
              <a:t>flexibility</a:t>
            </a:r>
            <a:r>
              <a:rPr lang="de-AT" sz="1000" b="1" dirty="0" smtClean="0">
                <a:solidFill>
                  <a:srgbClr val="C00000"/>
                </a:solidFill>
              </a:rPr>
              <a:t> </a:t>
            </a:r>
            <a:r>
              <a:rPr lang="de-AT" sz="1000" b="1" dirty="0" err="1" smtClean="0">
                <a:solidFill>
                  <a:srgbClr val="C00000"/>
                </a:solidFill>
              </a:rPr>
              <a:t>technology</a:t>
            </a:r>
            <a:r>
              <a:rPr lang="de-AT" sz="1000" b="1" dirty="0" smtClean="0">
                <a:solidFill>
                  <a:srgbClr val="C00000"/>
                </a:solidFill>
              </a:rPr>
              <a:t> </a:t>
            </a:r>
            <a:r>
              <a:rPr lang="de-AT" sz="1000" b="1" dirty="0" err="1" smtClean="0">
                <a:solidFill>
                  <a:srgbClr val="C00000"/>
                </a:solidFill>
              </a:rPr>
              <a:t>utilization</a:t>
            </a:r>
            <a:endParaRPr lang="en-IE" sz="1000" b="1" dirty="0">
              <a:solidFill>
                <a:srgbClr val="C00000"/>
              </a:solidFill>
            </a:endParaRPr>
          </a:p>
        </p:txBody>
      </p:sp>
      <p:sp>
        <p:nvSpPr>
          <p:cNvPr id="82" name="Textfeld 81"/>
          <p:cNvSpPr txBox="1"/>
          <p:nvPr/>
        </p:nvSpPr>
        <p:spPr>
          <a:xfrm>
            <a:off x="2777029" y="4112911"/>
            <a:ext cx="1184382" cy="400110"/>
          </a:xfrm>
          <a:prstGeom prst="rect">
            <a:avLst/>
          </a:prstGeom>
          <a:noFill/>
        </p:spPr>
        <p:txBody>
          <a:bodyPr wrap="square" rtlCol="0">
            <a:spAutoFit/>
          </a:bodyPr>
          <a:lstStyle/>
          <a:p>
            <a:pPr algn="ctr"/>
            <a:r>
              <a:rPr lang="de-AT" sz="1000" b="1" dirty="0" smtClean="0">
                <a:solidFill>
                  <a:srgbClr val="C00000"/>
                </a:solidFill>
              </a:rPr>
              <a:t>DSM, smart </a:t>
            </a:r>
            <a:r>
              <a:rPr lang="de-AT" sz="1000" b="1" dirty="0" err="1" smtClean="0">
                <a:solidFill>
                  <a:srgbClr val="C00000"/>
                </a:solidFill>
              </a:rPr>
              <a:t>charging</a:t>
            </a:r>
            <a:endParaRPr lang="en-IE" sz="1000" b="1" dirty="0">
              <a:solidFill>
                <a:srgbClr val="C00000"/>
              </a:solidFill>
            </a:endParaRPr>
          </a:p>
        </p:txBody>
      </p:sp>
      <p:sp>
        <p:nvSpPr>
          <p:cNvPr id="83" name="Textfeld 82"/>
          <p:cNvSpPr txBox="1"/>
          <p:nvPr/>
        </p:nvSpPr>
        <p:spPr>
          <a:xfrm>
            <a:off x="6527103" y="3932475"/>
            <a:ext cx="1001476" cy="400110"/>
          </a:xfrm>
          <a:prstGeom prst="rect">
            <a:avLst/>
          </a:prstGeom>
          <a:noFill/>
        </p:spPr>
        <p:txBody>
          <a:bodyPr wrap="square" rtlCol="0">
            <a:spAutoFit/>
          </a:bodyPr>
          <a:lstStyle/>
          <a:p>
            <a:pPr algn="ctr"/>
            <a:r>
              <a:rPr lang="de-AT" sz="1000" b="1" dirty="0" smtClean="0">
                <a:solidFill>
                  <a:srgbClr val="C00000"/>
                </a:solidFill>
              </a:rPr>
              <a:t>Power </a:t>
            </a:r>
            <a:r>
              <a:rPr lang="de-AT" sz="1000" b="1" dirty="0" err="1" smtClean="0">
                <a:solidFill>
                  <a:srgbClr val="C00000"/>
                </a:solidFill>
              </a:rPr>
              <a:t>system</a:t>
            </a:r>
            <a:r>
              <a:rPr lang="de-AT" sz="1000" b="1" dirty="0" smtClean="0">
                <a:solidFill>
                  <a:srgbClr val="C00000"/>
                </a:solidFill>
              </a:rPr>
              <a:t> </a:t>
            </a:r>
            <a:r>
              <a:rPr lang="de-AT" sz="1000" b="1" dirty="0" err="1" smtClean="0">
                <a:solidFill>
                  <a:srgbClr val="C00000"/>
                </a:solidFill>
              </a:rPr>
              <a:t>setup</a:t>
            </a:r>
            <a:endParaRPr lang="en-IE" sz="1000" b="1" dirty="0">
              <a:solidFill>
                <a:srgbClr val="C00000"/>
              </a:solidFill>
            </a:endParaRPr>
          </a:p>
        </p:txBody>
      </p:sp>
      <p:sp>
        <p:nvSpPr>
          <p:cNvPr id="58" name="Explosion 2 57"/>
          <p:cNvSpPr/>
          <p:nvPr/>
        </p:nvSpPr>
        <p:spPr>
          <a:xfrm>
            <a:off x="-943682" y="5938067"/>
            <a:ext cx="2715560" cy="1169645"/>
          </a:xfrm>
          <a:prstGeom prst="irregularSeal2">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dirty="0" smtClean="0">
                <a:solidFill>
                  <a:schemeClr val="tx1"/>
                </a:solidFill>
              </a:rPr>
              <a:t>Date: 21.6.2022</a:t>
            </a:r>
            <a:endParaRPr lang="en-IE" dirty="0">
              <a:solidFill>
                <a:schemeClr val="tx1"/>
              </a:solidFill>
            </a:endParaRPr>
          </a:p>
        </p:txBody>
      </p:sp>
    </p:spTree>
    <p:extLst>
      <p:ext uri="{BB962C8B-B14F-4D97-AF65-F5344CB8AC3E}">
        <p14:creationId xmlns:p14="http://schemas.microsoft.com/office/powerpoint/2010/main" val="46080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1" grpId="0"/>
      <p:bldP spid="79" grpId="0"/>
      <p:bldP spid="82" grpId="0"/>
      <p:bldP spid="8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feil nach rechts 14"/>
          <p:cNvSpPr/>
          <p:nvPr/>
        </p:nvSpPr>
        <p:spPr>
          <a:xfrm>
            <a:off x="3044596" y="4304669"/>
            <a:ext cx="2773922" cy="26444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Pfeil nach rechts 8"/>
          <p:cNvSpPr/>
          <p:nvPr/>
        </p:nvSpPr>
        <p:spPr>
          <a:xfrm>
            <a:off x="4376919" y="3165408"/>
            <a:ext cx="4985289" cy="26444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Pfeil nach rechts 10"/>
          <p:cNvSpPr/>
          <p:nvPr/>
        </p:nvSpPr>
        <p:spPr>
          <a:xfrm rot="1847922">
            <a:off x="4072347" y="3719231"/>
            <a:ext cx="1877779" cy="26444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 name="Flussdiagramm: Vorbereitung 3"/>
          <p:cNvSpPr/>
          <p:nvPr/>
        </p:nvSpPr>
        <p:spPr>
          <a:xfrm>
            <a:off x="3187517" y="2824241"/>
            <a:ext cx="1432610" cy="948184"/>
          </a:xfrm>
          <a:prstGeom prst="flowChartPreparation">
            <a:avLst/>
          </a:prstGeom>
          <a:ln>
            <a:no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de-AT" sz="1200" b="1" dirty="0" err="1" smtClean="0"/>
              <a:t>Allocation</a:t>
            </a:r>
            <a:r>
              <a:rPr lang="de-AT" sz="1200" b="1" dirty="0" smtClean="0"/>
              <a:t> </a:t>
            </a:r>
            <a:r>
              <a:rPr lang="de-AT" sz="1200" b="1" dirty="0" err="1" smtClean="0"/>
              <a:t>of</a:t>
            </a:r>
            <a:r>
              <a:rPr lang="de-AT" sz="1200" b="1" dirty="0" smtClean="0"/>
              <a:t> </a:t>
            </a:r>
            <a:r>
              <a:rPr lang="de-AT" sz="1200" b="1" dirty="0" err="1" smtClean="0"/>
              <a:t>heat</a:t>
            </a:r>
            <a:r>
              <a:rPr lang="de-AT" sz="1200" b="1" dirty="0" smtClean="0"/>
              <a:t> </a:t>
            </a:r>
            <a:r>
              <a:rPr lang="de-AT" sz="1200" b="1" dirty="0" err="1" smtClean="0"/>
              <a:t>to</a:t>
            </a:r>
            <a:r>
              <a:rPr lang="de-AT" sz="1200" b="1" dirty="0" smtClean="0"/>
              <a:t> 15 CHP </a:t>
            </a:r>
            <a:r>
              <a:rPr lang="de-AT" sz="1200" b="1" dirty="0" err="1" smtClean="0"/>
              <a:t>and</a:t>
            </a:r>
            <a:r>
              <a:rPr lang="de-AT" sz="1200" b="1" dirty="0" smtClean="0"/>
              <a:t> HP </a:t>
            </a:r>
            <a:r>
              <a:rPr lang="de-AT" sz="1200" b="1" dirty="0" err="1" smtClean="0"/>
              <a:t>technologies</a:t>
            </a:r>
            <a:endParaRPr lang="en-IE" sz="1200" b="1" dirty="0"/>
          </a:p>
        </p:txBody>
      </p:sp>
      <p:sp>
        <p:nvSpPr>
          <p:cNvPr id="5" name="Flussdiagramm: Vorbereitung 4"/>
          <p:cNvSpPr/>
          <p:nvPr/>
        </p:nvSpPr>
        <p:spPr>
          <a:xfrm>
            <a:off x="7520755" y="3941013"/>
            <a:ext cx="1474573" cy="795945"/>
          </a:xfrm>
          <a:prstGeom prst="flowChartPreparation">
            <a:avLst/>
          </a:prstGeom>
          <a:ln>
            <a:no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de-AT" sz="1200" b="1" dirty="0" err="1" smtClean="0"/>
              <a:t>Allocation</a:t>
            </a:r>
            <a:r>
              <a:rPr lang="de-AT" sz="1200" b="1" dirty="0" smtClean="0"/>
              <a:t> </a:t>
            </a:r>
            <a:r>
              <a:rPr lang="de-AT" sz="1200" b="1" dirty="0" err="1" smtClean="0"/>
              <a:t>of</a:t>
            </a:r>
            <a:r>
              <a:rPr lang="de-AT" sz="1200" b="1" dirty="0" smtClean="0"/>
              <a:t> </a:t>
            </a:r>
            <a:r>
              <a:rPr lang="de-AT" sz="1200" b="1" dirty="0" err="1" smtClean="0"/>
              <a:t>electricity</a:t>
            </a:r>
            <a:r>
              <a:rPr lang="de-AT" sz="1200" b="1" dirty="0" smtClean="0"/>
              <a:t> </a:t>
            </a:r>
            <a:r>
              <a:rPr lang="de-AT" sz="1200" b="1" dirty="0" err="1" smtClean="0"/>
              <a:t>to</a:t>
            </a:r>
            <a:r>
              <a:rPr lang="de-AT" sz="1200" b="1" dirty="0" smtClean="0"/>
              <a:t> 20 PP </a:t>
            </a:r>
            <a:r>
              <a:rPr lang="de-AT" sz="1200" b="1" dirty="0" err="1" smtClean="0"/>
              <a:t>technologies</a:t>
            </a:r>
            <a:endParaRPr lang="en-IE" sz="1200" b="1" dirty="0"/>
          </a:p>
        </p:txBody>
      </p:sp>
      <p:sp>
        <p:nvSpPr>
          <p:cNvPr id="7" name="Pfeil nach rechts 6"/>
          <p:cNvSpPr/>
          <p:nvPr/>
        </p:nvSpPr>
        <p:spPr>
          <a:xfrm>
            <a:off x="3044596" y="3174950"/>
            <a:ext cx="457142" cy="25489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Textfeld 7"/>
          <p:cNvSpPr txBox="1"/>
          <p:nvPr/>
        </p:nvSpPr>
        <p:spPr>
          <a:xfrm>
            <a:off x="2224227" y="2984004"/>
            <a:ext cx="1031402" cy="461665"/>
          </a:xfrm>
          <a:prstGeom prst="rect">
            <a:avLst/>
          </a:prstGeom>
          <a:noFill/>
        </p:spPr>
        <p:txBody>
          <a:bodyPr wrap="square" rtlCol="0">
            <a:spAutoFit/>
          </a:bodyPr>
          <a:lstStyle/>
          <a:p>
            <a:r>
              <a:rPr lang="de-AT" sz="1200" b="1" dirty="0" smtClean="0"/>
              <a:t>Total </a:t>
            </a:r>
            <a:r>
              <a:rPr lang="de-AT" sz="1200" b="1" dirty="0" err="1" smtClean="0"/>
              <a:t>heat</a:t>
            </a:r>
            <a:r>
              <a:rPr lang="de-AT" sz="1200" b="1" dirty="0" smtClean="0"/>
              <a:t> </a:t>
            </a:r>
            <a:r>
              <a:rPr lang="de-AT" sz="1200" b="1" dirty="0" err="1" smtClean="0"/>
              <a:t>demand</a:t>
            </a:r>
            <a:endParaRPr lang="de-AT" sz="1200" b="1" dirty="0"/>
          </a:p>
        </p:txBody>
      </p:sp>
      <p:sp>
        <p:nvSpPr>
          <p:cNvPr id="10" name="Textfeld 9"/>
          <p:cNvSpPr txBox="1"/>
          <p:nvPr/>
        </p:nvSpPr>
        <p:spPr>
          <a:xfrm>
            <a:off x="9362208" y="3046521"/>
            <a:ext cx="1260763" cy="461665"/>
          </a:xfrm>
          <a:prstGeom prst="rect">
            <a:avLst/>
          </a:prstGeom>
          <a:noFill/>
        </p:spPr>
        <p:txBody>
          <a:bodyPr wrap="square" rtlCol="0">
            <a:spAutoFit/>
          </a:bodyPr>
          <a:lstStyle/>
          <a:p>
            <a:r>
              <a:rPr lang="de-AT" sz="1200" b="1" dirty="0" err="1" smtClean="0"/>
              <a:t>Heat</a:t>
            </a:r>
            <a:r>
              <a:rPr lang="de-AT" sz="1200" b="1" dirty="0" smtClean="0"/>
              <a:t> </a:t>
            </a:r>
            <a:r>
              <a:rPr lang="de-AT" sz="1200" b="1" dirty="0" err="1" smtClean="0"/>
              <a:t>production</a:t>
            </a:r>
            <a:r>
              <a:rPr lang="de-AT" sz="1200" b="1" dirty="0" smtClean="0"/>
              <a:t> </a:t>
            </a:r>
            <a:r>
              <a:rPr lang="de-AT" sz="1200" b="1" dirty="0" err="1" smtClean="0"/>
              <a:t>by</a:t>
            </a:r>
            <a:r>
              <a:rPr lang="de-AT" sz="1200" b="1" dirty="0" smtClean="0"/>
              <a:t> </a:t>
            </a:r>
            <a:r>
              <a:rPr lang="de-AT" sz="1200" b="1" dirty="0" err="1" smtClean="0"/>
              <a:t>technology</a:t>
            </a:r>
            <a:endParaRPr lang="de-AT" sz="1200" b="1" dirty="0"/>
          </a:p>
        </p:txBody>
      </p:sp>
      <p:sp>
        <p:nvSpPr>
          <p:cNvPr id="12" name="Textfeld 11"/>
          <p:cNvSpPr txBox="1"/>
          <p:nvPr/>
        </p:nvSpPr>
        <p:spPr>
          <a:xfrm>
            <a:off x="5194279" y="2955266"/>
            <a:ext cx="2474212" cy="276999"/>
          </a:xfrm>
          <a:prstGeom prst="rect">
            <a:avLst/>
          </a:prstGeom>
          <a:noFill/>
        </p:spPr>
        <p:txBody>
          <a:bodyPr wrap="square" rtlCol="0">
            <a:spAutoFit/>
          </a:bodyPr>
          <a:lstStyle/>
          <a:p>
            <a:r>
              <a:rPr lang="de-AT" sz="1200" b="1" dirty="0" err="1" smtClean="0"/>
              <a:t>Heat</a:t>
            </a:r>
            <a:r>
              <a:rPr lang="de-AT" sz="1200" b="1" dirty="0" smtClean="0"/>
              <a:t> </a:t>
            </a:r>
            <a:r>
              <a:rPr lang="de-AT" sz="1200" b="1" dirty="0" err="1" smtClean="0"/>
              <a:t>production</a:t>
            </a:r>
            <a:r>
              <a:rPr lang="de-AT" sz="1200" b="1" dirty="0" smtClean="0"/>
              <a:t> </a:t>
            </a:r>
            <a:r>
              <a:rPr lang="de-AT" sz="1200" b="1" dirty="0" err="1" smtClean="0"/>
              <a:t>from</a:t>
            </a:r>
            <a:r>
              <a:rPr lang="de-AT" sz="1200" b="1" dirty="0" smtClean="0"/>
              <a:t> CHP &amp; HP</a:t>
            </a:r>
            <a:endParaRPr lang="de-AT" sz="1200" b="1" dirty="0"/>
          </a:p>
        </p:txBody>
      </p:sp>
      <p:sp>
        <p:nvSpPr>
          <p:cNvPr id="13" name="Textfeld 12"/>
          <p:cNvSpPr txBox="1"/>
          <p:nvPr/>
        </p:nvSpPr>
        <p:spPr>
          <a:xfrm rot="1800000">
            <a:off x="4303652" y="3624473"/>
            <a:ext cx="1758994" cy="646331"/>
          </a:xfrm>
          <a:prstGeom prst="rect">
            <a:avLst/>
          </a:prstGeom>
          <a:noFill/>
        </p:spPr>
        <p:txBody>
          <a:bodyPr wrap="square" rtlCol="0">
            <a:spAutoFit/>
          </a:bodyPr>
          <a:lstStyle/>
          <a:p>
            <a:r>
              <a:rPr lang="de-AT" sz="1200" b="1" dirty="0" err="1" smtClean="0"/>
              <a:t>Electricity</a:t>
            </a:r>
            <a:r>
              <a:rPr lang="de-AT" sz="1200" b="1" dirty="0" smtClean="0"/>
              <a:t> </a:t>
            </a:r>
            <a:r>
              <a:rPr lang="de-AT" sz="1200" b="1" dirty="0" err="1" smtClean="0"/>
              <a:t>production</a:t>
            </a:r>
            <a:endParaRPr lang="de-AT" sz="1200" b="1" dirty="0" smtClean="0"/>
          </a:p>
          <a:p>
            <a:endParaRPr lang="de-AT" sz="1200" b="1" dirty="0"/>
          </a:p>
          <a:p>
            <a:r>
              <a:rPr lang="de-AT" sz="1200" b="1" dirty="0" err="1" smtClean="0"/>
              <a:t>from</a:t>
            </a:r>
            <a:r>
              <a:rPr lang="de-AT" sz="1200" b="1" dirty="0" smtClean="0"/>
              <a:t> CHP</a:t>
            </a:r>
            <a:endParaRPr lang="de-AT" sz="1200" b="1" dirty="0"/>
          </a:p>
        </p:txBody>
      </p:sp>
      <p:sp>
        <p:nvSpPr>
          <p:cNvPr id="14" name="Textfeld 13"/>
          <p:cNvSpPr txBox="1"/>
          <p:nvPr/>
        </p:nvSpPr>
        <p:spPr>
          <a:xfrm>
            <a:off x="2259756" y="4113723"/>
            <a:ext cx="1031402" cy="646331"/>
          </a:xfrm>
          <a:prstGeom prst="rect">
            <a:avLst/>
          </a:prstGeom>
          <a:noFill/>
        </p:spPr>
        <p:txBody>
          <a:bodyPr wrap="square" rtlCol="0">
            <a:spAutoFit/>
          </a:bodyPr>
          <a:lstStyle/>
          <a:p>
            <a:r>
              <a:rPr lang="de-AT" sz="1200" b="1" dirty="0" smtClean="0"/>
              <a:t>Total </a:t>
            </a:r>
            <a:r>
              <a:rPr lang="de-AT" sz="1200" b="1" dirty="0" err="1" smtClean="0"/>
              <a:t>electricity</a:t>
            </a:r>
            <a:r>
              <a:rPr lang="de-AT" sz="1200" b="1" dirty="0" smtClean="0"/>
              <a:t> </a:t>
            </a:r>
            <a:r>
              <a:rPr lang="de-AT" sz="1200" b="1" dirty="0" err="1" smtClean="0"/>
              <a:t>demand</a:t>
            </a:r>
            <a:endParaRPr lang="de-AT" sz="1200" b="1" dirty="0"/>
          </a:p>
        </p:txBody>
      </p:sp>
      <p:sp>
        <p:nvSpPr>
          <p:cNvPr id="18" name="Pfeil nach rechts 17"/>
          <p:cNvSpPr/>
          <p:nvPr/>
        </p:nvSpPr>
        <p:spPr>
          <a:xfrm>
            <a:off x="7094881" y="4190945"/>
            <a:ext cx="708692" cy="26444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7" name="Rechteck 16"/>
          <p:cNvSpPr/>
          <p:nvPr/>
        </p:nvSpPr>
        <p:spPr>
          <a:xfrm>
            <a:off x="5971558" y="4056961"/>
            <a:ext cx="1480765" cy="56404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err="1" smtClean="0"/>
              <a:t>Remaining</a:t>
            </a:r>
            <a:r>
              <a:rPr lang="de-AT" sz="1200" dirty="0" smtClean="0"/>
              <a:t> </a:t>
            </a:r>
            <a:r>
              <a:rPr lang="de-AT" sz="1200" dirty="0" err="1" smtClean="0"/>
              <a:t>electricity</a:t>
            </a:r>
            <a:r>
              <a:rPr lang="de-AT" sz="1200" dirty="0" smtClean="0"/>
              <a:t> </a:t>
            </a:r>
            <a:r>
              <a:rPr lang="de-AT" sz="1200" dirty="0" err="1" smtClean="0"/>
              <a:t>demand</a:t>
            </a:r>
            <a:endParaRPr lang="en-IE" sz="1200" dirty="0"/>
          </a:p>
        </p:txBody>
      </p:sp>
      <p:sp>
        <p:nvSpPr>
          <p:cNvPr id="19" name="Textfeld 18"/>
          <p:cNvSpPr txBox="1"/>
          <p:nvPr/>
        </p:nvSpPr>
        <p:spPr>
          <a:xfrm>
            <a:off x="9330673" y="4073836"/>
            <a:ext cx="1631788" cy="461665"/>
          </a:xfrm>
          <a:prstGeom prst="rect">
            <a:avLst/>
          </a:prstGeom>
          <a:noFill/>
        </p:spPr>
        <p:txBody>
          <a:bodyPr wrap="square" rtlCol="0">
            <a:spAutoFit/>
          </a:bodyPr>
          <a:lstStyle/>
          <a:p>
            <a:r>
              <a:rPr lang="de-AT" sz="1200" b="1" dirty="0" err="1" smtClean="0"/>
              <a:t>Electricity</a:t>
            </a:r>
            <a:r>
              <a:rPr lang="de-AT" sz="1200" b="1" dirty="0" smtClean="0"/>
              <a:t> </a:t>
            </a:r>
            <a:r>
              <a:rPr lang="de-AT" sz="1200" b="1" dirty="0" err="1" smtClean="0"/>
              <a:t>production</a:t>
            </a:r>
            <a:r>
              <a:rPr lang="de-AT" sz="1200" b="1" dirty="0" smtClean="0"/>
              <a:t> </a:t>
            </a:r>
            <a:r>
              <a:rPr lang="de-AT" sz="1200" b="1" dirty="0" err="1" smtClean="0"/>
              <a:t>by</a:t>
            </a:r>
            <a:r>
              <a:rPr lang="de-AT" sz="1200" b="1" dirty="0" smtClean="0"/>
              <a:t> </a:t>
            </a:r>
            <a:r>
              <a:rPr lang="de-AT" sz="1200" b="1" dirty="0" err="1" smtClean="0"/>
              <a:t>technology</a:t>
            </a:r>
            <a:endParaRPr lang="de-AT" sz="1200" b="1" dirty="0"/>
          </a:p>
        </p:txBody>
      </p:sp>
      <p:sp>
        <p:nvSpPr>
          <p:cNvPr id="20" name="Pfeil nach rechts 19"/>
          <p:cNvSpPr/>
          <p:nvPr/>
        </p:nvSpPr>
        <p:spPr>
          <a:xfrm>
            <a:off x="8785787" y="4206764"/>
            <a:ext cx="576421" cy="26444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22" name="Gerade Verbindung mit Pfeil 21"/>
          <p:cNvCxnSpPr>
            <a:endCxn id="4" idx="0"/>
          </p:cNvCxnSpPr>
          <p:nvPr/>
        </p:nvCxnSpPr>
        <p:spPr>
          <a:xfrm>
            <a:off x="3903822" y="2286000"/>
            <a:ext cx="0" cy="538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a:off x="8234405" y="4840943"/>
            <a:ext cx="1521846" cy="461665"/>
          </a:xfrm>
          <a:prstGeom prst="rect">
            <a:avLst/>
          </a:prstGeom>
          <a:noFill/>
        </p:spPr>
        <p:txBody>
          <a:bodyPr wrap="square" rtlCol="0">
            <a:spAutoFit/>
          </a:bodyPr>
          <a:lstStyle/>
          <a:p>
            <a:r>
              <a:rPr lang="de-AT" sz="1200" dirty="0" err="1" smtClean="0"/>
              <a:t>Allocation</a:t>
            </a:r>
            <a:r>
              <a:rPr lang="de-AT" sz="1200" dirty="0" smtClean="0"/>
              <a:t> </a:t>
            </a:r>
            <a:r>
              <a:rPr lang="de-AT" sz="1200" dirty="0" err="1" smtClean="0"/>
              <a:t>priorities</a:t>
            </a:r>
            <a:r>
              <a:rPr lang="de-AT" sz="1200" dirty="0"/>
              <a:t> </a:t>
            </a:r>
            <a:r>
              <a:rPr lang="de-AT" sz="1200" dirty="0" smtClean="0"/>
              <a:t>(OPEX, </a:t>
            </a:r>
            <a:r>
              <a:rPr lang="de-AT" sz="1200" dirty="0" err="1" smtClean="0"/>
              <a:t>policy</a:t>
            </a:r>
            <a:r>
              <a:rPr lang="de-AT" sz="1200" dirty="0" smtClean="0"/>
              <a:t>)</a:t>
            </a:r>
            <a:endParaRPr lang="de-AT" sz="1200" dirty="0"/>
          </a:p>
        </p:txBody>
      </p:sp>
      <p:cxnSp>
        <p:nvCxnSpPr>
          <p:cNvPr id="25" name="Gerade Verbindung mit Pfeil 24"/>
          <p:cNvCxnSpPr/>
          <p:nvPr/>
        </p:nvCxnSpPr>
        <p:spPr>
          <a:xfrm flipV="1">
            <a:off x="8258041" y="4736958"/>
            <a:ext cx="0" cy="525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feld 27"/>
          <p:cNvSpPr txBox="1"/>
          <p:nvPr/>
        </p:nvSpPr>
        <p:spPr>
          <a:xfrm>
            <a:off x="3859204" y="2187362"/>
            <a:ext cx="1521846" cy="461665"/>
          </a:xfrm>
          <a:prstGeom prst="rect">
            <a:avLst/>
          </a:prstGeom>
          <a:noFill/>
        </p:spPr>
        <p:txBody>
          <a:bodyPr wrap="square" rtlCol="0">
            <a:spAutoFit/>
          </a:bodyPr>
          <a:lstStyle/>
          <a:p>
            <a:r>
              <a:rPr lang="de-AT" sz="1200" dirty="0" err="1" smtClean="0"/>
              <a:t>Allocation</a:t>
            </a:r>
            <a:r>
              <a:rPr lang="de-AT" sz="1200" dirty="0" smtClean="0"/>
              <a:t> </a:t>
            </a:r>
            <a:r>
              <a:rPr lang="de-AT" sz="1200" dirty="0" err="1" smtClean="0"/>
              <a:t>priorities</a:t>
            </a:r>
            <a:r>
              <a:rPr lang="de-AT" sz="1200" dirty="0"/>
              <a:t> </a:t>
            </a:r>
            <a:r>
              <a:rPr lang="de-AT" sz="1200" dirty="0" smtClean="0"/>
              <a:t>(OPEX, </a:t>
            </a:r>
            <a:r>
              <a:rPr lang="de-AT" sz="1200" dirty="0" err="1" smtClean="0"/>
              <a:t>policy</a:t>
            </a:r>
            <a:r>
              <a:rPr lang="de-AT" sz="1200" dirty="0" smtClean="0"/>
              <a:t>)</a:t>
            </a:r>
            <a:endParaRPr lang="de-AT" sz="1200" dirty="0"/>
          </a:p>
        </p:txBody>
      </p:sp>
    </p:spTree>
    <p:extLst>
      <p:ext uri="{BB962C8B-B14F-4D97-AF65-F5344CB8AC3E}">
        <p14:creationId xmlns:p14="http://schemas.microsoft.com/office/powerpoint/2010/main" val="4835778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feil nach rechts 52"/>
          <p:cNvSpPr/>
          <p:nvPr/>
        </p:nvSpPr>
        <p:spPr>
          <a:xfrm>
            <a:off x="5698884" y="5180279"/>
            <a:ext cx="2549417"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Abgerundetes Rechteck 3"/>
          <p:cNvSpPr/>
          <p:nvPr/>
        </p:nvSpPr>
        <p:spPr>
          <a:xfrm>
            <a:off x="1299603" y="4656043"/>
            <a:ext cx="6363939" cy="1301861"/>
          </a:xfrm>
          <a:prstGeom prst="roundRect">
            <a:avLst/>
          </a:prstGeom>
          <a:solidFill>
            <a:srgbClr val="04BCE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1600" b="1" dirty="0" err="1" smtClean="0">
                <a:solidFill>
                  <a:schemeClr val="tx1">
                    <a:lumMod val="10000"/>
                    <a:lumOff val="90000"/>
                  </a:schemeClr>
                </a:solidFill>
              </a:rPr>
              <a:t>Variability</a:t>
            </a:r>
            <a:r>
              <a:rPr lang="de-AT" sz="1600" b="1" dirty="0" smtClean="0">
                <a:solidFill>
                  <a:schemeClr val="tx1">
                    <a:lumMod val="10000"/>
                    <a:lumOff val="90000"/>
                  </a:schemeClr>
                </a:solidFill>
              </a:rPr>
              <a:t> Management</a:t>
            </a:r>
          </a:p>
          <a:p>
            <a:r>
              <a:rPr lang="de-AT" sz="1200" dirty="0" smtClean="0">
                <a:solidFill>
                  <a:schemeClr val="bg1">
                    <a:lumMod val="95000"/>
                  </a:schemeClr>
                </a:solidFill>
              </a:rPr>
              <a:t>„</a:t>
            </a:r>
            <a:r>
              <a:rPr lang="de-AT" sz="1200" dirty="0" err="1" smtClean="0">
                <a:solidFill>
                  <a:schemeClr val="bg1">
                    <a:lumMod val="95000"/>
                  </a:schemeClr>
                </a:solidFill>
              </a:rPr>
              <a:t>impact</a:t>
            </a:r>
            <a:r>
              <a:rPr lang="de-AT" sz="1200" dirty="0" smtClean="0">
                <a:solidFill>
                  <a:schemeClr val="bg1">
                    <a:lumMod val="95000"/>
                  </a:schemeClr>
                </a:solidFill>
              </a:rPr>
              <a:t> </a:t>
            </a:r>
            <a:r>
              <a:rPr lang="de-AT" sz="1200" dirty="0" err="1" smtClean="0">
                <a:solidFill>
                  <a:schemeClr val="bg1">
                    <a:lumMod val="95000"/>
                  </a:schemeClr>
                </a:solidFill>
              </a:rPr>
              <a:t>of</a:t>
            </a:r>
            <a:r>
              <a:rPr lang="de-AT" sz="1200" dirty="0" smtClean="0">
                <a:solidFill>
                  <a:schemeClr val="bg1">
                    <a:lumMod val="95000"/>
                  </a:schemeClr>
                </a:solidFill>
              </a:rPr>
              <a:t> </a:t>
            </a:r>
            <a:r>
              <a:rPr lang="de-AT" sz="1200" dirty="0" err="1" smtClean="0">
                <a:solidFill>
                  <a:schemeClr val="bg1">
                    <a:lumMod val="95000"/>
                  </a:schemeClr>
                </a:solidFill>
              </a:rPr>
              <a:t>intermittent</a:t>
            </a:r>
            <a:r>
              <a:rPr lang="de-AT" sz="1200" dirty="0" smtClean="0">
                <a:solidFill>
                  <a:schemeClr val="bg1">
                    <a:lumMod val="95000"/>
                  </a:schemeClr>
                </a:solidFill>
              </a:rPr>
              <a:t> power </a:t>
            </a:r>
            <a:r>
              <a:rPr lang="de-AT" sz="1200" dirty="0" err="1" smtClean="0">
                <a:solidFill>
                  <a:schemeClr val="bg1">
                    <a:lumMod val="95000"/>
                  </a:schemeClr>
                </a:solidFill>
              </a:rPr>
              <a:t>sources</a:t>
            </a:r>
            <a:endParaRPr lang="de-AT" sz="1200" dirty="0" smtClean="0">
              <a:solidFill>
                <a:schemeClr val="bg1">
                  <a:lumMod val="95000"/>
                </a:schemeClr>
              </a:solidFill>
            </a:endParaRPr>
          </a:p>
          <a:p>
            <a:r>
              <a:rPr lang="de-AT" sz="1200" dirty="0" smtClean="0">
                <a:solidFill>
                  <a:schemeClr val="bg1">
                    <a:lumMod val="95000"/>
                  </a:schemeClr>
                </a:solidFill>
              </a:rPr>
              <a:t> on </a:t>
            </a:r>
            <a:r>
              <a:rPr lang="de-AT" sz="1200" dirty="0" err="1" smtClean="0">
                <a:solidFill>
                  <a:schemeClr val="bg1">
                    <a:lumMod val="95000"/>
                  </a:schemeClr>
                </a:solidFill>
              </a:rPr>
              <a:t>annual</a:t>
            </a:r>
            <a:r>
              <a:rPr lang="de-AT" sz="1200" dirty="0" smtClean="0">
                <a:solidFill>
                  <a:schemeClr val="bg1">
                    <a:lumMod val="95000"/>
                  </a:schemeClr>
                </a:solidFill>
              </a:rPr>
              <a:t> </a:t>
            </a:r>
            <a:r>
              <a:rPr lang="de-AT" sz="1200" dirty="0" err="1" smtClean="0">
                <a:solidFill>
                  <a:schemeClr val="bg1">
                    <a:lumMod val="95000"/>
                  </a:schemeClr>
                </a:solidFill>
              </a:rPr>
              <a:t>energy</a:t>
            </a:r>
            <a:r>
              <a:rPr lang="de-AT" sz="1200" dirty="0" smtClean="0">
                <a:solidFill>
                  <a:schemeClr val="bg1">
                    <a:lumMod val="95000"/>
                  </a:schemeClr>
                </a:solidFill>
              </a:rPr>
              <a:t> </a:t>
            </a:r>
            <a:r>
              <a:rPr lang="de-AT" sz="1200" dirty="0" err="1" smtClean="0">
                <a:solidFill>
                  <a:schemeClr val="bg1">
                    <a:lumMod val="95000"/>
                  </a:schemeClr>
                </a:solidFill>
              </a:rPr>
              <a:t>balances</a:t>
            </a:r>
            <a:r>
              <a:rPr lang="de-AT" sz="1200" dirty="0" smtClean="0">
                <a:solidFill>
                  <a:schemeClr val="bg1">
                    <a:lumMod val="95000"/>
                  </a:schemeClr>
                </a:solidFill>
              </a:rPr>
              <a:t>“</a:t>
            </a:r>
            <a:endParaRPr lang="de-AT" sz="800" dirty="0" smtClean="0">
              <a:solidFill>
                <a:schemeClr val="bg1">
                  <a:lumMod val="95000"/>
                </a:schemeClr>
              </a:solidFill>
            </a:endParaRPr>
          </a:p>
        </p:txBody>
      </p:sp>
      <p:sp>
        <p:nvSpPr>
          <p:cNvPr id="3" name="Abgerundetes Rechteck 2"/>
          <p:cNvSpPr/>
          <p:nvPr/>
        </p:nvSpPr>
        <p:spPr>
          <a:xfrm>
            <a:off x="957128" y="675118"/>
            <a:ext cx="9716623" cy="5366759"/>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2" name="Pfeil nach rechts 111"/>
          <p:cNvSpPr/>
          <p:nvPr/>
        </p:nvSpPr>
        <p:spPr>
          <a:xfrm rot="8152361">
            <a:off x="5590162" y="3537310"/>
            <a:ext cx="2679303"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1" name="Pfeil nach rechts 110"/>
          <p:cNvSpPr/>
          <p:nvPr/>
        </p:nvSpPr>
        <p:spPr>
          <a:xfrm rot="16200000">
            <a:off x="4961921" y="3876806"/>
            <a:ext cx="1214125" cy="206791"/>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9" name="Pfeil nach rechts 108"/>
          <p:cNvSpPr/>
          <p:nvPr/>
        </p:nvSpPr>
        <p:spPr>
          <a:xfrm rot="5400000">
            <a:off x="4073363" y="3869835"/>
            <a:ext cx="1249512" cy="206791"/>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Abgerundetes Rechteck 7"/>
          <p:cNvSpPr/>
          <p:nvPr/>
        </p:nvSpPr>
        <p:spPr>
          <a:xfrm>
            <a:off x="4312228" y="1390345"/>
            <a:ext cx="2738314" cy="1924738"/>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600" b="1" dirty="0" err="1" smtClean="0">
                <a:solidFill>
                  <a:schemeClr val="tx1">
                    <a:lumMod val="10000"/>
                    <a:lumOff val="90000"/>
                  </a:schemeClr>
                </a:solidFill>
              </a:rPr>
              <a:t>Energy</a:t>
            </a:r>
            <a:r>
              <a:rPr lang="de-AT" sz="1600" b="1" dirty="0" smtClean="0">
                <a:solidFill>
                  <a:schemeClr val="tx1">
                    <a:lumMod val="10000"/>
                    <a:lumOff val="90000"/>
                  </a:schemeClr>
                </a:solidFill>
              </a:rPr>
              <a:t> Transformation</a:t>
            </a:r>
          </a:p>
          <a:p>
            <a:pPr algn="ctr"/>
            <a:r>
              <a:rPr lang="de-AT" sz="1400" dirty="0" smtClean="0">
                <a:solidFill>
                  <a:schemeClr val="tx1">
                    <a:lumMod val="10000"/>
                    <a:lumOff val="90000"/>
                  </a:schemeClr>
                </a:solidFill>
              </a:rPr>
              <a:t>„</a:t>
            </a:r>
            <a:r>
              <a:rPr lang="de-AT" sz="1400" dirty="0" err="1" smtClean="0">
                <a:solidFill>
                  <a:schemeClr val="tx1">
                    <a:lumMod val="10000"/>
                    <a:lumOff val="90000"/>
                  </a:schemeClr>
                </a:solidFill>
              </a:rPr>
              <a:t>modelling</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annual</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energy</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balances</a:t>
            </a:r>
            <a:r>
              <a:rPr lang="de-AT" sz="1400" dirty="0" smtClean="0">
                <a:solidFill>
                  <a:schemeClr val="tx1">
                    <a:lumMod val="10000"/>
                    <a:lumOff val="90000"/>
                  </a:schemeClr>
                </a:solidFill>
              </a:rPr>
              <a:t>“</a:t>
            </a:r>
          </a:p>
          <a:p>
            <a:pPr marL="171450" indent="-171450" algn="ctr">
              <a:buFontTx/>
              <a:buChar char="-"/>
            </a:pPr>
            <a:endParaRPr lang="de-AT" sz="800" dirty="0" smtClean="0">
              <a:solidFill>
                <a:schemeClr val="tx1">
                  <a:lumMod val="10000"/>
                  <a:lumOff val="90000"/>
                </a:schemeClr>
              </a:solidFill>
            </a:endParaRPr>
          </a:p>
        </p:txBody>
      </p:sp>
      <p:sp>
        <p:nvSpPr>
          <p:cNvPr id="16" name="Abgerundetes Rechteck 15"/>
          <p:cNvSpPr/>
          <p:nvPr/>
        </p:nvSpPr>
        <p:spPr>
          <a:xfrm>
            <a:off x="7865753" y="2016379"/>
            <a:ext cx="2475696" cy="2179290"/>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600" b="1" dirty="0" err="1" smtClean="0">
                <a:solidFill>
                  <a:schemeClr val="tx1">
                    <a:lumMod val="10000"/>
                    <a:lumOff val="90000"/>
                  </a:schemeClr>
                </a:solidFill>
              </a:rPr>
              <a:t>Energy</a:t>
            </a:r>
            <a:r>
              <a:rPr lang="de-AT" sz="1600" b="1" dirty="0" smtClean="0">
                <a:solidFill>
                  <a:schemeClr val="tx1">
                    <a:lumMod val="10000"/>
                    <a:lumOff val="90000"/>
                  </a:schemeClr>
                </a:solidFill>
              </a:rPr>
              <a:t> </a:t>
            </a:r>
            <a:r>
              <a:rPr lang="de-AT" sz="1600" b="1" dirty="0" err="1" smtClean="0">
                <a:solidFill>
                  <a:schemeClr val="tx1">
                    <a:lumMod val="10000"/>
                    <a:lumOff val="90000"/>
                  </a:schemeClr>
                </a:solidFill>
              </a:rPr>
              <a:t>Capacity</a:t>
            </a:r>
            <a:endParaRPr lang="de-AT" sz="1600" b="1" dirty="0" smtClean="0">
              <a:solidFill>
                <a:schemeClr val="tx1">
                  <a:lumMod val="10000"/>
                  <a:lumOff val="90000"/>
                </a:schemeClr>
              </a:solidFill>
            </a:endParaRPr>
          </a:p>
          <a:p>
            <a:pPr algn="ctr"/>
            <a:r>
              <a:rPr lang="de-AT" sz="1400" dirty="0" smtClean="0">
                <a:solidFill>
                  <a:schemeClr val="tx1">
                    <a:lumMod val="10000"/>
                    <a:lumOff val="90000"/>
                  </a:schemeClr>
                </a:solidFill>
              </a:rPr>
              <a:t>„</a:t>
            </a:r>
            <a:r>
              <a:rPr lang="de-AT" sz="1400" dirty="0" err="1" smtClean="0">
                <a:solidFill>
                  <a:schemeClr val="tx1">
                    <a:lumMod val="10000"/>
                    <a:lumOff val="90000"/>
                  </a:schemeClr>
                </a:solidFill>
              </a:rPr>
              <a:t>accounting</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for</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capacity</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stocks</a:t>
            </a:r>
            <a:r>
              <a:rPr lang="de-AT" sz="1400" dirty="0" smtClean="0">
                <a:solidFill>
                  <a:schemeClr val="tx1">
                    <a:lumMod val="10000"/>
                    <a:lumOff val="90000"/>
                  </a:schemeClr>
                </a:solidFill>
              </a:rPr>
              <a:t>“</a:t>
            </a:r>
            <a:endParaRPr lang="de-AT" sz="900" dirty="0" smtClean="0">
              <a:solidFill>
                <a:schemeClr val="tx1">
                  <a:lumMod val="10000"/>
                  <a:lumOff val="90000"/>
                </a:schemeClr>
              </a:solidFill>
            </a:endParaRPr>
          </a:p>
          <a:p>
            <a:pPr algn="ctr"/>
            <a:endParaRPr lang="de-AT" sz="800" dirty="0" smtClean="0">
              <a:solidFill>
                <a:schemeClr val="tx1">
                  <a:lumMod val="10000"/>
                  <a:lumOff val="90000"/>
                </a:schemeClr>
              </a:solidFill>
            </a:endParaRPr>
          </a:p>
        </p:txBody>
      </p:sp>
      <p:sp>
        <p:nvSpPr>
          <p:cNvPr id="21" name="Textfeld 20"/>
          <p:cNvSpPr txBox="1"/>
          <p:nvPr/>
        </p:nvSpPr>
        <p:spPr>
          <a:xfrm>
            <a:off x="4578030" y="3426019"/>
            <a:ext cx="1074369" cy="246221"/>
          </a:xfrm>
          <a:prstGeom prst="rect">
            <a:avLst/>
          </a:prstGeom>
          <a:noFill/>
        </p:spPr>
        <p:txBody>
          <a:bodyPr wrap="square" rtlCol="0">
            <a:spAutoFit/>
          </a:bodyPr>
          <a:lstStyle/>
          <a:p>
            <a:pPr marL="171450" indent="-171450">
              <a:buFont typeface="Arial" panose="020B0604020202020204" pitchFamily="34" charset="0"/>
              <a:buChar char="•"/>
            </a:pPr>
            <a:r>
              <a:rPr lang="de-AT" sz="1000" dirty="0" smtClean="0"/>
              <a:t>FE Demand</a:t>
            </a:r>
          </a:p>
        </p:txBody>
      </p:sp>
      <p:sp>
        <p:nvSpPr>
          <p:cNvPr id="24" name="Textfeld 23"/>
          <p:cNvSpPr txBox="1"/>
          <p:nvPr/>
        </p:nvSpPr>
        <p:spPr>
          <a:xfrm>
            <a:off x="5454551" y="3396264"/>
            <a:ext cx="1424388" cy="707886"/>
          </a:xfrm>
          <a:prstGeom prst="rect">
            <a:avLst/>
          </a:prstGeom>
          <a:noFill/>
        </p:spPr>
        <p:txBody>
          <a:bodyPr wrap="square" rtlCol="0">
            <a:spAutoFit/>
          </a:bodyPr>
          <a:lstStyle/>
          <a:p>
            <a:pPr marL="171450" indent="-171450">
              <a:buFont typeface="Arial" panose="020B0604020202020204" pitchFamily="34" charset="0"/>
              <a:buChar char="•"/>
            </a:pPr>
            <a:r>
              <a:rPr lang="de-AT" sz="1000" dirty="0" err="1" smtClean="0"/>
              <a:t>vRES</a:t>
            </a:r>
            <a:r>
              <a:rPr lang="de-AT" sz="1000" dirty="0" smtClean="0"/>
              <a:t> </a:t>
            </a:r>
            <a:r>
              <a:rPr lang="de-AT" sz="1000" dirty="0" err="1" smtClean="0"/>
              <a:t>curtailment</a:t>
            </a:r>
            <a:endParaRPr lang="de-AT" sz="1000" dirty="0" smtClean="0"/>
          </a:p>
          <a:p>
            <a:pPr marL="171450" indent="-171450">
              <a:buFont typeface="Arial" panose="020B0604020202020204" pitchFamily="34" charset="0"/>
              <a:buChar char="•"/>
            </a:pPr>
            <a:r>
              <a:rPr lang="de-AT" sz="1000" dirty="0" smtClean="0"/>
              <a:t>Storage </a:t>
            </a:r>
            <a:r>
              <a:rPr lang="de-AT" sz="1000" dirty="0" err="1" smtClean="0"/>
              <a:t>Losses</a:t>
            </a:r>
            <a:endParaRPr lang="de-AT" sz="1000" dirty="0" smtClean="0"/>
          </a:p>
          <a:p>
            <a:pPr marL="171450" indent="-171450">
              <a:buFont typeface="Arial" panose="020B0604020202020204" pitchFamily="34" charset="0"/>
              <a:buChar char="•"/>
            </a:pPr>
            <a:r>
              <a:rPr lang="de-AT" sz="1000" dirty="0" err="1" smtClean="0"/>
              <a:t>Flexibility</a:t>
            </a:r>
            <a:r>
              <a:rPr lang="de-AT" sz="1000" dirty="0" smtClean="0"/>
              <a:t> Tech. </a:t>
            </a:r>
            <a:r>
              <a:rPr lang="de-AT" sz="1000" dirty="0" err="1" smtClean="0"/>
              <a:t>Utilization</a:t>
            </a:r>
            <a:r>
              <a:rPr lang="de-AT" sz="1000" dirty="0" smtClean="0"/>
              <a:t> </a:t>
            </a:r>
            <a:endParaRPr lang="en-IE" sz="1000" dirty="0"/>
          </a:p>
        </p:txBody>
      </p:sp>
      <p:sp>
        <p:nvSpPr>
          <p:cNvPr id="34" name="Textfeld 33"/>
          <p:cNvSpPr txBox="1"/>
          <p:nvPr/>
        </p:nvSpPr>
        <p:spPr>
          <a:xfrm>
            <a:off x="3474055" y="1736727"/>
            <a:ext cx="966989" cy="430887"/>
          </a:xfrm>
          <a:prstGeom prst="rect">
            <a:avLst/>
          </a:prstGeom>
          <a:noFill/>
        </p:spPr>
        <p:txBody>
          <a:bodyPr wrap="square" rtlCol="0">
            <a:spAutoFit/>
          </a:bodyPr>
          <a:lstStyle/>
          <a:p>
            <a:r>
              <a:rPr lang="de-AT" sz="1100" b="1" dirty="0" smtClean="0"/>
              <a:t>Final </a:t>
            </a:r>
            <a:r>
              <a:rPr lang="de-AT" sz="1100" b="1" dirty="0" err="1" smtClean="0"/>
              <a:t>consumtion</a:t>
            </a:r>
            <a:endParaRPr lang="de-AT" sz="1100" b="1" dirty="0" smtClean="0"/>
          </a:p>
        </p:txBody>
      </p:sp>
      <p:sp>
        <p:nvSpPr>
          <p:cNvPr id="41" name="Textfeld 40"/>
          <p:cNvSpPr txBox="1"/>
          <p:nvPr/>
        </p:nvSpPr>
        <p:spPr>
          <a:xfrm>
            <a:off x="6932650" y="2011794"/>
            <a:ext cx="1042019" cy="553998"/>
          </a:xfrm>
          <a:prstGeom prst="rect">
            <a:avLst/>
          </a:prstGeom>
          <a:noFill/>
        </p:spPr>
        <p:txBody>
          <a:bodyPr wrap="square" rtlCol="0">
            <a:spAutoFit/>
          </a:bodyPr>
          <a:lstStyle/>
          <a:p>
            <a:pPr algn="ctr"/>
            <a:r>
              <a:rPr lang="de-AT" sz="1000" b="1" dirty="0" err="1" smtClean="0"/>
              <a:t>Available</a:t>
            </a:r>
            <a:r>
              <a:rPr lang="de-AT" sz="1000" b="1" dirty="0" smtClean="0"/>
              <a:t> </a:t>
            </a:r>
            <a:r>
              <a:rPr lang="de-AT" sz="1000" b="1" dirty="0" err="1" smtClean="0"/>
              <a:t>transformation</a:t>
            </a:r>
            <a:r>
              <a:rPr lang="de-AT" sz="1000" b="1" dirty="0" smtClean="0"/>
              <a:t> </a:t>
            </a:r>
            <a:r>
              <a:rPr lang="de-AT" sz="1000" b="1" dirty="0" err="1" smtClean="0"/>
              <a:t>Capacity</a:t>
            </a:r>
            <a:endParaRPr lang="en-IE" sz="1000" b="1" dirty="0"/>
          </a:p>
        </p:txBody>
      </p:sp>
      <p:sp>
        <p:nvSpPr>
          <p:cNvPr id="17" name="Textfeld 16"/>
          <p:cNvSpPr txBox="1"/>
          <p:nvPr/>
        </p:nvSpPr>
        <p:spPr>
          <a:xfrm>
            <a:off x="77835" y="1360245"/>
            <a:ext cx="1115739" cy="876847"/>
          </a:xfrm>
          <a:prstGeom prst="rightArrow">
            <a:avLst/>
          </a:prstGeom>
          <a:solidFill>
            <a:srgbClr val="C00000"/>
          </a:solidFill>
        </p:spPr>
        <p:txBody>
          <a:bodyPr wrap="square" rtlCol="0" anchor="t">
            <a:noAutofit/>
          </a:bodyPr>
          <a:lstStyle/>
          <a:p>
            <a:pPr algn="ctr"/>
            <a:r>
              <a:rPr lang="de-AT" sz="1200" b="1" dirty="0" err="1" smtClean="0">
                <a:solidFill>
                  <a:schemeClr val="bg1">
                    <a:lumMod val="95000"/>
                  </a:schemeClr>
                </a:solidFill>
              </a:rPr>
              <a:t>Economic</a:t>
            </a:r>
            <a:r>
              <a:rPr lang="de-AT" sz="1200" b="1" dirty="0" smtClean="0">
                <a:solidFill>
                  <a:schemeClr val="bg1">
                    <a:lumMod val="95000"/>
                  </a:schemeClr>
                </a:solidFill>
              </a:rPr>
              <a:t> Demand</a:t>
            </a:r>
          </a:p>
          <a:p>
            <a:pPr algn="ctr"/>
            <a:endParaRPr lang="en-IE" sz="1000" b="1" dirty="0">
              <a:solidFill>
                <a:schemeClr val="bg1">
                  <a:lumMod val="95000"/>
                </a:schemeClr>
              </a:solidFill>
            </a:endParaRPr>
          </a:p>
        </p:txBody>
      </p:sp>
      <p:sp>
        <p:nvSpPr>
          <p:cNvPr id="59" name="Textfeld 58"/>
          <p:cNvSpPr txBox="1"/>
          <p:nvPr/>
        </p:nvSpPr>
        <p:spPr>
          <a:xfrm rot="19196969">
            <a:off x="-427790" y="5000387"/>
            <a:ext cx="1616935" cy="97252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t">
            <a:noAutofit/>
          </a:bodyPr>
          <a:lstStyle/>
          <a:p>
            <a:pPr algn="ctr"/>
            <a:r>
              <a:rPr lang="de-AT" sz="1200" b="1" dirty="0" err="1" smtClean="0">
                <a:solidFill>
                  <a:schemeClr val="bg1"/>
                </a:solidFill>
              </a:rPr>
              <a:t>Policy</a:t>
            </a:r>
            <a:endParaRPr lang="de-AT" sz="1200" b="1" dirty="0" smtClean="0">
              <a:solidFill>
                <a:schemeClr val="bg1"/>
              </a:solidFill>
            </a:endParaRPr>
          </a:p>
          <a:p>
            <a:pPr algn="ctr"/>
            <a:r>
              <a:rPr lang="de-AT" sz="1200" b="1" dirty="0" err="1" smtClean="0">
                <a:solidFill>
                  <a:schemeClr val="bg1"/>
                </a:solidFill>
              </a:rPr>
              <a:t>Assumptions</a:t>
            </a:r>
            <a:endParaRPr lang="de-AT" sz="1200" b="1" dirty="0" smtClean="0">
              <a:solidFill>
                <a:schemeClr val="bg1"/>
              </a:solidFill>
            </a:endParaRPr>
          </a:p>
          <a:p>
            <a:pPr algn="ctr"/>
            <a:endParaRPr lang="en-IE" sz="1200" dirty="0">
              <a:solidFill>
                <a:schemeClr val="accent1"/>
              </a:solidFill>
            </a:endParaRPr>
          </a:p>
        </p:txBody>
      </p:sp>
      <p:sp>
        <p:nvSpPr>
          <p:cNvPr id="80" name="Rechteck 79"/>
          <p:cNvSpPr/>
          <p:nvPr/>
        </p:nvSpPr>
        <p:spPr>
          <a:xfrm>
            <a:off x="4545497" y="2074629"/>
            <a:ext cx="2250282"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de-AT" sz="1200" b="1" dirty="0" err="1" smtClean="0">
                <a:solidFill>
                  <a:schemeClr val="tx1">
                    <a:lumMod val="10000"/>
                    <a:lumOff val="90000"/>
                  </a:schemeClr>
                </a:solidFill>
              </a:rPr>
              <a:t>Energy</a:t>
            </a:r>
            <a:r>
              <a:rPr lang="de-AT" sz="1200" b="1" dirty="0" smtClean="0">
                <a:solidFill>
                  <a:schemeClr val="tx1">
                    <a:lumMod val="10000"/>
                    <a:lumOff val="90000"/>
                  </a:schemeClr>
                </a:solidFill>
              </a:rPr>
              <a:t> </a:t>
            </a:r>
            <a:r>
              <a:rPr lang="de-AT" sz="1200" b="1" dirty="0" err="1" smtClean="0">
                <a:solidFill>
                  <a:schemeClr val="tx1">
                    <a:lumMod val="10000"/>
                    <a:lumOff val="90000"/>
                  </a:schemeClr>
                </a:solidFill>
              </a:rPr>
              <a:t>transformation</a:t>
            </a:r>
            <a:endParaRPr lang="de-AT" sz="1200" b="1" dirty="0" smtClean="0">
              <a:solidFill>
                <a:schemeClr val="tx1">
                  <a:lumMod val="10000"/>
                  <a:lumOff val="90000"/>
                </a:schemeClr>
              </a:solidFill>
            </a:endParaRPr>
          </a:p>
          <a:p>
            <a:pPr algn="r"/>
            <a:r>
              <a:rPr lang="de-AT" sz="1200" b="1" dirty="0" err="1" smtClean="0">
                <a:solidFill>
                  <a:schemeClr val="tx1">
                    <a:lumMod val="10000"/>
                    <a:lumOff val="90000"/>
                  </a:schemeClr>
                </a:solidFill>
              </a:rPr>
              <a:t>chain</a:t>
            </a:r>
            <a:endParaRPr lang="de-AT" sz="1200" b="1" dirty="0" smtClean="0">
              <a:solidFill>
                <a:schemeClr val="tx1">
                  <a:lumMod val="10000"/>
                  <a:lumOff val="90000"/>
                </a:schemeClr>
              </a:solidFill>
            </a:endParaRPr>
          </a:p>
        </p:txBody>
      </p:sp>
      <p:sp>
        <p:nvSpPr>
          <p:cNvPr id="81" name="Rechteck 80"/>
          <p:cNvSpPr/>
          <p:nvPr/>
        </p:nvSpPr>
        <p:spPr>
          <a:xfrm>
            <a:off x="4578453" y="2575954"/>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de-AT" sz="1200" b="1" dirty="0" err="1" smtClean="0">
                <a:solidFill>
                  <a:schemeClr val="tx1">
                    <a:lumMod val="10000"/>
                    <a:lumOff val="90000"/>
                  </a:schemeClr>
                </a:solidFill>
              </a:rPr>
              <a:t>technology</a:t>
            </a:r>
            <a:r>
              <a:rPr lang="de-AT" sz="1200" b="1" dirty="0" smtClean="0">
                <a:solidFill>
                  <a:schemeClr val="tx1">
                    <a:lumMod val="10000"/>
                    <a:lumOff val="90000"/>
                  </a:schemeClr>
                </a:solidFill>
              </a:rPr>
              <a:t> </a:t>
            </a:r>
            <a:r>
              <a:rPr lang="de-AT" sz="1200" b="1" dirty="0" err="1" smtClean="0">
                <a:solidFill>
                  <a:schemeClr val="tx1">
                    <a:lumMod val="10000"/>
                    <a:lumOff val="90000"/>
                  </a:schemeClr>
                </a:solidFill>
              </a:rPr>
              <a:t>utilization</a:t>
            </a:r>
            <a:r>
              <a:rPr lang="de-AT" sz="1200" b="1" dirty="0" smtClean="0">
                <a:solidFill>
                  <a:schemeClr val="tx1">
                    <a:lumMod val="10000"/>
                    <a:lumOff val="90000"/>
                  </a:schemeClr>
                </a:solidFill>
              </a:rPr>
              <a:t> </a:t>
            </a:r>
          </a:p>
          <a:p>
            <a:pPr algn="r"/>
            <a:r>
              <a:rPr lang="de-AT" sz="1200" b="1" dirty="0" err="1" smtClean="0">
                <a:solidFill>
                  <a:schemeClr val="tx1">
                    <a:lumMod val="10000"/>
                    <a:lumOff val="90000"/>
                  </a:schemeClr>
                </a:solidFill>
              </a:rPr>
              <a:t>allocation</a:t>
            </a:r>
            <a:endParaRPr lang="de-AT" sz="1200" b="1" dirty="0" smtClean="0">
              <a:solidFill>
                <a:schemeClr val="tx1">
                  <a:lumMod val="10000"/>
                  <a:lumOff val="90000"/>
                </a:schemeClr>
              </a:solidFill>
            </a:endParaRPr>
          </a:p>
        </p:txBody>
      </p:sp>
      <p:sp>
        <p:nvSpPr>
          <p:cNvPr id="86" name="Rechteck 85"/>
          <p:cNvSpPr/>
          <p:nvPr/>
        </p:nvSpPr>
        <p:spPr>
          <a:xfrm>
            <a:off x="7986388" y="3477519"/>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200" dirty="0" smtClean="0">
                <a:solidFill>
                  <a:schemeClr val="tx1">
                    <a:lumMod val="10000"/>
                    <a:lumOff val="90000"/>
                  </a:schemeClr>
                </a:solidFill>
              </a:rPr>
              <a:t>Transformation Technology Expansion </a:t>
            </a:r>
            <a:r>
              <a:rPr lang="de-AT" sz="1200" b="1" dirty="0" err="1" smtClean="0">
                <a:solidFill>
                  <a:schemeClr val="tx1">
                    <a:lumMod val="10000"/>
                    <a:lumOff val="90000"/>
                  </a:schemeClr>
                </a:solidFill>
              </a:rPr>
              <a:t>allocation</a:t>
            </a:r>
            <a:endParaRPr lang="de-AT" sz="1200" b="1" dirty="0" smtClean="0">
              <a:solidFill>
                <a:schemeClr val="tx1">
                  <a:lumMod val="10000"/>
                  <a:lumOff val="90000"/>
                </a:schemeClr>
              </a:solidFill>
            </a:endParaRPr>
          </a:p>
        </p:txBody>
      </p:sp>
      <p:sp>
        <p:nvSpPr>
          <p:cNvPr id="89" name="Rechteck 88"/>
          <p:cNvSpPr/>
          <p:nvPr/>
        </p:nvSpPr>
        <p:spPr>
          <a:xfrm>
            <a:off x="7979558" y="2882727"/>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200" dirty="0" smtClean="0">
                <a:solidFill>
                  <a:schemeClr val="tx1">
                    <a:lumMod val="10000"/>
                    <a:lumOff val="90000"/>
                  </a:schemeClr>
                </a:solidFill>
              </a:rPr>
              <a:t>Transformation </a:t>
            </a:r>
            <a:r>
              <a:rPr lang="de-AT" sz="1200" dirty="0" err="1" smtClean="0">
                <a:solidFill>
                  <a:schemeClr val="tx1">
                    <a:lumMod val="10000"/>
                    <a:lumOff val="90000"/>
                  </a:schemeClr>
                </a:solidFill>
              </a:rPr>
              <a:t>technology</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capacities</a:t>
            </a:r>
            <a:endParaRPr lang="de-AT" sz="1200" b="1" dirty="0" smtClean="0">
              <a:solidFill>
                <a:schemeClr val="tx1">
                  <a:lumMod val="10000"/>
                  <a:lumOff val="90000"/>
                </a:schemeClr>
              </a:solidFill>
            </a:endParaRPr>
          </a:p>
        </p:txBody>
      </p:sp>
      <p:grpSp>
        <p:nvGrpSpPr>
          <p:cNvPr id="6" name="Gruppieren 5"/>
          <p:cNvGrpSpPr/>
          <p:nvPr/>
        </p:nvGrpSpPr>
        <p:grpSpPr>
          <a:xfrm>
            <a:off x="1193575" y="828678"/>
            <a:ext cx="2295582" cy="3181135"/>
            <a:chOff x="984670" y="843836"/>
            <a:chExt cx="3013471" cy="3202162"/>
          </a:xfrm>
        </p:grpSpPr>
        <p:sp>
          <p:nvSpPr>
            <p:cNvPr id="20" name="Abgerundetes Rechteck 19"/>
            <p:cNvSpPr/>
            <p:nvPr/>
          </p:nvSpPr>
          <p:spPr>
            <a:xfrm>
              <a:off x="1004940" y="843836"/>
              <a:ext cx="2993201" cy="3202162"/>
            </a:xfrm>
            <a:prstGeom prst="roundRect">
              <a:avLst/>
            </a:prstGeom>
            <a:solidFill>
              <a:srgbClr val="4F748E"/>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600" b="1" dirty="0" err="1" smtClean="0">
                  <a:solidFill>
                    <a:schemeClr val="tx1">
                      <a:lumMod val="10000"/>
                      <a:lumOff val="90000"/>
                    </a:schemeClr>
                  </a:solidFill>
                </a:rPr>
                <a:t>Energy</a:t>
              </a:r>
              <a:r>
                <a:rPr lang="de-AT" sz="1600" b="1" dirty="0" smtClean="0">
                  <a:solidFill>
                    <a:schemeClr val="tx1">
                      <a:lumMod val="10000"/>
                      <a:lumOff val="90000"/>
                    </a:schemeClr>
                  </a:solidFill>
                </a:rPr>
                <a:t> End-</a:t>
              </a:r>
              <a:r>
                <a:rPr lang="de-AT" sz="1600" b="1" dirty="0" err="1" smtClean="0">
                  <a:solidFill>
                    <a:schemeClr val="tx1">
                      <a:lumMod val="10000"/>
                      <a:lumOff val="90000"/>
                    </a:schemeClr>
                  </a:solidFill>
                </a:rPr>
                <a:t>Use</a:t>
              </a:r>
              <a:endParaRPr lang="de-AT" sz="1600" b="1" dirty="0" smtClean="0">
                <a:solidFill>
                  <a:schemeClr val="tx1">
                    <a:lumMod val="10000"/>
                    <a:lumOff val="90000"/>
                  </a:schemeClr>
                </a:solidFill>
              </a:endParaRPr>
            </a:p>
            <a:p>
              <a:pPr algn="ctr"/>
              <a:r>
                <a:rPr lang="de-AT" sz="1400" dirty="0" smtClean="0">
                  <a:solidFill>
                    <a:schemeClr val="tx1">
                      <a:lumMod val="10000"/>
                      <a:lumOff val="90000"/>
                    </a:schemeClr>
                  </a:solidFill>
                </a:rPr>
                <a:t>„</a:t>
              </a:r>
              <a:r>
                <a:rPr lang="de-AT" sz="1400" dirty="0" err="1" smtClean="0">
                  <a:solidFill>
                    <a:schemeClr val="tx1">
                      <a:lumMod val="10000"/>
                      <a:lumOff val="90000"/>
                    </a:schemeClr>
                  </a:solidFill>
                </a:rPr>
                <a:t>converting</a:t>
              </a:r>
              <a:r>
                <a:rPr lang="de-AT" sz="1400" dirty="0" smtClean="0">
                  <a:solidFill>
                    <a:schemeClr val="tx1">
                      <a:lumMod val="10000"/>
                      <a:lumOff val="90000"/>
                    </a:schemeClr>
                  </a:solidFill>
                </a:rPr>
                <a:t> USD </a:t>
              </a:r>
              <a:r>
                <a:rPr lang="de-AT" sz="1400" dirty="0" err="1" smtClean="0">
                  <a:solidFill>
                    <a:schemeClr val="tx1">
                      <a:lumMod val="10000"/>
                      <a:lumOff val="90000"/>
                    </a:schemeClr>
                  </a:solidFill>
                </a:rPr>
                <a:t>to</a:t>
              </a:r>
              <a:r>
                <a:rPr lang="de-AT" sz="1400" dirty="0" smtClean="0">
                  <a:solidFill>
                    <a:schemeClr val="tx1">
                      <a:lumMod val="10000"/>
                      <a:lumOff val="90000"/>
                    </a:schemeClr>
                  </a:solidFill>
                </a:rPr>
                <a:t> kWh“</a:t>
              </a:r>
            </a:p>
          </p:txBody>
        </p:sp>
        <p:graphicFrame>
          <p:nvGraphicFramePr>
            <p:cNvPr id="5" name="Diagramm 4"/>
            <p:cNvGraphicFramePr/>
            <p:nvPr>
              <p:extLst/>
            </p:nvPr>
          </p:nvGraphicFramePr>
          <p:xfrm>
            <a:off x="984670" y="1749799"/>
            <a:ext cx="2993645" cy="1978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12" name="Pfeil nach links und rechts 11"/>
          <p:cNvSpPr/>
          <p:nvPr/>
        </p:nvSpPr>
        <p:spPr>
          <a:xfrm rot="2508469">
            <a:off x="3275020" y="4129751"/>
            <a:ext cx="1133829" cy="246254"/>
          </a:xfrm>
          <a:prstGeom prst="lef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Pfeil nach rechts 12"/>
          <p:cNvSpPr/>
          <p:nvPr/>
        </p:nvSpPr>
        <p:spPr>
          <a:xfrm>
            <a:off x="3519349" y="2133114"/>
            <a:ext cx="770432" cy="172813"/>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0" name="Pfeil nach links und rechts 99"/>
          <p:cNvSpPr/>
          <p:nvPr/>
        </p:nvSpPr>
        <p:spPr>
          <a:xfrm>
            <a:off x="7093003" y="2477865"/>
            <a:ext cx="715389" cy="227985"/>
          </a:xfrm>
          <a:prstGeom prst="lef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5" name="Textfeld 104"/>
          <p:cNvSpPr txBox="1"/>
          <p:nvPr/>
        </p:nvSpPr>
        <p:spPr>
          <a:xfrm>
            <a:off x="10587749" y="3201079"/>
            <a:ext cx="1153878" cy="571227"/>
          </a:xfrm>
          <a:prstGeom prst="rightArrow">
            <a:avLst/>
          </a:prstGeom>
          <a:solidFill>
            <a:schemeClr val="accent1">
              <a:lumMod val="40000"/>
              <a:lumOff val="60000"/>
            </a:schemeClr>
          </a:solidFill>
        </p:spPr>
        <p:txBody>
          <a:bodyPr wrap="square" rtlCol="0" anchor="t">
            <a:noAutofit/>
          </a:bodyPr>
          <a:lstStyle/>
          <a:p>
            <a:pPr algn="ctr"/>
            <a:r>
              <a:rPr lang="de-AT" sz="1200" dirty="0" smtClean="0">
                <a:solidFill>
                  <a:schemeClr val="accent1"/>
                </a:solidFill>
              </a:rPr>
              <a:t>Investments</a:t>
            </a:r>
          </a:p>
          <a:p>
            <a:pPr algn="ctr"/>
            <a:endParaRPr lang="en-IE" sz="1200" dirty="0">
              <a:solidFill>
                <a:schemeClr val="accent1"/>
              </a:solidFill>
            </a:endParaRPr>
          </a:p>
        </p:txBody>
      </p:sp>
      <p:sp>
        <p:nvSpPr>
          <p:cNvPr id="27" name="Pfeil nach rechts 26"/>
          <p:cNvSpPr/>
          <p:nvPr/>
        </p:nvSpPr>
        <p:spPr>
          <a:xfrm rot="2700000">
            <a:off x="3043558" y="737791"/>
            <a:ext cx="1450223" cy="451539"/>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100" dirty="0" smtClean="0">
                <a:solidFill>
                  <a:schemeClr val="accent1"/>
                </a:solidFill>
              </a:rPr>
              <a:t>Dynamic OPEX</a:t>
            </a:r>
            <a:endParaRPr lang="en-IE" dirty="0">
              <a:solidFill>
                <a:schemeClr val="accent1"/>
              </a:solidFill>
            </a:endParaRPr>
          </a:p>
        </p:txBody>
      </p:sp>
      <p:sp>
        <p:nvSpPr>
          <p:cNvPr id="107" name="Textfeld 106"/>
          <p:cNvSpPr txBox="1"/>
          <p:nvPr/>
        </p:nvSpPr>
        <p:spPr>
          <a:xfrm rot="19143574">
            <a:off x="6514288" y="625462"/>
            <a:ext cx="1864207" cy="549017"/>
          </a:xfrm>
          <a:prstGeom prst="rightArrow">
            <a:avLst/>
          </a:prstGeom>
          <a:solidFill>
            <a:srgbClr val="C00000"/>
          </a:solidFill>
        </p:spPr>
        <p:txBody>
          <a:bodyPr wrap="square" rtlCol="0" anchor="t">
            <a:noAutofit/>
          </a:bodyPr>
          <a:lstStyle/>
          <a:p>
            <a:pPr algn="ctr"/>
            <a:r>
              <a:rPr lang="de-AT" sz="1100" b="1" dirty="0" smtClean="0">
                <a:solidFill>
                  <a:schemeClr val="bg1">
                    <a:lumMod val="95000"/>
                  </a:schemeClr>
                </a:solidFill>
              </a:rPr>
              <a:t>PE </a:t>
            </a:r>
            <a:r>
              <a:rPr lang="de-AT" sz="1100" b="1" dirty="0" err="1" smtClean="0">
                <a:solidFill>
                  <a:schemeClr val="bg1">
                    <a:lumMod val="95000"/>
                  </a:schemeClr>
                </a:solidFill>
              </a:rPr>
              <a:t>demand</a:t>
            </a:r>
            <a:endParaRPr lang="de-AT" sz="1100" b="1" dirty="0" smtClean="0">
              <a:solidFill>
                <a:schemeClr val="bg1">
                  <a:lumMod val="95000"/>
                </a:schemeClr>
              </a:solidFill>
            </a:endParaRPr>
          </a:p>
          <a:p>
            <a:pPr algn="ctr"/>
            <a:endParaRPr lang="en-IE" sz="1100" b="1" dirty="0">
              <a:solidFill>
                <a:schemeClr val="bg1">
                  <a:lumMod val="95000"/>
                </a:schemeClr>
              </a:solidFill>
            </a:endParaRPr>
          </a:p>
        </p:txBody>
      </p:sp>
      <p:sp>
        <p:nvSpPr>
          <p:cNvPr id="30" name="Textfeld 29"/>
          <p:cNvSpPr txBox="1"/>
          <p:nvPr/>
        </p:nvSpPr>
        <p:spPr>
          <a:xfrm>
            <a:off x="3132507" y="3872843"/>
            <a:ext cx="1644300" cy="769441"/>
          </a:xfrm>
          <a:prstGeom prst="rect">
            <a:avLst/>
          </a:prstGeom>
          <a:noFill/>
        </p:spPr>
        <p:txBody>
          <a:bodyPr wrap="square" rtlCol="0">
            <a:spAutoFit/>
          </a:bodyPr>
          <a:lstStyle/>
          <a:p>
            <a:pPr marL="171450" indent="-171450">
              <a:buFont typeface="Arial" panose="020B0604020202020204" pitchFamily="34" charset="0"/>
              <a:buChar char="•"/>
            </a:pPr>
            <a:r>
              <a:rPr lang="de-AT" sz="1100" dirty="0" err="1" smtClean="0"/>
              <a:t>Heating</a:t>
            </a:r>
            <a:r>
              <a:rPr lang="de-AT" sz="1100" dirty="0" smtClean="0"/>
              <a:t> </a:t>
            </a:r>
            <a:r>
              <a:rPr lang="de-AT" sz="1100" dirty="0" err="1" smtClean="0"/>
              <a:t>systems</a:t>
            </a:r>
            <a:r>
              <a:rPr lang="de-AT" sz="1100" dirty="0" smtClean="0"/>
              <a:t> (DSM)</a:t>
            </a:r>
          </a:p>
          <a:p>
            <a:pPr marL="171450" indent="-171450">
              <a:buFont typeface="Arial" panose="020B0604020202020204" pitchFamily="34" charset="0"/>
              <a:buChar char="•"/>
            </a:pPr>
            <a:r>
              <a:rPr lang="de-AT" sz="1100" dirty="0" err="1" smtClean="0"/>
              <a:t>Electr</a:t>
            </a:r>
            <a:r>
              <a:rPr lang="de-AT" sz="1100" dirty="0" smtClean="0"/>
              <a:t>. </a:t>
            </a:r>
            <a:r>
              <a:rPr lang="de-AT" sz="1100" dirty="0" err="1" smtClean="0"/>
              <a:t>Vehicles</a:t>
            </a:r>
            <a:r>
              <a:rPr lang="de-AT" sz="1100" dirty="0" smtClean="0"/>
              <a:t> (Smart </a:t>
            </a:r>
            <a:r>
              <a:rPr lang="de-AT" sz="1100" dirty="0" err="1" smtClean="0"/>
              <a:t>Charging</a:t>
            </a:r>
            <a:r>
              <a:rPr lang="de-AT" sz="1100" dirty="0" smtClean="0"/>
              <a:t>, V2G)</a:t>
            </a:r>
          </a:p>
        </p:txBody>
      </p:sp>
      <p:sp>
        <p:nvSpPr>
          <p:cNvPr id="36" name="Textfeld 35"/>
          <p:cNvSpPr txBox="1"/>
          <p:nvPr/>
        </p:nvSpPr>
        <p:spPr>
          <a:xfrm>
            <a:off x="8496223" y="6291006"/>
            <a:ext cx="3263590" cy="430887"/>
          </a:xfrm>
          <a:prstGeom prst="rect">
            <a:avLst/>
          </a:prstGeom>
          <a:noFill/>
        </p:spPr>
        <p:txBody>
          <a:bodyPr wrap="square" rtlCol="0">
            <a:spAutoFit/>
          </a:bodyPr>
          <a:lstStyle/>
          <a:p>
            <a:r>
              <a:rPr lang="de-AT" sz="1100" dirty="0" err="1" smtClean="0">
                <a:solidFill>
                  <a:schemeClr val="bg1">
                    <a:lumMod val="75000"/>
                  </a:schemeClr>
                </a:solidFill>
              </a:rPr>
              <a:t>Energy</a:t>
            </a:r>
            <a:r>
              <a:rPr lang="de-AT" sz="1100" dirty="0" smtClean="0">
                <a:solidFill>
                  <a:schemeClr val="bg1">
                    <a:lumMod val="75000"/>
                  </a:schemeClr>
                </a:solidFill>
              </a:rPr>
              <a:t> Module – </a:t>
            </a:r>
            <a:r>
              <a:rPr lang="de-AT" sz="1100" dirty="0" err="1" smtClean="0">
                <a:solidFill>
                  <a:schemeClr val="bg1">
                    <a:lumMod val="75000"/>
                  </a:schemeClr>
                </a:solidFill>
              </a:rPr>
              <a:t>simplified</a:t>
            </a:r>
            <a:r>
              <a:rPr lang="de-AT" sz="1100" dirty="0" smtClean="0">
                <a:solidFill>
                  <a:schemeClr val="bg1">
                    <a:lumMod val="75000"/>
                  </a:schemeClr>
                </a:solidFill>
              </a:rPr>
              <a:t> </a:t>
            </a:r>
            <a:r>
              <a:rPr lang="de-AT" sz="1100" dirty="0" err="1" smtClean="0">
                <a:solidFill>
                  <a:schemeClr val="bg1">
                    <a:lumMod val="75000"/>
                  </a:schemeClr>
                </a:solidFill>
              </a:rPr>
              <a:t>representation</a:t>
            </a:r>
            <a:r>
              <a:rPr lang="de-AT" sz="1100" dirty="0" smtClean="0">
                <a:solidFill>
                  <a:schemeClr val="bg1">
                    <a:lumMod val="75000"/>
                  </a:schemeClr>
                </a:solidFill>
              </a:rPr>
              <a:t> </a:t>
            </a:r>
            <a:r>
              <a:rPr lang="de-AT" sz="1100" dirty="0" err="1" smtClean="0">
                <a:solidFill>
                  <a:schemeClr val="bg1">
                    <a:lumMod val="75000"/>
                  </a:schemeClr>
                </a:solidFill>
              </a:rPr>
              <a:t>of</a:t>
            </a:r>
            <a:r>
              <a:rPr lang="de-AT" sz="1100" dirty="0" smtClean="0">
                <a:solidFill>
                  <a:schemeClr val="bg1">
                    <a:lumMod val="75000"/>
                  </a:schemeClr>
                </a:solidFill>
              </a:rPr>
              <a:t> </a:t>
            </a:r>
            <a:r>
              <a:rPr lang="de-AT" sz="1100" dirty="0" err="1" smtClean="0">
                <a:solidFill>
                  <a:schemeClr val="bg1">
                    <a:lumMod val="75000"/>
                  </a:schemeClr>
                </a:solidFill>
              </a:rPr>
              <a:t>most</a:t>
            </a:r>
            <a:r>
              <a:rPr lang="de-AT" sz="1100" dirty="0" smtClean="0">
                <a:solidFill>
                  <a:schemeClr val="bg1">
                    <a:lumMod val="75000"/>
                  </a:schemeClr>
                </a:solidFill>
              </a:rPr>
              <a:t> </a:t>
            </a:r>
            <a:r>
              <a:rPr lang="de-AT" sz="1100" dirty="0" err="1" smtClean="0">
                <a:solidFill>
                  <a:schemeClr val="bg1">
                    <a:lumMod val="75000"/>
                  </a:schemeClr>
                </a:solidFill>
              </a:rPr>
              <a:t>important</a:t>
            </a:r>
            <a:r>
              <a:rPr lang="de-AT" sz="1100" dirty="0" smtClean="0">
                <a:solidFill>
                  <a:schemeClr val="bg1">
                    <a:lumMod val="75000"/>
                  </a:schemeClr>
                </a:solidFill>
              </a:rPr>
              <a:t> </a:t>
            </a:r>
            <a:r>
              <a:rPr lang="de-AT" sz="1100" dirty="0" err="1" smtClean="0">
                <a:solidFill>
                  <a:schemeClr val="bg1">
                    <a:lumMod val="75000"/>
                  </a:schemeClr>
                </a:solidFill>
              </a:rPr>
              <a:t>interrelations</a:t>
            </a:r>
            <a:r>
              <a:rPr lang="de-AT" sz="1100" dirty="0" smtClean="0">
                <a:solidFill>
                  <a:schemeClr val="bg1">
                    <a:lumMod val="75000"/>
                  </a:schemeClr>
                </a:solidFill>
              </a:rPr>
              <a:t>; Source: AEA</a:t>
            </a:r>
            <a:endParaRPr lang="en-IE" sz="1100" dirty="0">
              <a:solidFill>
                <a:schemeClr val="bg1">
                  <a:lumMod val="75000"/>
                </a:schemeClr>
              </a:solidFill>
            </a:endParaRPr>
          </a:p>
        </p:txBody>
      </p:sp>
      <p:sp>
        <p:nvSpPr>
          <p:cNvPr id="2" name="Textfeld 1"/>
          <p:cNvSpPr txBox="1"/>
          <p:nvPr/>
        </p:nvSpPr>
        <p:spPr>
          <a:xfrm>
            <a:off x="153725" y="291186"/>
            <a:ext cx="2691661" cy="707886"/>
          </a:xfrm>
          <a:prstGeom prst="rect">
            <a:avLst/>
          </a:prstGeom>
          <a:noFill/>
        </p:spPr>
        <p:txBody>
          <a:bodyPr wrap="square" rtlCol="0">
            <a:spAutoFit/>
          </a:bodyPr>
          <a:lstStyle/>
          <a:p>
            <a:r>
              <a:rPr lang="de-AT" sz="2000" b="1" dirty="0" err="1" smtClean="0"/>
              <a:t>Energy</a:t>
            </a:r>
            <a:r>
              <a:rPr lang="de-AT" sz="2000" b="1" dirty="0" smtClean="0"/>
              <a:t> Module - </a:t>
            </a:r>
            <a:r>
              <a:rPr lang="de-AT" sz="2000" b="1" dirty="0" err="1" smtClean="0"/>
              <a:t>detailed</a:t>
            </a:r>
            <a:endParaRPr lang="de-AT" sz="2000" b="1" dirty="0"/>
          </a:p>
        </p:txBody>
      </p:sp>
      <p:pic>
        <p:nvPicPr>
          <p:cNvPr id="39" name="Imagen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66096" y="5356172"/>
            <a:ext cx="559163" cy="359462"/>
          </a:xfrm>
          <a:prstGeom prst="rect">
            <a:avLst/>
          </a:prstGeom>
        </p:spPr>
      </p:pic>
      <p:pic>
        <p:nvPicPr>
          <p:cNvPr id="40" name="Imagen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70419" y="3028354"/>
            <a:ext cx="332076" cy="227534"/>
          </a:xfrm>
          <a:prstGeom prst="rect">
            <a:avLst/>
          </a:prstGeom>
        </p:spPr>
      </p:pic>
      <p:pic>
        <p:nvPicPr>
          <p:cNvPr id="43" name="Imagen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90313" y="3798445"/>
            <a:ext cx="451136" cy="309112"/>
          </a:xfrm>
          <a:prstGeom prst="rect">
            <a:avLst/>
          </a:prstGeom>
        </p:spPr>
      </p:pic>
      <p:pic>
        <p:nvPicPr>
          <p:cNvPr id="44" name="Imagen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47944" y="3566079"/>
            <a:ext cx="581620" cy="344527"/>
          </a:xfrm>
          <a:prstGeom prst="rect">
            <a:avLst/>
          </a:prstGeom>
        </p:spPr>
      </p:pic>
      <p:sp>
        <p:nvSpPr>
          <p:cNvPr id="45" name="Textfeld 44"/>
          <p:cNvSpPr txBox="1"/>
          <p:nvPr/>
        </p:nvSpPr>
        <p:spPr>
          <a:xfrm>
            <a:off x="10566504" y="2357285"/>
            <a:ext cx="1175123" cy="843794"/>
          </a:xfrm>
          <a:prstGeom prst="rightArrow">
            <a:avLst/>
          </a:prstGeom>
          <a:solidFill>
            <a:schemeClr val="accent1">
              <a:lumMod val="40000"/>
              <a:lumOff val="60000"/>
            </a:schemeClr>
          </a:solidFill>
        </p:spPr>
        <p:txBody>
          <a:bodyPr wrap="square" rtlCol="0" anchor="t">
            <a:noAutofit/>
          </a:bodyPr>
          <a:lstStyle/>
          <a:p>
            <a:pPr algn="ctr"/>
            <a:r>
              <a:rPr lang="de-AT" sz="1200" dirty="0" smtClean="0">
                <a:solidFill>
                  <a:schemeClr val="accent1"/>
                </a:solidFill>
              </a:rPr>
              <a:t>Material- &amp; Land </a:t>
            </a:r>
            <a:r>
              <a:rPr lang="de-AT" sz="1200" dirty="0" err="1" smtClean="0">
                <a:solidFill>
                  <a:schemeClr val="accent1"/>
                </a:solidFill>
              </a:rPr>
              <a:t>Use</a:t>
            </a:r>
            <a:endParaRPr lang="de-AT" sz="1200" dirty="0" smtClean="0">
              <a:solidFill>
                <a:schemeClr val="accent1"/>
              </a:solidFill>
            </a:endParaRPr>
          </a:p>
          <a:p>
            <a:pPr algn="ctr"/>
            <a:endParaRPr lang="en-IE" sz="1200" dirty="0">
              <a:solidFill>
                <a:schemeClr val="accent1"/>
              </a:solidFill>
            </a:endParaRPr>
          </a:p>
        </p:txBody>
      </p:sp>
      <p:sp>
        <p:nvSpPr>
          <p:cNvPr id="7" name="Pfeil nach links 6"/>
          <p:cNvSpPr/>
          <p:nvPr/>
        </p:nvSpPr>
        <p:spPr>
          <a:xfrm>
            <a:off x="10155248" y="786088"/>
            <a:ext cx="1678458" cy="658635"/>
          </a:xfrm>
          <a:prstGeom prst="leftArrow">
            <a:avLst>
              <a:gd name="adj1" fmla="val 52595"/>
              <a:gd name="adj2"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50" dirty="0" err="1" smtClean="0">
                <a:solidFill>
                  <a:srgbClr val="4D738A"/>
                </a:solidFill>
              </a:rPr>
              <a:t>Biophysical</a:t>
            </a:r>
            <a:r>
              <a:rPr lang="de-AT" sz="1050" dirty="0" smtClean="0">
                <a:solidFill>
                  <a:srgbClr val="4D738A"/>
                </a:solidFill>
              </a:rPr>
              <a:t> </a:t>
            </a:r>
            <a:r>
              <a:rPr lang="de-AT" sz="1050" dirty="0" err="1" smtClean="0">
                <a:solidFill>
                  <a:srgbClr val="4D738A"/>
                </a:solidFill>
              </a:rPr>
              <a:t>Limitations</a:t>
            </a:r>
            <a:endParaRPr lang="en-IE" sz="1050" dirty="0">
              <a:solidFill>
                <a:srgbClr val="4D738A"/>
              </a:solidFill>
            </a:endParaRPr>
          </a:p>
        </p:txBody>
      </p:sp>
      <p:pic>
        <p:nvPicPr>
          <p:cNvPr id="67" name="Grafik 66"/>
          <p:cNvPicPr>
            <a:picLocks noChangeAspect="1"/>
          </p:cNvPicPr>
          <p:nvPr/>
        </p:nvPicPr>
        <p:blipFill>
          <a:blip r:embed="rId10"/>
          <a:stretch>
            <a:fillRect/>
          </a:stretch>
        </p:blipFill>
        <p:spPr>
          <a:xfrm>
            <a:off x="4640723" y="2100083"/>
            <a:ext cx="415853" cy="505262"/>
          </a:xfrm>
          <a:prstGeom prst="rect">
            <a:avLst/>
          </a:prstGeom>
        </p:spPr>
      </p:pic>
      <p:sp>
        <p:nvSpPr>
          <p:cNvPr id="15" name="Rechteck 14"/>
          <p:cNvSpPr/>
          <p:nvPr/>
        </p:nvSpPr>
        <p:spPr>
          <a:xfrm>
            <a:off x="4638047" y="2952816"/>
            <a:ext cx="163468"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Rechteck 69"/>
          <p:cNvSpPr/>
          <p:nvPr/>
        </p:nvSpPr>
        <p:spPr>
          <a:xfrm>
            <a:off x="4797227" y="2938570"/>
            <a:ext cx="163468" cy="59966"/>
          </a:xfrm>
          <a:prstGeom prst="rect">
            <a:avLst/>
          </a:prstGeom>
          <a:solidFill>
            <a:srgbClr val="04B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1" name="Rechteck 70"/>
          <p:cNvSpPr/>
          <p:nvPr/>
        </p:nvSpPr>
        <p:spPr>
          <a:xfrm>
            <a:off x="4953674" y="2903183"/>
            <a:ext cx="101771" cy="9535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2" name="Rechteck 71"/>
          <p:cNvSpPr/>
          <p:nvPr/>
        </p:nvSpPr>
        <p:spPr>
          <a:xfrm>
            <a:off x="5049379" y="2847524"/>
            <a:ext cx="83511" cy="15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Rechteck 72"/>
          <p:cNvSpPr/>
          <p:nvPr/>
        </p:nvSpPr>
        <p:spPr>
          <a:xfrm>
            <a:off x="5128602" y="2812137"/>
            <a:ext cx="85468" cy="18447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9" name="Gerader Verbinder 18"/>
          <p:cNvCxnSpPr/>
          <p:nvPr/>
        </p:nvCxnSpPr>
        <p:spPr>
          <a:xfrm>
            <a:off x="4970771" y="2762250"/>
            <a:ext cx="0" cy="234364"/>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76" name="Picture 1">
            <a:extLst>
              <a:ext uri="{FF2B5EF4-FFF2-40B4-BE49-F238E27FC236}">
                <a16:creationId xmlns:a16="http://schemas.microsoft.com/office/drawing/2014/main" id="{4AE30316-3829-4F88-AB14-8B25CA009F11}"/>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04565" y="4969375"/>
            <a:ext cx="1279201" cy="73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Abgerundetes Rechteck 46"/>
          <p:cNvSpPr/>
          <p:nvPr/>
        </p:nvSpPr>
        <p:spPr>
          <a:xfrm>
            <a:off x="8252609" y="4581391"/>
            <a:ext cx="2043576" cy="1301861"/>
          </a:xfrm>
          <a:prstGeom prst="roundRect">
            <a:avLst/>
          </a:prstGeom>
          <a:solidFill>
            <a:srgbClr val="04BCE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de-AT" sz="1600" b="1" dirty="0" smtClean="0">
                <a:solidFill>
                  <a:schemeClr val="tx1">
                    <a:lumMod val="10000"/>
                    <a:lumOff val="90000"/>
                  </a:schemeClr>
                </a:solidFill>
              </a:rPr>
              <a:t>EROI/ESOI</a:t>
            </a:r>
            <a:endParaRPr lang="de-AT" sz="800" dirty="0">
              <a:solidFill>
                <a:schemeClr val="bg1">
                  <a:lumMod val="95000"/>
                </a:schemeClr>
              </a:solidFill>
            </a:endParaRPr>
          </a:p>
          <a:p>
            <a:pPr algn="ctr"/>
            <a:r>
              <a:rPr lang="de-AT" sz="1200" b="1" dirty="0" err="1" smtClean="0">
                <a:solidFill>
                  <a:schemeClr val="bg1">
                    <a:lumMod val="95000"/>
                  </a:schemeClr>
                </a:solidFill>
              </a:rPr>
              <a:t>Estimate</a:t>
            </a:r>
            <a:r>
              <a:rPr lang="de-AT" sz="1200" b="1" dirty="0" smtClean="0">
                <a:solidFill>
                  <a:schemeClr val="bg1">
                    <a:lumMod val="95000"/>
                  </a:schemeClr>
                </a:solidFill>
              </a:rPr>
              <a:t> </a:t>
            </a:r>
            <a:r>
              <a:rPr lang="de-AT" sz="1200" b="1" dirty="0" err="1" smtClean="0">
                <a:solidFill>
                  <a:schemeClr val="bg1">
                    <a:lumMod val="95000"/>
                  </a:schemeClr>
                </a:solidFill>
              </a:rPr>
              <a:t>the</a:t>
            </a:r>
            <a:r>
              <a:rPr lang="de-AT" sz="1200" b="1" dirty="0" smtClean="0">
                <a:solidFill>
                  <a:schemeClr val="bg1">
                    <a:lumMod val="95000"/>
                  </a:schemeClr>
                </a:solidFill>
              </a:rPr>
              <a:t> </a:t>
            </a:r>
            <a:r>
              <a:rPr lang="de-AT" sz="1200" b="1" dirty="0" err="1" smtClean="0">
                <a:solidFill>
                  <a:schemeClr val="bg1">
                    <a:lumMod val="95000"/>
                  </a:schemeClr>
                </a:solidFill>
              </a:rPr>
              <a:t>Energy</a:t>
            </a:r>
            <a:r>
              <a:rPr lang="de-AT" sz="1200" b="1" dirty="0" smtClean="0">
                <a:solidFill>
                  <a:schemeClr val="bg1">
                    <a:lumMod val="95000"/>
                  </a:schemeClr>
                </a:solidFill>
              </a:rPr>
              <a:t> Return on </a:t>
            </a:r>
            <a:r>
              <a:rPr lang="de-AT" sz="1200" b="1" dirty="0" err="1" smtClean="0">
                <a:solidFill>
                  <a:schemeClr val="bg1">
                    <a:lumMod val="95000"/>
                  </a:schemeClr>
                </a:solidFill>
              </a:rPr>
              <a:t>Energy</a:t>
            </a:r>
            <a:r>
              <a:rPr lang="de-AT" sz="1200" b="1" dirty="0" smtClean="0">
                <a:solidFill>
                  <a:schemeClr val="bg1">
                    <a:lumMod val="95000"/>
                  </a:schemeClr>
                </a:solidFill>
              </a:rPr>
              <a:t> </a:t>
            </a:r>
            <a:r>
              <a:rPr lang="de-AT" sz="1200" b="1" dirty="0" err="1" smtClean="0">
                <a:solidFill>
                  <a:schemeClr val="bg1">
                    <a:lumMod val="95000"/>
                  </a:schemeClr>
                </a:solidFill>
              </a:rPr>
              <a:t>Invested</a:t>
            </a:r>
            <a:r>
              <a:rPr lang="de-AT" sz="1200" b="1" dirty="0" smtClean="0">
                <a:solidFill>
                  <a:schemeClr val="bg1">
                    <a:lumMod val="95000"/>
                  </a:schemeClr>
                </a:solidFill>
              </a:rPr>
              <a:t> </a:t>
            </a:r>
            <a:r>
              <a:rPr lang="de-AT" sz="1200" b="1" dirty="0" err="1" smtClean="0">
                <a:solidFill>
                  <a:schemeClr val="bg1">
                    <a:lumMod val="95000"/>
                  </a:schemeClr>
                </a:solidFill>
              </a:rPr>
              <a:t>of</a:t>
            </a:r>
            <a:r>
              <a:rPr lang="de-AT" sz="1200" b="1" dirty="0" smtClean="0">
                <a:solidFill>
                  <a:schemeClr val="bg1">
                    <a:lumMod val="95000"/>
                  </a:schemeClr>
                </a:solidFill>
              </a:rPr>
              <a:t> </a:t>
            </a:r>
            <a:r>
              <a:rPr lang="de-AT" sz="1200" b="1" dirty="0" err="1" smtClean="0">
                <a:solidFill>
                  <a:schemeClr val="bg1">
                    <a:lumMod val="95000"/>
                  </a:schemeClr>
                </a:solidFill>
              </a:rPr>
              <a:t>the</a:t>
            </a:r>
            <a:r>
              <a:rPr lang="de-AT" sz="1200" b="1" dirty="0" smtClean="0">
                <a:solidFill>
                  <a:schemeClr val="bg1">
                    <a:lumMod val="95000"/>
                  </a:schemeClr>
                </a:solidFill>
              </a:rPr>
              <a:t> System</a:t>
            </a:r>
            <a:endParaRPr lang="de-AT" sz="2400" b="1" dirty="0">
              <a:solidFill>
                <a:schemeClr val="tx1">
                  <a:lumMod val="90000"/>
                  <a:lumOff val="10000"/>
                </a:schemeClr>
              </a:solidFill>
            </a:endParaRPr>
          </a:p>
        </p:txBody>
      </p:sp>
      <p:pic>
        <p:nvPicPr>
          <p:cNvPr id="48" name="Imagen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612538" y="5484545"/>
            <a:ext cx="581620" cy="344527"/>
          </a:xfrm>
          <a:prstGeom prst="rect">
            <a:avLst/>
          </a:prstGeom>
        </p:spPr>
      </p:pic>
      <p:sp>
        <p:nvSpPr>
          <p:cNvPr id="49" name="Pfeil nach rechts 48"/>
          <p:cNvSpPr/>
          <p:nvPr/>
        </p:nvSpPr>
        <p:spPr>
          <a:xfrm rot="2980632">
            <a:off x="3452737" y="369451"/>
            <a:ext cx="1450223" cy="451539"/>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100" dirty="0" smtClean="0">
                <a:solidFill>
                  <a:schemeClr val="accent1"/>
                </a:solidFill>
              </a:rPr>
              <a:t>FE Imports/Exports</a:t>
            </a:r>
            <a:endParaRPr lang="en-IE" dirty="0">
              <a:solidFill>
                <a:schemeClr val="accent1"/>
              </a:solidFill>
            </a:endParaRPr>
          </a:p>
        </p:txBody>
      </p:sp>
      <p:sp>
        <p:nvSpPr>
          <p:cNvPr id="9" name="Explosion 2 8"/>
          <p:cNvSpPr/>
          <p:nvPr/>
        </p:nvSpPr>
        <p:spPr>
          <a:xfrm>
            <a:off x="-1010687" y="5903293"/>
            <a:ext cx="2715560" cy="1169645"/>
          </a:xfrm>
          <a:prstGeom prst="irregularSeal2">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dirty="0" smtClean="0">
                <a:solidFill>
                  <a:schemeClr val="tx1"/>
                </a:solidFill>
              </a:rPr>
              <a:t>Date: 7.6.22</a:t>
            </a:r>
            <a:endParaRPr lang="en-IE" dirty="0">
              <a:solidFill>
                <a:schemeClr val="tx1"/>
              </a:solidFill>
            </a:endParaRPr>
          </a:p>
        </p:txBody>
      </p:sp>
      <p:pic>
        <p:nvPicPr>
          <p:cNvPr id="51" name="Imagen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46959" y="4893692"/>
            <a:ext cx="581620" cy="344527"/>
          </a:xfrm>
          <a:prstGeom prst="rect">
            <a:avLst/>
          </a:prstGeom>
        </p:spPr>
      </p:pic>
      <p:sp>
        <p:nvSpPr>
          <p:cNvPr id="52" name="Pfeil nach rechts 51"/>
          <p:cNvSpPr/>
          <p:nvPr/>
        </p:nvSpPr>
        <p:spPr>
          <a:xfrm rot="5400000">
            <a:off x="9121739" y="4257548"/>
            <a:ext cx="399651"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Abgerundetes Rechteck 53"/>
          <p:cNvSpPr/>
          <p:nvPr/>
        </p:nvSpPr>
        <p:spPr>
          <a:xfrm>
            <a:off x="7857296" y="779859"/>
            <a:ext cx="2279381" cy="961899"/>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400" b="1" smtClean="0">
                <a:solidFill>
                  <a:schemeClr val="tx1">
                    <a:lumMod val="10000"/>
                    <a:lumOff val="90000"/>
                  </a:schemeClr>
                </a:solidFill>
              </a:rPr>
              <a:t>RES </a:t>
            </a:r>
            <a:r>
              <a:rPr lang="de-AT" sz="1400" b="1" dirty="0" smtClean="0">
                <a:solidFill>
                  <a:schemeClr val="tx1">
                    <a:lumMod val="10000"/>
                    <a:lumOff val="90000"/>
                  </a:schemeClr>
                </a:solidFill>
              </a:rPr>
              <a:t>Potential</a:t>
            </a:r>
          </a:p>
          <a:p>
            <a:pPr algn="ctr"/>
            <a:r>
              <a:rPr lang="de-AT" sz="1200" dirty="0" smtClean="0">
                <a:solidFill>
                  <a:schemeClr val="tx1">
                    <a:lumMod val="10000"/>
                    <a:lumOff val="90000"/>
                  </a:schemeClr>
                </a:solidFill>
              </a:rPr>
              <a:t>„</a:t>
            </a:r>
            <a:r>
              <a:rPr lang="de-AT" sz="1200" dirty="0" err="1" smtClean="0">
                <a:solidFill>
                  <a:schemeClr val="tx1">
                    <a:lumMod val="10000"/>
                    <a:lumOff val="90000"/>
                  </a:schemeClr>
                </a:solidFill>
              </a:rPr>
              <a:t>accounting</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for</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land</a:t>
            </a:r>
            <a:r>
              <a:rPr lang="de-AT" sz="1200" dirty="0" smtClean="0">
                <a:solidFill>
                  <a:schemeClr val="tx1">
                    <a:lumMod val="10000"/>
                    <a:lumOff val="90000"/>
                  </a:schemeClr>
                </a:solidFill>
              </a:rPr>
              <a:t> </a:t>
            </a:r>
            <a:r>
              <a:rPr lang="de-AT" sz="1200" dirty="0" err="1" smtClean="0">
                <a:solidFill>
                  <a:schemeClr val="tx1">
                    <a:lumMod val="10000"/>
                    <a:lumOff val="90000"/>
                  </a:schemeClr>
                </a:solidFill>
              </a:rPr>
              <a:t>competition</a:t>
            </a:r>
            <a:r>
              <a:rPr lang="de-AT" sz="1200" dirty="0" smtClean="0">
                <a:solidFill>
                  <a:schemeClr val="tx1">
                    <a:lumMod val="10000"/>
                    <a:lumOff val="90000"/>
                  </a:schemeClr>
                </a:solidFill>
              </a:rPr>
              <a:t>“</a:t>
            </a:r>
            <a:endParaRPr lang="de-AT" sz="800" dirty="0" smtClean="0">
              <a:solidFill>
                <a:schemeClr val="tx1">
                  <a:lumMod val="10000"/>
                  <a:lumOff val="90000"/>
                </a:schemeClr>
              </a:solidFill>
            </a:endParaRPr>
          </a:p>
        </p:txBody>
      </p:sp>
      <p:sp>
        <p:nvSpPr>
          <p:cNvPr id="55" name="Pfeil nach rechts 54"/>
          <p:cNvSpPr/>
          <p:nvPr/>
        </p:nvSpPr>
        <p:spPr>
          <a:xfrm rot="5400000">
            <a:off x="8143474" y="1746901"/>
            <a:ext cx="278233"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Textfeld 55"/>
          <p:cNvSpPr txBox="1"/>
          <p:nvPr/>
        </p:nvSpPr>
        <p:spPr>
          <a:xfrm>
            <a:off x="8367870" y="1729753"/>
            <a:ext cx="1695298" cy="246221"/>
          </a:xfrm>
          <a:prstGeom prst="rect">
            <a:avLst/>
          </a:prstGeom>
          <a:noFill/>
        </p:spPr>
        <p:txBody>
          <a:bodyPr wrap="square" rtlCol="0">
            <a:spAutoFit/>
          </a:bodyPr>
          <a:lstStyle/>
          <a:p>
            <a:r>
              <a:rPr lang="de-AT" sz="1000" dirty="0" smtClean="0"/>
              <a:t>Max. RES </a:t>
            </a:r>
            <a:r>
              <a:rPr lang="de-AT" sz="1000" dirty="0" err="1" smtClean="0"/>
              <a:t>Capacity</a:t>
            </a:r>
            <a:r>
              <a:rPr lang="de-AT" sz="1000" dirty="0" smtClean="0"/>
              <a:t> </a:t>
            </a:r>
            <a:r>
              <a:rPr lang="de-AT" sz="1000" dirty="0" err="1" smtClean="0"/>
              <a:t>by</a:t>
            </a:r>
            <a:r>
              <a:rPr lang="de-AT" sz="1000" dirty="0" smtClean="0"/>
              <a:t> Region</a:t>
            </a:r>
          </a:p>
        </p:txBody>
      </p:sp>
      <p:sp>
        <p:nvSpPr>
          <p:cNvPr id="57" name="Pfeil nach rechts 56"/>
          <p:cNvSpPr/>
          <p:nvPr/>
        </p:nvSpPr>
        <p:spPr>
          <a:xfrm rot="9414162">
            <a:off x="7009861" y="1308366"/>
            <a:ext cx="792798" cy="26072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Textfeld 57"/>
          <p:cNvSpPr txBox="1"/>
          <p:nvPr/>
        </p:nvSpPr>
        <p:spPr>
          <a:xfrm>
            <a:off x="7045863" y="1432350"/>
            <a:ext cx="889146" cy="400110"/>
          </a:xfrm>
          <a:prstGeom prst="rect">
            <a:avLst/>
          </a:prstGeom>
          <a:noFill/>
        </p:spPr>
        <p:txBody>
          <a:bodyPr wrap="square" rtlCol="0">
            <a:spAutoFit/>
          </a:bodyPr>
          <a:lstStyle/>
          <a:p>
            <a:r>
              <a:rPr lang="de-AT" sz="1000" dirty="0" smtClean="0"/>
              <a:t>Max. </a:t>
            </a:r>
            <a:r>
              <a:rPr lang="de-AT" sz="1000" dirty="0" err="1" smtClean="0"/>
              <a:t>Biofuel</a:t>
            </a:r>
            <a:r>
              <a:rPr lang="de-AT" sz="1000" dirty="0" smtClean="0"/>
              <a:t> </a:t>
            </a:r>
            <a:r>
              <a:rPr lang="de-AT" sz="1000" dirty="0" err="1" smtClean="0"/>
              <a:t>Production</a:t>
            </a:r>
            <a:endParaRPr lang="de-AT" sz="1000" dirty="0" smtClean="0"/>
          </a:p>
        </p:txBody>
      </p:sp>
      <p:pic>
        <p:nvPicPr>
          <p:cNvPr id="60" name="Imagen 3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21564" y="1343847"/>
            <a:ext cx="695715" cy="374615"/>
          </a:xfrm>
          <a:prstGeom prst="rect">
            <a:avLst/>
          </a:prstGeom>
        </p:spPr>
      </p:pic>
      <p:pic>
        <p:nvPicPr>
          <p:cNvPr id="61" name="Imagen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92777" y="1362278"/>
            <a:ext cx="581620" cy="344527"/>
          </a:xfrm>
          <a:prstGeom prst="rect">
            <a:avLst/>
          </a:prstGeom>
        </p:spPr>
      </p:pic>
      <p:pic>
        <p:nvPicPr>
          <p:cNvPr id="62" name="Imagen 3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941835" y="3537379"/>
            <a:ext cx="695715" cy="374615"/>
          </a:xfrm>
          <a:prstGeom prst="rect">
            <a:avLst/>
          </a:prstGeom>
        </p:spPr>
      </p:pic>
      <p:sp>
        <p:nvSpPr>
          <p:cNvPr id="63" name="Rechteck 62"/>
          <p:cNvSpPr/>
          <p:nvPr/>
        </p:nvSpPr>
        <p:spPr>
          <a:xfrm>
            <a:off x="5327311" y="4776571"/>
            <a:ext cx="1471495" cy="406199"/>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200" b="1" dirty="0" err="1" smtClean="0">
                <a:solidFill>
                  <a:schemeClr val="tx1">
                    <a:lumMod val="10000"/>
                    <a:lumOff val="90000"/>
                  </a:schemeClr>
                </a:solidFill>
              </a:rPr>
              <a:t>electrolyser</a:t>
            </a:r>
            <a:r>
              <a:rPr lang="de-AT" sz="1200" b="1" dirty="0" smtClean="0">
                <a:solidFill>
                  <a:schemeClr val="tx1">
                    <a:lumMod val="10000"/>
                    <a:lumOff val="90000"/>
                  </a:schemeClr>
                </a:solidFill>
              </a:rPr>
              <a:t> &amp; </a:t>
            </a:r>
            <a:r>
              <a:rPr lang="de-AT" sz="1200" b="1" dirty="0" err="1" smtClean="0">
                <a:solidFill>
                  <a:schemeClr val="tx1">
                    <a:lumMod val="10000"/>
                    <a:lumOff val="90000"/>
                  </a:schemeClr>
                </a:solidFill>
              </a:rPr>
              <a:t>storage</a:t>
            </a:r>
            <a:r>
              <a:rPr lang="de-AT" sz="1200" b="1" dirty="0" smtClean="0">
                <a:solidFill>
                  <a:schemeClr val="tx1">
                    <a:lumMod val="10000"/>
                    <a:lumOff val="90000"/>
                  </a:schemeClr>
                </a:solidFill>
              </a:rPr>
              <a:t> </a:t>
            </a:r>
            <a:r>
              <a:rPr lang="de-AT" sz="1200" b="1" dirty="0" err="1" smtClean="0">
                <a:solidFill>
                  <a:schemeClr val="tx1">
                    <a:lumMod val="10000"/>
                    <a:lumOff val="90000"/>
                  </a:schemeClr>
                </a:solidFill>
              </a:rPr>
              <a:t>capacities</a:t>
            </a:r>
            <a:endParaRPr lang="de-AT" sz="1200" b="1" dirty="0" smtClean="0">
              <a:solidFill>
                <a:schemeClr val="tx1">
                  <a:lumMod val="10000"/>
                  <a:lumOff val="90000"/>
                </a:schemeClr>
              </a:solidFill>
            </a:endParaRPr>
          </a:p>
        </p:txBody>
      </p:sp>
      <p:grpSp>
        <p:nvGrpSpPr>
          <p:cNvPr id="22" name="Gruppieren 21"/>
          <p:cNvGrpSpPr/>
          <p:nvPr/>
        </p:nvGrpSpPr>
        <p:grpSpPr>
          <a:xfrm>
            <a:off x="5327311" y="5214052"/>
            <a:ext cx="1471495" cy="664139"/>
            <a:chOff x="5228848" y="5232619"/>
            <a:chExt cx="1471495" cy="664139"/>
          </a:xfrm>
        </p:grpSpPr>
        <p:sp>
          <p:nvSpPr>
            <p:cNvPr id="64" name="Rechteck 63"/>
            <p:cNvSpPr/>
            <p:nvPr/>
          </p:nvSpPr>
          <p:spPr>
            <a:xfrm>
              <a:off x="5228848" y="5232619"/>
              <a:ext cx="1471495" cy="664139"/>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AT" sz="1200" b="1" dirty="0" smtClean="0">
                <a:solidFill>
                  <a:schemeClr val="tx1">
                    <a:lumMod val="10000"/>
                    <a:lumOff val="90000"/>
                  </a:schemeClr>
                </a:solidFill>
              </a:endParaRPr>
            </a:p>
            <a:p>
              <a:pPr algn="ctr"/>
              <a:r>
                <a:rPr lang="de-AT" sz="1200" b="1" dirty="0" err="1" smtClean="0">
                  <a:solidFill>
                    <a:schemeClr val="tx1">
                      <a:lumMod val="10000"/>
                      <a:lumOff val="90000"/>
                    </a:schemeClr>
                  </a:solidFill>
                </a:rPr>
                <a:t>emulation</a:t>
              </a:r>
              <a:endParaRPr lang="de-AT" sz="1200" b="1" dirty="0" smtClean="0">
                <a:solidFill>
                  <a:schemeClr val="tx1">
                    <a:lumMod val="10000"/>
                    <a:lumOff val="90000"/>
                  </a:schemeClr>
                </a:solidFill>
              </a:endParaRPr>
            </a:p>
          </p:txBody>
        </p:sp>
        <p:pic>
          <p:nvPicPr>
            <p:cNvPr id="18" name="Grafik 17"/>
            <p:cNvPicPr>
              <a:picLocks noChangeAspect="1"/>
            </p:cNvPicPr>
            <p:nvPr/>
          </p:nvPicPr>
          <p:blipFill>
            <a:blip r:embed="rId13"/>
            <a:stretch>
              <a:fillRect/>
            </a:stretch>
          </p:blipFill>
          <p:spPr>
            <a:xfrm>
              <a:off x="5475077" y="5290409"/>
              <a:ext cx="1001338" cy="221269"/>
            </a:xfrm>
            <a:prstGeom prst="rect">
              <a:avLst/>
            </a:prstGeom>
          </p:spPr>
        </p:pic>
      </p:grpSp>
      <p:sp>
        <p:nvSpPr>
          <p:cNvPr id="68" name="Textfeld 67"/>
          <p:cNvSpPr txBox="1"/>
          <p:nvPr/>
        </p:nvSpPr>
        <p:spPr>
          <a:xfrm>
            <a:off x="6216053" y="4128863"/>
            <a:ext cx="1074369" cy="400110"/>
          </a:xfrm>
          <a:prstGeom prst="rect">
            <a:avLst/>
          </a:prstGeom>
          <a:noFill/>
        </p:spPr>
        <p:txBody>
          <a:bodyPr wrap="square" rtlCol="0">
            <a:spAutoFit/>
          </a:bodyPr>
          <a:lstStyle/>
          <a:p>
            <a:pPr marL="171450" indent="-171450">
              <a:buFont typeface="Arial" panose="020B0604020202020204" pitchFamily="34" charset="0"/>
              <a:buChar char="•"/>
            </a:pPr>
            <a:r>
              <a:rPr lang="de-AT" sz="1000" dirty="0" smtClean="0"/>
              <a:t>Generation </a:t>
            </a:r>
            <a:r>
              <a:rPr lang="de-AT" sz="1000" dirty="0" err="1" smtClean="0"/>
              <a:t>Capacities</a:t>
            </a:r>
            <a:endParaRPr lang="de-AT" sz="1000" dirty="0" smtClean="0"/>
          </a:p>
        </p:txBody>
      </p:sp>
      <p:sp>
        <p:nvSpPr>
          <p:cNvPr id="69" name="Abgerundetes Rechteck 68"/>
          <p:cNvSpPr/>
          <p:nvPr/>
        </p:nvSpPr>
        <p:spPr>
          <a:xfrm>
            <a:off x="4758594" y="201630"/>
            <a:ext cx="2218819" cy="981701"/>
          </a:xfrm>
          <a:prstGeom prst="roundRect">
            <a:avLst/>
          </a:prstGeom>
          <a:solidFill>
            <a:srgbClr val="1CA0D0"/>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600" b="1" dirty="0" smtClean="0">
                <a:solidFill>
                  <a:schemeClr val="tx1">
                    <a:lumMod val="10000"/>
                    <a:lumOff val="90000"/>
                  </a:schemeClr>
                </a:solidFill>
              </a:rPr>
              <a:t>GHG </a:t>
            </a:r>
            <a:r>
              <a:rPr lang="de-AT" sz="1600" b="1" dirty="0" err="1" smtClean="0">
                <a:solidFill>
                  <a:schemeClr val="tx1">
                    <a:lumMod val="10000"/>
                    <a:lumOff val="90000"/>
                  </a:schemeClr>
                </a:solidFill>
              </a:rPr>
              <a:t>Emissions</a:t>
            </a:r>
            <a:endParaRPr lang="de-AT" sz="1600" b="1" dirty="0" smtClean="0">
              <a:solidFill>
                <a:schemeClr val="tx1">
                  <a:lumMod val="10000"/>
                  <a:lumOff val="90000"/>
                </a:schemeClr>
              </a:solidFill>
            </a:endParaRPr>
          </a:p>
          <a:p>
            <a:pPr algn="ctr"/>
            <a:r>
              <a:rPr lang="de-AT" sz="1400" dirty="0" smtClean="0">
                <a:solidFill>
                  <a:schemeClr val="tx1">
                    <a:lumMod val="10000"/>
                    <a:lumOff val="90000"/>
                  </a:schemeClr>
                </a:solidFill>
              </a:rPr>
              <a:t>„</a:t>
            </a:r>
            <a:r>
              <a:rPr lang="de-AT" sz="1400" dirty="0" err="1" smtClean="0">
                <a:solidFill>
                  <a:schemeClr val="tx1">
                    <a:lumMod val="10000"/>
                    <a:lumOff val="90000"/>
                  </a:schemeClr>
                </a:solidFill>
              </a:rPr>
              <a:t>What</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does</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this</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mean</a:t>
            </a:r>
            <a:r>
              <a:rPr lang="de-AT" sz="1400" dirty="0">
                <a:solidFill>
                  <a:schemeClr val="tx1">
                    <a:lumMod val="10000"/>
                    <a:lumOff val="90000"/>
                  </a:schemeClr>
                </a:solidFill>
              </a:rPr>
              <a:t> </a:t>
            </a:r>
            <a:r>
              <a:rPr lang="de-AT" sz="1400" dirty="0" err="1" smtClean="0">
                <a:solidFill>
                  <a:schemeClr val="tx1">
                    <a:lumMod val="10000"/>
                    <a:lumOff val="90000"/>
                  </a:schemeClr>
                </a:solidFill>
              </a:rPr>
              <a:t>for</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our</a:t>
            </a:r>
            <a:r>
              <a:rPr lang="de-AT" sz="1400" dirty="0" smtClean="0">
                <a:solidFill>
                  <a:schemeClr val="tx1">
                    <a:lumMod val="10000"/>
                    <a:lumOff val="90000"/>
                  </a:schemeClr>
                </a:solidFill>
              </a:rPr>
              <a:t> </a:t>
            </a:r>
            <a:r>
              <a:rPr lang="de-AT" sz="1400" dirty="0" err="1" smtClean="0">
                <a:solidFill>
                  <a:schemeClr val="tx1">
                    <a:lumMod val="10000"/>
                    <a:lumOff val="90000"/>
                  </a:schemeClr>
                </a:solidFill>
              </a:rPr>
              <a:t>climate</a:t>
            </a:r>
            <a:r>
              <a:rPr lang="de-AT" sz="1400" dirty="0" smtClean="0">
                <a:solidFill>
                  <a:schemeClr val="tx1">
                    <a:lumMod val="10000"/>
                    <a:lumOff val="90000"/>
                  </a:schemeClr>
                </a:solidFill>
              </a:rPr>
              <a:t>?“</a:t>
            </a:r>
          </a:p>
          <a:p>
            <a:pPr marL="171450" indent="-171450" algn="ctr">
              <a:buFontTx/>
              <a:buChar char="-"/>
            </a:pPr>
            <a:endParaRPr lang="de-AT" sz="800" dirty="0" smtClean="0">
              <a:solidFill>
                <a:schemeClr val="tx1">
                  <a:lumMod val="10000"/>
                  <a:lumOff val="90000"/>
                </a:schemeClr>
              </a:solidFill>
            </a:endParaRPr>
          </a:p>
        </p:txBody>
      </p:sp>
      <p:sp>
        <p:nvSpPr>
          <p:cNvPr id="74" name="Pfeil nach rechts 73"/>
          <p:cNvSpPr/>
          <p:nvPr/>
        </p:nvSpPr>
        <p:spPr>
          <a:xfrm rot="18636270">
            <a:off x="4942094" y="1133523"/>
            <a:ext cx="770432" cy="172813"/>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6" name="Textfeld 105"/>
          <p:cNvSpPr txBox="1"/>
          <p:nvPr/>
        </p:nvSpPr>
        <p:spPr>
          <a:xfrm rot="18505593">
            <a:off x="6360607" y="191839"/>
            <a:ext cx="1221479" cy="570851"/>
          </a:xfrm>
          <a:prstGeom prst="rightArrow">
            <a:avLst/>
          </a:prstGeom>
          <a:solidFill>
            <a:srgbClr val="C00000"/>
          </a:solidFill>
        </p:spPr>
        <p:txBody>
          <a:bodyPr wrap="square" rtlCol="0" anchor="t">
            <a:noAutofit/>
          </a:bodyPr>
          <a:lstStyle/>
          <a:p>
            <a:pPr algn="ctr"/>
            <a:r>
              <a:rPr lang="de-AT" sz="1100" b="1" dirty="0" smtClean="0">
                <a:solidFill>
                  <a:schemeClr val="bg1">
                    <a:lumMod val="95000"/>
                  </a:schemeClr>
                </a:solidFill>
              </a:rPr>
              <a:t>GHG </a:t>
            </a:r>
            <a:r>
              <a:rPr lang="de-AT" sz="1100" b="1" dirty="0" err="1" smtClean="0">
                <a:solidFill>
                  <a:schemeClr val="bg1">
                    <a:lumMod val="95000"/>
                  </a:schemeClr>
                </a:solidFill>
              </a:rPr>
              <a:t>Emissions</a:t>
            </a:r>
            <a:endParaRPr lang="de-AT" sz="1100" b="1" dirty="0" smtClean="0">
              <a:solidFill>
                <a:schemeClr val="bg1">
                  <a:lumMod val="95000"/>
                </a:schemeClr>
              </a:solidFill>
            </a:endParaRPr>
          </a:p>
          <a:p>
            <a:pPr algn="ctr"/>
            <a:endParaRPr lang="en-IE" sz="1100" dirty="0">
              <a:solidFill>
                <a:schemeClr val="bg1">
                  <a:lumMod val="95000"/>
                </a:schemeClr>
              </a:solidFill>
            </a:endParaRPr>
          </a:p>
        </p:txBody>
      </p:sp>
    </p:spTree>
    <p:extLst>
      <p:ext uri="{BB962C8B-B14F-4D97-AF65-F5344CB8AC3E}">
        <p14:creationId xmlns:p14="http://schemas.microsoft.com/office/powerpoint/2010/main" val="4272941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IE" dirty="0" smtClean="0"/>
              <a:t>Material Demand</a:t>
            </a:r>
            <a:endParaRPr lang="en-IE" dirty="0"/>
          </a:p>
        </p:txBody>
      </p:sp>
      <p:sp>
        <p:nvSpPr>
          <p:cNvPr id="4" name="Ellipse 3"/>
          <p:cNvSpPr/>
          <p:nvPr/>
        </p:nvSpPr>
        <p:spPr>
          <a:xfrm>
            <a:off x="1361827" y="4315316"/>
            <a:ext cx="1559168" cy="1343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NRG</a:t>
            </a:r>
            <a:endParaRPr lang="en-IE" dirty="0"/>
          </a:p>
        </p:txBody>
      </p:sp>
      <p:sp>
        <p:nvSpPr>
          <p:cNvPr id="5" name="Ellipse 4"/>
          <p:cNvSpPr/>
          <p:nvPr/>
        </p:nvSpPr>
        <p:spPr>
          <a:xfrm>
            <a:off x="4496398" y="2006097"/>
            <a:ext cx="1346744" cy="13911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MAT</a:t>
            </a:r>
            <a:endParaRPr lang="en-IE" dirty="0"/>
          </a:p>
        </p:txBody>
      </p:sp>
      <p:sp>
        <p:nvSpPr>
          <p:cNvPr id="6" name="Ellipse 5"/>
          <p:cNvSpPr/>
          <p:nvPr/>
        </p:nvSpPr>
        <p:spPr>
          <a:xfrm>
            <a:off x="1454203" y="2011121"/>
            <a:ext cx="1234830" cy="1250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ECO</a:t>
            </a:r>
            <a:endParaRPr lang="en-IE" dirty="0"/>
          </a:p>
        </p:txBody>
      </p:sp>
      <p:cxnSp>
        <p:nvCxnSpPr>
          <p:cNvPr id="8" name="Gerade Verbindung mit Pfeil 7"/>
          <p:cNvCxnSpPr>
            <a:stCxn id="6" idx="6"/>
            <a:endCxn id="6" idx="6"/>
          </p:cNvCxnSpPr>
          <p:nvPr/>
        </p:nvCxnSpPr>
        <p:spPr>
          <a:xfrm>
            <a:off x="2689033" y="263635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p:cNvCxnSpPr/>
          <p:nvPr/>
        </p:nvCxnSpPr>
        <p:spPr>
          <a:xfrm flipV="1">
            <a:off x="2645508" y="2201390"/>
            <a:ext cx="2035907" cy="6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2739275" y="1702952"/>
            <a:ext cx="1706880" cy="415498"/>
          </a:xfrm>
          <a:prstGeom prst="rect">
            <a:avLst/>
          </a:prstGeom>
          <a:noFill/>
        </p:spPr>
        <p:txBody>
          <a:bodyPr wrap="square" rtlCol="0">
            <a:spAutoFit/>
          </a:bodyPr>
          <a:lstStyle/>
          <a:p>
            <a:r>
              <a:rPr lang="en-IE" sz="1050" dirty="0" smtClean="0"/>
              <a:t>Mineral demand of whole economy</a:t>
            </a:r>
            <a:endParaRPr lang="en-IE" sz="1050" dirty="0"/>
          </a:p>
        </p:txBody>
      </p:sp>
      <p:sp>
        <p:nvSpPr>
          <p:cNvPr id="15" name="Textfeld 14"/>
          <p:cNvSpPr txBox="1"/>
          <p:nvPr/>
        </p:nvSpPr>
        <p:spPr>
          <a:xfrm>
            <a:off x="3921952" y="4007815"/>
            <a:ext cx="1379416" cy="900246"/>
          </a:xfrm>
          <a:prstGeom prst="rect">
            <a:avLst/>
          </a:prstGeom>
          <a:noFill/>
        </p:spPr>
        <p:txBody>
          <a:bodyPr wrap="square" rtlCol="0">
            <a:spAutoFit/>
          </a:bodyPr>
          <a:lstStyle/>
          <a:p>
            <a:r>
              <a:rPr lang="en-IE" sz="1050" dirty="0" smtClean="0"/>
              <a:t>Material demand for energy infrastructure calculated from material intensities (</a:t>
            </a:r>
            <a:r>
              <a:rPr lang="en-IE" sz="1050" i="1" dirty="0" smtClean="0"/>
              <a:t>Energy-sectors only</a:t>
            </a:r>
            <a:r>
              <a:rPr lang="en-IE" sz="1050" dirty="0" smtClean="0"/>
              <a:t>)</a:t>
            </a:r>
            <a:endParaRPr lang="en-IE" sz="1050" dirty="0"/>
          </a:p>
        </p:txBody>
      </p:sp>
      <p:cxnSp>
        <p:nvCxnSpPr>
          <p:cNvPr id="16" name="Gerade Verbindung mit Pfeil 15"/>
          <p:cNvCxnSpPr/>
          <p:nvPr/>
        </p:nvCxnSpPr>
        <p:spPr>
          <a:xfrm flipH="1">
            <a:off x="2591126" y="3064857"/>
            <a:ext cx="1934850" cy="15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2917296" y="2661956"/>
            <a:ext cx="1462637" cy="415498"/>
          </a:xfrm>
          <a:prstGeom prst="rect">
            <a:avLst/>
          </a:prstGeom>
          <a:noFill/>
        </p:spPr>
        <p:txBody>
          <a:bodyPr wrap="square" rtlCol="0">
            <a:spAutoFit/>
          </a:bodyPr>
          <a:lstStyle/>
          <a:p>
            <a:r>
              <a:rPr lang="en-IE" sz="1050" dirty="0" smtClean="0"/>
              <a:t>Mineral and PE  </a:t>
            </a:r>
            <a:r>
              <a:rPr lang="en-IE" sz="1050" dirty="0" err="1" smtClean="0"/>
              <a:t>suppl</a:t>
            </a:r>
            <a:r>
              <a:rPr lang="en-IE" sz="1050" dirty="0" smtClean="0"/>
              <a:t> at raw material price P</a:t>
            </a:r>
            <a:endParaRPr lang="en-IE" sz="1050" dirty="0"/>
          </a:p>
        </p:txBody>
      </p:sp>
      <p:cxnSp>
        <p:nvCxnSpPr>
          <p:cNvPr id="27" name="Gerade Verbindung mit Pfeil 26"/>
          <p:cNvCxnSpPr/>
          <p:nvPr/>
        </p:nvCxnSpPr>
        <p:spPr>
          <a:xfrm flipH="1">
            <a:off x="1608357" y="3283859"/>
            <a:ext cx="31261" cy="10537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1" name="Textfeld 30"/>
          <p:cNvSpPr txBox="1"/>
          <p:nvPr/>
        </p:nvSpPr>
        <p:spPr>
          <a:xfrm rot="16200000">
            <a:off x="682286" y="3460075"/>
            <a:ext cx="1207476" cy="415498"/>
          </a:xfrm>
          <a:prstGeom prst="rect">
            <a:avLst/>
          </a:prstGeom>
          <a:noFill/>
        </p:spPr>
        <p:txBody>
          <a:bodyPr wrap="square" rtlCol="0">
            <a:spAutoFit/>
          </a:bodyPr>
          <a:lstStyle/>
          <a:p>
            <a:r>
              <a:rPr lang="en-IE" sz="1050" dirty="0" smtClean="0"/>
              <a:t>FE demand of whole economy</a:t>
            </a:r>
            <a:endParaRPr lang="en-IE" sz="1050" dirty="0"/>
          </a:p>
        </p:txBody>
      </p:sp>
      <p:sp>
        <p:nvSpPr>
          <p:cNvPr id="32" name="Textfeld 31"/>
          <p:cNvSpPr txBox="1"/>
          <p:nvPr/>
        </p:nvSpPr>
        <p:spPr>
          <a:xfrm rot="19625712">
            <a:off x="2822597" y="3714996"/>
            <a:ext cx="1207476" cy="415498"/>
          </a:xfrm>
          <a:prstGeom prst="rect">
            <a:avLst/>
          </a:prstGeom>
          <a:noFill/>
        </p:spPr>
        <p:txBody>
          <a:bodyPr wrap="square" rtlCol="0">
            <a:spAutoFit/>
          </a:bodyPr>
          <a:lstStyle/>
          <a:p>
            <a:r>
              <a:rPr lang="en-IE" sz="1050" dirty="0" smtClean="0"/>
              <a:t>PE Demand of whole economy</a:t>
            </a:r>
            <a:endParaRPr lang="en-IE" sz="1050" dirty="0"/>
          </a:p>
        </p:txBody>
      </p:sp>
      <p:cxnSp>
        <p:nvCxnSpPr>
          <p:cNvPr id="36" name="Gerade Verbindung mit Pfeil 35"/>
          <p:cNvCxnSpPr>
            <a:stCxn id="4" idx="6"/>
            <a:endCxn id="15" idx="1"/>
          </p:cNvCxnSpPr>
          <p:nvPr/>
        </p:nvCxnSpPr>
        <p:spPr>
          <a:xfrm flipV="1">
            <a:off x="2920995" y="4457938"/>
            <a:ext cx="1000957" cy="528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feld 41"/>
          <p:cNvSpPr txBox="1"/>
          <p:nvPr/>
        </p:nvSpPr>
        <p:spPr>
          <a:xfrm>
            <a:off x="6671732" y="2964838"/>
            <a:ext cx="4755905" cy="923330"/>
          </a:xfrm>
          <a:prstGeom prst="rect">
            <a:avLst/>
          </a:prstGeom>
          <a:noFill/>
        </p:spPr>
        <p:txBody>
          <a:bodyPr wrap="square" rtlCol="0">
            <a:spAutoFit/>
          </a:bodyPr>
          <a:lstStyle/>
          <a:p>
            <a:r>
              <a:rPr lang="en-IE" dirty="0" smtClean="0">
                <a:solidFill>
                  <a:schemeClr val="accent2"/>
                </a:solidFill>
              </a:rPr>
              <a:t>Potential Inconsistency:</a:t>
            </a:r>
          </a:p>
          <a:p>
            <a:r>
              <a:rPr lang="en-IE" dirty="0" smtClean="0">
                <a:solidFill>
                  <a:schemeClr val="accent2"/>
                </a:solidFill>
              </a:rPr>
              <a:t>Material demand ECO &lt;&gt; Material demand NRG </a:t>
            </a:r>
          </a:p>
          <a:p>
            <a:r>
              <a:rPr lang="en-IE" dirty="0" smtClean="0">
                <a:solidFill>
                  <a:schemeClr val="accent2"/>
                </a:solidFill>
              </a:rPr>
              <a:t>(for energy sectors)</a:t>
            </a:r>
            <a:endParaRPr lang="en-IE" dirty="0">
              <a:solidFill>
                <a:schemeClr val="accent2"/>
              </a:solidFill>
            </a:endParaRPr>
          </a:p>
        </p:txBody>
      </p:sp>
      <p:sp>
        <p:nvSpPr>
          <p:cNvPr id="20" name="Textfeld 19"/>
          <p:cNvSpPr txBox="1"/>
          <p:nvPr/>
        </p:nvSpPr>
        <p:spPr>
          <a:xfrm>
            <a:off x="2172357" y="3348622"/>
            <a:ext cx="1218229" cy="338554"/>
          </a:xfrm>
          <a:prstGeom prst="rect">
            <a:avLst/>
          </a:prstGeom>
          <a:noFill/>
        </p:spPr>
        <p:txBody>
          <a:bodyPr wrap="square" rtlCol="0">
            <a:spAutoFit/>
          </a:bodyPr>
          <a:lstStyle/>
          <a:p>
            <a:r>
              <a:rPr lang="en-IE" sz="800" dirty="0" smtClean="0">
                <a:solidFill>
                  <a:srgbClr val="FF0000"/>
                </a:solidFill>
              </a:rPr>
              <a:t>Iterative loop until supply matches demand</a:t>
            </a:r>
            <a:endParaRPr lang="en-IE" sz="800" dirty="0">
              <a:solidFill>
                <a:srgbClr val="FF0000"/>
              </a:solidFill>
            </a:endParaRPr>
          </a:p>
        </p:txBody>
      </p:sp>
      <p:sp>
        <p:nvSpPr>
          <p:cNvPr id="21" name="Abgerundetes Rechteck 20"/>
          <p:cNvSpPr/>
          <p:nvPr/>
        </p:nvSpPr>
        <p:spPr>
          <a:xfrm>
            <a:off x="6945283" y="4224148"/>
            <a:ext cx="4281055" cy="263385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de-AT" sz="1400" b="1" dirty="0" smtClean="0"/>
              <a:t>Option a:</a:t>
            </a:r>
          </a:p>
          <a:p>
            <a:r>
              <a:rPr lang="de-AT" sz="1400" dirty="0" err="1" smtClean="0"/>
              <a:t>Only</a:t>
            </a:r>
            <a:r>
              <a:rPr lang="de-AT" sz="1400" dirty="0" smtClean="0"/>
              <a:t> </a:t>
            </a:r>
            <a:r>
              <a:rPr lang="de-AT" sz="1400" dirty="0" err="1" smtClean="0"/>
              <a:t>linking</a:t>
            </a:r>
            <a:r>
              <a:rPr lang="de-AT" sz="1400" dirty="0" smtClean="0"/>
              <a:t> </a:t>
            </a:r>
            <a:r>
              <a:rPr lang="de-AT" sz="1400" dirty="0" err="1" smtClean="0"/>
              <a:t>metals</a:t>
            </a:r>
            <a:r>
              <a:rPr lang="de-AT" sz="1400" dirty="0" smtClean="0"/>
              <a:t> </a:t>
            </a:r>
            <a:r>
              <a:rPr lang="de-AT" sz="1400" dirty="0" err="1" smtClean="0"/>
              <a:t>that</a:t>
            </a:r>
            <a:r>
              <a:rPr lang="de-AT" sz="1400" dirty="0" smtClean="0"/>
              <a:t> </a:t>
            </a:r>
            <a:r>
              <a:rPr lang="de-AT" sz="1400" dirty="0" err="1" smtClean="0"/>
              <a:t>have</a:t>
            </a:r>
            <a:r>
              <a:rPr lang="de-AT" sz="1400" dirty="0" smtClean="0"/>
              <a:t> a </a:t>
            </a:r>
            <a:r>
              <a:rPr lang="de-AT" sz="1400" dirty="0" err="1" smtClean="0"/>
              <a:t>directly</a:t>
            </a:r>
            <a:r>
              <a:rPr lang="de-AT" sz="1400" dirty="0" smtClean="0"/>
              <a:t> </a:t>
            </a:r>
            <a:r>
              <a:rPr lang="de-AT" sz="1400" dirty="0" err="1" smtClean="0"/>
              <a:t>corresponding</a:t>
            </a:r>
            <a:r>
              <a:rPr lang="de-AT" sz="1400" dirty="0" smtClean="0"/>
              <a:t> </a:t>
            </a:r>
            <a:r>
              <a:rPr lang="de-AT" sz="1400" dirty="0" err="1" smtClean="0"/>
              <a:t>sector</a:t>
            </a:r>
            <a:endParaRPr lang="de-AT" sz="1400" dirty="0" smtClean="0"/>
          </a:p>
          <a:p>
            <a:endParaRPr lang="de-AT" sz="1400" dirty="0" smtClean="0"/>
          </a:p>
          <a:p>
            <a:r>
              <a:rPr lang="de-AT" sz="1400" dirty="0" smtClean="0"/>
              <a:t>+ </a:t>
            </a:r>
            <a:r>
              <a:rPr lang="de-AT" sz="1400" dirty="0" err="1" smtClean="0"/>
              <a:t>consistency</a:t>
            </a:r>
            <a:endParaRPr lang="de-AT" sz="1400" dirty="0" smtClean="0"/>
          </a:p>
          <a:p>
            <a:r>
              <a:rPr lang="de-AT" sz="1400" dirty="0" smtClean="0"/>
              <a:t>- Materials </a:t>
            </a:r>
            <a:r>
              <a:rPr lang="de-AT" sz="1400" dirty="0" err="1" smtClean="0"/>
              <a:t>missing</a:t>
            </a:r>
            <a:r>
              <a:rPr lang="de-AT" sz="1400" dirty="0" smtClean="0"/>
              <a:t> due </a:t>
            </a:r>
            <a:r>
              <a:rPr lang="de-AT" sz="1400" dirty="0" err="1" smtClean="0"/>
              <a:t>to</a:t>
            </a:r>
            <a:r>
              <a:rPr lang="de-AT" sz="1400" dirty="0" smtClean="0"/>
              <a:t> </a:t>
            </a:r>
            <a:r>
              <a:rPr lang="de-AT" sz="1400" dirty="0" err="1" smtClean="0"/>
              <a:t>resoltuion</a:t>
            </a:r>
            <a:r>
              <a:rPr lang="de-AT" sz="1400" dirty="0" smtClean="0"/>
              <a:t> </a:t>
            </a:r>
            <a:r>
              <a:rPr lang="de-AT" sz="1400" dirty="0" err="1" smtClean="0"/>
              <a:t>of</a:t>
            </a:r>
            <a:r>
              <a:rPr lang="de-AT" sz="1400" dirty="0" smtClean="0"/>
              <a:t> </a:t>
            </a:r>
            <a:r>
              <a:rPr lang="de-AT" sz="1400" dirty="0" err="1" smtClean="0"/>
              <a:t>sectors</a:t>
            </a:r>
            <a:endParaRPr lang="en-IE" sz="1400" dirty="0"/>
          </a:p>
        </p:txBody>
      </p:sp>
      <p:cxnSp>
        <p:nvCxnSpPr>
          <p:cNvPr id="33" name="Gerade Verbindung mit Pfeil 32"/>
          <p:cNvCxnSpPr>
            <a:endCxn id="5" idx="3"/>
          </p:cNvCxnSpPr>
          <p:nvPr/>
        </p:nvCxnSpPr>
        <p:spPr>
          <a:xfrm flipV="1">
            <a:off x="2603606" y="3193507"/>
            <a:ext cx="2090018" cy="12742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p:cNvCxnSpPr/>
          <p:nvPr/>
        </p:nvCxnSpPr>
        <p:spPr>
          <a:xfrm flipH="1">
            <a:off x="2746565" y="2597631"/>
            <a:ext cx="169959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40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8" grpId="0"/>
      <p:bldP spid="31" grpId="0"/>
      <p:bldP spid="32" grpId="0"/>
      <p:bldP spid="42" grpId="0"/>
      <p:bldP spid="2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IE" dirty="0" smtClean="0"/>
              <a:t>Material Demand</a:t>
            </a:r>
            <a:endParaRPr lang="en-IE" dirty="0"/>
          </a:p>
        </p:txBody>
      </p:sp>
      <p:sp>
        <p:nvSpPr>
          <p:cNvPr id="4" name="Ellipse 3"/>
          <p:cNvSpPr/>
          <p:nvPr/>
        </p:nvSpPr>
        <p:spPr>
          <a:xfrm>
            <a:off x="1361827" y="4315316"/>
            <a:ext cx="1559168" cy="1343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NRG</a:t>
            </a:r>
            <a:endParaRPr lang="en-IE" dirty="0"/>
          </a:p>
        </p:txBody>
      </p:sp>
      <p:sp>
        <p:nvSpPr>
          <p:cNvPr id="5" name="Ellipse 4"/>
          <p:cNvSpPr/>
          <p:nvPr/>
        </p:nvSpPr>
        <p:spPr>
          <a:xfrm>
            <a:off x="4834789" y="1945791"/>
            <a:ext cx="1346744" cy="13911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MAT</a:t>
            </a:r>
            <a:endParaRPr lang="en-IE" dirty="0"/>
          </a:p>
        </p:txBody>
      </p:sp>
      <p:sp>
        <p:nvSpPr>
          <p:cNvPr id="6" name="Ellipse 5"/>
          <p:cNvSpPr/>
          <p:nvPr/>
        </p:nvSpPr>
        <p:spPr>
          <a:xfrm>
            <a:off x="1454203" y="2011121"/>
            <a:ext cx="1234830" cy="1250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ECO</a:t>
            </a:r>
            <a:endParaRPr lang="en-IE" dirty="0"/>
          </a:p>
        </p:txBody>
      </p:sp>
      <p:cxnSp>
        <p:nvCxnSpPr>
          <p:cNvPr id="8" name="Gerade Verbindung mit Pfeil 7"/>
          <p:cNvCxnSpPr>
            <a:stCxn id="6" idx="6"/>
            <a:endCxn id="6" idx="6"/>
          </p:cNvCxnSpPr>
          <p:nvPr/>
        </p:nvCxnSpPr>
        <p:spPr>
          <a:xfrm>
            <a:off x="2689033" y="263635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p:cNvCxnSpPr/>
          <p:nvPr/>
        </p:nvCxnSpPr>
        <p:spPr>
          <a:xfrm flipV="1">
            <a:off x="2645508" y="2201390"/>
            <a:ext cx="2035907" cy="6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3048000" y="1590599"/>
            <a:ext cx="1706880" cy="577081"/>
          </a:xfrm>
          <a:prstGeom prst="rect">
            <a:avLst/>
          </a:prstGeom>
          <a:noFill/>
        </p:spPr>
        <p:txBody>
          <a:bodyPr wrap="square" rtlCol="0">
            <a:spAutoFit/>
          </a:bodyPr>
          <a:lstStyle/>
          <a:p>
            <a:r>
              <a:rPr lang="en-IE" sz="1050" dirty="0" smtClean="0"/>
              <a:t>Material and  PE demand of whole economy </a:t>
            </a:r>
            <a:r>
              <a:rPr lang="en-IE" sz="1050" i="1" dirty="0" smtClean="0"/>
              <a:t>except energy sectors</a:t>
            </a:r>
            <a:r>
              <a:rPr lang="en-IE" sz="1050" dirty="0" smtClean="0"/>
              <a:t> at price P</a:t>
            </a:r>
            <a:endParaRPr lang="en-IE" sz="1050" dirty="0"/>
          </a:p>
        </p:txBody>
      </p:sp>
      <p:sp>
        <p:nvSpPr>
          <p:cNvPr id="15" name="Textfeld 14"/>
          <p:cNvSpPr txBox="1"/>
          <p:nvPr/>
        </p:nvSpPr>
        <p:spPr>
          <a:xfrm>
            <a:off x="3836268" y="3940541"/>
            <a:ext cx="1379416" cy="900246"/>
          </a:xfrm>
          <a:prstGeom prst="rect">
            <a:avLst/>
          </a:prstGeom>
          <a:noFill/>
        </p:spPr>
        <p:txBody>
          <a:bodyPr wrap="square" rtlCol="0">
            <a:spAutoFit/>
          </a:bodyPr>
          <a:lstStyle/>
          <a:p>
            <a:r>
              <a:rPr lang="en-IE" sz="1050" dirty="0" smtClean="0"/>
              <a:t>Material demand for energy infrastructure calculated from material intensities (</a:t>
            </a:r>
            <a:r>
              <a:rPr lang="en-IE" sz="1050" i="1" dirty="0" smtClean="0"/>
              <a:t>Energy-sectors only</a:t>
            </a:r>
            <a:r>
              <a:rPr lang="en-IE" sz="1050" dirty="0" smtClean="0"/>
              <a:t>)</a:t>
            </a:r>
            <a:endParaRPr lang="en-IE" sz="1050" dirty="0"/>
          </a:p>
        </p:txBody>
      </p:sp>
      <p:cxnSp>
        <p:nvCxnSpPr>
          <p:cNvPr id="16" name="Gerade Verbindung mit Pfeil 15"/>
          <p:cNvCxnSpPr/>
          <p:nvPr/>
        </p:nvCxnSpPr>
        <p:spPr>
          <a:xfrm flipH="1">
            <a:off x="2591126" y="3064857"/>
            <a:ext cx="1934850" cy="1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2983519" y="3033476"/>
            <a:ext cx="1207476" cy="415498"/>
          </a:xfrm>
          <a:prstGeom prst="rect">
            <a:avLst/>
          </a:prstGeom>
          <a:noFill/>
        </p:spPr>
        <p:txBody>
          <a:bodyPr wrap="square" rtlCol="0">
            <a:spAutoFit/>
          </a:bodyPr>
          <a:lstStyle/>
          <a:p>
            <a:r>
              <a:rPr lang="en-IE" sz="1050" dirty="0" smtClean="0"/>
              <a:t>Material supply at price P</a:t>
            </a:r>
            <a:endParaRPr lang="en-IE" sz="1050" dirty="0"/>
          </a:p>
        </p:txBody>
      </p:sp>
      <p:cxnSp>
        <p:nvCxnSpPr>
          <p:cNvPr id="27" name="Gerade Verbindung mit Pfeil 26"/>
          <p:cNvCxnSpPr/>
          <p:nvPr/>
        </p:nvCxnSpPr>
        <p:spPr>
          <a:xfrm flipH="1">
            <a:off x="1664677" y="3261581"/>
            <a:ext cx="31261" cy="1053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p:cNvCxnSpPr/>
          <p:nvPr/>
        </p:nvCxnSpPr>
        <p:spPr>
          <a:xfrm flipV="1">
            <a:off x="2451204" y="3261581"/>
            <a:ext cx="10854" cy="1053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feld 29"/>
          <p:cNvSpPr txBox="1"/>
          <p:nvPr/>
        </p:nvSpPr>
        <p:spPr>
          <a:xfrm>
            <a:off x="3249998" y="2369304"/>
            <a:ext cx="862516" cy="584775"/>
          </a:xfrm>
          <a:prstGeom prst="rect">
            <a:avLst/>
          </a:prstGeom>
          <a:noFill/>
        </p:spPr>
        <p:txBody>
          <a:bodyPr wrap="square" rtlCol="0">
            <a:spAutoFit/>
          </a:bodyPr>
          <a:lstStyle/>
          <a:p>
            <a:r>
              <a:rPr lang="en-IE" sz="800" dirty="0" smtClean="0">
                <a:solidFill>
                  <a:srgbClr val="FF0000"/>
                </a:solidFill>
              </a:rPr>
              <a:t>Iterative loop until supply matches demand</a:t>
            </a:r>
            <a:endParaRPr lang="en-IE" sz="800" dirty="0">
              <a:solidFill>
                <a:srgbClr val="FF0000"/>
              </a:solidFill>
            </a:endParaRPr>
          </a:p>
        </p:txBody>
      </p:sp>
      <p:sp>
        <p:nvSpPr>
          <p:cNvPr id="31" name="Textfeld 30"/>
          <p:cNvSpPr txBox="1"/>
          <p:nvPr/>
        </p:nvSpPr>
        <p:spPr>
          <a:xfrm rot="16200000">
            <a:off x="830628" y="3483124"/>
            <a:ext cx="1207476" cy="415498"/>
          </a:xfrm>
          <a:prstGeom prst="rect">
            <a:avLst/>
          </a:prstGeom>
          <a:noFill/>
        </p:spPr>
        <p:txBody>
          <a:bodyPr wrap="square" rtlCol="0">
            <a:spAutoFit/>
          </a:bodyPr>
          <a:lstStyle/>
          <a:p>
            <a:r>
              <a:rPr lang="en-IE" sz="1050" dirty="0" smtClean="0"/>
              <a:t>FE demand of whole economy</a:t>
            </a:r>
            <a:endParaRPr lang="en-IE" sz="1050" dirty="0"/>
          </a:p>
        </p:txBody>
      </p:sp>
      <p:sp>
        <p:nvSpPr>
          <p:cNvPr id="32" name="Textfeld 31"/>
          <p:cNvSpPr txBox="1"/>
          <p:nvPr/>
        </p:nvSpPr>
        <p:spPr>
          <a:xfrm rot="5400000">
            <a:off x="2066069" y="3822492"/>
            <a:ext cx="1207476" cy="415498"/>
          </a:xfrm>
          <a:prstGeom prst="rect">
            <a:avLst/>
          </a:prstGeom>
          <a:noFill/>
        </p:spPr>
        <p:txBody>
          <a:bodyPr wrap="square" rtlCol="0">
            <a:spAutoFit/>
          </a:bodyPr>
          <a:lstStyle/>
          <a:p>
            <a:r>
              <a:rPr lang="en-IE" sz="1050" dirty="0" smtClean="0"/>
              <a:t>PE Demand of whole economy</a:t>
            </a:r>
            <a:endParaRPr lang="en-IE" sz="1050" dirty="0"/>
          </a:p>
        </p:txBody>
      </p:sp>
      <p:cxnSp>
        <p:nvCxnSpPr>
          <p:cNvPr id="36" name="Gerade Verbindung mit Pfeil 35"/>
          <p:cNvCxnSpPr>
            <a:stCxn id="4" idx="6"/>
            <a:endCxn id="15" idx="1"/>
          </p:cNvCxnSpPr>
          <p:nvPr/>
        </p:nvCxnSpPr>
        <p:spPr>
          <a:xfrm flipV="1">
            <a:off x="2920995" y="4390664"/>
            <a:ext cx="915273" cy="596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feld 41"/>
          <p:cNvSpPr txBox="1"/>
          <p:nvPr/>
        </p:nvSpPr>
        <p:spPr>
          <a:xfrm>
            <a:off x="6671732" y="2964838"/>
            <a:ext cx="4755905" cy="923330"/>
          </a:xfrm>
          <a:prstGeom prst="rect">
            <a:avLst/>
          </a:prstGeom>
          <a:noFill/>
        </p:spPr>
        <p:txBody>
          <a:bodyPr wrap="square" rtlCol="0">
            <a:spAutoFit/>
          </a:bodyPr>
          <a:lstStyle/>
          <a:p>
            <a:r>
              <a:rPr lang="en-IE" dirty="0" smtClean="0">
                <a:solidFill>
                  <a:schemeClr val="accent2"/>
                </a:solidFill>
              </a:rPr>
              <a:t>Potential Inconsistency:</a:t>
            </a:r>
          </a:p>
          <a:p>
            <a:r>
              <a:rPr lang="en-IE" dirty="0" smtClean="0">
                <a:solidFill>
                  <a:schemeClr val="accent2"/>
                </a:solidFill>
              </a:rPr>
              <a:t>Material demand ECO &lt;&gt; Material demand NRG </a:t>
            </a:r>
          </a:p>
          <a:p>
            <a:r>
              <a:rPr lang="en-IE" dirty="0" smtClean="0">
                <a:solidFill>
                  <a:schemeClr val="accent2"/>
                </a:solidFill>
              </a:rPr>
              <a:t>(for energy sectors)</a:t>
            </a:r>
            <a:endParaRPr lang="en-IE" dirty="0">
              <a:solidFill>
                <a:schemeClr val="accent2"/>
              </a:solidFill>
            </a:endParaRPr>
          </a:p>
        </p:txBody>
      </p:sp>
      <p:sp>
        <p:nvSpPr>
          <p:cNvPr id="20" name="Textfeld 19"/>
          <p:cNvSpPr txBox="1"/>
          <p:nvPr/>
        </p:nvSpPr>
        <p:spPr>
          <a:xfrm>
            <a:off x="1718499" y="3448974"/>
            <a:ext cx="862516" cy="584775"/>
          </a:xfrm>
          <a:prstGeom prst="rect">
            <a:avLst/>
          </a:prstGeom>
          <a:noFill/>
        </p:spPr>
        <p:txBody>
          <a:bodyPr wrap="square" rtlCol="0">
            <a:spAutoFit/>
          </a:bodyPr>
          <a:lstStyle/>
          <a:p>
            <a:r>
              <a:rPr lang="en-IE" sz="800" dirty="0" smtClean="0">
                <a:solidFill>
                  <a:srgbClr val="FF0000"/>
                </a:solidFill>
              </a:rPr>
              <a:t>Iterative loop until supply matches demand</a:t>
            </a:r>
            <a:endParaRPr lang="en-IE" sz="800" dirty="0">
              <a:solidFill>
                <a:srgbClr val="FF0000"/>
              </a:solidFill>
            </a:endParaRPr>
          </a:p>
        </p:txBody>
      </p:sp>
      <p:sp>
        <p:nvSpPr>
          <p:cNvPr id="21" name="Abgerundetes Rechteck 20"/>
          <p:cNvSpPr/>
          <p:nvPr/>
        </p:nvSpPr>
        <p:spPr>
          <a:xfrm>
            <a:off x="7610304" y="3923440"/>
            <a:ext cx="4281055" cy="263385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de-AT" sz="1400" b="1" dirty="0" smtClean="0"/>
              <a:t>Option b:</a:t>
            </a:r>
          </a:p>
          <a:p>
            <a:r>
              <a:rPr lang="de-AT" sz="1400" dirty="0" smtClean="0"/>
              <a:t>+ More </a:t>
            </a:r>
            <a:r>
              <a:rPr lang="de-AT" sz="1400" dirty="0" err="1" smtClean="0"/>
              <a:t>accuracy</a:t>
            </a:r>
            <a:r>
              <a:rPr lang="de-AT" sz="1400" dirty="0" smtClean="0"/>
              <a:t> </a:t>
            </a:r>
            <a:r>
              <a:rPr lang="de-AT" sz="1400" dirty="0" err="1" smtClean="0"/>
              <a:t>and</a:t>
            </a:r>
            <a:r>
              <a:rPr lang="de-AT" sz="1400" dirty="0" smtClean="0"/>
              <a:t> </a:t>
            </a:r>
            <a:r>
              <a:rPr lang="de-AT" sz="1400" dirty="0" err="1" smtClean="0"/>
              <a:t>resolution</a:t>
            </a:r>
            <a:r>
              <a:rPr lang="de-AT" sz="1400" dirty="0" smtClean="0"/>
              <a:t> </a:t>
            </a:r>
            <a:r>
              <a:rPr lang="de-AT" sz="1400" dirty="0" err="1" smtClean="0"/>
              <a:t>of</a:t>
            </a:r>
            <a:r>
              <a:rPr lang="de-AT" sz="1400" dirty="0" smtClean="0"/>
              <a:t> material </a:t>
            </a:r>
            <a:r>
              <a:rPr lang="de-AT" sz="1400" dirty="0" err="1" smtClean="0"/>
              <a:t>demand</a:t>
            </a:r>
            <a:r>
              <a:rPr lang="de-AT" sz="1400" dirty="0" smtClean="0"/>
              <a:t> </a:t>
            </a:r>
            <a:r>
              <a:rPr lang="de-AT" sz="1400" dirty="0" err="1" smtClean="0"/>
              <a:t>for</a:t>
            </a:r>
            <a:r>
              <a:rPr lang="de-AT" sz="1400" dirty="0" smtClean="0"/>
              <a:t> </a:t>
            </a:r>
            <a:r>
              <a:rPr lang="de-AT" sz="1400" dirty="0" err="1" smtClean="0"/>
              <a:t>energy</a:t>
            </a:r>
            <a:r>
              <a:rPr lang="de-AT" sz="1400" dirty="0" smtClean="0"/>
              <a:t> </a:t>
            </a:r>
            <a:r>
              <a:rPr lang="de-AT" sz="1400" dirty="0" err="1" smtClean="0"/>
              <a:t>sectors</a:t>
            </a:r>
            <a:endParaRPr lang="de-AT" sz="1400" dirty="0" smtClean="0"/>
          </a:p>
          <a:p>
            <a:endParaRPr lang="en-IE" sz="1400" dirty="0"/>
          </a:p>
        </p:txBody>
      </p:sp>
      <p:cxnSp>
        <p:nvCxnSpPr>
          <p:cNvPr id="26" name="Gerade Verbindung mit Pfeil 25"/>
          <p:cNvCxnSpPr/>
          <p:nvPr/>
        </p:nvCxnSpPr>
        <p:spPr>
          <a:xfrm flipV="1">
            <a:off x="4317007" y="3327277"/>
            <a:ext cx="915273" cy="596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reihandform 11"/>
          <p:cNvSpPr/>
          <p:nvPr/>
        </p:nvSpPr>
        <p:spPr>
          <a:xfrm>
            <a:off x="2964434" y="3426503"/>
            <a:ext cx="3175520" cy="2086523"/>
          </a:xfrm>
          <a:custGeom>
            <a:avLst/>
            <a:gdLst>
              <a:gd name="connsiteX0" fmla="*/ 2913669 w 3175520"/>
              <a:gd name="connsiteY0" fmla="*/ 0 h 2086523"/>
              <a:gd name="connsiteX1" fmla="*/ 3034204 w 3175520"/>
              <a:gd name="connsiteY1" fmla="*/ 199505 h 2086523"/>
              <a:gd name="connsiteX2" fmla="*/ 3054985 w 3175520"/>
              <a:gd name="connsiteY2" fmla="*/ 228600 h 2086523"/>
              <a:gd name="connsiteX3" fmla="*/ 3175520 w 3175520"/>
              <a:gd name="connsiteY3" fmla="*/ 615141 h 2086523"/>
              <a:gd name="connsiteX4" fmla="*/ 3163051 w 3175520"/>
              <a:gd name="connsiteY4" fmla="*/ 818803 h 2086523"/>
              <a:gd name="connsiteX5" fmla="*/ 3158894 w 3175520"/>
              <a:gd name="connsiteY5" fmla="*/ 839585 h 2086523"/>
              <a:gd name="connsiteX6" fmla="*/ 3150582 w 3175520"/>
              <a:gd name="connsiteY6" fmla="*/ 860367 h 2086523"/>
              <a:gd name="connsiteX7" fmla="*/ 3146425 w 3175520"/>
              <a:gd name="connsiteY7" fmla="*/ 876992 h 2086523"/>
              <a:gd name="connsiteX8" fmla="*/ 3138113 w 3175520"/>
              <a:gd name="connsiteY8" fmla="*/ 897774 h 2086523"/>
              <a:gd name="connsiteX9" fmla="*/ 3059142 w 3175520"/>
              <a:gd name="connsiteY9" fmla="*/ 1068185 h 2086523"/>
              <a:gd name="connsiteX10" fmla="*/ 3025891 w 3175520"/>
              <a:gd name="connsiteY10" fmla="*/ 1113905 h 2086523"/>
              <a:gd name="connsiteX11" fmla="*/ 2992640 w 3175520"/>
              <a:gd name="connsiteY11" fmla="*/ 1155469 h 2086523"/>
              <a:gd name="connsiteX12" fmla="*/ 2963545 w 3175520"/>
              <a:gd name="connsiteY12" fmla="*/ 1197032 h 2086523"/>
              <a:gd name="connsiteX13" fmla="*/ 2951076 w 3175520"/>
              <a:gd name="connsiteY13" fmla="*/ 1217814 h 2086523"/>
              <a:gd name="connsiteX14" fmla="*/ 2926138 w 3175520"/>
              <a:gd name="connsiteY14" fmla="*/ 1246909 h 2086523"/>
              <a:gd name="connsiteX15" fmla="*/ 2901200 w 3175520"/>
              <a:gd name="connsiteY15" fmla="*/ 1284316 h 2086523"/>
              <a:gd name="connsiteX16" fmla="*/ 2859636 w 3175520"/>
              <a:gd name="connsiteY16" fmla="*/ 1325880 h 2086523"/>
              <a:gd name="connsiteX17" fmla="*/ 2847167 w 3175520"/>
              <a:gd name="connsiteY17" fmla="*/ 1338349 h 2086523"/>
              <a:gd name="connsiteX18" fmla="*/ 2830542 w 3175520"/>
              <a:gd name="connsiteY18" fmla="*/ 1354974 h 2086523"/>
              <a:gd name="connsiteX19" fmla="*/ 2755727 w 3175520"/>
              <a:gd name="connsiteY19" fmla="*/ 1413163 h 2086523"/>
              <a:gd name="connsiteX20" fmla="*/ 2701694 w 3175520"/>
              <a:gd name="connsiteY20" fmla="*/ 1463040 h 2086523"/>
              <a:gd name="connsiteX21" fmla="*/ 2680913 w 3175520"/>
              <a:gd name="connsiteY21" fmla="*/ 1483821 h 2086523"/>
              <a:gd name="connsiteX22" fmla="*/ 2651818 w 3175520"/>
              <a:gd name="connsiteY22" fmla="*/ 1500447 h 2086523"/>
              <a:gd name="connsiteX23" fmla="*/ 2639349 w 3175520"/>
              <a:gd name="connsiteY23" fmla="*/ 1512916 h 2086523"/>
              <a:gd name="connsiteX24" fmla="*/ 2593629 w 3175520"/>
              <a:gd name="connsiteY24" fmla="*/ 1542010 h 2086523"/>
              <a:gd name="connsiteX25" fmla="*/ 2581160 w 3175520"/>
              <a:gd name="connsiteY25" fmla="*/ 1554480 h 2086523"/>
              <a:gd name="connsiteX26" fmla="*/ 2522971 w 3175520"/>
              <a:gd name="connsiteY26" fmla="*/ 1596043 h 2086523"/>
              <a:gd name="connsiteX27" fmla="*/ 2481407 w 3175520"/>
              <a:gd name="connsiteY27" fmla="*/ 1620981 h 2086523"/>
              <a:gd name="connsiteX28" fmla="*/ 2410749 w 3175520"/>
              <a:gd name="connsiteY28" fmla="*/ 1662545 h 2086523"/>
              <a:gd name="connsiteX29" fmla="*/ 2381654 w 3175520"/>
              <a:gd name="connsiteY29" fmla="*/ 1683327 h 2086523"/>
              <a:gd name="connsiteX30" fmla="*/ 2327622 w 3175520"/>
              <a:gd name="connsiteY30" fmla="*/ 1704109 h 2086523"/>
              <a:gd name="connsiteX31" fmla="*/ 2306840 w 3175520"/>
              <a:gd name="connsiteY31" fmla="*/ 1716578 h 2086523"/>
              <a:gd name="connsiteX32" fmla="*/ 2244494 w 3175520"/>
              <a:gd name="connsiteY32" fmla="*/ 1741516 h 2086523"/>
              <a:gd name="connsiteX33" fmla="*/ 2223713 w 3175520"/>
              <a:gd name="connsiteY33" fmla="*/ 1749829 h 2086523"/>
              <a:gd name="connsiteX34" fmla="*/ 2202931 w 3175520"/>
              <a:gd name="connsiteY34" fmla="*/ 1753985 h 2086523"/>
              <a:gd name="connsiteX35" fmla="*/ 2078240 w 3175520"/>
              <a:gd name="connsiteY35" fmla="*/ 1799705 h 2086523"/>
              <a:gd name="connsiteX36" fmla="*/ 2057458 w 3175520"/>
              <a:gd name="connsiteY36" fmla="*/ 1808018 h 2086523"/>
              <a:gd name="connsiteX37" fmla="*/ 2032520 w 3175520"/>
              <a:gd name="connsiteY37" fmla="*/ 1812174 h 2086523"/>
              <a:gd name="connsiteX38" fmla="*/ 2011738 w 3175520"/>
              <a:gd name="connsiteY38" fmla="*/ 1816330 h 2086523"/>
              <a:gd name="connsiteX39" fmla="*/ 1982644 w 3175520"/>
              <a:gd name="connsiteY39" fmla="*/ 1828800 h 2086523"/>
              <a:gd name="connsiteX40" fmla="*/ 1957705 w 3175520"/>
              <a:gd name="connsiteY40" fmla="*/ 1832956 h 2086523"/>
              <a:gd name="connsiteX41" fmla="*/ 1936924 w 3175520"/>
              <a:gd name="connsiteY41" fmla="*/ 1837112 h 2086523"/>
              <a:gd name="connsiteX42" fmla="*/ 1911985 w 3175520"/>
              <a:gd name="connsiteY42" fmla="*/ 1841269 h 2086523"/>
              <a:gd name="connsiteX43" fmla="*/ 1828858 w 3175520"/>
              <a:gd name="connsiteY43" fmla="*/ 1857894 h 2086523"/>
              <a:gd name="connsiteX44" fmla="*/ 1803920 w 3175520"/>
              <a:gd name="connsiteY44" fmla="*/ 1866207 h 2086523"/>
              <a:gd name="connsiteX45" fmla="*/ 1720793 w 3175520"/>
              <a:gd name="connsiteY45" fmla="*/ 1882832 h 2086523"/>
              <a:gd name="connsiteX46" fmla="*/ 1521287 w 3175520"/>
              <a:gd name="connsiteY46" fmla="*/ 1891145 h 2086523"/>
              <a:gd name="connsiteX47" fmla="*/ 1064087 w 3175520"/>
              <a:gd name="connsiteY47" fmla="*/ 1895301 h 2086523"/>
              <a:gd name="connsiteX48" fmla="*/ 877051 w 3175520"/>
              <a:gd name="connsiteY48" fmla="*/ 1899458 h 2086523"/>
              <a:gd name="connsiteX49" fmla="*/ 756516 w 3175520"/>
              <a:gd name="connsiteY49" fmla="*/ 1907770 h 2086523"/>
              <a:gd name="connsiteX50" fmla="*/ 694171 w 3175520"/>
              <a:gd name="connsiteY50" fmla="*/ 1911927 h 2086523"/>
              <a:gd name="connsiteX51" fmla="*/ 640138 w 3175520"/>
              <a:gd name="connsiteY51" fmla="*/ 1916083 h 2086523"/>
              <a:gd name="connsiteX52" fmla="*/ 544542 w 3175520"/>
              <a:gd name="connsiteY52" fmla="*/ 1928552 h 2086523"/>
              <a:gd name="connsiteX53" fmla="*/ 465571 w 3175520"/>
              <a:gd name="connsiteY53" fmla="*/ 1932709 h 2086523"/>
              <a:gd name="connsiteX54" fmla="*/ 236971 w 3175520"/>
              <a:gd name="connsiteY54" fmla="*/ 1928552 h 2086523"/>
              <a:gd name="connsiteX55" fmla="*/ 212033 w 3175520"/>
              <a:gd name="connsiteY55" fmla="*/ 1916083 h 2086523"/>
              <a:gd name="connsiteX56" fmla="*/ 182938 w 3175520"/>
              <a:gd name="connsiteY56" fmla="*/ 1907770 h 2086523"/>
              <a:gd name="connsiteX57" fmla="*/ 137218 w 3175520"/>
              <a:gd name="connsiteY57" fmla="*/ 1891145 h 2086523"/>
              <a:gd name="connsiteX58" fmla="*/ 120593 w 3175520"/>
              <a:gd name="connsiteY58" fmla="*/ 1886989 h 2086523"/>
              <a:gd name="connsiteX59" fmla="*/ 24996 w 3175520"/>
              <a:gd name="connsiteY59" fmla="*/ 1878676 h 2086523"/>
              <a:gd name="connsiteX60" fmla="*/ 8371 w 3175520"/>
              <a:gd name="connsiteY60" fmla="*/ 1882832 h 2086523"/>
              <a:gd name="connsiteX61" fmla="*/ 24996 w 3175520"/>
              <a:gd name="connsiteY61" fmla="*/ 1936865 h 2086523"/>
              <a:gd name="connsiteX62" fmla="*/ 54091 w 3175520"/>
              <a:gd name="connsiteY62" fmla="*/ 1990898 h 2086523"/>
              <a:gd name="connsiteX63" fmla="*/ 70716 w 3175520"/>
              <a:gd name="connsiteY63" fmla="*/ 2032461 h 2086523"/>
              <a:gd name="connsiteX64" fmla="*/ 83185 w 3175520"/>
              <a:gd name="connsiteY64" fmla="*/ 2049087 h 2086523"/>
              <a:gd name="connsiteX65" fmla="*/ 91498 w 3175520"/>
              <a:gd name="connsiteY65" fmla="*/ 2061556 h 2086523"/>
              <a:gd name="connsiteX66" fmla="*/ 95654 w 3175520"/>
              <a:gd name="connsiteY66" fmla="*/ 2078181 h 2086523"/>
              <a:gd name="connsiteX67" fmla="*/ 128905 w 3175520"/>
              <a:gd name="connsiteY67" fmla="*/ 2074025 h 2086523"/>
              <a:gd name="connsiteX68" fmla="*/ 170469 w 3175520"/>
              <a:gd name="connsiteY68" fmla="*/ 2028305 h 2086523"/>
              <a:gd name="connsiteX69" fmla="*/ 182938 w 3175520"/>
              <a:gd name="connsiteY69" fmla="*/ 2015836 h 2086523"/>
              <a:gd name="connsiteX70" fmla="*/ 203720 w 3175520"/>
              <a:gd name="connsiteY70" fmla="*/ 1970116 h 2086523"/>
              <a:gd name="connsiteX71" fmla="*/ 212033 w 3175520"/>
              <a:gd name="connsiteY71" fmla="*/ 1936865 h 2086523"/>
              <a:gd name="connsiteX72" fmla="*/ 220345 w 3175520"/>
              <a:gd name="connsiteY72" fmla="*/ 1911927 h 2086523"/>
              <a:gd name="connsiteX73" fmla="*/ 224502 w 3175520"/>
              <a:gd name="connsiteY73" fmla="*/ 1891145 h 2086523"/>
              <a:gd name="connsiteX74" fmla="*/ 232814 w 3175520"/>
              <a:gd name="connsiteY74" fmla="*/ 1878676 h 2086523"/>
              <a:gd name="connsiteX75" fmla="*/ 249440 w 3175520"/>
              <a:gd name="connsiteY75" fmla="*/ 1849581 h 2086523"/>
              <a:gd name="connsiteX76" fmla="*/ 253596 w 3175520"/>
              <a:gd name="connsiteY76" fmla="*/ 1828800 h 2086523"/>
              <a:gd name="connsiteX77" fmla="*/ 261909 w 3175520"/>
              <a:gd name="connsiteY77" fmla="*/ 1799705 h 2086523"/>
              <a:gd name="connsiteX78" fmla="*/ 266065 w 3175520"/>
              <a:gd name="connsiteY78" fmla="*/ 1783080 h 2086523"/>
              <a:gd name="connsiteX79" fmla="*/ 261909 w 3175520"/>
              <a:gd name="connsiteY79" fmla="*/ 1770610 h 2086523"/>
              <a:gd name="connsiteX80" fmla="*/ 162156 w 3175520"/>
              <a:gd name="connsiteY80" fmla="*/ 1778923 h 2086523"/>
              <a:gd name="connsiteX81" fmla="*/ 141374 w 3175520"/>
              <a:gd name="connsiteY81" fmla="*/ 1791392 h 2086523"/>
              <a:gd name="connsiteX82" fmla="*/ 70716 w 3175520"/>
              <a:gd name="connsiteY82" fmla="*/ 1812174 h 2086523"/>
              <a:gd name="connsiteX83" fmla="*/ 58247 w 3175520"/>
              <a:gd name="connsiteY83" fmla="*/ 1820487 h 2086523"/>
              <a:gd name="connsiteX84" fmla="*/ 4214 w 3175520"/>
              <a:gd name="connsiteY84" fmla="*/ 1845425 h 2086523"/>
              <a:gd name="connsiteX85" fmla="*/ 58 w 3175520"/>
              <a:gd name="connsiteY85" fmla="*/ 1866207 h 2086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175520" h="2086523">
                <a:moveTo>
                  <a:pt x="2913669" y="0"/>
                </a:moveTo>
                <a:cubicBezTo>
                  <a:pt x="2953847" y="66502"/>
                  <a:pt x="2993349" y="133417"/>
                  <a:pt x="3034204" y="199505"/>
                </a:cubicBezTo>
                <a:cubicBezTo>
                  <a:pt x="3040471" y="209642"/>
                  <a:pt x="3051149" y="217316"/>
                  <a:pt x="3054985" y="228600"/>
                </a:cubicBezTo>
                <a:cubicBezTo>
                  <a:pt x="3098431" y="356382"/>
                  <a:pt x="3135342" y="486294"/>
                  <a:pt x="3175520" y="615141"/>
                </a:cubicBezTo>
                <a:cubicBezTo>
                  <a:pt x="3171364" y="683028"/>
                  <a:pt x="3168075" y="750974"/>
                  <a:pt x="3163051" y="818803"/>
                </a:cubicBezTo>
                <a:cubicBezTo>
                  <a:pt x="3162529" y="825848"/>
                  <a:pt x="3160924" y="832818"/>
                  <a:pt x="3158894" y="839585"/>
                </a:cubicBezTo>
                <a:cubicBezTo>
                  <a:pt x="3156750" y="846731"/>
                  <a:pt x="3152941" y="853289"/>
                  <a:pt x="3150582" y="860367"/>
                </a:cubicBezTo>
                <a:cubicBezTo>
                  <a:pt x="3148776" y="865786"/>
                  <a:pt x="3148231" y="871573"/>
                  <a:pt x="3146425" y="876992"/>
                </a:cubicBezTo>
                <a:cubicBezTo>
                  <a:pt x="3144066" y="884070"/>
                  <a:pt x="3141211" y="890987"/>
                  <a:pt x="3138113" y="897774"/>
                </a:cubicBezTo>
                <a:cubicBezTo>
                  <a:pt x="3112113" y="954727"/>
                  <a:pt x="3098253" y="1019298"/>
                  <a:pt x="3059142" y="1068185"/>
                </a:cubicBezTo>
                <a:cubicBezTo>
                  <a:pt x="2998026" y="1144578"/>
                  <a:pt x="3090511" y="1027745"/>
                  <a:pt x="3025891" y="1113905"/>
                </a:cubicBezTo>
                <a:cubicBezTo>
                  <a:pt x="3015246" y="1128099"/>
                  <a:pt x="3001769" y="1140255"/>
                  <a:pt x="2992640" y="1155469"/>
                </a:cubicBezTo>
                <a:cubicBezTo>
                  <a:pt x="2960801" y="1208532"/>
                  <a:pt x="3001477" y="1142844"/>
                  <a:pt x="2963545" y="1197032"/>
                </a:cubicBezTo>
                <a:cubicBezTo>
                  <a:pt x="2958912" y="1203650"/>
                  <a:pt x="2955923" y="1211351"/>
                  <a:pt x="2951076" y="1217814"/>
                </a:cubicBezTo>
                <a:cubicBezTo>
                  <a:pt x="2943412" y="1228033"/>
                  <a:pt x="2933802" y="1236690"/>
                  <a:pt x="2926138" y="1246909"/>
                </a:cubicBezTo>
                <a:cubicBezTo>
                  <a:pt x="2909461" y="1269145"/>
                  <a:pt x="2919068" y="1265073"/>
                  <a:pt x="2901200" y="1284316"/>
                </a:cubicBezTo>
                <a:cubicBezTo>
                  <a:pt x="2887868" y="1298674"/>
                  <a:pt x="2873491" y="1312025"/>
                  <a:pt x="2859636" y="1325880"/>
                </a:cubicBezTo>
                <a:lnTo>
                  <a:pt x="2847167" y="1338349"/>
                </a:lnTo>
                <a:cubicBezTo>
                  <a:pt x="2841625" y="1343891"/>
                  <a:pt x="2836563" y="1349957"/>
                  <a:pt x="2830542" y="1354974"/>
                </a:cubicBezTo>
                <a:cubicBezTo>
                  <a:pt x="2772990" y="1402934"/>
                  <a:pt x="2798672" y="1384533"/>
                  <a:pt x="2755727" y="1413163"/>
                </a:cubicBezTo>
                <a:cubicBezTo>
                  <a:pt x="2729993" y="1447476"/>
                  <a:pt x="2755377" y="1416515"/>
                  <a:pt x="2701694" y="1463040"/>
                </a:cubicBezTo>
                <a:cubicBezTo>
                  <a:pt x="2694291" y="1469456"/>
                  <a:pt x="2688646" y="1477807"/>
                  <a:pt x="2680913" y="1483821"/>
                </a:cubicBezTo>
                <a:cubicBezTo>
                  <a:pt x="2619946" y="1531239"/>
                  <a:pt x="2701588" y="1458971"/>
                  <a:pt x="2651818" y="1500447"/>
                </a:cubicBezTo>
                <a:cubicBezTo>
                  <a:pt x="2647302" y="1504210"/>
                  <a:pt x="2644132" y="1509500"/>
                  <a:pt x="2639349" y="1512916"/>
                </a:cubicBezTo>
                <a:cubicBezTo>
                  <a:pt x="2624650" y="1523415"/>
                  <a:pt x="2608328" y="1531510"/>
                  <a:pt x="2593629" y="1542010"/>
                </a:cubicBezTo>
                <a:cubicBezTo>
                  <a:pt x="2588846" y="1545427"/>
                  <a:pt x="2585829" y="1550909"/>
                  <a:pt x="2581160" y="1554480"/>
                </a:cubicBezTo>
                <a:cubicBezTo>
                  <a:pt x="2562226" y="1568959"/>
                  <a:pt x="2544291" y="1585383"/>
                  <a:pt x="2522971" y="1596043"/>
                </a:cubicBezTo>
                <a:cubicBezTo>
                  <a:pt x="2487458" y="1613800"/>
                  <a:pt x="2527546" y="1592896"/>
                  <a:pt x="2481407" y="1620981"/>
                </a:cubicBezTo>
                <a:cubicBezTo>
                  <a:pt x="2458066" y="1635189"/>
                  <a:pt x="2432985" y="1646662"/>
                  <a:pt x="2410749" y="1662545"/>
                </a:cubicBezTo>
                <a:cubicBezTo>
                  <a:pt x="2401051" y="1669472"/>
                  <a:pt x="2392314" y="1677997"/>
                  <a:pt x="2381654" y="1683327"/>
                </a:cubicBezTo>
                <a:cubicBezTo>
                  <a:pt x="2364394" y="1691957"/>
                  <a:pt x="2345256" y="1696272"/>
                  <a:pt x="2327622" y="1704109"/>
                </a:cubicBezTo>
                <a:cubicBezTo>
                  <a:pt x="2320240" y="1707390"/>
                  <a:pt x="2314207" y="1713263"/>
                  <a:pt x="2306840" y="1716578"/>
                </a:cubicBezTo>
                <a:cubicBezTo>
                  <a:pt x="2286429" y="1725763"/>
                  <a:pt x="2265276" y="1733203"/>
                  <a:pt x="2244494" y="1741516"/>
                </a:cubicBezTo>
                <a:cubicBezTo>
                  <a:pt x="2237567" y="1744287"/>
                  <a:pt x="2231029" y="1748366"/>
                  <a:pt x="2223713" y="1749829"/>
                </a:cubicBezTo>
                <a:lnTo>
                  <a:pt x="2202931" y="1753985"/>
                </a:lnTo>
                <a:cubicBezTo>
                  <a:pt x="2095399" y="1798790"/>
                  <a:pt x="2138710" y="1789627"/>
                  <a:pt x="2078240" y="1799705"/>
                </a:cubicBezTo>
                <a:cubicBezTo>
                  <a:pt x="2071313" y="1802476"/>
                  <a:pt x="2064656" y="1806055"/>
                  <a:pt x="2057458" y="1808018"/>
                </a:cubicBezTo>
                <a:cubicBezTo>
                  <a:pt x="2049328" y="1810235"/>
                  <a:pt x="2040811" y="1810667"/>
                  <a:pt x="2032520" y="1812174"/>
                </a:cubicBezTo>
                <a:cubicBezTo>
                  <a:pt x="2025569" y="1813438"/>
                  <a:pt x="2018665" y="1814945"/>
                  <a:pt x="2011738" y="1816330"/>
                </a:cubicBezTo>
                <a:cubicBezTo>
                  <a:pt x="2002040" y="1820487"/>
                  <a:pt x="1992729" y="1825697"/>
                  <a:pt x="1982644" y="1828800"/>
                </a:cubicBezTo>
                <a:cubicBezTo>
                  <a:pt x="1974589" y="1831279"/>
                  <a:pt x="1965997" y="1831449"/>
                  <a:pt x="1957705" y="1832956"/>
                </a:cubicBezTo>
                <a:cubicBezTo>
                  <a:pt x="1950755" y="1834220"/>
                  <a:pt x="1943874" y="1835848"/>
                  <a:pt x="1936924" y="1837112"/>
                </a:cubicBezTo>
                <a:cubicBezTo>
                  <a:pt x="1928632" y="1838620"/>
                  <a:pt x="1920232" y="1839533"/>
                  <a:pt x="1911985" y="1841269"/>
                </a:cubicBezTo>
                <a:cubicBezTo>
                  <a:pt x="1829399" y="1858656"/>
                  <a:pt x="1886326" y="1849685"/>
                  <a:pt x="1828858" y="1857894"/>
                </a:cubicBezTo>
                <a:cubicBezTo>
                  <a:pt x="1820545" y="1860665"/>
                  <a:pt x="1812458" y="1864237"/>
                  <a:pt x="1803920" y="1866207"/>
                </a:cubicBezTo>
                <a:cubicBezTo>
                  <a:pt x="1776386" y="1872561"/>
                  <a:pt x="1748640" y="1878031"/>
                  <a:pt x="1720793" y="1882832"/>
                </a:cubicBezTo>
                <a:cubicBezTo>
                  <a:pt x="1667908" y="1891950"/>
                  <a:pt x="1531171" y="1891012"/>
                  <a:pt x="1521287" y="1891145"/>
                </a:cubicBezTo>
                <a:lnTo>
                  <a:pt x="1064087" y="1895301"/>
                </a:lnTo>
                <a:lnTo>
                  <a:pt x="877051" y="1899458"/>
                </a:lnTo>
                <a:cubicBezTo>
                  <a:pt x="836810" y="1901089"/>
                  <a:pt x="796696" y="1905030"/>
                  <a:pt x="756516" y="1907770"/>
                </a:cubicBezTo>
                <a:lnTo>
                  <a:pt x="694171" y="1911927"/>
                </a:lnTo>
                <a:cubicBezTo>
                  <a:pt x="676160" y="1913312"/>
                  <a:pt x="658092" y="1914088"/>
                  <a:pt x="640138" y="1916083"/>
                </a:cubicBezTo>
                <a:cubicBezTo>
                  <a:pt x="608199" y="1919632"/>
                  <a:pt x="576633" y="1926863"/>
                  <a:pt x="544542" y="1928552"/>
                </a:cubicBezTo>
                <a:lnTo>
                  <a:pt x="465571" y="1932709"/>
                </a:lnTo>
                <a:lnTo>
                  <a:pt x="236971" y="1928552"/>
                </a:lnTo>
                <a:cubicBezTo>
                  <a:pt x="225748" y="1928165"/>
                  <a:pt x="221323" y="1920728"/>
                  <a:pt x="212033" y="1916083"/>
                </a:cubicBezTo>
                <a:cubicBezTo>
                  <a:pt x="204034" y="1912083"/>
                  <a:pt x="190920" y="1910431"/>
                  <a:pt x="182938" y="1907770"/>
                </a:cubicBezTo>
                <a:cubicBezTo>
                  <a:pt x="167554" y="1902642"/>
                  <a:pt x="152602" y="1896273"/>
                  <a:pt x="137218" y="1891145"/>
                </a:cubicBezTo>
                <a:cubicBezTo>
                  <a:pt x="131799" y="1889339"/>
                  <a:pt x="126169" y="1888228"/>
                  <a:pt x="120593" y="1886989"/>
                </a:cubicBezTo>
                <a:cubicBezTo>
                  <a:pt x="81350" y="1878268"/>
                  <a:pt x="85544" y="1882039"/>
                  <a:pt x="24996" y="1878676"/>
                </a:cubicBezTo>
                <a:cubicBezTo>
                  <a:pt x="19454" y="1880061"/>
                  <a:pt x="9610" y="1877256"/>
                  <a:pt x="8371" y="1882832"/>
                </a:cubicBezTo>
                <a:cubicBezTo>
                  <a:pt x="6372" y="1891829"/>
                  <a:pt x="20357" y="1926041"/>
                  <a:pt x="24996" y="1936865"/>
                </a:cubicBezTo>
                <a:cubicBezTo>
                  <a:pt x="57015" y="2011576"/>
                  <a:pt x="27049" y="1947631"/>
                  <a:pt x="54091" y="1990898"/>
                </a:cubicBezTo>
                <a:cubicBezTo>
                  <a:pt x="72252" y="2019956"/>
                  <a:pt x="52059" y="1995145"/>
                  <a:pt x="70716" y="2032461"/>
                </a:cubicBezTo>
                <a:cubicBezTo>
                  <a:pt x="73814" y="2038657"/>
                  <a:pt x="79159" y="2043450"/>
                  <a:pt x="83185" y="2049087"/>
                </a:cubicBezTo>
                <a:cubicBezTo>
                  <a:pt x="86088" y="2053152"/>
                  <a:pt x="88727" y="2057400"/>
                  <a:pt x="91498" y="2061556"/>
                </a:cubicBezTo>
                <a:cubicBezTo>
                  <a:pt x="92883" y="2067098"/>
                  <a:pt x="92485" y="2073428"/>
                  <a:pt x="95654" y="2078181"/>
                </a:cubicBezTo>
                <a:cubicBezTo>
                  <a:pt x="106988" y="2095181"/>
                  <a:pt x="116547" y="2082263"/>
                  <a:pt x="128905" y="2074025"/>
                </a:cubicBezTo>
                <a:cubicBezTo>
                  <a:pt x="164238" y="2050470"/>
                  <a:pt x="126129" y="2072645"/>
                  <a:pt x="170469" y="2028305"/>
                </a:cubicBezTo>
                <a:cubicBezTo>
                  <a:pt x="174625" y="2024149"/>
                  <a:pt x="179782" y="2020795"/>
                  <a:pt x="182938" y="2015836"/>
                </a:cubicBezTo>
                <a:cubicBezTo>
                  <a:pt x="190458" y="2004019"/>
                  <a:pt x="199558" y="1985378"/>
                  <a:pt x="203720" y="1970116"/>
                </a:cubicBezTo>
                <a:cubicBezTo>
                  <a:pt x="206726" y="1959094"/>
                  <a:pt x="208894" y="1947850"/>
                  <a:pt x="212033" y="1936865"/>
                </a:cubicBezTo>
                <a:cubicBezTo>
                  <a:pt x="214440" y="1928440"/>
                  <a:pt x="218626" y="1920519"/>
                  <a:pt x="220345" y="1911927"/>
                </a:cubicBezTo>
                <a:cubicBezTo>
                  <a:pt x="221731" y="1905000"/>
                  <a:pt x="222021" y="1897760"/>
                  <a:pt x="224502" y="1891145"/>
                </a:cubicBezTo>
                <a:cubicBezTo>
                  <a:pt x="226256" y="1886468"/>
                  <a:pt x="230244" y="1882959"/>
                  <a:pt x="232814" y="1878676"/>
                </a:cubicBezTo>
                <a:cubicBezTo>
                  <a:pt x="238561" y="1869098"/>
                  <a:pt x="243898" y="1859279"/>
                  <a:pt x="249440" y="1849581"/>
                </a:cubicBezTo>
                <a:cubicBezTo>
                  <a:pt x="250825" y="1842654"/>
                  <a:pt x="251883" y="1835653"/>
                  <a:pt x="253596" y="1828800"/>
                </a:cubicBezTo>
                <a:cubicBezTo>
                  <a:pt x="256042" y="1819015"/>
                  <a:pt x="259255" y="1809436"/>
                  <a:pt x="261909" y="1799705"/>
                </a:cubicBezTo>
                <a:cubicBezTo>
                  <a:pt x="263412" y="1794194"/>
                  <a:pt x="264680" y="1788622"/>
                  <a:pt x="266065" y="1783080"/>
                </a:cubicBezTo>
                <a:cubicBezTo>
                  <a:pt x="264680" y="1778923"/>
                  <a:pt x="266269" y="1771046"/>
                  <a:pt x="261909" y="1770610"/>
                </a:cubicBezTo>
                <a:cubicBezTo>
                  <a:pt x="219656" y="1766385"/>
                  <a:pt x="197055" y="1771944"/>
                  <a:pt x="162156" y="1778923"/>
                </a:cubicBezTo>
                <a:cubicBezTo>
                  <a:pt x="155229" y="1783079"/>
                  <a:pt x="148982" y="1788675"/>
                  <a:pt x="141374" y="1791392"/>
                </a:cubicBezTo>
                <a:cubicBezTo>
                  <a:pt x="64437" y="1818870"/>
                  <a:pt x="141852" y="1779839"/>
                  <a:pt x="70716" y="1812174"/>
                </a:cubicBezTo>
                <a:cubicBezTo>
                  <a:pt x="66168" y="1814241"/>
                  <a:pt x="62632" y="1818095"/>
                  <a:pt x="58247" y="1820487"/>
                </a:cubicBezTo>
                <a:cubicBezTo>
                  <a:pt x="30803" y="1835456"/>
                  <a:pt x="28987" y="1835516"/>
                  <a:pt x="4214" y="1845425"/>
                </a:cubicBezTo>
                <a:cubicBezTo>
                  <a:pt x="-818" y="1860523"/>
                  <a:pt x="58" y="1853513"/>
                  <a:pt x="58" y="18662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Textfeld 12"/>
          <p:cNvSpPr txBox="1"/>
          <p:nvPr/>
        </p:nvSpPr>
        <p:spPr>
          <a:xfrm>
            <a:off x="4317007" y="4912861"/>
            <a:ext cx="2934392" cy="1200329"/>
          </a:xfrm>
          <a:prstGeom prst="rect">
            <a:avLst/>
          </a:prstGeom>
          <a:noFill/>
        </p:spPr>
        <p:txBody>
          <a:bodyPr wrap="square" rtlCol="0">
            <a:spAutoFit/>
          </a:bodyPr>
          <a:lstStyle/>
          <a:p>
            <a:r>
              <a:rPr lang="de-AT" dirty="0" smtClean="0">
                <a:solidFill>
                  <a:srgbClr val="FF0000"/>
                </a:solidFill>
              </a:rPr>
              <a:t>? </a:t>
            </a:r>
            <a:r>
              <a:rPr lang="de-AT" dirty="0" err="1" smtClean="0">
                <a:solidFill>
                  <a:srgbClr val="FF0000"/>
                </a:solidFill>
              </a:rPr>
              <a:t>How</a:t>
            </a:r>
            <a:r>
              <a:rPr lang="de-AT" dirty="0" smtClean="0">
                <a:solidFill>
                  <a:srgbClr val="FF0000"/>
                </a:solidFill>
              </a:rPr>
              <a:t> </a:t>
            </a:r>
            <a:r>
              <a:rPr lang="de-AT" dirty="0" err="1" smtClean="0">
                <a:solidFill>
                  <a:srgbClr val="FF0000"/>
                </a:solidFill>
              </a:rPr>
              <a:t>could</a:t>
            </a:r>
            <a:r>
              <a:rPr lang="de-AT" dirty="0" smtClean="0">
                <a:solidFill>
                  <a:srgbClr val="FF0000"/>
                </a:solidFill>
              </a:rPr>
              <a:t> a </a:t>
            </a:r>
            <a:r>
              <a:rPr lang="de-AT" dirty="0" err="1" smtClean="0">
                <a:solidFill>
                  <a:srgbClr val="FF0000"/>
                </a:solidFill>
              </a:rPr>
              <a:t>scarcity</a:t>
            </a:r>
            <a:r>
              <a:rPr lang="de-AT" dirty="0" smtClean="0">
                <a:solidFill>
                  <a:srgbClr val="FF0000"/>
                </a:solidFill>
              </a:rPr>
              <a:t> </a:t>
            </a:r>
            <a:r>
              <a:rPr lang="de-AT" dirty="0" err="1" smtClean="0">
                <a:solidFill>
                  <a:srgbClr val="FF0000"/>
                </a:solidFill>
              </a:rPr>
              <a:t>mechanism</a:t>
            </a:r>
            <a:r>
              <a:rPr lang="de-AT" dirty="0" smtClean="0">
                <a:solidFill>
                  <a:srgbClr val="FF0000"/>
                </a:solidFill>
              </a:rPr>
              <a:t> </a:t>
            </a:r>
            <a:r>
              <a:rPr lang="de-AT" dirty="0" err="1" smtClean="0">
                <a:solidFill>
                  <a:srgbClr val="FF0000"/>
                </a:solidFill>
              </a:rPr>
              <a:t>work</a:t>
            </a:r>
            <a:r>
              <a:rPr lang="de-AT" dirty="0">
                <a:solidFill>
                  <a:srgbClr val="FF0000"/>
                </a:solidFill>
              </a:rPr>
              <a:t> </a:t>
            </a:r>
            <a:r>
              <a:rPr lang="de-AT" dirty="0" smtClean="0">
                <a:solidFill>
                  <a:srgbClr val="FF0000"/>
                </a:solidFill>
              </a:rPr>
              <a:t>(</a:t>
            </a:r>
            <a:r>
              <a:rPr lang="de-AT" dirty="0" err="1" smtClean="0">
                <a:solidFill>
                  <a:srgbClr val="FF0000"/>
                </a:solidFill>
              </a:rPr>
              <a:t>other</a:t>
            </a:r>
            <a:r>
              <a:rPr lang="de-AT" dirty="0" smtClean="0">
                <a:solidFill>
                  <a:srgbClr val="FF0000"/>
                </a:solidFill>
              </a:rPr>
              <a:t> </a:t>
            </a:r>
            <a:r>
              <a:rPr lang="de-AT" dirty="0" err="1" smtClean="0">
                <a:solidFill>
                  <a:srgbClr val="FF0000"/>
                </a:solidFill>
              </a:rPr>
              <a:t>than</a:t>
            </a:r>
            <a:r>
              <a:rPr lang="de-AT" dirty="0" smtClean="0">
                <a:solidFill>
                  <a:srgbClr val="FF0000"/>
                </a:solidFill>
              </a:rPr>
              <a:t> </a:t>
            </a:r>
            <a:r>
              <a:rPr lang="de-AT" dirty="0" err="1" smtClean="0">
                <a:solidFill>
                  <a:srgbClr val="FF0000"/>
                </a:solidFill>
              </a:rPr>
              <a:t>teh</a:t>
            </a:r>
            <a:r>
              <a:rPr lang="de-AT" dirty="0" smtClean="0">
                <a:solidFill>
                  <a:srgbClr val="FF0000"/>
                </a:solidFill>
              </a:rPr>
              <a:t> </a:t>
            </a:r>
            <a:r>
              <a:rPr lang="de-AT" dirty="0" err="1" smtClean="0">
                <a:solidFill>
                  <a:srgbClr val="FF0000"/>
                </a:solidFill>
              </a:rPr>
              <a:t>economic</a:t>
            </a:r>
            <a:r>
              <a:rPr lang="de-AT" dirty="0" smtClean="0">
                <a:solidFill>
                  <a:srgbClr val="FF0000"/>
                </a:solidFill>
              </a:rPr>
              <a:t> </a:t>
            </a:r>
            <a:r>
              <a:rPr lang="de-AT" dirty="0" err="1" smtClean="0">
                <a:solidFill>
                  <a:srgbClr val="FF0000"/>
                </a:solidFill>
              </a:rPr>
              <a:t>price</a:t>
            </a:r>
            <a:r>
              <a:rPr lang="de-AT" dirty="0" smtClean="0">
                <a:solidFill>
                  <a:srgbClr val="FF0000"/>
                </a:solidFill>
              </a:rPr>
              <a:t>-feedback </a:t>
            </a:r>
            <a:r>
              <a:rPr lang="de-AT" dirty="0" err="1" smtClean="0">
                <a:solidFill>
                  <a:srgbClr val="FF0000"/>
                </a:solidFill>
              </a:rPr>
              <a:t>loop</a:t>
            </a:r>
            <a:r>
              <a:rPr lang="de-AT" dirty="0" smtClean="0">
                <a:solidFill>
                  <a:srgbClr val="FF0000"/>
                </a:solidFill>
              </a:rPr>
              <a:t>)?</a:t>
            </a:r>
            <a:endParaRPr lang="en-IE" dirty="0">
              <a:solidFill>
                <a:srgbClr val="FF0000"/>
              </a:solidFill>
            </a:endParaRPr>
          </a:p>
        </p:txBody>
      </p:sp>
    </p:spTree>
    <p:extLst>
      <p:ext uri="{BB962C8B-B14F-4D97-AF65-F5344CB8AC3E}">
        <p14:creationId xmlns:p14="http://schemas.microsoft.com/office/powerpoint/2010/main" val="42564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8" grpId="0"/>
      <p:bldP spid="30" grpId="0"/>
      <p:bldP spid="31" grpId="0"/>
      <p:bldP spid="32" grpId="0"/>
      <p:bldP spid="42" grpId="0"/>
      <p:bldP spid="2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Hydrogen: </a:t>
            </a:r>
            <a:r>
              <a:rPr lang="de-AT" dirty="0" err="1" smtClean="0"/>
              <a:t>Concept</a:t>
            </a:r>
            <a:r>
              <a:rPr lang="de-AT" dirty="0" smtClean="0"/>
              <a:t> </a:t>
            </a:r>
            <a:r>
              <a:rPr lang="de-AT" dirty="0" err="1" smtClean="0"/>
              <a:t>note</a:t>
            </a:r>
            <a:endParaRPr lang="en-IE" dirty="0"/>
          </a:p>
        </p:txBody>
      </p:sp>
      <p:sp>
        <p:nvSpPr>
          <p:cNvPr id="3" name="Inhaltsplatzhalter 2"/>
          <p:cNvSpPr>
            <a:spLocks noGrp="1"/>
          </p:cNvSpPr>
          <p:nvPr>
            <p:ph idx="1"/>
          </p:nvPr>
        </p:nvSpPr>
        <p:spPr/>
        <p:txBody>
          <a:bodyPr/>
          <a:lstStyle/>
          <a:p>
            <a:r>
              <a:rPr lang="de-AT" dirty="0" smtClean="0"/>
              <a:t>H2 </a:t>
            </a:r>
            <a:r>
              <a:rPr lang="de-AT" dirty="0" err="1" smtClean="0"/>
              <a:t>is</a:t>
            </a:r>
            <a:r>
              <a:rPr lang="de-AT" dirty="0" smtClean="0"/>
              <a:t> </a:t>
            </a:r>
            <a:r>
              <a:rPr lang="de-AT" dirty="0" err="1" smtClean="0"/>
              <a:t>modelled</a:t>
            </a:r>
            <a:r>
              <a:rPr lang="de-AT" dirty="0" smtClean="0"/>
              <a:t> </a:t>
            </a:r>
            <a:r>
              <a:rPr lang="de-AT" dirty="0" err="1" smtClean="0"/>
              <a:t>as</a:t>
            </a:r>
            <a:r>
              <a:rPr lang="de-AT" dirty="0" smtClean="0"/>
              <a:t> H2-Fuel (</a:t>
            </a:r>
            <a:r>
              <a:rPr lang="de-AT" dirty="0" err="1" smtClean="0"/>
              <a:t>with</a:t>
            </a:r>
            <a:r>
              <a:rPr lang="de-AT" dirty="0" smtClean="0"/>
              <a:t> </a:t>
            </a:r>
            <a:r>
              <a:rPr lang="de-AT" dirty="0" err="1" smtClean="0"/>
              <a:t>avg</a:t>
            </a:r>
            <a:r>
              <a:rPr lang="de-AT" dirty="0" smtClean="0"/>
              <a:t>. </a:t>
            </a:r>
            <a:r>
              <a:rPr lang="de-AT" dirty="0" err="1" smtClean="0"/>
              <a:t>Conversion</a:t>
            </a:r>
            <a:r>
              <a:rPr lang="de-AT" dirty="0" smtClean="0"/>
              <a:t> </a:t>
            </a:r>
            <a:r>
              <a:rPr lang="de-AT" dirty="0" err="1" smtClean="0"/>
              <a:t>efficiencies</a:t>
            </a:r>
            <a:r>
              <a:rPr lang="de-AT" dirty="0" smtClean="0"/>
              <a:t> </a:t>
            </a:r>
            <a:r>
              <a:rPr lang="de-AT" dirty="0" err="1" smtClean="0"/>
              <a:t>because</a:t>
            </a:r>
            <a:r>
              <a:rPr lang="de-AT" dirty="0" smtClean="0"/>
              <a:t> </a:t>
            </a:r>
            <a:r>
              <a:rPr lang="de-AT" dirty="0" err="1" smtClean="0"/>
              <a:t>of</a:t>
            </a:r>
            <a:r>
              <a:rPr lang="de-AT" dirty="0" smtClean="0"/>
              <a:t> </a:t>
            </a:r>
            <a:r>
              <a:rPr lang="de-AT" dirty="0" err="1" smtClean="0"/>
              <a:t>the</a:t>
            </a:r>
            <a:r>
              <a:rPr lang="de-AT" dirty="0" smtClean="0"/>
              <a:t> </a:t>
            </a:r>
            <a:r>
              <a:rPr lang="de-AT" dirty="0" err="1" smtClean="0"/>
              <a:t>wide</a:t>
            </a:r>
            <a:r>
              <a:rPr lang="de-AT" dirty="0" smtClean="0"/>
              <a:t> </a:t>
            </a:r>
            <a:r>
              <a:rPr lang="de-AT" dirty="0" err="1" smtClean="0"/>
              <a:t>variety</a:t>
            </a:r>
            <a:r>
              <a:rPr lang="de-AT" dirty="0" smtClean="0"/>
              <a:t> </a:t>
            </a:r>
            <a:r>
              <a:rPr lang="de-AT" dirty="0" err="1" smtClean="0"/>
              <a:t>of</a:t>
            </a:r>
            <a:r>
              <a:rPr lang="de-AT" dirty="0" smtClean="0"/>
              <a:t> h2 </a:t>
            </a:r>
            <a:r>
              <a:rPr lang="de-AT" dirty="0" err="1" smtClean="0"/>
              <a:t>pathways</a:t>
            </a:r>
            <a:r>
              <a:rPr lang="de-AT" dirty="0" smtClean="0"/>
              <a:t>)</a:t>
            </a:r>
          </a:p>
          <a:p>
            <a:r>
              <a:rPr lang="de-AT" dirty="0" smtClean="0"/>
              <a:t>H2 </a:t>
            </a:r>
            <a:r>
              <a:rPr lang="de-AT" dirty="0" err="1" smtClean="0"/>
              <a:t>supply</a:t>
            </a:r>
            <a:r>
              <a:rPr lang="de-AT" dirty="0" smtClean="0"/>
              <a:t> </a:t>
            </a:r>
            <a:r>
              <a:rPr lang="de-AT" dirty="0" err="1" smtClean="0"/>
              <a:t>can</a:t>
            </a:r>
            <a:r>
              <a:rPr lang="de-AT" dirty="0" smtClean="0"/>
              <a:t> </a:t>
            </a:r>
            <a:r>
              <a:rPr lang="de-AT" dirty="0" err="1" smtClean="0"/>
              <a:t>come</a:t>
            </a:r>
            <a:r>
              <a:rPr lang="de-AT" dirty="0" smtClean="0"/>
              <a:t> </a:t>
            </a:r>
            <a:r>
              <a:rPr lang="de-AT" dirty="0" err="1" smtClean="0"/>
              <a:t>from</a:t>
            </a:r>
            <a:r>
              <a:rPr lang="de-AT" dirty="0" smtClean="0"/>
              <a:t> </a:t>
            </a:r>
            <a:r>
              <a:rPr lang="de-AT" dirty="0" err="1" smtClean="0"/>
              <a:t>steam</a:t>
            </a:r>
            <a:r>
              <a:rPr lang="de-AT" dirty="0" smtClean="0"/>
              <a:t> </a:t>
            </a:r>
            <a:r>
              <a:rPr lang="de-AT" dirty="0" err="1" smtClean="0"/>
              <a:t>reforming</a:t>
            </a:r>
            <a:r>
              <a:rPr lang="de-AT" dirty="0" smtClean="0"/>
              <a:t> (</a:t>
            </a:r>
            <a:r>
              <a:rPr lang="de-AT" dirty="0" err="1" smtClean="0"/>
              <a:t>exogeneous</a:t>
            </a:r>
            <a:r>
              <a:rPr lang="de-AT" dirty="0" smtClean="0"/>
              <a:t> </a:t>
            </a:r>
            <a:r>
              <a:rPr lang="de-AT" dirty="0" err="1" smtClean="0"/>
              <a:t>share</a:t>
            </a:r>
            <a:r>
              <a:rPr lang="de-AT" dirty="0"/>
              <a:t> </a:t>
            </a:r>
            <a:r>
              <a:rPr lang="de-AT" dirty="0" err="1" smtClean="0"/>
              <a:t>producing</a:t>
            </a:r>
            <a:r>
              <a:rPr lang="de-AT" dirty="0" smtClean="0"/>
              <a:t> </a:t>
            </a:r>
            <a:r>
              <a:rPr lang="de-AT" dirty="0" err="1" smtClean="0"/>
              <a:t>PE_gas</a:t>
            </a:r>
            <a:r>
              <a:rPr lang="de-AT" dirty="0" smtClean="0"/>
              <a:t> </a:t>
            </a:r>
            <a:r>
              <a:rPr lang="de-AT" dirty="0" err="1" smtClean="0"/>
              <a:t>demand</a:t>
            </a:r>
            <a:r>
              <a:rPr lang="de-AT" dirty="0" smtClean="0"/>
              <a:t>) </a:t>
            </a:r>
            <a:r>
              <a:rPr lang="de-AT" dirty="0" err="1" smtClean="0"/>
              <a:t>or</a:t>
            </a:r>
            <a:r>
              <a:rPr lang="de-AT" dirty="0" smtClean="0"/>
              <a:t> </a:t>
            </a:r>
            <a:r>
              <a:rPr lang="de-AT" dirty="0" err="1" smtClean="0"/>
              <a:t>electrolyser</a:t>
            </a:r>
            <a:r>
              <a:rPr lang="de-AT" dirty="0" smtClean="0"/>
              <a:t> (</a:t>
            </a:r>
            <a:r>
              <a:rPr lang="de-AT" dirty="0" err="1" smtClean="0"/>
              <a:t>creating</a:t>
            </a:r>
            <a:r>
              <a:rPr lang="de-AT" dirty="0" smtClean="0"/>
              <a:t> </a:t>
            </a:r>
            <a:r>
              <a:rPr lang="de-AT" dirty="0" err="1" smtClean="0"/>
              <a:t>TO_elec</a:t>
            </a:r>
            <a:r>
              <a:rPr lang="de-AT" dirty="0" smtClean="0"/>
              <a:t> </a:t>
            </a:r>
            <a:r>
              <a:rPr lang="de-AT" dirty="0" err="1" smtClean="0"/>
              <a:t>demand</a:t>
            </a:r>
            <a:r>
              <a:rPr lang="de-AT" dirty="0" smtClean="0"/>
              <a:t>)</a:t>
            </a:r>
          </a:p>
          <a:p>
            <a:r>
              <a:rPr lang="de-AT" dirty="0" err="1" smtClean="0"/>
              <a:t>Utilization</a:t>
            </a:r>
            <a:r>
              <a:rPr lang="de-AT" dirty="0" smtClean="0"/>
              <a:t> </a:t>
            </a:r>
            <a:r>
              <a:rPr lang="de-AT" dirty="0" err="1" smtClean="0"/>
              <a:t>of</a:t>
            </a:r>
            <a:r>
              <a:rPr lang="de-AT" dirty="0"/>
              <a:t> </a:t>
            </a:r>
            <a:r>
              <a:rPr lang="de-AT" dirty="0" err="1" smtClean="0"/>
              <a:t>electrolysers</a:t>
            </a:r>
            <a:r>
              <a:rPr lang="de-AT" dirty="0" smtClean="0"/>
              <a:t> </a:t>
            </a:r>
            <a:r>
              <a:rPr lang="de-AT" dirty="0" err="1" smtClean="0"/>
              <a:t>to</a:t>
            </a:r>
            <a:r>
              <a:rPr lang="de-AT" dirty="0" smtClean="0"/>
              <a:t> </a:t>
            </a:r>
            <a:r>
              <a:rPr lang="de-AT" dirty="0" err="1" smtClean="0"/>
              <a:t>fulfill</a:t>
            </a:r>
            <a:r>
              <a:rPr lang="de-AT" dirty="0" smtClean="0"/>
              <a:t> H2-demand </a:t>
            </a:r>
            <a:r>
              <a:rPr lang="de-AT" dirty="0" err="1" smtClean="0"/>
              <a:t>is</a:t>
            </a:r>
            <a:r>
              <a:rPr lang="de-AT" dirty="0" smtClean="0"/>
              <a:t> </a:t>
            </a:r>
            <a:r>
              <a:rPr lang="de-AT" dirty="0" err="1" smtClean="0"/>
              <a:t>to</a:t>
            </a:r>
            <a:r>
              <a:rPr lang="de-AT" dirty="0" smtClean="0"/>
              <a:t> </a:t>
            </a:r>
            <a:r>
              <a:rPr lang="de-AT" dirty="0" err="1" smtClean="0"/>
              <a:t>be</a:t>
            </a:r>
            <a:r>
              <a:rPr lang="de-AT" dirty="0" smtClean="0"/>
              <a:t> </a:t>
            </a:r>
            <a:r>
              <a:rPr lang="de-AT" dirty="0" err="1" smtClean="0"/>
              <a:t>modelled</a:t>
            </a:r>
            <a:r>
              <a:rPr lang="de-AT" dirty="0" smtClean="0"/>
              <a:t> </a:t>
            </a:r>
            <a:r>
              <a:rPr lang="de-AT" dirty="0" err="1" smtClean="0"/>
              <a:t>variability</a:t>
            </a:r>
            <a:r>
              <a:rPr lang="de-AT" dirty="0" smtClean="0"/>
              <a:t>-Sub Module (</a:t>
            </a:r>
            <a:r>
              <a:rPr lang="de-AT" dirty="0" err="1" smtClean="0"/>
              <a:t>based</a:t>
            </a:r>
            <a:r>
              <a:rPr lang="de-AT" dirty="0" smtClean="0"/>
              <a:t> on </a:t>
            </a:r>
            <a:r>
              <a:rPr lang="de-AT" dirty="0" err="1" smtClean="0"/>
              <a:t>capacities</a:t>
            </a:r>
            <a:r>
              <a:rPr lang="de-AT" dirty="0" smtClean="0"/>
              <a:t>, </a:t>
            </a:r>
            <a:r>
              <a:rPr lang="de-AT" dirty="0" err="1" smtClean="0"/>
              <a:t>policy</a:t>
            </a:r>
            <a:r>
              <a:rPr lang="de-AT" dirty="0" smtClean="0"/>
              <a:t> </a:t>
            </a:r>
            <a:r>
              <a:rPr lang="de-AT" dirty="0" err="1" smtClean="0"/>
              <a:t>assumptions</a:t>
            </a:r>
            <a:r>
              <a:rPr lang="de-AT" dirty="0" smtClean="0"/>
              <a:t>, power </a:t>
            </a:r>
            <a:r>
              <a:rPr lang="de-AT" dirty="0" err="1" smtClean="0"/>
              <a:t>system</a:t>
            </a:r>
            <a:r>
              <a:rPr lang="de-AT" dirty="0" smtClean="0"/>
              <a:t> </a:t>
            </a:r>
            <a:r>
              <a:rPr lang="de-AT" dirty="0" err="1" smtClean="0"/>
              <a:t>setup</a:t>
            </a:r>
            <a:r>
              <a:rPr lang="de-AT" dirty="0" smtClean="0"/>
              <a:t>…)</a:t>
            </a:r>
          </a:p>
          <a:p>
            <a:r>
              <a:rPr lang="de-AT" dirty="0" smtClean="0"/>
              <a:t>A H2-sector </a:t>
            </a:r>
            <a:r>
              <a:rPr lang="de-AT" dirty="0" err="1" smtClean="0"/>
              <a:t>can</a:t>
            </a:r>
            <a:r>
              <a:rPr lang="de-AT" dirty="0" smtClean="0"/>
              <a:t> </a:t>
            </a:r>
            <a:r>
              <a:rPr lang="de-AT" dirty="0" err="1" smtClean="0"/>
              <a:t>be</a:t>
            </a:r>
            <a:r>
              <a:rPr lang="de-AT" dirty="0" smtClean="0"/>
              <a:t> </a:t>
            </a:r>
            <a:r>
              <a:rPr lang="de-AT" dirty="0" err="1" smtClean="0"/>
              <a:t>introduced</a:t>
            </a:r>
            <a:r>
              <a:rPr lang="de-AT" dirty="0" smtClean="0"/>
              <a:t> </a:t>
            </a:r>
            <a:r>
              <a:rPr lang="de-AT" dirty="0" err="1" smtClean="0"/>
              <a:t>to</a:t>
            </a:r>
            <a:r>
              <a:rPr lang="de-AT" dirty="0" smtClean="0"/>
              <a:t> </a:t>
            </a:r>
            <a:r>
              <a:rPr lang="de-AT" dirty="0" err="1" smtClean="0"/>
              <a:t>the</a:t>
            </a:r>
            <a:r>
              <a:rPr lang="de-AT" dirty="0" smtClean="0"/>
              <a:t> </a:t>
            </a:r>
            <a:r>
              <a:rPr lang="de-AT" dirty="0" err="1" smtClean="0"/>
              <a:t>list</a:t>
            </a:r>
            <a:r>
              <a:rPr lang="de-AT" dirty="0" smtClean="0"/>
              <a:t> </a:t>
            </a:r>
            <a:r>
              <a:rPr lang="de-AT" dirty="0" err="1" smtClean="0"/>
              <a:t>of</a:t>
            </a:r>
            <a:r>
              <a:rPr lang="de-AT" dirty="0" smtClean="0"/>
              <a:t> </a:t>
            </a:r>
            <a:r>
              <a:rPr lang="de-AT" dirty="0" err="1" smtClean="0"/>
              <a:t>economic</a:t>
            </a:r>
            <a:r>
              <a:rPr lang="de-AT" dirty="0" smtClean="0"/>
              <a:t> </a:t>
            </a:r>
            <a:r>
              <a:rPr lang="de-AT" dirty="0" err="1" smtClean="0"/>
              <a:t>sectors</a:t>
            </a:r>
            <a:endParaRPr lang="de-AT" dirty="0" smtClean="0"/>
          </a:p>
          <a:p>
            <a:pPr lvl="1"/>
            <a:r>
              <a:rPr lang="de-AT" dirty="0" err="1" smtClean="0"/>
              <a:t>Starting</a:t>
            </a:r>
            <a:r>
              <a:rPr lang="de-AT" dirty="0" smtClean="0"/>
              <a:t> </a:t>
            </a:r>
            <a:r>
              <a:rPr lang="de-AT" dirty="0" err="1" smtClean="0"/>
              <a:t>from</a:t>
            </a:r>
            <a:r>
              <a:rPr lang="de-AT" dirty="0" smtClean="0"/>
              <a:t> Output=0</a:t>
            </a:r>
          </a:p>
          <a:p>
            <a:pPr lvl="1"/>
            <a:r>
              <a:rPr lang="de-AT" dirty="0" err="1" smtClean="0"/>
              <a:t>Structure</a:t>
            </a:r>
            <a:r>
              <a:rPr lang="de-AT" dirty="0" smtClean="0"/>
              <a:t> </a:t>
            </a:r>
            <a:r>
              <a:rPr lang="de-AT" dirty="0" err="1" smtClean="0"/>
              <a:t>from</a:t>
            </a:r>
            <a:r>
              <a:rPr lang="de-AT" dirty="0" smtClean="0"/>
              <a:t> </a:t>
            </a:r>
            <a:r>
              <a:rPr lang="de-AT" dirty="0" err="1" smtClean="0"/>
              <a:t>other</a:t>
            </a:r>
            <a:r>
              <a:rPr lang="de-AT" dirty="0" smtClean="0"/>
              <a:t> </a:t>
            </a:r>
            <a:r>
              <a:rPr lang="de-AT" dirty="0" err="1" smtClean="0"/>
              <a:t>sector</a:t>
            </a:r>
            <a:r>
              <a:rPr lang="de-AT" dirty="0" smtClean="0"/>
              <a:t> (</a:t>
            </a:r>
            <a:r>
              <a:rPr lang="de-AT" dirty="0" err="1" smtClean="0"/>
              <a:t>chemical</a:t>
            </a:r>
            <a:r>
              <a:rPr lang="de-AT" dirty="0" smtClean="0"/>
              <a:t>?)</a:t>
            </a:r>
          </a:p>
          <a:p>
            <a:endParaRPr lang="de-AT" dirty="0" smtClean="0"/>
          </a:p>
          <a:p>
            <a:endParaRPr lang="en-IE" dirty="0"/>
          </a:p>
        </p:txBody>
      </p:sp>
      <p:sp>
        <p:nvSpPr>
          <p:cNvPr id="4" name="Wolke 3"/>
          <p:cNvSpPr/>
          <p:nvPr/>
        </p:nvSpPr>
        <p:spPr>
          <a:xfrm>
            <a:off x="7737764" y="230188"/>
            <a:ext cx="2407920" cy="1221971"/>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Not </a:t>
            </a:r>
            <a:r>
              <a:rPr lang="de-AT" dirty="0" err="1" smtClean="0"/>
              <a:t>discussed</a:t>
            </a:r>
            <a:endParaRPr lang="en-IE" dirty="0"/>
          </a:p>
        </p:txBody>
      </p:sp>
    </p:spTree>
    <p:extLst>
      <p:ext uri="{BB962C8B-B14F-4D97-AF65-F5344CB8AC3E}">
        <p14:creationId xmlns:p14="http://schemas.microsoft.com/office/powerpoint/2010/main" val="11420547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Biophysical</a:t>
            </a:r>
            <a:r>
              <a:rPr lang="de-AT" dirty="0" smtClean="0"/>
              <a:t> </a:t>
            </a:r>
            <a:r>
              <a:rPr lang="de-AT" dirty="0" err="1" smtClean="0"/>
              <a:t>limitation</a:t>
            </a:r>
            <a:r>
              <a:rPr lang="de-AT" dirty="0" smtClean="0"/>
              <a:t> </a:t>
            </a:r>
            <a:r>
              <a:rPr lang="de-AT" dirty="0" err="1" smtClean="0"/>
              <a:t>PE_forestry_products</a:t>
            </a:r>
            <a:r>
              <a:rPr lang="de-AT" dirty="0" smtClean="0"/>
              <a:t> </a:t>
            </a:r>
            <a:r>
              <a:rPr lang="de-AT" dirty="0" err="1" smtClean="0"/>
              <a:t>and</a:t>
            </a:r>
            <a:r>
              <a:rPr lang="de-AT" dirty="0" smtClean="0"/>
              <a:t> </a:t>
            </a:r>
            <a:r>
              <a:rPr lang="de-AT" dirty="0" err="1" smtClean="0"/>
              <a:t>PE_agriculture_products</a:t>
            </a:r>
            <a:endParaRPr lang="de-AT" dirty="0"/>
          </a:p>
        </p:txBody>
      </p:sp>
      <p:sp>
        <p:nvSpPr>
          <p:cNvPr id="3" name="Inhaltsplatzhalter 2"/>
          <p:cNvSpPr>
            <a:spLocks noGrp="1"/>
          </p:cNvSpPr>
          <p:nvPr>
            <p:ph idx="1"/>
          </p:nvPr>
        </p:nvSpPr>
        <p:spPr/>
        <p:txBody>
          <a:bodyPr/>
          <a:lstStyle/>
          <a:p>
            <a:r>
              <a:rPr lang="de-AT" dirty="0" smtClean="0"/>
              <a:t>Solid </a:t>
            </a:r>
            <a:r>
              <a:rPr lang="de-AT" dirty="0" err="1" smtClean="0"/>
              <a:t>biomass</a:t>
            </a:r>
            <a:r>
              <a:rPr lang="de-AT" dirty="0" smtClean="0"/>
              <a:t> </a:t>
            </a:r>
            <a:r>
              <a:rPr lang="de-AT" dirty="0" err="1" smtClean="0"/>
              <a:t>available</a:t>
            </a:r>
            <a:r>
              <a:rPr lang="de-AT" dirty="0" smtClean="0"/>
              <a:t> </a:t>
            </a:r>
            <a:r>
              <a:rPr lang="de-AT" dirty="0" err="1" smtClean="0"/>
              <a:t>for</a:t>
            </a:r>
            <a:r>
              <a:rPr lang="de-AT" dirty="0" smtClean="0"/>
              <a:t> </a:t>
            </a:r>
            <a:r>
              <a:rPr lang="de-AT" dirty="0" err="1" smtClean="0"/>
              <a:t>energy</a:t>
            </a:r>
            <a:r>
              <a:rPr lang="de-AT" dirty="0" smtClean="0"/>
              <a:t> </a:t>
            </a:r>
            <a:r>
              <a:rPr lang="de-AT" dirty="0" err="1" smtClean="0"/>
              <a:t>production</a:t>
            </a:r>
            <a:r>
              <a:rPr lang="de-AT" dirty="0" smtClean="0"/>
              <a:t> </a:t>
            </a:r>
            <a:r>
              <a:rPr lang="de-AT" dirty="0" err="1" smtClean="0"/>
              <a:t>is</a:t>
            </a:r>
            <a:r>
              <a:rPr lang="de-AT" dirty="0" smtClean="0"/>
              <a:t> </a:t>
            </a:r>
            <a:r>
              <a:rPr lang="de-AT" dirty="0" err="1" smtClean="0"/>
              <a:t>important</a:t>
            </a:r>
            <a:r>
              <a:rPr lang="de-AT" dirty="0" smtClean="0"/>
              <a:t> </a:t>
            </a:r>
            <a:r>
              <a:rPr lang="de-AT" dirty="0" err="1" smtClean="0"/>
              <a:t>input</a:t>
            </a:r>
            <a:r>
              <a:rPr lang="de-AT" dirty="0" smtClean="0"/>
              <a:t> </a:t>
            </a:r>
            <a:r>
              <a:rPr lang="de-AT" dirty="0" err="1" smtClean="0"/>
              <a:t>to</a:t>
            </a:r>
            <a:r>
              <a:rPr lang="de-AT" dirty="0" smtClean="0"/>
              <a:t> </a:t>
            </a:r>
            <a:r>
              <a:rPr lang="de-AT" dirty="0" err="1" smtClean="0"/>
              <a:t>allocation</a:t>
            </a:r>
            <a:endParaRPr lang="de-AT" dirty="0" smtClean="0"/>
          </a:p>
          <a:p>
            <a:r>
              <a:rPr lang="de-AT" dirty="0" smtClean="0"/>
              <a:t>But </a:t>
            </a:r>
            <a:r>
              <a:rPr lang="de-AT" dirty="0" err="1" smtClean="0"/>
              <a:t>it</a:t>
            </a:r>
            <a:r>
              <a:rPr lang="de-AT" dirty="0" smtClean="0"/>
              <a:t> </a:t>
            </a:r>
            <a:r>
              <a:rPr lang="de-AT" dirty="0" err="1" smtClean="0"/>
              <a:t>is</a:t>
            </a:r>
            <a:r>
              <a:rPr lang="de-AT" dirty="0" smtClean="0"/>
              <a:t> </a:t>
            </a:r>
            <a:r>
              <a:rPr lang="de-AT" dirty="0" err="1" smtClean="0"/>
              <a:t>subject</a:t>
            </a:r>
            <a:r>
              <a:rPr lang="de-AT" dirty="0" smtClean="0"/>
              <a:t> </a:t>
            </a:r>
            <a:r>
              <a:rPr lang="de-AT" dirty="0" err="1" smtClean="0"/>
              <a:t>to</a:t>
            </a:r>
            <a:r>
              <a:rPr lang="de-AT" dirty="0" smtClean="0"/>
              <a:t> </a:t>
            </a:r>
            <a:r>
              <a:rPr lang="de-AT" dirty="0" err="1" smtClean="0"/>
              <a:t>land</a:t>
            </a:r>
            <a:r>
              <a:rPr lang="de-AT" dirty="0" smtClean="0"/>
              <a:t> </a:t>
            </a:r>
            <a:r>
              <a:rPr lang="de-AT" dirty="0" err="1" smtClean="0"/>
              <a:t>use</a:t>
            </a:r>
            <a:r>
              <a:rPr lang="de-AT" dirty="0" smtClean="0"/>
              <a:t> </a:t>
            </a:r>
            <a:r>
              <a:rPr lang="de-AT" dirty="0" err="1" smtClean="0"/>
              <a:t>allocation</a:t>
            </a:r>
            <a:r>
              <a:rPr lang="de-AT" dirty="0" smtClean="0"/>
              <a:t>, </a:t>
            </a:r>
            <a:r>
              <a:rPr lang="de-AT" dirty="0" err="1" smtClean="0"/>
              <a:t>climatic</a:t>
            </a:r>
            <a:r>
              <a:rPr lang="de-AT" dirty="0" smtClean="0"/>
              <a:t> </a:t>
            </a:r>
            <a:r>
              <a:rPr lang="de-AT" dirty="0" err="1" smtClean="0"/>
              <a:t>zones</a:t>
            </a:r>
            <a:r>
              <a:rPr lang="de-AT" dirty="0" smtClean="0"/>
              <a:t>, </a:t>
            </a:r>
            <a:r>
              <a:rPr lang="de-AT" dirty="0" err="1" smtClean="0"/>
              <a:t>land</a:t>
            </a:r>
            <a:r>
              <a:rPr lang="de-AT" dirty="0" smtClean="0"/>
              <a:t> </a:t>
            </a:r>
            <a:r>
              <a:rPr lang="de-AT" dirty="0" err="1" smtClean="0"/>
              <a:t>productivity</a:t>
            </a:r>
            <a:r>
              <a:rPr lang="de-AT" dirty="0" smtClean="0"/>
              <a:t>, CC-impact… (?)</a:t>
            </a:r>
          </a:p>
          <a:p>
            <a:endParaRPr lang="de-AT" dirty="0" smtClean="0"/>
          </a:p>
        </p:txBody>
      </p:sp>
      <p:sp>
        <p:nvSpPr>
          <p:cNvPr id="4" name="Wolke 3"/>
          <p:cNvSpPr/>
          <p:nvPr/>
        </p:nvSpPr>
        <p:spPr>
          <a:xfrm>
            <a:off x="838200" y="5033356"/>
            <a:ext cx="2407920" cy="1221971"/>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Not </a:t>
            </a:r>
            <a:r>
              <a:rPr lang="de-AT" dirty="0" err="1" smtClean="0"/>
              <a:t>discussed</a:t>
            </a:r>
            <a:endParaRPr lang="en-IE" dirty="0"/>
          </a:p>
        </p:txBody>
      </p:sp>
    </p:spTree>
    <p:extLst>
      <p:ext uri="{BB962C8B-B14F-4D97-AF65-F5344CB8AC3E}">
        <p14:creationId xmlns:p14="http://schemas.microsoft.com/office/powerpoint/2010/main" val="245671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Hydrogen </a:t>
            </a:r>
            <a:r>
              <a:rPr lang="de-AT" dirty="0" err="1" smtClean="0"/>
              <a:t>fuels</a:t>
            </a:r>
            <a:endParaRPr lang="de-AT" dirty="0"/>
          </a:p>
        </p:txBody>
      </p:sp>
      <p:sp>
        <p:nvSpPr>
          <p:cNvPr id="3" name="Inhaltsplatzhalter 2"/>
          <p:cNvSpPr>
            <a:spLocks noGrp="1"/>
          </p:cNvSpPr>
          <p:nvPr>
            <p:ph idx="1"/>
          </p:nvPr>
        </p:nvSpPr>
        <p:spPr/>
        <p:txBody>
          <a:bodyPr/>
          <a:lstStyle/>
          <a:p>
            <a:r>
              <a:rPr lang="de-AT" dirty="0" smtClean="0"/>
              <a:t>Hydrogen </a:t>
            </a:r>
            <a:r>
              <a:rPr lang="de-AT" dirty="0" err="1" smtClean="0"/>
              <a:t>production</a:t>
            </a:r>
            <a:r>
              <a:rPr lang="de-AT" dirty="0" smtClean="0"/>
              <a:t> </a:t>
            </a:r>
            <a:r>
              <a:rPr lang="de-AT" dirty="0" err="1" smtClean="0"/>
              <a:t>is</a:t>
            </a:r>
            <a:r>
              <a:rPr lang="de-AT" dirty="0" smtClean="0"/>
              <a:t> </a:t>
            </a:r>
            <a:r>
              <a:rPr lang="de-AT" dirty="0" err="1" smtClean="0"/>
              <a:t>implemented</a:t>
            </a:r>
            <a:r>
              <a:rPr lang="de-AT" dirty="0" smtClean="0"/>
              <a:t> (</a:t>
            </a:r>
            <a:r>
              <a:rPr lang="de-AT" dirty="0" err="1" smtClean="0"/>
              <a:t>both</a:t>
            </a:r>
            <a:r>
              <a:rPr lang="de-AT" dirty="0" smtClean="0"/>
              <a:t> </a:t>
            </a:r>
            <a:r>
              <a:rPr lang="de-AT" dirty="0" err="1" smtClean="0"/>
              <a:t>steam</a:t>
            </a:r>
            <a:r>
              <a:rPr lang="de-AT" dirty="0" smtClean="0"/>
              <a:t> </a:t>
            </a:r>
            <a:r>
              <a:rPr lang="de-AT" dirty="0" err="1" smtClean="0"/>
              <a:t>reforming</a:t>
            </a:r>
            <a:r>
              <a:rPr lang="de-AT" dirty="0" smtClean="0"/>
              <a:t> </a:t>
            </a:r>
            <a:r>
              <a:rPr lang="de-AT" dirty="0" err="1" smtClean="0"/>
              <a:t>and</a:t>
            </a:r>
            <a:r>
              <a:rPr lang="de-AT" dirty="0" smtClean="0"/>
              <a:t> also Power2Hydrogen</a:t>
            </a:r>
          </a:p>
          <a:p>
            <a:r>
              <a:rPr lang="de-AT" dirty="0" smtClean="0"/>
              <a:t>Hydrogen </a:t>
            </a:r>
            <a:r>
              <a:rPr lang="de-AT" dirty="0" err="1" smtClean="0"/>
              <a:t>demand</a:t>
            </a:r>
            <a:r>
              <a:rPr lang="de-AT" dirty="0" smtClean="0"/>
              <a:t> </a:t>
            </a:r>
            <a:r>
              <a:rPr lang="de-AT" dirty="0" err="1" smtClean="0"/>
              <a:t>is</a:t>
            </a:r>
            <a:r>
              <a:rPr lang="de-AT" dirty="0" smtClean="0"/>
              <a:t> </a:t>
            </a:r>
            <a:r>
              <a:rPr lang="de-AT" dirty="0" err="1" smtClean="0"/>
              <a:t>missing</a:t>
            </a:r>
            <a:r>
              <a:rPr lang="de-AT" dirty="0" smtClean="0"/>
              <a:t> so </a:t>
            </a:r>
            <a:r>
              <a:rPr lang="de-AT" dirty="0" err="1" smtClean="0"/>
              <a:t>far</a:t>
            </a:r>
            <a:endParaRPr lang="de-AT" dirty="0" smtClean="0"/>
          </a:p>
          <a:p>
            <a:pPr lvl="1"/>
            <a:r>
              <a:rPr lang="de-AT" dirty="0" smtClean="0"/>
              <a:t>Part </a:t>
            </a:r>
            <a:r>
              <a:rPr lang="de-AT" dirty="0" err="1" smtClean="0"/>
              <a:t>of</a:t>
            </a:r>
            <a:r>
              <a:rPr lang="de-AT" dirty="0" smtClean="0"/>
              <a:t> </a:t>
            </a:r>
            <a:r>
              <a:rPr lang="de-AT" dirty="0" err="1" smtClean="0"/>
              <a:t>it</a:t>
            </a:r>
            <a:r>
              <a:rPr lang="de-AT" dirty="0" smtClean="0"/>
              <a:t> </a:t>
            </a:r>
            <a:r>
              <a:rPr lang="de-AT" dirty="0" err="1" smtClean="0"/>
              <a:t>coming</a:t>
            </a:r>
            <a:r>
              <a:rPr lang="de-AT" dirty="0" smtClean="0"/>
              <a:t> </a:t>
            </a:r>
            <a:r>
              <a:rPr lang="de-AT" dirty="0" err="1" smtClean="0"/>
              <a:t>from</a:t>
            </a:r>
            <a:r>
              <a:rPr lang="de-AT" dirty="0" smtClean="0"/>
              <a:t> Transport (?)</a:t>
            </a:r>
          </a:p>
          <a:p>
            <a:pPr lvl="1"/>
            <a:r>
              <a:rPr lang="de-AT" dirty="0" smtClean="0"/>
              <a:t>Iron-</a:t>
            </a:r>
            <a:r>
              <a:rPr lang="de-AT" dirty="0" err="1" smtClean="0"/>
              <a:t>and</a:t>
            </a:r>
            <a:r>
              <a:rPr lang="de-AT" dirty="0" smtClean="0"/>
              <a:t>-Steel </a:t>
            </a:r>
            <a:r>
              <a:rPr lang="de-AT" dirty="0" err="1" smtClean="0"/>
              <a:t>sector</a:t>
            </a:r>
            <a:r>
              <a:rPr lang="de-AT" dirty="0" smtClean="0"/>
              <a:t> </a:t>
            </a:r>
            <a:r>
              <a:rPr lang="de-AT" dirty="0" err="1" smtClean="0"/>
              <a:t>is</a:t>
            </a:r>
            <a:r>
              <a:rPr lang="de-AT" dirty="0" smtClean="0"/>
              <a:t> potential </a:t>
            </a:r>
            <a:r>
              <a:rPr lang="de-AT" dirty="0" err="1" smtClean="0"/>
              <a:t>big</a:t>
            </a:r>
            <a:r>
              <a:rPr lang="de-AT" dirty="0" smtClean="0"/>
              <a:t> </a:t>
            </a:r>
            <a:r>
              <a:rPr lang="de-AT" dirty="0" err="1" smtClean="0"/>
              <a:t>demander</a:t>
            </a:r>
            <a:r>
              <a:rPr lang="de-AT" dirty="0" smtClean="0"/>
              <a:t> in </a:t>
            </a:r>
            <a:r>
              <a:rPr lang="de-AT" dirty="0" err="1" smtClean="0"/>
              <a:t>future</a:t>
            </a:r>
            <a:r>
              <a:rPr lang="de-AT" dirty="0" smtClean="0"/>
              <a:t> </a:t>
            </a:r>
            <a:r>
              <a:rPr lang="de-AT" dirty="0" err="1" smtClean="0"/>
              <a:t>scenarios</a:t>
            </a:r>
            <a:r>
              <a:rPr lang="de-AT" dirty="0" smtClean="0"/>
              <a:t> </a:t>
            </a:r>
            <a:r>
              <a:rPr lang="de-AT" dirty="0" smtClean="0">
                <a:sym typeface="Wingdings" panose="05000000000000000000" pitchFamily="2" charset="2"/>
              </a:rPr>
              <a:t> but </a:t>
            </a:r>
            <a:r>
              <a:rPr lang="de-AT" dirty="0" err="1" smtClean="0">
                <a:sym typeface="Wingdings" panose="05000000000000000000" pitchFamily="2" charset="2"/>
              </a:rPr>
              <a:t>probably</a:t>
            </a:r>
            <a:r>
              <a:rPr lang="de-AT" dirty="0" smtClean="0">
                <a:sym typeface="Wingdings" panose="05000000000000000000" pitchFamily="2" charset="2"/>
              </a:rPr>
              <a:t> </a:t>
            </a:r>
            <a:r>
              <a:rPr lang="de-AT" dirty="0" err="1" smtClean="0">
                <a:sym typeface="Wingdings" panose="05000000000000000000" pitchFamily="2" charset="2"/>
              </a:rPr>
              <a:t>no</a:t>
            </a:r>
            <a:r>
              <a:rPr lang="de-AT" dirty="0" smtClean="0">
                <a:sym typeface="Wingdings" panose="05000000000000000000" pitchFamily="2" charset="2"/>
              </a:rPr>
              <a:t> </a:t>
            </a:r>
            <a:r>
              <a:rPr lang="de-AT" dirty="0" err="1" smtClean="0">
                <a:sym typeface="Wingdings" panose="05000000000000000000" pitchFamily="2" charset="2"/>
              </a:rPr>
              <a:t>ressources</a:t>
            </a:r>
            <a:r>
              <a:rPr lang="de-AT" dirty="0" smtClean="0">
                <a:sym typeface="Wingdings" panose="05000000000000000000" pitchFamily="2" charset="2"/>
              </a:rPr>
              <a:t> </a:t>
            </a:r>
            <a:r>
              <a:rPr lang="de-AT" dirty="0" err="1" smtClean="0">
                <a:sym typeface="Wingdings" panose="05000000000000000000" pitchFamily="2" charset="2"/>
              </a:rPr>
              <a:t>for</a:t>
            </a:r>
            <a:r>
              <a:rPr lang="de-AT" dirty="0" smtClean="0">
                <a:sym typeface="Wingdings" panose="05000000000000000000" pitchFamily="2" charset="2"/>
              </a:rPr>
              <a:t> </a:t>
            </a:r>
            <a:r>
              <a:rPr lang="de-AT" dirty="0" err="1" smtClean="0">
                <a:sym typeface="Wingdings" panose="05000000000000000000" pitchFamily="2" charset="2"/>
              </a:rPr>
              <a:t>bottom-up</a:t>
            </a:r>
            <a:r>
              <a:rPr lang="de-AT" dirty="0" smtClean="0">
                <a:sym typeface="Wingdings" panose="05000000000000000000" pitchFamily="2" charset="2"/>
              </a:rPr>
              <a:t> </a:t>
            </a:r>
            <a:r>
              <a:rPr lang="de-AT" dirty="0" err="1" smtClean="0">
                <a:sym typeface="Wingdings" panose="05000000000000000000" pitchFamily="2" charset="2"/>
              </a:rPr>
              <a:t>implementation</a:t>
            </a:r>
            <a:r>
              <a:rPr lang="de-AT" dirty="0" smtClean="0">
                <a:sym typeface="Wingdings" panose="05000000000000000000" pitchFamily="2" charset="2"/>
              </a:rPr>
              <a:t> </a:t>
            </a:r>
            <a:r>
              <a:rPr lang="de-AT" dirty="0" err="1" smtClean="0">
                <a:sym typeface="Wingdings" panose="05000000000000000000" pitchFamily="2" charset="2"/>
              </a:rPr>
              <a:t>of</a:t>
            </a:r>
            <a:r>
              <a:rPr lang="de-AT" dirty="0" smtClean="0">
                <a:sym typeface="Wingdings" panose="05000000000000000000" pitchFamily="2" charset="2"/>
              </a:rPr>
              <a:t> </a:t>
            </a:r>
            <a:r>
              <a:rPr lang="de-AT" dirty="0" err="1" smtClean="0">
                <a:sym typeface="Wingdings" panose="05000000000000000000" pitchFamily="2" charset="2"/>
              </a:rPr>
              <a:t>this</a:t>
            </a:r>
            <a:r>
              <a:rPr lang="de-AT" dirty="0" smtClean="0">
                <a:sym typeface="Wingdings" panose="05000000000000000000" pitchFamily="2" charset="2"/>
              </a:rPr>
              <a:t> </a:t>
            </a:r>
            <a:r>
              <a:rPr lang="de-AT" dirty="0" err="1" smtClean="0">
                <a:sym typeface="Wingdings" panose="05000000000000000000" pitchFamily="2" charset="2"/>
              </a:rPr>
              <a:t>sector</a:t>
            </a:r>
            <a:r>
              <a:rPr lang="de-AT" dirty="0" smtClean="0">
                <a:sym typeface="Wingdings" panose="05000000000000000000" pitchFamily="2" charset="2"/>
              </a:rPr>
              <a:t> end-</a:t>
            </a:r>
            <a:r>
              <a:rPr lang="de-AT" dirty="0" err="1" smtClean="0">
                <a:sym typeface="Wingdings" panose="05000000000000000000" pitchFamily="2" charset="2"/>
              </a:rPr>
              <a:t>use</a:t>
            </a:r>
            <a:endParaRPr lang="de-AT" dirty="0" smtClean="0">
              <a:sym typeface="Wingdings" panose="05000000000000000000" pitchFamily="2" charset="2"/>
            </a:endParaRPr>
          </a:p>
          <a:p>
            <a:pPr lvl="1"/>
            <a:r>
              <a:rPr lang="de-AT" dirty="0" err="1" smtClean="0">
                <a:sym typeface="Wingdings" panose="05000000000000000000" pitchFamily="2" charset="2"/>
              </a:rPr>
              <a:t>No</a:t>
            </a:r>
            <a:r>
              <a:rPr lang="de-AT" dirty="0" smtClean="0">
                <a:sym typeface="Wingdings" panose="05000000000000000000" pitchFamily="2" charset="2"/>
              </a:rPr>
              <a:t> </a:t>
            </a:r>
            <a:r>
              <a:rPr lang="de-AT" dirty="0" err="1" smtClean="0">
                <a:sym typeface="Wingdings" panose="05000000000000000000" pitchFamily="2" charset="2"/>
              </a:rPr>
              <a:t>fitting</a:t>
            </a:r>
            <a:r>
              <a:rPr lang="de-AT" dirty="0" smtClean="0">
                <a:sym typeface="Wingdings" panose="05000000000000000000" pitchFamily="2" charset="2"/>
              </a:rPr>
              <a:t> </a:t>
            </a:r>
            <a:r>
              <a:rPr lang="de-AT" dirty="0" err="1" smtClean="0">
                <a:sym typeface="Wingdings" panose="05000000000000000000" pitchFamily="2" charset="2"/>
              </a:rPr>
              <a:t>economic</a:t>
            </a:r>
            <a:r>
              <a:rPr lang="de-AT" dirty="0" smtClean="0">
                <a:sym typeface="Wingdings" panose="05000000000000000000" pitchFamily="2" charset="2"/>
              </a:rPr>
              <a:t> </a:t>
            </a:r>
            <a:r>
              <a:rPr lang="de-AT" dirty="0" err="1" smtClean="0">
                <a:sym typeface="Wingdings" panose="05000000000000000000" pitchFamily="2" charset="2"/>
              </a:rPr>
              <a:t>sector</a:t>
            </a:r>
            <a:r>
              <a:rPr lang="de-AT" dirty="0" smtClean="0">
                <a:sym typeface="Wingdings" panose="05000000000000000000" pitchFamily="2" charset="2"/>
              </a:rPr>
              <a:t> in </a:t>
            </a:r>
            <a:r>
              <a:rPr lang="de-AT" dirty="0" err="1" smtClean="0">
                <a:sym typeface="Wingdings" panose="05000000000000000000" pitchFamily="2" charset="2"/>
              </a:rPr>
              <a:t>the</a:t>
            </a:r>
            <a:r>
              <a:rPr lang="de-AT" dirty="0" smtClean="0">
                <a:sym typeface="Wingdings" panose="05000000000000000000" pitchFamily="2" charset="2"/>
              </a:rPr>
              <a:t> </a:t>
            </a:r>
            <a:r>
              <a:rPr lang="de-AT" dirty="0" err="1" smtClean="0">
                <a:sym typeface="Wingdings" panose="05000000000000000000" pitchFamily="2" charset="2"/>
              </a:rPr>
              <a:t>current</a:t>
            </a:r>
            <a:r>
              <a:rPr lang="de-AT" dirty="0" smtClean="0">
                <a:sym typeface="Wingdings" panose="05000000000000000000" pitchFamily="2" charset="2"/>
              </a:rPr>
              <a:t> </a:t>
            </a:r>
            <a:r>
              <a:rPr lang="de-AT" dirty="0" err="1" smtClean="0">
                <a:sym typeface="Wingdings" panose="05000000000000000000" pitchFamily="2" charset="2"/>
              </a:rPr>
              <a:t>sector</a:t>
            </a:r>
            <a:r>
              <a:rPr lang="de-AT" dirty="0" smtClean="0">
                <a:sym typeface="Wingdings" panose="05000000000000000000" pitchFamily="2" charset="2"/>
              </a:rPr>
              <a:t> </a:t>
            </a:r>
            <a:r>
              <a:rPr lang="de-AT" dirty="0" err="1" smtClean="0">
                <a:sym typeface="Wingdings" panose="05000000000000000000" pitchFamily="2" charset="2"/>
              </a:rPr>
              <a:t>list</a:t>
            </a:r>
            <a:r>
              <a:rPr lang="de-AT" dirty="0" smtClean="0">
                <a:sym typeface="Wingdings" panose="05000000000000000000" pitchFamily="2" charset="2"/>
              </a:rPr>
              <a:t> (?)</a:t>
            </a:r>
          </a:p>
          <a:p>
            <a:pPr lvl="1"/>
            <a:r>
              <a:rPr lang="de-AT" dirty="0" smtClean="0">
                <a:sym typeface="Wingdings" panose="05000000000000000000" pitchFamily="2" charset="2"/>
              </a:rPr>
              <a:t>Other </a:t>
            </a:r>
            <a:r>
              <a:rPr lang="de-AT" dirty="0" err="1" smtClean="0">
                <a:sym typeface="Wingdings" panose="05000000000000000000" pitchFamily="2" charset="2"/>
              </a:rPr>
              <a:t>ways</a:t>
            </a:r>
            <a:r>
              <a:rPr lang="de-AT" dirty="0" smtClean="0">
                <a:sym typeface="Wingdings" panose="05000000000000000000" pitchFamily="2" charset="2"/>
              </a:rPr>
              <a:t> </a:t>
            </a:r>
            <a:r>
              <a:rPr lang="de-AT" dirty="0" err="1" smtClean="0">
                <a:sym typeface="Wingdings" panose="05000000000000000000" pitchFamily="2" charset="2"/>
              </a:rPr>
              <a:t>to</a:t>
            </a:r>
            <a:r>
              <a:rPr lang="de-AT" dirty="0" smtClean="0">
                <a:sym typeface="Wingdings" panose="05000000000000000000" pitchFamily="2" charset="2"/>
              </a:rPr>
              <a:t> </a:t>
            </a:r>
            <a:r>
              <a:rPr lang="de-AT" dirty="0" err="1" smtClean="0">
                <a:sym typeface="Wingdings" panose="05000000000000000000" pitchFamily="2" charset="2"/>
              </a:rPr>
              <a:t>introduce</a:t>
            </a:r>
            <a:r>
              <a:rPr lang="de-AT" dirty="0" smtClean="0">
                <a:sym typeface="Wingdings" panose="05000000000000000000" pitchFamily="2" charset="2"/>
              </a:rPr>
              <a:t> H2 Demand? </a:t>
            </a:r>
            <a:r>
              <a:rPr lang="de-AT" dirty="0" err="1" smtClean="0">
                <a:sym typeface="Wingdings" panose="05000000000000000000" pitchFamily="2" charset="2"/>
              </a:rPr>
              <a:t>Exogeneous</a:t>
            </a:r>
            <a:r>
              <a:rPr lang="de-AT" dirty="0" smtClean="0">
                <a:sym typeface="Wingdings" panose="05000000000000000000" pitchFamily="2" charset="2"/>
              </a:rPr>
              <a:t>? </a:t>
            </a:r>
            <a:r>
              <a:rPr lang="de-AT" dirty="0" err="1" smtClean="0">
                <a:sym typeface="Wingdings" panose="05000000000000000000" pitchFamily="2" charset="2"/>
              </a:rPr>
              <a:t>Ideas</a:t>
            </a:r>
            <a:r>
              <a:rPr lang="de-AT" dirty="0" smtClean="0">
                <a:sym typeface="Wingdings" panose="05000000000000000000" pitchFamily="2" charset="2"/>
              </a:rPr>
              <a:t>?</a:t>
            </a:r>
          </a:p>
          <a:p>
            <a:pPr lvl="1"/>
            <a:endParaRPr lang="de-AT" dirty="0" smtClean="0">
              <a:sym typeface="Wingdings" panose="05000000000000000000" pitchFamily="2" charset="2"/>
            </a:endParaRPr>
          </a:p>
          <a:p>
            <a:pPr lvl="1"/>
            <a:endParaRPr lang="de-AT" dirty="0"/>
          </a:p>
        </p:txBody>
      </p:sp>
      <p:sp>
        <p:nvSpPr>
          <p:cNvPr id="4" name="Wolke 3"/>
          <p:cNvSpPr/>
          <p:nvPr/>
        </p:nvSpPr>
        <p:spPr>
          <a:xfrm>
            <a:off x="193963" y="5274426"/>
            <a:ext cx="2407920" cy="1221971"/>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Not </a:t>
            </a:r>
            <a:r>
              <a:rPr lang="de-AT" dirty="0" err="1" smtClean="0"/>
              <a:t>discussed</a:t>
            </a:r>
            <a:endParaRPr lang="en-IE" dirty="0"/>
          </a:p>
        </p:txBody>
      </p:sp>
    </p:spTree>
    <p:extLst>
      <p:ext uri="{BB962C8B-B14F-4D97-AF65-F5344CB8AC3E}">
        <p14:creationId xmlns:p14="http://schemas.microsoft.com/office/powerpoint/2010/main" val="12961405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647731" y="4527439"/>
            <a:ext cx="2814901" cy="1301861"/>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1200" b="1" dirty="0" smtClean="0">
                <a:solidFill>
                  <a:schemeClr val="tx1">
                    <a:lumMod val="75000"/>
                    <a:lumOff val="25000"/>
                  </a:schemeClr>
                </a:solidFill>
              </a:rPr>
              <a:t>3. </a:t>
            </a:r>
            <a:r>
              <a:rPr lang="de-AT" sz="1200" b="1" dirty="0" err="1" smtClean="0">
                <a:solidFill>
                  <a:schemeClr val="tx1">
                    <a:lumMod val="75000"/>
                    <a:lumOff val="25000"/>
                  </a:schemeClr>
                </a:solidFill>
              </a:rPr>
              <a:t>Intermittency</a:t>
            </a:r>
            <a:r>
              <a:rPr lang="de-AT" sz="1200" b="1" dirty="0" smtClean="0">
                <a:solidFill>
                  <a:schemeClr val="tx1">
                    <a:lumMod val="75000"/>
                    <a:lumOff val="25000"/>
                  </a:schemeClr>
                </a:solidFill>
              </a:rPr>
              <a:t> </a:t>
            </a:r>
            <a:r>
              <a:rPr lang="de-AT" sz="1200" b="1" dirty="0" err="1" smtClean="0">
                <a:solidFill>
                  <a:schemeClr val="tx1">
                    <a:lumMod val="75000"/>
                    <a:lumOff val="25000"/>
                  </a:schemeClr>
                </a:solidFill>
              </a:rPr>
              <a:t>and</a:t>
            </a:r>
            <a:r>
              <a:rPr lang="de-AT" sz="1200" b="1" dirty="0" smtClean="0">
                <a:solidFill>
                  <a:schemeClr val="tx1">
                    <a:lumMod val="75000"/>
                    <a:lumOff val="25000"/>
                  </a:schemeClr>
                </a:solidFill>
              </a:rPr>
              <a:t> Storage Sub-Module</a:t>
            </a:r>
            <a:endParaRPr lang="de-AT" sz="800" dirty="0" smtClean="0">
              <a:solidFill>
                <a:schemeClr val="tx1">
                  <a:lumMod val="75000"/>
                  <a:lumOff val="25000"/>
                </a:schemeClr>
              </a:solidFill>
            </a:endParaRPr>
          </a:p>
        </p:txBody>
      </p:sp>
      <p:sp>
        <p:nvSpPr>
          <p:cNvPr id="8" name="Rechteck 7"/>
          <p:cNvSpPr/>
          <p:nvPr/>
        </p:nvSpPr>
        <p:spPr>
          <a:xfrm>
            <a:off x="4367065" y="859785"/>
            <a:ext cx="2738314" cy="2258876"/>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200" b="1" dirty="0" smtClean="0">
                <a:solidFill>
                  <a:schemeClr val="tx1">
                    <a:lumMod val="75000"/>
                    <a:lumOff val="25000"/>
                  </a:schemeClr>
                </a:solidFill>
              </a:rPr>
              <a:t>2.a Transformation sub-module</a:t>
            </a:r>
          </a:p>
          <a:p>
            <a:pPr marL="171450" indent="-171450" algn="ctr">
              <a:buFontTx/>
              <a:buChar char="-"/>
            </a:pPr>
            <a:endParaRPr lang="de-AT" sz="800" dirty="0" smtClean="0">
              <a:solidFill>
                <a:schemeClr val="tx1">
                  <a:lumMod val="75000"/>
                  <a:lumOff val="25000"/>
                </a:schemeClr>
              </a:solidFill>
            </a:endParaRPr>
          </a:p>
        </p:txBody>
      </p:sp>
      <p:sp>
        <p:nvSpPr>
          <p:cNvPr id="16" name="Rechteck 15"/>
          <p:cNvSpPr/>
          <p:nvPr/>
        </p:nvSpPr>
        <p:spPr>
          <a:xfrm>
            <a:off x="8039905" y="859785"/>
            <a:ext cx="2475696" cy="2849720"/>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200" b="1" dirty="0" smtClean="0">
                <a:solidFill>
                  <a:schemeClr val="tx1">
                    <a:lumMod val="75000"/>
                    <a:lumOff val="25000"/>
                  </a:schemeClr>
                </a:solidFill>
              </a:rPr>
              <a:t>2.b Transformation </a:t>
            </a:r>
            <a:r>
              <a:rPr lang="de-AT" sz="1200" b="1" dirty="0" err="1" smtClean="0">
                <a:solidFill>
                  <a:schemeClr val="tx1">
                    <a:lumMod val="75000"/>
                    <a:lumOff val="25000"/>
                  </a:schemeClr>
                </a:solidFill>
              </a:rPr>
              <a:t>Capacity</a:t>
            </a:r>
            <a:r>
              <a:rPr lang="de-AT" sz="1200" b="1" dirty="0" smtClean="0">
                <a:solidFill>
                  <a:schemeClr val="tx1">
                    <a:lumMod val="75000"/>
                    <a:lumOff val="25000"/>
                  </a:schemeClr>
                </a:solidFill>
              </a:rPr>
              <a:t> sub-module</a:t>
            </a:r>
          </a:p>
          <a:p>
            <a:pPr algn="ctr"/>
            <a:endParaRPr lang="de-AT" sz="800" dirty="0" smtClean="0">
              <a:solidFill>
                <a:schemeClr val="tx1">
                  <a:lumMod val="75000"/>
                  <a:lumOff val="25000"/>
                </a:schemeClr>
              </a:solidFill>
            </a:endParaRPr>
          </a:p>
          <a:p>
            <a:pPr algn="ctr"/>
            <a:endParaRPr lang="de-AT" sz="800" dirty="0" smtClean="0">
              <a:solidFill>
                <a:schemeClr val="tx1">
                  <a:lumMod val="75000"/>
                  <a:lumOff val="25000"/>
                </a:schemeClr>
              </a:solidFill>
            </a:endParaRPr>
          </a:p>
        </p:txBody>
      </p:sp>
      <p:cxnSp>
        <p:nvCxnSpPr>
          <p:cNvPr id="18" name="Gerade Verbindung mit Pfeil 17"/>
          <p:cNvCxnSpPr/>
          <p:nvPr/>
        </p:nvCxnSpPr>
        <p:spPr>
          <a:xfrm>
            <a:off x="4693054" y="3144953"/>
            <a:ext cx="0" cy="1402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hteck 19"/>
          <p:cNvSpPr/>
          <p:nvPr/>
        </p:nvSpPr>
        <p:spPr>
          <a:xfrm>
            <a:off x="1175742" y="839999"/>
            <a:ext cx="1951210" cy="4290801"/>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marL="228600" indent="-228600" algn="ctr">
              <a:buAutoNum type="arabicPeriod"/>
            </a:pPr>
            <a:r>
              <a:rPr lang="de-AT" sz="1200" b="1" dirty="0" smtClean="0">
                <a:solidFill>
                  <a:schemeClr val="tx1">
                    <a:lumMod val="75000"/>
                    <a:lumOff val="25000"/>
                  </a:schemeClr>
                </a:solidFill>
              </a:rPr>
              <a:t>End-</a:t>
            </a:r>
            <a:r>
              <a:rPr lang="de-AT" sz="1200" b="1" dirty="0" err="1" smtClean="0">
                <a:solidFill>
                  <a:schemeClr val="tx1">
                    <a:lumMod val="75000"/>
                    <a:lumOff val="25000"/>
                  </a:schemeClr>
                </a:solidFill>
              </a:rPr>
              <a:t>Use</a:t>
            </a:r>
            <a:r>
              <a:rPr lang="de-AT" sz="1200" b="1" dirty="0" smtClean="0">
                <a:solidFill>
                  <a:schemeClr val="tx1">
                    <a:lumMod val="75000"/>
                    <a:lumOff val="25000"/>
                  </a:schemeClr>
                </a:solidFill>
              </a:rPr>
              <a:t> sub-module</a:t>
            </a:r>
          </a:p>
        </p:txBody>
      </p:sp>
      <p:sp>
        <p:nvSpPr>
          <p:cNvPr id="21" name="Textfeld 20"/>
          <p:cNvSpPr txBox="1"/>
          <p:nvPr/>
        </p:nvSpPr>
        <p:spPr>
          <a:xfrm rot="16200000">
            <a:off x="4060248" y="3563207"/>
            <a:ext cx="1407572" cy="553998"/>
          </a:xfrm>
          <a:prstGeom prst="rect">
            <a:avLst/>
          </a:prstGeom>
          <a:noFill/>
        </p:spPr>
        <p:txBody>
          <a:bodyPr wrap="square" rtlCol="0">
            <a:spAutoFit/>
          </a:bodyPr>
          <a:lstStyle/>
          <a:p>
            <a:r>
              <a:rPr lang="de-AT" sz="1000" dirty="0" smtClean="0"/>
              <a:t>Max. Transformation </a:t>
            </a:r>
            <a:r>
              <a:rPr lang="de-AT" sz="1000" dirty="0" err="1" smtClean="0"/>
              <a:t>Ouput</a:t>
            </a:r>
            <a:r>
              <a:rPr lang="de-AT" sz="1000" dirty="0" smtClean="0"/>
              <a:t> </a:t>
            </a:r>
            <a:r>
              <a:rPr lang="de-AT" sz="1000" dirty="0" err="1" smtClean="0"/>
              <a:t>required</a:t>
            </a:r>
            <a:r>
              <a:rPr lang="de-AT" sz="1000" dirty="0" smtClean="0"/>
              <a:t> [Total, Wind, PV]</a:t>
            </a:r>
          </a:p>
        </p:txBody>
      </p:sp>
      <p:cxnSp>
        <p:nvCxnSpPr>
          <p:cNvPr id="22" name="Gerade Verbindung mit Pfeil 21"/>
          <p:cNvCxnSpPr/>
          <p:nvPr/>
        </p:nvCxnSpPr>
        <p:spPr>
          <a:xfrm flipV="1">
            <a:off x="5364791" y="3135854"/>
            <a:ext cx="11520" cy="1380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rot="16200000">
            <a:off x="4760350" y="3603511"/>
            <a:ext cx="1379739" cy="553998"/>
          </a:xfrm>
          <a:prstGeom prst="rect">
            <a:avLst/>
          </a:prstGeom>
          <a:noFill/>
        </p:spPr>
        <p:txBody>
          <a:bodyPr wrap="square" rtlCol="0">
            <a:spAutoFit/>
          </a:bodyPr>
          <a:lstStyle/>
          <a:p>
            <a:r>
              <a:rPr lang="de-AT" sz="1000" dirty="0" err="1" smtClean="0"/>
              <a:t>Realizable</a:t>
            </a:r>
            <a:r>
              <a:rPr lang="de-AT" sz="1000" dirty="0" smtClean="0"/>
              <a:t> </a:t>
            </a:r>
            <a:r>
              <a:rPr lang="de-AT" sz="1000" dirty="0" err="1" smtClean="0"/>
              <a:t>Capacity</a:t>
            </a:r>
            <a:r>
              <a:rPr lang="de-AT" sz="1000" dirty="0" smtClean="0"/>
              <a:t> </a:t>
            </a:r>
            <a:r>
              <a:rPr lang="de-AT" sz="1000" dirty="0" err="1" smtClean="0"/>
              <a:t>Factor</a:t>
            </a:r>
            <a:r>
              <a:rPr lang="de-AT" sz="1000" dirty="0" smtClean="0"/>
              <a:t> [Wind, PV]</a:t>
            </a:r>
          </a:p>
          <a:p>
            <a:r>
              <a:rPr lang="de-AT" sz="1000" dirty="0" smtClean="0"/>
              <a:t> </a:t>
            </a:r>
            <a:endParaRPr lang="en-IE" sz="1000" dirty="0"/>
          </a:p>
        </p:txBody>
      </p:sp>
      <p:sp>
        <p:nvSpPr>
          <p:cNvPr id="30" name="Textfeld 29"/>
          <p:cNvSpPr txBox="1"/>
          <p:nvPr/>
        </p:nvSpPr>
        <p:spPr>
          <a:xfrm>
            <a:off x="3337349" y="4577324"/>
            <a:ext cx="1355705" cy="861774"/>
          </a:xfrm>
          <a:prstGeom prst="rect">
            <a:avLst/>
          </a:prstGeom>
          <a:noFill/>
        </p:spPr>
        <p:txBody>
          <a:bodyPr wrap="square" rtlCol="0">
            <a:spAutoFit/>
          </a:bodyPr>
          <a:lstStyle/>
          <a:p>
            <a:r>
              <a:rPr lang="de-AT" sz="1000" dirty="0" smtClean="0"/>
              <a:t>DSM – </a:t>
            </a:r>
            <a:r>
              <a:rPr lang="de-AT" sz="1000" dirty="0" err="1" smtClean="0"/>
              <a:t>Degree</a:t>
            </a:r>
            <a:r>
              <a:rPr lang="de-AT" sz="1000" dirty="0" smtClean="0"/>
              <a:t> </a:t>
            </a:r>
            <a:r>
              <a:rPr lang="de-AT" sz="1000" dirty="0" err="1" smtClean="0"/>
              <a:t>of</a:t>
            </a:r>
            <a:r>
              <a:rPr lang="de-AT" sz="1000" dirty="0" smtClean="0"/>
              <a:t> Implementation (V2G, </a:t>
            </a:r>
            <a:r>
              <a:rPr lang="de-AT" sz="1000" dirty="0" err="1" smtClean="0"/>
              <a:t>small</a:t>
            </a:r>
            <a:r>
              <a:rPr lang="de-AT" sz="1000" dirty="0" smtClean="0"/>
              <a:t> </a:t>
            </a:r>
            <a:r>
              <a:rPr lang="de-AT" sz="1000" dirty="0" err="1" smtClean="0"/>
              <a:t>heatpumps</a:t>
            </a:r>
            <a:r>
              <a:rPr lang="de-AT" sz="1000" dirty="0" smtClean="0"/>
              <a:t>, smart </a:t>
            </a:r>
            <a:r>
              <a:rPr lang="de-AT" sz="1000" dirty="0" err="1" smtClean="0"/>
              <a:t>charging</a:t>
            </a:r>
            <a:r>
              <a:rPr lang="de-AT" sz="1000" dirty="0" smtClean="0"/>
              <a:t>, </a:t>
            </a:r>
            <a:r>
              <a:rPr lang="de-AT" sz="1000" dirty="0" err="1" smtClean="0"/>
              <a:t>other</a:t>
            </a:r>
            <a:r>
              <a:rPr lang="de-AT" sz="1000" dirty="0" smtClean="0"/>
              <a:t> DSM)</a:t>
            </a:r>
          </a:p>
        </p:txBody>
      </p:sp>
      <p:cxnSp>
        <p:nvCxnSpPr>
          <p:cNvPr id="32" name="Gerade Verbindung mit Pfeil 31"/>
          <p:cNvCxnSpPr/>
          <p:nvPr/>
        </p:nvCxnSpPr>
        <p:spPr>
          <a:xfrm>
            <a:off x="3145058" y="1623060"/>
            <a:ext cx="1210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3263513" y="1425830"/>
            <a:ext cx="966989" cy="246221"/>
          </a:xfrm>
          <a:prstGeom prst="rect">
            <a:avLst/>
          </a:prstGeom>
          <a:noFill/>
        </p:spPr>
        <p:txBody>
          <a:bodyPr wrap="square" rtlCol="0">
            <a:spAutoFit/>
          </a:bodyPr>
          <a:lstStyle/>
          <a:p>
            <a:r>
              <a:rPr lang="de-AT" sz="1000" dirty="0" err="1" smtClean="0"/>
              <a:t>FE_demand</a:t>
            </a:r>
            <a:endParaRPr lang="de-AT" sz="1000" dirty="0" smtClean="0"/>
          </a:p>
        </p:txBody>
      </p:sp>
      <p:cxnSp>
        <p:nvCxnSpPr>
          <p:cNvPr id="39" name="Gerade Verbindung mit Pfeil 38"/>
          <p:cNvCxnSpPr/>
          <p:nvPr/>
        </p:nvCxnSpPr>
        <p:spPr>
          <a:xfrm>
            <a:off x="7116568" y="1619139"/>
            <a:ext cx="9233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feld 40"/>
          <p:cNvSpPr txBox="1"/>
          <p:nvPr/>
        </p:nvSpPr>
        <p:spPr>
          <a:xfrm>
            <a:off x="7130054" y="1369528"/>
            <a:ext cx="1366169" cy="246221"/>
          </a:xfrm>
          <a:prstGeom prst="rect">
            <a:avLst/>
          </a:prstGeom>
          <a:noFill/>
        </p:spPr>
        <p:txBody>
          <a:bodyPr wrap="square" rtlCol="0">
            <a:spAutoFit/>
          </a:bodyPr>
          <a:lstStyle/>
          <a:p>
            <a:r>
              <a:rPr lang="de-AT" sz="1000" dirty="0" err="1" smtClean="0"/>
              <a:t>Cap_required</a:t>
            </a:r>
            <a:endParaRPr lang="en-IE" sz="1000" dirty="0"/>
          </a:p>
        </p:txBody>
      </p:sp>
      <p:sp>
        <p:nvSpPr>
          <p:cNvPr id="42" name="Textfeld 41"/>
          <p:cNvSpPr txBox="1"/>
          <p:nvPr/>
        </p:nvSpPr>
        <p:spPr>
          <a:xfrm>
            <a:off x="7141241" y="2573415"/>
            <a:ext cx="1366169" cy="246221"/>
          </a:xfrm>
          <a:prstGeom prst="rect">
            <a:avLst/>
          </a:prstGeom>
          <a:noFill/>
        </p:spPr>
        <p:txBody>
          <a:bodyPr wrap="square" rtlCol="0">
            <a:spAutoFit/>
          </a:bodyPr>
          <a:lstStyle/>
          <a:p>
            <a:r>
              <a:rPr lang="de-AT" sz="1000" dirty="0" err="1" smtClean="0"/>
              <a:t>Cap_available</a:t>
            </a:r>
            <a:endParaRPr lang="en-IE" sz="1000" dirty="0"/>
          </a:p>
        </p:txBody>
      </p:sp>
      <p:cxnSp>
        <p:nvCxnSpPr>
          <p:cNvPr id="43" name="Gerade Verbindung mit Pfeil 42"/>
          <p:cNvCxnSpPr/>
          <p:nvPr/>
        </p:nvCxnSpPr>
        <p:spPr>
          <a:xfrm flipH="1">
            <a:off x="7123485" y="2833521"/>
            <a:ext cx="916420" cy="14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p:cNvCxnSpPr/>
          <p:nvPr/>
        </p:nvCxnSpPr>
        <p:spPr>
          <a:xfrm>
            <a:off x="3133188" y="4600180"/>
            <a:ext cx="1527721" cy="8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Textfeld 62"/>
          <p:cNvSpPr txBox="1"/>
          <p:nvPr/>
        </p:nvSpPr>
        <p:spPr>
          <a:xfrm>
            <a:off x="5019157" y="6012722"/>
            <a:ext cx="979861" cy="707886"/>
          </a:xfrm>
          <a:prstGeom prst="rect">
            <a:avLst/>
          </a:prstGeom>
          <a:noFill/>
        </p:spPr>
        <p:txBody>
          <a:bodyPr wrap="square" rtlCol="0">
            <a:spAutoFit/>
          </a:bodyPr>
          <a:lstStyle/>
          <a:p>
            <a:r>
              <a:rPr lang="de-AT" sz="1000" dirty="0" err="1" smtClean="0"/>
              <a:t>Policies</a:t>
            </a:r>
            <a:r>
              <a:rPr lang="de-AT" sz="1000" dirty="0" smtClean="0"/>
              <a:t> (e.g. </a:t>
            </a:r>
            <a:r>
              <a:rPr lang="de-AT" sz="1000" dirty="0" err="1" smtClean="0"/>
              <a:t>storage</a:t>
            </a:r>
            <a:r>
              <a:rPr lang="de-AT" sz="1000" dirty="0" smtClean="0"/>
              <a:t>, </a:t>
            </a:r>
            <a:r>
              <a:rPr lang="de-AT" sz="1000" dirty="0" err="1" smtClean="0"/>
              <a:t>grid</a:t>
            </a:r>
            <a:r>
              <a:rPr lang="de-AT" sz="1000" dirty="0" smtClean="0"/>
              <a:t> </a:t>
            </a:r>
            <a:r>
              <a:rPr lang="de-AT" sz="1000" dirty="0" err="1" smtClean="0"/>
              <a:t>expansion</a:t>
            </a:r>
            <a:r>
              <a:rPr lang="de-AT" sz="1000" dirty="0" smtClean="0"/>
              <a:t>…)</a:t>
            </a:r>
          </a:p>
          <a:p>
            <a:pPr marL="171450" indent="-171450">
              <a:buFontTx/>
              <a:buChar char="-"/>
            </a:pPr>
            <a:endParaRPr lang="en-IE" sz="1000" dirty="0"/>
          </a:p>
        </p:txBody>
      </p:sp>
      <p:sp>
        <p:nvSpPr>
          <p:cNvPr id="28" name="Rechteck 27"/>
          <p:cNvSpPr/>
          <p:nvPr/>
        </p:nvSpPr>
        <p:spPr>
          <a:xfrm>
            <a:off x="1341108" y="1219925"/>
            <a:ext cx="1620478"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de-AT" sz="1000" dirty="0" smtClean="0">
                <a:solidFill>
                  <a:schemeClr val="tx1">
                    <a:lumMod val="75000"/>
                    <a:lumOff val="25000"/>
                  </a:schemeClr>
                </a:solidFill>
              </a:rPr>
              <a:t>Transport </a:t>
            </a:r>
            <a:r>
              <a:rPr lang="de-AT" sz="1000" dirty="0" err="1" smtClean="0">
                <a:solidFill>
                  <a:schemeClr val="tx1">
                    <a:lumMod val="75000"/>
                    <a:lumOff val="25000"/>
                  </a:schemeClr>
                </a:solidFill>
              </a:rPr>
              <a:t>Household</a:t>
            </a:r>
            <a:endParaRPr lang="de-AT" sz="1000" dirty="0" smtClean="0">
              <a:solidFill>
                <a:schemeClr val="tx1">
                  <a:lumMod val="75000"/>
                  <a:lumOff val="25000"/>
                </a:schemeClr>
              </a:solidFill>
            </a:endParaRPr>
          </a:p>
        </p:txBody>
      </p:sp>
      <p:sp>
        <p:nvSpPr>
          <p:cNvPr id="29" name="Rechteck 28"/>
          <p:cNvSpPr/>
          <p:nvPr/>
        </p:nvSpPr>
        <p:spPr>
          <a:xfrm>
            <a:off x="1327656" y="3334533"/>
            <a:ext cx="1597059" cy="725606"/>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de-AT" sz="1000" dirty="0" smtClean="0">
                <a:solidFill>
                  <a:schemeClr val="tx1">
                    <a:lumMod val="75000"/>
                    <a:lumOff val="25000"/>
                  </a:schemeClr>
                </a:solidFill>
              </a:rPr>
              <a:t>Final </a:t>
            </a:r>
            <a:r>
              <a:rPr lang="de-AT" sz="1000" dirty="0" err="1" smtClean="0">
                <a:solidFill>
                  <a:schemeClr val="tx1">
                    <a:lumMod val="75000"/>
                    <a:lumOff val="25000"/>
                  </a:schemeClr>
                </a:solidFill>
              </a:rPr>
              <a:t>Energy</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Intensities</a:t>
            </a:r>
            <a:endParaRPr lang="de-AT" sz="1000" dirty="0" smtClean="0">
              <a:solidFill>
                <a:schemeClr val="tx1">
                  <a:lumMod val="75000"/>
                  <a:lumOff val="25000"/>
                </a:schemeClr>
              </a:solidFill>
            </a:endParaRPr>
          </a:p>
          <a:p>
            <a:r>
              <a:rPr lang="de-AT" sz="1000" dirty="0" smtClean="0">
                <a:solidFill>
                  <a:schemeClr val="tx1">
                    <a:lumMod val="75000"/>
                    <a:lumOff val="25000"/>
                  </a:schemeClr>
                </a:solidFill>
              </a:rPr>
              <a:t>(Rest </a:t>
            </a:r>
            <a:r>
              <a:rPr lang="de-AT" sz="1000" dirty="0" err="1" smtClean="0">
                <a:solidFill>
                  <a:schemeClr val="tx1">
                    <a:lumMod val="75000"/>
                    <a:lumOff val="25000"/>
                  </a:schemeClr>
                </a:solidFill>
              </a:rPr>
              <a:t>of</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Sectors</a:t>
            </a:r>
            <a:r>
              <a:rPr lang="de-AT" sz="1000" dirty="0" smtClean="0">
                <a:solidFill>
                  <a:schemeClr val="tx1">
                    <a:lumMod val="75000"/>
                    <a:lumOff val="25000"/>
                  </a:schemeClr>
                </a:solidFill>
              </a:rPr>
              <a:t>)</a:t>
            </a:r>
          </a:p>
        </p:txBody>
      </p:sp>
      <p:sp>
        <p:nvSpPr>
          <p:cNvPr id="31" name="Rechteck 30"/>
          <p:cNvSpPr/>
          <p:nvPr/>
        </p:nvSpPr>
        <p:spPr>
          <a:xfrm>
            <a:off x="1332314" y="2555892"/>
            <a:ext cx="1612152" cy="673231"/>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de-AT" sz="1000" dirty="0" err="1" smtClean="0">
                <a:solidFill>
                  <a:schemeClr val="tx1">
                    <a:lumMod val="75000"/>
                    <a:lumOff val="25000"/>
                  </a:schemeClr>
                </a:solidFill>
              </a:rPr>
              <a:t>Households</a:t>
            </a:r>
            <a:r>
              <a:rPr lang="de-AT" sz="1000" dirty="0" smtClean="0">
                <a:solidFill>
                  <a:schemeClr val="tx1">
                    <a:lumMod val="75000"/>
                    <a:lumOff val="25000"/>
                  </a:schemeClr>
                </a:solidFill>
              </a:rPr>
              <a:t>: Buildings</a:t>
            </a:r>
          </a:p>
        </p:txBody>
      </p:sp>
      <p:sp>
        <p:nvSpPr>
          <p:cNvPr id="33" name="Rectángulo 1"/>
          <p:cNvSpPr/>
          <p:nvPr/>
        </p:nvSpPr>
        <p:spPr>
          <a:xfrm>
            <a:off x="928842" y="705351"/>
            <a:ext cx="9821708" cy="5314449"/>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800" b="1" dirty="0">
              <a:solidFill>
                <a:srgbClr val="C00000"/>
              </a:solidFill>
            </a:endParaRPr>
          </a:p>
        </p:txBody>
      </p:sp>
      <p:cxnSp>
        <p:nvCxnSpPr>
          <p:cNvPr id="15" name="Gerade Verbindung mit Pfeil 14"/>
          <p:cNvCxnSpPr/>
          <p:nvPr/>
        </p:nvCxnSpPr>
        <p:spPr>
          <a:xfrm>
            <a:off x="368300" y="1797050"/>
            <a:ext cx="807442"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118985" y="1803400"/>
            <a:ext cx="902900" cy="707886"/>
          </a:xfrm>
          <a:prstGeom prst="rect">
            <a:avLst/>
          </a:prstGeom>
          <a:noFill/>
        </p:spPr>
        <p:txBody>
          <a:bodyPr wrap="square" rtlCol="0">
            <a:spAutoFit/>
          </a:bodyPr>
          <a:lstStyle/>
          <a:p>
            <a:r>
              <a:rPr lang="de-AT" sz="1000" dirty="0" err="1" smtClean="0">
                <a:solidFill>
                  <a:schemeClr val="accent1"/>
                </a:solidFill>
              </a:rPr>
              <a:t>Economic</a:t>
            </a:r>
            <a:r>
              <a:rPr lang="de-AT" sz="1000" dirty="0" smtClean="0">
                <a:solidFill>
                  <a:schemeClr val="accent1"/>
                </a:solidFill>
              </a:rPr>
              <a:t> Demand (USD)</a:t>
            </a:r>
          </a:p>
          <a:p>
            <a:endParaRPr lang="en-IE" sz="1000" dirty="0">
              <a:solidFill>
                <a:schemeClr val="accent1"/>
              </a:solidFill>
            </a:endParaRPr>
          </a:p>
        </p:txBody>
      </p:sp>
      <p:sp>
        <p:nvSpPr>
          <p:cNvPr id="47" name="Textfeld 46"/>
          <p:cNvSpPr txBox="1"/>
          <p:nvPr/>
        </p:nvSpPr>
        <p:spPr>
          <a:xfrm>
            <a:off x="10775224" y="1017960"/>
            <a:ext cx="1323105" cy="707886"/>
          </a:xfrm>
          <a:prstGeom prst="rect">
            <a:avLst/>
          </a:prstGeom>
          <a:noFill/>
        </p:spPr>
        <p:txBody>
          <a:bodyPr wrap="square" rtlCol="0">
            <a:spAutoFit/>
          </a:bodyPr>
          <a:lstStyle/>
          <a:p>
            <a:r>
              <a:rPr lang="de-AT" sz="1000" dirty="0" smtClean="0"/>
              <a:t>Investments USD</a:t>
            </a:r>
          </a:p>
          <a:p>
            <a:endParaRPr lang="de-AT" sz="1000" dirty="0" smtClean="0"/>
          </a:p>
          <a:p>
            <a:r>
              <a:rPr lang="de-AT" sz="1000" dirty="0" smtClean="0"/>
              <a:t>Material </a:t>
            </a:r>
            <a:r>
              <a:rPr lang="de-AT" sz="1000" dirty="0" err="1" smtClean="0"/>
              <a:t>demand</a:t>
            </a:r>
            <a:r>
              <a:rPr lang="de-AT" sz="1000" dirty="0" smtClean="0"/>
              <a:t> </a:t>
            </a:r>
            <a:r>
              <a:rPr lang="de-AT" sz="1000" dirty="0" err="1" smtClean="0"/>
              <a:t>for</a:t>
            </a:r>
            <a:r>
              <a:rPr lang="de-AT" sz="1000" dirty="0" smtClean="0"/>
              <a:t> </a:t>
            </a:r>
            <a:r>
              <a:rPr lang="de-AT" sz="1000" dirty="0" err="1" smtClean="0"/>
              <a:t>energy</a:t>
            </a:r>
            <a:r>
              <a:rPr lang="de-AT" sz="1000" dirty="0" smtClean="0"/>
              <a:t> </a:t>
            </a:r>
            <a:r>
              <a:rPr lang="de-AT" sz="1000" dirty="0" err="1" smtClean="0"/>
              <a:t>infrastructure</a:t>
            </a:r>
            <a:endParaRPr lang="en-IE" sz="1000" dirty="0"/>
          </a:p>
        </p:txBody>
      </p:sp>
      <p:cxnSp>
        <p:nvCxnSpPr>
          <p:cNvPr id="49" name="Gerade Verbindung mit Pfeil 48"/>
          <p:cNvCxnSpPr/>
          <p:nvPr/>
        </p:nvCxnSpPr>
        <p:spPr>
          <a:xfrm>
            <a:off x="10491419" y="1300417"/>
            <a:ext cx="1371962" cy="18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feld 50"/>
          <p:cNvSpPr txBox="1"/>
          <p:nvPr/>
        </p:nvSpPr>
        <p:spPr>
          <a:xfrm>
            <a:off x="6344699" y="137985"/>
            <a:ext cx="720553" cy="707886"/>
          </a:xfrm>
          <a:prstGeom prst="rect">
            <a:avLst/>
          </a:prstGeom>
          <a:noFill/>
        </p:spPr>
        <p:txBody>
          <a:bodyPr wrap="square" rtlCol="0">
            <a:spAutoFit/>
          </a:bodyPr>
          <a:lstStyle/>
          <a:p>
            <a:r>
              <a:rPr lang="de-AT" sz="1000" dirty="0" err="1" smtClean="0"/>
              <a:t>Available</a:t>
            </a:r>
            <a:r>
              <a:rPr lang="de-AT" sz="1000" dirty="0" smtClean="0"/>
              <a:t> </a:t>
            </a:r>
            <a:r>
              <a:rPr lang="de-AT" sz="1000" dirty="0" err="1" smtClean="0"/>
              <a:t>primary</a:t>
            </a:r>
            <a:r>
              <a:rPr lang="de-AT" sz="1000" dirty="0" smtClean="0"/>
              <a:t> </a:t>
            </a:r>
            <a:r>
              <a:rPr lang="de-AT" sz="1000" dirty="0" err="1" smtClean="0"/>
              <a:t>energy</a:t>
            </a:r>
            <a:endParaRPr lang="de-AT" sz="1000" dirty="0" smtClean="0"/>
          </a:p>
          <a:p>
            <a:endParaRPr lang="en-IE" sz="1000" dirty="0"/>
          </a:p>
        </p:txBody>
      </p:sp>
      <p:cxnSp>
        <p:nvCxnSpPr>
          <p:cNvPr id="54" name="Gerade Verbindung mit Pfeil 53"/>
          <p:cNvCxnSpPr/>
          <p:nvPr/>
        </p:nvCxnSpPr>
        <p:spPr>
          <a:xfrm>
            <a:off x="6279407" y="60760"/>
            <a:ext cx="0" cy="805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p:cNvCxnSpPr/>
          <p:nvPr/>
        </p:nvCxnSpPr>
        <p:spPr>
          <a:xfrm flipH="1">
            <a:off x="10512536" y="3283372"/>
            <a:ext cx="1463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feld 64"/>
          <p:cNvSpPr txBox="1"/>
          <p:nvPr/>
        </p:nvSpPr>
        <p:spPr>
          <a:xfrm>
            <a:off x="10822824" y="3265201"/>
            <a:ext cx="1233894" cy="553998"/>
          </a:xfrm>
          <a:prstGeom prst="rect">
            <a:avLst/>
          </a:prstGeom>
          <a:noFill/>
        </p:spPr>
        <p:txBody>
          <a:bodyPr wrap="square" rtlCol="0">
            <a:spAutoFit/>
          </a:bodyPr>
          <a:lstStyle/>
          <a:p>
            <a:r>
              <a:rPr lang="de-AT" sz="1000" dirty="0" err="1" smtClean="0"/>
              <a:t>Capacity</a:t>
            </a:r>
            <a:r>
              <a:rPr lang="de-AT" sz="1000" dirty="0" smtClean="0"/>
              <a:t> </a:t>
            </a:r>
            <a:r>
              <a:rPr lang="de-AT" sz="1000" dirty="0" err="1" smtClean="0"/>
              <a:t>expansion</a:t>
            </a:r>
            <a:r>
              <a:rPr lang="de-AT" sz="1000" dirty="0" smtClean="0"/>
              <a:t> </a:t>
            </a:r>
            <a:r>
              <a:rPr lang="de-AT" sz="1000" dirty="0" err="1" smtClean="0"/>
              <a:t>policy</a:t>
            </a:r>
            <a:endParaRPr lang="de-AT" sz="1000" dirty="0" smtClean="0"/>
          </a:p>
          <a:p>
            <a:endParaRPr lang="de-AT" sz="1000" dirty="0"/>
          </a:p>
        </p:txBody>
      </p:sp>
      <p:cxnSp>
        <p:nvCxnSpPr>
          <p:cNvPr id="66" name="Gerade Verbindung mit Pfeil 65"/>
          <p:cNvCxnSpPr/>
          <p:nvPr/>
        </p:nvCxnSpPr>
        <p:spPr>
          <a:xfrm flipV="1">
            <a:off x="4367307" y="54228"/>
            <a:ext cx="0" cy="805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feld 66"/>
          <p:cNvSpPr txBox="1"/>
          <p:nvPr/>
        </p:nvSpPr>
        <p:spPr>
          <a:xfrm>
            <a:off x="4330295" y="158431"/>
            <a:ext cx="1116892" cy="707886"/>
          </a:xfrm>
          <a:prstGeom prst="rect">
            <a:avLst/>
          </a:prstGeom>
          <a:noFill/>
        </p:spPr>
        <p:txBody>
          <a:bodyPr wrap="square" rtlCol="0">
            <a:spAutoFit/>
          </a:bodyPr>
          <a:lstStyle/>
          <a:p>
            <a:r>
              <a:rPr lang="de-AT" sz="1000" dirty="0" err="1" smtClean="0"/>
              <a:t>Emissions</a:t>
            </a:r>
            <a:r>
              <a:rPr lang="de-AT" sz="1000" dirty="0" smtClean="0"/>
              <a:t> </a:t>
            </a:r>
            <a:r>
              <a:rPr lang="de-AT" sz="1000" dirty="0" err="1" smtClean="0"/>
              <a:t>from</a:t>
            </a:r>
            <a:r>
              <a:rPr lang="de-AT" sz="1000" dirty="0" smtClean="0"/>
              <a:t> </a:t>
            </a:r>
            <a:r>
              <a:rPr lang="de-AT" sz="1000" dirty="0" err="1" smtClean="0"/>
              <a:t>Energy</a:t>
            </a:r>
            <a:r>
              <a:rPr lang="de-AT" sz="1000" dirty="0" smtClean="0"/>
              <a:t> </a:t>
            </a:r>
            <a:r>
              <a:rPr lang="de-AT" sz="1000" dirty="0" err="1" smtClean="0"/>
              <a:t>transformation</a:t>
            </a:r>
            <a:endParaRPr lang="de-AT" sz="1000" dirty="0" smtClean="0"/>
          </a:p>
          <a:p>
            <a:endParaRPr lang="en-IE" sz="1000" dirty="0"/>
          </a:p>
        </p:txBody>
      </p:sp>
      <p:cxnSp>
        <p:nvCxnSpPr>
          <p:cNvPr id="71" name="Gerade Verbindung mit Pfeil 70"/>
          <p:cNvCxnSpPr/>
          <p:nvPr/>
        </p:nvCxnSpPr>
        <p:spPr>
          <a:xfrm flipV="1">
            <a:off x="5092387" y="5823430"/>
            <a:ext cx="6350" cy="958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hteck 76"/>
          <p:cNvSpPr/>
          <p:nvPr/>
        </p:nvSpPr>
        <p:spPr>
          <a:xfrm>
            <a:off x="8102152" y="5134263"/>
            <a:ext cx="2518035" cy="689167"/>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de-AT" sz="1200" b="1" dirty="0" smtClean="0">
                <a:solidFill>
                  <a:schemeClr val="tx1">
                    <a:lumMod val="75000"/>
                    <a:lumOff val="25000"/>
                  </a:schemeClr>
                </a:solidFill>
              </a:rPr>
              <a:t>4. EROI/ESOI</a:t>
            </a:r>
          </a:p>
          <a:p>
            <a:pPr algn="ctr"/>
            <a:endParaRPr lang="de-AT" sz="1200" b="1" dirty="0" smtClean="0">
              <a:solidFill>
                <a:schemeClr val="tx1">
                  <a:lumMod val="75000"/>
                  <a:lumOff val="25000"/>
                </a:schemeClr>
              </a:solidFill>
            </a:endParaRPr>
          </a:p>
        </p:txBody>
      </p:sp>
      <p:sp>
        <p:nvSpPr>
          <p:cNvPr id="44" name="Rechteck 43"/>
          <p:cNvSpPr/>
          <p:nvPr/>
        </p:nvSpPr>
        <p:spPr>
          <a:xfrm>
            <a:off x="1341108" y="1875213"/>
            <a:ext cx="1620478"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de-AT" sz="1000" dirty="0" smtClean="0">
                <a:solidFill>
                  <a:schemeClr val="tx1">
                    <a:lumMod val="75000"/>
                    <a:lumOff val="25000"/>
                  </a:schemeClr>
                </a:solidFill>
              </a:rPr>
              <a:t>Transport </a:t>
            </a:r>
            <a:r>
              <a:rPr lang="de-AT" sz="1000" dirty="0" err="1" smtClean="0">
                <a:solidFill>
                  <a:schemeClr val="tx1">
                    <a:lumMod val="75000"/>
                    <a:lumOff val="25000"/>
                  </a:schemeClr>
                </a:solidFill>
              </a:rPr>
              <a:t>Freight</a:t>
            </a:r>
            <a:endParaRPr lang="de-AT" sz="1000" dirty="0" smtClean="0">
              <a:solidFill>
                <a:schemeClr val="tx1">
                  <a:lumMod val="75000"/>
                  <a:lumOff val="25000"/>
                </a:schemeClr>
              </a:solidFill>
            </a:endParaRPr>
          </a:p>
        </p:txBody>
      </p:sp>
      <p:sp>
        <p:nvSpPr>
          <p:cNvPr id="45" name="Rechteck 44"/>
          <p:cNvSpPr/>
          <p:nvPr/>
        </p:nvSpPr>
        <p:spPr>
          <a:xfrm>
            <a:off x="1329492" y="4194787"/>
            <a:ext cx="1597059" cy="725606"/>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de-AT" sz="1000" dirty="0" err="1" smtClean="0">
                <a:solidFill>
                  <a:schemeClr val="tx1">
                    <a:lumMod val="75000"/>
                    <a:lumOff val="25000"/>
                  </a:schemeClr>
                </a:solidFill>
              </a:rPr>
              <a:t>Later</a:t>
            </a:r>
            <a:r>
              <a:rPr lang="de-AT" sz="1000" dirty="0" smtClean="0">
                <a:solidFill>
                  <a:schemeClr val="tx1">
                    <a:lumMod val="75000"/>
                    <a:lumOff val="25000"/>
                  </a:schemeClr>
                </a:solidFill>
              </a:rPr>
              <a:t> Versions </a:t>
            </a:r>
            <a:r>
              <a:rPr lang="de-AT" sz="1000" dirty="0" err="1" smtClean="0">
                <a:solidFill>
                  <a:schemeClr val="tx1">
                    <a:lumMod val="75000"/>
                    <a:lumOff val="25000"/>
                  </a:schemeClr>
                </a:solidFill>
              </a:rPr>
              <a:t>of</a:t>
            </a:r>
            <a:r>
              <a:rPr lang="de-AT" sz="1000" dirty="0" smtClean="0">
                <a:solidFill>
                  <a:schemeClr val="tx1">
                    <a:lumMod val="75000"/>
                    <a:lumOff val="25000"/>
                  </a:schemeClr>
                </a:solidFill>
              </a:rPr>
              <a:t> WILIAM: </a:t>
            </a:r>
            <a:r>
              <a:rPr lang="de-AT" sz="1000" dirty="0" err="1" smtClean="0">
                <a:solidFill>
                  <a:schemeClr val="tx1">
                    <a:lumMod val="75000"/>
                    <a:lumOff val="25000"/>
                  </a:schemeClr>
                </a:solidFill>
              </a:rPr>
              <a:t>Sectors</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with</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significant</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future</a:t>
            </a:r>
            <a:r>
              <a:rPr lang="de-AT" sz="1000" dirty="0" smtClean="0">
                <a:solidFill>
                  <a:schemeClr val="tx1">
                    <a:lumMod val="75000"/>
                    <a:lumOff val="25000"/>
                  </a:schemeClr>
                </a:solidFill>
              </a:rPr>
              <a:t> H2 </a:t>
            </a:r>
            <a:r>
              <a:rPr lang="de-AT" sz="1000" dirty="0" err="1" smtClean="0">
                <a:solidFill>
                  <a:schemeClr val="tx1">
                    <a:lumMod val="75000"/>
                    <a:lumOff val="25000"/>
                  </a:schemeClr>
                </a:solidFill>
              </a:rPr>
              <a:t>demand</a:t>
            </a:r>
            <a:r>
              <a:rPr lang="de-AT" sz="1000" dirty="0" smtClean="0">
                <a:solidFill>
                  <a:schemeClr val="tx1">
                    <a:lumMod val="75000"/>
                    <a:lumOff val="25000"/>
                  </a:schemeClr>
                </a:solidFill>
              </a:rPr>
              <a:t> (e.g. Iron &amp; Steel)</a:t>
            </a:r>
          </a:p>
        </p:txBody>
      </p:sp>
      <p:cxnSp>
        <p:nvCxnSpPr>
          <p:cNvPr id="69" name="Gerade Verbindung mit Pfeil 68"/>
          <p:cNvCxnSpPr/>
          <p:nvPr/>
        </p:nvCxnSpPr>
        <p:spPr>
          <a:xfrm flipH="1" flipV="1">
            <a:off x="9087838" y="3712885"/>
            <a:ext cx="4404" cy="666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feld 69"/>
          <p:cNvSpPr txBox="1"/>
          <p:nvPr/>
        </p:nvSpPr>
        <p:spPr>
          <a:xfrm>
            <a:off x="10847636" y="4615629"/>
            <a:ext cx="1178279" cy="707886"/>
          </a:xfrm>
          <a:prstGeom prst="rect">
            <a:avLst/>
          </a:prstGeom>
          <a:noFill/>
        </p:spPr>
        <p:txBody>
          <a:bodyPr wrap="square" rtlCol="0">
            <a:spAutoFit/>
          </a:bodyPr>
          <a:lstStyle/>
          <a:p>
            <a:r>
              <a:rPr lang="de-AT" sz="1000" dirty="0" err="1" smtClean="0"/>
              <a:t>Endogeneous</a:t>
            </a:r>
            <a:r>
              <a:rPr lang="de-AT" sz="1000" dirty="0" smtClean="0"/>
              <a:t> </a:t>
            </a:r>
            <a:r>
              <a:rPr lang="de-AT" sz="1000" dirty="0" err="1" smtClean="0"/>
              <a:t>restrictions</a:t>
            </a:r>
            <a:r>
              <a:rPr lang="de-AT" sz="1000" dirty="0" smtClean="0"/>
              <a:t> (e.g. </a:t>
            </a:r>
            <a:r>
              <a:rPr lang="de-AT" sz="1000" dirty="0" err="1" smtClean="0"/>
              <a:t>land</a:t>
            </a:r>
            <a:r>
              <a:rPr lang="de-AT" sz="1000" dirty="0" smtClean="0"/>
              <a:t> </a:t>
            </a:r>
            <a:r>
              <a:rPr lang="de-AT" sz="1000" dirty="0" err="1" smtClean="0"/>
              <a:t>competition</a:t>
            </a:r>
            <a:r>
              <a:rPr lang="de-AT" sz="1000" dirty="0" smtClean="0"/>
              <a:t>)</a:t>
            </a:r>
          </a:p>
          <a:p>
            <a:pPr marL="171450" indent="-171450">
              <a:buFont typeface="Arial" panose="020B0604020202020204" pitchFamily="34" charset="0"/>
              <a:buChar char="•"/>
            </a:pPr>
            <a:endParaRPr lang="en-IE" sz="1000" dirty="0"/>
          </a:p>
        </p:txBody>
      </p:sp>
      <p:sp>
        <p:nvSpPr>
          <p:cNvPr id="72" name="Rechteck 71"/>
          <p:cNvSpPr/>
          <p:nvPr/>
        </p:nvSpPr>
        <p:spPr>
          <a:xfrm>
            <a:off x="8405010" y="4379111"/>
            <a:ext cx="1974090" cy="678318"/>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de-AT" sz="1200" b="1" dirty="0" smtClean="0">
                <a:solidFill>
                  <a:schemeClr val="tx1">
                    <a:lumMod val="75000"/>
                    <a:lumOff val="25000"/>
                  </a:schemeClr>
                </a:solidFill>
              </a:rPr>
              <a:t>5. Dynamic Potential </a:t>
            </a:r>
            <a:r>
              <a:rPr lang="de-AT" sz="1200" b="1" dirty="0" err="1" smtClean="0">
                <a:solidFill>
                  <a:schemeClr val="tx1">
                    <a:lumMod val="75000"/>
                    <a:lumOff val="25000"/>
                  </a:schemeClr>
                </a:solidFill>
              </a:rPr>
              <a:t>of</a:t>
            </a:r>
            <a:r>
              <a:rPr lang="de-AT" sz="1200" b="1" dirty="0" smtClean="0">
                <a:solidFill>
                  <a:schemeClr val="tx1">
                    <a:lumMod val="75000"/>
                    <a:lumOff val="25000"/>
                  </a:schemeClr>
                </a:solidFill>
              </a:rPr>
              <a:t> RES</a:t>
            </a:r>
          </a:p>
          <a:p>
            <a:pPr algn="ctr"/>
            <a:endParaRPr lang="de-AT" sz="1200" b="1" dirty="0" smtClean="0">
              <a:solidFill>
                <a:schemeClr val="tx1">
                  <a:lumMod val="75000"/>
                  <a:lumOff val="25000"/>
                </a:schemeClr>
              </a:solidFill>
            </a:endParaRPr>
          </a:p>
          <a:p>
            <a:pPr algn="ctr"/>
            <a:endParaRPr lang="de-AT" sz="1200" dirty="0" smtClean="0">
              <a:solidFill>
                <a:schemeClr val="tx1">
                  <a:lumMod val="75000"/>
                  <a:lumOff val="25000"/>
                </a:schemeClr>
              </a:solidFill>
            </a:endParaRPr>
          </a:p>
        </p:txBody>
      </p:sp>
      <p:cxnSp>
        <p:nvCxnSpPr>
          <p:cNvPr id="75" name="Gerade Verbindung mit Pfeil 74"/>
          <p:cNvCxnSpPr>
            <a:endCxn id="77" idx="2"/>
          </p:cNvCxnSpPr>
          <p:nvPr/>
        </p:nvCxnSpPr>
        <p:spPr>
          <a:xfrm flipH="1" flipV="1">
            <a:off x="9361170" y="5823430"/>
            <a:ext cx="3959" cy="730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p:cNvCxnSpPr/>
          <p:nvPr/>
        </p:nvCxnSpPr>
        <p:spPr>
          <a:xfrm>
            <a:off x="10481203" y="3705247"/>
            <a:ext cx="25333" cy="1425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feld 1"/>
          <p:cNvSpPr txBox="1"/>
          <p:nvPr/>
        </p:nvSpPr>
        <p:spPr>
          <a:xfrm>
            <a:off x="41893" y="6553898"/>
            <a:ext cx="1657367" cy="276999"/>
          </a:xfrm>
          <a:prstGeom prst="rect">
            <a:avLst/>
          </a:prstGeom>
          <a:solidFill>
            <a:srgbClr val="FFFF00"/>
          </a:solidFill>
        </p:spPr>
        <p:txBody>
          <a:bodyPr wrap="square" rtlCol="0">
            <a:spAutoFit/>
          </a:bodyPr>
          <a:lstStyle/>
          <a:p>
            <a:pPr algn="ctr"/>
            <a:r>
              <a:rPr lang="de-AT" sz="1200" b="1" dirty="0" smtClean="0"/>
              <a:t>Version: 18.8.2021</a:t>
            </a:r>
            <a:endParaRPr lang="en-IE" sz="1200" b="1" dirty="0"/>
          </a:p>
        </p:txBody>
      </p:sp>
      <p:cxnSp>
        <p:nvCxnSpPr>
          <p:cNvPr id="58" name="Gerade Verbindung mit Pfeil 57"/>
          <p:cNvCxnSpPr/>
          <p:nvPr/>
        </p:nvCxnSpPr>
        <p:spPr>
          <a:xfrm>
            <a:off x="368300" y="2749779"/>
            <a:ext cx="807442"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feld 58"/>
          <p:cNvSpPr txBox="1"/>
          <p:nvPr/>
        </p:nvSpPr>
        <p:spPr>
          <a:xfrm>
            <a:off x="121342" y="2749779"/>
            <a:ext cx="902900" cy="553998"/>
          </a:xfrm>
          <a:prstGeom prst="rect">
            <a:avLst/>
          </a:prstGeom>
          <a:noFill/>
        </p:spPr>
        <p:txBody>
          <a:bodyPr wrap="square" rtlCol="0">
            <a:spAutoFit/>
          </a:bodyPr>
          <a:lstStyle/>
          <a:p>
            <a:r>
              <a:rPr lang="de-AT" sz="1000" dirty="0" err="1" smtClean="0">
                <a:solidFill>
                  <a:schemeClr val="accent1"/>
                </a:solidFill>
              </a:rPr>
              <a:t>Policy</a:t>
            </a:r>
            <a:r>
              <a:rPr lang="de-AT" sz="1000" dirty="0" smtClean="0">
                <a:solidFill>
                  <a:schemeClr val="accent1"/>
                </a:solidFill>
              </a:rPr>
              <a:t> </a:t>
            </a:r>
            <a:r>
              <a:rPr lang="de-AT" sz="1000" dirty="0" err="1" smtClean="0">
                <a:solidFill>
                  <a:schemeClr val="accent1"/>
                </a:solidFill>
              </a:rPr>
              <a:t>Assumptions</a:t>
            </a:r>
            <a:endParaRPr lang="de-AT" sz="1000" dirty="0" smtClean="0">
              <a:solidFill>
                <a:schemeClr val="accent1"/>
              </a:solidFill>
            </a:endParaRPr>
          </a:p>
          <a:p>
            <a:endParaRPr lang="en-IE" sz="1000" dirty="0">
              <a:solidFill>
                <a:schemeClr val="accent1"/>
              </a:solidFill>
            </a:endParaRPr>
          </a:p>
        </p:txBody>
      </p:sp>
      <p:cxnSp>
        <p:nvCxnSpPr>
          <p:cNvPr id="68" name="Gerade Verbindung mit Pfeil 67"/>
          <p:cNvCxnSpPr/>
          <p:nvPr/>
        </p:nvCxnSpPr>
        <p:spPr>
          <a:xfrm flipV="1">
            <a:off x="5434730" y="54228"/>
            <a:ext cx="0" cy="805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feld 73"/>
          <p:cNvSpPr txBox="1"/>
          <p:nvPr/>
        </p:nvSpPr>
        <p:spPr>
          <a:xfrm>
            <a:off x="5391666" y="151898"/>
            <a:ext cx="710629" cy="707886"/>
          </a:xfrm>
          <a:prstGeom prst="rect">
            <a:avLst/>
          </a:prstGeom>
          <a:noFill/>
        </p:spPr>
        <p:txBody>
          <a:bodyPr wrap="square" rtlCol="0">
            <a:spAutoFit/>
          </a:bodyPr>
          <a:lstStyle/>
          <a:p>
            <a:r>
              <a:rPr lang="de-AT" sz="1000" dirty="0" err="1" smtClean="0"/>
              <a:t>Required</a:t>
            </a:r>
            <a:r>
              <a:rPr lang="de-AT" sz="1000" dirty="0" smtClean="0"/>
              <a:t> </a:t>
            </a:r>
            <a:r>
              <a:rPr lang="de-AT" sz="1000" dirty="0" err="1" smtClean="0"/>
              <a:t>primary</a:t>
            </a:r>
            <a:r>
              <a:rPr lang="de-AT" sz="1000" dirty="0" smtClean="0"/>
              <a:t> </a:t>
            </a:r>
            <a:r>
              <a:rPr lang="de-AT" sz="1000" dirty="0" err="1" smtClean="0"/>
              <a:t>energy</a:t>
            </a:r>
            <a:endParaRPr lang="de-AT" sz="1000" dirty="0" smtClean="0"/>
          </a:p>
          <a:p>
            <a:endParaRPr lang="en-IE" sz="1000" dirty="0"/>
          </a:p>
        </p:txBody>
      </p:sp>
      <p:sp>
        <p:nvSpPr>
          <p:cNvPr id="80" name="Rechteck 79"/>
          <p:cNvSpPr/>
          <p:nvPr/>
        </p:nvSpPr>
        <p:spPr>
          <a:xfrm>
            <a:off x="4629682" y="1397839"/>
            <a:ext cx="2250282"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000" dirty="0" err="1" smtClean="0">
                <a:solidFill>
                  <a:schemeClr val="tx1">
                    <a:lumMod val="75000"/>
                    <a:lumOff val="25000"/>
                  </a:schemeClr>
                </a:solidFill>
              </a:rPr>
              <a:t>Energy</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transformation</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chain</a:t>
            </a:r>
            <a:r>
              <a:rPr lang="de-AT" sz="1000" dirty="0" smtClean="0">
                <a:solidFill>
                  <a:schemeClr val="tx1">
                    <a:lumMod val="75000"/>
                    <a:lumOff val="25000"/>
                  </a:schemeClr>
                </a:solidFill>
              </a:rPr>
              <a:t> </a:t>
            </a:r>
          </a:p>
          <a:p>
            <a:pPr algn="ctr"/>
            <a:r>
              <a:rPr lang="de-AT" sz="1000" dirty="0" smtClean="0">
                <a:solidFill>
                  <a:schemeClr val="tx1">
                    <a:lumMod val="75000"/>
                    <a:lumOff val="25000"/>
                  </a:schemeClr>
                </a:solidFill>
              </a:rPr>
              <a:t>(</a:t>
            </a:r>
            <a:r>
              <a:rPr lang="de-AT" sz="1000" dirty="0" err="1" smtClean="0">
                <a:solidFill>
                  <a:schemeClr val="tx1">
                    <a:lumMod val="75000"/>
                    <a:lumOff val="25000"/>
                  </a:schemeClr>
                </a:solidFill>
              </a:rPr>
              <a:t>energy</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balancing</a:t>
            </a:r>
            <a:r>
              <a:rPr lang="de-AT" sz="1000" dirty="0" smtClean="0">
                <a:solidFill>
                  <a:schemeClr val="tx1">
                    <a:lumMod val="75000"/>
                    <a:lumOff val="25000"/>
                  </a:schemeClr>
                </a:solidFill>
              </a:rPr>
              <a:t>)</a:t>
            </a:r>
          </a:p>
        </p:txBody>
      </p:sp>
      <p:sp>
        <p:nvSpPr>
          <p:cNvPr id="81" name="Rechteck 80"/>
          <p:cNvSpPr/>
          <p:nvPr/>
        </p:nvSpPr>
        <p:spPr>
          <a:xfrm>
            <a:off x="4627945" y="2248991"/>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000" dirty="0" smtClean="0">
                <a:solidFill>
                  <a:schemeClr val="tx1">
                    <a:lumMod val="75000"/>
                    <a:lumOff val="25000"/>
                  </a:schemeClr>
                </a:solidFill>
              </a:rPr>
              <a:t>Transformation </a:t>
            </a:r>
            <a:r>
              <a:rPr lang="de-AT" sz="1000" dirty="0" err="1" smtClean="0">
                <a:solidFill>
                  <a:schemeClr val="tx1">
                    <a:lumMod val="75000"/>
                    <a:lumOff val="25000"/>
                  </a:schemeClr>
                </a:solidFill>
              </a:rPr>
              <a:t>technology</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utilization</a:t>
            </a:r>
            <a:r>
              <a:rPr lang="de-AT" sz="1000" dirty="0" smtClean="0">
                <a:solidFill>
                  <a:schemeClr val="tx1">
                    <a:lumMod val="75000"/>
                    <a:lumOff val="25000"/>
                  </a:schemeClr>
                </a:solidFill>
              </a:rPr>
              <a:t> </a:t>
            </a:r>
            <a:r>
              <a:rPr lang="de-AT" sz="1000" b="1" dirty="0" err="1" smtClean="0">
                <a:solidFill>
                  <a:schemeClr val="tx1">
                    <a:lumMod val="75000"/>
                    <a:lumOff val="25000"/>
                  </a:schemeClr>
                </a:solidFill>
              </a:rPr>
              <a:t>allocation</a:t>
            </a:r>
            <a:endParaRPr lang="de-AT" sz="1000" b="1" dirty="0" smtClean="0">
              <a:solidFill>
                <a:schemeClr val="tx1">
                  <a:lumMod val="75000"/>
                  <a:lumOff val="25000"/>
                </a:schemeClr>
              </a:solidFill>
            </a:endParaRPr>
          </a:p>
        </p:txBody>
      </p:sp>
      <p:sp>
        <p:nvSpPr>
          <p:cNvPr id="82" name="Textfeld 81"/>
          <p:cNvSpPr txBox="1"/>
          <p:nvPr/>
        </p:nvSpPr>
        <p:spPr>
          <a:xfrm rot="16200000">
            <a:off x="6123290" y="3555179"/>
            <a:ext cx="1407572" cy="707886"/>
          </a:xfrm>
          <a:prstGeom prst="rect">
            <a:avLst/>
          </a:prstGeom>
          <a:noFill/>
        </p:spPr>
        <p:txBody>
          <a:bodyPr wrap="square" rtlCol="0">
            <a:spAutoFit/>
          </a:bodyPr>
          <a:lstStyle/>
          <a:p>
            <a:r>
              <a:rPr lang="de-AT" sz="1000" dirty="0" err="1" smtClean="0"/>
              <a:t>Sector</a:t>
            </a:r>
            <a:r>
              <a:rPr lang="de-AT" sz="1000" dirty="0" smtClean="0"/>
              <a:t> </a:t>
            </a:r>
            <a:r>
              <a:rPr lang="de-AT" sz="1000" dirty="0" err="1" smtClean="0"/>
              <a:t>coupling</a:t>
            </a:r>
            <a:r>
              <a:rPr lang="de-AT" sz="1000" dirty="0" smtClean="0"/>
              <a:t>: </a:t>
            </a:r>
            <a:r>
              <a:rPr lang="de-AT" sz="1000" dirty="0" err="1" smtClean="0"/>
              <a:t>FE_heat</a:t>
            </a:r>
            <a:r>
              <a:rPr lang="de-AT" sz="1000" dirty="0" smtClean="0"/>
              <a:t> </a:t>
            </a:r>
            <a:r>
              <a:rPr lang="de-AT" sz="1000" dirty="0" err="1"/>
              <a:t>produced</a:t>
            </a:r>
            <a:r>
              <a:rPr lang="de-AT" sz="1000" dirty="0"/>
              <a:t> </a:t>
            </a:r>
            <a:r>
              <a:rPr lang="de-AT" sz="1000" dirty="0" err="1" smtClean="0"/>
              <a:t>from</a:t>
            </a:r>
            <a:r>
              <a:rPr lang="de-AT" sz="1000" dirty="0" smtClean="0"/>
              <a:t> </a:t>
            </a:r>
            <a:r>
              <a:rPr lang="de-AT" sz="1000" dirty="0" err="1" smtClean="0"/>
              <a:t>flex</a:t>
            </a:r>
            <a:r>
              <a:rPr lang="de-AT" sz="1000" dirty="0" smtClean="0"/>
              <a:t>. </a:t>
            </a:r>
            <a:r>
              <a:rPr lang="de-AT" sz="1000" dirty="0" err="1" smtClean="0"/>
              <a:t>Techs</a:t>
            </a:r>
            <a:r>
              <a:rPr lang="de-AT" sz="1000" dirty="0" smtClean="0"/>
              <a:t> (large </a:t>
            </a:r>
            <a:r>
              <a:rPr lang="de-AT" sz="1000" dirty="0"/>
              <a:t>HP </a:t>
            </a:r>
            <a:r>
              <a:rPr lang="de-AT" sz="1000" dirty="0" err="1"/>
              <a:t>and</a:t>
            </a:r>
            <a:r>
              <a:rPr lang="de-AT" sz="1000" dirty="0"/>
              <a:t> </a:t>
            </a:r>
            <a:r>
              <a:rPr lang="de-AT" sz="1000" dirty="0" smtClean="0"/>
              <a:t>P2H)</a:t>
            </a:r>
            <a:endParaRPr lang="de-AT" sz="1000" dirty="0"/>
          </a:p>
        </p:txBody>
      </p:sp>
      <p:cxnSp>
        <p:nvCxnSpPr>
          <p:cNvPr id="83" name="Gerade Verbindung mit Pfeil 82"/>
          <p:cNvCxnSpPr/>
          <p:nvPr/>
        </p:nvCxnSpPr>
        <p:spPr>
          <a:xfrm flipH="1" flipV="1">
            <a:off x="6678017" y="3135854"/>
            <a:ext cx="14108" cy="1399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feld 83"/>
          <p:cNvSpPr txBox="1"/>
          <p:nvPr/>
        </p:nvSpPr>
        <p:spPr>
          <a:xfrm rot="16200000">
            <a:off x="5360146" y="3565049"/>
            <a:ext cx="1379739" cy="707886"/>
          </a:xfrm>
          <a:prstGeom prst="rect">
            <a:avLst/>
          </a:prstGeom>
          <a:noFill/>
        </p:spPr>
        <p:txBody>
          <a:bodyPr wrap="square" rtlCol="0">
            <a:spAutoFit/>
          </a:bodyPr>
          <a:lstStyle/>
          <a:p>
            <a:r>
              <a:rPr lang="de-AT" sz="1000" dirty="0" err="1" smtClean="0"/>
              <a:t>Aggregated</a:t>
            </a:r>
            <a:r>
              <a:rPr lang="de-AT" sz="1000" dirty="0" smtClean="0"/>
              <a:t> Storage </a:t>
            </a:r>
            <a:r>
              <a:rPr lang="de-AT" sz="1000" dirty="0" err="1" smtClean="0"/>
              <a:t>Losses</a:t>
            </a:r>
            <a:r>
              <a:rPr lang="de-AT" sz="1000" dirty="0" smtClean="0"/>
              <a:t> % </a:t>
            </a:r>
            <a:r>
              <a:rPr lang="de-AT" sz="1000" dirty="0"/>
              <a:t>[</a:t>
            </a:r>
            <a:r>
              <a:rPr lang="de-AT" sz="1000" dirty="0" err="1"/>
              <a:t>elec</a:t>
            </a:r>
            <a:r>
              <a:rPr lang="de-AT" sz="1000" dirty="0"/>
              <a:t>, gas, </a:t>
            </a:r>
            <a:r>
              <a:rPr lang="de-AT" sz="1000" dirty="0" err="1" smtClean="0"/>
              <a:t>heat</a:t>
            </a:r>
            <a:r>
              <a:rPr lang="de-AT" sz="1000" dirty="0" smtClean="0"/>
              <a:t>]</a:t>
            </a:r>
            <a:endParaRPr lang="de-AT" sz="1000" dirty="0"/>
          </a:p>
          <a:p>
            <a:r>
              <a:rPr lang="de-AT" sz="1000" dirty="0" smtClean="0"/>
              <a:t> </a:t>
            </a:r>
            <a:endParaRPr lang="en-IE" sz="1000" dirty="0"/>
          </a:p>
        </p:txBody>
      </p:sp>
      <p:cxnSp>
        <p:nvCxnSpPr>
          <p:cNvPr id="85" name="Gerade Verbindung mit Pfeil 84"/>
          <p:cNvCxnSpPr/>
          <p:nvPr/>
        </p:nvCxnSpPr>
        <p:spPr>
          <a:xfrm flipV="1">
            <a:off x="5967280" y="3118661"/>
            <a:ext cx="20505" cy="1416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hteck 85"/>
          <p:cNvSpPr/>
          <p:nvPr/>
        </p:nvSpPr>
        <p:spPr>
          <a:xfrm>
            <a:off x="8184694" y="2509931"/>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000" dirty="0" smtClean="0">
                <a:solidFill>
                  <a:schemeClr val="tx1">
                    <a:lumMod val="75000"/>
                    <a:lumOff val="25000"/>
                  </a:schemeClr>
                </a:solidFill>
              </a:rPr>
              <a:t>Transformation Technology Expansion </a:t>
            </a:r>
            <a:r>
              <a:rPr lang="de-AT" sz="1000" b="1" dirty="0" err="1" smtClean="0">
                <a:solidFill>
                  <a:schemeClr val="tx1">
                    <a:lumMod val="75000"/>
                    <a:lumOff val="25000"/>
                  </a:schemeClr>
                </a:solidFill>
              </a:rPr>
              <a:t>allocation</a:t>
            </a:r>
            <a:endParaRPr lang="de-AT" sz="1000" b="1" dirty="0" smtClean="0">
              <a:solidFill>
                <a:schemeClr val="tx1">
                  <a:lumMod val="75000"/>
                  <a:lumOff val="25000"/>
                </a:schemeClr>
              </a:solidFill>
            </a:endParaRPr>
          </a:p>
        </p:txBody>
      </p:sp>
      <p:sp>
        <p:nvSpPr>
          <p:cNvPr id="89" name="Rechteck 88"/>
          <p:cNvSpPr/>
          <p:nvPr/>
        </p:nvSpPr>
        <p:spPr>
          <a:xfrm>
            <a:off x="8184695" y="1463364"/>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000" dirty="0" smtClean="0">
                <a:solidFill>
                  <a:schemeClr val="tx1">
                    <a:lumMod val="75000"/>
                    <a:lumOff val="25000"/>
                  </a:schemeClr>
                </a:solidFill>
              </a:rPr>
              <a:t>Transformation </a:t>
            </a:r>
            <a:r>
              <a:rPr lang="de-AT" sz="1000" dirty="0" err="1" smtClean="0">
                <a:solidFill>
                  <a:schemeClr val="tx1">
                    <a:lumMod val="75000"/>
                    <a:lumOff val="25000"/>
                  </a:schemeClr>
                </a:solidFill>
              </a:rPr>
              <a:t>capacity</a:t>
            </a:r>
            <a:r>
              <a:rPr lang="de-AT" sz="1000" dirty="0" smtClean="0">
                <a:solidFill>
                  <a:schemeClr val="tx1">
                    <a:lumMod val="75000"/>
                    <a:lumOff val="25000"/>
                  </a:schemeClr>
                </a:solidFill>
              </a:rPr>
              <a:t> – Stock- </a:t>
            </a:r>
            <a:r>
              <a:rPr lang="de-AT" sz="1000" dirty="0" err="1" smtClean="0">
                <a:solidFill>
                  <a:schemeClr val="tx1">
                    <a:lumMod val="75000"/>
                    <a:lumOff val="25000"/>
                  </a:schemeClr>
                </a:solidFill>
              </a:rPr>
              <a:t>and</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flow</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modelling</a:t>
            </a:r>
            <a:endParaRPr lang="de-AT" sz="1000" b="1" dirty="0" smtClean="0">
              <a:solidFill>
                <a:schemeClr val="tx1">
                  <a:lumMod val="75000"/>
                  <a:lumOff val="25000"/>
                </a:schemeClr>
              </a:solidFill>
            </a:endParaRPr>
          </a:p>
        </p:txBody>
      </p:sp>
      <p:sp>
        <p:nvSpPr>
          <p:cNvPr id="97" name="Rechteck 96"/>
          <p:cNvSpPr/>
          <p:nvPr/>
        </p:nvSpPr>
        <p:spPr>
          <a:xfrm>
            <a:off x="4888741" y="4781372"/>
            <a:ext cx="2329215" cy="395667"/>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000" dirty="0" err="1" smtClean="0">
                <a:solidFill>
                  <a:schemeClr val="tx1">
                    <a:lumMod val="75000"/>
                    <a:lumOff val="25000"/>
                  </a:schemeClr>
                </a:solidFill>
              </a:rPr>
              <a:t>Estimation</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of</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storage</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losses</a:t>
            </a:r>
            <a:endParaRPr lang="de-AT" sz="1000" b="1" dirty="0" smtClean="0">
              <a:solidFill>
                <a:schemeClr val="tx1">
                  <a:lumMod val="75000"/>
                  <a:lumOff val="25000"/>
                </a:schemeClr>
              </a:solidFill>
            </a:endParaRPr>
          </a:p>
        </p:txBody>
      </p:sp>
      <p:sp>
        <p:nvSpPr>
          <p:cNvPr id="98" name="Rechteck 97"/>
          <p:cNvSpPr/>
          <p:nvPr/>
        </p:nvSpPr>
        <p:spPr>
          <a:xfrm>
            <a:off x="4888741" y="5205757"/>
            <a:ext cx="2329215" cy="502316"/>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000" dirty="0" err="1" smtClean="0">
                <a:solidFill>
                  <a:schemeClr val="tx1">
                    <a:lumMod val="75000"/>
                    <a:lumOff val="25000"/>
                  </a:schemeClr>
                </a:solidFill>
              </a:rPr>
              <a:t>capacity</a:t>
            </a:r>
            <a:r>
              <a:rPr lang="de-AT" sz="1000" dirty="0" smtClean="0">
                <a:solidFill>
                  <a:schemeClr val="tx1">
                    <a:lumMod val="75000"/>
                    <a:lumOff val="25000"/>
                  </a:schemeClr>
                </a:solidFill>
              </a:rPr>
              <a:t> – </a:t>
            </a:r>
            <a:r>
              <a:rPr lang="de-AT" sz="1000" dirty="0" err="1" smtClean="0">
                <a:solidFill>
                  <a:schemeClr val="tx1">
                    <a:lumMod val="75000"/>
                    <a:lumOff val="25000"/>
                  </a:schemeClr>
                </a:solidFill>
              </a:rPr>
              <a:t>storage</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and</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Flexibility</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technologies</a:t>
            </a:r>
            <a:endParaRPr lang="de-AT" sz="1000" b="1" dirty="0" smtClean="0">
              <a:solidFill>
                <a:schemeClr val="tx1">
                  <a:lumMod val="75000"/>
                  <a:lumOff val="25000"/>
                </a:schemeClr>
              </a:solidFill>
            </a:endParaRPr>
          </a:p>
        </p:txBody>
      </p:sp>
      <p:cxnSp>
        <p:nvCxnSpPr>
          <p:cNvPr id="103" name="Gerade Verbindung mit Pfeil 102"/>
          <p:cNvCxnSpPr/>
          <p:nvPr/>
        </p:nvCxnSpPr>
        <p:spPr>
          <a:xfrm>
            <a:off x="7065252" y="60760"/>
            <a:ext cx="0" cy="805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feld 103"/>
          <p:cNvSpPr txBox="1"/>
          <p:nvPr/>
        </p:nvSpPr>
        <p:spPr>
          <a:xfrm>
            <a:off x="7064607" y="120792"/>
            <a:ext cx="510944" cy="707886"/>
          </a:xfrm>
          <a:prstGeom prst="rect">
            <a:avLst/>
          </a:prstGeom>
          <a:noFill/>
        </p:spPr>
        <p:txBody>
          <a:bodyPr wrap="square" rtlCol="0">
            <a:spAutoFit/>
          </a:bodyPr>
          <a:lstStyle/>
          <a:p>
            <a:r>
              <a:rPr lang="de-AT" sz="1000" dirty="0" smtClean="0"/>
              <a:t>Fuel / CO2 Prices</a:t>
            </a:r>
          </a:p>
          <a:p>
            <a:endParaRPr lang="en-IE" sz="1000" dirty="0"/>
          </a:p>
        </p:txBody>
      </p:sp>
      <p:cxnSp>
        <p:nvCxnSpPr>
          <p:cNvPr id="110" name="Gerade Verbindung mit Pfeil 109"/>
          <p:cNvCxnSpPr/>
          <p:nvPr/>
        </p:nvCxnSpPr>
        <p:spPr>
          <a:xfrm flipH="1" flipV="1">
            <a:off x="10361884" y="4612166"/>
            <a:ext cx="1239215" cy="63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feld 112"/>
          <p:cNvSpPr txBox="1"/>
          <p:nvPr/>
        </p:nvSpPr>
        <p:spPr>
          <a:xfrm>
            <a:off x="9310703" y="6367732"/>
            <a:ext cx="1251551" cy="553998"/>
          </a:xfrm>
          <a:prstGeom prst="rect">
            <a:avLst/>
          </a:prstGeom>
          <a:noFill/>
        </p:spPr>
        <p:txBody>
          <a:bodyPr wrap="square" rtlCol="0">
            <a:spAutoFit/>
          </a:bodyPr>
          <a:lstStyle/>
          <a:p>
            <a:r>
              <a:rPr lang="de-AT" sz="1000" dirty="0" err="1" smtClean="0"/>
              <a:t>Energy</a:t>
            </a:r>
            <a:r>
              <a:rPr lang="de-AT" sz="1000" dirty="0" smtClean="0"/>
              <a:t> </a:t>
            </a:r>
            <a:r>
              <a:rPr lang="de-AT" sz="1000" dirty="0" err="1" smtClean="0"/>
              <a:t>demand</a:t>
            </a:r>
            <a:r>
              <a:rPr lang="de-AT" sz="1000" dirty="0" smtClean="0"/>
              <a:t> </a:t>
            </a:r>
            <a:r>
              <a:rPr lang="de-AT" sz="1000" dirty="0" err="1" smtClean="0"/>
              <a:t>for</a:t>
            </a:r>
            <a:r>
              <a:rPr lang="de-AT" sz="1000" dirty="0" smtClean="0"/>
              <a:t> </a:t>
            </a:r>
            <a:r>
              <a:rPr lang="de-AT" sz="1000" dirty="0" err="1" smtClean="0"/>
              <a:t>capacity</a:t>
            </a:r>
            <a:r>
              <a:rPr lang="de-AT" sz="1000" dirty="0" smtClean="0"/>
              <a:t> </a:t>
            </a:r>
            <a:r>
              <a:rPr lang="de-AT" sz="1000" dirty="0" err="1" smtClean="0"/>
              <a:t>expansion</a:t>
            </a:r>
            <a:endParaRPr lang="de-AT" sz="1000" dirty="0" smtClean="0"/>
          </a:p>
          <a:p>
            <a:pPr marL="171450" indent="-171450">
              <a:buFontTx/>
              <a:buChar char="-"/>
            </a:pPr>
            <a:endParaRPr lang="en-IE" sz="1000" dirty="0"/>
          </a:p>
        </p:txBody>
      </p:sp>
      <p:cxnSp>
        <p:nvCxnSpPr>
          <p:cNvPr id="114" name="Gerade Verbindung mit Pfeil 113"/>
          <p:cNvCxnSpPr>
            <a:endCxn id="77" idx="1"/>
          </p:cNvCxnSpPr>
          <p:nvPr/>
        </p:nvCxnSpPr>
        <p:spPr>
          <a:xfrm>
            <a:off x="7458966" y="5478846"/>
            <a:ext cx="6431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Gerade Verbindung mit Pfeil 130"/>
          <p:cNvCxnSpPr/>
          <p:nvPr/>
        </p:nvCxnSpPr>
        <p:spPr>
          <a:xfrm flipH="1" flipV="1">
            <a:off x="7097320" y="3112055"/>
            <a:ext cx="1316309" cy="1318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feld 86"/>
          <p:cNvSpPr txBox="1"/>
          <p:nvPr/>
        </p:nvSpPr>
        <p:spPr>
          <a:xfrm rot="3031919">
            <a:off x="6925461" y="3395779"/>
            <a:ext cx="1366169" cy="246221"/>
          </a:xfrm>
          <a:prstGeom prst="rect">
            <a:avLst/>
          </a:prstGeom>
          <a:noFill/>
        </p:spPr>
        <p:txBody>
          <a:bodyPr wrap="square" rtlCol="0">
            <a:spAutoFit/>
          </a:bodyPr>
          <a:lstStyle/>
          <a:p>
            <a:r>
              <a:rPr lang="de-AT" sz="1000" dirty="0" err="1" smtClean="0"/>
              <a:t>Available</a:t>
            </a:r>
            <a:r>
              <a:rPr lang="de-AT" sz="1000" dirty="0" smtClean="0"/>
              <a:t> </a:t>
            </a:r>
            <a:r>
              <a:rPr lang="de-AT" sz="1000" dirty="0" err="1" smtClean="0"/>
              <a:t>Biomass</a:t>
            </a:r>
            <a:endParaRPr lang="en-IE" sz="1000" dirty="0"/>
          </a:p>
        </p:txBody>
      </p:sp>
      <p:sp>
        <p:nvSpPr>
          <p:cNvPr id="88" name="Textfeld 87"/>
          <p:cNvSpPr txBox="1"/>
          <p:nvPr/>
        </p:nvSpPr>
        <p:spPr>
          <a:xfrm>
            <a:off x="9014208" y="3783177"/>
            <a:ext cx="1272756" cy="553998"/>
          </a:xfrm>
          <a:prstGeom prst="rect">
            <a:avLst/>
          </a:prstGeom>
          <a:noFill/>
        </p:spPr>
        <p:txBody>
          <a:bodyPr wrap="square" rtlCol="0">
            <a:spAutoFit/>
          </a:bodyPr>
          <a:lstStyle/>
          <a:p>
            <a:r>
              <a:rPr lang="de-AT" sz="1000" dirty="0" err="1" smtClean="0"/>
              <a:t>Endogeneous</a:t>
            </a:r>
            <a:r>
              <a:rPr lang="de-AT" sz="1000" dirty="0" smtClean="0"/>
              <a:t> </a:t>
            </a:r>
            <a:r>
              <a:rPr lang="de-AT" sz="1000" dirty="0" err="1" smtClean="0"/>
              <a:t>restrictions</a:t>
            </a:r>
            <a:r>
              <a:rPr lang="de-AT" sz="1000" dirty="0" smtClean="0"/>
              <a:t> </a:t>
            </a:r>
            <a:r>
              <a:rPr lang="de-AT" sz="1000" dirty="0" err="1" smtClean="0"/>
              <a:t>to</a:t>
            </a:r>
            <a:r>
              <a:rPr lang="de-AT" sz="1000" dirty="0" smtClean="0"/>
              <a:t> </a:t>
            </a:r>
            <a:r>
              <a:rPr lang="de-AT" sz="1000" dirty="0" err="1" smtClean="0"/>
              <a:t>capacity</a:t>
            </a:r>
            <a:r>
              <a:rPr lang="de-AT" sz="1000" dirty="0" smtClean="0"/>
              <a:t> </a:t>
            </a:r>
            <a:r>
              <a:rPr lang="de-AT" sz="1000" dirty="0" err="1" smtClean="0"/>
              <a:t>expansion</a:t>
            </a:r>
            <a:endParaRPr lang="en-IE" sz="1000" dirty="0"/>
          </a:p>
        </p:txBody>
      </p:sp>
      <p:cxnSp>
        <p:nvCxnSpPr>
          <p:cNvPr id="90" name="Gerade Verbindung mit Pfeil 89"/>
          <p:cNvCxnSpPr/>
          <p:nvPr/>
        </p:nvCxnSpPr>
        <p:spPr>
          <a:xfrm>
            <a:off x="6385318" y="5817285"/>
            <a:ext cx="13417" cy="897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feld 90"/>
          <p:cNvSpPr txBox="1"/>
          <p:nvPr/>
        </p:nvSpPr>
        <p:spPr>
          <a:xfrm>
            <a:off x="6392026" y="6087643"/>
            <a:ext cx="1323105" cy="707886"/>
          </a:xfrm>
          <a:prstGeom prst="rect">
            <a:avLst/>
          </a:prstGeom>
          <a:noFill/>
        </p:spPr>
        <p:txBody>
          <a:bodyPr wrap="square" rtlCol="0">
            <a:spAutoFit/>
          </a:bodyPr>
          <a:lstStyle/>
          <a:p>
            <a:r>
              <a:rPr lang="de-AT" sz="1000" dirty="0" smtClean="0"/>
              <a:t>Investments USD</a:t>
            </a:r>
          </a:p>
          <a:p>
            <a:endParaRPr lang="de-AT" sz="1000" dirty="0" smtClean="0"/>
          </a:p>
          <a:p>
            <a:r>
              <a:rPr lang="de-AT" sz="1000" dirty="0" smtClean="0"/>
              <a:t>Material </a:t>
            </a:r>
            <a:r>
              <a:rPr lang="de-AT" sz="1000" dirty="0" err="1" smtClean="0"/>
              <a:t>demand</a:t>
            </a:r>
            <a:r>
              <a:rPr lang="de-AT" sz="1000" dirty="0" smtClean="0"/>
              <a:t> </a:t>
            </a:r>
            <a:r>
              <a:rPr lang="de-AT" sz="1000" dirty="0" err="1" smtClean="0"/>
              <a:t>for</a:t>
            </a:r>
            <a:r>
              <a:rPr lang="de-AT" sz="1000" dirty="0" smtClean="0"/>
              <a:t> </a:t>
            </a:r>
            <a:r>
              <a:rPr lang="de-AT" sz="1000" dirty="0" err="1" smtClean="0"/>
              <a:t>flex</a:t>
            </a:r>
            <a:r>
              <a:rPr lang="de-AT" sz="1000" dirty="0" smtClean="0"/>
              <a:t>. </a:t>
            </a:r>
            <a:r>
              <a:rPr lang="de-AT" sz="1000" dirty="0" err="1" smtClean="0"/>
              <a:t>technologies</a:t>
            </a:r>
            <a:endParaRPr lang="en-IE" sz="1000" dirty="0"/>
          </a:p>
        </p:txBody>
      </p:sp>
      <p:sp>
        <p:nvSpPr>
          <p:cNvPr id="92" name="Rechteck 91"/>
          <p:cNvSpPr/>
          <p:nvPr/>
        </p:nvSpPr>
        <p:spPr>
          <a:xfrm>
            <a:off x="8438422" y="5379724"/>
            <a:ext cx="1945510" cy="395667"/>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000" dirty="0" err="1" smtClean="0">
                <a:solidFill>
                  <a:schemeClr val="tx1">
                    <a:lumMod val="75000"/>
                    <a:lumOff val="25000"/>
                  </a:schemeClr>
                </a:solidFill>
              </a:rPr>
              <a:t>Calculation</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of</a:t>
            </a:r>
            <a:r>
              <a:rPr lang="de-AT" sz="1000" dirty="0" smtClean="0">
                <a:solidFill>
                  <a:schemeClr val="tx1">
                    <a:lumMod val="75000"/>
                    <a:lumOff val="25000"/>
                  </a:schemeClr>
                </a:solidFill>
              </a:rPr>
              <a:t> EROI / ESOI </a:t>
            </a:r>
            <a:r>
              <a:rPr lang="de-AT" sz="1000" dirty="0" err="1" smtClean="0">
                <a:solidFill>
                  <a:schemeClr val="tx1">
                    <a:lumMod val="75000"/>
                    <a:lumOff val="25000"/>
                  </a:schemeClr>
                </a:solidFill>
              </a:rPr>
              <a:t>figures</a:t>
            </a:r>
            <a:endParaRPr lang="de-AT" sz="1000" b="1" dirty="0" smtClean="0">
              <a:solidFill>
                <a:schemeClr val="tx1">
                  <a:lumMod val="75000"/>
                  <a:lumOff val="25000"/>
                </a:schemeClr>
              </a:solidFill>
            </a:endParaRPr>
          </a:p>
        </p:txBody>
      </p:sp>
      <p:cxnSp>
        <p:nvCxnSpPr>
          <p:cNvPr id="73" name="Gerade Verbindung mit Pfeil 72"/>
          <p:cNvCxnSpPr/>
          <p:nvPr/>
        </p:nvCxnSpPr>
        <p:spPr>
          <a:xfrm flipH="1">
            <a:off x="7419132" y="3688021"/>
            <a:ext cx="681661" cy="846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feld 77"/>
          <p:cNvSpPr txBox="1"/>
          <p:nvPr/>
        </p:nvSpPr>
        <p:spPr>
          <a:xfrm rot="18568341">
            <a:off x="7256766" y="3750183"/>
            <a:ext cx="1366169" cy="553998"/>
          </a:xfrm>
          <a:prstGeom prst="rect">
            <a:avLst/>
          </a:prstGeom>
          <a:noFill/>
        </p:spPr>
        <p:txBody>
          <a:bodyPr wrap="square" rtlCol="0">
            <a:spAutoFit/>
          </a:bodyPr>
          <a:lstStyle/>
          <a:p>
            <a:r>
              <a:rPr lang="de-AT" sz="1000" dirty="0" smtClean="0"/>
              <a:t>Transformation </a:t>
            </a:r>
            <a:r>
              <a:rPr lang="de-AT" sz="1000" dirty="0" err="1" smtClean="0"/>
              <a:t>Capacity</a:t>
            </a:r>
            <a:r>
              <a:rPr lang="de-AT" sz="1000" dirty="0" smtClean="0"/>
              <a:t> Stock (</a:t>
            </a:r>
            <a:r>
              <a:rPr lang="de-AT" sz="1000" dirty="0" err="1" smtClean="0"/>
              <a:t>vRES</a:t>
            </a:r>
            <a:r>
              <a:rPr lang="de-AT" sz="1000" dirty="0" smtClean="0"/>
              <a:t>, flexible </a:t>
            </a:r>
            <a:r>
              <a:rPr lang="de-AT" sz="1000" dirty="0" err="1" smtClean="0"/>
              <a:t>generators</a:t>
            </a:r>
            <a:r>
              <a:rPr lang="de-AT" sz="1000" dirty="0" smtClean="0"/>
              <a:t>)</a:t>
            </a:r>
            <a:endParaRPr lang="en-IE" sz="1000" dirty="0"/>
          </a:p>
        </p:txBody>
      </p:sp>
      <p:cxnSp>
        <p:nvCxnSpPr>
          <p:cNvPr id="79" name="Gerade Verbindung mit Pfeil 78"/>
          <p:cNvCxnSpPr/>
          <p:nvPr/>
        </p:nvCxnSpPr>
        <p:spPr>
          <a:xfrm flipV="1">
            <a:off x="7480562" y="3712885"/>
            <a:ext cx="1152410" cy="1344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feld 92"/>
          <p:cNvSpPr txBox="1"/>
          <p:nvPr/>
        </p:nvSpPr>
        <p:spPr>
          <a:xfrm rot="18568341">
            <a:off x="7162472" y="4299180"/>
            <a:ext cx="1959864" cy="246221"/>
          </a:xfrm>
          <a:prstGeom prst="rect">
            <a:avLst/>
          </a:prstGeom>
          <a:noFill/>
        </p:spPr>
        <p:txBody>
          <a:bodyPr wrap="square" rtlCol="0">
            <a:spAutoFit/>
          </a:bodyPr>
          <a:lstStyle/>
          <a:p>
            <a:r>
              <a:rPr lang="de-AT" sz="1000" dirty="0" smtClean="0"/>
              <a:t>Cap. Expansion </a:t>
            </a:r>
            <a:r>
              <a:rPr lang="de-AT" sz="1000" dirty="0" err="1" smtClean="0"/>
              <a:t>Prioritization</a:t>
            </a:r>
            <a:r>
              <a:rPr lang="de-AT" sz="1000" dirty="0" smtClean="0"/>
              <a:t> (?)</a:t>
            </a:r>
            <a:endParaRPr lang="en-IE" sz="1000" dirty="0"/>
          </a:p>
        </p:txBody>
      </p:sp>
      <p:sp>
        <p:nvSpPr>
          <p:cNvPr id="3" name="Wolke 2"/>
          <p:cNvSpPr/>
          <p:nvPr/>
        </p:nvSpPr>
        <p:spPr>
          <a:xfrm>
            <a:off x="1686658" y="6103122"/>
            <a:ext cx="2118692" cy="960628"/>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AT" sz="900" dirty="0" smtClean="0"/>
              <a:t>Note: </a:t>
            </a:r>
            <a:r>
              <a:rPr lang="de-AT" sz="900" dirty="0" err="1" smtClean="0"/>
              <a:t>Energy</a:t>
            </a:r>
            <a:r>
              <a:rPr lang="de-AT" sz="900" dirty="0" smtClean="0"/>
              <a:t> </a:t>
            </a:r>
            <a:r>
              <a:rPr lang="de-AT" sz="900" dirty="0" err="1" smtClean="0"/>
              <a:t>scarcity</a:t>
            </a:r>
            <a:r>
              <a:rPr lang="de-AT" sz="900" dirty="0" smtClean="0"/>
              <a:t> </a:t>
            </a:r>
            <a:r>
              <a:rPr lang="de-AT" sz="900" dirty="0" err="1" smtClean="0"/>
              <a:t>is</a:t>
            </a:r>
            <a:r>
              <a:rPr lang="de-AT" sz="900" dirty="0" smtClean="0"/>
              <a:t> </a:t>
            </a:r>
            <a:r>
              <a:rPr lang="de-AT" sz="900" dirty="0" err="1" smtClean="0"/>
              <a:t>now</a:t>
            </a:r>
            <a:r>
              <a:rPr lang="de-AT" sz="900" dirty="0" smtClean="0"/>
              <a:t> </a:t>
            </a:r>
            <a:r>
              <a:rPr lang="de-AT" sz="900" dirty="0" err="1" smtClean="0"/>
              <a:t>handeled</a:t>
            </a:r>
            <a:r>
              <a:rPr lang="de-AT" sz="900" dirty="0" smtClean="0"/>
              <a:t> in </a:t>
            </a:r>
            <a:r>
              <a:rPr lang="de-AT" sz="900" dirty="0" err="1" smtClean="0"/>
              <a:t>economic</a:t>
            </a:r>
            <a:r>
              <a:rPr lang="de-AT" sz="900" dirty="0" smtClean="0"/>
              <a:t> </a:t>
            </a:r>
            <a:r>
              <a:rPr lang="de-AT" sz="900" dirty="0" err="1" smtClean="0"/>
              <a:t>module</a:t>
            </a:r>
            <a:r>
              <a:rPr lang="de-AT" sz="900" dirty="0" smtClean="0"/>
              <a:t> via </a:t>
            </a:r>
            <a:r>
              <a:rPr lang="de-AT" sz="900" dirty="0" err="1" smtClean="0"/>
              <a:t>increase</a:t>
            </a:r>
            <a:r>
              <a:rPr lang="de-AT" sz="900" dirty="0" smtClean="0"/>
              <a:t> </a:t>
            </a:r>
            <a:r>
              <a:rPr lang="de-AT" sz="900" dirty="0" err="1" smtClean="0"/>
              <a:t>of</a:t>
            </a:r>
            <a:r>
              <a:rPr lang="de-AT" sz="900" dirty="0" smtClean="0"/>
              <a:t> </a:t>
            </a:r>
            <a:r>
              <a:rPr lang="de-AT" sz="900" dirty="0" err="1" smtClean="0"/>
              <a:t>prices</a:t>
            </a:r>
            <a:endParaRPr lang="en-IE" sz="900" dirty="0"/>
          </a:p>
        </p:txBody>
      </p:sp>
    </p:spTree>
    <p:extLst>
      <p:ext uri="{BB962C8B-B14F-4D97-AF65-F5344CB8AC3E}">
        <p14:creationId xmlns:p14="http://schemas.microsoft.com/office/powerpoint/2010/main" val="8013254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435734" y="4527439"/>
            <a:ext cx="3546063" cy="1206611"/>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b="1" dirty="0" smtClean="0">
                <a:solidFill>
                  <a:schemeClr val="tx1">
                    <a:lumMod val="75000"/>
                    <a:lumOff val="25000"/>
                  </a:schemeClr>
                </a:solidFill>
              </a:rPr>
              <a:t>3. </a:t>
            </a:r>
            <a:r>
              <a:rPr lang="de-AT" sz="800" b="1" dirty="0" err="1" smtClean="0">
                <a:solidFill>
                  <a:schemeClr val="tx1">
                    <a:lumMod val="75000"/>
                    <a:lumOff val="25000"/>
                  </a:schemeClr>
                </a:solidFill>
              </a:rPr>
              <a:t>Intermittency</a:t>
            </a:r>
            <a:r>
              <a:rPr lang="de-AT" sz="800" b="1" dirty="0" smtClean="0">
                <a:solidFill>
                  <a:schemeClr val="tx1">
                    <a:lumMod val="75000"/>
                    <a:lumOff val="25000"/>
                  </a:schemeClr>
                </a:solidFill>
              </a:rPr>
              <a:t> </a:t>
            </a:r>
            <a:r>
              <a:rPr lang="de-AT" sz="800" b="1" dirty="0" err="1" smtClean="0">
                <a:solidFill>
                  <a:schemeClr val="tx1">
                    <a:lumMod val="75000"/>
                    <a:lumOff val="25000"/>
                  </a:schemeClr>
                </a:solidFill>
              </a:rPr>
              <a:t>and</a:t>
            </a:r>
            <a:r>
              <a:rPr lang="de-AT" sz="800" b="1" dirty="0" smtClean="0">
                <a:solidFill>
                  <a:schemeClr val="tx1">
                    <a:lumMod val="75000"/>
                    <a:lumOff val="25000"/>
                  </a:schemeClr>
                </a:solidFill>
              </a:rPr>
              <a:t> Storage SM (SDEWES/</a:t>
            </a:r>
            <a:r>
              <a:rPr lang="de-AT" sz="800" b="1" dirty="0" err="1" smtClean="0">
                <a:solidFill>
                  <a:schemeClr val="tx1">
                    <a:lumMod val="75000"/>
                    <a:lumOff val="25000"/>
                  </a:schemeClr>
                </a:solidFill>
              </a:rPr>
              <a:t>UVa</a:t>
            </a:r>
            <a:r>
              <a:rPr lang="de-AT" sz="800" b="1" dirty="0" smtClean="0">
                <a:solidFill>
                  <a:schemeClr val="tx1">
                    <a:lumMod val="75000"/>
                    <a:lumOff val="25000"/>
                  </a:schemeClr>
                </a:solidFill>
              </a:rPr>
              <a:t>)</a:t>
            </a:r>
          </a:p>
          <a:p>
            <a:endParaRPr lang="de-AT" sz="800" dirty="0" smtClean="0">
              <a:solidFill>
                <a:schemeClr val="tx1">
                  <a:lumMod val="75000"/>
                  <a:lumOff val="25000"/>
                </a:schemeClr>
              </a:solidFill>
            </a:endParaRPr>
          </a:p>
          <a:p>
            <a:pPr marL="171450" indent="-171450">
              <a:buFont typeface="Arial" panose="020B0604020202020204" pitchFamily="34" charset="0"/>
              <a:buChar char="•"/>
            </a:pPr>
            <a:r>
              <a:rPr lang="de-AT" sz="800" b="1" dirty="0" err="1" smtClean="0">
                <a:solidFill>
                  <a:schemeClr val="tx1">
                    <a:lumMod val="75000"/>
                    <a:lumOff val="25000"/>
                  </a:schemeClr>
                </a:solidFill>
              </a:rPr>
              <a:t>Capacity</a:t>
            </a:r>
            <a:r>
              <a:rPr lang="de-AT" sz="800" b="1" dirty="0" smtClean="0">
                <a:solidFill>
                  <a:schemeClr val="tx1">
                    <a:lumMod val="75000"/>
                    <a:lumOff val="25000"/>
                  </a:schemeClr>
                </a:solidFill>
              </a:rPr>
              <a:t> stock (</a:t>
            </a:r>
            <a:r>
              <a:rPr lang="de-AT" sz="800" b="1" dirty="0" err="1" smtClean="0">
                <a:solidFill>
                  <a:schemeClr val="tx1">
                    <a:lumMod val="75000"/>
                    <a:lumOff val="25000"/>
                  </a:schemeClr>
                </a:solidFill>
              </a:rPr>
              <a:t>and</a:t>
            </a:r>
            <a:r>
              <a:rPr lang="de-AT" sz="800" b="1" dirty="0" smtClean="0">
                <a:solidFill>
                  <a:schemeClr val="tx1">
                    <a:lumMod val="75000"/>
                    <a:lumOff val="25000"/>
                  </a:schemeClr>
                </a:solidFill>
              </a:rPr>
              <a:t> </a:t>
            </a:r>
            <a:r>
              <a:rPr lang="de-AT" sz="800" b="1" dirty="0" err="1" smtClean="0">
                <a:solidFill>
                  <a:schemeClr val="tx1">
                    <a:lumMod val="75000"/>
                    <a:lumOff val="25000"/>
                  </a:schemeClr>
                </a:solidFill>
              </a:rPr>
              <a:t>expansion</a:t>
            </a:r>
            <a:r>
              <a:rPr lang="de-AT" sz="800" b="1" dirty="0" smtClean="0">
                <a:solidFill>
                  <a:schemeClr val="tx1">
                    <a:lumMod val="75000"/>
                    <a:lumOff val="25000"/>
                  </a:schemeClr>
                </a:solidFill>
              </a:rPr>
              <a:t>?)</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of</a:t>
            </a:r>
            <a:r>
              <a:rPr lang="de-AT" sz="800" dirty="0" smtClean="0">
                <a:solidFill>
                  <a:schemeClr val="tx1">
                    <a:lumMod val="75000"/>
                    <a:lumOff val="25000"/>
                  </a:schemeClr>
                </a:solidFill>
              </a:rPr>
              <a:t> 3 </a:t>
            </a:r>
            <a:r>
              <a:rPr lang="de-AT" sz="800" dirty="0" err="1" smtClean="0">
                <a:solidFill>
                  <a:schemeClr val="tx1">
                    <a:lumMod val="75000"/>
                    <a:lumOff val="25000"/>
                  </a:schemeClr>
                </a:solidFill>
              </a:rPr>
              <a:t>flex</a:t>
            </a:r>
            <a:r>
              <a:rPr lang="de-AT" sz="800" dirty="0" smtClean="0">
                <a:solidFill>
                  <a:schemeClr val="tx1">
                    <a:lumMod val="75000"/>
                    <a:lumOff val="25000"/>
                  </a:schemeClr>
                </a:solidFill>
              </a:rPr>
              <a:t>. Options</a:t>
            </a:r>
          </a:p>
          <a:p>
            <a:pPr marL="628650" lvl="1" indent="-171450">
              <a:buFont typeface="Arial" panose="020B0604020202020204" pitchFamily="34" charset="0"/>
              <a:buChar char="•"/>
            </a:pPr>
            <a:r>
              <a:rPr lang="de-AT" sz="800" dirty="0" smtClean="0">
                <a:solidFill>
                  <a:schemeClr val="tx1">
                    <a:lumMod val="75000"/>
                    <a:lumOff val="25000"/>
                  </a:schemeClr>
                </a:solidFill>
              </a:rPr>
              <a:t>DSM, Vehicle2Grid, Storage</a:t>
            </a:r>
          </a:p>
          <a:p>
            <a:pPr marL="171450" indent="-171450">
              <a:buFont typeface="Arial" panose="020B0604020202020204" pitchFamily="34" charset="0"/>
              <a:buChar char="•"/>
            </a:pPr>
            <a:r>
              <a:rPr lang="de-AT" sz="800" b="1" dirty="0" smtClean="0">
                <a:solidFill>
                  <a:schemeClr val="tx1">
                    <a:lumMod val="75000"/>
                    <a:lumOff val="25000"/>
                  </a:schemeClr>
                </a:solidFill>
              </a:rPr>
              <a:t>Cf</a:t>
            </a:r>
            <a:r>
              <a:rPr lang="de-AT" sz="800" dirty="0" smtClean="0">
                <a:solidFill>
                  <a:schemeClr val="tx1">
                    <a:lumMod val="75000"/>
                    <a:lumOff val="25000"/>
                  </a:schemeClr>
                </a:solidFill>
              </a:rPr>
              <a:t> = f(3 </a:t>
            </a:r>
            <a:r>
              <a:rPr lang="de-AT" sz="800" dirty="0" err="1" smtClean="0">
                <a:solidFill>
                  <a:schemeClr val="tx1">
                    <a:lumMod val="75000"/>
                    <a:lumOff val="25000"/>
                  </a:schemeClr>
                </a:solidFill>
              </a:rPr>
              <a:t>flex</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options</a:t>
            </a:r>
            <a:r>
              <a:rPr lang="de-AT" sz="800" dirty="0" smtClean="0">
                <a:solidFill>
                  <a:schemeClr val="tx1">
                    <a:lumMod val="75000"/>
                    <a:lumOff val="25000"/>
                  </a:schemeClr>
                </a:solidFill>
              </a:rPr>
              <a:t>)</a:t>
            </a:r>
          </a:p>
          <a:p>
            <a:pPr marL="171450" indent="-171450">
              <a:buFont typeface="Arial" panose="020B0604020202020204" pitchFamily="34" charset="0"/>
              <a:buChar char="•"/>
            </a:pPr>
            <a:r>
              <a:rPr lang="de-AT" sz="800" b="1" dirty="0" err="1" smtClean="0">
                <a:solidFill>
                  <a:schemeClr val="tx1">
                    <a:lumMod val="75000"/>
                    <a:lumOff val="25000"/>
                  </a:schemeClr>
                </a:solidFill>
              </a:rPr>
              <a:t>StorageLosses</a:t>
            </a:r>
            <a:r>
              <a:rPr lang="de-AT" sz="800" dirty="0" smtClean="0">
                <a:solidFill>
                  <a:schemeClr val="tx1">
                    <a:lumMod val="75000"/>
                    <a:lumOff val="25000"/>
                  </a:schemeClr>
                </a:solidFill>
              </a:rPr>
              <a:t>  = f (3 </a:t>
            </a:r>
            <a:r>
              <a:rPr lang="de-AT" sz="800" dirty="0" err="1" smtClean="0">
                <a:solidFill>
                  <a:schemeClr val="tx1">
                    <a:lumMod val="75000"/>
                    <a:lumOff val="25000"/>
                  </a:schemeClr>
                </a:solidFill>
              </a:rPr>
              <a:t>flex</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options</a:t>
            </a:r>
            <a:r>
              <a:rPr lang="de-AT" sz="800" dirty="0" smtClean="0">
                <a:solidFill>
                  <a:schemeClr val="tx1">
                    <a:lumMod val="75000"/>
                    <a:lumOff val="25000"/>
                  </a:schemeClr>
                </a:solidFill>
              </a:rPr>
              <a:t>)</a:t>
            </a:r>
          </a:p>
        </p:txBody>
      </p:sp>
      <p:sp>
        <p:nvSpPr>
          <p:cNvPr id="8" name="Rechteck 7"/>
          <p:cNvSpPr/>
          <p:nvPr/>
        </p:nvSpPr>
        <p:spPr>
          <a:xfrm>
            <a:off x="4367064" y="859785"/>
            <a:ext cx="3034395" cy="2849720"/>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r>
              <a:rPr lang="de-AT" sz="800" b="1" dirty="0" smtClean="0">
                <a:solidFill>
                  <a:schemeClr val="tx1">
                    <a:lumMod val="75000"/>
                    <a:lumOff val="25000"/>
                  </a:schemeClr>
                </a:solidFill>
              </a:rPr>
              <a:t>2.a Transformation SM (AEA)</a:t>
            </a:r>
          </a:p>
          <a:p>
            <a:pPr marL="171450" indent="-171450">
              <a:buFontTx/>
              <a:buChar char="-"/>
            </a:pPr>
            <a:r>
              <a:rPr lang="de-AT" sz="800" dirty="0" smtClean="0">
                <a:solidFill>
                  <a:schemeClr val="tx1">
                    <a:lumMod val="75000"/>
                    <a:lumOff val="25000"/>
                  </a:schemeClr>
                </a:solidFill>
              </a:rPr>
              <a:t>Takes </a:t>
            </a:r>
            <a:r>
              <a:rPr lang="de-AT" sz="800" dirty="0" err="1" smtClean="0">
                <a:solidFill>
                  <a:schemeClr val="tx1">
                    <a:lumMod val="75000"/>
                    <a:lumOff val="25000"/>
                  </a:schemeClr>
                </a:solidFill>
              </a:rPr>
              <a:t>Required</a:t>
            </a:r>
            <a:r>
              <a:rPr lang="de-AT" sz="800" dirty="0" smtClean="0">
                <a:solidFill>
                  <a:schemeClr val="tx1">
                    <a:lumMod val="75000"/>
                    <a:lumOff val="25000"/>
                  </a:schemeClr>
                </a:solidFill>
              </a:rPr>
              <a:t> Final </a:t>
            </a:r>
            <a:r>
              <a:rPr lang="de-AT" sz="800" dirty="0" err="1" smtClean="0">
                <a:solidFill>
                  <a:schemeClr val="tx1">
                    <a:lumMod val="75000"/>
                    <a:lumOff val="25000"/>
                  </a:schemeClr>
                </a:solidFill>
              </a:rPr>
              <a:t>energy</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quantitiy</a:t>
            </a:r>
            <a:endParaRPr lang="de-AT" sz="800" dirty="0" smtClean="0">
              <a:solidFill>
                <a:schemeClr val="tx1">
                  <a:lumMod val="75000"/>
                  <a:lumOff val="25000"/>
                </a:schemeClr>
              </a:solidFill>
            </a:endParaRPr>
          </a:p>
          <a:p>
            <a:pPr marL="171450" indent="-171450">
              <a:buFontTx/>
              <a:buChar char="-"/>
            </a:pPr>
            <a:r>
              <a:rPr lang="de-AT" sz="800" dirty="0" smtClean="0">
                <a:solidFill>
                  <a:schemeClr val="tx1">
                    <a:lumMod val="75000"/>
                    <a:lumOff val="25000"/>
                  </a:schemeClr>
                </a:solidFill>
              </a:rPr>
              <a:t>Runs </a:t>
            </a:r>
            <a:r>
              <a:rPr lang="de-AT" sz="800" dirty="0" err="1" smtClean="0">
                <a:solidFill>
                  <a:schemeClr val="tx1">
                    <a:lumMod val="75000"/>
                    <a:lumOff val="25000"/>
                  </a:schemeClr>
                </a:solidFill>
              </a:rPr>
              <a:t>it</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through</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the</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transformation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chain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and</a:t>
            </a:r>
            <a:r>
              <a:rPr lang="de-AT" sz="800" dirty="0" smtClean="0">
                <a:solidFill>
                  <a:schemeClr val="tx1">
                    <a:lumMod val="75000"/>
                    <a:lumOff val="25000"/>
                  </a:schemeClr>
                </a:solidFill>
              </a:rPr>
              <a:t> back (</a:t>
            </a:r>
            <a:r>
              <a:rPr lang="de-AT" sz="800" dirty="0" err="1" smtClean="0">
                <a:solidFill>
                  <a:schemeClr val="tx1">
                    <a:lumMod val="75000"/>
                    <a:lumOff val="25000"/>
                  </a:schemeClr>
                </a:solidFill>
              </a:rPr>
              <a:t>Energy</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flows</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from</a:t>
            </a:r>
            <a:r>
              <a:rPr lang="de-AT" sz="800" dirty="0" smtClean="0">
                <a:solidFill>
                  <a:schemeClr val="tx1">
                    <a:lumMod val="75000"/>
                    <a:lumOff val="25000"/>
                  </a:schemeClr>
                </a:solidFill>
              </a:rPr>
              <a:t> Final </a:t>
            </a:r>
            <a:r>
              <a:rPr lang="de-AT" sz="800" dirty="0" err="1" smtClean="0">
                <a:solidFill>
                  <a:schemeClr val="tx1">
                    <a:lumMod val="75000"/>
                    <a:lumOff val="25000"/>
                  </a:schemeClr>
                </a:solidFill>
              </a:rPr>
              <a:t>Energy</a:t>
            </a:r>
            <a:r>
              <a:rPr lang="de-AT" sz="800" dirty="0" smtClean="0">
                <a:solidFill>
                  <a:schemeClr val="tx1">
                    <a:lumMod val="75000"/>
                    <a:lumOff val="25000"/>
                  </a:schemeClr>
                </a:solidFill>
              </a:rPr>
              <a:t> </a:t>
            </a:r>
            <a:r>
              <a:rPr lang="de-AT" sz="800" dirty="0" smtClean="0">
                <a:solidFill>
                  <a:schemeClr val="tx1">
                    <a:lumMod val="75000"/>
                    <a:lumOff val="25000"/>
                  </a:schemeClr>
                </a:solidFill>
                <a:sym typeface="Wingdings" panose="05000000000000000000" pitchFamily="2" charset="2"/>
              </a:rPr>
              <a:t> Transformation Output  Transformation Input  Primary </a:t>
            </a:r>
            <a:r>
              <a:rPr lang="de-AT" sz="800" dirty="0" err="1" smtClean="0">
                <a:solidFill>
                  <a:schemeClr val="tx1">
                    <a:lumMod val="75000"/>
                    <a:lumOff val="25000"/>
                  </a:schemeClr>
                </a:solidFill>
                <a:sym typeface="Wingdings" panose="05000000000000000000" pitchFamily="2" charset="2"/>
              </a:rPr>
              <a:t>Energy</a:t>
            </a:r>
            <a:r>
              <a:rPr lang="de-AT" sz="800" dirty="0" smtClean="0">
                <a:solidFill>
                  <a:schemeClr val="tx1">
                    <a:lumMod val="75000"/>
                    <a:lumOff val="25000"/>
                  </a:schemeClr>
                </a:solidFill>
                <a:sym typeface="Wingdings" panose="05000000000000000000" pitchFamily="2" charset="2"/>
              </a:rPr>
              <a:t>)</a:t>
            </a:r>
          </a:p>
          <a:p>
            <a:pPr marL="171450" indent="-171450">
              <a:buFontTx/>
              <a:buChar char="-"/>
            </a:pPr>
            <a:r>
              <a:rPr lang="de-AT" sz="800" dirty="0" err="1" smtClean="0">
                <a:solidFill>
                  <a:schemeClr val="tx1">
                    <a:lumMod val="75000"/>
                    <a:lumOff val="25000"/>
                  </a:schemeClr>
                </a:solidFill>
              </a:rPr>
              <a:t>Includes</a:t>
            </a:r>
            <a:r>
              <a:rPr lang="de-AT" sz="800" dirty="0" smtClean="0">
                <a:solidFill>
                  <a:schemeClr val="tx1">
                    <a:lumMod val="75000"/>
                    <a:lumOff val="25000"/>
                  </a:schemeClr>
                </a:solidFill>
              </a:rPr>
              <a:t> Technology </a:t>
            </a:r>
            <a:r>
              <a:rPr lang="de-AT" sz="800" dirty="0" err="1" smtClean="0">
                <a:solidFill>
                  <a:schemeClr val="tx1">
                    <a:lumMod val="75000"/>
                    <a:lumOff val="25000"/>
                  </a:schemeClr>
                </a:solidFill>
              </a:rPr>
              <a:t>Utilization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Allocation</a:t>
            </a:r>
            <a:endParaRPr lang="de-AT" sz="800" dirty="0" smtClean="0">
              <a:solidFill>
                <a:schemeClr val="tx1">
                  <a:lumMod val="75000"/>
                  <a:lumOff val="25000"/>
                </a:schemeClr>
              </a:solidFill>
            </a:endParaRPr>
          </a:p>
          <a:p>
            <a:pPr marL="171450" indent="-171450">
              <a:buFontTx/>
              <a:buChar char="-"/>
            </a:pPr>
            <a:r>
              <a:rPr lang="de-AT" sz="800" dirty="0" err="1" smtClean="0">
                <a:solidFill>
                  <a:schemeClr val="tx1">
                    <a:lumMod val="75000"/>
                    <a:lumOff val="25000"/>
                  </a:schemeClr>
                </a:solidFill>
              </a:rPr>
              <a:t>Includes</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Available</a:t>
            </a:r>
            <a:r>
              <a:rPr lang="de-AT" sz="800" dirty="0" smtClean="0">
                <a:solidFill>
                  <a:schemeClr val="tx1">
                    <a:lumMod val="75000"/>
                    <a:lumOff val="25000"/>
                  </a:schemeClr>
                </a:solidFill>
              </a:rPr>
              <a:t> fossil </a:t>
            </a:r>
            <a:r>
              <a:rPr lang="de-AT" sz="800" dirty="0" err="1" smtClean="0">
                <a:solidFill>
                  <a:schemeClr val="tx1">
                    <a:lumMod val="75000"/>
                    <a:lumOff val="25000"/>
                  </a:schemeClr>
                </a:solidFill>
              </a:rPr>
              <a:t>fuel</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Allocation</a:t>
            </a:r>
            <a:endParaRPr lang="de-AT" sz="800" dirty="0" smtClean="0">
              <a:solidFill>
                <a:schemeClr val="tx1">
                  <a:lumMod val="75000"/>
                  <a:lumOff val="25000"/>
                </a:schemeClr>
              </a:solidFill>
            </a:endParaRPr>
          </a:p>
          <a:p>
            <a:pPr marL="171450" indent="-171450">
              <a:buFontTx/>
              <a:buChar char="-"/>
            </a:pPr>
            <a:r>
              <a:rPr lang="de-AT" sz="800" dirty="0" err="1" smtClean="0">
                <a:solidFill>
                  <a:schemeClr val="tx1">
                    <a:lumMod val="75000"/>
                    <a:lumOff val="25000"/>
                  </a:schemeClr>
                </a:solidFill>
              </a:rPr>
              <a:t>Energy</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transformation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based</a:t>
            </a:r>
            <a:r>
              <a:rPr lang="de-AT" sz="800" dirty="0" smtClean="0">
                <a:solidFill>
                  <a:schemeClr val="tx1">
                    <a:lumMod val="75000"/>
                    <a:lumOff val="25000"/>
                  </a:schemeClr>
                </a:solidFill>
              </a:rPr>
              <a:t> on </a:t>
            </a:r>
            <a:r>
              <a:rPr lang="de-AT" sz="800" dirty="0" err="1" smtClean="0">
                <a:solidFill>
                  <a:schemeClr val="tx1">
                    <a:lumMod val="75000"/>
                    <a:lumOff val="25000"/>
                  </a:schemeClr>
                </a:solidFill>
              </a:rPr>
              <a:t>exisitng</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capacity</a:t>
            </a:r>
            <a:r>
              <a:rPr lang="de-AT" sz="800" dirty="0" smtClean="0">
                <a:solidFill>
                  <a:schemeClr val="tx1">
                    <a:lumMod val="75000"/>
                    <a:lumOff val="25000"/>
                  </a:schemeClr>
                </a:solidFill>
              </a:rPr>
              <a:t> stock (power </a:t>
            </a:r>
            <a:r>
              <a:rPr lang="de-AT" sz="800" dirty="0" err="1" smtClean="0">
                <a:solidFill>
                  <a:schemeClr val="tx1">
                    <a:lumMod val="75000"/>
                    <a:lumOff val="25000"/>
                  </a:schemeClr>
                </a:solidFill>
              </a:rPr>
              <a:t>plants</a:t>
            </a:r>
            <a:r>
              <a:rPr lang="de-AT" sz="800" dirty="0" smtClean="0">
                <a:solidFill>
                  <a:schemeClr val="tx1">
                    <a:lumMod val="75000"/>
                    <a:lumOff val="25000"/>
                  </a:schemeClr>
                </a:solidFill>
              </a:rPr>
              <a:t>)</a:t>
            </a:r>
          </a:p>
          <a:p>
            <a:pPr marL="171450" indent="-171450">
              <a:buFontTx/>
              <a:buChar char="-"/>
            </a:pPr>
            <a:r>
              <a:rPr lang="de-AT" sz="800" dirty="0" err="1" smtClean="0">
                <a:solidFill>
                  <a:schemeClr val="tx1">
                    <a:lumMod val="75000"/>
                    <a:lumOff val="25000"/>
                  </a:schemeClr>
                </a:solidFill>
              </a:rPr>
              <a:t>Considering</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storage</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losses</a:t>
            </a:r>
            <a:endParaRPr lang="de-AT" sz="800" dirty="0" smtClean="0">
              <a:solidFill>
                <a:schemeClr val="tx1">
                  <a:lumMod val="75000"/>
                  <a:lumOff val="25000"/>
                </a:schemeClr>
              </a:solidFill>
            </a:endParaRPr>
          </a:p>
          <a:p>
            <a:pPr marL="171450" indent="-171450">
              <a:buFontTx/>
              <a:buChar char="-"/>
            </a:pPr>
            <a:r>
              <a:rPr lang="de-AT" sz="800" dirty="0" err="1" smtClean="0">
                <a:solidFill>
                  <a:schemeClr val="tx1">
                    <a:lumMod val="75000"/>
                    <a:lumOff val="25000"/>
                  </a:schemeClr>
                </a:solidFill>
              </a:rPr>
              <a:t>Considering</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curtailment</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of</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vRES</a:t>
            </a:r>
            <a:endParaRPr lang="de-AT" sz="800" dirty="0" smtClean="0">
              <a:solidFill>
                <a:schemeClr val="tx1">
                  <a:lumMod val="75000"/>
                  <a:lumOff val="25000"/>
                </a:schemeClr>
              </a:solidFill>
            </a:endParaRPr>
          </a:p>
          <a:p>
            <a:pPr marL="171450" indent="-171450">
              <a:buFontTx/>
              <a:buChar char="-"/>
            </a:pPr>
            <a:endParaRPr lang="de-AT" sz="800" dirty="0" smtClean="0">
              <a:solidFill>
                <a:schemeClr val="tx1">
                  <a:lumMod val="75000"/>
                  <a:lumOff val="25000"/>
                </a:schemeClr>
              </a:solidFill>
            </a:endParaRPr>
          </a:p>
          <a:p>
            <a:pPr marL="171450" indent="-171450">
              <a:buFontTx/>
              <a:buChar char="-"/>
            </a:pPr>
            <a:r>
              <a:rPr lang="de-AT" sz="800" dirty="0" smtClean="0">
                <a:solidFill>
                  <a:schemeClr val="tx1">
                    <a:lumMod val="75000"/>
                    <a:lumOff val="25000"/>
                  </a:schemeClr>
                </a:solidFill>
              </a:rPr>
              <a:t>Returns </a:t>
            </a:r>
            <a:r>
              <a:rPr lang="de-AT" sz="800" dirty="0" err="1" smtClean="0">
                <a:solidFill>
                  <a:schemeClr val="tx1">
                    <a:lumMod val="75000"/>
                    <a:lumOff val="25000"/>
                  </a:schemeClr>
                </a:solidFill>
              </a:rPr>
              <a:t>FE_consumed</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by</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commodity</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and</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region</a:t>
            </a:r>
            <a:r>
              <a:rPr lang="de-AT" sz="800" dirty="0" smtClean="0">
                <a:solidFill>
                  <a:schemeClr val="tx1">
                    <a:lumMod val="75000"/>
                    <a:lumOff val="25000"/>
                  </a:schemeClr>
                </a:solidFill>
              </a:rPr>
              <a:t>]</a:t>
            </a:r>
          </a:p>
        </p:txBody>
      </p:sp>
      <p:sp>
        <p:nvSpPr>
          <p:cNvPr id="16" name="Rechteck 15"/>
          <p:cNvSpPr/>
          <p:nvPr/>
        </p:nvSpPr>
        <p:spPr>
          <a:xfrm>
            <a:off x="8039905" y="859785"/>
            <a:ext cx="2475696" cy="2849720"/>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r>
              <a:rPr lang="de-AT" sz="800" b="1" dirty="0" smtClean="0">
                <a:solidFill>
                  <a:schemeClr val="tx1">
                    <a:lumMod val="75000"/>
                    <a:lumOff val="25000"/>
                  </a:schemeClr>
                </a:solidFill>
              </a:rPr>
              <a:t>2.b Transformation </a:t>
            </a:r>
            <a:r>
              <a:rPr lang="de-AT" sz="800" b="1" dirty="0" err="1" smtClean="0">
                <a:solidFill>
                  <a:schemeClr val="tx1">
                    <a:lumMod val="75000"/>
                    <a:lumOff val="25000"/>
                  </a:schemeClr>
                </a:solidFill>
              </a:rPr>
              <a:t>Capacity</a:t>
            </a:r>
            <a:r>
              <a:rPr lang="de-AT" sz="800" b="1" dirty="0" smtClean="0">
                <a:solidFill>
                  <a:schemeClr val="tx1">
                    <a:lumMod val="75000"/>
                    <a:lumOff val="25000"/>
                  </a:schemeClr>
                </a:solidFill>
              </a:rPr>
              <a:t> SM (AEA)</a:t>
            </a:r>
          </a:p>
          <a:p>
            <a:pPr marL="171450" indent="-171450">
              <a:buFontTx/>
              <a:buChar char="-"/>
            </a:pPr>
            <a:r>
              <a:rPr lang="de-AT" sz="800" dirty="0" err="1" smtClean="0">
                <a:solidFill>
                  <a:schemeClr val="tx1">
                    <a:lumMod val="75000"/>
                    <a:lumOff val="25000"/>
                  </a:schemeClr>
                </a:solidFill>
              </a:rPr>
              <a:t>Modelling</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of</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transformaiton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Capacity</a:t>
            </a:r>
            <a:r>
              <a:rPr lang="de-AT" sz="800" dirty="0" smtClean="0">
                <a:solidFill>
                  <a:schemeClr val="tx1">
                    <a:lumMod val="75000"/>
                    <a:lumOff val="25000"/>
                  </a:schemeClr>
                </a:solidFill>
              </a:rPr>
              <a:t> stock </a:t>
            </a:r>
            <a:r>
              <a:rPr lang="de-AT" sz="800" dirty="0" err="1" smtClean="0">
                <a:solidFill>
                  <a:schemeClr val="tx1">
                    <a:lumMod val="75000"/>
                    <a:lumOff val="25000"/>
                  </a:schemeClr>
                </a:solidFill>
              </a:rPr>
              <a:t>and</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the</a:t>
            </a:r>
            <a:r>
              <a:rPr lang="de-AT" sz="800" dirty="0" smtClean="0">
                <a:solidFill>
                  <a:schemeClr val="tx1">
                    <a:lumMod val="75000"/>
                    <a:lumOff val="25000"/>
                  </a:schemeClr>
                </a:solidFill>
              </a:rPr>
              <a:t> stock </a:t>
            </a:r>
            <a:r>
              <a:rPr lang="de-AT" sz="800" dirty="0" err="1" smtClean="0">
                <a:solidFill>
                  <a:schemeClr val="tx1">
                    <a:lumMod val="75000"/>
                    <a:lumOff val="25000"/>
                  </a:schemeClr>
                </a:solidFill>
              </a:rPr>
              <a:t>expansion</a:t>
            </a:r>
            <a:r>
              <a:rPr lang="de-AT" sz="800" dirty="0" smtClean="0">
                <a:solidFill>
                  <a:schemeClr val="tx1">
                    <a:lumMod val="75000"/>
                    <a:lumOff val="25000"/>
                  </a:schemeClr>
                </a:solidFill>
              </a:rPr>
              <a:t>/</a:t>
            </a:r>
            <a:r>
              <a:rPr lang="de-AT" sz="800" dirty="0" err="1" smtClean="0">
                <a:solidFill>
                  <a:schemeClr val="tx1">
                    <a:lumMod val="75000"/>
                    <a:lumOff val="25000"/>
                  </a:schemeClr>
                </a:solidFill>
              </a:rPr>
              <a:t>decommsioning</a:t>
            </a:r>
            <a:r>
              <a:rPr lang="de-AT" sz="800" dirty="0" smtClean="0">
                <a:solidFill>
                  <a:schemeClr val="tx1">
                    <a:lumMod val="75000"/>
                    <a:lumOff val="25000"/>
                  </a:schemeClr>
                </a:solidFill>
              </a:rPr>
              <a:t> in t+1</a:t>
            </a:r>
          </a:p>
          <a:p>
            <a:pPr marL="171450" indent="-171450">
              <a:buFontTx/>
              <a:buChar char="-"/>
            </a:pPr>
            <a:r>
              <a:rPr lang="de-AT" sz="800" dirty="0" err="1" smtClean="0">
                <a:solidFill>
                  <a:schemeClr val="tx1">
                    <a:lumMod val="75000"/>
                    <a:lumOff val="25000"/>
                  </a:schemeClr>
                </a:solidFill>
              </a:rPr>
              <a:t>Allocation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of</a:t>
            </a:r>
            <a:r>
              <a:rPr lang="de-AT" sz="800" dirty="0" smtClean="0">
                <a:solidFill>
                  <a:schemeClr val="tx1">
                    <a:lumMod val="75000"/>
                    <a:lumOff val="25000"/>
                  </a:schemeClr>
                </a:solidFill>
              </a:rPr>
              <a:t> WHICH stock </a:t>
            </a:r>
            <a:r>
              <a:rPr lang="de-AT" sz="800" dirty="0" err="1" smtClean="0">
                <a:solidFill>
                  <a:schemeClr val="tx1">
                    <a:lumMod val="75000"/>
                    <a:lumOff val="25000"/>
                  </a:schemeClr>
                </a:solidFill>
              </a:rPr>
              <a:t>is</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build</a:t>
            </a:r>
            <a:endParaRPr lang="de-AT" sz="800" dirty="0" smtClean="0">
              <a:solidFill>
                <a:schemeClr val="tx1">
                  <a:lumMod val="75000"/>
                  <a:lumOff val="25000"/>
                </a:schemeClr>
              </a:solidFill>
            </a:endParaRPr>
          </a:p>
          <a:p>
            <a:pPr marL="628650" lvl="1" indent="-171450">
              <a:buFontTx/>
              <a:buChar char="-"/>
            </a:pPr>
            <a:r>
              <a:rPr lang="de-AT" sz="800" dirty="0" err="1" smtClean="0">
                <a:solidFill>
                  <a:schemeClr val="tx1">
                    <a:lumMod val="75000"/>
                    <a:lumOff val="25000"/>
                  </a:schemeClr>
                </a:solidFill>
              </a:rPr>
              <a:t>Cost</a:t>
            </a:r>
            <a:r>
              <a:rPr lang="de-AT" sz="800" dirty="0" smtClean="0">
                <a:solidFill>
                  <a:schemeClr val="tx1">
                    <a:lumMod val="75000"/>
                    <a:lumOff val="25000"/>
                  </a:schemeClr>
                </a:solidFill>
              </a:rPr>
              <a:t>, CO2, EROI, </a:t>
            </a:r>
            <a:r>
              <a:rPr lang="de-AT" sz="800" dirty="0" err="1" smtClean="0">
                <a:solidFill>
                  <a:schemeClr val="tx1">
                    <a:lumMod val="75000"/>
                    <a:lumOff val="25000"/>
                  </a:schemeClr>
                </a:solidFill>
              </a:rPr>
              <a:t>maybe</a:t>
            </a:r>
            <a:r>
              <a:rPr lang="de-AT" sz="800" dirty="0">
                <a:solidFill>
                  <a:schemeClr val="tx1">
                    <a:lumMod val="75000"/>
                    <a:lumOff val="25000"/>
                  </a:schemeClr>
                </a:solidFill>
              </a:rPr>
              <a:t> </a:t>
            </a:r>
            <a:r>
              <a:rPr lang="de-AT" sz="800" dirty="0" err="1" smtClean="0">
                <a:solidFill>
                  <a:schemeClr val="tx1">
                    <a:lumMod val="75000"/>
                    <a:lumOff val="25000"/>
                  </a:schemeClr>
                </a:solidFill>
              </a:rPr>
              <a:t>input</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from</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intermittency</a:t>
            </a:r>
            <a:r>
              <a:rPr lang="de-AT" sz="800" dirty="0" smtClean="0">
                <a:solidFill>
                  <a:schemeClr val="tx1">
                    <a:lumMod val="75000"/>
                    <a:lumOff val="25000"/>
                  </a:schemeClr>
                </a:solidFill>
              </a:rPr>
              <a:t> (not </a:t>
            </a:r>
            <a:r>
              <a:rPr lang="de-AT" sz="800" dirty="0" err="1" smtClean="0">
                <a:solidFill>
                  <a:schemeClr val="tx1">
                    <a:lumMod val="75000"/>
                    <a:lumOff val="25000"/>
                  </a:schemeClr>
                </a:solidFill>
              </a:rPr>
              <a:t>sure</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if</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they</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can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deliver</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this</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though</a:t>
            </a:r>
            <a:r>
              <a:rPr lang="de-AT" sz="800" dirty="0" smtClean="0">
                <a:solidFill>
                  <a:schemeClr val="tx1">
                    <a:lumMod val="75000"/>
                    <a:lumOff val="25000"/>
                  </a:schemeClr>
                </a:solidFill>
              </a:rPr>
              <a:t>…)</a:t>
            </a:r>
          </a:p>
          <a:p>
            <a:pPr marL="171450" indent="-171450">
              <a:buFontTx/>
              <a:buChar char="-"/>
            </a:pPr>
            <a:endParaRPr lang="de-AT" sz="800" dirty="0" smtClean="0">
              <a:solidFill>
                <a:schemeClr val="tx1">
                  <a:lumMod val="75000"/>
                  <a:lumOff val="25000"/>
                </a:schemeClr>
              </a:solidFill>
            </a:endParaRPr>
          </a:p>
          <a:p>
            <a:endParaRPr lang="de-AT" sz="800" dirty="0" smtClean="0">
              <a:solidFill>
                <a:schemeClr val="tx1">
                  <a:lumMod val="75000"/>
                  <a:lumOff val="25000"/>
                </a:schemeClr>
              </a:solidFill>
            </a:endParaRPr>
          </a:p>
        </p:txBody>
      </p:sp>
      <p:cxnSp>
        <p:nvCxnSpPr>
          <p:cNvPr id="18" name="Gerade Verbindung mit Pfeil 17"/>
          <p:cNvCxnSpPr/>
          <p:nvPr/>
        </p:nvCxnSpPr>
        <p:spPr>
          <a:xfrm flipH="1">
            <a:off x="4693054" y="3653779"/>
            <a:ext cx="5956" cy="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hteck 19"/>
          <p:cNvSpPr/>
          <p:nvPr/>
        </p:nvSpPr>
        <p:spPr>
          <a:xfrm>
            <a:off x="1175742" y="859784"/>
            <a:ext cx="2258689" cy="474091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r>
              <a:rPr lang="de-AT" sz="800" b="1" dirty="0" smtClean="0">
                <a:solidFill>
                  <a:schemeClr val="tx1">
                    <a:lumMod val="75000"/>
                    <a:lumOff val="25000"/>
                  </a:schemeClr>
                </a:solidFill>
              </a:rPr>
              <a:t>1. </a:t>
            </a:r>
            <a:r>
              <a:rPr lang="de-AT" sz="800" b="1" dirty="0" err="1" smtClean="0">
                <a:solidFill>
                  <a:schemeClr val="tx1">
                    <a:lumMod val="75000"/>
                    <a:lumOff val="25000"/>
                  </a:schemeClr>
                </a:solidFill>
              </a:rPr>
              <a:t>Enduse</a:t>
            </a:r>
            <a:r>
              <a:rPr lang="de-AT" sz="800" b="1" dirty="0" smtClean="0">
                <a:solidFill>
                  <a:schemeClr val="tx1">
                    <a:lumMod val="75000"/>
                    <a:lumOff val="25000"/>
                  </a:schemeClr>
                </a:solidFill>
              </a:rPr>
              <a:t> SM (</a:t>
            </a:r>
            <a:r>
              <a:rPr lang="de-AT" sz="800" b="1" dirty="0" err="1" smtClean="0">
                <a:solidFill>
                  <a:schemeClr val="tx1">
                    <a:lumMod val="75000"/>
                    <a:lumOff val="25000"/>
                  </a:schemeClr>
                </a:solidFill>
              </a:rPr>
              <a:t>UVa</a:t>
            </a:r>
            <a:r>
              <a:rPr lang="de-AT" sz="800" b="1" dirty="0" smtClean="0">
                <a:solidFill>
                  <a:schemeClr val="tx1">
                    <a:lumMod val="75000"/>
                    <a:lumOff val="25000"/>
                  </a:schemeClr>
                </a:solidFill>
              </a:rPr>
              <a:t>)</a:t>
            </a:r>
          </a:p>
          <a:p>
            <a:pPr marL="171450" indent="-171450">
              <a:buFontTx/>
              <a:buChar char="-"/>
            </a:pPr>
            <a:r>
              <a:rPr lang="de-AT" sz="800" dirty="0" err="1" smtClean="0">
                <a:solidFill>
                  <a:schemeClr val="tx1">
                    <a:lumMod val="75000"/>
                    <a:lumOff val="25000"/>
                  </a:schemeClr>
                </a:solidFill>
              </a:rPr>
              <a:t>modelling</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of</a:t>
            </a:r>
            <a:r>
              <a:rPr lang="de-AT" sz="800" dirty="0" smtClean="0">
                <a:solidFill>
                  <a:schemeClr val="tx1">
                    <a:lumMod val="75000"/>
                    <a:lumOff val="25000"/>
                  </a:schemeClr>
                </a:solidFill>
              </a:rPr>
              <a:t> </a:t>
            </a:r>
            <a:r>
              <a:rPr lang="de-AT" sz="800" b="1" dirty="0" smtClean="0">
                <a:solidFill>
                  <a:schemeClr val="tx1">
                    <a:lumMod val="75000"/>
                    <a:lumOff val="25000"/>
                  </a:schemeClr>
                </a:solidFill>
              </a:rPr>
              <a:t>FE-</a:t>
            </a:r>
            <a:r>
              <a:rPr lang="de-AT" sz="800" b="1" dirty="0" err="1" smtClean="0">
                <a:solidFill>
                  <a:schemeClr val="tx1">
                    <a:lumMod val="75000"/>
                    <a:lumOff val="25000"/>
                  </a:schemeClr>
                </a:solidFill>
              </a:rPr>
              <a:t>demand</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from</a:t>
            </a:r>
            <a:r>
              <a:rPr lang="de-AT" sz="800" dirty="0" smtClean="0">
                <a:solidFill>
                  <a:schemeClr val="tx1">
                    <a:lumMod val="75000"/>
                    <a:lumOff val="25000"/>
                  </a:schemeClr>
                </a:solidFill>
              </a:rPr>
              <a:t> EI </a:t>
            </a:r>
            <a:r>
              <a:rPr lang="de-AT" sz="800" dirty="0" err="1" smtClean="0">
                <a:solidFill>
                  <a:schemeClr val="tx1">
                    <a:lumMod val="75000"/>
                    <a:lumOff val="25000"/>
                  </a:schemeClr>
                </a:solidFill>
              </a:rPr>
              <a:t>and</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other</a:t>
            </a:r>
            <a:r>
              <a:rPr lang="de-AT" sz="800" dirty="0" smtClean="0">
                <a:solidFill>
                  <a:schemeClr val="tx1">
                    <a:lumMod val="75000"/>
                    <a:lumOff val="25000"/>
                  </a:schemeClr>
                </a:solidFill>
              </a:rPr>
              <a:t> variables (</a:t>
            </a:r>
            <a:r>
              <a:rPr lang="de-AT" sz="800" dirty="0" err="1" smtClean="0">
                <a:solidFill>
                  <a:schemeClr val="tx1">
                    <a:lumMod val="75000"/>
                    <a:lumOff val="25000"/>
                  </a:schemeClr>
                </a:solidFill>
              </a:rPr>
              <a:t>pkm</a:t>
            </a:r>
            <a:r>
              <a:rPr lang="de-AT" sz="800" dirty="0" smtClean="0">
                <a:solidFill>
                  <a:schemeClr val="tx1">
                    <a:lumMod val="75000"/>
                    <a:lumOff val="25000"/>
                  </a:schemeClr>
                </a:solidFill>
              </a:rPr>
              <a:t>)</a:t>
            </a:r>
          </a:p>
          <a:p>
            <a:pPr marL="171450" indent="-171450">
              <a:buFontTx/>
              <a:buChar char="-"/>
            </a:pPr>
            <a:r>
              <a:rPr lang="de-AT" sz="800" dirty="0" err="1" smtClean="0">
                <a:solidFill>
                  <a:schemeClr val="tx1">
                    <a:lumMod val="75000"/>
                    <a:lumOff val="25000"/>
                  </a:schemeClr>
                </a:solidFill>
              </a:rPr>
              <a:t>Allocation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of</a:t>
            </a:r>
            <a:r>
              <a:rPr lang="de-AT" sz="800" dirty="0" smtClean="0">
                <a:solidFill>
                  <a:schemeClr val="tx1">
                    <a:lumMod val="75000"/>
                    <a:lumOff val="25000"/>
                  </a:schemeClr>
                </a:solidFill>
              </a:rPr>
              <a:t> </a:t>
            </a:r>
            <a:r>
              <a:rPr lang="de-AT" sz="800" b="1" dirty="0" err="1" smtClean="0">
                <a:solidFill>
                  <a:schemeClr val="tx1">
                    <a:lumMod val="75000"/>
                    <a:lumOff val="25000"/>
                  </a:schemeClr>
                </a:solidFill>
              </a:rPr>
              <a:t>scarcities</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FE_consumed</a:t>
            </a:r>
            <a:r>
              <a:rPr lang="de-AT" sz="800" dirty="0" smtClean="0">
                <a:solidFill>
                  <a:schemeClr val="tx1">
                    <a:lumMod val="75000"/>
                    <a:lumOff val="25000"/>
                  </a:schemeClr>
                </a:solidFill>
              </a:rPr>
              <a:t> &lt; </a:t>
            </a:r>
            <a:r>
              <a:rPr lang="de-AT" sz="800" dirty="0" err="1" smtClean="0">
                <a:solidFill>
                  <a:schemeClr val="tx1">
                    <a:lumMod val="75000"/>
                    <a:lumOff val="25000"/>
                  </a:schemeClr>
                </a:solidFill>
              </a:rPr>
              <a:t>FE_required</a:t>
            </a:r>
            <a:r>
              <a:rPr lang="de-AT" sz="800" dirty="0" smtClean="0">
                <a:solidFill>
                  <a:schemeClr val="tx1">
                    <a:lumMod val="75000"/>
                    <a:lumOff val="25000"/>
                  </a:schemeClr>
                </a:solidFill>
              </a:rPr>
              <a:t>)</a:t>
            </a:r>
          </a:p>
          <a:p>
            <a:pPr marL="171450" indent="-171450">
              <a:buFontTx/>
              <a:buChar char="-"/>
            </a:pPr>
            <a:r>
              <a:rPr lang="de-AT" sz="800" dirty="0" smtClean="0">
                <a:solidFill>
                  <a:schemeClr val="tx1">
                    <a:lumMod val="75000"/>
                    <a:lumOff val="25000"/>
                  </a:schemeClr>
                </a:solidFill>
              </a:rPr>
              <a:t>Fuel </a:t>
            </a:r>
            <a:r>
              <a:rPr lang="de-AT" sz="800" b="1" dirty="0" err="1" smtClean="0">
                <a:solidFill>
                  <a:schemeClr val="tx1">
                    <a:lumMod val="75000"/>
                    <a:lumOff val="25000"/>
                  </a:schemeClr>
                </a:solidFill>
              </a:rPr>
              <a:t>substitution</a:t>
            </a:r>
            <a:endParaRPr lang="de-AT" sz="800" b="1" dirty="0" smtClean="0">
              <a:solidFill>
                <a:schemeClr val="tx1">
                  <a:lumMod val="75000"/>
                  <a:lumOff val="25000"/>
                </a:schemeClr>
              </a:solidFill>
            </a:endParaRPr>
          </a:p>
          <a:p>
            <a:pPr marL="171450" indent="-171450">
              <a:buFontTx/>
              <a:buChar char="-"/>
            </a:pPr>
            <a:endParaRPr lang="de-AT" sz="800" dirty="0" smtClean="0">
              <a:solidFill>
                <a:schemeClr val="tx1">
                  <a:lumMod val="75000"/>
                  <a:lumOff val="25000"/>
                </a:schemeClr>
              </a:solidFill>
            </a:endParaRPr>
          </a:p>
        </p:txBody>
      </p:sp>
      <p:sp>
        <p:nvSpPr>
          <p:cNvPr id="21" name="Textfeld 20"/>
          <p:cNvSpPr txBox="1"/>
          <p:nvPr/>
        </p:nvSpPr>
        <p:spPr>
          <a:xfrm rot="16200000">
            <a:off x="4686137" y="3791476"/>
            <a:ext cx="814213" cy="707886"/>
          </a:xfrm>
          <a:prstGeom prst="rect">
            <a:avLst/>
          </a:prstGeom>
          <a:noFill/>
        </p:spPr>
        <p:txBody>
          <a:bodyPr wrap="square" rtlCol="0">
            <a:spAutoFit/>
          </a:bodyPr>
          <a:lstStyle/>
          <a:p>
            <a:r>
              <a:rPr lang="de-AT" sz="800" dirty="0" smtClean="0"/>
              <a:t>*</a:t>
            </a:r>
            <a:r>
              <a:rPr lang="de-AT" sz="800" dirty="0" err="1" smtClean="0"/>
              <a:t>TO_required</a:t>
            </a:r>
            <a:r>
              <a:rPr lang="de-AT" sz="800" dirty="0" smtClean="0"/>
              <a:t> [Total, Wind, PV, </a:t>
            </a:r>
            <a:r>
              <a:rPr lang="de-AT" sz="800" dirty="0" err="1" smtClean="0"/>
              <a:t>Dammed_Hydro</a:t>
            </a:r>
            <a:r>
              <a:rPr lang="de-AT" sz="800" dirty="0" smtClean="0"/>
              <a:t> </a:t>
            </a:r>
            <a:r>
              <a:rPr lang="de-AT" sz="800" dirty="0" err="1" smtClean="0"/>
              <a:t>by</a:t>
            </a:r>
            <a:r>
              <a:rPr lang="de-AT" sz="800" dirty="0" smtClean="0"/>
              <a:t> R]</a:t>
            </a:r>
          </a:p>
        </p:txBody>
      </p:sp>
      <p:cxnSp>
        <p:nvCxnSpPr>
          <p:cNvPr id="22" name="Gerade Verbindung mit Pfeil 21"/>
          <p:cNvCxnSpPr/>
          <p:nvPr/>
        </p:nvCxnSpPr>
        <p:spPr>
          <a:xfrm flipH="1" flipV="1">
            <a:off x="6085171" y="3729716"/>
            <a:ext cx="597" cy="75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rot="16200000">
            <a:off x="6034528" y="3494271"/>
            <a:ext cx="852549" cy="1323439"/>
          </a:xfrm>
          <a:prstGeom prst="rect">
            <a:avLst/>
          </a:prstGeom>
          <a:noFill/>
        </p:spPr>
        <p:txBody>
          <a:bodyPr wrap="square" rtlCol="0">
            <a:spAutoFit/>
          </a:bodyPr>
          <a:lstStyle/>
          <a:p>
            <a:r>
              <a:rPr lang="de-AT" sz="800" dirty="0" smtClean="0"/>
              <a:t>* Cf [Wind, PV, Gas </a:t>
            </a:r>
            <a:r>
              <a:rPr lang="de-AT" sz="800" dirty="0" err="1" smtClean="0"/>
              <a:t>by</a:t>
            </a:r>
            <a:r>
              <a:rPr lang="de-AT" sz="800" dirty="0" smtClean="0"/>
              <a:t> R]</a:t>
            </a:r>
          </a:p>
          <a:p>
            <a:r>
              <a:rPr lang="de-AT" sz="800" dirty="0" smtClean="0"/>
              <a:t>* Storage </a:t>
            </a:r>
            <a:r>
              <a:rPr lang="de-AT" sz="800" dirty="0" err="1" smtClean="0"/>
              <a:t>Losses</a:t>
            </a:r>
            <a:r>
              <a:rPr lang="de-AT" sz="800" dirty="0" smtClean="0"/>
              <a:t> [</a:t>
            </a:r>
            <a:r>
              <a:rPr lang="de-AT" sz="800" dirty="0" err="1" smtClean="0"/>
              <a:t>elec</a:t>
            </a:r>
            <a:r>
              <a:rPr lang="de-AT" sz="800" dirty="0" smtClean="0"/>
              <a:t>, gas, </a:t>
            </a:r>
            <a:r>
              <a:rPr lang="de-AT" sz="800" dirty="0" err="1" smtClean="0"/>
              <a:t>heat</a:t>
            </a:r>
            <a:r>
              <a:rPr lang="de-AT" sz="800" dirty="0" smtClean="0"/>
              <a:t>, </a:t>
            </a:r>
            <a:r>
              <a:rPr lang="de-AT" sz="800" dirty="0" err="1" smtClean="0"/>
              <a:t>by</a:t>
            </a:r>
            <a:r>
              <a:rPr lang="de-AT" sz="800" dirty="0" smtClean="0"/>
              <a:t> R]</a:t>
            </a:r>
          </a:p>
          <a:p>
            <a:r>
              <a:rPr lang="de-AT" sz="800" dirty="0" smtClean="0"/>
              <a:t>* </a:t>
            </a:r>
            <a:r>
              <a:rPr lang="de-AT" sz="800" dirty="0" err="1" smtClean="0"/>
              <a:t>FE_heat</a:t>
            </a:r>
            <a:r>
              <a:rPr lang="de-AT" sz="800" dirty="0" smtClean="0"/>
              <a:t> </a:t>
            </a:r>
            <a:r>
              <a:rPr lang="de-AT" sz="800" dirty="0" err="1" smtClean="0"/>
              <a:t>produced</a:t>
            </a:r>
            <a:r>
              <a:rPr lang="de-AT" sz="800" dirty="0" smtClean="0"/>
              <a:t> </a:t>
            </a:r>
            <a:r>
              <a:rPr lang="de-AT" sz="800" dirty="0" err="1" smtClean="0"/>
              <a:t>from</a:t>
            </a:r>
            <a:r>
              <a:rPr lang="de-AT" sz="800" dirty="0" smtClean="0"/>
              <a:t> large HP </a:t>
            </a:r>
            <a:r>
              <a:rPr lang="de-AT" sz="800" dirty="0" err="1" smtClean="0"/>
              <a:t>and</a:t>
            </a:r>
            <a:r>
              <a:rPr lang="de-AT" sz="800" dirty="0" smtClean="0"/>
              <a:t> P2H</a:t>
            </a:r>
          </a:p>
          <a:p>
            <a:pPr marL="171450" indent="-171450">
              <a:buFontTx/>
              <a:buChar char="-"/>
            </a:pPr>
            <a:endParaRPr lang="en-IE" sz="800" dirty="0"/>
          </a:p>
        </p:txBody>
      </p:sp>
      <p:sp>
        <p:nvSpPr>
          <p:cNvPr id="30" name="Textfeld 29"/>
          <p:cNvSpPr txBox="1"/>
          <p:nvPr/>
        </p:nvSpPr>
        <p:spPr>
          <a:xfrm>
            <a:off x="3405527" y="4632661"/>
            <a:ext cx="1189796" cy="1323439"/>
          </a:xfrm>
          <a:prstGeom prst="rect">
            <a:avLst/>
          </a:prstGeom>
          <a:noFill/>
        </p:spPr>
        <p:txBody>
          <a:bodyPr wrap="square" rtlCol="0">
            <a:spAutoFit/>
          </a:bodyPr>
          <a:lstStyle/>
          <a:p>
            <a:r>
              <a:rPr lang="de-AT" sz="800" dirty="0" smtClean="0"/>
              <a:t>*</a:t>
            </a:r>
            <a:r>
              <a:rPr lang="de-AT" sz="800" dirty="0" err="1" smtClean="0"/>
              <a:t>FE_required</a:t>
            </a:r>
            <a:r>
              <a:rPr lang="de-AT" sz="800" dirty="0" smtClean="0"/>
              <a:t> e-mob</a:t>
            </a:r>
          </a:p>
          <a:p>
            <a:r>
              <a:rPr lang="de-AT" sz="800" dirty="0" smtClean="0"/>
              <a:t>*Implementation </a:t>
            </a:r>
            <a:r>
              <a:rPr lang="de-AT" sz="800" dirty="0" err="1" smtClean="0"/>
              <a:t>degree</a:t>
            </a:r>
            <a:r>
              <a:rPr lang="de-AT" sz="800" dirty="0" smtClean="0"/>
              <a:t> DSM e-mob (smart-</a:t>
            </a:r>
            <a:r>
              <a:rPr lang="de-AT" sz="800" dirty="0" err="1" smtClean="0"/>
              <a:t>charging</a:t>
            </a:r>
            <a:r>
              <a:rPr lang="de-AT" sz="800" dirty="0" smtClean="0"/>
              <a:t> AND V2G)</a:t>
            </a:r>
          </a:p>
          <a:p>
            <a:r>
              <a:rPr lang="de-AT" sz="800" dirty="0" smtClean="0"/>
              <a:t>*Implementation </a:t>
            </a:r>
            <a:r>
              <a:rPr lang="de-AT" sz="800" dirty="0" err="1" smtClean="0"/>
              <a:t>degree</a:t>
            </a:r>
            <a:r>
              <a:rPr lang="de-AT" sz="800" dirty="0" smtClean="0"/>
              <a:t> DSM </a:t>
            </a:r>
            <a:r>
              <a:rPr lang="de-AT" sz="800" dirty="0" err="1" smtClean="0"/>
              <a:t>Households</a:t>
            </a:r>
            <a:endParaRPr lang="de-AT" sz="800" dirty="0" smtClean="0"/>
          </a:p>
          <a:p>
            <a:r>
              <a:rPr lang="de-AT" sz="800" dirty="0" smtClean="0"/>
              <a:t>*</a:t>
            </a:r>
            <a:r>
              <a:rPr lang="de-AT" sz="800" dirty="0" err="1" smtClean="0"/>
              <a:t>small</a:t>
            </a:r>
            <a:r>
              <a:rPr lang="de-AT" sz="800" dirty="0" smtClean="0"/>
              <a:t> </a:t>
            </a:r>
            <a:r>
              <a:rPr lang="de-AT" sz="800" dirty="0" err="1" smtClean="0"/>
              <a:t>heat</a:t>
            </a:r>
            <a:r>
              <a:rPr lang="de-AT" sz="800" dirty="0" smtClean="0"/>
              <a:t> </a:t>
            </a:r>
            <a:r>
              <a:rPr lang="de-AT" sz="800" dirty="0" err="1" smtClean="0"/>
              <a:t>pumps</a:t>
            </a:r>
            <a:endParaRPr lang="de-AT" sz="800" dirty="0" smtClean="0"/>
          </a:p>
          <a:p>
            <a:r>
              <a:rPr lang="de-AT" sz="800" dirty="0" smtClean="0"/>
              <a:t>*h </a:t>
            </a:r>
            <a:r>
              <a:rPr lang="de-AT" sz="800" dirty="0" err="1" smtClean="0"/>
              <a:t>of</a:t>
            </a:r>
            <a:r>
              <a:rPr lang="de-AT" sz="800" dirty="0" smtClean="0"/>
              <a:t> </a:t>
            </a:r>
            <a:r>
              <a:rPr lang="de-AT" sz="800" dirty="0" err="1" smtClean="0"/>
              <a:t>excess</a:t>
            </a:r>
            <a:r>
              <a:rPr lang="de-AT" sz="800" dirty="0" smtClean="0"/>
              <a:t> </a:t>
            </a:r>
            <a:r>
              <a:rPr lang="de-AT" sz="800" dirty="0" err="1" smtClean="0"/>
              <a:t>elec</a:t>
            </a:r>
            <a:r>
              <a:rPr lang="de-AT" sz="800" dirty="0" smtClean="0"/>
              <a:t> (?)</a:t>
            </a:r>
            <a:endParaRPr lang="en-IE" sz="800" dirty="0"/>
          </a:p>
        </p:txBody>
      </p:sp>
      <p:cxnSp>
        <p:nvCxnSpPr>
          <p:cNvPr id="32" name="Gerade Verbindung mit Pfeil 31"/>
          <p:cNvCxnSpPr/>
          <p:nvPr/>
        </p:nvCxnSpPr>
        <p:spPr>
          <a:xfrm>
            <a:off x="3423243" y="1619139"/>
            <a:ext cx="932633" cy="3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3400075" y="1194580"/>
            <a:ext cx="966989" cy="954107"/>
          </a:xfrm>
          <a:prstGeom prst="rect">
            <a:avLst/>
          </a:prstGeom>
          <a:noFill/>
        </p:spPr>
        <p:txBody>
          <a:bodyPr wrap="square" rtlCol="0">
            <a:spAutoFit/>
          </a:bodyPr>
          <a:lstStyle/>
          <a:p>
            <a:r>
              <a:rPr lang="de-AT" sz="800" dirty="0" err="1" smtClean="0"/>
              <a:t>FE_required</a:t>
            </a:r>
            <a:r>
              <a:rPr lang="de-AT" sz="800" dirty="0" smtClean="0"/>
              <a:t> [FE_I,R, S]</a:t>
            </a:r>
          </a:p>
          <a:p>
            <a:r>
              <a:rPr lang="de-AT" sz="800" dirty="0" smtClean="0">
                <a:sym typeface="Wingdings" panose="05000000000000000000" pitchFamily="2" charset="2"/>
              </a:rPr>
              <a:t> </a:t>
            </a:r>
            <a:r>
              <a:rPr lang="de-AT" sz="800" dirty="0" err="1" smtClean="0">
                <a:sym typeface="Wingdings" panose="05000000000000000000" pitchFamily="2" charset="2"/>
              </a:rPr>
              <a:t>Losses</a:t>
            </a:r>
            <a:r>
              <a:rPr lang="de-AT" sz="800" dirty="0" smtClean="0">
                <a:sym typeface="Wingdings" panose="05000000000000000000" pitchFamily="2" charset="2"/>
              </a:rPr>
              <a:t> in </a:t>
            </a:r>
            <a:r>
              <a:rPr lang="de-AT" sz="800" dirty="0" err="1" smtClean="0">
                <a:sym typeface="Wingdings" panose="05000000000000000000" pitchFamily="2" charset="2"/>
              </a:rPr>
              <a:t>energy</a:t>
            </a:r>
            <a:r>
              <a:rPr lang="de-AT" sz="800" dirty="0" smtClean="0">
                <a:sym typeface="Wingdings" panose="05000000000000000000" pitchFamily="2" charset="2"/>
              </a:rPr>
              <a:t> </a:t>
            </a:r>
            <a:r>
              <a:rPr lang="de-AT" sz="800" dirty="0" err="1" smtClean="0">
                <a:sym typeface="Wingdings" panose="05000000000000000000" pitchFamily="2" charset="2"/>
              </a:rPr>
              <a:t>sector</a:t>
            </a:r>
            <a:r>
              <a:rPr lang="de-AT" sz="800" dirty="0">
                <a:sym typeface="Wingdings" panose="05000000000000000000" pitchFamily="2" charset="2"/>
              </a:rPr>
              <a:t> </a:t>
            </a:r>
            <a:r>
              <a:rPr lang="de-AT" sz="800" dirty="0" smtClean="0">
                <a:sym typeface="Wingdings" panose="05000000000000000000" pitchFamily="2" charset="2"/>
              </a:rPr>
              <a:t> </a:t>
            </a:r>
            <a:r>
              <a:rPr lang="de-AT" sz="800" dirty="0" err="1" smtClean="0">
                <a:sym typeface="Wingdings" panose="05000000000000000000" pitchFamily="2" charset="2"/>
              </a:rPr>
              <a:t>own</a:t>
            </a:r>
            <a:r>
              <a:rPr lang="de-AT" sz="800" dirty="0" smtClean="0">
                <a:sym typeface="Wingdings" panose="05000000000000000000" pitchFamily="2" charset="2"/>
              </a:rPr>
              <a:t> </a:t>
            </a:r>
            <a:r>
              <a:rPr lang="de-AT" sz="800" dirty="0" err="1" smtClean="0">
                <a:sym typeface="Wingdings" panose="05000000000000000000" pitchFamily="2" charset="2"/>
              </a:rPr>
              <a:t>calculations</a:t>
            </a:r>
            <a:r>
              <a:rPr lang="de-AT" sz="800" dirty="0" smtClean="0">
                <a:sym typeface="Wingdings" panose="05000000000000000000" pitchFamily="2" charset="2"/>
              </a:rPr>
              <a:t> </a:t>
            </a:r>
            <a:r>
              <a:rPr lang="de-AT" sz="800" dirty="0" err="1" smtClean="0">
                <a:sym typeface="Wingdings" panose="05000000000000000000" pitchFamily="2" charset="2"/>
              </a:rPr>
              <a:t>to</a:t>
            </a:r>
            <a:r>
              <a:rPr lang="de-AT" sz="800" dirty="0" smtClean="0">
                <a:sym typeface="Wingdings" panose="05000000000000000000" pitchFamily="2" charset="2"/>
              </a:rPr>
              <a:t> </a:t>
            </a:r>
            <a:r>
              <a:rPr lang="de-AT" sz="800" dirty="0" err="1" smtClean="0">
                <a:sym typeface="Wingdings" panose="05000000000000000000" pitchFamily="2" charset="2"/>
              </a:rPr>
              <a:t>avoid</a:t>
            </a:r>
            <a:r>
              <a:rPr lang="de-AT" sz="800" dirty="0" smtClean="0">
                <a:sym typeface="Wingdings" panose="05000000000000000000" pitchFamily="2" charset="2"/>
              </a:rPr>
              <a:t> double </a:t>
            </a:r>
            <a:r>
              <a:rPr lang="de-AT" sz="800" dirty="0" err="1" smtClean="0">
                <a:sym typeface="Wingdings" panose="05000000000000000000" pitchFamily="2" charset="2"/>
              </a:rPr>
              <a:t>counting</a:t>
            </a:r>
            <a:r>
              <a:rPr lang="de-AT" sz="800" dirty="0" smtClean="0">
                <a:sym typeface="Wingdings" panose="05000000000000000000" pitchFamily="2" charset="2"/>
              </a:rPr>
              <a:t>!</a:t>
            </a:r>
            <a:endParaRPr lang="de-AT" sz="800" dirty="0" smtClean="0"/>
          </a:p>
        </p:txBody>
      </p:sp>
      <p:sp>
        <p:nvSpPr>
          <p:cNvPr id="35" name="Textfeld 34"/>
          <p:cNvSpPr txBox="1"/>
          <p:nvPr/>
        </p:nvSpPr>
        <p:spPr>
          <a:xfrm>
            <a:off x="3364757" y="2564663"/>
            <a:ext cx="1366169" cy="215444"/>
          </a:xfrm>
          <a:prstGeom prst="rect">
            <a:avLst/>
          </a:prstGeom>
          <a:noFill/>
        </p:spPr>
        <p:txBody>
          <a:bodyPr wrap="square" rtlCol="0">
            <a:spAutoFit/>
          </a:bodyPr>
          <a:lstStyle/>
          <a:p>
            <a:r>
              <a:rPr lang="de-AT" sz="800" dirty="0" err="1" smtClean="0"/>
              <a:t>FE_consumed</a:t>
            </a:r>
            <a:r>
              <a:rPr lang="de-AT" sz="800" dirty="0" smtClean="0"/>
              <a:t> [FE_I,R, S]</a:t>
            </a:r>
            <a:endParaRPr lang="en-IE" sz="800" dirty="0"/>
          </a:p>
        </p:txBody>
      </p:sp>
      <p:cxnSp>
        <p:nvCxnSpPr>
          <p:cNvPr id="36" name="Gerade Verbindung mit Pfeil 35"/>
          <p:cNvCxnSpPr/>
          <p:nvPr/>
        </p:nvCxnSpPr>
        <p:spPr>
          <a:xfrm flipH="1">
            <a:off x="3445619" y="2843517"/>
            <a:ext cx="903339" cy="3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p:cNvCxnSpPr/>
          <p:nvPr/>
        </p:nvCxnSpPr>
        <p:spPr>
          <a:xfrm flipV="1">
            <a:off x="7412647" y="1619139"/>
            <a:ext cx="627257" cy="3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feld 40"/>
          <p:cNvSpPr txBox="1"/>
          <p:nvPr/>
        </p:nvSpPr>
        <p:spPr>
          <a:xfrm>
            <a:off x="7345632" y="1391682"/>
            <a:ext cx="1366169" cy="215444"/>
          </a:xfrm>
          <a:prstGeom prst="rect">
            <a:avLst/>
          </a:prstGeom>
          <a:noFill/>
        </p:spPr>
        <p:txBody>
          <a:bodyPr wrap="square" rtlCol="0">
            <a:spAutoFit/>
          </a:bodyPr>
          <a:lstStyle/>
          <a:p>
            <a:r>
              <a:rPr lang="de-AT" sz="800" dirty="0" err="1" smtClean="0"/>
              <a:t>Cap_required</a:t>
            </a:r>
            <a:endParaRPr lang="en-IE" sz="800" dirty="0"/>
          </a:p>
        </p:txBody>
      </p:sp>
      <p:sp>
        <p:nvSpPr>
          <p:cNvPr id="42" name="Textfeld 41"/>
          <p:cNvSpPr txBox="1"/>
          <p:nvPr/>
        </p:nvSpPr>
        <p:spPr>
          <a:xfrm>
            <a:off x="7356819" y="2595569"/>
            <a:ext cx="1366169" cy="215444"/>
          </a:xfrm>
          <a:prstGeom prst="rect">
            <a:avLst/>
          </a:prstGeom>
          <a:noFill/>
        </p:spPr>
        <p:txBody>
          <a:bodyPr wrap="square" rtlCol="0">
            <a:spAutoFit/>
          </a:bodyPr>
          <a:lstStyle/>
          <a:p>
            <a:r>
              <a:rPr lang="de-AT" sz="800" dirty="0" err="1" smtClean="0"/>
              <a:t>Cap_available</a:t>
            </a:r>
            <a:endParaRPr lang="en-IE" sz="800" dirty="0"/>
          </a:p>
        </p:txBody>
      </p:sp>
      <p:cxnSp>
        <p:nvCxnSpPr>
          <p:cNvPr id="43" name="Gerade Verbindung mit Pfeil 42"/>
          <p:cNvCxnSpPr/>
          <p:nvPr/>
        </p:nvCxnSpPr>
        <p:spPr>
          <a:xfrm flipH="1">
            <a:off x="7412647" y="2833521"/>
            <a:ext cx="627258" cy="9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p:cNvCxnSpPr/>
          <p:nvPr/>
        </p:nvCxnSpPr>
        <p:spPr>
          <a:xfrm flipV="1">
            <a:off x="3445619" y="4632661"/>
            <a:ext cx="1006264" cy="74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p:cNvCxnSpPr/>
          <p:nvPr/>
        </p:nvCxnSpPr>
        <p:spPr>
          <a:xfrm flipH="1">
            <a:off x="7422231" y="3668774"/>
            <a:ext cx="501277" cy="817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feld 51"/>
          <p:cNvSpPr txBox="1"/>
          <p:nvPr/>
        </p:nvSpPr>
        <p:spPr>
          <a:xfrm rot="18093003">
            <a:off x="7137596" y="3488602"/>
            <a:ext cx="1507942" cy="215444"/>
          </a:xfrm>
          <a:prstGeom prst="rect">
            <a:avLst/>
          </a:prstGeom>
          <a:noFill/>
        </p:spPr>
        <p:txBody>
          <a:bodyPr wrap="square" rtlCol="0">
            <a:spAutoFit/>
          </a:bodyPr>
          <a:lstStyle/>
          <a:p>
            <a:r>
              <a:rPr lang="de-AT" sz="800" dirty="0" err="1" smtClean="0"/>
              <a:t>capacities</a:t>
            </a:r>
            <a:endParaRPr lang="de-AT" sz="800" dirty="0" smtClean="0"/>
          </a:p>
        </p:txBody>
      </p:sp>
      <p:sp>
        <p:nvSpPr>
          <p:cNvPr id="63" name="Textfeld 62"/>
          <p:cNvSpPr txBox="1"/>
          <p:nvPr/>
        </p:nvSpPr>
        <p:spPr>
          <a:xfrm>
            <a:off x="4355876" y="6554918"/>
            <a:ext cx="2974983" cy="338554"/>
          </a:xfrm>
          <a:prstGeom prst="rect">
            <a:avLst/>
          </a:prstGeom>
          <a:noFill/>
        </p:spPr>
        <p:txBody>
          <a:bodyPr wrap="square" rtlCol="0">
            <a:spAutoFit/>
          </a:bodyPr>
          <a:lstStyle/>
          <a:p>
            <a:r>
              <a:rPr lang="de-AT" sz="800" b="1" dirty="0" smtClean="0"/>
              <a:t>*</a:t>
            </a:r>
            <a:r>
              <a:rPr lang="de-AT" sz="800" b="1" dirty="0" err="1" smtClean="0"/>
              <a:t>Policies</a:t>
            </a:r>
            <a:r>
              <a:rPr lang="de-AT" sz="800" b="1" dirty="0" smtClean="0"/>
              <a:t> (e.g. </a:t>
            </a:r>
            <a:r>
              <a:rPr lang="de-AT" sz="800" b="1" dirty="0" err="1" smtClean="0"/>
              <a:t>storage</a:t>
            </a:r>
            <a:r>
              <a:rPr lang="de-AT" sz="800" b="1" dirty="0" smtClean="0"/>
              <a:t>, </a:t>
            </a:r>
            <a:r>
              <a:rPr lang="de-AT" sz="800" b="1" dirty="0" err="1" smtClean="0"/>
              <a:t>grid</a:t>
            </a:r>
            <a:r>
              <a:rPr lang="de-AT" sz="800" b="1" dirty="0" smtClean="0"/>
              <a:t> </a:t>
            </a:r>
            <a:r>
              <a:rPr lang="de-AT" sz="800" b="1" dirty="0" err="1" smtClean="0"/>
              <a:t>expansion</a:t>
            </a:r>
            <a:r>
              <a:rPr lang="de-AT" sz="800" b="1" dirty="0" smtClean="0"/>
              <a:t>…)</a:t>
            </a:r>
          </a:p>
          <a:p>
            <a:pPr marL="171450" indent="-171450">
              <a:buFontTx/>
              <a:buChar char="-"/>
            </a:pPr>
            <a:endParaRPr lang="en-IE" sz="800" dirty="0"/>
          </a:p>
        </p:txBody>
      </p:sp>
      <p:sp>
        <p:nvSpPr>
          <p:cNvPr id="28" name="Rechteck 27"/>
          <p:cNvSpPr/>
          <p:nvPr/>
        </p:nvSpPr>
        <p:spPr>
          <a:xfrm>
            <a:off x="1338976" y="1789417"/>
            <a:ext cx="1620478"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dirty="0" smtClean="0">
                <a:solidFill>
                  <a:schemeClr val="tx1">
                    <a:lumMod val="75000"/>
                    <a:lumOff val="25000"/>
                  </a:schemeClr>
                </a:solidFill>
              </a:rPr>
              <a:t>Transport HH: (</a:t>
            </a:r>
            <a:r>
              <a:rPr lang="de-AT" sz="800" dirty="0" err="1" smtClean="0">
                <a:solidFill>
                  <a:schemeClr val="tx1">
                    <a:lumMod val="75000"/>
                    <a:lumOff val="25000"/>
                  </a:schemeClr>
                </a:solidFill>
              </a:rPr>
              <a:t>UVa</a:t>
            </a:r>
            <a:r>
              <a:rPr lang="de-AT" sz="800" dirty="0" smtClean="0">
                <a:solidFill>
                  <a:schemeClr val="tx1">
                    <a:lumMod val="75000"/>
                    <a:lumOff val="25000"/>
                  </a:schemeClr>
                </a:solidFill>
              </a:rPr>
              <a:t>/WP4)</a:t>
            </a:r>
          </a:p>
          <a:p>
            <a:pPr marL="171450" indent="-171450">
              <a:buFontTx/>
              <a:buChar char="-"/>
            </a:pPr>
            <a:r>
              <a:rPr lang="de-AT" sz="800" dirty="0" smtClean="0">
                <a:solidFill>
                  <a:schemeClr val="tx1">
                    <a:lumMod val="75000"/>
                    <a:lumOff val="25000"/>
                  </a:schemeClr>
                </a:solidFill>
              </a:rPr>
              <a:t>Input: </a:t>
            </a:r>
            <a:r>
              <a:rPr lang="de-AT" sz="800" dirty="0" err="1" smtClean="0">
                <a:solidFill>
                  <a:schemeClr val="tx1">
                    <a:lumMod val="75000"/>
                    <a:lumOff val="25000"/>
                  </a:schemeClr>
                </a:solidFill>
              </a:rPr>
              <a:t>pkm</a:t>
            </a:r>
            <a:endParaRPr lang="de-AT" sz="800" dirty="0" smtClean="0">
              <a:solidFill>
                <a:schemeClr val="tx1">
                  <a:lumMod val="75000"/>
                  <a:lumOff val="25000"/>
                </a:schemeClr>
              </a:solidFill>
            </a:endParaRPr>
          </a:p>
          <a:p>
            <a:pPr marL="171450" indent="-171450">
              <a:buFontTx/>
              <a:buChar char="-"/>
            </a:pPr>
            <a:r>
              <a:rPr lang="de-AT" sz="800" dirty="0" smtClean="0">
                <a:solidFill>
                  <a:schemeClr val="tx1">
                    <a:lumMod val="75000"/>
                    <a:lumOff val="25000"/>
                  </a:schemeClr>
                </a:solidFill>
              </a:rPr>
              <a:t>Output: </a:t>
            </a:r>
            <a:r>
              <a:rPr lang="de-AT" sz="800" dirty="0" err="1" smtClean="0">
                <a:solidFill>
                  <a:schemeClr val="tx1">
                    <a:lumMod val="75000"/>
                    <a:lumOff val="25000"/>
                  </a:schemeClr>
                </a:solidFill>
              </a:rPr>
              <a:t>FE_required</a:t>
            </a:r>
            <a:endParaRPr lang="de-AT" sz="800" dirty="0" smtClean="0">
              <a:solidFill>
                <a:schemeClr val="tx1">
                  <a:lumMod val="75000"/>
                  <a:lumOff val="25000"/>
                </a:schemeClr>
              </a:solidFill>
            </a:endParaRPr>
          </a:p>
        </p:txBody>
      </p:sp>
      <p:sp>
        <p:nvSpPr>
          <p:cNvPr id="29" name="Rechteck 28"/>
          <p:cNvSpPr/>
          <p:nvPr/>
        </p:nvSpPr>
        <p:spPr>
          <a:xfrm>
            <a:off x="1338976" y="4667028"/>
            <a:ext cx="1597059" cy="725606"/>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dirty="0" smtClean="0">
                <a:solidFill>
                  <a:schemeClr val="tx1">
                    <a:lumMod val="75000"/>
                    <a:lumOff val="25000"/>
                  </a:schemeClr>
                </a:solidFill>
              </a:rPr>
              <a:t>Final </a:t>
            </a:r>
            <a:r>
              <a:rPr lang="de-AT" sz="800" dirty="0" err="1" smtClean="0">
                <a:solidFill>
                  <a:schemeClr val="tx1">
                    <a:lumMod val="75000"/>
                    <a:lumOff val="25000"/>
                  </a:schemeClr>
                </a:solidFill>
              </a:rPr>
              <a:t>Energy</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Intensities</a:t>
            </a:r>
            <a:endParaRPr lang="de-AT" sz="800" dirty="0" smtClean="0">
              <a:solidFill>
                <a:schemeClr val="tx1">
                  <a:lumMod val="75000"/>
                  <a:lumOff val="25000"/>
                </a:schemeClr>
              </a:solidFill>
            </a:endParaRPr>
          </a:p>
          <a:p>
            <a:r>
              <a:rPr lang="de-AT" sz="800" dirty="0" smtClean="0">
                <a:solidFill>
                  <a:schemeClr val="tx1">
                    <a:lumMod val="75000"/>
                    <a:lumOff val="25000"/>
                  </a:schemeClr>
                </a:solidFill>
              </a:rPr>
              <a:t>(Rest </a:t>
            </a:r>
            <a:r>
              <a:rPr lang="de-AT" sz="800" dirty="0" err="1" smtClean="0">
                <a:solidFill>
                  <a:schemeClr val="tx1">
                    <a:lumMod val="75000"/>
                    <a:lumOff val="25000"/>
                  </a:schemeClr>
                </a:solidFill>
              </a:rPr>
              <a:t>of</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Sectors</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Uva</a:t>
            </a:r>
            <a:r>
              <a:rPr lang="de-AT" sz="800" dirty="0" smtClean="0">
                <a:solidFill>
                  <a:schemeClr val="tx1">
                    <a:lumMod val="75000"/>
                    <a:lumOff val="25000"/>
                  </a:schemeClr>
                </a:solidFill>
              </a:rPr>
              <a:t>/WP7):</a:t>
            </a:r>
          </a:p>
          <a:p>
            <a:pPr marL="171450" indent="-171450">
              <a:buFontTx/>
              <a:buChar char="-"/>
            </a:pPr>
            <a:r>
              <a:rPr lang="de-AT" sz="800" dirty="0" smtClean="0">
                <a:solidFill>
                  <a:schemeClr val="tx1">
                    <a:lumMod val="75000"/>
                    <a:lumOff val="25000"/>
                  </a:schemeClr>
                </a:solidFill>
              </a:rPr>
              <a:t>Input:</a:t>
            </a:r>
          </a:p>
          <a:p>
            <a:pPr marL="171450" indent="-171450">
              <a:buFontTx/>
              <a:buChar char="-"/>
            </a:pPr>
            <a:r>
              <a:rPr lang="de-AT" sz="800" dirty="0" smtClean="0">
                <a:solidFill>
                  <a:schemeClr val="tx1">
                    <a:lumMod val="75000"/>
                    <a:lumOff val="25000"/>
                  </a:schemeClr>
                </a:solidFill>
              </a:rPr>
              <a:t>Output:</a:t>
            </a:r>
          </a:p>
        </p:txBody>
      </p:sp>
      <p:sp>
        <p:nvSpPr>
          <p:cNvPr id="31" name="Rechteck 30"/>
          <p:cNvSpPr/>
          <p:nvPr/>
        </p:nvSpPr>
        <p:spPr>
          <a:xfrm>
            <a:off x="1331017" y="3065081"/>
            <a:ext cx="1612152" cy="673231"/>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dirty="0" err="1" smtClean="0">
                <a:solidFill>
                  <a:schemeClr val="tx1">
                    <a:lumMod val="75000"/>
                    <a:lumOff val="25000"/>
                  </a:schemeClr>
                </a:solidFill>
              </a:rPr>
              <a:t>Households</a:t>
            </a:r>
            <a:r>
              <a:rPr lang="de-AT" sz="800" dirty="0" smtClean="0">
                <a:solidFill>
                  <a:schemeClr val="tx1">
                    <a:lumMod val="75000"/>
                    <a:lumOff val="25000"/>
                  </a:schemeClr>
                </a:solidFill>
              </a:rPr>
              <a:t>: Buildings (SDEWES/WP4/Tomislav)</a:t>
            </a:r>
          </a:p>
          <a:p>
            <a:pPr marL="171450" indent="-171450">
              <a:buFontTx/>
              <a:buChar char="-"/>
            </a:pPr>
            <a:r>
              <a:rPr lang="de-AT" sz="800" dirty="0" smtClean="0">
                <a:solidFill>
                  <a:schemeClr val="tx1">
                    <a:lumMod val="75000"/>
                    <a:lumOff val="25000"/>
                  </a:schemeClr>
                </a:solidFill>
              </a:rPr>
              <a:t>Input: m²/pp, kWh/m²…</a:t>
            </a:r>
          </a:p>
          <a:p>
            <a:pPr marL="171450" indent="-171450">
              <a:buFontTx/>
              <a:buChar char="-"/>
            </a:pPr>
            <a:r>
              <a:rPr lang="de-AT" sz="800" dirty="0" smtClean="0">
                <a:solidFill>
                  <a:schemeClr val="tx1">
                    <a:lumMod val="75000"/>
                    <a:lumOff val="25000"/>
                  </a:schemeClr>
                </a:solidFill>
              </a:rPr>
              <a:t>Output: </a:t>
            </a:r>
            <a:r>
              <a:rPr lang="de-AT" sz="800" dirty="0" err="1" smtClean="0">
                <a:solidFill>
                  <a:schemeClr val="tx1">
                    <a:lumMod val="75000"/>
                    <a:lumOff val="25000"/>
                  </a:schemeClr>
                </a:solidFill>
              </a:rPr>
              <a:t>FE_required</a:t>
            </a:r>
            <a:endParaRPr lang="de-AT" sz="800" dirty="0" smtClean="0">
              <a:solidFill>
                <a:schemeClr val="tx1">
                  <a:lumMod val="75000"/>
                  <a:lumOff val="25000"/>
                </a:schemeClr>
              </a:solidFill>
            </a:endParaRPr>
          </a:p>
        </p:txBody>
      </p:sp>
      <p:sp>
        <p:nvSpPr>
          <p:cNvPr id="33" name="Rectángulo 1"/>
          <p:cNvSpPr/>
          <p:nvPr/>
        </p:nvSpPr>
        <p:spPr>
          <a:xfrm>
            <a:off x="928842" y="705351"/>
            <a:ext cx="9821708" cy="5314449"/>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800" b="1" dirty="0">
              <a:solidFill>
                <a:srgbClr val="C00000"/>
              </a:solidFill>
            </a:endParaRPr>
          </a:p>
        </p:txBody>
      </p:sp>
      <p:cxnSp>
        <p:nvCxnSpPr>
          <p:cNvPr id="15" name="Gerade Verbindung mit Pfeil 14"/>
          <p:cNvCxnSpPr/>
          <p:nvPr/>
        </p:nvCxnSpPr>
        <p:spPr>
          <a:xfrm>
            <a:off x="368300" y="1797050"/>
            <a:ext cx="807442"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28029" y="1830676"/>
            <a:ext cx="1120104" cy="830997"/>
          </a:xfrm>
          <a:prstGeom prst="rect">
            <a:avLst/>
          </a:prstGeom>
          <a:noFill/>
        </p:spPr>
        <p:txBody>
          <a:bodyPr wrap="square" rtlCol="0">
            <a:spAutoFit/>
          </a:bodyPr>
          <a:lstStyle/>
          <a:p>
            <a:r>
              <a:rPr lang="de-AT" sz="800" dirty="0" smtClean="0"/>
              <a:t>*</a:t>
            </a:r>
            <a:r>
              <a:rPr lang="de-AT" sz="800" dirty="0" err="1" smtClean="0"/>
              <a:t>Economic</a:t>
            </a:r>
            <a:r>
              <a:rPr lang="de-AT" sz="800" dirty="0" smtClean="0"/>
              <a:t> Demand</a:t>
            </a:r>
          </a:p>
          <a:p>
            <a:r>
              <a:rPr lang="de-AT" sz="800" dirty="0" smtClean="0"/>
              <a:t>*</a:t>
            </a:r>
            <a:r>
              <a:rPr lang="de-AT" sz="800" dirty="0" err="1" smtClean="0"/>
              <a:t>Energy</a:t>
            </a:r>
            <a:r>
              <a:rPr lang="de-AT" sz="800" dirty="0" smtClean="0"/>
              <a:t> </a:t>
            </a:r>
            <a:r>
              <a:rPr lang="de-AT" sz="800" dirty="0" err="1" smtClean="0"/>
              <a:t>intensities</a:t>
            </a:r>
            <a:endParaRPr lang="de-AT" sz="800" dirty="0" smtClean="0"/>
          </a:p>
          <a:p>
            <a:r>
              <a:rPr lang="de-AT" sz="800" dirty="0" smtClean="0"/>
              <a:t>*</a:t>
            </a:r>
            <a:r>
              <a:rPr lang="de-AT" sz="800" dirty="0" err="1" smtClean="0"/>
              <a:t>Policies</a:t>
            </a:r>
            <a:r>
              <a:rPr lang="de-AT" sz="800" dirty="0" smtClean="0"/>
              <a:t> (DSM </a:t>
            </a:r>
            <a:r>
              <a:rPr lang="de-AT" sz="800" dirty="0" err="1" smtClean="0"/>
              <a:t>technologies</a:t>
            </a:r>
            <a:r>
              <a:rPr lang="de-AT" sz="800" dirty="0" smtClean="0"/>
              <a:t>, </a:t>
            </a:r>
            <a:r>
              <a:rPr lang="de-AT" sz="800" dirty="0" err="1" smtClean="0"/>
              <a:t>efficiency</a:t>
            </a:r>
            <a:r>
              <a:rPr lang="de-AT" sz="800" dirty="0" smtClean="0"/>
              <a:t>, end </a:t>
            </a:r>
            <a:r>
              <a:rPr lang="de-AT" sz="800" dirty="0" err="1" smtClean="0"/>
              <a:t>use</a:t>
            </a:r>
            <a:r>
              <a:rPr lang="de-AT" sz="800" dirty="0" smtClean="0"/>
              <a:t> </a:t>
            </a:r>
            <a:r>
              <a:rPr lang="de-AT" sz="800" dirty="0" err="1" smtClean="0"/>
              <a:t>technologies</a:t>
            </a:r>
            <a:r>
              <a:rPr lang="de-AT" sz="800" dirty="0" smtClean="0"/>
              <a:t>) </a:t>
            </a:r>
            <a:endParaRPr lang="en-IE" sz="800" dirty="0"/>
          </a:p>
        </p:txBody>
      </p:sp>
      <p:sp>
        <p:nvSpPr>
          <p:cNvPr id="47" name="Textfeld 46"/>
          <p:cNvSpPr txBox="1"/>
          <p:nvPr/>
        </p:nvSpPr>
        <p:spPr>
          <a:xfrm>
            <a:off x="11006667" y="994385"/>
            <a:ext cx="1023100" cy="707886"/>
          </a:xfrm>
          <a:prstGeom prst="rect">
            <a:avLst/>
          </a:prstGeom>
          <a:noFill/>
        </p:spPr>
        <p:txBody>
          <a:bodyPr wrap="square" rtlCol="0">
            <a:spAutoFit/>
          </a:bodyPr>
          <a:lstStyle/>
          <a:p>
            <a:r>
              <a:rPr lang="de-AT" sz="800" dirty="0" smtClean="0"/>
              <a:t>*Investments$ [</a:t>
            </a:r>
            <a:r>
              <a:rPr lang="de-AT" sz="800" dirty="0" err="1" smtClean="0"/>
              <a:t>sector</a:t>
            </a:r>
            <a:r>
              <a:rPr lang="de-AT" sz="800" dirty="0" smtClean="0"/>
              <a:t>, R]</a:t>
            </a:r>
          </a:p>
          <a:p>
            <a:endParaRPr lang="de-AT" sz="800" dirty="0" smtClean="0"/>
          </a:p>
          <a:p>
            <a:r>
              <a:rPr lang="de-AT" sz="800" dirty="0" smtClean="0"/>
              <a:t>*Material </a:t>
            </a:r>
            <a:r>
              <a:rPr lang="de-AT" sz="800" dirty="0" err="1" smtClean="0"/>
              <a:t>demand</a:t>
            </a:r>
            <a:r>
              <a:rPr lang="de-AT" sz="800" dirty="0" smtClean="0"/>
              <a:t> [</a:t>
            </a:r>
            <a:r>
              <a:rPr lang="de-AT" sz="800" dirty="0" err="1" smtClean="0"/>
              <a:t>material,R</a:t>
            </a:r>
            <a:r>
              <a:rPr lang="de-AT" sz="800" dirty="0" smtClean="0"/>
              <a:t>]</a:t>
            </a:r>
            <a:endParaRPr lang="en-IE" sz="800" dirty="0"/>
          </a:p>
        </p:txBody>
      </p:sp>
      <p:cxnSp>
        <p:nvCxnSpPr>
          <p:cNvPr id="49" name="Gerade Verbindung mit Pfeil 48"/>
          <p:cNvCxnSpPr/>
          <p:nvPr/>
        </p:nvCxnSpPr>
        <p:spPr>
          <a:xfrm flipV="1">
            <a:off x="10515601" y="1289050"/>
            <a:ext cx="444859" cy="11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feld 50"/>
          <p:cNvSpPr txBox="1"/>
          <p:nvPr/>
        </p:nvSpPr>
        <p:spPr>
          <a:xfrm>
            <a:off x="6031757" y="61677"/>
            <a:ext cx="1694518" cy="584775"/>
          </a:xfrm>
          <a:prstGeom prst="rect">
            <a:avLst/>
          </a:prstGeom>
          <a:noFill/>
        </p:spPr>
        <p:txBody>
          <a:bodyPr wrap="square" rtlCol="0">
            <a:spAutoFit/>
          </a:bodyPr>
          <a:lstStyle/>
          <a:p>
            <a:r>
              <a:rPr lang="de-AT" sz="800" dirty="0" smtClean="0"/>
              <a:t>*</a:t>
            </a:r>
            <a:r>
              <a:rPr lang="de-AT" sz="800" dirty="0" err="1" smtClean="0"/>
              <a:t>Available_Primary_fuels</a:t>
            </a:r>
            <a:r>
              <a:rPr lang="de-AT" sz="800" dirty="0" smtClean="0"/>
              <a:t> [PE_I, R]</a:t>
            </a:r>
          </a:p>
          <a:p>
            <a:r>
              <a:rPr lang="de-AT" sz="800" dirty="0" smtClean="0"/>
              <a:t>*Variable </a:t>
            </a:r>
            <a:r>
              <a:rPr lang="de-AT" sz="800" dirty="0" err="1" smtClean="0"/>
              <a:t>unit</a:t>
            </a:r>
            <a:r>
              <a:rPr lang="de-AT" sz="800" dirty="0" smtClean="0"/>
              <a:t> </a:t>
            </a:r>
            <a:r>
              <a:rPr lang="de-AT" sz="800" dirty="0" err="1" smtClean="0"/>
              <a:t>cost</a:t>
            </a:r>
            <a:r>
              <a:rPr lang="de-AT" sz="800" dirty="0" smtClean="0"/>
              <a:t> [TI_I, R] (</a:t>
            </a:r>
            <a:r>
              <a:rPr lang="de-AT" sz="800" dirty="0" err="1" smtClean="0"/>
              <a:t>maybe</a:t>
            </a:r>
            <a:r>
              <a:rPr lang="de-AT" sz="800" dirty="0" smtClean="0"/>
              <a:t> </a:t>
            </a:r>
            <a:r>
              <a:rPr lang="de-AT" sz="800" dirty="0" err="1" smtClean="0"/>
              <a:t>including</a:t>
            </a:r>
            <a:r>
              <a:rPr lang="de-AT" sz="800" dirty="0" smtClean="0"/>
              <a:t> CO2-cost?)</a:t>
            </a:r>
          </a:p>
          <a:p>
            <a:endParaRPr lang="en-IE" sz="800" dirty="0"/>
          </a:p>
        </p:txBody>
      </p:sp>
      <p:cxnSp>
        <p:nvCxnSpPr>
          <p:cNvPr id="54" name="Gerade Verbindung mit Pfeil 53"/>
          <p:cNvCxnSpPr/>
          <p:nvPr/>
        </p:nvCxnSpPr>
        <p:spPr>
          <a:xfrm>
            <a:off x="6031757" y="54228"/>
            <a:ext cx="0" cy="805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p:cNvCxnSpPr/>
          <p:nvPr/>
        </p:nvCxnSpPr>
        <p:spPr>
          <a:xfrm flipH="1">
            <a:off x="302696" y="3210457"/>
            <a:ext cx="869410" cy="5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feld 59"/>
          <p:cNvSpPr txBox="1"/>
          <p:nvPr/>
        </p:nvSpPr>
        <p:spPr>
          <a:xfrm>
            <a:off x="12364" y="3248554"/>
            <a:ext cx="1120104" cy="461665"/>
          </a:xfrm>
          <a:prstGeom prst="rect">
            <a:avLst/>
          </a:prstGeom>
          <a:noFill/>
        </p:spPr>
        <p:txBody>
          <a:bodyPr wrap="square" rtlCol="0">
            <a:spAutoFit/>
          </a:bodyPr>
          <a:lstStyle/>
          <a:p>
            <a:r>
              <a:rPr lang="de-AT" sz="800" dirty="0" smtClean="0"/>
              <a:t>*</a:t>
            </a:r>
            <a:r>
              <a:rPr lang="de-AT" sz="800" dirty="0" err="1" smtClean="0"/>
              <a:t>Fulfillable</a:t>
            </a:r>
            <a:r>
              <a:rPr lang="de-AT" sz="800" dirty="0" smtClean="0"/>
              <a:t> </a:t>
            </a:r>
            <a:r>
              <a:rPr lang="de-AT" sz="800" dirty="0" err="1" smtClean="0"/>
              <a:t>Useful</a:t>
            </a:r>
            <a:r>
              <a:rPr lang="de-AT" sz="800" dirty="0" smtClean="0"/>
              <a:t> </a:t>
            </a:r>
            <a:r>
              <a:rPr lang="de-AT" sz="800" dirty="0" err="1" smtClean="0"/>
              <a:t>Energy</a:t>
            </a:r>
            <a:r>
              <a:rPr lang="en-IE" sz="800" dirty="0" smtClean="0"/>
              <a:t> service</a:t>
            </a:r>
          </a:p>
          <a:p>
            <a:r>
              <a:rPr lang="de-AT" sz="800" dirty="0" smtClean="0"/>
              <a:t>* </a:t>
            </a:r>
            <a:r>
              <a:rPr lang="de-AT" sz="800" dirty="0" err="1" smtClean="0"/>
              <a:t>Scarcity</a:t>
            </a:r>
            <a:r>
              <a:rPr lang="de-AT" sz="800" dirty="0" smtClean="0"/>
              <a:t> </a:t>
            </a:r>
            <a:r>
              <a:rPr lang="de-AT" sz="800" dirty="0" err="1" smtClean="0"/>
              <a:t>signal</a:t>
            </a:r>
            <a:endParaRPr lang="de-AT" sz="800" dirty="0" smtClean="0"/>
          </a:p>
        </p:txBody>
      </p:sp>
      <p:cxnSp>
        <p:nvCxnSpPr>
          <p:cNvPr id="61" name="Gerade Verbindung mit Pfeil 60"/>
          <p:cNvCxnSpPr>
            <a:endCxn id="16" idx="3"/>
          </p:cNvCxnSpPr>
          <p:nvPr/>
        </p:nvCxnSpPr>
        <p:spPr>
          <a:xfrm flipH="1">
            <a:off x="10515601" y="2284645"/>
            <a:ext cx="481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feld 64"/>
          <p:cNvSpPr txBox="1"/>
          <p:nvPr/>
        </p:nvSpPr>
        <p:spPr>
          <a:xfrm>
            <a:off x="11006667" y="1922263"/>
            <a:ext cx="1023100" cy="707886"/>
          </a:xfrm>
          <a:prstGeom prst="rect">
            <a:avLst/>
          </a:prstGeom>
          <a:noFill/>
        </p:spPr>
        <p:txBody>
          <a:bodyPr wrap="square" rtlCol="0">
            <a:spAutoFit/>
          </a:bodyPr>
          <a:lstStyle/>
          <a:p>
            <a:r>
              <a:rPr lang="de-AT" sz="800" dirty="0" smtClean="0"/>
              <a:t>*</a:t>
            </a:r>
            <a:r>
              <a:rPr lang="de-AT" sz="800" dirty="0" err="1" smtClean="0"/>
              <a:t>Capacity</a:t>
            </a:r>
            <a:r>
              <a:rPr lang="de-AT" sz="800" dirty="0" smtClean="0"/>
              <a:t> </a:t>
            </a:r>
            <a:r>
              <a:rPr lang="de-AT" sz="800" dirty="0" err="1" smtClean="0"/>
              <a:t>expansion</a:t>
            </a:r>
            <a:r>
              <a:rPr lang="de-AT" sz="800" dirty="0" smtClean="0"/>
              <a:t> </a:t>
            </a:r>
            <a:r>
              <a:rPr lang="de-AT" sz="800" dirty="0" err="1" smtClean="0"/>
              <a:t>policy</a:t>
            </a:r>
            <a:endParaRPr lang="de-AT" sz="800" dirty="0" smtClean="0"/>
          </a:p>
          <a:p>
            <a:endParaRPr lang="de-AT" sz="800" dirty="0" smtClean="0"/>
          </a:p>
          <a:p>
            <a:r>
              <a:rPr lang="de-AT" sz="800" dirty="0" smtClean="0"/>
              <a:t>*</a:t>
            </a:r>
            <a:r>
              <a:rPr lang="de-AT" sz="800" dirty="0" err="1" smtClean="0"/>
              <a:t>restrictions</a:t>
            </a:r>
            <a:r>
              <a:rPr lang="de-AT" sz="800" dirty="0" smtClean="0"/>
              <a:t> </a:t>
            </a:r>
            <a:r>
              <a:rPr lang="de-AT" sz="800" dirty="0" err="1" smtClean="0"/>
              <a:t>capital</a:t>
            </a:r>
            <a:r>
              <a:rPr lang="de-AT" sz="800" dirty="0" smtClean="0"/>
              <a:t> </a:t>
            </a:r>
            <a:r>
              <a:rPr lang="de-AT" sz="800" dirty="0" err="1" smtClean="0"/>
              <a:t>avaiilability</a:t>
            </a:r>
            <a:r>
              <a:rPr lang="de-AT" sz="800" dirty="0" smtClean="0"/>
              <a:t>(?)</a:t>
            </a:r>
          </a:p>
        </p:txBody>
      </p:sp>
      <p:cxnSp>
        <p:nvCxnSpPr>
          <p:cNvPr id="66" name="Gerade Verbindung mit Pfeil 65"/>
          <p:cNvCxnSpPr/>
          <p:nvPr/>
        </p:nvCxnSpPr>
        <p:spPr>
          <a:xfrm flipV="1">
            <a:off x="4654793" y="54228"/>
            <a:ext cx="0" cy="805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feld 66"/>
          <p:cNvSpPr txBox="1"/>
          <p:nvPr/>
        </p:nvSpPr>
        <p:spPr>
          <a:xfrm>
            <a:off x="4629746" y="126765"/>
            <a:ext cx="1209950" cy="707886"/>
          </a:xfrm>
          <a:prstGeom prst="rect">
            <a:avLst/>
          </a:prstGeom>
          <a:noFill/>
        </p:spPr>
        <p:txBody>
          <a:bodyPr wrap="square" rtlCol="0">
            <a:spAutoFit/>
          </a:bodyPr>
          <a:lstStyle/>
          <a:p>
            <a:r>
              <a:rPr lang="de-AT" sz="800" dirty="0" smtClean="0"/>
              <a:t>*</a:t>
            </a:r>
            <a:r>
              <a:rPr lang="de-AT" sz="800" dirty="0" err="1" smtClean="0"/>
              <a:t>Emissions</a:t>
            </a:r>
            <a:r>
              <a:rPr lang="de-AT" sz="800" dirty="0" smtClean="0"/>
              <a:t> </a:t>
            </a:r>
            <a:r>
              <a:rPr lang="de-AT" sz="800" dirty="0" err="1" smtClean="0"/>
              <a:t>from</a:t>
            </a:r>
            <a:r>
              <a:rPr lang="de-AT" sz="800" dirty="0" smtClean="0"/>
              <a:t> </a:t>
            </a:r>
            <a:r>
              <a:rPr lang="de-AT" sz="800" dirty="0" err="1" smtClean="0"/>
              <a:t>Energy</a:t>
            </a:r>
            <a:r>
              <a:rPr lang="de-AT" sz="800" dirty="0" smtClean="0"/>
              <a:t> </a:t>
            </a:r>
            <a:r>
              <a:rPr lang="de-AT" sz="800" dirty="0" err="1" smtClean="0"/>
              <a:t>transformation</a:t>
            </a:r>
            <a:endParaRPr lang="de-AT" sz="800" dirty="0" smtClean="0"/>
          </a:p>
          <a:p>
            <a:r>
              <a:rPr lang="de-AT" sz="800" dirty="0" smtClean="0"/>
              <a:t>*</a:t>
            </a:r>
            <a:r>
              <a:rPr lang="de-AT" sz="800" dirty="0" err="1" smtClean="0"/>
              <a:t>PE_required</a:t>
            </a:r>
            <a:r>
              <a:rPr lang="de-AT" sz="800" dirty="0" smtClean="0"/>
              <a:t> (</a:t>
            </a:r>
            <a:r>
              <a:rPr lang="de-AT" sz="800" dirty="0" err="1" smtClean="0"/>
              <a:t>Crude</a:t>
            </a:r>
            <a:r>
              <a:rPr lang="de-AT" sz="800" dirty="0" smtClean="0"/>
              <a:t> </a:t>
            </a:r>
            <a:r>
              <a:rPr lang="de-AT" sz="800" dirty="0" err="1" smtClean="0"/>
              <a:t>Oil</a:t>
            </a:r>
            <a:r>
              <a:rPr lang="de-AT" sz="800" dirty="0" smtClean="0"/>
              <a:t>, Natural gas, </a:t>
            </a:r>
            <a:r>
              <a:rPr lang="de-AT" sz="800" dirty="0" err="1" smtClean="0"/>
              <a:t>Coal</a:t>
            </a:r>
            <a:r>
              <a:rPr lang="de-AT" sz="800" dirty="0" smtClean="0"/>
              <a:t>)</a:t>
            </a:r>
          </a:p>
          <a:p>
            <a:endParaRPr lang="en-IE" sz="800" dirty="0"/>
          </a:p>
        </p:txBody>
      </p:sp>
      <p:cxnSp>
        <p:nvCxnSpPr>
          <p:cNvPr id="71" name="Gerade Verbindung mit Pfeil 70"/>
          <p:cNvCxnSpPr/>
          <p:nvPr/>
        </p:nvCxnSpPr>
        <p:spPr>
          <a:xfrm flipV="1">
            <a:off x="5093243" y="5734051"/>
            <a:ext cx="37557" cy="820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hteck 76"/>
          <p:cNvSpPr/>
          <p:nvPr/>
        </p:nvSpPr>
        <p:spPr>
          <a:xfrm>
            <a:off x="8672141" y="4499692"/>
            <a:ext cx="638564" cy="677347"/>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b="1" dirty="0" smtClean="0">
                <a:solidFill>
                  <a:schemeClr val="tx1">
                    <a:lumMod val="75000"/>
                    <a:lumOff val="25000"/>
                  </a:schemeClr>
                </a:solidFill>
              </a:rPr>
              <a:t>4. EROI (</a:t>
            </a:r>
            <a:r>
              <a:rPr lang="de-AT" sz="800" b="1" dirty="0" err="1" smtClean="0">
                <a:solidFill>
                  <a:schemeClr val="tx1">
                    <a:lumMod val="75000"/>
                    <a:lumOff val="25000"/>
                  </a:schemeClr>
                </a:solidFill>
              </a:rPr>
              <a:t>UVa</a:t>
            </a:r>
            <a:r>
              <a:rPr lang="de-AT" sz="800" b="1" dirty="0" smtClean="0">
                <a:solidFill>
                  <a:schemeClr val="tx1">
                    <a:lumMod val="75000"/>
                    <a:lumOff val="25000"/>
                  </a:schemeClr>
                </a:solidFill>
              </a:rPr>
              <a:t>)</a:t>
            </a:r>
          </a:p>
          <a:p>
            <a:endParaRPr lang="de-AT" sz="800" b="1" dirty="0" smtClean="0">
              <a:solidFill>
                <a:schemeClr val="tx1">
                  <a:lumMod val="75000"/>
                  <a:lumOff val="25000"/>
                </a:schemeClr>
              </a:solidFill>
            </a:endParaRPr>
          </a:p>
          <a:p>
            <a:endParaRPr lang="de-AT" sz="800" dirty="0" smtClean="0">
              <a:solidFill>
                <a:schemeClr val="tx1">
                  <a:lumMod val="75000"/>
                  <a:lumOff val="25000"/>
                </a:schemeClr>
              </a:solidFill>
            </a:endParaRPr>
          </a:p>
        </p:txBody>
      </p:sp>
      <p:sp>
        <p:nvSpPr>
          <p:cNvPr id="44" name="Rechteck 43"/>
          <p:cNvSpPr/>
          <p:nvPr/>
        </p:nvSpPr>
        <p:spPr>
          <a:xfrm>
            <a:off x="1331017" y="2427249"/>
            <a:ext cx="1620478"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dirty="0" smtClean="0">
                <a:solidFill>
                  <a:schemeClr val="tx1">
                    <a:lumMod val="75000"/>
                    <a:lumOff val="25000"/>
                  </a:schemeClr>
                </a:solidFill>
              </a:rPr>
              <a:t>Transport </a:t>
            </a:r>
            <a:r>
              <a:rPr lang="de-AT" sz="800" dirty="0" err="1" smtClean="0">
                <a:solidFill>
                  <a:schemeClr val="tx1">
                    <a:lumMod val="75000"/>
                    <a:lumOff val="25000"/>
                  </a:schemeClr>
                </a:solidFill>
              </a:rPr>
              <a:t>Freight</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UVa</a:t>
            </a:r>
            <a:r>
              <a:rPr lang="de-AT" sz="800" dirty="0" smtClean="0">
                <a:solidFill>
                  <a:schemeClr val="tx1">
                    <a:lumMod val="75000"/>
                    <a:lumOff val="25000"/>
                  </a:schemeClr>
                </a:solidFill>
              </a:rPr>
              <a:t>/WP4)</a:t>
            </a:r>
          </a:p>
          <a:p>
            <a:pPr marL="171450" indent="-171450">
              <a:buFontTx/>
              <a:buChar char="-"/>
            </a:pPr>
            <a:r>
              <a:rPr lang="de-AT" sz="800" dirty="0" smtClean="0">
                <a:solidFill>
                  <a:schemeClr val="tx1">
                    <a:lumMod val="75000"/>
                    <a:lumOff val="25000"/>
                  </a:schemeClr>
                </a:solidFill>
              </a:rPr>
              <a:t>Input: </a:t>
            </a:r>
            <a:r>
              <a:rPr lang="de-AT" sz="800" dirty="0" err="1" smtClean="0">
                <a:solidFill>
                  <a:schemeClr val="tx1">
                    <a:lumMod val="75000"/>
                    <a:lumOff val="25000"/>
                  </a:schemeClr>
                </a:solidFill>
              </a:rPr>
              <a:t>tkm</a:t>
            </a:r>
            <a:endParaRPr lang="de-AT" sz="800" dirty="0" smtClean="0">
              <a:solidFill>
                <a:schemeClr val="tx1">
                  <a:lumMod val="75000"/>
                  <a:lumOff val="25000"/>
                </a:schemeClr>
              </a:solidFill>
            </a:endParaRPr>
          </a:p>
          <a:p>
            <a:pPr marL="171450" indent="-171450">
              <a:buFontTx/>
              <a:buChar char="-"/>
            </a:pPr>
            <a:r>
              <a:rPr lang="de-AT" sz="800" dirty="0" smtClean="0">
                <a:solidFill>
                  <a:schemeClr val="tx1">
                    <a:lumMod val="75000"/>
                    <a:lumOff val="25000"/>
                  </a:schemeClr>
                </a:solidFill>
              </a:rPr>
              <a:t>Output: </a:t>
            </a:r>
            <a:r>
              <a:rPr lang="de-AT" sz="800" dirty="0" err="1" smtClean="0">
                <a:solidFill>
                  <a:schemeClr val="tx1">
                    <a:lumMod val="75000"/>
                    <a:lumOff val="25000"/>
                  </a:schemeClr>
                </a:solidFill>
              </a:rPr>
              <a:t>FE_required</a:t>
            </a:r>
            <a:endParaRPr lang="de-AT" sz="800" dirty="0" smtClean="0">
              <a:solidFill>
                <a:schemeClr val="tx1">
                  <a:lumMod val="75000"/>
                  <a:lumOff val="25000"/>
                </a:schemeClr>
              </a:solidFill>
            </a:endParaRPr>
          </a:p>
        </p:txBody>
      </p:sp>
      <p:sp>
        <p:nvSpPr>
          <p:cNvPr id="45" name="Rechteck 44"/>
          <p:cNvSpPr/>
          <p:nvPr/>
        </p:nvSpPr>
        <p:spPr>
          <a:xfrm>
            <a:off x="1328344" y="3822501"/>
            <a:ext cx="1597059" cy="725606"/>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dirty="0" err="1" smtClean="0">
                <a:solidFill>
                  <a:schemeClr val="tx1">
                    <a:lumMod val="75000"/>
                    <a:lumOff val="25000"/>
                  </a:schemeClr>
                </a:solidFill>
              </a:rPr>
              <a:t>Sectors</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with</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significant</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future</a:t>
            </a:r>
            <a:r>
              <a:rPr lang="de-AT" sz="800" dirty="0" smtClean="0">
                <a:solidFill>
                  <a:schemeClr val="tx1">
                    <a:lumMod val="75000"/>
                    <a:lumOff val="25000"/>
                  </a:schemeClr>
                </a:solidFill>
              </a:rPr>
              <a:t> H2 </a:t>
            </a:r>
            <a:r>
              <a:rPr lang="de-AT" sz="800" dirty="0" err="1" smtClean="0">
                <a:solidFill>
                  <a:schemeClr val="tx1">
                    <a:lumMod val="75000"/>
                    <a:lumOff val="25000"/>
                  </a:schemeClr>
                </a:solidFill>
              </a:rPr>
              <a:t>demand</a:t>
            </a:r>
            <a:r>
              <a:rPr lang="de-AT" sz="800" dirty="0" smtClean="0">
                <a:solidFill>
                  <a:schemeClr val="tx1">
                    <a:lumMod val="75000"/>
                    <a:lumOff val="25000"/>
                  </a:schemeClr>
                </a:solidFill>
              </a:rPr>
              <a:t> (e.g. Iron &amp; Steel) (WP7):</a:t>
            </a:r>
          </a:p>
          <a:p>
            <a:pPr marL="171450" indent="-171450">
              <a:buFontTx/>
              <a:buChar char="-"/>
            </a:pPr>
            <a:r>
              <a:rPr lang="de-AT" sz="800" dirty="0" smtClean="0">
                <a:solidFill>
                  <a:schemeClr val="tx1">
                    <a:lumMod val="75000"/>
                    <a:lumOff val="25000"/>
                  </a:schemeClr>
                </a:solidFill>
              </a:rPr>
              <a:t>Input: </a:t>
            </a:r>
            <a:r>
              <a:rPr lang="de-AT" sz="800" dirty="0" err="1" smtClean="0">
                <a:solidFill>
                  <a:schemeClr val="tx1">
                    <a:lumMod val="75000"/>
                    <a:lumOff val="25000"/>
                  </a:schemeClr>
                </a:solidFill>
              </a:rPr>
              <a:t>Policies</a:t>
            </a:r>
            <a:endParaRPr lang="de-AT" sz="800" dirty="0" smtClean="0">
              <a:solidFill>
                <a:schemeClr val="tx1">
                  <a:lumMod val="75000"/>
                  <a:lumOff val="25000"/>
                </a:schemeClr>
              </a:solidFill>
            </a:endParaRPr>
          </a:p>
          <a:p>
            <a:pPr marL="171450" indent="-171450">
              <a:buFontTx/>
              <a:buChar char="-"/>
            </a:pPr>
            <a:r>
              <a:rPr lang="de-AT" sz="800" dirty="0" smtClean="0">
                <a:solidFill>
                  <a:schemeClr val="tx1">
                    <a:lumMod val="75000"/>
                    <a:lumOff val="25000"/>
                  </a:schemeClr>
                </a:solidFill>
              </a:rPr>
              <a:t>Output: </a:t>
            </a:r>
            <a:r>
              <a:rPr lang="de-AT" sz="800" dirty="0" err="1" smtClean="0">
                <a:solidFill>
                  <a:schemeClr val="tx1">
                    <a:lumMod val="75000"/>
                    <a:lumOff val="25000"/>
                  </a:schemeClr>
                </a:solidFill>
              </a:rPr>
              <a:t>FE_required</a:t>
            </a:r>
            <a:endParaRPr lang="de-AT" sz="800" dirty="0" smtClean="0">
              <a:solidFill>
                <a:schemeClr val="tx1">
                  <a:lumMod val="75000"/>
                  <a:lumOff val="25000"/>
                </a:schemeClr>
              </a:solidFill>
            </a:endParaRPr>
          </a:p>
        </p:txBody>
      </p:sp>
      <p:cxnSp>
        <p:nvCxnSpPr>
          <p:cNvPr id="57" name="Gerade Verbindung mit Pfeil 56"/>
          <p:cNvCxnSpPr/>
          <p:nvPr/>
        </p:nvCxnSpPr>
        <p:spPr>
          <a:xfrm>
            <a:off x="317125" y="3695097"/>
            <a:ext cx="8420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Gerade Verbindung mit Pfeil 68"/>
          <p:cNvCxnSpPr>
            <a:stCxn id="72" idx="0"/>
          </p:cNvCxnSpPr>
          <p:nvPr/>
        </p:nvCxnSpPr>
        <p:spPr>
          <a:xfrm flipH="1" flipV="1">
            <a:off x="9974589" y="3695098"/>
            <a:ext cx="62444" cy="832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feld 69"/>
          <p:cNvSpPr txBox="1"/>
          <p:nvPr/>
        </p:nvSpPr>
        <p:spPr>
          <a:xfrm>
            <a:off x="11117074" y="4592264"/>
            <a:ext cx="1023100" cy="584775"/>
          </a:xfrm>
          <a:prstGeom prst="rect">
            <a:avLst/>
          </a:prstGeom>
          <a:noFill/>
        </p:spPr>
        <p:txBody>
          <a:bodyPr wrap="square" rtlCol="0">
            <a:spAutoFit/>
          </a:bodyPr>
          <a:lstStyle/>
          <a:p>
            <a:r>
              <a:rPr lang="de-AT" sz="800" dirty="0" smtClean="0"/>
              <a:t>*</a:t>
            </a:r>
            <a:r>
              <a:rPr lang="de-AT" sz="800" dirty="0" err="1" smtClean="0"/>
              <a:t>restrictions</a:t>
            </a:r>
            <a:r>
              <a:rPr lang="de-AT" sz="800" dirty="0" smtClean="0"/>
              <a:t> </a:t>
            </a:r>
            <a:r>
              <a:rPr lang="de-AT" sz="800" dirty="0"/>
              <a:t>(e.g. </a:t>
            </a:r>
            <a:r>
              <a:rPr lang="de-AT" sz="800" dirty="0" err="1"/>
              <a:t>land</a:t>
            </a:r>
            <a:r>
              <a:rPr lang="de-AT" sz="800" dirty="0"/>
              <a:t> </a:t>
            </a:r>
            <a:r>
              <a:rPr lang="de-AT" sz="800" dirty="0" err="1"/>
              <a:t>competition</a:t>
            </a:r>
            <a:r>
              <a:rPr lang="de-AT" sz="800" dirty="0"/>
              <a:t>)</a:t>
            </a:r>
          </a:p>
          <a:p>
            <a:endParaRPr lang="de-AT" sz="800" dirty="0" smtClean="0"/>
          </a:p>
          <a:p>
            <a:pPr marL="171450" indent="-171450">
              <a:buFont typeface="Arial" panose="020B0604020202020204" pitchFamily="34" charset="0"/>
              <a:buChar char="•"/>
            </a:pPr>
            <a:endParaRPr lang="en-IE" sz="800" dirty="0"/>
          </a:p>
        </p:txBody>
      </p:sp>
      <p:sp>
        <p:nvSpPr>
          <p:cNvPr id="72" name="Rechteck 71"/>
          <p:cNvSpPr/>
          <p:nvPr/>
        </p:nvSpPr>
        <p:spPr>
          <a:xfrm>
            <a:off x="9449315" y="4527438"/>
            <a:ext cx="1175435" cy="649601"/>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b="1" dirty="0" smtClean="0">
                <a:solidFill>
                  <a:schemeClr val="tx1">
                    <a:lumMod val="75000"/>
                    <a:lumOff val="25000"/>
                  </a:schemeClr>
                </a:solidFill>
              </a:rPr>
              <a:t>5. Dynamic Potential </a:t>
            </a:r>
            <a:r>
              <a:rPr lang="de-AT" sz="800" b="1" dirty="0" err="1" smtClean="0">
                <a:solidFill>
                  <a:schemeClr val="tx1">
                    <a:lumMod val="75000"/>
                    <a:lumOff val="25000"/>
                  </a:schemeClr>
                </a:solidFill>
              </a:rPr>
              <a:t>of</a:t>
            </a:r>
            <a:r>
              <a:rPr lang="de-AT" sz="800" b="1" dirty="0" smtClean="0">
                <a:solidFill>
                  <a:schemeClr val="tx1">
                    <a:lumMod val="75000"/>
                    <a:lumOff val="25000"/>
                  </a:schemeClr>
                </a:solidFill>
              </a:rPr>
              <a:t> RES (CARTIF)</a:t>
            </a:r>
          </a:p>
          <a:p>
            <a:endParaRPr lang="de-AT" sz="800" b="1" dirty="0" smtClean="0">
              <a:solidFill>
                <a:schemeClr val="tx1">
                  <a:lumMod val="75000"/>
                  <a:lumOff val="25000"/>
                </a:schemeClr>
              </a:solidFill>
            </a:endParaRPr>
          </a:p>
          <a:p>
            <a:endParaRPr lang="de-AT" sz="800" dirty="0" smtClean="0">
              <a:solidFill>
                <a:schemeClr val="tx1">
                  <a:lumMod val="75000"/>
                  <a:lumOff val="25000"/>
                </a:schemeClr>
              </a:solidFill>
            </a:endParaRPr>
          </a:p>
        </p:txBody>
      </p:sp>
      <p:cxnSp>
        <p:nvCxnSpPr>
          <p:cNvPr id="73" name="Gerade Verbindung mit Pfeil 72"/>
          <p:cNvCxnSpPr>
            <a:stCxn id="77" idx="3"/>
            <a:endCxn id="72" idx="1"/>
          </p:cNvCxnSpPr>
          <p:nvPr/>
        </p:nvCxnSpPr>
        <p:spPr>
          <a:xfrm>
            <a:off x="9310705" y="4838366"/>
            <a:ext cx="138610" cy="13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Gerade Verbindung mit Pfeil 74"/>
          <p:cNvCxnSpPr/>
          <p:nvPr/>
        </p:nvCxnSpPr>
        <p:spPr>
          <a:xfrm flipH="1">
            <a:off x="10624750" y="4782433"/>
            <a:ext cx="481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p:cNvCxnSpPr/>
          <p:nvPr/>
        </p:nvCxnSpPr>
        <p:spPr>
          <a:xfrm>
            <a:off x="8351207" y="3696800"/>
            <a:ext cx="505175" cy="2500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Gerade Verbindung mit Pfeil 77"/>
          <p:cNvCxnSpPr/>
          <p:nvPr/>
        </p:nvCxnSpPr>
        <p:spPr>
          <a:xfrm>
            <a:off x="10491419" y="3144954"/>
            <a:ext cx="485333" cy="57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feld 78"/>
          <p:cNvSpPr txBox="1"/>
          <p:nvPr/>
        </p:nvSpPr>
        <p:spPr>
          <a:xfrm>
            <a:off x="10960460" y="3066159"/>
            <a:ext cx="1113082" cy="461665"/>
          </a:xfrm>
          <a:prstGeom prst="rect">
            <a:avLst/>
          </a:prstGeom>
          <a:noFill/>
        </p:spPr>
        <p:txBody>
          <a:bodyPr wrap="square" rtlCol="0">
            <a:spAutoFit/>
          </a:bodyPr>
          <a:lstStyle/>
          <a:p>
            <a:r>
              <a:rPr lang="de-AT" sz="800" dirty="0" smtClean="0"/>
              <a:t>*Material </a:t>
            </a:r>
            <a:r>
              <a:rPr lang="de-AT" sz="800" dirty="0" err="1" smtClean="0"/>
              <a:t>demand</a:t>
            </a:r>
            <a:r>
              <a:rPr lang="de-AT" sz="800" dirty="0" smtClean="0"/>
              <a:t> (kg/kW)</a:t>
            </a:r>
          </a:p>
          <a:p>
            <a:pPr marL="171450" indent="-171450">
              <a:buFont typeface="Arial" panose="020B0604020202020204" pitchFamily="34" charset="0"/>
              <a:buChar char="•"/>
            </a:pPr>
            <a:endParaRPr lang="en-IE" sz="800" dirty="0"/>
          </a:p>
        </p:txBody>
      </p:sp>
      <p:sp>
        <p:nvSpPr>
          <p:cNvPr id="87" name="Textfeld 86"/>
          <p:cNvSpPr txBox="1"/>
          <p:nvPr/>
        </p:nvSpPr>
        <p:spPr>
          <a:xfrm>
            <a:off x="7102356" y="6484256"/>
            <a:ext cx="1113082" cy="461665"/>
          </a:xfrm>
          <a:prstGeom prst="rect">
            <a:avLst/>
          </a:prstGeom>
          <a:noFill/>
        </p:spPr>
        <p:txBody>
          <a:bodyPr wrap="square" rtlCol="0">
            <a:spAutoFit/>
          </a:bodyPr>
          <a:lstStyle/>
          <a:p>
            <a:r>
              <a:rPr lang="de-AT" sz="800" dirty="0" smtClean="0"/>
              <a:t>*Material </a:t>
            </a:r>
            <a:r>
              <a:rPr lang="de-AT" sz="800" dirty="0" err="1" smtClean="0"/>
              <a:t>energy</a:t>
            </a:r>
            <a:r>
              <a:rPr lang="de-AT" sz="800" dirty="0" smtClean="0"/>
              <a:t> </a:t>
            </a:r>
            <a:r>
              <a:rPr lang="de-AT" sz="800" dirty="0" err="1" smtClean="0"/>
              <a:t>intensities</a:t>
            </a:r>
            <a:r>
              <a:rPr lang="de-AT" sz="800" dirty="0" smtClean="0"/>
              <a:t> (kWh/kg)</a:t>
            </a:r>
          </a:p>
          <a:p>
            <a:pPr marL="171450" indent="-171450">
              <a:buFont typeface="Arial" panose="020B0604020202020204" pitchFamily="34" charset="0"/>
              <a:buChar char="•"/>
            </a:pPr>
            <a:endParaRPr lang="en-IE" sz="800" dirty="0"/>
          </a:p>
        </p:txBody>
      </p:sp>
      <p:cxnSp>
        <p:nvCxnSpPr>
          <p:cNvPr id="88" name="Gerade Verbindung mit Pfeil 87"/>
          <p:cNvCxnSpPr>
            <a:stCxn id="87" idx="0"/>
            <a:endCxn id="96" idx="1"/>
          </p:cNvCxnSpPr>
          <p:nvPr/>
        </p:nvCxnSpPr>
        <p:spPr>
          <a:xfrm>
            <a:off x="7658897" y="6484256"/>
            <a:ext cx="881098" cy="52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hteck 95"/>
          <p:cNvSpPr/>
          <p:nvPr/>
        </p:nvSpPr>
        <p:spPr>
          <a:xfrm>
            <a:off x="8539995" y="6197638"/>
            <a:ext cx="2277260" cy="677347"/>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b="1" dirty="0" smtClean="0">
                <a:solidFill>
                  <a:schemeClr val="tx1">
                    <a:lumMod val="65000"/>
                    <a:lumOff val="35000"/>
                  </a:schemeClr>
                </a:solidFill>
              </a:rPr>
              <a:t>6. </a:t>
            </a:r>
            <a:r>
              <a:rPr lang="es-ES" sz="800" b="1" dirty="0">
                <a:solidFill>
                  <a:schemeClr val="tx1">
                    <a:lumMod val="65000"/>
                    <a:lumOff val="35000"/>
                  </a:schemeClr>
                </a:solidFill>
              </a:rPr>
              <a:t>Material requirements of energy </a:t>
            </a:r>
            <a:r>
              <a:rPr lang="es-ES" sz="800" b="1" dirty="0" smtClean="0">
                <a:solidFill>
                  <a:schemeClr val="tx1">
                    <a:lumMod val="65000"/>
                    <a:lumOff val="35000"/>
                  </a:schemeClr>
                </a:solidFill>
              </a:rPr>
              <a:t>technologies (Materials-Module, UoI/INN)</a:t>
            </a:r>
            <a:endParaRPr lang="en-GB" sz="800" b="1" dirty="0">
              <a:solidFill>
                <a:schemeClr val="tx1">
                  <a:lumMod val="65000"/>
                  <a:lumOff val="35000"/>
                </a:schemeClr>
              </a:solidFill>
            </a:endParaRPr>
          </a:p>
          <a:p>
            <a:r>
              <a:rPr lang="de-AT" sz="800" b="1" dirty="0" smtClean="0">
                <a:solidFill>
                  <a:schemeClr val="tx1">
                    <a:lumMod val="75000"/>
                    <a:lumOff val="25000"/>
                  </a:schemeClr>
                </a:solidFill>
              </a:rPr>
              <a:t> </a:t>
            </a:r>
          </a:p>
          <a:p>
            <a:endParaRPr lang="de-AT" sz="800" b="1" dirty="0" smtClean="0">
              <a:solidFill>
                <a:schemeClr val="tx1">
                  <a:lumMod val="75000"/>
                  <a:lumOff val="25000"/>
                </a:schemeClr>
              </a:solidFill>
            </a:endParaRPr>
          </a:p>
          <a:p>
            <a:endParaRPr lang="de-AT" sz="800" dirty="0" smtClean="0">
              <a:solidFill>
                <a:schemeClr val="tx1">
                  <a:lumMod val="75000"/>
                  <a:lumOff val="25000"/>
                </a:schemeClr>
              </a:solidFill>
            </a:endParaRPr>
          </a:p>
        </p:txBody>
      </p:sp>
      <p:cxnSp>
        <p:nvCxnSpPr>
          <p:cNvPr id="100" name="Gerade Verbindung mit Pfeil 99"/>
          <p:cNvCxnSpPr>
            <a:stCxn id="96" idx="0"/>
            <a:endCxn id="77" idx="2"/>
          </p:cNvCxnSpPr>
          <p:nvPr/>
        </p:nvCxnSpPr>
        <p:spPr>
          <a:xfrm flipH="1" flipV="1">
            <a:off x="8991423" y="5177039"/>
            <a:ext cx="687202" cy="1020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feld 101"/>
          <p:cNvSpPr txBox="1"/>
          <p:nvPr/>
        </p:nvSpPr>
        <p:spPr>
          <a:xfrm rot="4847295">
            <a:off x="7660338" y="4674853"/>
            <a:ext cx="1507942" cy="338554"/>
          </a:xfrm>
          <a:prstGeom prst="rect">
            <a:avLst/>
          </a:prstGeom>
          <a:noFill/>
        </p:spPr>
        <p:txBody>
          <a:bodyPr wrap="square" rtlCol="0">
            <a:spAutoFit/>
          </a:bodyPr>
          <a:lstStyle/>
          <a:p>
            <a:r>
              <a:rPr lang="de-AT" sz="800" dirty="0" smtClean="0"/>
              <a:t>Transform. </a:t>
            </a:r>
            <a:r>
              <a:rPr lang="de-AT" sz="800" dirty="0" err="1" smtClean="0"/>
              <a:t>Capacity</a:t>
            </a:r>
            <a:r>
              <a:rPr lang="de-AT" sz="800" dirty="0" smtClean="0"/>
              <a:t> Expansion</a:t>
            </a:r>
          </a:p>
          <a:p>
            <a:pPr marL="171450" indent="-171450">
              <a:buFontTx/>
              <a:buChar char="-"/>
            </a:pPr>
            <a:endParaRPr lang="en-IE" sz="800" dirty="0"/>
          </a:p>
        </p:txBody>
      </p:sp>
      <p:sp>
        <p:nvSpPr>
          <p:cNvPr id="2" name="Textfeld 1"/>
          <p:cNvSpPr txBox="1"/>
          <p:nvPr/>
        </p:nvSpPr>
        <p:spPr>
          <a:xfrm>
            <a:off x="41893" y="6553898"/>
            <a:ext cx="2883510" cy="276999"/>
          </a:xfrm>
          <a:prstGeom prst="rect">
            <a:avLst/>
          </a:prstGeom>
          <a:solidFill>
            <a:srgbClr val="FFFF00"/>
          </a:solidFill>
        </p:spPr>
        <p:txBody>
          <a:bodyPr wrap="square" rtlCol="0">
            <a:spAutoFit/>
          </a:bodyPr>
          <a:lstStyle/>
          <a:p>
            <a:pPr algn="ctr"/>
            <a:r>
              <a:rPr lang="de-AT" sz="1200" b="1" dirty="0" smtClean="0"/>
              <a:t>Version: LEG, 6.5.2021 </a:t>
            </a:r>
            <a:r>
              <a:rPr lang="de-AT" sz="1200" b="1" dirty="0" smtClean="0">
                <a:sym typeface="Wingdings" panose="05000000000000000000" pitchFamily="2" charset="2"/>
              </a:rPr>
              <a:t> 21.6.</a:t>
            </a:r>
            <a:endParaRPr lang="en-IE" sz="1200" b="1" dirty="0"/>
          </a:p>
        </p:txBody>
      </p:sp>
      <p:cxnSp>
        <p:nvCxnSpPr>
          <p:cNvPr id="62" name="Gerade Verbindung mit Pfeil 61"/>
          <p:cNvCxnSpPr/>
          <p:nvPr/>
        </p:nvCxnSpPr>
        <p:spPr>
          <a:xfrm flipV="1">
            <a:off x="7717685" y="3628042"/>
            <a:ext cx="585046" cy="914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feld 63"/>
          <p:cNvSpPr txBox="1"/>
          <p:nvPr/>
        </p:nvSpPr>
        <p:spPr>
          <a:xfrm rot="18041555">
            <a:off x="7171897" y="3764685"/>
            <a:ext cx="1669181" cy="215444"/>
          </a:xfrm>
          <a:prstGeom prst="rect">
            <a:avLst/>
          </a:prstGeom>
          <a:noFill/>
        </p:spPr>
        <p:txBody>
          <a:bodyPr wrap="square" rtlCol="0">
            <a:spAutoFit/>
          </a:bodyPr>
          <a:lstStyle/>
          <a:p>
            <a:r>
              <a:rPr lang="de-AT" sz="800" dirty="0" err="1" smtClean="0"/>
              <a:t>Priorization</a:t>
            </a:r>
            <a:r>
              <a:rPr lang="de-AT" sz="800" dirty="0" smtClean="0"/>
              <a:t> </a:t>
            </a:r>
            <a:r>
              <a:rPr lang="de-AT" sz="800" dirty="0" err="1" smtClean="0"/>
              <a:t>for</a:t>
            </a:r>
            <a:r>
              <a:rPr lang="de-AT" sz="800" dirty="0" smtClean="0"/>
              <a:t> </a:t>
            </a:r>
            <a:r>
              <a:rPr lang="de-AT" sz="800" dirty="0" err="1" smtClean="0"/>
              <a:t>cap</a:t>
            </a:r>
            <a:r>
              <a:rPr lang="de-AT" sz="800" dirty="0" smtClean="0"/>
              <a:t>. Expansion (?)</a:t>
            </a:r>
          </a:p>
        </p:txBody>
      </p:sp>
    </p:spTree>
    <p:extLst>
      <p:ext uri="{BB962C8B-B14F-4D97-AF65-F5344CB8AC3E}">
        <p14:creationId xmlns:p14="http://schemas.microsoft.com/office/powerpoint/2010/main" val="38455912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647731" y="4527439"/>
            <a:ext cx="2814901" cy="1301861"/>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1200" b="1" dirty="0" smtClean="0">
                <a:solidFill>
                  <a:schemeClr val="tx1">
                    <a:lumMod val="75000"/>
                    <a:lumOff val="25000"/>
                  </a:schemeClr>
                </a:solidFill>
              </a:rPr>
              <a:t>3. </a:t>
            </a:r>
            <a:r>
              <a:rPr lang="de-AT" sz="1200" b="1" dirty="0" err="1" smtClean="0">
                <a:solidFill>
                  <a:schemeClr val="tx1">
                    <a:lumMod val="75000"/>
                    <a:lumOff val="25000"/>
                  </a:schemeClr>
                </a:solidFill>
              </a:rPr>
              <a:t>Intermittency</a:t>
            </a:r>
            <a:r>
              <a:rPr lang="de-AT" sz="1200" b="1" dirty="0" smtClean="0">
                <a:solidFill>
                  <a:schemeClr val="tx1">
                    <a:lumMod val="75000"/>
                    <a:lumOff val="25000"/>
                  </a:schemeClr>
                </a:solidFill>
              </a:rPr>
              <a:t> </a:t>
            </a:r>
            <a:r>
              <a:rPr lang="de-AT" sz="1200" b="1" dirty="0" err="1" smtClean="0">
                <a:solidFill>
                  <a:schemeClr val="tx1">
                    <a:lumMod val="75000"/>
                    <a:lumOff val="25000"/>
                  </a:schemeClr>
                </a:solidFill>
              </a:rPr>
              <a:t>and</a:t>
            </a:r>
            <a:r>
              <a:rPr lang="de-AT" sz="1200" b="1" dirty="0" smtClean="0">
                <a:solidFill>
                  <a:schemeClr val="tx1">
                    <a:lumMod val="75000"/>
                    <a:lumOff val="25000"/>
                  </a:schemeClr>
                </a:solidFill>
              </a:rPr>
              <a:t> Storage Sub-Module</a:t>
            </a:r>
            <a:endParaRPr lang="de-AT" sz="800" dirty="0" smtClean="0">
              <a:solidFill>
                <a:schemeClr val="tx1">
                  <a:lumMod val="75000"/>
                  <a:lumOff val="25000"/>
                </a:schemeClr>
              </a:solidFill>
            </a:endParaRPr>
          </a:p>
        </p:txBody>
      </p:sp>
      <p:sp>
        <p:nvSpPr>
          <p:cNvPr id="8" name="Rechteck 7"/>
          <p:cNvSpPr/>
          <p:nvPr/>
        </p:nvSpPr>
        <p:spPr>
          <a:xfrm>
            <a:off x="4367065" y="859785"/>
            <a:ext cx="2738314" cy="2258876"/>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200" b="1" dirty="0" smtClean="0">
                <a:solidFill>
                  <a:schemeClr val="tx1">
                    <a:lumMod val="75000"/>
                    <a:lumOff val="25000"/>
                  </a:schemeClr>
                </a:solidFill>
              </a:rPr>
              <a:t>2.a Transformation sub-module</a:t>
            </a:r>
          </a:p>
          <a:p>
            <a:pPr marL="171450" indent="-171450" algn="ctr">
              <a:buFontTx/>
              <a:buChar char="-"/>
            </a:pPr>
            <a:endParaRPr lang="de-AT" sz="800" dirty="0" smtClean="0">
              <a:solidFill>
                <a:schemeClr val="tx1">
                  <a:lumMod val="75000"/>
                  <a:lumOff val="25000"/>
                </a:schemeClr>
              </a:solidFill>
            </a:endParaRPr>
          </a:p>
        </p:txBody>
      </p:sp>
      <p:sp>
        <p:nvSpPr>
          <p:cNvPr id="16" name="Rechteck 15"/>
          <p:cNvSpPr/>
          <p:nvPr/>
        </p:nvSpPr>
        <p:spPr>
          <a:xfrm>
            <a:off x="8039905" y="859785"/>
            <a:ext cx="2475696" cy="2849720"/>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algn="ctr"/>
            <a:r>
              <a:rPr lang="de-AT" sz="1200" b="1" dirty="0" smtClean="0">
                <a:solidFill>
                  <a:schemeClr val="tx1">
                    <a:lumMod val="75000"/>
                    <a:lumOff val="25000"/>
                  </a:schemeClr>
                </a:solidFill>
              </a:rPr>
              <a:t>2.b Transformation </a:t>
            </a:r>
            <a:r>
              <a:rPr lang="de-AT" sz="1200" b="1" dirty="0" err="1" smtClean="0">
                <a:solidFill>
                  <a:schemeClr val="tx1">
                    <a:lumMod val="75000"/>
                    <a:lumOff val="25000"/>
                  </a:schemeClr>
                </a:solidFill>
              </a:rPr>
              <a:t>Capacity</a:t>
            </a:r>
            <a:r>
              <a:rPr lang="de-AT" sz="1200" b="1" dirty="0" smtClean="0">
                <a:solidFill>
                  <a:schemeClr val="tx1">
                    <a:lumMod val="75000"/>
                    <a:lumOff val="25000"/>
                  </a:schemeClr>
                </a:solidFill>
              </a:rPr>
              <a:t> sub-module</a:t>
            </a:r>
          </a:p>
          <a:p>
            <a:pPr algn="ctr"/>
            <a:endParaRPr lang="de-AT" sz="800" dirty="0" smtClean="0">
              <a:solidFill>
                <a:schemeClr val="tx1">
                  <a:lumMod val="75000"/>
                  <a:lumOff val="25000"/>
                </a:schemeClr>
              </a:solidFill>
            </a:endParaRPr>
          </a:p>
          <a:p>
            <a:pPr algn="ctr"/>
            <a:endParaRPr lang="de-AT" sz="800" dirty="0" smtClean="0">
              <a:solidFill>
                <a:schemeClr val="tx1">
                  <a:lumMod val="75000"/>
                  <a:lumOff val="25000"/>
                </a:schemeClr>
              </a:solidFill>
            </a:endParaRPr>
          </a:p>
        </p:txBody>
      </p:sp>
      <p:cxnSp>
        <p:nvCxnSpPr>
          <p:cNvPr id="18" name="Gerade Verbindung mit Pfeil 17"/>
          <p:cNvCxnSpPr/>
          <p:nvPr/>
        </p:nvCxnSpPr>
        <p:spPr>
          <a:xfrm>
            <a:off x="4693054" y="3144953"/>
            <a:ext cx="0" cy="1402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hteck 19"/>
          <p:cNvSpPr/>
          <p:nvPr/>
        </p:nvSpPr>
        <p:spPr>
          <a:xfrm>
            <a:off x="1175742" y="839999"/>
            <a:ext cx="1951210" cy="4290801"/>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pPr marL="228600" indent="-228600" algn="ctr">
              <a:buAutoNum type="arabicPeriod"/>
            </a:pPr>
            <a:r>
              <a:rPr lang="de-AT" sz="1200" b="1" dirty="0" smtClean="0">
                <a:solidFill>
                  <a:schemeClr val="tx1">
                    <a:lumMod val="75000"/>
                    <a:lumOff val="25000"/>
                  </a:schemeClr>
                </a:solidFill>
              </a:rPr>
              <a:t>End-</a:t>
            </a:r>
            <a:r>
              <a:rPr lang="de-AT" sz="1200" b="1" dirty="0" err="1" smtClean="0">
                <a:solidFill>
                  <a:schemeClr val="tx1">
                    <a:lumMod val="75000"/>
                    <a:lumOff val="25000"/>
                  </a:schemeClr>
                </a:solidFill>
              </a:rPr>
              <a:t>Use</a:t>
            </a:r>
            <a:r>
              <a:rPr lang="de-AT" sz="1200" b="1" dirty="0" smtClean="0">
                <a:solidFill>
                  <a:schemeClr val="tx1">
                    <a:lumMod val="75000"/>
                    <a:lumOff val="25000"/>
                  </a:schemeClr>
                </a:solidFill>
              </a:rPr>
              <a:t> sub-module</a:t>
            </a:r>
          </a:p>
        </p:txBody>
      </p:sp>
      <p:sp>
        <p:nvSpPr>
          <p:cNvPr id="21" name="Textfeld 20"/>
          <p:cNvSpPr txBox="1"/>
          <p:nvPr/>
        </p:nvSpPr>
        <p:spPr>
          <a:xfrm rot="16200000">
            <a:off x="4283127" y="3562642"/>
            <a:ext cx="1407572" cy="553998"/>
          </a:xfrm>
          <a:prstGeom prst="rect">
            <a:avLst/>
          </a:prstGeom>
          <a:noFill/>
        </p:spPr>
        <p:txBody>
          <a:bodyPr wrap="square" rtlCol="0">
            <a:spAutoFit/>
          </a:bodyPr>
          <a:lstStyle/>
          <a:p>
            <a:r>
              <a:rPr lang="de-AT" sz="1000" dirty="0" smtClean="0"/>
              <a:t>Transformation </a:t>
            </a:r>
            <a:r>
              <a:rPr lang="de-AT" sz="1000" dirty="0" err="1" smtClean="0"/>
              <a:t>Ouput</a:t>
            </a:r>
            <a:r>
              <a:rPr lang="de-AT" sz="1000" dirty="0" smtClean="0"/>
              <a:t> </a:t>
            </a:r>
            <a:r>
              <a:rPr lang="de-AT" sz="1000" dirty="0" err="1" smtClean="0"/>
              <a:t>required</a:t>
            </a:r>
            <a:r>
              <a:rPr lang="de-AT" sz="1000" dirty="0" smtClean="0"/>
              <a:t> [Total, Wind, PV]</a:t>
            </a:r>
          </a:p>
        </p:txBody>
      </p:sp>
      <p:cxnSp>
        <p:nvCxnSpPr>
          <p:cNvPr id="22" name="Gerade Verbindung mit Pfeil 21"/>
          <p:cNvCxnSpPr/>
          <p:nvPr/>
        </p:nvCxnSpPr>
        <p:spPr>
          <a:xfrm flipV="1">
            <a:off x="5364791" y="3135854"/>
            <a:ext cx="11520" cy="1380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rot="16200000">
            <a:off x="4976165" y="3612015"/>
            <a:ext cx="1379739" cy="553998"/>
          </a:xfrm>
          <a:prstGeom prst="rect">
            <a:avLst/>
          </a:prstGeom>
          <a:noFill/>
        </p:spPr>
        <p:txBody>
          <a:bodyPr wrap="square" rtlCol="0">
            <a:spAutoFit/>
          </a:bodyPr>
          <a:lstStyle/>
          <a:p>
            <a:r>
              <a:rPr lang="de-AT" sz="1000" dirty="0" err="1" smtClean="0"/>
              <a:t>Realizable</a:t>
            </a:r>
            <a:r>
              <a:rPr lang="de-AT" sz="1000" dirty="0" smtClean="0"/>
              <a:t> </a:t>
            </a:r>
            <a:r>
              <a:rPr lang="de-AT" sz="1000" dirty="0" err="1" smtClean="0"/>
              <a:t>Capacity</a:t>
            </a:r>
            <a:r>
              <a:rPr lang="de-AT" sz="1000" dirty="0" smtClean="0"/>
              <a:t> </a:t>
            </a:r>
            <a:r>
              <a:rPr lang="de-AT" sz="1000" dirty="0" err="1" smtClean="0"/>
              <a:t>Factor</a:t>
            </a:r>
            <a:r>
              <a:rPr lang="de-AT" sz="1000" dirty="0" smtClean="0"/>
              <a:t> [Wind, PV]</a:t>
            </a:r>
          </a:p>
          <a:p>
            <a:r>
              <a:rPr lang="de-AT" sz="1000" dirty="0" smtClean="0"/>
              <a:t> </a:t>
            </a:r>
            <a:endParaRPr lang="en-IE" sz="1000" dirty="0"/>
          </a:p>
        </p:txBody>
      </p:sp>
      <p:sp>
        <p:nvSpPr>
          <p:cNvPr id="30" name="Textfeld 29"/>
          <p:cNvSpPr txBox="1"/>
          <p:nvPr/>
        </p:nvSpPr>
        <p:spPr>
          <a:xfrm>
            <a:off x="3320806" y="4581317"/>
            <a:ext cx="1355705" cy="861774"/>
          </a:xfrm>
          <a:prstGeom prst="rect">
            <a:avLst/>
          </a:prstGeom>
          <a:noFill/>
        </p:spPr>
        <p:txBody>
          <a:bodyPr wrap="square" rtlCol="0">
            <a:spAutoFit/>
          </a:bodyPr>
          <a:lstStyle/>
          <a:p>
            <a:r>
              <a:rPr lang="de-AT" sz="1000" dirty="0" smtClean="0"/>
              <a:t>DSM – </a:t>
            </a:r>
            <a:r>
              <a:rPr lang="de-AT" sz="1000" dirty="0" err="1" smtClean="0"/>
              <a:t>Degree</a:t>
            </a:r>
            <a:r>
              <a:rPr lang="de-AT" sz="1000" dirty="0" smtClean="0"/>
              <a:t> </a:t>
            </a:r>
            <a:r>
              <a:rPr lang="de-AT" sz="1000" dirty="0" err="1" smtClean="0"/>
              <a:t>of</a:t>
            </a:r>
            <a:r>
              <a:rPr lang="de-AT" sz="1000" dirty="0" smtClean="0"/>
              <a:t> Implementation (V2G, </a:t>
            </a:r>
            <a:r>
              <a:rPr lang="de-AT" sz="1000" dirty="0" err="1" smtClean="0"/>
              <a:t>small</a:t>
            </a:r>
            <a:r>
              <a:rPr lang="de-AT" sz="1000" dirty="0" smtClean="0"/>
              <a:t> </a:t>
            </a:r>
            <a:r>
              <a:rPr lang="de-AT" sz="1000" dirty="0" err="1" smtClean="0"/>
              <a:t>heatpumps</a:t>
            </a:r>
            <a:r>
              <a:rPr lang="de-AT" sz="1000" dirty="0" smtClean="0"/>
              <a:t>, smart </a:t>
            </a:r>
            <a:r>
              <a:rPr lang="de-AT" sz="1000" dirty="0" err="1" smtClean="0"/>
              <a:t>charging</a:t>
            </a:r>
            <a:r>
              <a:rPr lang="de-AT" sz="1000" dirty="0" smtClean="0"/>
              <a:t>, </a:t>
            </a:r>
            <a:r>
              <a:rPr lang="de-AT" sz="1000" dirty="0" err="1" smtClean="0"/>
              <a:t>other</a:t>
            </a:r>
            <a:r>
              <a:rPr lang="de-AT" sz="1000" dirty="0" smtClean="0"/>
              <a:t> DSM)</a:t>
            </a:r>
          </a:p>
        </p:txBody>
      </p:sp>
      <p:cxnSp>
        <p:nvCxnSpPr>
          <p:cNvPr id="32" name="Gerade Verbindung mit Pfeil 31"/>
          <p:cNvCxnSpPr/>
          <p:nvPr/>
        </p:nvCxnSpPr>
        <p:spPr>
          <a:xfrm>
            <a:off x="3145058" y="1623060"/>
            <a:ext cx="1210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3263513" y="1425830"/>
            <a:ext cx="966989" cy="246221"/>
          </a:xfrm>
          <a:prstGeom prst="rect">
            <a:avLst/>
          </a:prstGeom>
          <a:noFill/>
        </p:spPr>
        <p:txBody>
          <a:bodyPr wrap="square" rtlCol="0">
            <a:spAutoFit/>
          </a:bodyPr>
          <a:lstStyle/>
          <a:p>
            <a:r>
              <a:rPr lang="de-AT" sz="1000" dirty="0" err="1" smtClean="0"/>
              <a:t>FE_required</a:t>
            </a:r>
            <a:endParaRPr lang="de-AT" sz="1000" dirty="0" smtClean="0"/>
          </a:p>
        </p:txBody>
      </p:sp>
      <p:sp>
        <p:nvSpPr>
          <p:cNvPr id="35" name="Textfeld 34"/>
          <p:cNvSpPr txBox="1"/>
          <p:nvPr/>
        </p:nvSpPr>
        <p:spPr>
          <a:xfrm>
            <a:off x="3263513" y="2633018"/>
            <a:ext cx="1366169" cy="246221"/>
          </a:xfrm>
          <a:prstGeom prst="rect">
            <a:avLst/>
          </a:prstGeom>
          <a:noFill/>
        </p:spPr>
        <p:txBody>
          <a:bodyPr wrap="square" rtlCol="0">
            <a:spAutoFit/>
          </a:bodyPr>
          <a:lstStyle/>
          <a:p>
            <a:r>
              <a:rPr lang="de-AT" sz="1000" dirty="0" err="1" smtClean="0"/>
              <a:t>FE_consumed</a:t>
            </a:r>
            <a:endParaRPr lang="en-IE" sz="1000" dirty="0"/>
          </a:p>
        </p:txBody>
      </p:sp>
      <p:cxnSp>
        <p:nvCxnSpPr>
          <p:cNvPr id="36" name="Gerade Verbindung mit Pfeil 35"/>
          <p:cNvCxnSpPr/>
          <p:nvPr/>
        </p:nvCxnSpPr>
        <p:spPr>
          <a:xfrm flipH="1">
            <a:off x="3145058" y="2843517"/>
            <a:ext cx="1203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p:cNvCxnSpPr/>
          <p:nvPr/>
        </p:nvCxnSpPr>
        <p:spPr>
          <a:xfrm>
            <a:off x="7116568" y="1619139"/>
            <a:ext cx="9233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feld 40"/>
          <p:cNvSpPr txBox="1"/>
          <p:nvPr/>
        </p:nvSpPr>
        <p:spPr>
          <a:xfrm>
            <a:off x="7130054" y="1369528"/>
            <a:ext cx="1366169" cy="246221"/>
          </a:xfrm>
          <a:prstGeom prst="rect">
            <a:avLst/>
          </a:prstGeom>
          <a:noFill/>
        </p:spPr>
        <p:txBody>
          <a:bodyPr wrap="square" rtlCol="0">
            <a:spAutoFit/>
          </a:bodyPr>
          <a:lstStyle/>
          <a:p>
            <a:r>
              <a:rPr lang="de-AT" sz="1000" dirty="0" err="1" smtClean="0"/>
              <a:t>Cap_required</a:t>
            </a:r>
            <a:endParaRPr lang="en-IE" sz="1000" dirty="0"/>
          </a:p>
        </p:txBody>
      </p:sp>
      <p:sp>
        <p:nvSpPr>
          <p:cNvPr id="42" name="Textfeld 41"/>
          <p:cNvSpPr txBox="1"/>
          <p:nvPr/>
        </p:nvSpPr>
        <p:spPr>
          <a:xfrm>
            <a:off x="7141241" y="2573415"/>
            <a:ext cx="1366169" cy="246221"/>
          </a:xfrm>
          <a:prstGeom prst="rect">
            <a:avLst/>
          </a:prstGeom>
          <a:noFill/>
        </p:spPr>
        <p:txBody>
          <a:bodyPr wrap="square" rtlCol="0">
            <a:spAutoFit/>
          </a:bodyPr>
          <a:lstStyle/>
          <a:p>
            <a:r>
              <a:rPr lang="de-AT" sz="1000" dirty="0" err="1" smtClean="0"/>
              <a:t>Cap_available</a:t>
            </a:r>
            <a:endParaRPr lang="en-IE" sz="1000" dirty="0"/>
          </a:p>
        </p:txBody>
      </p:sp>
      <p:cxnSp>
        <p:nvCxnSpPr>
          <p:cNvPr id="43" name="Gerade Verbindung mit Pfeil 42"/>
          <p:cNvCxnSpPr/>
          <p:nvPr/>
        </p:nvCxnSpPr>
        <p:spPr>
          <a:xfrm flipH="1">
            <a:off x="7123485" y="2833521"/>
            <a:ext cx="916420" cy="14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p:cNvCxnSpPr/>
          <p:nvPr/>
        </p:nvCxnSpPr>
        <p:spPr>
          <a:xfrm>
            <a:off x="3133188" y="4600180"/>
            <a:ext cx="1527721" cy="8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Textfeld 62"/>
          <p:cNvSpPr txBox="1"/>
          <p:nvPr/>
        </p:nvSpPr>
        <p:spPr>
          <a:xfrm>
            <a:off x="5019157" y="6012722"/>
            <a:ext cx="979861" cy="707886"/>
          </a:xfrm>
          <a:prstGeom prst="rect">
            <a:avLst/>
          </a:prstGeom>
          <a:noFill/>
        </p:spPr>
        <p:txBody>
          <a:bodyPr wrap="square" rtlCol="0">
            <a:spAutoFit/>
          </a:bodyPr>
          <a:lstStyle/>
          <a:p>
            <a:r>
              <a:rPr lang="de-AT" sz="1000" dirty="0" err="1" smtClean="0"/>
              <a:t>Policies</a:t>
            </a:r>
            <a:r>
              <a:rPr lang="de-AT" sz="1000" dirty="0" smtClean="0"/>
              <a:t> (e.g. </a:t>
            </a:r>
            <a:r>
              <a:rPr lang="de-AT" sz="1000" dirty="0" err="1" smtClean="0"/>
              <a:t>storage</a:t>
            </a:r>
            <a:r>
              <a:rPr lang="de-AT" sz="1000" dirty="0" smtClean="0"/>
              <a:t>, </a:t>
            </a:r>
            <a:r>
              <a:rPr lang="de-AT" sz="1000" dirty="0" err="1" smtClean="0"/>
              <a:t>grid</a:t>
            </a:r>
            <a:r>
              <a:rPr lang="de-AT" sz="1000" dirty="0" smtClean="0"/>
              <a:t> </a:t>
            </a:r>
            <a:r>
              <a:rPr lang="de-AT" sz="1000" dirty="0" err="1" smtClean="0"/>
              <a:t>expansion</a:t>
            </a:r>
            <a:r>
              <a:rPr lang="de-AT" sz="1000" dirty="0" smtClean="0"/>
              <a:t>…)</a:t>
            </a:r>
          </a:p>
          <a:p>
            <a:pPr marL="171450" indent="-171450">
              <a:buFontTx/>
              <a:buChar char="-"/>
            </a:pPr>
            <a:endParaRPr lang="en-IE" sz="1000" dirty="0"/>
          </a:p>
        </p:txBody>
      </p:sp>
      <p:sp>
        <p:nvSpPr>
          <p:cNvPr id="28" name="Rechteck 27"/>
          <p:cNvSpPr/>
          <p:nvPr/>
        </p:nvSpPr>
        <p:spPr>
          <a:xfrm>
            <a:off x="1341108" y="1219925"/>
            <a:ext cx="1620478"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de-AT" sz="1000" dirty="0" smtClean="0">
                <a:solidFill>
                  <a:schemeClr val="tx1">
                    <a:lumMod val="75000"/>
                    <a:lumOff val="25000"/>
                  </a:schemeClr>
                </a:solidFill>
              </a:rPr>
              <a:t>Transport </a:t>
            </a:r>
            <a:r>
              <a:rPr lang="de-AT" sz="1000" dirty="0" err="1" smtClean="0">
                <a:solidFill>
                  <a:schemeClr val="tx1">
                    <a:lumMod val="75000"/>
                    <a:lumOff val="25000"/>
                  </a:schemeClr>
                </a:solidFill>
              </a:rPr>
              <a:t>Household</a:t>
            </a:r>
            <a:endParaRPr lang="de-AT" sz="1000" dirty="0" smtClean="0">
              <a:solidFill>
                <a:schemeClr val="tx1">
                  <a:lumMod val="75000"/>
                  <a:lumOff val="25000"/>
                </a:schemeClr>
              </a:solidFill>
            </a:endParaRPr>
          </a:p>
        </p:txBody>
      </p:sp>
      <p:sp>
        <p:nvSpPr>
          <p:cNvPr id="29" name="Rechteck 28"/>
          <p:cNvSpPr/>
          <p:nvPr/>
        </p:nvSpPr>
        <p:spPr>
          <a:xfrm>
            <a:off x="1327656" y="3334533"/>
            <a:ext cx="1597059" cy="725606"/>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de-AT" sz="1000" dirty="0" smtClean="0">
                <a:solidFill>
                  <a:schemeClr val="tx1">
                    <a:lumMod val="75000"/>
                    <a:lumOff val="25000"/>
                  </a:schemeClr>
                </a:solidFill>
              </a:rPr>
              <a:t>Final </a:t>
            </a:r>
            <a:r>
              <a:rPr lang="de-AT" sz="1000" dirty="0" err="1" smtClean="0">
                <a:solidFill>
                  <a:schemeClr val="tx1">
                    <a:lumMod val="75000"/>
                    <a:lumOff val="25000"/>
                  </a:schemeClr>
                </a:solidFill>
              </a:rPr>
              <a:t>Energy</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Intensities</a:t>
            </a:r>
            <a:endParaRPr lang="de-AT" sz="1000" dirty="0" smtClean="0">
              <a:solidFill>
                <a:schemeClr val="tx1">
                  <a:lumMod val="75000"/>
                  <a:lumOff val="25000"/>
                </a:schemeClr>
              </a:solidFill>
            </a:endParaRPr>
          </a:p>
          <a:p>
            <a:r>
              <a:rPr lang="de-AT" sz="1000" dirty="0" smtClean="0">
                <a:solidFill>
                  <a:schemeClr val="tx1">
                    <a:lumMod val="75000"/>
                    <a:lumOff val="25000"/>
                  </a:schemeClr>
                </a:solidFill>
              </a:rPr>
              <a:t>(Rest </a:t>
            </a:r>
            <a:r>
              <a:rPr lang="de-AT" sz="1000" dirty="0" err="1" smtClean="0">
                <a:solidFill>
                  <a:schemeClr val="tx1">
                    <a:lumMod val="75000"/>
                    <a:lumOff val="25000"/>
                  </a:schemeClr>
                </a:solidFill>
              </a:rPr>
              <a:t>of</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Sectors</a:t>
            </a:r>
            <a:r>
              <a:rPr lang="de-AT" sz="1000" dirty="0" smtClean="0">
                <a:solidFill>
                  <a:schemeClr val="tx1">
                    <a:lumMod val="75000"/>
                    <a:lumOff val="25000"/>
                  </a:schemeClr>
                </a:solidFill>
              </a:rPr>
              <a:t>)</a:t>
            </a:r>
          </a:p>
        </p:txBody>
      </p:sp>
      <p:sp>
        <p:nvSpPr>
          <p:cNvPr id="31" name="Rechteck 30"/>
          <p:cNvSpPr/>
          <p:nvPr/>
        </p:nvSpPr>
        <p:spPr>
          <a:xfrm>
            <a:off x="1332314" y="2555892"/>
            <a:ext cx="1612152" cy="673231"/>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de-AT" sz="1000" dirty="0" err="1" smtClean="0">
                <a:solidFill>
                  <a:schemeClr val="tx1">
                    <a:lumMod val="75000"/>
                    <a:lumOff val="25000"/>
                  </a:schemeClr>
                </a:solidFill>
              </a:rPr>
              <a:t>Households</a:t>
            </a:r>
            <a:r>
              <a:rPr lang="de-AT" sz="1000" dirty="0" smtClean="0">
                <a:solidFill>
                  <a:schemeClr val="tx1">
                    <a:lumMod val="75000"/>
                    <a:lumOff val="25000"/>
                  </a:schemeClr>
                </a:solidFill>
              </a:rPr>
              <a:t>: Buildings</a:t>
            </a:r>
          </a:p>
        </p:txBody>
      </p:sp>
      <p:sp>
        <p:nvSpPr>
          <p:cNvPr id="33" name="Rectángulo 1"/>
          <p:cNvSpPr/>
          <p:nvPr/>
        </p:nvSpPr>
        <p:spPr>
          <a:xfrm>
            <a:off x="928842" y="705351"/>
            <a:ext cx="9821708" cy="5314449"/>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800" b="1" dirty="0">
              <a:solidFill>
                <a:srgbClr val="C00000"/>
              </a:solidFill>
            </a:endParaRPr>
          </a:p>
        </p:txBody>
      </p:sp>
      <p:cxnSp>
        <p:nvCxnSpPr>
          <p:cNvPr id="15" name="Gerade Verbindung mit Pfeil 14"/>
          <p:cNvCxnSpPr/>
          <p:nvPr/>
        </p:nvCxnSpPr>
        <p:spPr>
          <a:xfrm>
            <a:off x="368300" y="1797050"/>
            <a:ext cx="807442"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118985" y="1803400"/>
            <a:ext cx="902900" cy="707886"/>
          </a:xfrm>
          <a:prstGeom prst="rect">
            <a:avLst/>
          </a:prstGeom>
          <a:noFill/>
        </p:spPr>
        <p:txBody>
          <a:bodyPr wrap="square" rtlCol="0">
            <a:spAutoFit/>
          </a:bodyPr>
          <a:lstStyle/>
          <a:p>
            <a:r>
              <a:rPr lang="de-AT" sz="1000" dirty="0" err="1" smtClean="0">
                <a:solidFill>
                  <a:schemeClr val="accent1"/>
                </a:solidFill>
              </a:rPr>
              <a:t>Economic</a:t>
            </a:r>
            <a:r>
              <a:rPr lang="de-AT" sz="1000" dirty="0" smtClean="0">
                <a:solidFill>
                  <a:schemeClr val="accent1"/>
                </a:solidFill>
              </a:rPr>
              <a:t> Demand (USD)</a:t>
            </a:r>
          </a:p>
          <a:p>
            <a:endParaRPr lang="en-IE" sz="1000" dirty="0">
              <a:solidFill>
                <a:schemeClr val="accent1"/>
              </a:solidFill>
            </a:endParaRPr>
          </a:p>
        </p:txBody>
      </p:sp>
      <p:sp>
        <p:nvSpPr>
          <p:cNvPr id="47" name="Textfeld 46"/>
          <p:cNvSpPr txBox="1"/>
          <p:nvPr/>
        </p:nvSpPr>
        <p:spPr>
          <a:xfrm>
            <a:off x="10775224" y="1017960"/>
            <a:ext cx="1323105" cy="707886"/>
          </a:xfrm>
          <a:prstGeom prst="rect">
            <a:avLst/>
          </a:prstGeom>
          <a:noFill/>
        </p:spPr>
        <p:txBody>
          <a:bodyPr wrap="square" rtlCol="0">
            <a:spAutoFit/>
          </a:bodyPr>
          <a:lstStyle/>
          <a:p>
            <a:r>
              <a:rPr lang="de-AT" sz="1000" dirty="0" smtClean="0"/>
              <a:t>Investments USD</a:t>
            </a:r>
          </a:p>
          <a:p>
            <a:endParaRPr lang="de-AT" sz="1000" dirty="0" smtClean="0"/>
          </a:p>
          <a:p>
            <a:r>
              <a:rPr lang="de-AT" sz="1000" dirty="0" smtClean="0"/>
              <a:t>Material </a:t>
            </a:r>
            <a:r>
              <a:rPr lang="de-AT" sz="1000" dirty="0" err="1" smtClean="0"/>
              <a:t>demand</a:t>
            </a:r>
            <a:r>
              <a:rPr lang="de-AT" sz="1000" dirty="0" smtClean="0"/>
              <a:t> </a:t>
            </a:r>
            <a:r>
              <a:rPr lang="de-AT" sz="1000" dirty="0" err="1" smtClean="0"/>
              <a:t>for</a:t>
            </a:r>
            <a:r>
              <a:rPr lang="de-AT" sz="1000" dirty="0" smtClean="0"/>
              <a:t> </a:t>
            </a:r>
            <a:r>
              <a:rPr lang="de-AT" sz="1000" dirty="0" err="1" smtClean="0"/>
              <a:t>energy</a:t>
            </a:r>
            <a:r>
              <a:rPr lang="de-AT" sz="1000" dirty="0" smtClean="0"/>
              <a:t> </a:t>
            </a:r>
            <a:r>
              <a:rPr lang="de-AT" sz="1000" dirty="0" err="1" smtClean="0"/>
              <a:t>infrastructure</a:t>
            </a:r>
            <a:endParaRPr lang="en-IE" sz="1000" dirty="0"/>
          </a:p>
        </p:txBody>
      </p:sp>
      <p:cxnSp>
        <p:nvCxnSpPr>
          <p:cNvPr id="49" name="Gerade Verbindung mit Pfeil 48"/>
          <p:cNvCxnSpPr/>
          <p:nvPr/>
        </p:nvCxnSpPr>
        <p:spPr>
          <a:xfrm>
            <a:off x="10491419" y="1300417"/>
            <a:ext cx="1371962" cy="18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feld 50"/>
          <p:cNvSpPr txBox="1"/>
          <p:nvPr/>
        </p:nvSpPr>
        <p:spPr>
          <a:xfrm>
            <a:off x="6344699" y="137985"/>
            <a:ext cx="720553" cy="707886"/>
          </a:xfrm>
          <a:prstGeom prst="rect">
            <a:avLst/>
          </a:prstGeom>
          <a:noFill/>
        </p:spPr>
        <p:txBody>
          <a:bodyPr wrap="square" rtlCol="0">
            <a:spAutoFit/>
          </a:bodyPr>
          <a:lstStyle/>
          <a:p>
            <a:r>
              <a:rPr lang="de-AT" sz="1000" dirty="0" err="1" smtClean="0"/>
              <a:t>Available</a:t>
            </a:r>
            <a:r>
              <a:rPr lang="de-AT" sz="1000" dirty="0" smtClean="0"/>
              <a:t> </a:t>
            </a:r>
            <a:r>
              <a:rPr lang="de-AT" sz="1000" dirty="0" err="1" smtClean="0"/>
              <a:t>primary</a:t>
            </a:r>
            <a:r>
              <a:rPr lang="de-AT" sz="1000" dirty="0" smtClean="0"/>
              <a:t> </a:t>
            </a:r>
            <a:r>
              <a:rPr lang="de-AT" sz="1000" dirty="0" err="1" smtClean="0"/>
              <a:t>energy</a:t>
            </a:r>
            <a:endParaRPr lang="de-AT" sz="1000" dirty="0" smtClean="0"/>
          </a:p>
          <a:p>
            <a:endParaRPr lang="en-IE" sz="1000" dirty="0"/>
          </a:p>
        </p:txBody>
      </p:sp>
      <p:cxnSp>
        <p:nvCxnSpPr>
          <p:cNvPr id="54" name="Gerade Verbindung mit Pfeil 53"/>
          <p:cNvCxnSpPr/>
          <p:nvPr/>
        </p:nvCxnSpPr>
        <p:spPr>
          <a:xfrm>
            <a:off x="6279407" y="60760"/>
            <a:ext cx="0" cy="805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p:cNvCxnSpPr/>
          <p:nvPr/>
        </p:nvCxnSpPr>
        <p:spPr>
          <a:xfrm flipH="1">
            <a:off x="10512536" y="3283372"/>
            <a:ext cx="1463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feld 64"/>
          <p:cNvSpPr txBox="1"/>
          <p:nvPr/>
        </p:nvSpPr>
        <p:spPr>
          <a:xfrm>
            <a:off x="10822824" y="3265201"/>
            <a:ext cx="1233894" cy="553998"/>
          </a:xfrm>
          <a:prstGeom prst="rect">
            <a:avLst/>
          </a:prstGeom>
          <a:noFill/>
        </p:spPr>
        <p:txBody>
          <a:bodyPr wrap="square" rtlCol="0">
            <a:spAutoFit/>
          </a:bodyPr>
          <a:lstStyle/>
          <a:p>
            <a:r>
              <a:rPr lang="de-AT" sz="1000" dirty="0" err="1" smtClean="0"/>
              <a:t>Capacity</a:t>
            </a:r>
            <a:r>
              <a:rPr lang="de-AT" sz="1000" dirty="0" smtClean="0"/>
              <a:t> </a:t>
            </a:r>
            <a:r>
              <a:rPr lang="de-AT" sz="1000" dirty="0" err="1" smtClean="0"/>
              <a:t>expansion</a:t>
            </a:r>
            <a:r>
              <a:rPr lang="de-AT" sz="1000" dirty="0" smtClean="0"/>
              <a:t> </a:t>
            </a:r>
            <a:r>
              <a:rPr lang="de-AT" sz="1000" dirty="0" err="1" smtClean="0"/>
              <a:t>policy</a:t>
            </a:r>
            <a:endParaRPr lang="de-AT" sz="1000" dirty="0" smtClean="0"/>
          </a:p>
          <a:p>
            <a:endParaRPr lang="de-AT" sz="1000" dirty="0"/>
          </a:p>
        </p:txBody>
      </p:sp>
      <p:cxnSp>
        <p:nvCxnSpPr>
          <p:cNvPr id="66" name="Gerade Verbindung mit Pfeil 65"/>
          <p:cNvCxnSpPr/>
          <p:nvPr/>
        </p:nvCxnSpPr>
        <p:spPr>
          <a:xfrm flipV="1">
            <a:off x="4367307" y="54228"/>
            <a:ext cx="0" cy="805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feld 66"/>
          <p:cNvSpPr txBox="1"/>
          <p:nvPr/>
        </p:nvSpPr>
        <p:spPr>
          <a:xfrm>
            <a:off x="4330295" y="158431"/>
            <a:ext cx="1116892" cy="707886"/>
          </a:xfrm>
          <a:prstGeom prst="rect">
            <a:avLst/>
          </a:prstGeom>
          <a:noFill/>
        </p:spPr>
        <p:txBody>
          <a:bodyPr wrap="square" rtlCol="0">
            <a:spAutoFit/>
          </a:bodyPr>
          <a:lstStyle/>
          <a:p>
            <a:r>
              <a:rPr lang="de-AT" sz="1000" dirty="0" err="1" smtClean="0"/>
              <a:t>Emissions</a:t>
            </a:r>
            <a:r>
              <a:rPr lang="de-AT" sz="1000" dirty="0" smtClean="0"/>
              <a:t> </a:t>
            </a:r>
            <a:r>
              <a:rPr lang="de-AT" sz="1000" dirty="0" err="1" smtClean="0"/>
              <a:t>from</a:t>
            </a:r>
            <a:r>
              <a:rPr lang="de-AT" sz="1000" dirty="0" smtClean="0"/>
              <a:t> </a:t>
            </a:r>
            <a:r>
              <a:rPr lang="de-AT" sz="1000" dirty="0" err="1" smtClean="0"/>
              <a:t>Energy</a:t>
            </a:r>
            <a:r>
              <a:rPr lang="de-AT" sz="1000" dirty="0" smtClean="0"/>
              <a:t> </a:t>
            </a:r>
            <a:r>
              <a:rPr lang="de-AT" sz="1000" dirty="0" err="1" smtClean="0"/>
              <a:t>transformation</a:t>
            </a:r>
            <a:endParaRPr lang="de-AT" sz="1000" dirty="0" smtClean="0"/>
          </a:p>
          <a:p>
            <a:endParaRPr lang="en-IE" sz="1000" dirty="0"/>
          </a:p>
        </p:txBody>
      </p:sp>
      <p:cxnSp>
        <p:nvCxnSpPr>
          <p:cNvPr id="71" name="Gerade Verbindung mit Pfeil 70"/>
          <p:cNvCxnSpPr/>
          <p:nvPr/>
        </p:nvCxnSpPr>
        <p:spPr>
          <a:xfrm flipV="1">
            <a:off x="5092387" y="5823430"/>
            <a:ext cx="6350" cy="958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hteck 76"/>
          <p:cNvSpPr/>
          <p:nvPr/>
        </p:nvSpPr>
        <p:spPr>
          <a:xfrm>
            <a:off x="8102152" y="5134263"/>
            <a:ext cx="2518035" cy="689167"/>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de-AT" sz="1200" b="1" dirty="0" smtClean="0">
                <a:solidFill>
                  <a:schemeClr val="tx1">
                    <a:lumMod val="75000"/>
                    <a:lumOff val="25000"/>
                  </a:schemeClr>
                </a:solidFill>
              </a:rPr>
              <a:t>4. EROI/ESOI</a:t>
            </a:r>
          </a:p>
          <a:p>
            <a:pPr algn="ctr"/>
            <a:endParaRPr lang="de-AT" sz="1200" b="1" dirty="0" smtClean="0">
              <a:solidFill>
                <a:schemeClr val="tx1">
                  <a:lumMod val="75000"/>
                  <a:lumOff val="25000"/>
                </a:schemeClr>
              </a:solidFill>
            </a:endParaRPr>
          </a:p>
        </p:txBody>
      </p:sp>
      <p:sp>
        <p:nvSpPr>
          <p:cNvPr id="44" name="Rechteck 43"/>
          <p:cNvSpPr/>
          <p:nvPr/>
        </p:nvSpPr>
        <p:spPr>
          <a:xfrm>
            <a:off x="1341108" y="1875213"/>
            <a:ext cx="1620478"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de-AT" sz="1000" dirty="0" smtClean="0">
                <a:solidFill>
                  <a:schemeClr val="tx1">
                    <a:lumMod val="75000"/>
                    <a:lumOff val="25000"/>
                  </a:schemeClr>
                </a:solidFill>
              </a:rPr>
              <a:t>Transport </a:t>
            </a:r>
            <a:r>
              <a:rPr lang="de-AT" sz="1000" dirty="0" err="1" smtClean="0">
                <a:solidFill>
                  <a:schemeClr val="tx1">
                    <a:lumMod val="75000"/>
                    <a:lumOff val="25000"/>
                  </a:schemeClr>
                </a:solidFill>
              </a:rPr>
              <a:t>Freight</a:t>
            </a:r>
            <a:endParaRPr lang="de-AT" sz="1000" dirty="0" smtClean="0">
              <a:solidFill>
                <a:schemeClr val="tx1">
                  <a:lumMod val="75000"/>
                  <a:lumOff val="25000"/>
                </a:schemeClr>
              </a:solidFill>
            </a:endParaRPr>
          </a:p>
        </p:txBody>
      </p:sp>
      <p:sp>
        <p:nvSpPr>
          <p:cNvPr id="45" name="Rechteck 44"/>
          <p:cNvSpPr/>
          <p:nvPr/>
        </p:nvSpPr>
        <p:spPr>
          <a:xfrm>
            <a:off x="1329492" y="4194787"/>
            <a:ext cx="1597059" cy="725606"/>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de-AT" sz="1000" dirty="0" err="1" smtClean="0">
                <a:solidFill>
                  <a:schemeClr val="tx1">
                    <a:lumMod val="75000"/>
                    <a:lumOff val="25000"/>
                  </a:schemeClr>
                </a:solidFill>
              </a:rPr>
              <a:t>Later</a:t>
            </a:r>
            <a:r>
              <a:rPr lang="de-AT" sz="1000" dirty="0" smtClean="0">
                <a:solidFill>
                  <a:schemeClr val="tx1">
                    <a:lumMod val="75000"/>
                    <a:lumOff val="25000"/>
                  </a:schemeClr>
                </a:solidFill>
              </a:rPr>
              <a:t> Versions </a:t>
            </a:r>
            <a:r>
              <a:rPr lang="de-AT" sz="1000" dirty="0" err="1" smtClean="0">
                <a:solidFill>
                  <a:schemeClr val="tx1">
                    <a:lumMod val="75000"/>
                    <a:lumOff val="25000"/>
                  </a:schemeClr>
                </a:solidFill>
              </a:rPr>
              <a:t>of</a:t>
            </a:r>
            <a:r>
              <a:rPr lang="de-AT" sz="1000" dirty="0" smtClean="0">
                <a:solidFill>
                  <a:schemeClr val="tx1">
                    <a:lumMod val="75000"/>
                    <a:lumOff val="25000"/>
                  </a:schemeClr>
                </a:solidFill>
              </a:rPr>
              <a:t> WILIAM: </a:t>
            </a:r>
            <a:r>
              <a:rPr lang="de-AT" sz="1000" dirty="0" err="1" smtClean="0">
                <a:solidFill>
                  <a:schemeClr val="tx1">
                    <a:lumMod val="75000"/>
                    <a:lumOff val="25000"/>
                  </a:schemeClr>
                </a:solidFill>
              </a:rPr>
              <a:t>Sectors</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with</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significant</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future</a:t>
            </a:r>
            <a:r>
              <a:rPr lang="de-AT" sz="1000" dirty="0" smtClean="0">
                <a:solidFill>
                  <a:schemeClr val="tx1">
                    <a:lumMod val="75000"/>
                    <a:lumOff val="25000"/>
                  </a:schemeClr>
                </a:solidFill>
              </a:rPr>
              <a:t> H2 </a:t>
            </a:r>
            <a:r>
              <a:rPr lang="de-AT" sz="1000" dirty="0" err="1" smtClean="0">
                <a:solidFill>
                  <a:schemeClr val="tx1">
                    <a:lumMod val="75000"/>
                    <a:lumOff val="25000"/>
                  </a:schemeClr>
                </a:solidFill>
              </a:rPr>
              <a:t>demand</a:t>
            </a:r>
            <a:r>
              <a:rPr lang="de-AT" sz="1000" dirty="0" smtClean="0">
                <a:solidFill>
                  <a:schemeClr val="tx1">
                    <a:lumMod val="75000"/>
                    <a:lumOff val="25000"/>
                  </a:schemeClr>
                </a:solidFill>
              </a:rPr>
              <a:t> (e.g. Iron &amp; Steel)</a:t>
            </a:r>
          </a:p>
        </p:txBody>
      </p:sp>
      <p:cxnSp>
        <p:nvCxnSpPr>
          <p:cNvPr id="69" name="Gerade Verbindung mit Pfeil 68"/>
          <p:cNvCxnSpPr>
            <a:stCxn id="72" idx="0"/>
          </p:cNvCxnSpPr>
          <p:nvPr/>
        </p:nvCxnSpPr>
        <p:spPr>
          <a:xfrm flipV="1">
            <a:off x="9087838" y="3712885"/>
            <a:ext cx="0"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feld 69"/>
          <p:cNvSpPr txBox="1"/>
          <p:nvPr/>
        </p:nvSpPr>
        <p:spPr>
          <a:xfrm>
            <a:off x="10847636" y="4615629"/>
            <a:ext cx="1178279" cy="707886"/>
          </a:xfrm>
          <a:prstGeom prst="rect">
            <a:avLst/>
          </a:prstGeom>
          <a:noFill/>
        </p:spPr>
        <p:txBody>
          <a:bodyPr wrap="square" rtlCol="0">
            <a:spAutoFit/>
          </a:bodyPr>
          <a:lstStyle/>
          <a:p>
            <a:r>
              <a:rPr lang="de-AT" sz="1000" dirty="0" err="1" smtClean="0"/>
              <a:t>Endogeneous</a:t>
            </a:r>
            <a:r>
              <a:rPr lang="de-AT" sz="1000" dirty="0" smtClean="0"/>
              <a:t> </a:t>
            </a:r>
            <a:r>
              <a:rPr lang="de-AT" sz="1000" dirty="0" err="1" smtClean="0"/>
              <a:t>restrictions</a:t>
            </a:r>
            <a:r>
              <a:rPr lang="de-AT" sz="1000" dirty="0" smtClean="0"/>
              <a:t> (e.g. </a:t>
            </a:r>
            <a:r>
              <a:rPr lang="de-AT" sz="1000" dirty="0" err="1" smtClean="0"/>
              <a:t>land</a:t>
            </a:r>
            <a:r>
              <a:rPr lang="de-AT" sz="1000" dirty="0" smtClean="0"/>
              <a:t> </a:t>
            </a:r>
            <a:r>
              <a:rPr lang="de-AT" sz="1000" dirty="0" err="1" smtClean="0"/>
              <a:t>competition</a:t>
            </a:r>
            <a:r>
              <a:rPr lang="de-AT" sz="1000" dirty="0" smtClean="0"/>
              <a:t>)</a:t>
            </a:r>
          </a:p>
          <a:p>
            <a:pPr marL="171450" indent="-171450">
              <a:buFont typeface="Arial" panose="020B0604020202020204" pitchFamily="34" charset="0"/>
              <a:buChar char="•"/>
            </a:pPr>
            <a:endParaRPr lang="en-IE" sz="1000" dirty="0"/>
          </a:p>
        </p:txBody>
      </p:sp>
      <p:sp>
        <p:nvSpPr>
          <p:cNvPr id="72" name="Rechteck 71"/>
          <p:cNvSpPr/>
          <p:nvPr/>
        </p:nvSpPr>
        <p:spPr>
          <a:xfrm>
            <a:off x="8100793" y="4346297"/>
            <a:ext cx="1974090" cy="678318"/>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de-AT" sz="1200" b="1" dirty="0" smtClean="0">
                <a:solidFill>
                  <a:schemeClr val="tx1">
                    <a:lumMod val="75000"/>
                    <a:lumOff val="25000"/>
                  </a:schemeClr>
                </a:solidFill>
              </a:rPr>
              <a:t>5. Dynamic Potential </a:t>
            </a:r>
            <a:r>
              <a:rPr lang="de-AT" sz="1200" b="1" dirty="0" err="1" smtClean="0">
                <a:solidFill>
                  <a:schemeClr val="tx1">
                    <a:lumMod val="75000"/>
                    <a:lumOff val="25000"/>
                  </a:schemeClr>
                </a:solidFill>
              </a:rPr>
              <a:t>of</a:t>
            </a:r>
            <a:r>
              <a:rPr lang="de-AT" sz="1200" b="1" dirty="0" smtClean="0">
                <a:solidFill>
                  <a:schemeClr val="tx1">
                    <a:lumMod val="75000"/>
                    <a:lumOff val="25000"/>
                  </a:schemeClr>
                </a:solidFill>
              </a:rPr>
              <a:t> RES</a:t>
            </a:r>
          </a:p>
          <a:p>
            <a:pPr algn="ctr"/>
            <a:endParaRPr lang="de-AT" sz="1200" b="1" dirty="0" smtClean="0">
              <a:solidFill>
                <a:schemeClr val="tx1">
                  <a:lumMod val="75000"/>
                  <a:lumOff val="25000"/>
                </a:schemeClr>
              </a:solidFill>
            </a:endParaRPr>
          </a:p>
          <a:p>
            <a:pPr algn="ctr"/>
            <a:endParaRPr lang="de-AT" sz="1200" dirty="0" smtClean="0">
              <a:solidFill>
                <a:schemeClr val="tx1">
                  <a:lumMod val="75000"/>
                  <a:lumOff val="25000"/>
                </a:schemeClr>
              </a:solidFill>
            </a:endParaRPr>
          </a:p>
        </p:txBody>
      </p:sp>
      <p:cxnSp>
        <p:nvCxnSpPr>
          <p:cNvPr id="75" name="Gerade Verbindung mit Pfeil 74"/>
          <p:cNvCxnSpPr>
            <a:endCxn id="77" idx="2"/>
          </p:cNvCxnSpPr>
          <p:nvPr/>
        </p:nvCxnSpPr>
        <p:spPr>
          <a:xfrm flipH="1" flipV="1">
            <a:off x="9361170" y="5823430"/>
            <a:ext cx="3959" cy="730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p:cNvCxnSpPr/>
          <p:nvPr/>
        </p:nvCxnSpPr>
        <p:spPr>
          <a:xfrm>
            <a:off x="10343843" y="3705247"/>
            <a:ext cx="25333" cy="1425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feld 1"/>
          <p:cNvSpPr txBox="1"/>
          <p:nvPr/>
        </p:nvSpPr>
        <p:spPr>
          <a:xfrm>
            <a:off x="41892" y="6553898"/>
            <a:ext cx="2919693" cy="276999"/>
          </a:xfrm>
          <a:prstGeom prst="rect">
            <a:avLst/>
          </a:prstGeom>
          <a:solidFill>
            <a:srgbClr val="FFFF00"/>
          </a:solidFill>
        </p:spPr>
        <p:txBody>
          <a:bodyPr wrap="square" rtlCol="0">
            <a:spAutoFit/>
          </a:bodyPr>
          <a:lstStyle/>
          <a:p>
            <a:pPr algn="ctr"/>
            <a:r>
              <a:rPr lang="de-AT" sz="1200" b="1" dirty="0" err="1" smtClean="0"/>
              <a:t>Simplified</a:t>
            </a:r>
            <a:r>
              <a:rPr lang="de-AT" sz="1200" b="1" dirty="0" smtClean="0"/>
              <a:t> Version D7.4: 17.5.2021</a:t>
            </a:r>
            <a:endParaRPr lang="en-IE" sz="1200" b="1" dirty="0"/>
          </a:p>
        </p:txBody>
      </p:sp>
      <p:cxnSp>
        <p:nvCxnSpPr>
          <p:cNvPr id="58" name="Gerade Verbindung mit Pfeil 57"/>
          <p:cNvCxnSpPr/>
          <p:nvPr/>
        </p:nvCxnSpPr>
        <p:spPr>
          <a:xfrm>
            <a:off x="368300" y="2749779"/>
            <a:ext cx="807442"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feld 58"/>
          <p:cNvSpPr txBox="1"/>
          <p:nvPr/>
        </p:nvSpPr>
        <p:spPr>
          <a:xfrm>
            <a:off x="121342" y="2749779"/>
            <a:ext cx="902900" cy="553998"/>
          </a:xfrm>
          <a:prstGeom prst="rect">
            <a:avLst/>
          </a:prstGeom>
          <a:noFill/>
        </p:spPr>
        <p:txBody>
          <a:bodyPr wrap="square" rtlCol="0">
            <a:spAutoFit/>
          </a:bodyPr>
          <a:lstStyle/>
          <a:p>
            <a:r>
              <a:rPr lang="de-AT" sz="1000" dirty="0" err="1" smtClean="0">
                <a:solidFill>
                  <a:schemeClr val="accent1"/>
                </a:solidFill>
              </a:rPr>
              <a:t>Policy</a:t>
            </a:r>
            <a:r>
              <a:rPr lang="de-AT" sz="1000" dirty="0" smtClean="0">
                <a:solidFill>
                  <a:schemeClr val="accent1"/>
                </a:solidFill>
              </a:rPr>
              <a:t> </a:t>
            </a:r>
            <a:r>
              <a:rPr lang="de-AT" sz="1000" dirty="0" err="1" smtClean="0">
                <a:solidFill>
                  <a:schemeClr val="accent1"/>
                </a:solidFill>
              </a:rPr>
              <a:t>Assumptions</a:t>
            </a:r>
            <a:endParaRPr lang="de-AT" sz="1000" dirty="0" smtClean="0">
              <a:solidFill>
                <a:schemeClr val="accent1"/>
              </a:solidFill>
            </a:endParaRPr>
          </a:p>
          <a:p>
            <a:endParaRPr lang="en-IE" sz="1000" dirty="0">
              <a:solidFill>
                <a:schemeClr val="accent1"/>
              </a:solidFill>
            </a:endParaRPr>
          </a:p>
        </p:txBody>
      </p:sp>
      <p:sp>
        <p:nvSpPr>
          <p:cNvPr id="62" name="Textfeld 61"/>
          <p:cNvSpPr txBox="1"/>
          <p:nvPr/>
        </p:nvSpPr>
        <p:spPr>
          <a:xfrm>
            <a:off x="18874" y="3804777"/>
            <a:ext cx="1366169" cy="400110"/>
          </a:xfrm>
          <a:prstGeom prst="rect">
            <a:avLst/>
          </a:prstGeom>
          <a:noFill/>
        </p:spPr>
        <p:txBody>
          <a:bodyPr wrap="square" rtlCol="0">
            <a:spAutoFit/>
          </a:bodyPr>
          <a:lstStyle/>
          <a:p>
            <a:r>
              <a:rPr lang="de-AT" sz="1000" dirty="0" err="1" smtClean="0">
                <a:solidFill>
                  <a:schemeClr val="accent1"/>
                </a:solidFill>
              </a:rPr>
              <a:t>FE_consumed</a:t>
            </a:r>
            <a:endParaRPr lang="de-AT" sz="1000" dirty="0" smtClean="0">
              <a:solidFill>
                <a:schemeClr val="accent1"/>
              </a:solidFill>
            </a:endParaRPr>
          </a:p>
          <a:p>
            <a:endParaRPr lang="en-IE" sz="1000" dirty="0">
              <a:solidFill>
                <a:schemeClr val="accent1"/>
              </a:solidFill>
            </a:endParaRPr>
          </a:p>
        </p:txBody>
      </p:sp>
      <p:cxnSp>
        <p:nvCxnSpPr>
          <p:cNvPr id="64" name="Gerade Verbindung mit Pfeil 63"/>
          <p:cNvCxnSpPr/>
          <p:nvPr/>
        </p:nvCxnSpPr>
        <p:spPr>
          <a:xfrm flipH="1" flipV="1">
            <a:off x="273734" y="3804628"/>
            <a:ext cx="904530" cy="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Gerade Verbindung mit Pfeil 67"/>
          <p:cNvCxnSpPr/>
          <p:nvPr/>
        </p:nvCxnSpPr>
        <p:spPr>
          <a:xfrm flipV="1">
            <a:off x="5434730" y="54228"/>
            <a:ext cx="0" cy="805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feld 73"/>
          <p:cNvSpPr txBox="1"/>
          <p:nvPr/>
        </p:nvSpPr>
        <p:spPr>
          <a:xfrm>
            <a:off x="5391666" y="151898"/>
            <a:ext cx="710629" cy="707886"/>
          </a:xfrm>
          <a:prstGeom prst="rect">
            <a:avLst/>
          </a:prstGeom>
          <a:noFill/>
        </p:spPr>
        <p:txBody>
          <a:bodyPr wrap="square" rtlCol="0">
            <a:spAutoFit/>
          </a:bodyPr>
          <a:lstStyle/>
          <a:p>
            <a:r>
              <a:rPr lang="de-AT" sz="1000" dirty="0" err="1" smtClean="0"/>
              <a:t>Required</a:t>
            </a:r>
            <a:r>
              <a:rPr lang="de-AT" sz="1000" dirty="0" smtClean="0"/>
              <a:t> </a:t>
            </a:r>
            <a:r>
              <a:rPr lang="de-AT" sz="1000" dirty="0" err="1" smtClean="0"/>
              <a:t>primary</a:t>
            </a:r>
            <a:r>
              <a:rPr lang="de-AT" sz="1000" dirty="0" smtClean="0"/>
              <a:t> </a:t>
            </a:r>
            <a:r>
              <a:rPr lang="de-AT" sz="1000" dirty="0" err="1" smtClean="0"/>
              <a:t>energy</a:t>
            </a:r>
            <a:endParaRPr lang="de-AT" sz="1000" dirty="0" smtClean="0"/>
          </a:p>
          <a:p>
            <a:endParaRPr lang="en-IE" sz="1000" dirty="0"/>
          </a:p>
        </p:txBody>
      </p:sp>
      <p:sp>
        <p:nvSpPr>
          <p:cNvPr id="80" name="Rechteck 79"/>
          <p:cNvSpPr/>
          <p:nvPr/>
        </p:nvSpPr>
        <p:spPr>
          <a:xfrm>
            <a:off x="4629682" y="1397839"/>
            <a:ext cx="2250282"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000" dirty="0" err="1" smtClean="0">
                <a:solidFill>
                  <a:schemeClr val="tx1">
                    <a:lumMod val="75000"/>
                    <a:lumOff val="25000"/>
                  </a:schemeClr>
                </a:solidFill>
              </a:rPr>
              <a:t>Energy</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transformation</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chain</a:t>
            </a:r>
            <a:r>
              <a:rPr lang="de-AT" sz="1000" dirty="0" smtClean="0">
                <a:solidFill>
                  <a:schemeClr val="tx1">
                    <a:lumMod val="75000"/>
                    <a:lumOff val="25000"/>
                  </a:schemeClr>
                </a:solidFill>
              </a:rPr>
              <a:t> </a:t>
            </a:r>
          </a:p>
          <a:p>
            <a:pPr algn="ctr"/>
            <a:r>
              <a:rPr lang="de-AT" sz="1000" dirty="0" smtClean="0">
                <a:solidFill>
                  <a:schemeClr val="tx1">
                    <a:lumMod val="75000"/>
                    <a:lumOff val="25000"/>
                  </a:schemeClr>
                </a:solidFill>
              </a:rPr>
              <a:t>(</a:t>
            </a:r>
            <a:r>
              <a:rPr lang="de-AT" sz="1000" dirty="0" err="1" smtClean="0">
                <a:solidFill>
                  <a:schemeClr val="tx1">
                    <a:lumMod val="75000"/>
                    <a:lumOff val="25000"/>
                  </a:schemeClr>
                </a:solidFill>
              </a:rPr>
              <a:t>energy</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balancing</a:t>
            </a:r>
            <a:r>
              <a:rPr lang="de-AT" sz="1000" dirty="0" smtClean="0">
                <a:solidFill>
                  <a:schemeClr val="tx1">
                    <a:lumMod val="75000"/>
                    <a:lumOff val="25000"/>
                  </a:schemeClr>
                </a:solidFill>
              </a:rPr>
              <a:t>)</a:t>
            </a:r>
          </a:p>
        </p:txBody>
      </p:sp>
      <p:sp>
        <p:nvSpPr>
          <p:cNvPr id="81" name="Rechteck 80"/>
          <p:cNvSpPr/>
          <p:nvPr/>
        </p:nvSpPr>
        <p:spPr>
          <a:xfrm>
            <a:off x="4627945" y="2248991"/>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000" dirty="0" smtClean="0">
                <a:solidFill>
                  <a:schemeClr val="tx1">
                    <a:lumMod val="75000"/>
                    <a:lumOff val="25000"/>
                  </a:schemeClr>
                </a:solidFill>
              </a:rPr>
              <a:t>Transformation </a:t>
            </a:r>
            <a:r>
              <a:rPr lang="de-AT" sz="1000" dirty="0" err="1" smtClean="0">
                <a:solidFill>
                  <a:schemeClr val="tx1">
                    <a:lumMod val="75000"/>
                    <a:lumOff val="25000"/>
                  </a:schemeClr>
                </a:solidFill>
              </a:rPr>
              <a:t>technology</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utilization</a:t>
            </a:r>
            <a:r>
              <a:rPr lang="de-AT" sz="1000" dirty="0" smtClean="0">
                <a:solidFill>
                  <a:schemeClr val="tx1">
                    <a:lumMod val="75000"/>
                    <a:lumOff val="25000"/>
                  </a:schemeClr>
                </a:solidFill>
              </a:rPr>
              <a:t> </a:t>
            </a:r>
            <a:r>
              <a:rPr lang="de-AT" sz="1000" b="1" dirty="0" err="1" smtClean="0">
                <a:solidFill>
                  <a:schemeClr val="tx1">
                    <a:lumMod val="75000"/>
                    <a:lumOff val="25000"/>
                  </a:schemeClr>
                </a:solidFill>
              </a:rPr>
              <a:t>allocation</a:t>
            </a:r>
            <a:endParaRPr lang="de-AT" sz="1000" b="1" dirty="0" smtClean="0">
              <a:solidFill>
                <a:schemeClr val="tx1">
                  <a:lumMod val="75000"/>
                  <a:lumOff val="25000"/>
                </a:schemeClr>
              </a:solidFill>
            </a:endParaRPr>
          </a:p>
        </p:txBody>
      </p:sp>
      <p:sp>
        <p:nvSpPr>
          <p:cNvPr id="82" name="Textfeld 81"/>
          <p:cNvSpPr txBox="1"/>
          <p:nvPr/>
        </p:nvSpPr>
        <p:spPr>
          <a:xfrm rot="16200000">
            <a:off x="6304523" y="3539166"/>
            <a:ext cx="1407572" cy="707886"/>
          </a:xfrm>
          <a:prstGeom prst="rect">
            <a:avLst/>
          </a:prstGeom>
          <a:noFill/>
        </p:spPr>
        <p:txBody>
          <a:bodyPr wrap="square" rtlCol="0">
            <a:spAutoFit/>
          </a:bodyPr>
          <a:lstStyle/>
          <a:p>
            <a:r>
              <a:rPr lang="de-AT" sz="1000" dirty="0" err="1" smtClean="0"/>
              <a:t>Sector</a:t>
            </a:r>
            <a:r>
              <a:rPr lang="de-AT" sz="1000" dirty="0" smtClean="0"/>
              <a:t> </a:t>
            </a:r>
            <a:r>
              <a:rPr lang="de-AT" sz="1000" dirty="0" err="1" smtClean="0"/>
              <a:t>coupling</a:t>
            </a:r>
            <a:r>
              <a:rPr lang="de-AT" sz="1000" dirty="0" smtClean="0"/>
              <a:t>: </a:t>
            </a:r>
            <a:r>
              <a:rPr lang="de-AT" sz="1000" dirty="0" err="1" smtClean="0"/>
              <a:t>FE_heat</a:t>
            </a:r>
            <a:r>
              <a:rPr lang="de-AT" sz="1000" dirty="0" smtClean="0"/>
              <a:t> </a:t>
            </a:r>
            <a:r>
              <a:rPr lang="de-AT" sz="1000" dirty="0" err="1"/>
              <a:t>produced</a:t>
            </a:r>
            <a:r>
              <a:rPr lang="de-AT" sz="1000" dirty="0"/>
              <a:t> </a:t>
            </a:r>
            <a:r>
              <a:rPr lang="de-AT" sz="1000" dirty="0" err="1" smtClean="0"/>
              <a:t>from</a:t>
            </a:r>
            <a:r>
              <a:rPr lang="de-AT" sz="1000" dirty="0" smtClean="0"/>
              <a:t> </a:t>
            </a:r>
            <a:r>
              <a:rPr lang="de-AT" sz="1000" dirty="0" err="1" smtClean="0"/>
              <a:t>flex</a:t>
            </a:r>
            <a:r>
              <a:rPr lang="de-AT" sz="1000" dirty="0" smtClean="0"/>
              <a:t>. </a:t>
            </a:r>
            <a:r>
              <a:rPr lang="de-AT" sz="1000" dirty="0" err="1" smtClean="0"/>
              <a:t>Techs</a:t>
            </a:r>
            <a:r>
              <a:rPr lang="de-AT" sz="1000" dirty="0" smtClean="0"/>
              <a:t> (large </a:t>
            </a:r>
            <a:r>
              <a:rPr lang="de-AT" sz="1000" dirty="0"/>
              <a:t>HP </a:t>
            </a:r>
            <a:r>
              <a:rPr lang="de-AT" sz="1000" dirty="0" err="1"/>
              <a:t>and</a:t>
            </a:r>
            <a:r>
              <a:rPr lang="de-AT" sz="1000" dirty="0"/>
              <a:t> </a:t>
            </a:r>
            <a:r>
              <a:rPr lang="de-AT" sz="1000" dirty="0" smtClean="0"/>
              <a:t>P2H)</a:t>
            </a:r>
            <a:endParaRPr lang="de-AT" sz="1000" dirty="0"/>
          </a:p>
        </p:txBody>
      </p:sp>
      <p:cxnSp>
        <p:nvCxnSpPr>
          <p:cNvPr id="83" name="Gerade Verbindung mit Pfeil 82"/>
          <p:cNvCxnSpPr/>
          <p:nvPr/>
        </p:nvCxnSpPr>
        <p:spPr>
          <a:xfrm flipH="1" flipV="1">
            <a:off x="6678017" y="3135854"/>
            <a:ext cx="14108" cy="1399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feld 83"/>
          <p:cNvSpPr txBox="1"/>
          <p:nvPr/>
        </p:nvSpPr>
        <p:spPr>
          <a:xfrm rot="16200000">
            <a:off x="5586148" y="3641993"/>
            <a:ext cx="1379739" cy="553998"/>
          </a:xfrm>
          <a:prstGeom prst="rect">
            <a:avLst/>
          </a:prstGeom>
          <a:noFill/>
        </p:spPr>
        <p:txBody>
          <a:bodyPr wrap="square" rtlCol="0">
            <a:spAutoFit/>
          </a:bodyPr>
          <a:lstStyle/>
          <a:p>
            <a:r>
              <a:rPr lang="de-AT" sz="1000" dirty="0" err="1" smtClean="0"/>
              <a:t>Aggregated</a:t>
            </a:r>
            <a:r>
              <a:rPr lang="de-AT" sz="1000" dirty="0" smtClean="0"/>
              <a:t> Storage </a:t>
            </a:r>
            <a:r>
              <a:rPr lang="de-AT" sz="1000" dirty="0" err="1"/>
              <a:t>Losses</a:t>
            </a:r>
            <a:r>
              <a:rPr lang="de-AT" sz="1000" dirty="0"/>
              <a:t> [</a:t>
            </a:r>
            <a:r>
              <a:rPr lang="de-AT" sz="1000" dirty="0" err="1"/>
              <a:t>elec</a:t>
            </a:r>
            <a:r>
              <a:rPr lang="de-AT" sz="1000" dirty="0"/>
              <a:t>, gas, </a:t>
            </a:r>
            <a:r>
              <a:rPr lang="de-AT" sz="1000" dirty="0" err="1" smtClean="0"/>
              <a:t>heat</a:t>
            </a:r>
            <a:r>
              <a:rPr lang="de-AT" sz="1000" dirty="0" smtClean="0"/>
              <a:t>]</a:t>
            </a:r>
            <a:endParaRPr lang="de-AT" sz="1000" dirty="0"/>
          </a:p>
          <a:p>
            <a:r>
              <a:rPr lang="de-AT" sz="1000" dirty="0" smtClean="0"/>
              <a:t> </a:t>
            </a:r>
            <a:endParaRPr lang="en-IE" sz="1000" dirty="0"/>
          </a:p>
        </p:txBody>
      </p:sp>
      <p:cxnSp>
        <p:nvCxnSpPr>
          <p:cNvPr id="85" name="Gerade Verbindung mit Pfeil 84"/>
          <p:cNvCxnSpPr/>
          <p:nvPr/>
        </p:nvCxnSpPr>
        <p:spPr>
          <a:xfrm flipV="1">
            <a:off x="5967280" y="3118661"/>
            <a:ext cx="20505" cy="1416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hteck 85"/>
          <p:cNvSpPr/>
          <p:nvPr/>
        </p:nvSpPr>
        <p:spPr>
          <a:xfrm>
            <a:off x="8184694" y="2509931"/>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000" dirty="0" smtClean="0">
                <a:solidFill>
                  <a:schemeClr val="tx1">
                    <a:lumMod val="75000"/>
                    <a:lumOff val="25000"/>
                  </a:schemeClr>
                </a:solidFill>
              </a:rPr>
              <a:t>Transformation Technology Expansion </a:t>
            </a:r>
            <a:r>
              <a:rPr lang="de-AT" sz="1000" b="1" dirty="0" err="1" smtClean="0">
                <a:solidFill>
                  <a:schemeClr val="tx1">
                    <a:lumMod val="75000"/>
                    <a:lumOff val="25000"/>
                  </a:schemeClr>
                </a:solidFill>
              </a:rPr>
              <a:t>allocation</a:t>
            </a:r>
            <a:endParaRPr lang="de-AT" sz="1000" b="1" dirty="0" smtClean="0">
              <a:solidFill>
                <a:schemeClr val="tx1">
                  <a:lumMod val="75000"/>
                  <a:lumOff val="25000"/>
                </a:schemeClr>
              </a:solidFill>
            </a:endParaRPr>
          </a:p>
        </p:txBody>
      </p:sp>
      <p:sp>
        <p:nvSpPr>
          <p:cNvPr id="89" name="Rechteck 88"/>
          <p:cNvSpPr/>
          <p:nvPr/>
        </p:nvSpPr>
        <p:spPr>
          <a:xfrm>
            <a:off x="8184695" y="1463364"/>
            <a:ext cx="2252019"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000" dirty="0" smtClean="0">
                <a:solidFill>
                  <a:schemeClr val="tx1">
                    <a:lumMod val="75000"/>
                    <a:lumOff val="25000"/>
                  </a:schemeClr>
                </a:solidFill>
              </a:rPr>
              <a:t>Transformation </a:t>
            </a:r>
            <a:r>
              <a:rPr lang="de-AT" sz="1000" dirty="0" err="1" smtClean="0">
                <a:solidFill>
                  <a:schemeClr val="tx1">
                    <a:lumMod val="75000"/>
                    <a:lumOff val="25000"/>
                  </a:schemeClr>
                </a:solidFill>
              </a:rPr>
              <a:t>capacity</a:t>
            </a:r>
            <a:r>
              <a:rPr lang="de-AT" sz="1000" dirty="0" smtClean="0">
                <a:solidFill>
                  <a:schemeClr val="tx1">
                    <a:lumMod val="75000"/>
                    <a:lumOff val="25000"/>
                  </a:schemeClr>
                </a:solidFill>
              </a:rPr>
              <a:t> – Stock- </a:t>
            </a:r>
            <a:r>
              <a:rPr lang="de-AT" sz="1000" dirty="0" err="1" smtClean="0">
                <a:solidFill>
                  <a:schemeClr val="tx1">
                    <a:lumMod val="75000"/>
                    <a:lumOff val="25000"/>
                  </a:schemeClr>
                </a:solidFill>
              </a:rPr>
              <a:t>and</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flow</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modelling</a:t>
            </a:r>
            <a:endParaRPr lang="de-AT" sz="1000" b="1" dirty="0" smtClean="0">
              <a:solidFill>
                <a:schemeClr val="tx1">
                  <a:lumMod val="75000"/>
                  <a:lumOff val="25000"/>
                </a:schemeClr>
              </a:solidFill>
            </a:endParaRPr>
          </a:p>
        </p:txBody>
      </p:sp>
      <p:sp>
        <p:nvSpPr>
          <p:cNvPr id="97" name="Rechteck 96"/>
          <p:cNvSpPr/>
          <p:nvPr/>
        </p:nvSpPr>
        <p:spPr>
          <a:xfrm>
            <a:off x="4888741" y="4781372"/>
            <a:ext cx="2329215" cy="395667"/>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000" dirty="0" err="1" smtClean="0">
                <a:solidFill>
                  <a:schemeClr val="tx1">
                    <a:lumMod val="75000"/>
                    <a:lumOff val="25000"/>
                  </a:schemeClr>
                </a:solidFill>
              </a:rPr>
              <a:t>Estimation</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of</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storage</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losses</a:t>
            </a:r>
            <a:endParaRPr lang="de-AT" sz="1000" b="1" dirty="0" smtClean="0">
              <a:solidFill>
                <a:schemeClr val="tx1">
                  <a:lumMod val="75000"/>
                  <a:lumOff val="25000"/>
                </a:schemeClr>
              </a:solidFill>
            </a:endParaRPr>
          </a:p>
        </p:txBody>
      </p:sp>
      <p:sp>
        <p:nvSpPr>
          <p:cNvPr id="98" name="Rechteck 97"/>
          <p:cNvSpPr/>
          <p:nvPr/>
        </p:nvSpPr>
        <p:spPr>
          <a:xfrm>
            <a:off x="4888741" y="5205757"/>
            <a:ext cx="2329215" cy="502316"/>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000" dirty="0" err="1" smtClean="0">
                <a:solidFill>
                  <a:schemeClr val="tx1">
                    <a:lumMod val="75000"/>
                    <a:lumOff val="25000"/>
                  </a:schemeClr>
                </a:solidFill>
              </a:rPr>
              <a:t>capacity</a:t>
            </a:r>
            <a:r>
              <a:rPr lang="de-AT" sz="1000" dirty="0" smtClean="0">
                <a:solidFill>
                  <a:schemeClr val="tx1">
                    <a:lumMod val="75000"/>
                    <a:lumOff val="25000"/>
                  </a:schemeClr>
                </a:solidFill>
              </a:rPr>
              <a:t> – </a:t>
            </a:r>
            <a:r>
              <a:rPr lang="de-AT" sz="1000" dirty="0" err="1" smtClean="0">
                <a:solidFill>
                  <a:schemeClr val="tx1">
                    <a:lumMod val="75000"/>
                    <a:lumOff val="25000"/>
                  </a:schemeClr>
                </a:solidFill>
              </a:rPr>
              <a:t>storage</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and</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Flexibility</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technologies</a:t>
            </a:r>
            <a:endParaRPr lang="de-AT" sz="1000" b="1" dirty="0" smtClean="0">
              <a:solidFill>
                <a:schemeClr val="tx1">
                  <a:lumMod val="75000"/>
                  <a:lumOff val="25000"/>
                </a:schemeClr>
              </a:solidFill>
            </a:endParaRPr>
          </a:p>
        </p:txBody>
      </p:sp>
      <p:cxnSp>
        <p:nvCxnSpPr>
          <p:cNvPr id="103" name="Gerade Verbindung mit Pfeil 102"/>
          <p:cNvCxnSpPr/>
          <p:nvPr/>
        </p:nvCxnSpPr>
        <p:spPr>
          <a:xfrm>
            <a:off x="7065252" y="60760"/>
            <a:ext cx="0" cy="805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feld 103"/>
          <p:cNvSpPr txBox="1"/>
          <p:nvPr/>
        </p:nvSpPr>
        <p:spPr>
          <a:xfrm>
            <a:off x="7064607" y="120792"/>
            <a:ext cx="510944" cy="707886"/>
          </a:xfrm>
          <a:prstGeom prst="rect">
            <a:avLst/>
          </a:prstGeom>
          <a:noFill/>
        </p:spPr>
        <p:txBody>
          <a:bodyPr wrap="square" rtlCol="0">
            <a:spAutoFit/>
          </a:bodyPr>
          <a:lstStyle/>
          <a:p>
            <a:r>
              <a:rPr lang="de-AT" sz="1000" dirty="0" smtClean="0"/>
              <a:t>Fuel / CO2 Prices</a:t>
            </a:r>
          </a:p>
          <a:p>
            <a:endParaRPr lang="en-IE" sz="1000" dirty="0"/>
          </a:p>
        </p:txBody>
      </p:sp>
      <p:cxnSp>
        <p:nvCxnSpPr>
          <p:cNvPr id="110" name="Gerade Verbindung mit Pfeil 109"/>
          <p:cNvCxnSpPr/>
          <p:nvPr/>
        </p:nvCxnSpPr>
        <p:spPr>
          <a:xfrm flipH="1" flipV="1">
            <a:off x="10072555" y="4657642"/>
            <a:ext cx="1528544" cy="18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feld 112"/>
          <p:cNvSpPr txBox="1"/>
          <p:nvPr/>
        </p:nvSpPr>
        <p:spPr>
          <a:xfrm>
            <a:off x="9310703" y="6367732"/>
            <a:ext cx="1251551" cy="553998"/>
          </a:xfrm>
          <a:prstGeom prst="rect">
            <a:avLst/>
          </a:prstGeom>
          <a:noFill/>
        </p:spPr>
        <p:txBody>
          <a:bodyPr wrap="square" rtlCol="0">
            <a:spAutoFit/>
          </a:bodyPr>
          <a:lstStyle/>
          <a:p>
            <a:r>
              <a:rPr lang="de-AT" sz="1000" dirty="0" err="1" smtClean="0"/>
              <a:t>Energy</a:t>
            </a:r>
            <a:r>
              <a:rPr lang="de-AT" sz="1000" dirty="0" smtClean="0"/>
              <a:t> </a:t>
            </a:r>
            <a:r>
              <a:rPr lang="de-AT" sz="1000" dirty="0" err="1" smtClean="0"/>
              <a:t>demand</a:t>
            </a:r>
            <a:r>
              <a:rPr lang="de-AT" sz="1000" dirty="0" smtClean="0"/>
              <a:t> </a:t>
            </a:r>
            <a:r>
              <a:rPr lang="de-AT" sz="1000" dirty="0" err="1" smtClean="0"/>
              <a:t>for</a:t>
            </a:r>
            <a:r>
              <a:rPr lang="de-AT" sz="1000" dirty="0" smtClean="0"/>
              <a:t> </a:t>
            </a:r>
            <a:r>
              <a:rPr lang="de-AT" sz="1000" dirty="0" err="1" smtClean="0"/>
              <a:t>capacity</a:t>
            </a:r>
            <a:r>
              <a:rPr lang="de-AT" sz="1000" dirty="0" smtClean="0"/>
              <a:t> </a:t>
            </a:r>
            <a:r>
              <a:rPr lang="de-AT" sz="1000" dirty="0" err="1" smtClean="0"/>
              <a:t>expansion</a:t>
            </a:r>
            <a:endParaRPr lang="de-AT" sz="1000" dirty="0" smtClean="0"/>
          </a:p>
          <a:p>
            <a:pPr marL="171450" indent="-171450">
              <a:buFontTx/>
              <a:buChar char="-"/>
            </a:pPr>
            <a:endParaRPr lang="en-IE" sz="1000" dirty="0"/>
          </a:p>
        </p:txBody>
      </p:sp>
      <p:cxnSp>
        <p:nvCxnSpPr>
          <p:cNvPr id="114" name="Gerade Verbindung mit Pfeil 113"/>
          <p:cNvCxnSpPr>
            <a:endCxn id="77" idx="1"/>
          </p:cNvCxnSpPr>
          <p:nvPr/>
        </p:nvCxnSpPr>
        <p:spPr>
          <a:xfrm>
            <a:off x="7458966" y="5478846"/>
            <a:ext cx="6431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Gerade Verbindung mit Pfeil 130"/>
          <p:cNvCxnSpPr/>
          <p:nvPr/>
        </p:nvCxnSpPr>
        <p:spPr>
          <a:xfrm flipH="1" flipV="1">
            <a:off x="7097320" y="3112055"/>
            <a:ext cx="1006920" cy="122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feld 86"/>
          <p:cNvSpPr txBox="1"/>
          <p:nvPr/>
        </p:nvSpPr>
        <p:spPr>
          <a:xfrm rot="3031919">
            <a:off x="7073129" y="3542399"/>
            <a:ext cx="1366169" cy="246221"/>
          </a:xfrm>
          <a:prstGeom prst="rect">
            <a:avLst/>
          </a:prstGeom>
          <a:noFill/>
        </p:spPr>
        <p:txBody>
          <a:bodyPr wrap="square" rtlCol="0">
            <a:spAutoFit/>
          </a:bodyPr>
          <a:lstStyle/>
          <a:p>
            <a:r>
              <a:rPr lang="de-AT" sz="1000" dirty="0" err="1" smtClean="0"/>
              <a:t>Available</a:t>
            </a:r>
            <a:r>
              <a:rPr lang="de-AT" sz="1000" dirty="0" smtClean="0"/>
              <a:t> </a:t>
            </a:r>
            <a:r>
              <a:rPr lang="de-AT" sz="1000" dirty="0" err="1" smtClean="0"/>
              <a:t>Biomass</a:t>
            </a:r>
            <a:endParaRPr lang="en-IE" sz="1000" dirty="0"/>
          </a:p>
        </p:txBody>
      </p:sp>
      <p:sp>
        <p:nvSpPr>
          <p:cNvPr id="88" name="Textfeld 87"/>
          <p:cNvSpPr txBox="1"/>
          <p:nvPr/>
        </p:nvSpPr>
        <p:spPr>
          <a:xfrm>
            <a:off x="9014208" y="3783177"/>
            <a:ext cx="1272756" cy="553998"/>
          </a:xfrm>
          <a:prstGeom prst="rect">
            <a:avLst/>
          </a:prstGeom>
          <a:noFill/>
        </p:spPr>
        <p:txBody>
          <a:bodyPr wrap="square" rtlCol="0">
            <a:spAutoFit/>
          </a:bodyPr>
          <a:lstStyle/>
          <a:p>
            <a:r>
              <a:rPr lang="de-AT" sz="1000" dirty="0" err="1" smtClean="0"/>
              <a:t>Endogeneous</a:t>
            </a:r>
            <a:r>
              <a:rPr lang="de-AT" sz="1000" dirty="0" smtClean="0"/>
              <a:t> </a:t>
            </a:r>
            <a:r>
              <a:rPr lang="de-AT" sz="1000" dirty="0" err="1" smtClean="0"/>
              <a:t>restrictions</a:t>
            </a:r>
            <a:r>
              <a:rPr lang="de-AT" sz="1000" dirty="0" smtClean="0"/>
              <a:t> </a:t>
            </a:r>
            <a:r>
              <a:rPr lang="de-AT" sz="1000" dirty="0" err="1" smtClean="0"/>
              <a:t>to</a:t>
            </a:r>
            <a:r>
              <a:rPr lang="de-AT" sz="1000" dirty="0" smtClean="0"/>
              <a:t> </a:t>
            </a:r>
            <a:r>
              <a:rPr lang="de-AT" sz="1000" dirty="0" err="1" smtClean="0"/>
              <a:t>capacity</a:t>
            </a:r>
            <a:r>
              <a:rPr lang="de-AT" sz="1000" dirty="0" smtClean="0"/>
              <a:t> </a:t>
            </a:r>
            <a:r>
              <a:rPr lang="de-AT" sz="1000" dirty="0" err="1" smtClean="0"/>
              <a:t>expansion</a:t>
            </a:r>
            <a:endParaRPr lang="en-IE" sz="1000" dirty="0"/>
          </a:p>
        </p:txBody>
      </p:sp>
      <p:cxnSp>
        <p:nvCxnSpPr>
          <p:cNvPr id="90" name="Gerade Verbindung mit Pfeil 89"/>
          <p:cNvCxnSpPr/>
          <p:nvPr/>
        </p:nvCxnSpPr>
        <p:spPr>
          <a:xfrm>
            <a:off x="6385318" y="5817285"/>
            <a:ext cx="13417" cy="897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feld 90"/>
          <p:cNvSpPr txBox="1"/>
          <p:nvPr/>
        </p:nvSpPr>
        <p:spPr>
          <a:xfrm>
            <a:off x="6392026" y="6087643"/>
            <a:ext cx="1323105" cy="707886"/>
          </a:xfrm>
          <a:prstGeom prst="rect">
            <a:avLst/>
          </a:prstGeom>
          <a:noFill/>
        </p:spPr>
        <p:txBody>
          <a:bodyPr wrap="square" rtlCol="0">
            <a:spAutoFit/>
          </a:bodyPr>
          <a:lstStyle/>
          <a:p>
            <a:r>
              <a:rPr lang="de-AT" sz="1000" dirty="0" smtClean="0"/>
              <a:t>Investments USD</a:t>
            </a:r>
          </a:p>
          <a:p>
            <a:endParaRPr lang="de-AT" sz="1000" dirty="0" smtClean="0"/>
          </a:p>
          <a:p>
            <a:r>
              <a:rPr lang="de-AT" sz="1000" dirty="0" smtClean="0"/>
              <a:t>Material </a:t>
            </a:r>
            <a:r>
              <a:rPr lang="de-AT" sz="1000" dirty="0" err="1" smtClean="0"/>
              <a:t>demand</a:t>
            </a:r>
            <a:r>
              <a:rPr lang="de-AT" sz="1000" dirty="0" smtClean="0"/>
              <a:t> </a:t>
            </a:r>
            <a:r>
              <a:rPr lang="de-AT" sz="1000" dirty="0" err="1" smtClean="0"/>
              <a:t>for</a:t>
            </a:r>
            <a:r>
              <a:rPr lang="de-AT" sz="1000" dirty="0" smtClean="0"/>
              <a:t> </a:t>
            </a:r>
            <a:r>
              <a:rPr lang="de-AT" sz="1000" dirty="0" err="1" smtClean="0"/>
              <a:t>flex</a:t>
            </a:r>
            <a:r>
              <a:rPr lang="de-AT" sz="1000" dirty="0" smtClean="0"/>
              <a:t>. </a:t>
            </a:r>
            <a:r>
              <a:rPr lang="de-AT" sz="1000" dirty="0" err="1" smtClean="0"/>
              <a:t>technologies</a:t>
            </a:r>
            <a:endParaRPr lang="en-IE" sz="1000" dirty="0"/>
          </a:p>
        </p:txBody>
      </p:sp>
      <p:sp>
        <p:nvSpPr>
          <p:cNvPr id="92" name="Rechteck 91"/>
          <p:cNvSpPr/>
          <p:nvPr/>
        </p:nvSpPr>
        <p:spPr>
          <a:xfrm>
            <a:off x="8438422" y="5379724"/>
            <a:ext cx="1945510" cy="395667"/>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sz="1000" dirty="0" err="1" smtClean="0">
                <a:solidFill>
                  <a:schemeClr val="tx1">
                    <a:lumMod val="75000"/>
                    <a:lumOff val="25000"/>
                  </a:schemeClr>
                </a:solidFill>
              </a:rPr>
              <a:t>Calculation</a:t>
            </a:r>
            <a:r>
              <a:rPr lang="de-AT" sz="1000" dirty="0" smtClean="0">
                <a:solidFill>
                  <a:schemeClr val="tx1">
                    <a:lumMod val="75000"/>
                    <a:lumOff val="25000"/>
                  </a:schemeClr>
                </a:solidFill>
              </a:rPr>
              <a:t> </a:t>
            </a:r>
            <a:r>
              <a:rPr lang="de-AT" sz="1000" dirty="0" err="1" smtClean="0">
                <a:solidFill>
                  <a:schemeClr val="tx1">
                    <a:lumMod val="75000"/>
                    <a:lumOff val="25000"/>
                  </a:schemeClr>
                </a:solidFill>
              </a:rPr>
              <a:t>of</a:t>
            </a:r>
            <a:r>
              <a:rPr lang="de-AT" sz="1000" dirty="0" smtClean="0">
                <a:solidFill>
                  <a:schemeClr val="tx1">
                    <a:lumMod val="75000"/>
                    <a:lumOff val="25000"/>
                  </a:schemeClr>
                </a:solidFill>
              </a:rPr>
              <a:t> EROI / ESOI </a:t>
            </a:r>
            <a:r>
              <a:rPr lang="de-AT" sz="1000" dirty="0" err="1" smtClean="0">
                <a:solidFill>
                  <a:schemeClr val="tx1">
                    <a:lumMod val="75000"/>
                    <a:lumOff val="25000"/>
                  </a:schemeClr>
                </a:solidFill>
              </a:rPr>
              <a:t>figures</a:t>
            </a:r>
            <a:endParaRPr lang="de-AT" sz="1000" b="1" dirty="0" smtClean="0">
              <a:solidFill>
                <a:schemeClr val="tx1">
                  <a:lumMod val="75000"/>
                  <a:lumOff val="25000"/>
                </a:schemeClr>
              </a:solidFill>
            </a:endParaRPr>
          </a:p>
        </p:txBody>
      </p:sp>
    </p:spTree>
    <p:extLst>
      <p:ext uri="{BB962C8B-B14F-4D97-AF65-F5344CB8AC3E}">
        <p14:creationId xmlns:p14="http://schemas.microsoft.com/office/powerpoint/2010/main" val="2220098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435734" y="4527439"/>
            <a:ext cx="3546063" cy="1206611"/>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b="1" dirty="0" smtClean="0">
                <a:solidFill>
                  <a:schemeClr val="tx1">
                    <a:lumMod val="75000"/>
                    <a:lumOff val="25000"/>
                  </a:schemeClr>
                </a:solidFill>
              </a:rPr>
              <a:t>3. </a:t>
            </a:r>
            <a:r>
              <a:rPr lang="de-AT" sz="800" b="1" dirty="0" err="1" smtClean="0">
                <a:solidFill>
                  <a:schemeClr val="tx1">
                    <a:lumMod val="75000"/>
                    <a:lumOff val="25000"/>
                  </a:schemeClr>
                </a:solidFill>
              </a:rPr>
              <a:t>Intermittency</a:t>
            </a:r>
            <a:r>
              <a:rPr lang="de-AT" sz="800" b="1" dirty="0" smtClean="0">
                <a:solidFill>
                  <a:schemeClr val="tx1">
                    <a:lumMod val="75000"/>
                    <a:lumOff val="25000"/>
                  </a:schemeClr>
                </a:solidFill>
              </a:rPr>
              <a:t> </a:t>
            </a:r>
            <a:r>
              <a:rPr lang="de-AT" sz="800" b="1" dirty="0" err="1" smtClean="0">
                <a:solidFill>
                  <a:schemeClr val="tx1">
                    <a:lumMod val="75000"/>
                    <a:lumOff val="25000"/>
                  </a:schemeClr>
                </a:solidFill>
              </a:rPr>
              <a:t>and</a:t>
            </a:r>
            <a:r>
              <a:rPr lang="de-AT" sz="800" b="1" dirty="0" smtClean="0">
                <a:solidFill>
                  <a:schemeClr val="tx1">
                    <a:lumMod val="75000"/>
                    <a:lumOff val="25000"/>
                  </a:schemeClr>
                </a:solidFill>
              </a:rPr>
              <a:t> Storage SM (SDEWES/</a:t>
            </a:r>
            <a:r>
              <a:rPr lang="de-AT" sz="800" b="1" dirty="0" err="1" smtClean="0">
                <a:solidFill>
                  <a:schemeClr val="tx1">
                    <a:lumMod val="75000"/>
                    <a:lumOff val="25000"/>
                  </a:schemeClr>
                </a:solidFill>
              </a:rPr>
              <a:t>UVa</a:t>
            </a:r>
            <a:r>
              <a:rPr lang="de-AT" sz="800" b="1" dirty="0" smtClean="0">
                <a:solidFill>
                  <a:schemeClr val="tx1">
                    <a:lumMod val="75000"/>
                    <a:lumOff val="25000"/>
                  </a:schemeClr>
                </a:solidFill>
              </a:rPr>
              <a:t>)</a:t>
            </a:r>
          </a:p>
          <a:p>
            <a:endParaRPr lang="de-AT" sz="800" dirty="0" smtClean="0">
              <a:solidFill>
                <a:schemeClr val="tx1">
                  <a:lumMod val="75000"/>
                  <a:lumOff val="25000"/>
                </a:schemeClr>
              </a:solidFill>
            </a:endParaRPr>
          </a:p>
          <a:p>
            <a:pPr marL="171450" indent="-171450">
              <a:buFont typeface="Arial" panose="020B0604020202020204" pitchFamily="34" charset="0"/>
              <a:buChar char="•"/>
            </a:pPr>
            <a:r>
              <a:rPr lang="de-AT" sz="800" b="1" dirty="0" err="1" smtClean="0">
                <a:solidFill>
                  <a:schemeClr val="tx1">
                    <a:lumMod val="75000"/>
                    <a:lumOff val="25000"/>
                  </a:schemeClr>
                </a:solidFill>
              </a:rPr>
              <a:t>Capacity</a:t>
            </a:r>
            <a:r>
              <a:rPr lang="de-AT" sz="800" b="1" dirty="0" smtClean="0">
                <a:solidFill>
                  <a:schemeClr val="tx1">
                    <a:lumMod val="75000"/>
                    <a:lumOff val="25000"/>
                  </a:schemeClr>
                </a:solidFill>
              </a:rPr>
              <a:t> stock (</a:t>
            </a:r>
            <a:r>
              <a:rPr lang="de-AT" sz="800" b="1" dirty="0" err="1" smtClean="0">
                <a:solidFill>
                  <a:schemeClr val="tx1">
                    <a:lumMod val="75000"/>
                    <a:lumOff val="25000"/>
                  </a:schemeClr>
                </a:solidFill>
              </a:rPr>
              <a:t>and</a:t>
            </a:r>
            <a:r>
              <a:rPr lang="de-AT" sz="800" b="1" dirty="0" smtClean="0">
                <a:solidFill>
                  <a:schemeClr val="tx1">
                    <a:lumMod val="75000"/>
                    <a:lumOff val="25000"/>
                  </a:schemeClr>
                </a:solidFill>
              </a:rPr>
              <a:t> </a:t>
            </a:r>
            <a:r>
              <a:rPr lang="de-AT" sz="800" b="1" dirty="0" err="1" smtClean="0">
                <a:solidFill>
                  <a:schemeClr val="tx1">
                    <a:lumMod val="75000"/>
                    <a:lumOff val="25000"/>
                  </a:schemeClr>
                </a:solidFill>
              </a:rPr>
              <a:t>expansion</a:t>
            </a:r>
            <a:r>
              <a:rPr lang="de-AT" sz="800" b="1" dirty="0" smtClean="0">
                <a:solidFill>
                  <a:schemeClr val="tx1">
                    <a:lumMod val="75000"/>
                    <a:lumOff val="25000"/>
                  </a:schemeClr>
                </a:solidFill>
              </a:rPr>
              <a:t>?)</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of</a:t>
            </a:r>
            <a:r>
              <a:rPr lang="de-AT" sz="800" dirty="0" smtClean="0">
                <a:solidFill>
                  <a:schemeClr val="tx1">
                    <a:lumMod val="75000"/>
                    <a:lumOff val="25000"/>
                  </a:schemeClr>
                </a:solidFill>
              </a:rPr>
              <a:t> 3 </a:t>
            </a:r>
            <a:r>
              <a:rPr lang="de-AT" sz="800" dirty="0" err="1" smtClean="0">
                <a:solidFill>
                  <a:schemeClr val="tx1">
                    <a:lumMod val="75000"/>
                    <a:lumOff val="25000"/>
                  </a:schemeClr>
                </a:solidFill>
              </a:rPr>
              <a:t>flex</a:t>
            </a:r>
            <a:r>
              <a:rPr lang="de-AT" sz="800" dirty="0" smtClean="0">
                <a:solidFill>
                  <a:schemeClr val="tx1">
                    <a:lumMod val="75000"/>
                    <a:lumOff val="25000"/>
                  </a:schemeClr>
                </a:solidFill>
              </a:rPr>
              <a:t>. Options</a:t>
            </a:r>
          </a:p>
          <a:p>
            <a:pPr marL="628650" lvl="1" indent="-171450">
              <a:buFont typeface="Arial" panose="020B0604020202020204" pitchFamily="34" charset="0"/>
              <a:buChar char="•"/>
            </a:pPr>
            <a:r>
              <a:rPr lang="de-AT" sz="800" dirty="0" smtClean="0">
                <a:solidFill>
                  <a:schemeClr val="tx1">
                    <a:lumMod val="75000"/>
                    <a:lumOff val="25000"/>
                  </a:schemeClr>
                </a:solidFill>
              </a:rPr>
              <a:t>DSM, Vehicle2Grid, Storage</a:t>
            </a:r>
          </a:p>
          <a:p>
            <a:pPr marL="171450" indent="-171450">
              <a:buFont typeface="Arial" panose="020B0604020202020204" pitchFamily="34" charset="0"/>
              <a:buChar char="•"/>
            </a:pPr>
            <a:r>
              <a:rPr lang="de-AT" sz="800" b="1" dirty="0" smtClean="0">
                <a:solidFill>
                  <a:schemeClr val="tx1">
                    <a:lumMod val="75000"/>
                    <a:lumOff val="25000"/>
                  </a:schemeClr>
                </a:solidFill>
              </a:rPr>
              <a:t>Cf</a:t>
            </a:r>
            <a:r>
              <a:rPr lang="de-AT" sz="800" dirty="0" smtClean="0">
                <a:solidFill>
                  <a:schemeClr val="tx1">
                    <a:lumMod val="75000"/>
                    <a:lumOff val="25000"/>
                  </a:schemeClr>
                </a:solidFill>
              </a:rPr>
              <a:t> = f(3 </a:t>
            </a:r>
            <a:r>
              <a:rPr lang="de-AT" sz="800" dirty="0" err="1" smtClean="0">
                <a:solidFill>
                  <a:schemeClr val="tx1">
                    <a:lumMod val="75000"/>
                    <a:lumOff val="25000"/>
                  </a:schemeClr>
                </a:solidFill>
              </a:rPr>
              <a:t>flex</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options</a:t>
            </a:r>
            <a:r>
              <a:rPr lang="de-AT" sz="800" dirty="0" smtClean="0">
                <a:solidFill>
                  <a:schemeClr val="tx1">
                    <a:lumMod val="75000"/>
                    <a:lumOff val="25000"/>
                  </a:schemeClr>
                </a:solidFill>
              </a:rPr>
              <a:t>)</a:t>
            </a:r>
          </a:p>
          <a:p>
            <a:pPr marL="171450" indent="-171450">
              <a:buFont typeface="Arial" panose="020B0604020202020204" pitchFamily="34" charset="0"/>
              <a:buChar char="•"/>
            </a:pPr>
            <a:r>
              <a:rPr lang="de-AT" sz="800" b="1" dirty="0" err="1" smtClean="0">
                <a:solidFill>
                  <a:schemeClr val="tx1">
                    <a:lumMod val="75000"/>
                    <a:lumOff val="25000"/>
                  </a:schemeClr>
                </a:solidFill>
              </a:rPr>
              <a:t>StorageLosses</a:t>
            </a:r>
            <a:r>
              <a:rPr lang="de-AT" sz="800" dirty="0" smtClean="0">
                <a:solidFill>
                  <a:schemeClr val="tx1">
                    <a:lumMod val="75000"/>
                    <a:lumOff val="25000"/>
                  </a:schemeClr>
                </a:solidFill>
              </a:rPr>
              <a:t>  = f (3 </a:t>
            </a:r>
            <a:r>
              <a:rPr lang="de-AT" sz="800" dirty="0" err="1" smtClean="0">
                <a:solidFill>
                  <a:schemeClr val="tx1">
                    <a:lumMod val="75000"/>
                    <a:lumOff val="25000"/>
                  </a:schemeClr>
                </a:solidFill>
              </a:rPr>
              <a:t>flex</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options</a:t>
            </a:r>
            <a:r>
              <a:rPr lang="de-AT" sz="800" dirty="0" smtClean="0">
                <a:solidFill>
                  <a:schemeClr val="tx1">
                    <a:lumMod val="75000"/>
                    <a:lumOff val="25000"/>
                  </a:schemeClr>
                </a:solidFill>
              </a:rPr>
              <a:t>)</a:t>
            </a:r>
          </a:p>
        </p:txBody>
      </p:sp>
      <p:sp>
        <p:nvSpPr>
          <p:cNvPr id="8" name="Rechteck 7"/>
          <p:cNvSpPr/>
          <p:nvPr/>
        </p:nvSpPr>
        <p:spPr>
          <a:xfrm>
            <a:off x="4367064" y="859785"/>
            <a:ext cx="3034395" cy="2849720"/>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r>
              <a:rPr lang="de-AT" sz="800" b="1" dirty="0" smtClean="0">
                <a:solidFill>
                  <a:schemeClr val="tx1">
                    <a:lumMod val="75000"/>
                    <a:lumOff val="25000"/>
                  </a:schemeClr>
                </a:solidFill>
              </a:rPr>
              <a:t>2.a Transformation SM (AEA)</a:t>
            </a:r>
          </a:p>
          <a:p>
            <a:pPr marL="171450" indent="-171450">
              <a:buFontTx/>
              <a:buChar char="-"/>
            </a:pPr>
            <a:r>
              <a:rPr lang="de-AT" sz="800" dirty="0" smtClean="0">
                <a:solidFill>
                  <a:schemeClr val="tx1">
                    <a:lumMod val="75000"/>
                    <a:lumOff val="25000"/>
                  </a:schemeClr>
                </a:solidFill>
              </a:rPr>
              <a:t>Takes </a:t>
            </a:r>
            <a:r>
              <a:rPr lang="de-AT" sz="800" dirty="0" err="1" smtClean="0">
                <a:solidFill>
                  <a:schemeClr val="tx1">
                    <a:lumMod val="75000"/>
                    <a:lumOff val="25000"/>
                  </a:schemeClr>
                </a:solidFill>
              </a:rPr>
              <a:t>Required</a:t>
            </a:r>
            <a:r>
              <a:rPr lang="de-AT" sz="800" dirty="0" smtClean="0">
                <a:solidFill>
                  <a:schemeClr val="tx1">
                    <a:lumMod val="75000"/>
                    <a:lumOff val="25000"/>
                  </a:schemeClr>
                </a:solidFill>
              </a:rPr>
              <a:t> Final </a:t>
            </a:r>
            <a:r>
              <a:rPr lang="de-AT" sz="800" dirty="0" err="1" smtClean="0">
                <a:solidFill>
                  <a:schemeClr val="tx1">
                    <a:lumMod val="75000"/>
                    <a:lumOff val="25000"/>
                  </a:schemeClr>
                </a:solidFill>
              </a:rPr>
              <a:t>energy</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quantitiy</a:t>
            </a:r>
            <a:endParaRPr lang="de-AT" sz="800" dirty="0" smtClean="0">
              <a:solidFill>
                <a:schemeClr val="tx1">
                  <a:lumMod val="75000"/>
                  <a:lumOff val="25000"/>
                </a:schemeClr>
              </a:solidFill>
            </a:endParaRPr>
          </a:p>
          <a:p>
            <a:pPr marL="171450" indent="-171450">
              <a:buFontTx/>
              <a:buChar char="-"/>
            </a:pPr>
            <a:r>
              <a:rPr lang="de-AT" sz="800" dirty="0" smtClean="0">
                <a:solidFill>
                  <a:schemeClr val="tx1">
                    <a:lumMod val="75000"/>
                    <a:lumOff val="25000"/>
                  </a:schemeClr>
                </a:solidFill>
              </a:rPr>
              <a:t>Runs </a:t>
            </a:r>
            <a:r>
              <a:rPr lang="de-AT" sz="800" dirty="0" err="1" smtClean="0">
                <a:solidFill>
                  <a:schemeClr val="tx1">
                    <a:lumMod val="75000"/>
                    <a:lumOff val="25000"/>
                  </a:schemeClr>
                </a:solidFill>
              </a:rPr>
              <a:t>it</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through</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the</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transformation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chain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and</a:t>
            </a:r>
            <a:r>
              <a:rPr lang="de-AT" sz="800" dirty="0" smtClean="0">
                <a:solidFill>
                  <a:schemeClr val="tx1">
                    <a:lumMod val="75000"/>
                    <a:lumOff val="25000"/>
                  </a:schemeClr>
                </a:solidFill>
              </a:rPr>
              <a:t> back (</a:t>
            </a:r>
            <a:r>
              <a:rPr lang="de-AT" sz="800" dirty="0" err="1" smtClean="0">
                <a:solidFill>
                  <a:schemeClr val="tx1">
                    <a:lumMod val="75000"/>
                    <a:lumOff val="25000"/>
                  </a:schemeClr>
                </a:solidFill>
              </a:rPr>
              <a:t>Energy</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flows</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from</a:t>
            </a:r>
            <a:r>
              <a:rPr lang="de-AT" sz="800" dirty="0" smtClean="0">
                <a:solidFill>
                  <a:schemeClr val="tx1">
                    <a:lumMod val="75000"/>
                    <a:lumOff val="25000"/>
                  </a:schemeClr>
                </a:solidFill>
              </a:rPr>
              <a:t> Final </a:t>
            </a:r>
            <a:r>
              <a:rPr lang="de-AT" sz="800" dirty="0" err="1" smtClean="0">
                <a:solidFill>
                  <a:schemeClr val="tx1">
                    <a:lumMod val="75000"/>
                    <a:lumOff val="25000"/>
                  </a:schemeClr>
                </a:solidFill>
              </a:rPr>
              <a:t>Energy</a:t>
            </a:r>
            <a:r>
              <a:rPr lang="de-AT" sz="800" dirty="0" smtClean="0">
                <a:solidFill>
                  <a:schemeClr val="tx1">
                    <a:lumMod val="75000"/>
                    <a:lumOff val="25000"/>
                  </a:schemeClr>
                </a:solidFill>
              </a:rPr>
              <a:t> </a:t>
            </a:r>
            <a:r>
              <a:rPr lang="de-AT" sz="800" dirty="0" smtClean="0">
                <a:solidFill>
                  <a:schemeClr val="tx1">
                    <a:lumMod val="75000"/>
                    <a:lumOff val="25000"/>
                  </a:schemeClr>
                </a:solidFill>
                <a:sym typeface="Wingdings" panose="05000000000000000000" pitchFamily="2" charset="2"/>
              </a:rPr>
              <a:t> Transformation Output  Transformation Input  Primary </a:t>
            </a:r>
            <a:r>
              <a:rPr lang="de-AT" sz="800" dirty="0" err="1" smtClean="0">
                <a:solidFill>
                  <a:schemeClr val="tx1">
                    <a:lumMod val="75000"/>
                    <a:lumOff val="25000"/>
                  </a:schemeClr>
                </a:solidFill>
                <a:sym typeface="Wingdings" panose="05000000000000000000" pitchFamily="2" charset="2"/>
              </a:rPr>
              <a:t>Energy</a:t>
            </a:r>
            <a:r>
              <a:rPr lang="de-AT" sz="800" dirty="0" smtClean="0">
                <a:solidFill>
                  <a:schemeClr val="tx1">
                    <a:lumMod val="75000"/>
                    <a:lumOff val="25000"/>
                  </a:schemeClr>
                </a:solidFill>
                <a:sym typeface="Wingdings" panose="05000000000000000000" pitchFamily="2" charset="2"/>
              </a:rPr>
              <a:t>)</a:t>
            </a:r>
          </a:p>
          <a:p>
            <a:pPr marL="171450" indent="-171450">
              <a:buFontTx/>
              <a:buChar char="-"/>
            </a:pPr>
            <a:r>
              <a:rPr lang="de-AT" sz="800" dirty="0" err="1" smtClean="0">
                <a:solidFill>
                  <a:schemeClr val="tx1">
                    <a:lumMod val="75000"/>
                    <a:lumOff val="25000"/>
                  </a:schemeClr>
                </a:solidFill>
              </a:rPr>
              <a:t>Includes</a:t>
            </a:r>
            <a:r>
              <a:rPr lang="de-AT" sz="800" dirty="0" smtClean="0">
                <a:solidFill>
                  <a:schemeClr val="tx1">
                    <a:lumMod val="75000"/>
                    <a:lumOff val="25000"/>
                  </a:schemeClr>
                </a:solidFill>
              </a:rPr>
              <a:t> Technology </a:t>
            </a:r>
            <a:r>
              <a:rPr lang="de-AT" sz="800" dirty="0" err="1" smtClean="0">
                <a:solidFill>
                  <a:schemeClr val="tx1">
                    <a:lumMod val="75000"/>
                    <a:lumOff val="25000"/>
                  </a:schemeClr>
                </a:solidFill>
              </a:rPr>
              <a:t>Utilization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Allocation</a:t>
            </a:r>
            <a:endParaRPr lang="de-AT" sz="800" dirty="0" smtClean="0">
              <a:solidFill>
                <a:schemeClr val="tx1">
                  <a:lumMod val="75000"/>
                  <a:lumOff val="25000"/>
                </a:schemeClr>
              </a:solidFill>
            </a:endParaRPr>
          </a:p>
          <a:p>
            <a:pPr marL="171450" indent="-171450">
              <a:buFontTx/>
              <a:buChar char="-"/>
            </a:pPr>
            <a:r>
              <a:rPr lang="de-AT" sz="800" dirty="0" err="1" smtClean="0">
                <a:solidFill>
                  <a:schemeClr val="tx1">
                    <a:lumMod val="75000"/>
                    <a:lumOff val="25000"/>
                  </a:schemeClr>
                </a:solidFill>
              </a:rPr>
              <a:t>Includes</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Available</a:t>
            </a:r>
            <a:r>
              <a:rPr lang="de-AT" sz="800" dirty="0" smtClean="0">
                <a:solidFill>
                  <a:schemeClr val="tx1">
                    <a:lumMod val="75000"/>
                    <a:lumOff val="25000"/>
                  </a:schemeClr>
                </a:solidFill>
              </a:rPr>
              <a:t> fossil </a:t>
            </a:r>
            <a:r>
              <a:rPr lang="de-AT" sz="800" dirty="0" err="1" smtClean="0">
                <a:solidFill>
                  <a:schemeClr val="tx1">
                    <a:lumMod val="75000"/>
                    <a:lumOff val="25000"/>
                  </a:schemeClr>
                </a:solidFill>
              </a:rPr>
              <a:t>fuel</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Allocation</a:t>
            </a:r>
            <a:endParaRPr lang="de-AT" sz="800" dirty="0" smtClean="0">
              <a:solidFill>
                <a:schemeClr val="tx1">
                  <a:lumMod val="75000"/>
                  <a:lumOff val="25000"/>
                </a:schemeClr>
              </a:solidFill>
            </a:endParaRPr>
          </a:p>
          <a:p>
            <a:pPr marL="171450" indent="-171450">
              <a:buFontTx/>
              <a:buChar char="-"/>
            </a:pPr>
            <a:r>
              <a:rPr lang="de-AT" sz="800" dirty="0" err="1" smtClean="0">
                <a:solidFill>
                  <a:schemeClr val="tx1">
                    <a:lumMod val="75000"/>
                    <a:lumOff val="25000"/>
                  </a:schemeClr>
                </a:solidFill>
              </a:rPr>
              <a:t>Energy</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transformation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based</a:t>
            </a:r>
            <a:r>
              <a:rPr lang="de-AT" sz="800" dirty="0" smtClean="0">
                <a:solidFill>
                  <a:schemeClr val="tx1">
                    <a:lumMod val="75000"/>
                    <a:lumOff val="25000"/>
                  </a:schemeClr>
                </a:solidFill>
              </a:rPr>
              <a:t> on </a:t>
            </a:r>
            <a:r>
              <a:rPr lang="de-AT" sz="800" dirty="0" err="1" smtClean="0">
                <a:solidFill>
                  <a:schemeClr val="tx1">
                    <a:lumMod val="75000"/>
                    <a:lumOff val="25000"/>
                  </a:schemeClr>
                </a:solidFill>
              </a:rPr>
              <a:t>exisitng</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capacity</a:t>
            </a:r>
            <a:r>
              <a:rPr lang="de-AT" sz="800" dirty="0" smtClean="0">
                <a:solidFill>
                  <a:schemeClr val="tx1">
                    <a:lumMod val="75000"/>
                    <a:lumOff val="25000"/>
                  </a:schemeClr>
                </a:solidFill>
              </a:rPr>
              <a:t> stock (power </a:t>
            </a:r>
            <a:r>
              <a:rPr lang="de-AT" sz="800" dirty="0" err="1" smtClean="0">
                <a:solidFill>
                  <a:schemeClr val="tx1">
                    <a:lumMod val="75000"/>
                    <a:lumOff val="25000"/>
                  </a:schemeClr>
                </a:solidFill>
              </a:rPr>
              <a:t>plants</a:t>
            </a:r>
            <a:r>
              <a:rPr lang="de-AT" sz="800" dirty="0" smtClean="0">
                <a:solidFill>
                  <a:schemeClr val="tx1">
                    <a:lumMod val="75000"/>
                    <a:lumOff val="25000"/>
                  </a:schemeClr>
                </a:solidFill>
              </a:rPr>
              <a:t>)</a:t>
            </a:r>
          </a:p>
          <a:p>
            <a:pPr marL="171450" indent="-171450">
              <a:buFontTx/>
              <a:buChar char="-"/>
            </a:pPr>
            <a:r>
              <a:rPr lang="de-AT" sz="800" dirty="0" err="1" smtClean="0">
                <a:solidFill>
                  <a:schemeClr val="tx1">
                    <a:lumMod val="75000"/>
                    <a:lumOff val="25000"/>
                  </a:schemeClr>
                </a:solidFill>
              </a:rPr>
              <a:t>Considering</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storage</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losses</a:t>
            </a:r>
            <a:endParaRPr lang="de-AT" sz="800" dirty="0" smtClean="0">
              <a:solidFill>
                <a:schemeClr val="tx1">
                  <a:lumMod val="75000"/>
                  <a:lumOff val="25000"/>
                </a:schemeClr>
              </a:solidFill>
            </a:endParaRPr>
          </a:p>
          <a:p>
            <a:pPr marL="171450" indent="-171450">
              <a:buFontTx/>
              <a:buChar char="-"/>
            </a:pPr>
            <a:r>
              <a:rPr lang="de-AT" sz="800" dirty="0" err="1" smtClean="0">
                <a:solidFill>
                  <a:schemeClr val="tx1">
                    <a:lumMod val="75000"/>
                    <a:lumOff val="25000"/>
                  </a:schemeClr>
                </a:solidFill>
              </a:rPr>
              <a:t>Considering</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curtailment</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of</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vRES</a:t>
            </a:r>
            <a:endParaRPr lang="de-AT" sz="800" dirty="0" smtClean="0">
              <a:solidFill>
                <a:schemeClr val="tx1">
                  <a:lumMod val="75000"/>
                  <a:lumOff val="25000"/>
                </a:schemeClr>
              </a:solidFill>
            </a:endParaRPr>
          </a:p>
          <a:p>
            <a:pPr marL="171450" indent="-171450">
              <a:buFontTx/>
              <a:buChar char="-"/>
            </a:pPr>
            <a:endParaRPr lang="de-AT" sz="800" dirty="0" smtClean="0">
              <a:solidFill>
                <a:schemeClr val="tx1">
                  <a:lumMod val="75000"/>
                  <a:lumOff val="25000"/>
                </a:schemeClr>
              </a:solidFill>
            </a:endParaRPr>
          </a:p>
          <a:p>
            <a:pPr marL="171450" indent="-171450">
              <a:buFontTx/>
              <a:buChar char="-"/>
            </a:pPr>
            <a:r>
              <a:rPr lang="de-AT" sz="800" dirty="0" smtClean="0">
                <a:solidFill>
                  <a:schemeClr val="tx1">
                    <a:lumMod val="75000"/>
                    <a:lumOff val="25000"/>
                  </a:schemeClr>
                </a:solidFill>
              </a:rPr>
              <a:t>Returns </a:t>
            </a:r>
            <a:r>
              <a:rPr lang="de-AT" sz="800" dirty="0" err="1" smtClean="0">
                <a:solidFill>
                  <a:schemeClr val="tx1">
                    <a:lumMod val="75000"/>
                    <a:lumOff val="25000"/>
                  </a:schemeClr>
                </a:solidFill>
              </a:rPr>
              <a:t>FE_consumed</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by</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commodity</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and</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region</a:t>
            </a:r>
            <a:r>
              <a:rPr lang="de-AT" sz="800" dirty="0" smtClean="0">
                <a:solidFill>
                  <a:schemeClr val="tx1">
                    <a:lumMod val="75000"/>
                    <a:lumOff val="25000"/>
                  </a:schemeClr>
                </a:solidFill>
              </a:rPr>
              <a:t>]</a:t>
            </a:r>
          </a:p>
        </p:txBody>
      </p:sp>
      <p:sp>
        <p:nvSpPr>
          <p:cNvPr id="16" name="Rechteck 15"/>
          <p:cNvSpPr/>
          <p:nvPr/>
        </p:nvSpPr>
        <p:spPr>
          <a:xfrm>
            <a:off x="8039905" y="859785"/>
            <a:ext cx="2475696" cy="2849720"/>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r>
              <a:rPr lang="de-AT" sz="800" b="1" dirty="0" smtClean="0">
                <a:solidFill>
                  <a:schemeClr val="tx1">
                    <a:lumMod val="75000"/>
                    <a:lumOff val="25000"/>
                  </a:schemeClr>
                </a:solidFill>
              </a:rPr>
              <a:t>2.b Transformation </a:t>
            </a:r>
            <a:r>
              <a:rPr lang="de-AT" sz="800" b="1" dirty="0" err="1" smtClean="0">
                <a:solidFill>
                  <a:schemeClr val="tx1">
                    <a:lumMod val="75000"/>
                    <a:lumOff val="25000"/>
                  </a:schemeClr>
                </a:solidFill>
              </a:rPr>
              <a:t>Capacity</a:t>
            </a:r>
            <a:r>
              <a:rPr lang="de-AT" sz="800" b="1" dirty="0" smtClean="0">
                <a:solidFill>
                  <a:schemeClr val="tx1">
                    <a:lumMod val="75000"/>
                    <a:lumOff val="25000"/>
                  </a:schemeClr>
                </a:solidFill>
              </a:rPr>
              <a:t> SM (AEA)</a:t>
            </a:r>
          </a:p>
          <a:p>
            <a:pPr marL="171450" indent="-171450">
              <a:buFontTx/>
              <a:buChar char="-"/>
            </a:pPr>
            <a:r>
              <a:rPr lang="de-AT" sz="800" dirty="0" err="1" smtClean="0">
                <a:solidFill>
                  <a:schemeClr val="tx1">
                    <a:lumMod val="75000"/>
                    <a:lumOff val="25000"/>
                  </a:schemeClr>
                </a:solidFill>
              </a:rPr>
              <a:t>Modelling</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of</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transformaiton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Capacity</a:t>
            </a:r>
            <a:r>
              <a:rPr lang="de-AT" sz="800" dirty="0" smtClean="0">
                <a:solidFill>
                  <a:schemeClr val="tx1">
                    <a:lumMod val="75000"/>
                    <a:lumOff val="25000"/>
                  </a:schemeClr>
                </a:solidFill>
              </a:rPr>
              <a:t> stock </a:t>
            </a:r>
            <a:r>
              <a:rPr lang="de-AT" sz="800" dirty="0" err="1" smtClean="0">
                <a:solidFill>
                  <a:schemeClr val="tx1">
                    <a:lumMod val="75000"/>
                    <a:lumOff val="25000"/>
                  </a:schemeClr>
                </a:solidFill>
              </a:rPr>
              <a:t>and</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the</a:t>
            </a:r>
            <a:r>
              <a:rPr lang="de-AT" sz="800" dirty="0" smtClean="0">
                <a:solidFill>
                  <a:schemeClr val="tx1">
                    <a:lumMod val="75000"/>
                    <a:lumOff val="25000"/>
                  </a:schemeClr>
                </a:solidFill>
              </a:rPr>
              <a:t> stock </a:t>
            </a:r>
            <a:r>
              <a:rPr lang="de-AT" sz="800" dirty="0" err="1" smtClean="0">
                <a:solidFill>
                  <a:schemeClr val="tx1">
                    <a:lumMod val="75000"/>
                    <a:lumOff val="25000"/>
                  </a:schemeClr>
                </a:solidFill>
              </a:rPr>
              <a:t>expansion</a:t>
            </a:r>
            <a:r>
              <a:rPr lang="de-AT" sz="800" dirty="0" smtClean="0">
                <a:solidFill>
                  <a:schemeClr val="tx1">
                    <a:lumMod val="75000"/>
                    <a:lumOff val="25000"/>
                  </a:schemeClr>
                </a:solidFill>
              </a:rPr>
              <a:t>/</a:t>
            </a:r>
            <a:r>
              <a:rPr lang="de-AT" sz="800" dirty="0" err="1" smtClean="0">
                <a:solidFill>
                  <a:schemeClr val="tx1">
                    <a:lumMod val="75000"/>
                    <a:lumOff val="25000"/>
                  </a:schemeClr>
                </a:solidFill>
              </a:rPr>
              <a:t>decommsioning</a:t>
            </a:r>
            <a:r>
              <a:rPr lang="de-AT" sz="800" dirty="0" smtClean="0">
                <a:solidFill>
                  <a:schemeClr val="tx1">
                    <a:lumMod val="75000"/>
                    <a:lumOff val="25000"/>
                  </a:schemeClr>
                </a:solidFill>
              </a:rPr>
              <a:t> in t+1</a:t>
            </a:r>
          </a:p>
          <a:p>
            <a:pPr marL="171450" indent="-171450">
              <a:buFontTx/>
              <a:buChar char="-"/>
            </a:pPr>
            <a:r>
              <a:rPr lang="de-AT" sz="800" dirty="0" err="1" smtClean="0">
                <a:solidFill>
                  <a:schemeClr val="tx1">
                    <a:lumMod val="75000"/>
                    <a:lumOff val="25000"/>
                  </a:schemeClr>
                </a:solidFill>
              </a:rPr>
              <a:t>Allocation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of</a:t>
            </a:r>
            <a:r>
              <a:rPr lang="de-AT" sz="800" dirty="0" smtClean="0">
                <a:solidFill>
                  <a:schemeClr val="tx1">
                    <a:lumMod val="75000"/>
                    <a:lumOff val="25000"/>
                  </a:schemeClr>
                </a:solidFill>
              </a:rPr>
              <a:t> WHICH stock </a:t>
            </a:r>
            <a:r>
              <a:rPr lang="de-AT" sz="800" dirty="0" err="1" smtClean="0">
                <a:solidFill>
                  <a:schemeClr val="tx1">
                    <a:lumMod val="75000"/>
                    <a:lumOff val="25000"/>
                  </a:schemeClr>
                </a:solidFill>
              </a:rPr>
              <a:t>is</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build</a:t>
            </a:r>
            <a:endParaRPr lang="de-AT" sz="800" dirty="0" smtClean="0">
              <a:solidFill>
                <a:schemeClr val="tx1">
                  <a:lumMod val="75000"/>
                  <a:lumOff val="25000"/>
                </a:schemeClr>
              </a:solidFill>
            </a:endParaRPr>
          </a:p>
          <a:p>
            <a:pPr marL="171450" indent="-171450">
              <a:buFontTx/>
              <a:buChar char="-"/>
            </a:pPr>
            <a:endParaRPr lang="de-AT" sz="800" dirty="0" smtClean="0">
              <a:solidFill>
                <a:schemeClr val="tx1">
                  <a:lumMod val="75000"/>
                  <a:lumOff val="25000"/>
                </a:schemeClr>
              </a:solidFill>
            </a:endParaRPr>
          </a:p>
          <a:p>
            <a:endParaRPr lang="de-AT" sz="800" dirty="0" smtClean="0">
              <a:solidFill>
                <a:schemeClr val="tx1">
                  <a:lumMod val="75000"/>
                  <a:lumOff val="25000"/>
                </a:schemeClr>
              </a:solidFill>
            </a:endParaRPr>
          </a:p>
        </p:txBody>
      </p:sp>
      <p:cxnSp>
        <p:nvCxnSpPr>
          <p:cNvPr id="18" name="Gerade Verbindung mit Pfeil 17"/>
          <p:cNvCxnSpPr/>
          <p:nvPr/>
        </p:nvCxnSpPr>
        <p:spPr>
          <a:xfrm flipH="1">
            <a:off x="4693054" y="3653779"/>
            <a:ext cx="5956" cy="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hteck 19"/>
          <p:cNvSpPr/>
          <p:nvPr/>
        </p:nvSpPr>
        <p:spPr>
          <a:xfrm>
            <a:off x="1175742" y="859784"/>
            <a:ext cx="2258689" cy="474091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r>
              <a:rPr lang="de-AT" sz="800" b="1" dirty="0" smtClean="0">
                <a:solidFill>
                  <a:schemeClr val="tx1">
                    <a:lumMod val="75000"/>
                    <a:lumOff val="25000"/>
                  </a:schemeClr>
                </a:solidFill>
              </a:rPr>
              <a:t>1. </a:t>
            </a:r>
            <a:r>
              <a:rPr lang="de-AT" sz="800" b="1" dirty="0" err="1" smtClean="0">
                <a:solidFill>
                  <a:schemeClr val="tx1">
                    <a:lumMod val="75000"/>
                    <a:lumOff val="25000"/>
                  </a:schemeClr>
                </a:solidFill>
              </a:rPr>
              <a:t>Enduse</a:t>
            </a:r>
            <a:r>
              <a:rPr lang="de-AT" sz="800" b="1" dirty="0" smtClean="0">
                <a:solidFill>
                  <a:schemeClr val="tx1">
                    <a:lumMod val="75000"/>
                    <a:lumOff val="25000"/>
                  </a:schemeClr>
                </a:solidFill>
              </a:rPr>
              <a:t> SM (</a:t>
            </a:r>
            <a:r>
              <a:rPr lang="de-AT" sz="800" b="1" dirty="0" err="1" smtClean="0">
                <a:solidFill>
                  <a:schemeClr val="tx1">
                    <a:lumMod val="75000"/>
                    <a:lumOff val="25000"/>
                  </a:schemeClr>
                </a:solidFill>
              </a:rPr>
              <a:t>UVa</a:t>
            </a:r>
            <a:r>
              <a:rPr lang="de-AT" sz="800" b="1" dirty="0" smtClean="0">
                <a:solidFill>
                  <a:schemeClr val="tx1">
                    <a:lumMod val="75000"/>
                    <a:lumOff val="25000"/>
                  </a:schemeClr>
                </a:solidFill>
              </a:rPr>
              <a:t>)</a:t>
            </a:r>
          </a:p>
          <a:p>
            <a:pPr marL="171450" indent="-171450">
              <a:buFontTx/>
              <a:buChar char="-"/>
            </a:pPr>
            <a:r>
              <a:rPr lang="de-AT" sz="800" dirty="0" err="1" smtClean="0">
                <a:solidFill>
                  <a:schemeClr val="tx1">
                    <a:lumMod val="75000"/>
                    <a:lumOff val="25000"/>
                  </a:schemeClr>
                </a:solidFill>
              </a:rPr>
              <a:t>modelling</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of</a:t>
            </a:r>
            <a:r>
              <a:rPr lang="de-AT" sz="800" dirty="0" smtClean="0">
                <a:solidFill>
                  <a:schemeClr val="tx1">
                    <a:lumMod val="75000"/>
                    <a:lumOff val="25000"/>
                  </a:schemeClr>
                </a:solidFill>
              </a:rPr>
              <a:t> </a:t>
            </a:r>
            <a:r>
              <a:rPr lang="de-AT" sz="800" b="1" dirty="0" smtClean="0">
                <a:solidFill>
                  <a:schemeClr val="tx1">
                    <a:lumMod val="75000"/>
                    <a:lumOff val="25000"/>
                  </a:schemeClr>
                </a:solidFill>
              </a:rPr>
              <a:t>FE-</a:t>
            </a:r>
            <a:r>
              <a:rPr lang="de-AT" sz="800" b="1" dirty="0" err="1" smtClean="0">
                <a:solidFill>
                  <a:schemeClr val="tx1">
                    <a:lumMod val="75000"/>
                    <a:lumOff val="25000"/>
                  </a:schemeClr>
                </a:solidFill>
              </a:rPr>
              <a:t>demand</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from</a:t>
            </a:r>
            <a:r>
              <a:rPr lang="de-AT" sz="800" dirty="0" smtClean="0">
                <a:solidFill>
                  <a:schemeClr val="tx1">
                    <a:lumMod val="75000"/>
                    <a:lumOff val="25000"/>
                  </a:schemeClr>
                </a:solidFill>
              </a:rPr>
              <a:t> EI </a:t>
            </a:r>
            <a:r>
              <a:rPr lang="de-AT" sz="800" dirty="0" err="1" smtClean="0">
                <a:solidFill>
                  <a:schemeClr val="tx1">
                    <a:lumMod val="75000"/>
                    <a:lumOff val="25000"/>
                  </a:schemeClr>
                </a:solidFill>
              </a:rPr>
              <a:t>and</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other</a:t>
            </a:r>
            <a:r>
              <a:rPr lang="de-AT" sz="800" dirty="0" smtClean="0">
                <a:solidFill>
                  <a:schemeClr val="tx1">
                    <a:lumMod val="75000"/>
                    <a:lumOff val="25000"/>
                  </a:schemeClr>
                </a:solidFill>
              </a:rPr>
              <a:t> variables (</a:t>
            </a:r>
            <a:r>
              <a:rPr lang="de-AT" sz="800" dirty="0" err="1" smtClean="0">
                <a:solidFill>
                  <a:schemeClr val="tx1">
                    <a:lumMod val="75000"/>
                    <a:lumOff val="25000"/>
                  </a:schemeClr>
                </a:solidFill>
              </a:rPr>
              <a:t>pkm</a:t>
            </a:r>
            <a:r>
              <a:rPr lang="de-AT" sz="800" dirty="0" smtClean="0">
                <a:solidFill>
                  <a:schemeClr val="tx1">
                    <a:lumMod val="75000"/>
                    <a:lumOff val="25000"/>
                  </a:schemeClr>
                </a:solidFill>
              </a:rPr>
              <a:t>)</a:t>
            </a:r>
          </a:p>
          <a:p>
            <a:pPr marL="171450" indent="-171450">
              <a:buFontTx/>
              <a:buChar char="-"/>
            </a:pPr>
            <a:r>
              <a:rPr lang="de-AT" sz="800" dirty="0" err="1" smtClean="0">
                <a:solidFill>
                  <a:schemeClr val="tx1">
                    <a:lumMod val="75000"/>
                    <a:lumOff val="25000"/>
                  </a:schemeClr>
                </a:solidFill>
              </a:rPr>
              <a:t>Allocation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of</a:t>
            </a:r>
            <a:r>
              <a:rPr lang="de-AT" sz="800" dirty="0" smtClean="0">
                <a:solidFill>
                  <a:schemeClr val="tx1">
                    <a:lumMod val="75000"/>
                    <a:lumOff val="25000"/>
                  </a:schemeClr>
                </a:solidFill>
              </a:rPr>
              <a:t> </a:t>
            </a:r>
            <a:r>
              <a:rPr lang="de-AT" sz="800" b="1" dirty="0" err="1" smtClean="0">
                <a:solidFill>
                  <a:schemeClr val="tx1">
                    <a:lumMod val="75000"/>
                    <a:lumOff val="25000"/>
                  </a:schemeClr>
                </a:solidFill>
              </a:rPr>
              <a:t>scarcities</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FE_consumed</a:t>
            </a:r>
            <a:r>
              <a:rPr lang="de-AT" sz="800" dirty="0" smtClean="0">
                <a:solidFill>
                  <a:schemeClr val="tx1">
                    <a:lumMod val="75000"/>
                    <a:lumOff val="25000"/>
                  </a:schemeClr>
                </a:solidFill>
              </a:rPr>
              <a:t> &lt; </a:t>
            </a:r>
            <a:r>
              <a:rPr lang="de-AT" sz="800" dirty="0" err="1" smtClean="0">
                <a:solidFill>
                  <a:schemeClr val="tx1">
                    <a:lumMod val="75000"/>
                    <a:lumOff val="25000"/>
                  </a:schemeClr>
                </a:solidFill>
              </a:rPr>
              <a:t>FE_required</a:t>
            </a:r>
            <a:r>
              <a:rPr lang="de-AT" sz="800" dirty="0" smtClean="0">
                <a:solidFill>
                  <a:schemeClr val="tx1">
                    <a:lumMod val="75000"/>
                    <a:lumOff val="25000"/>
                  </a:schemeClr>
                </a:solidFill>
              </a:rPr>
              <a:t>)</a:t>
            </a:r>
          </a:p>
          <a:p>
            <a:pPr marL="171450" indent="-171450">
              <a:buFontTx/>
              <a:buChar char="-"/>
            </a:pPr>
            <a:r>
              <a:rPr lang="de-AT" sz="800" dirty="0" smtClean="0">
                <a:solidFill>
                  <a:schemeClr val="tx1">
                    <a:lumMod val="75000"/>
                    <a:lumOff val="25000"/>
                  </a:schemeClr>
                </a:solidFill>
              </a:rPr>
              <a:t>Fuel </a:t>
            </a:r>
            <a:r>
              <a:rPr lang="de-AT" sz="800" b="1" dirty="0" err="1" smtClean="0">
                <a:solidFill>
                  <a:schemeClr val="tx1">
                    <a:lumMod val="75000"/>
                    <a:lumOff val="25000"/>
                  </a:schemeClr>
                </a:solidFill>
              </a:rPr>
              <a:t>substitution</a:t>
            </a:r>
            <a:endParaRPr lang="de-AT" sz="800" b="1" dirty="0" smtClean="0">
              <a:solidFill>
                <a:schemeClr val="tx1">
                  <a:lumMod val="75000"/>
                  <a:lumOff val="25000"/>
                </a:schemeClr>
              </a:solidFill>
            </a:endParaRPr>
          </a:p>
          <a:p>
            <a:pPr marL="171450" indent="-171450">
              <a:buFontTx/>
              <a:buChar char="-"/>
            </a:pPr>
            <a:endParaRPr lang="de-AT" sz="800" dirty="0" smtClean="0">
              <a:solidFill>
                <a:schemeClr val="tx1">
                  <a:lumMod val="75000"/>
                  <a:lumOff val="25000"/>
                </a:schemeClr>
              </a:solidFill>
            </a:endParaRPr>
          </a:p>
        </p:txBody>
      </p:sp>
      <p:sp>
        <p:nvSpPr>
          <p:cNvPr id="21" name="Textfeld 20"/>
          <p:cNvSpPr txBox="1"/>
          <p:nvPr/>
        </p:nvSpPr>
        <p:spPr>
          <a:xfrm rot="16200000">
            <a:off x="4686137" y="3791476"/>
            <a:ext cx="814213" cy="707886"/>
          </a:xfrm>
          <a:prstGeom prst="rect">
            <a:avLst/>
          </a:prstGeom>
          <a:noFill/>
        </p:spPr>
        <p:txBody>
          <a:bodyPr wrap="square" rtlCol="0">
            <a:spAutoFit/>
          </a:bodyPr>
          <a:lstStyle/>
          <a:p>
            <a:r>
              <a:rPr lang="de-AT" sz="800" dirty="0" smtClean="0"/>
              <a:t>*</a:t>
            </a:r>
            <a:r>
              <a:rPr lang="de-AT" sz="800" dirty="0" err="1" smtClean="0"/>
              <a:t>TO_required</a:t>
            </a:r>
            <a:r>
              <a:rPr lang="de-AT" sz="800" dirty="0" smtClean="0"/>
              <a:t> [Total, Wind, PV, </a:t>
            </a:r>
            <a:r>
              <a:rPr lang="de-AT" sz="800" dirty="0" err="1" smtClean="0"/>
              <a:t>Dammed_Hydro</a:t>
            </a:r>
            <a:r>
              <a:rPr lang="de-AT" sz="800" dirty="0" smtClean="0"/>
              <a:t> </a:t>
            </a:r>
            <a:r>
              <a:rPr lang="de-AT" sz="800" dirty="0" err="1" smtClean="0"/>
              <a:t>by</a:t>
            </a:r>
            <a:r>
              <a:rPr lang="de-AT" sz="800" dirty="0" smtClean="0"/>
              <a:t> R]</a:t>
            </a:r>
          </a:p>
        </p:txBody>
      </p:sp>
      <p:cxnSp>
        <p:nvCxnSpPr>
          <p:cNvPr id="22" name="Gerade Verbindung mit Pfeil 21"/>
          <p:cNvCxnSpPr/>
          <p:nvPr/>
        </p:nvCxnSpPr>
        <p:spPr>
          <a:xfrm flipH="1" flipV="1">
            <a:off x="6085171" y="3729716"/>
            <a:ext cx="597" cy="75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rot="16200000">
            <a:off x="6034528" y="3494271"/>
            <a:ext cx="852549" cy="1323439"/>
          </a:xfrm>
          <a:prstGeom prst="rect">
            <a:avLst/>
          </a:prstGeom>
          <a:noFill/>
        </p:spPr>
        <p:txBody>
          <a:bodyPr wrap="square" rtlCol="0">
            <a:spAutoFit/>
          </a:bodyPr>
          <a:lstStyle/>
          <a:p>
            <a:r>
              <a:rPr lang="de-AT" sz="800" dirty="0" smtClean="0"/>
              <a:t>* Cf [Wind, PV, Gas </a:t>
            </a:r>
            <a:r>
              <a:rPr lang="de-AT" sz="800" dirty="0" err="1" smtClean="0"/>
              <a:t>by</a:t>
            </a:r>
            <a:r>
              <a:rPr lang="de-AT" sz="800" dirty="0" smtClean="0"/>
              <a:t> R]</a:t>
            </a:r>
          </a:p>
          <a:p>
            <a:r>
              <a:rPr lang="de-AT" sz="800" dirty="0" smtClean="0"/>
              <a:t>* Storage </a:t>
            </a:r>
            <a:r>
              <a:rPr lang="de-AT" sz="800" dirty="0" err="1" smtClean="0"/>
              <a:t>Losses</a:t>
            </a:r>
            <a:r>
              <a:rPr lang="de-AT" sz="800" dirty="0" smtClean="0"/>
              <a:t> [</a:t>
            </a:r>
            <a:r>
              <a:rPr lang="de-AT" sz="800" dirty="0" err="1" smtClean="0"/>
              <a:t>elec</a:t>
            </a:r>
            <a:r>
              <a:rPr lang="de-AT" sz="800" dirty="0" smtClean="0"/>
              <a:t>, gas, </a:t>
            </a:r>
            <a:r>
              <a:rPr lang="de-AT" sz="800" dirty="0" err="1" smtClean="0"/>
              <a:t>heat</a:t>
            </a:r>
            <a:r>
              <a:rPr lang="de-AT" sz="800" dirty="0" smtClean="0"/>
              <a:t>, </a:t>
            </a:r>
            <a:r>
              <a:rPr lang="de-AT" sz="800" dirty="0" err="1" smtClean="0"/>
              <a:t>by</a:t>
            </a:r>
            <a:r>
              <a:rPr lang="de-AT" sz="800" dirty="0" smtClean="0"/>
              <a:t> R]</a:t>
            </a:r>
          </a:p>
          <a:p>
            <a:r>
              <a:rPr lang="de-AT" sz="800" dirty="0" smtClean="0"/>
              <a:t>* </a:t>
            </a:r>
            <a:r>
              <a:rPr lang="de-AT" sz="800" dirty="0" err="1" smtClean="0"/>
              <a:t>FE_heat</a:t>
            </a:r>
            <a:r>
              <a:rPr lang="de-AT" sz="800" dirty="0" smtClean="0"/>
              <a:t> </a:t>
            </a:r>
            <a:r>
              <a:rPr lang="de-AT" sz="800" dirty="0" err="1" smtClean="0"/>
              <a:t>produced</a:t>
            </a:r>
            <a:r>
              <a:rPr lang="de-AT" sz="800" dirty="0" smtClean="0"/>
              <a:t> </a:t>
            </a:r>
            <a:r>
              <a:rPr lang="de-AT" sz="800" dirty="0" err="1" smtClean="0"/>
              <a:t>from</a:t>
            </a:r>
            <a:r>
              <a:rPr lang="de-AT" sz="800" dirty="0" smtClean="0"/>
              <a:t> large HP </a:t>
            </a:r>
            <a:r>
              <a:rPr lang="de-AT" sz="800" dirty="0" err="1" smtClean="0"/>
              <a:t>and</a:t>
            </a:r>
            <a:r>
              <a:rPr lang="de-AT" sz="800" dirty="0" smtClean="0"/>
              <a:t> P2H</a:t>
            </a:r>
          </a:p>
          <a:p>
            <a:pPr marL="171450" indent="-171450">
              <a:buFontTx/>
              <a:buChar char="-"/>
            </a:pPr>
            <a:endParaRPr lang="en-IE" sz="800" dirty="0"/>
          </a:p>
        </p:txBody>
      </p:sp>
      <p:sp>
        <p:nvSpPr>
          <p:cNvPr id="30" name="Textfeld 29"/>
          <p:cNvSpPr txBox="1"/>
          <p:nvPr/>
        </p:nvSpPr>
        <p:spPr>
          <a:xfrm>
            <a:off x="3405527" y="4632661"/>
            <a:ext cx="1189796" cy="1323439"/>
          </a:xfrm>
          <a:prstGeom prst="rect">
            <a:avLst/>
          </a:prstGeom>
          <a:noFill/>
        </p:spPr>
        <p:txBody>
          <a:bodyPr wrap="square" rtlCol="0">
            <a:spAutoFit/>
          </a:bodyPr>
          <a:lstStyle/>
          <a:p>
            <a:r>
              <a:rPr lang="de-AT" sz="800" dirty="0" smtClean="0"/>
              <a:t>*</a:t>
            </a:r>
            <a:r>
              <a:rPr lang="de-AT" sz="800" dirty="0" err="1" smtClean="0"/>
              <a:t>FE_required</a:t>
            </a:r>
            <a:r>
              <a:rPr lang="de-AT" sz="800" dirty="0" smtClean="0"/>
              <a:t> e-mob</a:t>
            </a:r>
          </a:p>
          <a:p>
            <a:r>
              <a:rPr lang="de-AT" sz="800" dirty="0" smtClean="0"/>
              <a:t>*Implementation </a:t>
            </a:r>
            <a:r>
              <a:rPr lang="de-AT" sz="800" dirty="0" err="1" smtClean="0"/>
              <a:t>degree</a:t>
            </a:r>
            <a:r>
              <a:rPr lang="de-AT" sz="800" dirty="0" smtClean="0"/>
              <a:t> DSM e-mob (smart-</a:t>
            </a:r>
            <a:r>
              <a:rPr lang="de-AT" sz="800" dirty="0" err="1" smtClean="0"/>
              <a:t>charging</a:t>
            </a:r>
            <a:r>
              <a:rPr lang="de-AT" sz="800" dirty="0" smtClean="0"/>
              <a:t> AND V2G)</a:t>
            </a:r>
          </a:p>
          <a:p>
            <a:r>
              <a:rPr lang="de-AT" sz="800" dirty="0" smtClean="0"/>
              <a:t>*Implementation </a:t>
            </a:r>
            <a:r>
              <a:rPr lang="de-AT" sz="800" dirty="0" err="1" smtClean="0"/>
              <a:t>degree</a:t>
            </a:r>
            <a:r>
              <a:rPr lang="de-AT" sz="800" dirty="0" smtClean="0"/>
              <a:t> DSM </a:t>
            </a:r>
            <a:r>
              <a:rPr lang="de-AT" sz="800" dirty="0" err="1" smtClean="0"/>
              <a:t>Households</a:t>
            </a:r>
            <a:endParaRPr lang="de-AT" sz="800" dirty="0" smtClean="0"/>
          </a:p>
          <a:p>
            <a:r>
              <a:rPr lang="de-AT" sz="800" dirty="0" smtClean="0"/>
              <a:t>*</a:t>
            </a:r>
            <a:r>
              <a:rPr lang="de-AT" sz="800" dirty="0" err="1" smtClean="0"/>
              <a:t>small</a:t>
            </a:r>
            <a:r>
              <a:rPr lang="de-AT" sz="800" dirty="0" smtClean="0"/>
              <a:t> </a:t>
            </a:r>
            <a:r>
              <a:rPr lang="de-AT" sz="800" dirty="0" err="1" smtClean="0"/>
              <a:t>heat</a:t>
            </a:r>
            <a:r>
              <a:rPr lang="de-AT" sz="800" dirty="0" smtClean="0"/>
              <a:t> </a:t>
            </a:r>
            <a:r>
              <a:rPr lang="de-AT" sz="800" dirty="0" err="1" smtClean="0"/>
              <a:t>pumps</a:t>
            </a:r>
            <a:endParaRPr lang="de-AT" sz="800" dirty="0" smtClean="0"/>
          </a:p>
          <a:p>
            <a:r>
              <a:rPr lang="de-AT" sz="800" dirty="0" smtClean="0"/>
              <a:t>*h </a:t>
            </a:r>
            <a:r>
              <a:rPr lang="de-AT" sz="800" dirty="0" err="1" smtClean="0"/>
              <a:t>of</a:t>
            </a:r>
            <a:r>
              <a:rPr lang="de-AT" sz="800" dirty="0" smtClean="0"/>
              <a:t> </a:t>
            </a:r>
            <a:r>
              <a:rPr lang="de-AT" sz="800" dirty="0" err="1" smtClean="0"/>
              <a:t>excess</a:t>
            </a:r>
            <a:r>
              <a:rPr lang="de-AT" sz="800" dirty="0" smtClean="0"/>
              <a:t> </a:t>
            </a:r>
            <a:r>
              <a:rPr lang="de-AT" sz="800" dirty="0" err="1" smtClean="0"/>
              <a:t>elec</a:t>
            </a:r>
            <a:r>
              <a:rPr lang="de-AT" sz="800" dirty="0" smtClean="0"/>
              <a:t> (?)</a:t>
            </a:r>
            <a:endParaRPr lang="en-IE" sz="800" dirty="0"/>
          </a:p>
        </p:txBody>
      </p:sp>
      <p:cxnSp>
        <p:nvCxnSpPr>
          <p:cNvPr id="32" name="Gerade Verbindung mit Pfeil 31"/>
          <p:cNvCxnSpPr/>
          <p:nvPr/>
        </p:nvCxnSpPr>
        <p:spPr>
          <a:xfrm>
            <a:off x="3423243" y="1619139"/>
            <a:ext cx="932633" cy="3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3400075" y="1194580"/>
            <a:ext cx="966989" cy="954107"/>
          </a:xfrm>
          <a:prstGeom prst="rect">
            <a:avLst/>
          </a:prstGeom>
          <a:noFill/>
        </p:spPr>
        <p:txBody>
          <a:bodyPr wrap="square" rtlCol="0">
            <a:spAutoFit/>
          </a:bodyPr>
          <a:lstStyle/>
          <a:p>
            <a:r>
              <a:rPr lang="de-AT" sz="800" dirty="0" err="1" smtClean="0"/>
              <a:t>FE_required</a:t>
            </a:r>
            <a:r>
              <a:rPr lang="de-AT" sz="800" dirty="0" smtClean="0"/>
              <a:t> [FE_I,R, S]</a:t>
            </a:r>
          </a:p>
          <a:p>
            <a:r>
              <a:rPr lang="de-AT" sz="800" dirty="0" smtClean="0">
                <a:sym typeface="Wingdings" panose="05000000000000000000" pitchFamily="2" charset="2"/>
              </a:rPr>
              <a:t> </a:t>
            </a:r>
            <a:r>
              <a:rPr lang="de-AT" sz="800" dirty="0" err="1" smtClean="0">
                <a:sym typeface="Wingdings" panose="05000000000000000000" pitchFamily="2" charset="2"/>
              </a:rPr>
              <a:t>Losses</a:t>
            </a:r>
            <a:r>
              <a:rPr lang="de-AT" sz="800" dirty="0" smtClean="0">
                <a:sym typeface="Wingdings" panose="05000000000000000000" pitchFamily="2" charset="2"/>
              </a:rPr>
              <a:t> in </a:t>
            </a:r>
            <a:r>
              <a:rPr lang="de-AT" sz="800" dirty="0" err="1" smtClean="0">
                <a:sym typeface="Wingdings" panose="05000000000000000000" pitchFamily="2" charset="2"/>
              </a:rPr>
              <a:t>energy</a:t>
            </a:r>
            <a:r>
              <a:rPr lang="de-AT" sz="800" dirty="0" smtClean="0">
                <a:sym typeface="Wingdings" panose="05000000000000000000" pitchFamily="2" charset="2"/>
              </a:rPr>
              <a:t> </a:t>
            </a:r>
            <a:r>
              <a:rPr lang="de-AT" sz="800" dirty="0" err="1" smtClean="0">
                <a:sym typeface="Wingdings" panose="05000000000000000000" pitchFamily="2" charset="2"/>
              </a:rPr>
              <a:t>sector</a:t>
            </a:r>
            <a:r>
              <a:rPr lang="de-AT" sz="800" dirty="0">
                <a:sym typeface="Wingdings" panose="05000000000000000000" pitchFamily="2" charset="2"/>
              </a:rPr>
              <a:t> </a:t>
            </a:r>
            <a:r>
              <a:rPr lang="de-AT" sz="800" dirty="0" smtClean="0">
                <a:sym typeface="Wingdings" panose="05000000000000000000" pitchFamily="2" charset="2"/>
              </a:rPr>
              <a:t> </a:t>
            </a:r>
            <a:r>
              <a:rPr lang="de-AT" sz="800" dirty="0" err="1" smtClean="0">
                <a:sym typeface="Wingdings" panose="05000000000000000000" pitchFamily="2" charset="2"/>
              </a:rPr>
              <a:t>own</a:t>
            </a:r>
            <a:r>
              <a:rPr lang="de-AT" sz="800" dirty="0" smtClean="0">
                <a:sym typeface="Wingdings" panose="05000000000000000000" pitchFamily="2" charset="2"/>
              </a:rPr>
              <a:t> </a:t>
            </a:r>
            <a:r>
              <a:rPr lang="de-AT" sz="800" dirty="0" err="1" smtClean="0">
                <a:sym typeface="Wingdings" panose="05000000000000000000" pitchFamily="2" charset="2"/>
              </a:rPr>
              <a:t>calculations</a:t>
            </a:r>
            <a:r>
              <a:rPr lang="de-AT" sz="800" dirty="0" smtClean="0">
                <a:sym typeface="Wingdings" panose="05000000000000000000" pitchFamily="2" charset="2"/>
              </a:rPr>
              <a:t> </a:t>
            </a:r>
            <a:r>
              <a:rPr lang="de-AT" sz="800" dirty="0" err="1" smtClean="0">
                <a:sym typeface="Wingdings" panose="05000000000000000000" pitchFamily="2" charset="2"/>
              </a:rPr>
              <a:t>to</a:t>
            </a:r>
            <a:r>
              <a:rPr lang="de-AT" sz="800" dirty="0" smtClean="0">
                <a:sym typeface="Wingdings" panose="05000000000000000000" pitchFamily="2" charset="2"/>
              </a:rPr>
              <a:t> </a:t>
            </a:r>
            <a:r>
              <a:rPr lang="de-AT" sz="800" dirty="0" err="1" smtClean="0">
                <a:sym typeface="Wingdings" panose="05000000000000000000" pitchFamily="2" charset="2"/>
              </a:rPr>
              <a:t>avoid</a:t>
            </a:r>
            <a:r>
              <a:rPr lang="de-AT" sz="800" dirty="0" smtClean="0">
                <a:sym typeface="Wingdings" panose="05000000000000000000" pitchFamily="2" charset="2"/>
              </a:rPr>
              <a:t> double </a:t>
            </a:r>
            <a:r>
              <a:rPr lang="de-AT" sz="800" dirty="0" err="1" smtClean="0">
                <a:sym typeface="Wingdings" panose="05000000000000000000" pitchFamily="2" charset="2"/>
              </a:rPr>
              <a:t>counting</a:t>
            </a:r>
            <a:r>
              <a:rPr lang="de-AT" sz="800" dirty="0" smtClean="0">
                <a:sym typeface="Wingdings" panose="05000000000000000000" pitchFamily="2" charset="2"/>
              </a:rPr>
              <a:t>!</a:t>
            </a:r>
            <a:endParaRPr lang="de-AT" sz="800" dirty="0" smtClean="0"/>
          </a:p>
        </p:txBody>
      </p:sp>
      <p:sp>
        <p:nvSpPr>
          <p:cNvPr id="35" name="Textfeld 34"/>
          <p:cNvSpPr txBox="1"/>
          <p:nvPr/>
        </p:nvSpPr>
        <p:spPr>
          <a:xfrm>
            <a:off x="3364757" y="2564663"/>
            <a:ext cx="1366169" cy="215444"/>
          </a:xfrm>
          <a:prstGeom prst="rect">
            <a:avLst/>
          </a:prstGeom>
          <a:noFill/>
        </p:spPr>
        <p:txBody>
          <a:bodyPr wrap="square" rtlCol="0">
            <a:spAutoFit/>
          </a:bodyPr>
          <a:lstStyle/>
          <a:p>
            <a:r>
              <a:rPr lang="de-AT" sz="800" dirty="0" err="1" smtClean="0"/>
              <a:t>FE_consumed</a:t>
            </a:r>
            <a:r>
              <a:rPr lang="de-AT" sz="800" dirty="0" smtClean="0"/>
              <a:t> [FE_I,R, S]</a:t>
            </a:r>
            <a:endParaRPr lang="en-IE" sz="800" dirty="0"/>
          </a:p>
        </p:txBody>
      </p:sp>
      <p:cxnSp>
        <p:nvCxnSpPr>
          <p:cNvPr id="36" name="Gerade Verbindung mit Pfeil 35"/>
          <p:cNvCxnSpPr/>
          <p:nvPr/>
        </p:nvCxnSpPr>
        <p:spPr>
          <a:xfrm flipH="1">
            <a:off x="3445619" y="2843517"/>
            <a:ext cx="903339" cy="3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p:cNvCxnSpPr/>
          <p:nvPr/>
        </p:nvCxnSpPr>
        <p:spPr>
          <a:xfrm flipV="1">
            <a:off x="7412647" y="1619139"/>
            <a:ext cx="627257" cy="3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feld 40"/>
          <p:cNvSpPr txBox="1"/>
          <p:nvPr/>
        </p:nvSpPr>
        <p:spPr>
          <a:xfrm>
            <a:off x="7345632" y="1391682"/>
            <a:ext cx="1366169" cy="215444"/>
          </a:xfrm>
          <a:prstGeom prst="rect">
            <a:avLst/>
          </a:prstGeom>
          <a:noFill/>
        </p:spPr>
        <p:txBody>
          <a:bodyPr wrap="square" rtlCol="0">
            <a:spAutoFit/>
          </a:bodyPr>
          <a:lstStyle/>
          <a:p>
            <a:r>
              <a:rPr lang="de-AT" sz="800" dirty="0" err="1" smtClean="0"/>
              <a:t>Cap_required</a:t>
            </a:r>
            <a:endParaRPr lang="en-IE" sz="800" dirty="0"/>
          </a:p>
        </p:txBody>
      </p:sp>
      <p:sp>
        <p:nvSpPr>
          <p:cNvPr id="42" name="Textfeld 41"/>
          <p:cNvSpPr txBox="1"/>
          <p:nvPr/>
        </p:nvSpPr>
        <p:spPr>
          <a:xfrm>
            <a:off x="7356819" y="2595569"/>
            <a:ext cx="1366169" cy="215444"/>
          </a:xfrm>
          <a:prstGeom prst="rect">
            <a:avLst/>
          </a:prstGeom>
          <a:noFill/>
        </p:spPr>
        <p:txBody>
          <a:bodyPr wrap="square" rtlCol="0">
            <a:spAutoFit/>
          </a:bodyPr>
          <a:lstStyle/>
          <a:p>
            <a:r>
              <a:rPr lang="de-AT" sz="800" dirty="0" err="1" smtClean="0"/>
              <a:t>Cap_available</a:t>
            </a:r>
            <a:endParaRPr lang="en-IE" sz="800" dirty="0"/>
          </a:p>
        </p:txBody>
      </p:sp>
      <p:cxnSp>
        <p:nvCxnSpPr>
          <p:cNvPr id="43" name="Gerade Verbindung mit Pfeil 42"/>
          <p:cNvCxnSpPr/>
          <p:nvPr/>
        </p:nvCxnSpPr>
        <p:spPr>
          <a:xfrm flipH="1">
            <a:off x="7412647" y="2833521"/>
            <a:ext cx="627258" cy="9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p:cNvCxnSpPr/>
          <p:nvPr/>
        </p:nvCxnSpPr>
        <p:spPr>
          <a:xfrm flipV="1">
            <a:off x="3445619" y="4632661"/>
            <a:ext cx="1006264" cy="74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p:cNvCxnSpPr/>
          <p:nvPr/>
        </p:nvCxnSpPr>
        <p:spPr>
          <a:xfrm flipV="1">
            <a:off x="7560370" y="3695097"/>
            <a:ext cx="500054" cy="897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feld 51"/>
          <p:cNvSpPr txBox="1"/>
          <p:nvPr/>
        </p:nvSpPr>
        <p:spPr>
          <a:xfrm rot="17922180">
            <a:off x="7191985" y="3670364"/>
            <a:ext cx="1507942" cy="338554"/>
          </a:xfrm>
          <a:prstGeom prst="rect">
            <a:avLst/>
          </a:prstGeom>
          <a:noFill/>
        </p:spPr>
        <p:txBody>
          <a:bodyPr wrap="square" rtlCol="0">
            <a:spAutoFit/>
          </a:bodyPr>
          <a:lstStyle/>
          <a:p>
            <a:r>
              <a:rPr lang="de-AT" sz="800" dirty="0" smtClean="0"/>
              <a:t>h </a:t>
            </a:r>
            <a:r>
              <a:rPr lang="de-AT" sz="800" dirty="0" err="1" smtClean="0"/>
              <a:t>of</a:t>
            </a:r>
            <a:r>
              <a:rPr lang="de-AT" sz="800" dirty="0" smtClean="0"/>
              <a:t> </a:t>
            </a:r>
            <a:r>
              <a:rPr lang="de-AT" sz="800" dirty="0" err="1" smtClean="0"/>
              <a:t>excess</a:t>
            </a:r>
            <a:r>
              <a:rPr lang="de-AT" sz="800" dirty="0" smtClean="0"/>
              <a:t> </a:t>
            </a:r>
            <a:r>
              <a:rPr lang="de-AT" sz="800" dirty="0" err="1" smtClean="0"/>
              <a:t>elec</a:t>
            </a:r>
            <a:r>
              <a:rPr lang="de-AT" sz="800" dirty="0" smtClean="0"/>
              <a:t> (?)</a:t>
            </a:r>
          </a:p>
          <a:p>
            <a:pPr marL="171450" indent="-171450">
              <a:buFontTx/>
              <a:buChar char="-"/>
            </a:pPr>
            <a:endParaRPr lang="en-IE" sz="800" dirty="0"/>
          </a:p>
        </p:txBody>
      </p:sp>
      <p:sp>
        <p:nvSpPr>
          <p:cNvPr id="63" name="Textfeld 62"/>
          <p:cNvSpPr txBox="1"/>
          <p:nvPr/>
        </p:nvSpPr>
        <p:spPr>
          <a:xfrm>
            <a:off x="4355876" y="6554918"/>
            <a:ext cx="2974983" cy="338554"/>
          </a:xfrm>
          <a:prstGeom prst="rect">
            <a:avLst/>
          </a:prstGeom>
          <a:noFill/>
        </p:spPr>
        <p:txBody>
          <a:bodyPr wrap="square" rtlCol="0">
            <a:spAutoFit/>
          </a:bodyPr>
          <a:lstStyle/>
          <a:p>
            <a:r>
              <a:rPr lang="de-AT" sz="800" b="1" dirty="0" smtClean="0"/>
              <a:t>*</a:t>
            </a:r>
            <a:r>
              <a:rPr lang="de-AT" sz="800" b="1" dirty="0" err="1" smtClean="0"/>
              <a:t>Policies</a:t>
            </a:r>
            <a:r>
              <a:rPr lang="de-AT" sz="800" b="1" dirty="0" smtClean="0"/>
              <a:t> (e.g. </a:t>
            </a:r>
            <a:r>
              <a:rPr lang="de-AT" sz="800" b="1" dirty="0" err="1" smtClean="0"/>
              <a:t>storage</a:t>
            </a:r>
            <a:r>
              <a:rPr lang="de-AT" sz="800" b="1" dirty="0" smtClean="0"/>
              <a:t>, </a:t>
            </a:r>
            <a:r>
              <a:rPr lang="de-AT" sz="800" b="1" dirty="0" err="1" smtClean="0"/>
              <a:t>grid</a:t>
            </a:r>
            <a:r>
              <a:rPr lang="de-AT" sz="800" b="1" dirty="0" smtClean="0"/>
              <a:t> </a:t>
            </a:r>
            <a:r>
              <a:rPr lang="de-AT" sz="800" b="1" dirty="0" err="1" smtClean="0"/>
              <a:t>expansion</a:t>
            </a:r>
            <a:r>
              <a:rPr lang="de-AT" sz="800" b="1" dirty="0" smtClean="0"/>
              <a:t>…)</a:t>
            </a:r>
          </a:p>
          <a:p>
            <a:pPr marL="171450" indent="-171450">
              <a:buFontTx/>
              <a:buChar char="-"/>
            </a:pPr>
            <a:endParaRPr lang="en-IE" sz="800" dirty="0"/>
          </a:p>
        </p:txBody>
      </p:sp>
      <p:sp>
        <p:nvSpPr>
          <p:cNvPr id="28" name="Rechteck 27"/>
          <p:cNvSpPr/>
          <p:nvPr/>
        </p:nvSpPr>
        <p:spPr>
          <a:xfrm>
            <a:off x="1338976" y="1789417"/>
            <a:ext cx="1620478"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dirty="0" smtClean="0">
                <a:solidFill>
                  <a:schemeClr val="tx1">
                    <a:lumMod val="75000"/>
                    <a:lumOff val="25000"/>
                  </a:schemeClr>
                </a:solidFill>
              </a:rPr>
              <a:t>Transport HH: (</a:t>
            </a:r>
            <a:r>
              <a:rPr lang="de-AT" sz="800" dirty="0" err="1" smtClean="0">
                <a:solidFill>
                  <a:schemeClr val="tx1">
                    <a:lumMod val="75000"/>
                    <a:lumOff val="25000"/>
                  </a:schemeClr>
                </a:solidFill>
              </a:rPr>
              <a:t>UVa</a:t>
            </a:r>
            <a:r>
              <a:rPr lang="de-AT" sz="800" dirty="0" smtClean="0">
                <a:solidFill>
                  <a:schemeClr val="tx1">
                    <a:lumMod val="75000"/>
                    <a:lumOff val="25000"/>
                  </a:schemeClr>
                </a:solidFill>
              </a:rPr>
              <a:t>/WP4)</a:t>
            </a:r>
          </a:p>
          <a:p>
            <a:pPr marL="171450" indent="-171450">
              <a:buFontTx/>
              <a:buChar char="-"/>
            </a:pPr>
            <a:r>
              <a:rPr lang="de-AT" sz="800" dirty="0" smtClean="0">
                <a:solidFill>
                  <a:schemeClr val="tx1">
                    <a:lumMod val="75000"/>
                    <a:lumOff val="25000"/>
                  </a:schemeClr>
                </a:solidFill>
              </a:rPr>
              <a:t>Input: </a:t>
            </a:r>
            <a:r>
              <a:rPr lang="de-AT" sz="800" dirty="0" err="1" smtClean="0">
                <a:solidFill>
                  <a:schemeClr val="tx1">
                    <a:lumMod val="75000"/>
                    <a:lumOff val="25000"/>
                  </a:schemeClr>
                </a:solidFill>
              </a:rPr>
              <a:t>pkm</a:t>
            </a:r>
            <a:endParaRPr lang="de-AT" sz="800" dirty="0" smtClean="0">
              <a:solidFill>
                <a:schemeClr val="tx1">
                  <a:lumMod val="75000"/>
                  <a:lumOff val="25000"/>
                </a:schemeClr>
              </a:solidFill>
            </a:endParaRPr>
          </a:p>
          <a:p>
            <a:pPr marL="171450" indent="-171450">
              <a:buFontTx/>
              <a:buChar char="-"/>
            </a:pPr>
            <a:r>
              <a:rPr lang="de-AT" sz="800" dirty="0" smtClean="0">
                <a:solidFill>
                  <a:schemeClr val="tx1">
                    <a:lumMod val="75000"/>
                    <a:lumOff val="25000"/>
                  </a:schemeClr>
                </a:solidFill>
              </a:rPr>
              <a:t>Output: </a:t>
            </a:r>
            <a:r>
              <a:rPr lang="de-AT" sz="800" dirty="0" err="1" smtClean="0">
                <a:solidFill>
                  <a:schemeClr val="tx1">
                    <a:lumMod val="75000"/>
                    <a:lumOff val="25000"/>
                  </a:schemeClr>
                </a:solidFill>
              </a:rPr>
              <a:t>FE_required</a:t>
            </a:r>
            <a:endParaRPr lang="de-AT" sz="800" dirty="0" smtClean="0">
              <a:solidFill>
                <a:schemeClr val="tx1">
                  <a:lumMod val="75000"/>
                  <a:lumOff val="25000"/>
                </a:schemeClr>
              </a:solidFill>
            </a:endParaRPr>
          </a:p>
        </p:txBody>
      </p:sp>
      <p:sp>
        <p:nvSpPr>
          <p:cNvPr id="29" name="Rechteck 28"/>
          <p:cNvSpPr/>
          <p:nvPr/>
        </p:nvSpPr>
        <p:spPr>
          <a:xfrm>
            <a:off x="1338976" y="4667028"/>
            <a:ext cx="1597059" cy="725606"/>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dirty="0" smtClean="0">
                <a:solidFill>
                  <a:schemeClr val="tx1">
                    <a:lumMod val="75000"/>
                    <a:lumOff val="25000"/>
                  </a:schemeClr>
                </a:solidFill>
              </a:rPr>
              <a:t>Final </a:t>
            </a:r>
            <a:r>
              <a:rPr lang="de-AT" sz="800" dirty="0" err="1" smtClean="0">
                <a:solidFill>
                  <a:schemeClr val="tx1">
                    <a:lumMod val="75000"/>
                    <a:lumOff val="25000"/>
                  </a:schemeClr>
                </a:solidFill>
              </a:rPr>
              <a:t>Energy</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Intensities</a:t>
            </a:r>
            <a:endParaRPr lang="de-AT" sz="800" dirty="0" smtClean="0">
              <a:solidFill>
                <a:schemeClr val="tx1">
                  <a:lumMod val="75000"/>
                  <a:lumOff val="25000"/>
                </a:schemeClr>
              </a:solidFill>
            </a:endParaRPr>
          </a:p>
          <a:p>
            <a:r>
              <a:rPr lang="de-AT" sz="800" dirty="0" smtClean="0">
                <a:solidFill>
                  <a:schemeClr val="tx1">
                    <a:lumMod val="75000"/>
                    <a:lumOff val="25000"/>
                  </a:schemeClr>
                </a:solidFill>
              </a:rPr>
              <a:t>(Rest </a:t>
            </a:r>
            <a:r>
              <a:rPr lang="de-AT" sz="800" dirty="0" err="1" smtClean="0">
                <a:solidFill>
                  <a:schemeClr val="tx1">
                    <a:lumMod val="75000"/>
                    <a:lumOff val="25000"/>
                  </a:schemeClr>
                </a:solidFill>
              </a:rPr>
              <a:t>of</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Sectors</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Uva</a:t>
            </a:r>
            <a:r>
              <a:rPr lang="de-AT" sz="800" dirty="0" smtClean="0">
                <a:solidFill>
                  <a:schemeClr val="tx1">
                    <a:lumMod val="75000"/>
                    <a:lumOff val="25000"/>
                  </a:schemeClr>
                </a:solidFill>
              </a:rPr>
              <a:t>/WP7):</a:t>
            </a:r>
          </a:p>
          <a:p>
            <a:pPr marL="171450" indent="-171450">
              <a:buFontTx/>
              <a:buChar char="-"/>
            </a:pPr>
            <a:r>
              <a:rPr lang="de-AT" sz="800" dirty="0" smtClean="0">
                <a:solidFill>
                  <a:schemeClr val="tx1">
                    <a:lumMod val="75000"/>
                    <a:lumOff val="25000"/>
                  </a:schemeClr>
                </a:solidFill>
              </a:rPr>
              <a:t>Input:</a:t>
            </a:r>
          </a:p>
          <a:p>
            <a:pPr marL="171450" indent="-171450">
              <a:buFontTx/>
              <a:buChar char="-"/>
            </a:pPr>
            <a:r>
              <a:rPr lang="de-AT" sz="800" dirty="0" smtClean="0">
                <a:solidFill>
                  <a:schemeClr val="tx1">
                    <a:lumMod val="75000"/>
                    <a:lumOff val="25000"/>
                  </a:schemeClr>
                </a:solidFill>
              </a:rPr>
              <a:t>Output:</a:t>
            </a:r>
          </a:p>
        </p:txBody>
      </p:sp>
      <p:sp>
        <p:nvSpPr>
          <p:cNvPr id="31" name="Rechteck 30"/>
          <p:cNvSpPr/>
          <p:nvPr/>
        </p:nvSpPr>
        <p:spPr>
          <a:xfrm>
            <a:off x="1331017" y="3065081"/>
            <a:ext cx="1612152" cy="673231"/>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dirty="0" err="1" smtClean="0">
                <a:solidFill>
                  <a:schemeClr val="tx1">
                    <a:lumMod val="75000"/>
                    <a:lumOff val="25000"/>
                  </a:schemeClr>
                </a:solidFill>
              </a:rPr>
              <a:t>Households</a:t>
            </a:r>
            <a:r>
              <a:rPr lang="de-AT" sz="800" dirty="0" smtClean="0">
                <a:solidFill>
                  <a:schemeClr val="tx1">
                    <a:lumMod val="75000"/>
                    <a:lumOff val="25000"/>
                  </a:schemeClr>
                </a:solidFill>
              </a:rPr>
              <a:t>: Buildings (SDEWES/WP4/Tomislav)</a:t>
            </a:r>
          </a:p>
          <a:p>
            <a:pPr marL="171450" indent="-171450">
              <a:buFontTx/>
              <a:buChar char="-"/>
            </a:pPr>
            <a:r>
              <a:rPr lang="de-AT" sz="800" dirty="0" smtClean="0">
                <a:solidFill>
                  <a:schemeClr val="tx1">
                    <a:lumMod val="75000"/>
                    <a:lumOff val="25000"/>
                  </a:schemeClr>
                </a:solidFill>
              </a:rPr>
              <a:t>Input: m²/pp, kWh/m²…</a:t>
            </a:r>
          </a:p>
          <a:p>
            <a:pPr marL="171450" indent="-171450">
              <a:buFontTx/>
              <a:buChar char="-"/>
            </a:pPr>
            <a:r>
              <a:rPr lang="de-AT" sz="800" dirty="0" smtClean="0">
                <a:solidFill>
                  <a:schemeClr val="tx1">
                    <a:lumMod val="75000"/>
                    <a:lumOff val="25000"/>
                  </a:schemeClr>
                </a:solidFill>
              </a:rPr>
              <a:t>Output: </a:t>
            </a:r>
            <a:r>
              <a:rPr lang="de-AT" sz="800" dirty="0" err="1" smtClean="0">
                <a:solidFill>
                  <a:schemeClr val="tx1">
                    <a:lumMod val="75000"/>
                    <a:lumOff val="25000"/>
                  </a:schemeClr>
                </a:solidFill>
              </a:rPr>
              <a:t>FE_required</a:t>
            </a:r>
            <a:endParaRPr lang="de-AT" sz="800" dirty="0" smtClean="0">
              <a:solidFill>
                <a:schemeClr val="tx1">
                  <a:lumMod val="75000"/>
                  <a:lumOff val="25000"/>
                </a:schemeClr>
              </a:solidFill>
            </a:endParaRPr>
          </a:p>
        </p:txBody>
      </p:sp>
      <p:sp>
        <p:nvSpPr>
          <p:cNvPr id="33" name="Rectángulo 1"/>
          <p:cNvSpPr/>
          <p:nvPr/>
        </p:nvSpPr>
        <p:spPr>
          <a:xfrm>
            <a:off x="928842" y="705351"/>
            <a:ext cx="9821708" cy="5314449"/>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800" b="1" dirty="0">
              <a:solidFill>
                <a:srgbClr val="C00000"/>
              </a:solidFill>
            </a:endParaRPr>
          </a:p>
        </p:txBody>
      </p:sp>
      <p:cxnSp>
        <p:nvCxnSpPr>
          <p:cNvPr id="15" name="Gerade Verbindung mit Pfeil 14"/>
          <p:cNvCxnSpPr/>
          <p:nvPr/>
        </p:nvCxnSpPr>
        <p:spPr>
          <a:xfrm>
            <a:off x="368300" y="1797050"/>
            <a:ext cx="807442"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28029" y="1830676"/>
            <a:ext cx="1120104" cy="830997"/>
          </a:xfrm>
          <a:prstGeom prst="rect">
            <a:avLst/>
          </a:prstGeom>
          <a:noFill/>
        </p:spPr>
        <p:txBody>
          <a:bodyPr wrap="square" rtlCol="0">
            <a:spAutoFit/>
          </a:bodyPr>
          <a:lstStyle/>
          <a:p>
            <a:r>
              <a:rPr lang="de-AT" sz="800" dirty="0" smtClean="0"/>
              <a:t>*</a:t>
            </a:r>
            <a:r>
              <a:rPr lang="de-AT" sz="800" dirty="0" err="1" smtClean="0"/>
              <a:t>Economic</a:t>
            </a:r>
            <a:r>
              <a:rPr lang="de-AT" sz="800" dirty="0" smtClean="0"/>
              <a:t> Demand</a:t>
            </a:r>
          </a:p>
          <a:p>
            <a:r>
              <a:rPr lang="de-AT" sz="800" dirty="0" smtClean="0"/>
              <a:t>*</a:t>
            </a:r>
            <a:r>
              <a:rPr lang="de-AT" sz="800" dirty="0" err="1" smtClean="0"/>
              <a:t>Energy</a:t>
            </a:r>
            <a:r>
              <a:rPr lang="de-AT" sz="800" dirty="0" smtClean="0"/>
              <a:t> </a:t>
            </a:r>
            <a:r>
              <a:rPr lang="de-AT" sz="800" dirty="0" err="1" smtClean="0"/>
              <a:t>intensities</a:t>
            </a:r>
            <a:endParaRPr lang="de-AT" sz="800" dirty="0" smtClean="0"/>
          </a:p>
          <a:p>
            <a:r>
              <a:rPr lang="de-AT" sz="800" dirty="0" smtClean="0"/>
              <a:t>*</a:t>
            </a:r>
            <a:r>
              <a:rPr lang="de-AT" sz="800" dirty="0" err="1" smtClean="0"/>
              <a:t>Policies</a:t>
            </a:r>
            <a:r>
              <a:rPr lang="de-AT" sz="800" dirty="0" smtClean="0"/>
              <a:t> (DSM </a:t>
            </a:r>
            <a:r>
              <a:rPr lang="de-AT" sz="800" dirty="0" err="1" smtClean="0"/>
              <a:t>technologies</a:t>
            </a:r>
            <a:r>
              <a:rPr lang="de-AT" sz="800" dirty="0" smtClean="0"/>
              <a:t>, </a:t>
            </a:r>
            <a:r>
              <a:rPr lang="de-AT" sz="800" dirty="0" err="1" smtClean="0"/>
              <a:t>efficiency</a:t>
            </a:r>
            <a:r>
              <a:rPr lang="de-AT" sz="800" dirty="0" smtClean="0"/>
              <a:t>, end </a:t>
            </a:r>
            <a:r>
              <a:rPr lang="de-AT" sz="800" dirty="0" err="1" smtClean="0"/>
              <a:t>use</a:t>
            </a:r>
            <a:r>
              <a:rPr lang="de-AT" sz="800" dirty="0" smtClean="0"/>
              <a:t> </a:t>
            </a:r>
            <a:r>
              <a:rPr lang="de-AT" sz="800" dirty="0" err="1" smtClean="0"/>
              <a:t>technologies</a:t>
            </a:r>
            <a:r>
              <a:rPr lang="de-AT" sz="800" dirty="0" smtClean="0"/>
              <a:t>) </a:t>
            </a:r>
            <a:endParaRPr lang="en-IE" sz="800" dirty="0"/>
          </a:p>
        </p:txBody>
      </p:sp>
      <p:sp>
        <p:nvSpPr>
          <p:cNvPr id="47" name="Textfeld 46"/>
          <p:cNvSpPr txBox="1"/>
          <p:nvPr/>
        </p:nvSpPr>
        <p:spPr>
          <a:xfrm>
            <a:off x="11006667" y="994385"/>
            <a:ext cx="1023100" cy="707886"/>
          </a:xfrm>
          <a:prstGeom prst="rect">
            <a:avLst/>
          </a:prstGeom>
          <a:noFill/>
        </p:spPr>
        <p:txBody>
          <a:bodyPr wrap="square" rtlCol="0">
            <a:spAutoFit/>
          </a:bodyPr>
          <a:lstStyle/>
          <a:p>
            <a:r>
              <a:rPr lang="de-AT" sz="800" dirty="0" smtClean="0"/>
              <a:t>*Investments$ [</a:t>
            </a:r>
            <a:r>
              <a:rPr lang="de-AT" sz="800" dirty="0" err="1" smtClean="0"/>
              <a:t>sector</a:t>
            </a:r>
            <a:r>
              <a:rPr lang="de-AT" sz="800" dirty="0" smtClean="0"/>
              <a:t>, R]</a:t>
            </a:r>
          </a:p>
          <a:p>
            <a:endParaRPr lang="de-AT" sz="800" dirty="0" smtClean="0"/>
          </a:p>
          <a:p>
            <a:r>
              <a:rPr lang="de-AT" sz="800" dirty="0" smtClean="0"/>
              <a:t>*Material </a:t>
            </a:r>
            <a:r>
              <a:rPr lang="de-AT" sz="800" dirty="0" err="1" smtClean="0"/>
              <a:t>demand</a:t>
            </a:r>
            <a:r>
              <a:rPr lang="de-AT" sz="800" dirty="0" smtClean="0"/>
              <a:t> [</a:t>
            </a:r>
            <a:r>
              <a:rPr lang="de-AT" sz="800" dirty="0" err="1" smtClean="0"/>
              <a:t>material,R</a:t>
            </a:r>
            <a:r>
              <a:rPr lang="de-AT" sz="800" dirty="0" smtClean="0"/>
              <a:t>]</a:t>
            </a:r>
            <a:endParaRPr lang="en-IE" sz="800" dirty="0"/>
          </a:p>
        </p:txBody>
      </p:sp>
      <p:cxnSp>
        <p:nvCxnSpPr>
          <p:cNvPr id="49" name="Gerade Verbindung mit Pfeil 48"/>
          <p:cNvCxnSpPr/>
          <p:nvPr/>
        </p:nvCxnSpPr>
        <p:spPr>
          <a:xfrm flipV="1">
            <a:off x="10515601" y="1289050"/>
            <a:ext cx="444859" cy="11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feld 50"/>
          <p:cNvSpPr txBox="1"/>
          <p:nvPr/>
        </p:nvSpPr>
        <p:spPr>
          <a:xfrm>
            <a:off x="6031757" y="61677"/>
            <a:ext cx="1694518" cy="584775"/>
          </a:xfrm>
          <a:prstGeom prst="rect">
            <a:avLst/>
          </a:prstGeom>
          <a:noFill/>
        </p:spPr>
        <p:txBody>
          <a:bodyPr wrap="square" rtlCol="0">
            <a:spAutoFit/>
          </a:bodyPr>
          <a:lstStyle/>
          <a:p>
            <a:r>
              <a:rPr lang="de-AT" sz="800" dirty="0" smtClean="0"/>
              <a:t>*</a:t>
            </a:r>
            <a:r>
              <a:rPr lang="de-AT" sz="800" dirty="0" err="1" smtClean="0"/>
              <a:t>Available_Primary_fuels</a:t>
            </a:r>
            <a:r>
              <a:rPr lang="de-AT" sz="800" dirty="0" smtClean="0"/>
              <a:t> [PE_I, R]</a:t>
            </a:r>
          </a:p>
          <a:p>
            <a:r>
              <a:rPr lang="de-AT" sz="800" dirty="0" smtClean="0"/>
              <a:t>*Variable </a:t>
            </a:r>
            <a:r>
              <a:rPr lang="de-AT" sz="800" dirty="0" err="1" smtClean="0"/>
              <a:t>unit</a:t>
            </a:r>
            <a:r>
              <a:rPr lang="de-AT" sz="800" dirty="0" smtClean="0"/>
              <a:t> </a:t>
            </a:r>
            <a:r>
              <a:rPr lang="de-AT" sz="800" dirty="0" err="1" smtClean="0"/>
              <a:t>cost</a:t>
            </a:r>
            <a:r>
              <a:rPr lang="de-AT" sz="800" dirty="0" smtClean="0"/>
              <a:t> [TI_I, R] (</a:t>
            </a:r>
            <a:r>
              <a:rPr lang="de-AT" sz="800" dirty="0" err="1" smtClean="0"/>
              <a:t>maybe</a:t>
            </a:r>
            <a:r>
              <a:rPr lang="de-AT" sz="800" dirty="0" smtClean="0"/>
              <a:t> </a:t>
            </a:r>
            <a:r>
              <a:rPr lang="de-AT" sz="800" dirty="0" err="1" smtClean="0"/>
              <a:t>including</a:t>
            </a:r>
            <a:r>
              <a:rPr lang="de-AT" sz="800" dirty="0" smtClean="0"/>
              <a:t> CO2-cost?)</a:t>
            </a:r>
          </a:p>
          <a:p>
            <a:endParaRPr lang="en-IE" sz="800" dirty="0"/>
          </a:p>
        </p:txBody>
      </p:sp>
      <p:cxnSp>
        <p:nvCxnSpPr>
          <p:cNvPr id="54" name="Gerade Verbindung mit Pfeil 53"/>
          <p:cNvCxnSpPr/>
          <p:nvPr/>
        </p:nvCxnSpPr>
        <p:spPr>
          <a:xfrm>
            <a:off x="6031757" y="54228"/>
            <a:ext cx="0" cy="805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p:cNvCxnSpPr/>
          <p:nvPr/>
        </p:nvCxnSpPr>
        <p:spPr>
          <a:xfrm flipH="1">
            <a:off x="302696" y="3210457"/>
            <a:ext cx="869410" cy="5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feld 59"/>
          <p:cNvSpPr txBox="1"/>
          <p:nvPr/>
        </p:nvSpPr>
        <p:spPr>
          <a:xfrm>
            <a:off x="12364" y="3248554"/>
            <a:ext cx="1120104" cy="461665"/>
          </a:xfrm>
          <a:prstGeom prst="rect">
            <a:avLst/>
          </a:prstGeom>
          <a:noFill/>
        </p:spPr>
        <p:txBody>
          <a:bodyPr wrap="square" rtlCol="0">
            <a:spAutoFit/>
          </a:bodyPr>
          <a:lstStyle/>
          <a:p>
            <a:r>
              <a:rPr lang="de-AT" sz="800" dirty="0" smtClean="0"/>
              <a:t>*</a:t>
            </a:r>
            <a:r>
              <a:rPr lang="de-AT" sz="800" dirty="0" err="1" smtClean="0"/>
              <a:t>Fulfillable</a:t>
            </a:r>
            <a:r>
              <a:rPr lang="de-AT" sz="800" dirty="0" smtClean="0"/>
              <a:t> </a:t>
            </a:r>
            <a:r>
              <a:rPr lang="de-AT" sz="800" dirty="0" err="1" smtClean="0"/>
              <a:t>Useful</a:t>
            </a:r>
            <a:r>
              <a:rPr lang="de-AT" sz="800" dirty="0" smtClean="0"/>
              <a:t> </a:t>
            </a:r>
            <a:r>
              <a:rPr lang="de-AT" sz="800" dirty="0" err="1" smtClean="0"/>
              <a:t>Energy</a:t>
            </a:r>
            <a:r>
              <a:rPr lang="en-IE" sz="800" dirty="0" smtClean="0"/>
              <a:t> service</a:t>
            </a:r>
          </a:p>
          <a:p>
            <a:r>
              <a:rPr lang="de-AT" sz="800" dirty="0" smtClean="0"/>
              <a:t>* </a:t>
            </a:r>
            <a:r>
              <a:rPr lang="de-AT" sz="800" dirty="0" err="1" smtClean="0"/>
              <a:t>Scarcity</a:t>
            </a:r>
            <a:r>
              <a:rPr lang="de-AT" sz="800" dirty="0" smtClean="0"/>
              <a:t> </a:t>
            </a:r>
            <a:r>
              <a:rPr lang="de-AT" sz="800" dirty="0" err="1" smtClean="0"/>
              <a:t>signal</a:t>
            </a:r>
            <a:endParaRPr lang="de-AT" sz="800" dirty="0" smtClean="0"/>
          </a:p>
        </p:txBody>
      </p:sp>
      <p:cxnSp>
        <p:nvCxnSpPr>
          <p:cNvPr id="61" name="Gerade Verbindung mit Pfeil 60"/>
          <p:cNvCxnSpPr>
            <a:endCxn id="16" idx="3"/>
          </p:cNvCxnSpPr>
          <p:nvPr/>
        </p:nvCxnSpPr>
        <p:spPr>
          <a:xfrm flipH="1">
            <a:off x="10515601" y="2284645"/>
            <a:ext cx="481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feld 64"/>
          <p:cNvSpPr txBox="1"/>
          <p:nvPr/>
        </p:nvSpPr>
        <p:spPr>
          <a:xfrm>
            <a:off x="11006667" y="1922263"/>
            <a:ext cx="1023100" cy="707886"/>
          </a:xfrm>
          <a:prstGeom prst="rect">
            <a:avLst/>
          </a:prstGeom>
          <a:noFill/>
        </p:spPr>
        <p:txBody>
          <a:bodyPr wrap="square" rtlCol="0">
            <a:spAutoFit/>
          </a:bodyPr>
          <a:lstStyle/>
          <a:p>
            <a:r>
              <a:rPr lang="de-AT" sz="800" dirty="0" smtClean="0"/>
              <a:t>*</a:t>
            </a:r>
            <a:r>
              <a:rPr lang="de-AT" sz="800" dirty="0" err="1" smtClean="0"/>
              <a:t>Capacity</a:t>
            </a:r>
            <a:r>
              <a:rPr lang="de-AT" sz="800" dirty="0" smtClean="0"/>
              <a:t> </a:t>
            </a:r>
            <a:r>
              <a:rPr lang="de-AT" sz="800" dirty="0" err="1" smtClean="0"/>
              <a:t>expansion</a:t>
            </a:r>
            <a:r>
              <a:rPr lang="de-AT" sz="800" dirty="0" smtClean="0"/>
              <a:t> </a:t>
            </a:r>
            <a:r>
              <a:rPr lang="de-AT" sz="800" dirty="0" err="1" smtClean="0"/>
              <a:t>policy</a:t>
            </a:r>
            <a:endParaRPr lang="de-AT" sz="800" dirty="0" smtClean="0"/>
          </a:p>
          <a:p>
            <a:endParaRPr lang="de-AT" sz="800" dirty="0" smtClean="0"/>
          </a:p>
          <a:p>
            <a:r>
              <a:rPr lang="de-AT" sz="800" dirty="0" smtClean="0"/>
              <a:t>*</a:t>
            </a:r>
            <a:r>
              <a:rPr lang="de-AT" sz="800" dirty="0" err="1" smtClean="0"/>
              <a:t>restrictions</a:t>
            </a:r>
            <a:r>
              <a:rPr lang="de-AT" sz="800" dirty="0" smtClean="0"/>
              <a:t> </a:t>
            </a:r>
            <a:r>
              <a:rPr lang="de-AT" sz="800" dirty="0" err="1" smtClean="0"/>
              <a:t>capital</a:t>
            </a:r>
            <a:r>
              <a:rPr lang="de-AT" sz="800" dirty="0" smtClean="0"/>
              <a:t> </a:t>
            </a:r>
            <a:r>
              <a:rPr lang="de-AT" sz="800" dirty="0" err="1" smtClean="0"/>
              <a:t>avaiilability</a:t>
            </a:r>
            <a:r>
              <a:rPr lang="de-AT" sz="800" dirty="0" smtClean="0"/>
              <a:t>(?)</a:t>
            </a:r>
          </a:p>
        </p:txBody>
      </p:sp>
      <p:cxnSp>
        <p:nvCxnSpPr>
          <p:cNvPr id="66" name="Gerade Verbindung mit Pfeil 65"/>
          <p:cNvCxnSpPr/>
          <p:nvPr/>
        </p:nvCxnSpPr>
        <p:spPr>
          <a:xfrm flipV="1">
            <a:off x="4654793" y="54228"/>
            <a:ext cx="0" cy="805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feld 66"/>
          <p:cNvSpPr txBox="1"/>
          <p:nvPr/>
        </p:nvSpPr>
        <p:spPr>
          <a:xfrm>
            <a:off x="4629746" y="126765"/>
            <a:ext cx="1209950" cy="707886"/>
          </a:xfrm>
          <a:prstGeom prst="rect">
            <a:avLst/>
          </a:prstGeom>
          <a:noFill/>
        </p:spPr>
        <p:txBody>
          <a:bodyPr wrap="square" rtlCol="0">
            <a:spAutoFit/>
          </a:bodyPr>
          <a:lstStyle/>
          <a:p>
            <a:r>
              <a:rPr lang="de-AT" sz="800" dirty="0" smtClean="0"/>
              <a:t>*</a:t>
            </a:r>
            <a:r>
              <a:rPr lang="de-AT" sz="800" dirty="0" err="1" smtClean="0"/>
              <a:t>Emissions</a:t>
            </a:r>
            <a:r>
              <a:rPr lang="de-AT" sz="800" dirty="0" smtClean="0"/>
              <a:t> </a:t>
            </a:r>
            <a:r>
              <a:rPr lang="de-AT" sz="800" dirty="0" err="1" smtClean="0"/>
              <a:t>from</a:t>
            </a:r>
            <a:r>
              <a:rPr lang="de-AT" sz="800" dirty="0" smtClean="0"/>
              <a:t> </a:t>
            </a:r>
            <a:r>
              <a:rPr lang="de-AT" sz="800" dirty="0" err="1" smtClean="0"/>
              <a:t>Energy</a:t>
            </a:r>
            <a:r>
              <a:rPr lang="de-AT" sz="800" dirty="0" smtClean="0"/>
              <a:t> </a:t>
            </a:r>
            <a:r>
              <a:rPr lang="de-AT" sz="800" dirty="0" err="1" smtClean="0"/>
              <a:t>transformation</a:t>
            </a:r>
            <a:endParaRPr lang="de-AT" sz="800" dirty="0" smtClean="0"/>
          </a:p>
          <a:p>
            <a:r>
              <a:rPr lang="de-AT" sz="800" dirty="0" smtClean="0"/>
              <a:t>*</a:t>
            </a:r>
            <a:r>
              <a:rPr lang="de-AT" sz="800" dirty="0" err="1" smtClean="0"/>
              <a:t>PE_required</a:t>
            </a:r>
            <a:r>
              <a:rPr lang="de-AT" sz="800" dirty="0" smtClean="0"/>
              <a:t> (</a:t>
            </a:r>
            <a:r>
              <a:rPr lang="de-AT" sz="800" dirty="0" err="1" smtClean="0"/>
              <a:t>Crude</a:t>
            </a:r>
            <a:r>
              <a:rPr lang="de-AT" sz="800" dirty="0" smtClean="0"/>
              <a:t> </a:t>
            </a:r>
            <a:r>
              <a:rPr lang="de-AT" sz="800" dirty="0" err="1" smtClean="0"/>
              <a:t>Oil</a:t>
            </a:r>
            <a:r>
              <a:rPr lang="de-AT" sz="800" dirty="0" smtClean="0"/>
              <a:t>, Natural gas, </a:t>
            </a:r>
            <a:r>
              <a:rPr lang="de-AT" sz="800" dirty="0" err="1" smtClean="0"/>
              <a:t>Coal</a:t>
            </a:r>
            <a:r>
              <a:rPr lang="de-AT" sz="800" dirty="0" smtClean="0"/>
              <a:t>)</a:t>
            </a:r>
          </a:p>
          <a:p>
            <a:endParaRPr lang="en-IE" sz="800" dirty="0"/>
          </a:p>
        </p:txBody>
      </p:sp>
      <p:cxnSp>
        <p:nvCxnSpPr>
          <p:cNvPr id="71" name="Gerade Verbindung mit Pfeil 70"/>
          <p:cNvCxnSpPr/>
          <p:nvPr/>
        </p:nvCxnSpPr>
        <p:spPr>
          <a:xfrm flipV="1">
            <a:off x="5093243" y="5734051"/>
            <a:ext cx="37557" cy="820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hteck 76"/>
          <p:cNvSpPr/>
          <p:nvPr/>
        </p:nvSpPr>
        <p:spPr>
          <a:xfrm>
            <a:off x="8672141" y="4499692"/>
            <a:ext cx="638564" cy="677347"/>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b="1" dirty="0" smtClean="0">
                <a:solidFill>
                  <a:schemeClr val="tx1">
                    <a:lumMod val="75000"/>
                    <a:lumOff val="25000"/>
                  </a:schemeClr>
                </a:solidFill>
              </a:rPr>
              <a:t>4. EROI (</a:t>
            </a:r>
            <a:r>
              <a:rPr lang="de-AT" sz="800" b="1" dirty="0" err="1" smtClean="0">
                <a:solidFill>
                  <a:schemeClr val="tx1">
                    <a:lumMod val="75000"/>
                    <a:lumOff val="25000"/>
                  </a:schemeClr>
                </a:solidFill>
              </a:rPr>
              <a:t>UVa</a:t>
            </a:r>
            <a:r>
              <a:rPr lang="de-AT" sz="800" b="1" dirty="0" smtClean="0">
                <a:solidFill>
                  <a:schemeClr val="tx1">
                    <a:lumMod val="75000"/>
                    <a:lumOff val="25000"/>
                  </a:schemeClr>
                </a:solidFill>
              </a:rPr>
              <a:t>)</a:t>
            </a:r>
          </a:p>
          <a:p>
            <a:endParaRPr lang="de-AT" sz="800" b="1" dirty="0" smtClean="0">
              <a:solidFill>
                <a:schemeClr val="tx1">
                  <a:lumMod val="75000"/>
                  <a:lumOff val="25000"/>
                </a:schemeClr>
              </a:solidFill>
            </a:endParaRPr>
          </a:p>
          <a:p>
            <a:endParaRPr lang="de-AT" sz="800" dirty="0" smtClean="0">
              <a:solidFill>
                <a:schemeClr val="tx1">
                  <a:lumMod val="75000"/>
                  <a:lumOff val="25000"/>
                </a:schemeClr>
              </a:solidFill>
            </a:endParaRPr>
          </a:p>
        </p:txBody>
      </p:sp>
      <p:sp>
        <p:nvSpPr>
          <p:cNvPr id="44" name="Rechteck 43"/>
          <p:cNvSpPr/>
          <p:nvPr/>
        </p:nvSpPr>
        <p:spPr>
          <a:xfrm>
            <a:off x="1331017" y="2427249"/>
            <a:ext cx="1620478"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dirty="0" smtClean="0">
                <a:solidFill>
                  <a:schemeClr val="tx1">
                    <a:lumMod val="75000"/>
                    <a:lumOff val="25000"/>
                  </a:schemeClr>
                </a:solidFill>
              </a:rPr>
              <a:t>Transport </a:t>
            </a:r>
            <a:r>
              <a:rPr lang="de-AT" sz="800" dirty="0" err="1" smtClean="0">
                <a:solidFill>
                  <a:schemeClr val="tx1">
                    <a:lumMod val="75000"/>
                    <a:lumOff val="25000"/>
                  </a:schemeClr>
                </a:solidFill>
              </a:rPr>
              <a:t>Freight</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UVa</a:t>
            </a:r>
            <a:r>
              <a:rPr lang="de-AT" sz="800" dirty="0" smtClean="0">
                <a:solidFill>
                  <a:schemeClr val="tx1">
                    <a:lumMod val="75000"/>
                    <a:lumOff val="25000"/>
                  </a:schemeClr>
                </a:solidFill>
              </a:rPr>
              <a:t>/WP4)</a:t>
            </a:r>
          </a:p>
          <a:p>
            <a:pPr marL="171450" indent="-171450">
              <a:buFontTx/>
              <a:buChar char="-"/>
            </a:pPr>
            <a:r>
              <a:rPr lang="de-AT" sz="800" dirty="0" smtClean="0">
                <a:solidFill>
                  <a:schemeClr val="tx1">
                    <a:lumMod val="75000"/>
                    <a:lumOff val="25000"/>
                  </a:schemeClr>
                </a:solidFill>
              </a:rPr>
              <a:t>Input: </a:t>
            </a:r>
            <a:r>
              <a:rPr lang="de-AT" sz="800" dirty="0" err="1" smtClean="0">
                <a:solidFill>
                  <a:schemeClr val="tx1">
                    <a:lumMod val="75000"/>
                    <a:lumOff val="25000"/>
                  </a:schemeClr>
                </a:solidFill>
              </a:rPr>
              <a:t>tkm</a:t>
            </a:r>
            <a:endParaRPr lang="de-AT" sz="800" dirty="0" smtClean="0">
              <a:solidFill>
                <a:schemeClr val="tx1">
                  <a:lumMod val="75000"/>
                  <a:lumOff val="25000"/>
                </a:schemeClr>
              </a:solidFill>
            </a:endParaRPr>
          </a:p>
          <a:p>
            <a:pPr marL="171450" indent="-171450">
              <a:buFontTx/>
              <a:buChar char="-"/>
            </a:pPr>
            <a:r>
              <a:rPr lang="de-AT" sz="800" dirty="0" smtClean="0">
                <a:solidFill>
                  <a:schemeClr val="tx1">
                    <a:lumMod val="75000"/>
                    <a:lumOff val="25000"/>
                  </a:schemeClr>
                </a:solidFill>
              </a:rPr>
              <a:t>Output: </a:t>
            </a:r>
            <a:r>
              <a:rPr lang="de-AT" sz="800" dirty="0" err="1" smtClean="0">
                <a:solidFill>
                  <a:schemeClr val="tx1">
                    <a:lumMod val="75000"/>
                    <a:lumOff val="25000"/>
                  </a:schemeClr>
                </a:solidFill>
              </a:rPr>
              <a:t>FE_required</a:t>
            </a:r>
            <a:endParaRPr lang="de-AT" sz="800" dirty="0" smtClean="0">
              <a:solidFill>
                <a:schemeClr val="tx1">
                  <a:lumMod val="75000"/>
                  <a:lumOff val="25000"/>
                </a:schemeClr>
              </a:solidFill>
            </a:endParaRPr>
          </a:p>
        </p:txBody>
      </p:sp>
      <p:sp>
        <p:nvSpPr>
          <p:cNvPr id="45" name="Rechteck 44"/>
          <p:cNvSpPr/>
          <p:nvPr/>
        </p:nvSpPr>
        <p:spPr>
          <a:xfrm>
            <a:off x="1328344" y="3822501"/>
            <a:ext cx="1597059" cy="725606"/>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dirty="0" err="1" smtClean="0">
                <a:solidFill>
                  <a:schemeClr val="tx1">
                    <a:lumMod val="75000"/>
                    <a:lumOff val="25000"/>
                  </a:schemeClr>
                </a:solidFill>
              </a:rPr>
              <a:t>Sectors</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with</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significant</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future</a:t>
            </a:r>
            <a:r>
              <a:rPr lang="de-AT" sz="800" dirty="0" smtClean="0">
                <a:solidFill>
                  <a:schemeClr val="tx1">
                    <a:lumMod val="75000"/>
                    <a:lumOff val="25000"/>
                  </a:schemeClr>
                </a:solidFill>
              </a:rPr>
              <a:t> H2 </a:t>
            </a:r>
            <a:r>
              <a:rPr lang="de-AT" sz="800" dirty="0" err="1" smtClean="0">
                <a:solidFill>
                  <a:schemeClr val="tx1">
                    <a:lumMod val="75000"/>
                    <a:lumOff val="25000"/>
                  </a:schemeClr>
                </a:solidFill>
              </a:rPr>
              <a:t>demand</a:t>
            </a:r>
            <a:r>
              <a:rPr lang="de-AT" sz="800" dirty="0" smtClean="0">
                <a:solidFill>
                  <a:schemeClr val="tx1">
                    <a:lumMod val="75000"/>
                    <a:lumOff val="25000"/>
                  </a:schemeClr>
                </a:solidFill>
              </a:rPr>
              <a:t> (e.g. Iron &amp; Steel) (WP7):</a:t>
            </a:r>
          </a:p>
          <a:p>
            <a:pPr marL="171450" indent="-171450">
              <a:buFontTx/>
              <a:buChar char="-"/>
            </a:pPr>
            <a:r>
              <a:rPr lang="de-AT" sz="800" dirty="0" smtClean="0">
                <a:solidFill>
                  <a:schemeClr val="tx1">
                    <a:lumMod val="75000"/>
                    <a:lumOff val="25000"/>
                  </a:schemeClr>
                </a:solidFill>
              </a:rPr>
              <a:t>Input: </a:t>
            </a:r>
            <a:r>
              <a:rPr lang="de-AT" sz="800" dirty="0" err="1" smtClean="0">
                <a:solidFill>
                  <a:schemeClr val="tx1">
                    <a:lumMod val="75000"/>
                    <a:lumOff val="25000"/>
                  </a:schemeClr>
                </a:solidFill>
              </a:rPr>
              <a:t>Policies</a:t>
            </a:r>
            <a:endParaRPr lang="de-AT" sz="800" dirty="0" smtClean="0">
              <a:solidFill>
                <a:schemeClr val="tx1">
                  <a:lumMod val="75000"/>
                  <a:lumOff val="25000"/>
                </a:schemeClr>
              </a:solidFill>
            </a:endParaRPr>
          </a:p>
          <a:p>
            <a:pPr marL="171450" indent="-171450">
              <a:buFontTx/>
              <a:buChar char="-"/>
            </a:pPr>
            <a:r>
              <a:rPr lang="de-AT" sz="800" dirty="0" smtClean="0">
                <a:solidFill>
                  <a:schemeClr val="tx1">
                    <a:lumMod val="75000"/>
                    <a:lumOff val="25000"/>
                  </a:schemeClr>
                </a:solidFill>
              </a:rPr>
              <a:t>Output: </a:t>
            </a:r>
            <a:r>
              <a:rPr lang="de-AT" sz="800" dirty="0" err="1" smtClean="0">
                <a:solidFill>
                  <a:schemeClr val="tx1">
                    <a:lumMod val="75000"/>
                    <a:lumOff val="25000"/>
                  </a:schemeClr>
                </a:solidFill>
              </a:rPr>
              <a:t>FE_required</a:t>
            </a:r>
            <a:endParaRPr lang="de-AT" sz="800" dirty="0" smtClean="0">
              <a:solidFill>
                <a:schemeClr val="tx1">
                  <a:lumMod val="75000"/>
                  <a:lumOff val="25000"/>
                </a:schemeClr>
              </a:solidFill>
            </a:endParaRPr>
          </a:p>
        </p:txBody>
      </p:sp>
      <p:cxnSp>
        <p:nvCxnSpPr>
          <p:cNvPr id="57" name="Gerade Verbindung mit Pfeil 56"/>
          <p:cNvCxnSpPr/>
          <p:nvPr/>
        </p:nvCxnSpPr>
        <p:spPr>
          <a:xfrm>
            <a:off x="317125" y="3695097"/>
            <a:ext cx="8420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Gerade Verbindung mit Pfeil 68"/>
          <p:cNvCxnSpPr>
            <a:stCxn id="72" idx="0"/>
          </p:cNvCxnSpPr>
          <p:nvPr/>
        </p:nvCxnSpPr>
        <p:spPr>
          <a:xfrm flipH="1" flipV="1">
            <a:off x="9974589" y="3695098"/>
            <a:ext cx="62444" cy="832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feld 69"/>
          <p:cNvSpPr txBox="1"/>
          <p:nvPr/>
        </p:nvSpPr>
        <p:spPr>
          <a:xfrm>
            <a:off x="11117074" y="4592264"/>
            <a:ext cx="1023100" cy="584775"/>
          </a:xfrm>
          <a:prstGeom prst="rect">
            <a:avLst/>
          </a:prstGeom>
          <a:noFill/>
        </p:spPr>
        <p:txBody>
          <a:bodyPr wrap="square" rtlCol="0">
            <a:spAutoFit/>
          </a:bodyPr>
          <a:lstStyle/>
          <a:p>
            <a:r>
              <a:rPr lang="de-AT" sz="800" dirty="0" smtClean="0"/>
              <a:t>*</a:t>
            </a:r>
            <a:r>
              <a:rPr lang="de-AT" sz="800" dirty="0" err="1" smtClean="0"/>
              <a:t>restrictions</a:t>
            </a:r>
            <a:r>
              <a:rPr lang="de-AT" sz="800" dirty="0" smtClean="0"/>
              <a:t> </a:t>
            </a:r>
            <a:r>
              <a:rPr lang="de-AT" sz="800" dirty="0"/>
              <a:t>(e.g. </a:t>
            </a:r>
            <a:r>
              <a:rPr lang="de-AT" sz="800" dirty="0" err="1"/>
              <a:t>land</a:t>
            </a:r>
            <a:r>
              <a:rPr lang="de-AT" sz="800" dirty="0"/>
              <a:t> </a:t>
            </a:r>
            <a:r>
              <a:rPr lang="de-AT" sz="800" dirty="0" err="1"/>
              <a:t>competition</a:t>
            </a:r>
            <a:r>
              <a:rPr lang="de-AT" sz="800" dirty="0"/>
              <a:t>)</a:t>
            </a:r>
          </a:p>
          <a:p>
            <a:endParaRPr lang="de-AT" sz="800" dirty="0" smtClean="0"/>
          </a:p>
          <a:p>
            <a:pPr marL="171450" indent="-171450">
              <a:buFont typeface="Arial" panose="020B0604020202020204" pitchFamily="34" charset="0"/>
              <a:buChar char="•"/>
            </a:pPr>
            <a:endParaRPr lang="en-IE" sz="800" dirty="0"/>
          </a:p>
        </p:txBody>
      </p:sp>
      <p:sp>
        <p:nvSpPr>
          <p:cNvPr id="72" name="Rechteck 71"/>
          <p:cNvSpPr/>
          <p:nvPr/>
        </p:nvSpPr>
        <p:spPr>
          <a:xfrm>
            <a:off x="9449315" y="4527438"/>
            <a:ext cx="1175435" cy="649601"/>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b="1" dirty="0" smtClean="0">
                <a:solidFill>
                  <a:schemeClr val="tx1">
                    <a:lumMod val="75000"/>
                    <a:lumOff val="25000"/>
                  </a:schemeClr>
                </a:solidFill>
              </a:rPr>
              <a:t>5. Dynamic Potential </a:t>
            </a:r>
            <a:r>
              <a:rPr lang="de-AT" sz="800" b="1" dirty="0" err="1" smtClean="0">
                <a:solidFill>
                  <a:schemeClr val="tx1">
                    <a:lumMod val="75000"/>
                    <a:lumOff val="25000"/>
                  </a:schemeClr>
                </a:solidFill>
              </a:rPr>
              <a:t>of</a:t>
            </a:r>
            <a:r>
              <a:rPr lang="de-AT" sz="800" b="1" dirty="0" smtClean="0">
                <a:solidFill>
                  <a:schemeClr val="tx1">
                    <a:lumMod val="75000"/>
                    <a:lumOff val="25000"/>
                  </a:schemeClr>
                </a:solidFill>
              </a:rPr>
              <a:t> RES (CARTIF)</a:t>
            </a:r>
          </a:p>
          <a:p>
            <a:endParaRPr lang="de-AT" sz="800" b="1" dirty="0" smtClean="0">
              <a:solidFill>
                <a:schemeClr val="tx1">
                  <a:lumMod val="75000"/>
                  <a:lumOff val="25000"/>
                </a:schemeClr>
              </a:solidFill>
            </a:endParaRPr>
          </a:p>
          <a:p>
            <a:endParaRPr lang="de-AT" sz="800" dirty="0" smtClean="0">
              <a:solidFill>
                <a:schemeClr val="tx1">
                  <a:lumMod val="75000"/>
                  <a:lumOff val="25000"/>
                </a:schemeClr>
              </a:solidFill>
            </a:endParaRPr>
          </a:p>
        </p:txBody>
      </p:sp>
      <p:cxnSp>
        <p:nvCxnSpPr>
          <p:cNvPr id="73" name="Gerade Verbindung mit Pfeil 72"/>
          <p:cNvCxnSpPr>
            <a:stCxn id="77" idx="3"/>
            <a:endCxn id="72" idx="1"/>
          </p:cNvCxnSpPr>
          <p:nvPr/>
        </p:nvCxnSpPr>
        <p:spPr>
          <a:xfrm>
            <a:off x="9310705" y="4838366"/>
            <a:ext cx="138610" cy="13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Gerade Verbindung mit Pfeil 74"/>
          <p:cNvCxnSpPr/>
          <p:nvPr/>
        </p:nvCxnSpPr>
        <p:spPr>
          <a:xfrm flipH="1">
            <a:off x="10624750" y="4782433"/>
            <a:ext cx="481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p:cNvCxnSpPr/>
          <p:nvPr/>
        </p:nvCxnSpPr>
        <p:spPr>
          <a:xfrm>
            <a:off x="8351207" y="3696800"/>
            <a:ext cx="505175" cy="2500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Gerade Verbindung mit Pfeil 77"/>
          <p:cNvCxnSpPr/>
          <p:nvPr/>
        </p:nvCxnSpPr>
        <p:spPr>
          <a:xfrm>
            <a:off x="10491419" y="3144954"/>
            <a:ext cx="485333" cy="57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feld 78"/>
          <p:cNvSpPr txBox="1"/>
          <p:nvPr/>
        </p:nvSpPr>
        <p:spPr>
          <a:xfrm>
            <a:off x="10960460" y="3066159"/>
            <a:ext cx="1113082" cy="461665"/>
          </a:xfrm>
          <a:prstGeom prst="rect">
            <a:avLst/>
          </a:prstGeom>
          <a:noFill/>
        </p:spPr>
        <p:txBody>
          <a:bodyPr wrap="square" rtlCol="0">
            <a:spAutoFit/>
          </a:bodyPr>
          <a:lstStyle/>
          <a:p>
            <a:r>
              <a:rPr lang="de-AT" sz="800" dirty="0" smtClean="0"/>
              <a:t>*Material </a:t>
            </a:r>
            <a:r>
              <a:rPr lang="de-AT" sz="800" dirty="0" err="1" smtClean="0"/>
              <a:t>demand</a:t>
            </a:r>
            <a:r>
              <a:rPr lang="de-AT" sz="800" dirty="0" smtClean="0"/>
              <a:t> (kg/kW)</a:t>
            </a:r>
          </a:p>
          <a:p>
            <a:pPr marL="171450" indent="-171450">
              <a:buFont typeface="Arial" panose="020B0604020202020204" pitchFamily="34" charset="0"/>
              <a:buChar char="•"/>
            </a:pPr>
            <a:endParaRPr lang="en-IE" sz="800" dirty="0"/>
          </a:p>
        </p:txBody>
      </p:sp>
      <p:sp>
        <p:nvSpPr>
          <p:cNvPr id="87" name="Textfeld 86"/>
          <p:cNvSpPr txBox="1"/>
          <p:nvPr/>
        </p:nvSpPr>
        <p:spPr>
          <a:xfrm>
            <a:off x="7102356" y="6484256"/>
            <a:ext cx="1113082" cy="461665"/>
          </a:xfrm>
          <a:prstGeom prst="rect">
            <a:avLst/>
          </a:prstGeom>
          <a:noFill/>
        </p:spPr>
        <p:txBody>
          <a:bodyPr wrap="square" rtlCol="0">
            <a:spAutoFit/>
          </a:bodyPr>
          <a:lstStyle/>
          <a:p>
            <a:r>
              <a:rPr lang="de-AT" sz="800" dirty="0" smtClean="0"/>
              <a:t>*Material </a:t>
            </a:r>
            <a:r>
              <a:rPr lang="de-AT" sz="800" dirty="0" err="1" smtClean="0"/>
              <a:t>energy</a:t>
            </a:r>
            <a:r>
              <a:rPr lang="de-AT" sz="800" dirty="0" smtClean="0"/>
              <a:t> </a:t>
            </a:r>
            <a:r>
              <a:rPr lang="de-AT" sz="800" dirty="0" err="1" smtClean="0"/>
              <a:t>intensities</a:t>
            </a:r>
            <a:r>
              <a:rPr lang="de-AT" sz="800" dirty="0" smtClean="0"/>
              <a:t> (kWh/kg)</a:t>
            </a:r>
          </a:p>
          <a:p>
            <a:pPr marL="171450" indent="-171450">
              <a:buFont typeface="Arial" panose="020B0604020202020204" pitchFamily="34" charset="0"/>
              <a:buChar char="•"/>
            </a:pPr>
            <a:endParaRPr lang="en-IE" sz="800" dirty="0"/>
          </a:p>
        </p:txBody>
      </p:sp>
      <p:cxnSp>
        <p:nvCxnSpPr>
          <p:cNvPr id="88" name="Gerade Verbindung mit Pfeil 87"/>
          <p:cNvCxnSpPr>
            <a:stCxn id="87" idx="0"/>
            <a:endCxn id="96" idx="1"/>
          </p:cNvCxnSpPr>
          <p:nvPr/>
        </p:nvCxnSpPr>
        <p:spPr>
          <a:xfrm>
            <a:off x="7658897" y="6484256"/>
            <a:ext cx="881098" cy="52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hteck 95"/>
          <p:cNvSpPr/>
          <p:nvPr/>
        </p:nvSpPr>
        <p:spPr>
          <a:xfrm>
            <a:off x="8539995" y="6197638"/>
            <a:ext cx="2277260" cy="677347"/>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b="1" dirty="0" smtClean="0">
                <a:solidFill>
                  <a:schemeClr val="tx1">
                    <a:lumMod val="65000"/>
                    <a:lumOff val="35000"/>
                  </a:schemeClr>
                </a:solidFill>
              </a:rPr>
              <a:t>6. </a:t>
            </a:r>
            <a:r>
              <a:rPr lang="es-ES" sz="800" b="1" dirty="0">
                <a:solidFill>
                  <a:schemeClr val="tx1">
                    <a:lumMod val="65000"/>
                    <a:lumOff val="35000"/>
                  </a:schemeClr>
                </a:solidFill>
              </a:rPr>
              <a:t>Material requirements of energy </a:t>
            </a:r>
            <a:r>
              <a:rPr lang="es-ES" sz="800" b="1" dirty="0" smtClean="0">
                <a:solidFill>
                  <a:schemeClr val="tx1">
                    <a:lumMod val="65000"/>
                    <a:lumOff val="35000"/>
                  </a:schemeClr>
                </a:solidFill>
              </a:rPr>
              <a:t>technologies (Materials-Module, UoI/INN)</a:t>
            </a:r>
            <a:endParaRPr lang="en-GB" sz="800" b="1" dirty="0">
              <a:solidFill>
                <a:schemeClr val="tx1">
                  <a:lumMod val="65000"/>
                  <a:lumOff val="35000"/>
                </a:schemeClr>
              </a:solidFill>
            </a:endParaRPr>
          </a:p>
          <a:p>
            <a:r>
              <a:rPr lang="de-AT" sz="800" b="1" dirty="0" smtClean="0">
                <a:solidFill>
                  <a:schemeClr val="tx1">
                    <a:lumMod val="75000"/>
                    <a:lumOff val="25000"/>
                  </a:schemeClr>
                </a:solidFill>
              </a:rPr>
              <a:t> </a:t>
            </a:r>
          </a:p>
          <a:p>
            <a:endParaRPr lang="de-AT" sz="800" b="1" dirty="0" smtClean="0">
              <a:solidFill>
                <a:schemeClr val="tx1">
                  <a:lumMod val="75000"/>
                  <a:lumOff val="25000"/>
                </a:schemeClr>
              </a:solidFill>
            </a:endParaRPr>
          </a:p>
          <a:p>
            <a:endParaRPr lang="de-AT" sz="800" dirty="0" smtClean="0">
              <a:solidFill>
                <a:schemeClr val="tx1">
                  <a:lumMod val="75000"/>
                  <a:lumOff val="25000"/>
                </a:schemeClr>
              </a:solidFill>
            </a:endParaRPr>
          </a:p>
        </p:txBody>
      </p:sp>
      <p:cxnSp>
        <p:nvCxnSpPr>
          <p:cNvPr id="100" name="Gerade Verbindung mit Pfeil 99"/>
          <p:cNvCxnSpPr>
            <a:stCxn id="96" idx="0"/>
            <a:endCxn id="77" idx="2"/>
          </p:cNvCxnSpPr>
          <p:nvPr/>
        </p:nvCxnSpPr>
        <p:spPr>
          <a:xfrm flipH="1" flipV="1">
            <a:off x="8991423" y="5177039"/>
            <a:ext cx="687202" cy="1020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feld 101"/>
          <p:cNvSpPr txBox="1"/>
          <p:nvPr/>
        </p:nvSpPr>
        <p:spPr>
          <a:xfrm rot="4847295">
            <a:off x="7660338" y="4674853"/>
            <a:ext cx="1507942" cy="338554"/>
          </a:xfrm>
          <a:prstGeom prst="rect">
            <a:avLst/>
          </a:prstGeom>
          <a:noFill/>
        </p:spPr>
        <p:txBody>
          <a:bodyPr wrap="square" rtlCol="0">
            <a:spAutoFit/>
          </a:bodyPr>
          <a:lstStyle/>
          <a:p>
            <a:r>
              <a:rPr lang="de-AT" sz="800" dirty="0" smtClean="0"/>
              <a:t>Transform. </a:t>
            </a:r>
            <a:r>
              <a:rPr lang="de-AT" sz="800" dirty="0" err="1" smtClean="0"/>
              <a:t>Capacity</a:t>
            </a:r>
            <a:r>
              <a:rPr lang="de-AT" sz="800" dirty="0" smtClean="0"/>
              <a:t> Expansion</a:t>
            </a:r>
          </a:p>
          <a:p>
            <a:pPr marL="171450" indent="-171450">
              <a:buFontTx/>
              <a:buChar char="-"/>
            </a:pPr>
            <a:endParaRPr lang="en-IE" sz="800" dirty="0"/>
          </a:p>
        </p:txBody>
      </p:sp>
      <p:sp>
        <p:nvSpPr>
          <p:cNvPr id="2" name="Textfeld 1"/>
          <p:cNvSpPr txBox="1"/>
          <p:nvPr/>
        </p:nvSpPr>
        <p:spPr>
          <a:xfrm>
            <a:off x="41893" y="6553898"/>
            <a:ext cx="1834660" cy="276999"/>
          </a:xfrm>
          <a:prstGeom prst="rect">
            <a:avLst/>
          </a:prstGeom>
          <a:solidFill>
            <a:srgbClr val="FFFF00"/>
          </a:solidFill>
        </p:spPr>
        <p:txBody>
          <a:bodyPr wrap="square" rtlCol="0">
            <a:spAutoFit/>
          </a:bodyPr>
          <a:lstStyle/>
          <a:p>
            <a:pPr algn="ctr"/>
            <a:r>
              <a:rPr lang="de-AT" sz="1200" b="1" dirty="0" smtClean="0"/>
              <a:t>Version: LEG, 6.5.2021</a:t>
            </a:r>
            <a:endParaRPr lang="en-IE" sz="1200" b="1" dirty="0"/>
          </a:p>
        </p:txBody>
      </p:sp>
    </p:spTree>
    <p:extLst>
      <p:ext uri="{BB962C8B-B14F-4D97-AF65-F5344CB8AC3E}">
        <p14:creationId xmlns:p14="http://schemas.microsoft.com/office/powerpoint/2010/main" val="433910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424255" y="4490532"/>
            <a:ext cx="1345622" cy="519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b="1" dirty="0" smtClean="0"/>
              <a:t>PROTRA </a:t>
            </a:r>
            <a:r>
              <a:rPr lang="de-AT" sz="1200" b="1" dirty="0" err="1" smtClean="0"/>
              <a:t>capacity</a:t>
            </a:r>
            <a:r>
              <a:rPr lang="de-AT" sz="1200" b="1" dirty="0" smtClean="0"/>
              <a:t> stock</a:t>
            </a:r>
            <a:endParaRPr lang="de-AT" sz="1200" b="1" dirty="0"/>
          </a:p>
        </p:txBody>
      </p:sp>
      <p:cxnSp>
        <p:nvCxnSpPr>
          <p:cNvPr id="6" name="Gerade Verbindung mit Pfeil 5"/>
          <p:cNvCxnSpPr>
            <a:stCxn id="4" idx="3"/>
          </p:cNvCxnSpPr>
          <p:nvPr/>
        </p:nvCxnSpPr>
        <p:spPr>
          <a:xfrm>
            <a:off x="5769877" y="4750306"/>
            <a:ext cx="110143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5769877" y="4380974"/>
            <a:ext cx="1724891" cy="369332"/>
          </a:xfrm>
          <a:prstGeom prst="rect">
            <a:avLst/>
          </a:prstGeom>
          <a:noFill/>
        </p:spPr>
        <p:txBody>
          <a:bodyPr wrap="square" rtlCol="0">
            <a:spAutoFit/>
          </a:bodyPr>
          <a:lstStyle/>
          <a:p>
            <a:r>
              <a:rPr lang="de-AT" dirty="0" err="1"/>
              <a:t>D</a:t>
            </a:r>
            <a:r>
              <a:rPr lang="de-AT" dirty="0" err="1" smtClean="0"/>
              <a:t>ecomissioning</a:t>
            </a:r>
            <a:endParaRPr lang="de-AT" dirty="0"/>
          </a:p>
        </p:txBody>
      </p:sp>
      <p:cxnSp>
        <p:nvCxnSpPr>
          <p:cNvPr id="9" name="Gerade Verbindung mit Pfeil 8"/>
          <p:cNvCxnSpPr>
            <a:endCxn id="4" idx="1"/>
          </p:cNvCxnSpPr>
          <p:nvPr/>
        </p:nvCxnSpPr>
        <p:spPr>
          <a:xfrm>
            <a:off x="2825950" y="4750306"/>
            <a:ext cx="159830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2825950" y="4388737"/>
            <a:ext cx="1598306" cy="369332"/>
          </a:xfrm>
          <a:prstGeom prst="rect">
            <a:avLst/>
          </a:prstGeom>
          <a:noFill/>
        </p:spPr>
        <p:txBody>
          <a:bodyPr wrap="square" rtlCol="0">
            <a:spAutoFit/>
          </a:bodyPr>
          <a:lstStyle/>
          <a:p>
            <a:r>
              <a:rPr lang="de-AT" dirty="0" smtClean="0"/>
              <a:t>New </a:t>
            </a:r>
            <a:r>
              <a:rPr lang="de-AT" dirty="0" err="1" smtClean="0"/>
              <a:t>Capacity</a:t>
            </a:r>
            <a:endParaRPr lang="de-AT" dirty="0"/>
          </a:p>
        </p:txBody>
      </p:sp>
      <p:sp>
        <p:nvSpPr>
          <p:cNvPr id="13" name="Abgerundetes Rechteck 12"/>
          <p:cNvSpPr/>
          <p:nvPr/>
        </p:nvSpPr>
        <p:spPr>
          <a:xfrm>
            <a:off x="5543550" y="1787616"/>
            <a:ext cx="1001524" cy="281910"/>
          </a:xfrm>
          <a:prstGeom prst="round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AT" sz="1200" b="1" dirty="0" smtClean="0">
                <a:solidFill>
                  <a:schemeClr val="tx1"/>
                </a:solidFill>
              </a:rPr>
              <a:t>TO </a:t>
            </a:r>
            <a:r>
              <a:rPr lang="de-AT" sz="1200" b="1" dirty="0" err="1" smtClean="0">
                <a:solidFill>
                  <a:schemeClr val="tx1"/>
                </a:solidFill>
              </a:rPr>
              <a:t>shortfall</a:t>
            </a:r>
            <a:endParaRPr lang="de-AT" sz="1200" b="1" dirty="0">
              <a:solidFill>
                <a:schemeClr val="tx1"/>
              </a:solidFill>
            </a:endParaRPr>
          </a:p>
        </p:txBody>
      </p:sp>
      <p:sp>
        <p:nvSpPr>
          <p:cNvPr id="14" name="Abgerundetes Rechteck 13"/>
          <p:cNvSpPr/>
          <p:nvPr/>
        </p:nvSpPr>
        <p:spPr>
          <a:xfrm>
            <a:off x="6216686" y="2581252"/>
            <a:ext cx="1511227" cy="535120"/>
          </a:xfrm>
          <a:prstGeom prst="round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de-AT" sz="1200" b="1" dirty="0" smtClean="0">
                <a:solidFill>
                  <a:schemeClr val="tx1"/>
                </a:solidFill>
              </a:rPr>
              <a:t>Max. </a:t>
            </a:r>
            <a:r>
              <a:rPr lang="de-AT" sz="1200" b="1" dirty="0" err="1" smtClean="0">
                <a:solidFill>
                  <a:schemeClr val="tx1"/>
                </a:solidFill>
              </a:rPr>
              <a:t>production</a:t>
            </a:r>
            <a:r>
              <a:rPr lang="de-AT" sz="1200" b="1" dirty="0" smtClean="0">
                <a:solidFill>
                  <a:schemeClr val="tx1"/>
                </a:solidFill>
              </a:rPr>
              <a:t> </a:t>
            </a:r>
            <a:r>
              <a:rPr lang="de-AT" sz="1200" b="1" dirty="0" err="1" smtClean="0">
                <a:solidFill>
                  <a:schemeClr val="tx1"/>
                </a:solidFill>
              </a:rPr>
              <a:t>from</a:t>
            </a:r>
            <a:r>
              <a:rPr lang="de-AT" sz="1200" b="1" dirty="0" smtClean="0">
                <a:solidFill>
                  <a:schemeClr val="tx1"/>
                </a:solidFill>
              </a:rPr>
              <a:t> </a:t>
            </a:r>
            <a:r>
              <a:rPr lang="de-AT" sz="1200" b="1" dirty="0" err="1" smtClean="0">
                <a:solidFill>
                  <a:schemeClr val="tx1"/>
                </a:solidFill>
              </a:rPr>
              <a:t>existing</a:t>
            </a:r>
            <a:r>
              <a:rPr lang="de-AT" sz="1200" b="1" dirty="0" smtClean="0">
                <a:solidFill>
                  <a:schemeClr val="tx1"/>
                </a:solidFill>
              </a:rPr>
              <a:t> stock</a:t>
            </a:r>
            <a:endParaRPr lang="de-AT" sz="1200" b="1" dirty="0">
              <a:solidFill>
                <a:schemeClr val="tx1"/>
              </a:solidFill>
            </a:endParaRPr>
          </a:p>
        </p:txBody>
      </p:sp>
      <p:sp>
        <p:nvSpPr>
          <p:cNvPr id="17" name="Abgerundetes Rechteck 16"/>
          <p:cNvSpPr/>
          <p:nvPr/>
        </p:nvSpPr>
        <p:spPr>
          <a:xfrm>
            <a:off x="7076207" y="1319130"/>
            <a:ext cx="929335" cy="404332"/>
          </a:xfrm>
          <a:prstGeom prst="round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de-AT" sz="1200" dirty="0" err="1" smtClean="0">
                <a:solidFill>
                  <a:schemeClr val="tx1"/>
                </a:solidFill>
              </a:rPr>
              <a:t>Overcapacity</a:t>
            </a:r>
            <a:r>
              <a:rPr lang="de-AT" sz="1200" dirty="0" smtClean="0">
                <a:solidFill>
                  <a:schemeClr val="tx1"/>
                </a:solidFill>
              </a:rPr>
              <a:t> </a:t>
            </a:r>
            <a:r>
              <a:rPr lang="de-AT" sz="1200" dirty="0" err="1" smtClean="0">
                <a:solidFill>
                  <a:schemeClr val="tx1"/>
                </a:solidFill>
              </a:rPr>
              <a:t>Factor</a:t>
            </a:r>
            <a:endParaRPr lang="de-AT" sz="1200" dirty="0">
              <a:solidFill>
                <a:schemeClr val="tx1"/>
              </a:solidFill>
            </a:endParaRPr>
          </a:p>
        </p:txBody>
      </p:sp>
      <p:cxnSp>
        <p:nvCxnSpPr>
          <p:cNvPr id="21" name="Gekrümmter Verbinder 20"/>
          <p:cNvCxnSpPr>
            <a:stCxn id="4" idx="0"/>
            <a:endCxn id="14" idx="2"/>
          </p:cNvCxnSpPr>
          <p:nvPr/>
        </p:nvCxnSpPr>
        <p:spPr>
          <a:xfrm rot="5400000" flipH="1" flipV="1">
            <a:off x="5347603" y="2865835"/>
            <a:ext cx="1374160" cy="1875234"/>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Gekrümmter Verbinder 28"/>
          <p:cNvCxnSpPr>
            <a:stCxn id="14" idx="0"/>
            <a:endCxn id="13" idx="3"/>
          </p:cNvCxnSpPr>
          <p:nvPr/>
        </p:nvCxnSpPr>
        <p:spPr>
          <a:xfrm rot="16200000" flipV="1">
            <a:off x="6432347" y="2041299"/>
            <a:ext cx="652681" cy="427226"/>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Gekrümmter Verbinder 30"/>
          <p:cNvCxnSpPr>
            <a:stCxn id="17" idx="1"/>
            <a:endCxn id="13" idx="0"/>
          </p:cNvCxnSpPr>
          <p:nvPr/>
        </p:nvCxnSpPr>
        <p:spPr>
          <a:xfrm rot="10800000" flipV="1">
            <a:off x="6044313" y="1521296"/>
            <a:ext cx="1031895" cy="2663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Vorbereitung 38"/>
          <p:cNvSpPr/>
          <p:nvPr/>
        </p:nvSpPr>
        <p:spPr>
          <a:xfrm>
            <a:off x="3881746" y="1511263"/>
            <a:ext cx="1424217" cy="666274"/>
          </a:xfrm>
          <a:prstGeom prst="flowChartPreparation">
            <a:avLst/>
          </a:prstGeom>
          <a:ln>
            <a:no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de-AT" sz="1200" b="1" dirty="0" err="1" smtClean="0"/>
              <a:t>Allocation</a:t>
            </a:r>
            <a:r>
              <a:rPr lang="de-AT" sz="1200" b="1" dirty="0" smtClean="0"/>
              <a:t> </a:t>
            </a:r>
            <a:r>
              <a:rPr lang="de-AT" sz="1200" b="1" dirty="0" err="1" smtClean="0"/>
              <a:t>of</a:t>
            </a:r>
            <a:r>
              <a:rPr lang="de-AT" sz="1200" b="1" dirty="0" smtClean="0"/>
              <a:t> </a:t>
            </a:r>
            <a:r>
              <a:rPr lang="de-AT" sz="1200" b="1" dirty="0" err="1" smtClean="0"/>
              <a:t>heat</a:t>
            </a:r>
            <a:r>
              <a:rPr lang="de-AT" sz="1200" b="1" dirty="0" smtClean="0"/>
              <a:t> </a:t>
            </a:r>
            <a:r>
              <a:rPr lang="de-AT" sz="1200" b="1" dirty="0" err="1" smtClean="0"/>
              <a:t>shortfall</a:t>
            </a:r>
            <a:endParaRPr lang="en-IE" sz="1200" b="1" dirty="0"/>
          </a:p>
        </p:txBody>
      </p:sp>
      <p:cxnSp>
        <p:nvCxnSpPr>
          <p:cNvPr id="41" name="Gekrümmter Verbinder 40"/>
          <p:cNvCxnSpPr>
            <a:stCxn id="13" idx="1"/>
            <a:endCxn id="39" idx="3"/>
          </p:cNvCxnSpPr>
          <p:nvPr/>
        </p:nvCxnSpPr>
        <p:spPr>
          <a:xfrm rot="10800000">
            <a:off x="5305964" y="1844401"/>
            <a:ext cx="237587" cy="84171"/>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 name="Abgerundetes Rechteck 42"/>
          <p:cNvSpPr/>
          <p:nvPr/>
        </p:nvSpPr>
        <p:spPr>
          <a:xfrm>
            <a:off x="2970284" y="2316398"/>
            <a:ext cx="1275422" cy="302615"/>
          </a:xfrm>
          <a:prstGeom prst="round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AT" sz="1200" b="1" dirty="0" err="1" smtClean="0">
                <a:solidFill>
                  <a:schemeClr val="tx1"/>
                </a:solidFill>
              </a:rPr>
              <a:t>Remaining</a:t>
            </a:r>
            <a:r>
              <a:rPr lang="de-AT" sz="1200" b="1" dirty="0" smtClean="0">
                <a:solidFill>
                  <a:schemeClr val="tx1"/>
                </a:solidFill>
              </a:rPr>
              <a:t> </a:t>
            </a:r>
            <a:r>
              <a:rPr lang="de-AT" sz="1200" b="1" dirty="0" err="1" smtClean="0">
                <a:solidFill>
                  <a:schemeClr val="tx1"/>
                </a:solidFill>
              </a:rPr>
              <a:t>elec</a:t>
            </a:r>
            <a:r>
              <a:rPr lang="de-AT" sz="1200" b="1" dirty="0" smtClean="0">
                <a:solidFill>
                  <a:schemeClr val="tx1"/>
                </a:solidFill>
              </a:rPr>
              <a:t> </a:t>
            </a:r>
            <a:r>
              <a:rPr lang="de-AT" sz="1200" b="1" dirty="0" err="1" smtClean="0">
                <a:solidFill>
                  <a:schemeClr val="tx1"/>
                </a:solidFill>
              </a:rPr>
              <a:t>shortfall</a:t>
            </a:r>
            <a:endParaRPr lang="de-AT" sz="1200" b="1" dirty="0">
              <a:solidFill>
                <a:schemeClr val="tx1"/>
              </a:solidFill>
            </a:endParaRPr>
          </a:p>
        </p:txBody>
      </p:sp>
      <p:cxnSp>
        <p:nvCxnSpPr>
          <p:cNvPr id="44" name="Gekrümmter Verbinder 43"/>
          <p:cNvCxnSpPr>
            <a:stCxn id="39" idx="1"/>
            <a:endCxn id="43" idx="0"/>
          </p:cNvCxnSpPr>
          <p:nvPr/>
        </p:nvCxnSpPr>
        <p:spPr>
          <a:xfrm rot="10800000" flipV="1">
            <a:off x="3607996" y="1844400"/>
            <a:ext cx="273751" cy="471998"/>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1" name="Flussdiagramm: Vorbereitung 50"/>
          <p:cNvSpPr/>
          <p:nvPr/>
        </p:nvSpPr>
        <p:spPr>
          <a:xfrm>
            <a:off x="2049278" y="2881765"/>
            <a:ext cx="1424217" cy="666274"/>
          </a:xfrm>
          <a:prstGeom prst="flowChartPreparation">
            <a:avLst/>
          </a:prstGeom>
          <a:ln>
            <a:no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de-AT" sz="1200" b="1" dirty="0" err="1" smtClean="0"/>
              <a:t>Allocation</a:t>
            </a:r>
            <a:r>
              <a:rPr lang="de-AT" sz="1200" b="1" dirty="0" smtClean="0"/>
              <a:t> </a:t>
            </a:r>
            <a:r>
              <a:rPr lang="de-AT" sz="1200" b="1" dirty="0" err="1" smtClean="0"/>
              <a:t>of</a:t>
            </a:r>
            <a:r>
              <a:rPr lang="de-AT" sz="1200" b="1" dirty="0" smtClean="0"/>
              <a:t> </a:t>
            </a:r>
            <a:r>
              <a:rPr lang="de-AT" sz="1200" b="1" dirty="0" err="1" smtClean="0"/>
              <a:t>electricity</a:t>
            </a:r>
            <a:r>
              <a:rPr lang="de-AT" sz="1200" b="1" dirty="0" smtClean="0"/>
              <a:t> </a:t>
            </a:r>
            <a:r>
              <a:rPr lang="de-AT" sz="1200" b="1" dirty="0" err="1" smtClean="0"/>
              <a:t>shortfall</a:t>
            </a:r>
            <a:endParaRPr lang="en-IE" sz="1200" b="1" dirty="0"/>
          </a:p>
        </p:txBody>
      </p:sp>
      <p:cxnSp>
        <p:nvCxnSpPr>
          <p:cNvPr id="52" name="Gekrümmter Verbinder 51"/>
          <p:cNvCxnSpPr>
            <a:stCxn id="43" idx="1"/>
            <a:endCxn id="51" idx="0"/>
          </p:cNvCxnSpPr>
          <p:nvPr/>
        </p:nvCxnSpPr>
        <p:spPr>
          <a:xfrm rot="10800000" flipV="1">
            <a:off x="2761388" y="2467705"/>
            <a:ext cx="208897" cy="414059"/>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Gekrümmter Verbinder 55"/>
          <p:cNvCxnSpPr>
            <a:stCxn id="51" idx="2"/>
            <a:endCxn id="12" idx="0"/>
          </p:cNvCxnSpPr>
          <p:nvPr/>
        </p:nvCxnSpPr>
        <p:spPr>
          <a:xfrm rot="16200000" flipH="1">
            <a:off x="2772896" y="3536530"/>
            <a:ext cx="840698" cy="863716"/>
          </a:xfrm>
          <a:prstGeom prst="curved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Gekrümmter Verbinder 58"/>
          <p:cNvCxnSpPr>
            <a:stCxn id="39" idx="2"/>
          </p:cNvCxnSpPr>
          <p:nvPr/>
        </p:nvCxnSpPr>
        <p:spPr>
          <a:xfrm rot="5400000">
            <a:off x="3196032" y="3092710"/>
            <a:ext cx="2312996" cy="4826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Abgerundetes Rechteck 69"/>
          <p:cNvSpPr/>
          <p:nvPr/>
        </p:nvSpPr>
        <p:spPr>
          <a:xfrm>
            <a:off x="902981" y="3236861"/>
            <a:ext cx="929335" cy="476783"/>
          </a:xfrm>
          <a:prstGeom prst="round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de-AT" sz="1200" dirty="0" err="1" smtClean="0">
                <a:solidFill>
                  <a:schemeClr val="tx1"/>
                </a:solidFill>
              </a:rPr>
              <a:t>Capacity</a:t>
            </a:r>
            <a:r>
              <a:rPr lang="de-AT" sz="1200" dirty="0" smtClean="0">
                <a:solidFill>
                  <a:schemeClr val="tx1"/>
                </a:solidFill>
              </a:rPr>
              <a:t> </a:t>
            </a:r>
            <a:r>
              <a:rPr lang="de-AT" sz="1200" dirty="0" err="1" smtClean="0">
                <a:solidFill>
                  <a:schemeClr val="tx1"/>
                </a:solidFill>
              </a:rPr>
              <a:t>expansion</a:t>
            </a:r>
            <a:r>
              <a:rPr lang="de-AT" sz="1200" dirty="0" smtClean="0">
                <a:solidFill>
                  <a:schemeClr val="tx1"/>
                </a:solidFill>
              </a:rPr>
              <a:t> </a:t>
            </a:r>
            <a:r>
              <a:rPr lang="de-AT" sz="1200" dirty="0" err="1" smtClean="0">
                <a:solidFill>
                  <a:schemeClr val="tx1"/>
                </a:solidFill>
              </a:rPr>
              <a:t>Priorities</a:t>
            </a:r>
            <a:endParaRPr lang="de-AT" sz="1200" dirty="0">
              <a:solidFill>
                <a:schemeClr val="tx1"/>
              </a:solidFill>
            </a:endParaRPr>
          </a:p>
        </p:txBody>
      </p:sp>
      <p:sp>
        <p:nvSpPr>
          <p:cNvPr id="75" name="Abgerundetes Rechteck 74"/>
          <p:cNvSpPr/>
          <p:nvPr/>
        </p:nvSpPr>
        <p:spPr>
          <a:xfrm>
            <a:off x="4963923" y="906155"/>
            <a:ext cx="929335" cy="476783"/>
          </a:xfrm>
          <a:prstGeom prst="round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de-AT" sz="1200" dirty="0" err="1" smtClean="0">
                <a:solidFill>
                  <a:schemeClr val="tx1"/>
                </a:solidFill>
              </a:rPr>
              <a:t>Capacity</a:t>
            </a:r>
            <a:r>
              <a:rPr lang="de-AT" sz="1200" dirty="0" smtClean="0">
                <a:solidFill>
                  <a:schemeClr val="tx1"/>
                </a:solidFill>
              </a:rPr>
              <a:t> Expansion </a:t>
            </a:r>
            <a:r>
              <a:rPr lang="de-AT" sz="1200" dirty="0" err="1" smtClean="0">
                <a:solidFill>
                  <a:schemeClr val="tx1"/>
                </a:solidFill>
              </a:rPr>
              <a:t>Priorities</a:t>
            </a:r>
            <a:endParaRPr lang="de-AT" sz="1200" dirty="0">
              <a:solidFill>
                <a:schemeClr val="tx1"/>
              </a:solidFill>
            </a:endParaRPr>
          </a:p>
        </p:txBody>
      </p:sp>
      <p:sp>
        <p:nvSpPr>
          <p:cNvPr id="115" name="Abgerundetes Rechteck 114"/>
          <p:cNvSpPr/>
          <p:nvPr/>
        </p:nvSpPr>
        <p:spPr>
          <a:xfrm>
            <a:off x="6611540" y="843693"/>
            <a:ext cx="929335" cy="264896"/>
          </a:xfrm>
          <a:prstGeom prst="round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de-AT" sz="1200" dirty="0" err="1" smtClean="0">
                <a:solidFill>
                  <a:schemeClr val="tx1"/>
                </a:solidFill>
              </a:rPr>
              <a:t>Elec</a:t>
            </a:r>
            <a:r>
              <a:rPr lang="de-AT" sz="1200" dirty="0" smtClean="0">
                <a:solidFill>
                  <a:schemeClr val="tx1"/>
                </a:solidFill>
              </a:rPr>
              <a:t> </a:t>
            </a:r>
            <a:r>
              <a:rPr lang="de-AT" sz="1200" dirty="0" err="1" smtClean="0">
                <a:solidFill>
                  <a:schemeClr val="tx1"/>
                </a:solidFill>
              </a:rPr>
              <a:t>and</a:t>
            </a:r>
            <a:r>
              <a:rPr lang="de-AT" sz="1200" dirty="0" smtClean="0">
                <a:solidFill>
                  <a:schemeClr val="tx1"/>
                </a:solidFill>
              </a:rPr>
              <a:t> </a:t>
            </a:r>
            <a:r>
              <a:rPr lang="de-AT" sz="1200" dirty="0" err="1" smtClean="0">
                <a:solidFill>
                  <a:schemeClr val="tx1"/>
                </a:solidFill>
              </a:rPr>
              <a:t>heat</a:t>
            </a:r>
            <a:r>
              <a:rPr lang="de-AT" sz="1200" dirty="0" smtClean="0">
                <a:solidFill>
                  <a:schemeClr val="tx1"/>
                </a:solidFill>
              </a:rPr>
              <a:t> </a:t>
            </a:r>
            <a:r>
              <a:rPr lang="de-AT" sz="1200" dirty="0" err="1" smtClean="0">
                <a:solidFill>
                  <a:schemeClr val="tx1"/>
                </a:solidFill>
              </a:rPr>
              <a:t>demand</a:t>
            </a:r>
            <a:endParaRPr lang="de-AT" sz="1200" dirty="0">
              <a:solidFill>
                <a:schemeClr val="tx1"/>
              </a:solidFill>
            </a:endParaRPr>
          </a:p>
        </p:txBody>
      </p:sp>
      <p:cxnSp>
        <p:nvCxnSpPr>
          <p:cNvPr id="116" name="Gekrümmter Verbinder 115"/>
          <p:cNvCxnSpPr>
            <a:stCxn id="115" idx="2"/>
            <a:endCxn id="13" idx="0"/>
          </p:cNvCxnSpPr>
          <p:nvPr/>
        </p:nvCxnSpPr>
        <p:spPr>
          <a:xfrm rot="5400000">
            <a:off x="6220747" y="932154"/>
            <a:ext cx="679027" cy="10318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Textfeld 126"/>
          <p:cNvSpPr txBox="1"/>
          <p:nvPr/>
        </p:nvSpPr>
        <p:spPr>
          <a:xfrm rot="774211">
            <a:off x="3018074" y="3699670"/>
            <a:ext cx="812846" cy="276999"/>
          </a:xfrm>
          <a:prstGeom prst="rect">
            <a:avLst/>
          </a:prstGeom>
          <a:noFill/>
        </p:spPr>
        <p:txBody>
          <a:bodyPr wrap="square" rtlCol="0">
            <a:spAutoFit/>
          </a:bodyPr>
          <a:lstStyle/>
          <a:p>
            <a:r>
              <a:rPr lang="de-AT" sz="1200" dirty="0" err="1" smtClean="0"/>
              <a:t>new</a:t>
            </a:r>
            <a:r>
              <a:rPr lang="de-AT" sz="1200" dirty="0"/>
              <a:t> </a:t>
            </a:r>
            <a:r>
              <a:rPr lang="de-AT" sz="1200" dirty="0" smtClean="0"/>
              <a:t>PP</a:t>
            </a:r>
            <a:endParaRPr lang="de-AT" sz="1200" dirty="0"/>
          </a:p>
        </p:txBody>
      </p:sp>
      <p:sp>
        <p:nvSpPr>
          <p:cNvPr id="128" name="Textfeld 127"/>
          <p:cNvSpPr txBox="1"/>
          <p:nvPr/>
        </p:nvSpPr>
        <p:spPr>
          <a:xfrm rot="11146704" flipV="1">
            <a:off x="4236029" y="3314026"/>
            <a:ext cx="871020" cy="461665"/>
          </a:xfrm>
          <a:prstGeom prst="rect">
            <a:avLst/>
          </a:prstGeom>
          <a:noFill/>
        </p:spPr>
        <p:txBody>
          <a:bodyPr wrap="square" rtlCol="0">
            <a:spAutoFit/>
          </a:bodyPr>
          <a:lstStyle/>
          <a:p>
            <a:r>
              <a:rPr lang="de-AT" sz="1200" dirty="0" err="1" smtClean="0"/>
              <a:t>new</a:t>
            </a:r>
            <a:r>
              <a:rPr lang="de-AT" sz="1200" dirty="0" smtClean="0"/>
              <a:t> CHP &amp; HP</a:t>
            </a:r>
            <a:endParaRPr lang="de-AT" sz="1200" dirty="0"/>
          </a:p>
        </p:txBody>
      </p:sp>
      <p:cxnSp>
        <p:nvCxnSpPr>
          <p:cNvPr id="131" name="Gekrümmter Verbinder 130"/>
          <p:cNvCxnSpPr>
            <a:stCxn id="75" idx="1"/>
            <a:endCxn id="39" idx="0"/>
          </p:cNvCxnSpPr>
          <p:nvPr/>
        </p:nvCxnSpPr>
        <p:spPr>
          <a:xfrm rot="10800000" flipV="1">
            <a:off x="4593855" y="1144547"/>
            <a:ext cx="370068" cy="36671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Abgerundetes Rechteck 132"/>
          <p:cNvSpPr/>
          <p:nvPr/>
        </p:nvSpPr>
        <p:spPr>
          <a:xfrm>
            <a:off x="3570695" y="920757"/>
            <a:ext cx="760930" cy="476783"/>
          </a:xfrm>
          <a:prstGeom prst="round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de-AT" sz="1200" dirty="0" err="1" smtClean="0">
                <a:solidFill>
                  <a:schemeClr val="tx1"/>
                </a:solidFill>
              </a:rPr>
              <a:t>Biophysical</a:t>
            </a:r>
            <a:r>
              <a:rPr lang="de-AT" sz="1200" dirty="0" smtClean="0">
                <a:solidFill>
                  <a:schemeClr val="tx1"/>
                </a:solidFill>
              </a:rPr>
              <a:t> </a:t>
            </a:r>
            <a:r>
              <a:rPr lang="de-AT" sz="1200" dirty="0" err="1" smtClean="0">
                <a:solidFill>
                  <a:schemeClr val="tx1"/>
                </a:solidFill>
              </a:rPr>
              <a:t>limiations</a:t>
            </a:r>
            <a:endParaRPr lang="de-AT" sz="1200" dirty="0">
              <a:solidFill>
                <a:schemeClr val="tx1"/>
              </a:solidFill>
            </a:endParaRPr>
          </a:p>
        </p:txBody>
      </p:sp>
      <p:cxnSp>
        <p:nvCxnSpPr>
          <p:cNvPr id="134" name="Gekrümmter Verbinder 133"/>
          <p:cNvCxnSpPr>
            <a:stCxn id="133" idx="3"/>
            <a:endCxn id="39" idx="0"/>
          </p:cNvCxnSpPr>
          <p:nvPr/>
        </p:nvCxnSpPr>
        <p:spPr>
          <a:xfrm>
            <a:off x="4331625" y="1159149"/>
            <a:ext cx="262230" cy="35211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Abgerundetes Rechteck 137"/>
          <p:cNvSpPr/>
          <p:nvPr/>
        </p:nvSpPr>
        <p:spPr>
          <a:xfrm>
            <a:off x="904038" y="2462588"/>
            <a:ext cx="929335" cy="476783"/>
          </a:xfrm>
          <a:prstGeom prst="round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de-AT" sz="1200" dirty="0" err="1" smtClean="0">
                <a:solidFill>
                  <a:schemeClr val="tx1"/>
                </a:solidFill>
              </a:rPr>
              <a:t>Biophysical</a:t>
            </a:r>
            <a:r>
              <a:rPr lang="de-AT" sz="1200" dirty="0" smtClean="0">
                <a:solidFill>
                  <a:schemeClr val="tx1"/>
                </a:solidFill>
              </a:rPr>
              <a:t> </a:t>
            </a:r>
            <a:r>
              <a:rPr lang="de-AT" sz="1200" dirty="0" err="1" smtClean="0">
                <a:solidFill>
                  <a:schemeClr val="tx1"/>
                </a:solidFill>
              </a:rPr>
              <a:t>limiations</a:t>
            </a:r>
            <a:endParaRPr lang="de-AT" sz="1200" dirty="0">
              <a:solidFill>
                <a:schemeClr val="tx1"/>
              </a:solidFill>
            </a:endParaRPr>
          </a:p>
        </p:txBody>
      </p:sp>
      <p:cxnSp>
        <p:nvCxnSpPr>
          <p:cNvPr id="143" name="Gekrümmter Verbinder 142"/>
          <p:cNvCxnSpPr>
            <a:stCxn id="138" idx="3"/>
            <a:endCxn id="51" idx="1"/>
          </p:cNvCxnSpPr>
          <p:nvPr/>
        </p:nvCxnSpPr>
        <p:spPr>
          <a:xfrm>
            <a:off x="1833373" y="2700980"/>
            <a:ext cx="215905" cy="5139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Gekrümmter Verbinder 145"/>
          <p:cNvCxnSpPr>
            <a:stCxn id="70" idx="3"/>
            <a:endCxn id="51" idx="1"/>
          </p:cNvCxnSpPr>
          <p:nvPr/>
        </p:nvCxnSpPr>
        <p:spPr>
          <a:xfrm flipV="1">
            <a:off x="1832316" y="3214902"/>
            <a:ext cx="216962" cy="26035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2454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435734" y="4527439"/>
            <a:ext cx="3546063" cy="1206611"/>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b="1" dirty="0" smtClean="0">
                <a:solidFill>
                  <a:schemeClr val="tx1">
                    <a:lumMod val="75000"/>
                    <a:lumOff val="25000"/>
                  </a:schemeClr>
                </a:solidFill>
              </a:rPr>
              <a:t>3. </a:t>
            </a:r>
            <a:r>
              <a:rPr lang="de-AT" sz="800" b="1" dirty="0" err="1" smtClean="0">
                <a:solidFill>
                  <a:schemeClr val="tx1">
                    <a:lumMod val="75000"/>
                    <a:lumOff val="25000"/>
                  </a:schemeClr>
                </a:solidFill>
              </a:rPr>
              <a:t>Intermittency</a:t>
            </a:r>
            <a:r>
              <a:rPr lang="de-AT" sz="800" b="1" dirty="0" smtClean="0">
                <a:solidFill>
                  <a:schemeClr val="tx1">
                    <a:lumMod val="75000"/>
                    <a:lumOff val="25000"/>
                  </a:schemeClr>
                </a:solidFill>
              </a:rPr>
              <a:t> </a:t>
            </a:r>
            <a:r>
              <a:rPr lang="de-AT" sz="800" b="1" dirty="0" err="1" smtClean="0">
                <a:solidFill>
                  <a:schemeClr val="tx1">
                    <a:lumMod val="75000"/>
                    <a:lumOff val="25000"/>
                  </a:schemeClr>
                </a:solidFill>
              </a:rPr>
              <a:t>and</a:t>
            </a:r>
            <a:r>
              <a:rPr lang="de-AT" sz="800" b="1" dirty="0" smtClean="0">
                <a:solidFill>
                  <a:schemeClr val="tx1">
                    <a:lumMod val="75000"/>
                    <a:lumOff val="25000"/>
                  </a:schemeClr>
                </a:solidFill>
              </a:rPr>
              <a:t> Storage SM (SDEWES/</a:t>
            </a:r>
            <a:r>
              <a:rPr lang="de-AT" sz="800" b="1" dirty="0" err="1" smtClean="0">
                <a:solidFill>
                  <a:schemeClr val="tx1">
                    <a:lumMod val="75000"/>
                    <a:lumOff val="25000"/>
                  </a:schemeClr>
                </a:solidFill>
              </a:rPr>
              <a:t>UVa</a:t>
            </a:r>
            <a:r>
              <a:rPr lang="de-AT" sz="800" b="1" dirty="0" smtClean="0">
                <a:solidFill>
                  <a:schemeClr val="tx1">
                    <a:lumMod val="75000"/>
                    <a:lumOff val="25000"/>
                  </a:schemeClr>
                </a:solidFill>
              </a:rPr>
              <a:t>)</a:t>
            </a:r>
          </a:p>
          <a:p>
            <a:endParaRPr lang="de-AT" sz="800" dirty="0" smtClean="0">
              <a:solidFill>
                <a:schemeClr val="tx1">
                  <a:lumMod val="75000"/>
                  <a:lumOff val="25000"/>
                </a:schemeClr>
              </a:solidFill>
            </a:endParaRPr>
          </a:p>
          <a:p>
            <a:pPr marL="171450" indent="-171450">
              <a:buFont typeface="Arial" panose="020B0604020202020204" pitchFamily="34" charset="0"/>
              <a:buChar char="•"/>
            </a:pPr>
            <a:r>
              <a:rPr lang="de-AT" sz="800" b="1" dirty="0" err="1" smtClean="0">
                <a:solidFill>
                  <a:schemeClr val="tx1">
                    <a:lumMod val="75000"/>
                    <a:lumOff val="25000"/>
                  </a:schemeClr>
                </a:solidFill>
              </a:rPr>
              <a:t>Capacity</a:t>
            </a:r>
            <a:r>
              <a:rPr lang="de-AT" sz="800" b="1" dirty="0" smtClean="0">
                <a:solidFill>
                  <a:schemeClr val="tx1">
                    <a:lumMod val="75000"/>
                    <a:lumOff val="25000"/>
                  </a:schemeClr>
                </a:solidFill>
              </a:rPr>
              <a:t> stock (</a:t>
            </a:r>
            <a:r>
              <a:rPr lang="de-AT" sz="800" b="1" dirty="0" err="1" smtClean="0">
                <a:solidFill>
                  <a:schemeClr val="tx1">
                    <a:lumMod val="75000"/>
                    <a:lumOff val="25000"/>
                  </a:schemeClr>
                </a:solidFill>
              </a:rPr>
              <a:t>and</a:t>
            </a:r>
            <a:r>
              <a:rPr lang="de-AT" sz="800" b="1" dirty="0" smtClean="0">
                <a:solidFill>
                  <a:schemeClr val="tx1">
                    <a:lumMod val="75000"/>
                    <a:lumOff val="25000"/>
                  </a:schemeClr>
                </a:solidFill>
              </a:rPr>
              <a:t> </a:t>
            </a:r>
            <a:r>
              <a:rPr lang="de-AT" sz="800" b="1" dirty="0" err="1" smtClean="0">
                <a:solidFill>
                  <a:schemeClr val="tx1">
                    <a:lumMod val="75000"/>
                    <a:lumOff val="25000"/>
                  </a:schemeClr>
                </a:solidFill>
              </a:rPr>
              <a:t>expansion</a:t>
            </a:r>
            <a:r>
              <a:rPr lang="de-AT" sz="800" b="1" dirty="0" smtClean="0">
                <a:solidFill>
                  <a:schemeClr val="tx1">
                    <a:lumMod val="75000"/>
                    <a:lumOff val="25000"/>
                  </a:schemeClr>
                </a:solidFill>
              </a:rPr>
              <a:t>?)</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of</a:t>
            </a:r>
            <a:r>
              <a:rPr lang="de-AT" sz="800" dirty="0" smtClean="0">
                <a:solidFill>
                  <a:schemeClr val="tx1">
                    <a:lumMod val="75000"/>
                    <a:lumOff val="25000"/>
                  </a:schemeClr>
                </a:solidFill>
              </a:rPr>
              <a:t> 3 </a:t>
            </a:r>
            <a:r>
              <a:rPr lang="de-AT" sz="800" dirty="0" err="1" smtClean="0">
                <a:solidFill>
                  <a:schemeClr val="tx1">
                    <a:lumMod val="75000"/>
                    <a:lumOff val="25000"/>
                  </a:schemeClr>
                </a:solidFill>
              </a:rPr>
              <a:t>flex</a:t>
            </a:r>
            <a:r>
              <a:rPr lang="de-AT" sz="800" dirty="0" smtClean="0">
                <a:solidFill>
                  <a:schemeClr val="tx1">
                    <a:lumMod val="75000"/>
                    <a:lumOff val="25000"/>
                  </a:schemeClr>
                </a:solidFill>
              </a:rPr>
              <a:t>. Options</a:t>
            </a:r>
          </a:p>
          <a:p>
            <a:pPr marL="628650" lvl="1" indent="-171450">
              <a:buFont typeface="Arial" panose="020B0604020202020204" pitchFamily="34" charset="0"/>
              <a:buChar char="•"/>
            </a:pPr>
            <a:r>
              <a:rPr lang="de-AT" sz="800" dirty="0" smtClean="0">
                <a:solidFill>
                  <a:schemeClr val="tx1">
                    <a:lumMod val="75000"/>
                    <a:lumOff val="25000"/>
                  </a:schemeClr>
                </a:solidFill>
              </a:rPr>
              <a:t>DSM, Vehicle2Grid, Storage</a:t>
            </a:r>
          </a:p>
          <a:p>
            <a:pPr marL="171450" indent="-171450">
              <a:buFont typeface="Arial" panose="020B0604020202020204" pitchFamily="34" charset="0"/>
              <a:buChar char="•"/>
            </a:pPr>
            <a:r>
              <a:rPr lang="de-AT" sz="800" b="1" dirty="0" smtClean="0">
                <a:solidFill>
                  <a:schemeClr val="tx1">
                    <a:lumMod val="75000"/>
                    <a:lumOff val="25000"/>
                  </a:schemeClr>
                </a:solidFill>
              </a:rPr>
              <a:t>Cf</a:t>
            </a:r>
            <a:r>
              <a:rPr lang="de-AT" sz="800" dirty="0" smtClean="0">
                <a:solidFill>
                  <a:schemeClr val="tx1">
                    <a:lumMod val="75000"/>
                    <a:lumOff val="25000"/>
                  </a:schemeClr>
                </a:solidFill>
              </a:rPr>
              <a:t> = f(3 </a:t>
            </a:r>
            <a:r>
              <a:rPr lang="de-AT" sz="800" dirty="0" err="1" smtClean="0">
                <a:solidFill>
                  <a:schemeClr val="tx1">
                    <a:lumMod val="75000"/>
                    <a:lumOff val="25000"/>
                  </a:schemeClr>
                </a:solidFill>
              </a:rPr>
              <a:t>flex</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options</a:t>
            </a:r>
            <a:r>
              <a:rPr lang="de-AT" sz="800" dirty="0" smtClean="0">
                <a:solidFill>
                  <a:schemeClr val="tx1">
                    <a:lumMod val="75000"/>
                    <a:lumOff val="25000"/>
                  </a:schemeClr>
                </a:solidFill>
              </a:rPr>
              <a:t>)</a:t>
            </a:r>
          </a:p>
          <a:p>
            <a:pPr marL="171450" indent="-171450">
              <a:buFont typeface="Arial" panose="020B0604020202020204" pitchFamily="34" charset="0"/>
              <a:buChar char="•"/>
            </a:pPr>
            <a:r>
              <a:rPr lang="de-AT" sz="800" b="1" dirty="0" err="1" smtClean="0">
                <a:solidFill>
                  <a:schemeClr val="tx1">
                    <a:lumMod val="75000"/>
                    <a:lumOff val="25000"/>
                  </a:schemeClr>
                </a:solidFill>
              </a:rPr>
              <a:t>StorageLosses</a:t>
            </a:r>
            <a:r>
              <a:rPr lang="de-AT" sz="800" dirty="0" smtClean="0">
                <a:solidFill>
                  <a:schemeClr val="tx1">
                    <a:lumMod val="75000"/>
                    <a:lumOff val="25000"/>
                  </a:schemeClr>
                </a:solidFill>
              </a:rPr>
              <a:t>  = f (3 </a:t>
            </a:r>
            <a:r>
              <a:rPr lang="de-AT" sz="800" dirty="0" err="1" smtClean="0">
                <a:solidFill>
                  <a:schemeClr val="tx1">
                    <a:lumMod val="75000"/>
                    <a:lumOff val="25000"/>
                  </a:schemeClr>
                </a:solidFill>
              </a:rPr>
              <a:t>flex</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options</a:t>
            </a:r>
            <a:r>
              <a:rPr lang="de-AT" sz="800" dirty="0" smtClean="0">
                <a:solidFill>
                  <a:schemeClr val="tx1">
                    <a:lumMod val="75000"/>
                    <a:lumOff val="25000"/>
                  </a:schemeClr>
                </a:solidFill>
              </a:rPr>
              <a:t>)</a:t>
            </a:r>
          </a:p>
        </p:txBody>
      </p:sp>
      <p:sp>
        <p:nvSpPr>
          <p:cNvPr id="8" name="Rechteck 7"/>
          <p:cNvSpPr/>
          <p:nvPr/>
        </p:nvSpPr>
        <p:spPr>
          <a:xfrm>
            <a:off x="4367064" y="859785"/>
            <a:ext cx="3034395" cy="2849720"/>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r>
              <a:rPr lang="de-AT" sz="800" b="1" dirty="0" smtClean="0">
                <a:solidFill>
                  <a:schemeClr val="tx1">
                    <a:lumMod val="75000"/>
                    <a:lumOff val="25000"/>
                  </a:schemeClr>
                </a:solidFill>
              </a:rPr>
              <a:t>2.a Transformation SM (AEA)</a:t>
            </a:r>
          </a:p>
          <a:p>
            <a:pPr marL="171450" indent="-171450">
              <a:buFontTx/>
              <a:buChar char="-"/>
            </a:pPr>
            <a:r>
              <a:rPr lang="de-AT" sz="800" dirty="0" smtClean="0">
                <a:solidFill>
                  <a:schemeClr val="tx1">
                    <a:lumMod val="75000"/>
                    <a:lumOff val="25000"/>
                  </a:schemeClr>
                </a:solidFill>
              </a:rPr>
              <a:t>Takes </a:t>
            </a:r>
            <a:r>
              <a:rPr lang="de-AT" sz="800" dirty="0" err="1" smtClean="0">
                <a:solidFill>
                  <a:schemeClr val="tx1">
                    <a:lumMod val="75000"/>
                    <a:lumOff val="25000"/>
                  </a:schemeClr>
                </a:solidFill>
              </a:rPr>
              <a:t>Required</a:t>
            </a:r>
            <a:r>
              <a:rPr lang="de-AT" sz="800" dirty="0" smtClean="0">
                <a:solidFill>
                  <a:schemeClr val="tx1">
                    <a:lumMod val="75000"/>
                    <a:lumOff val="25000"/>
                  </a:schemeClr>
                </a:solidFill>
              </a:rPr>
              <a:t> Final </a:t>
            </a:r>
            <a:r>
              <a:rPr lang="de-AT" sz="800" dirty="0" err="1" smtClean="0">
                <a:solidFill>
                  <a:schemeClr val="tx1">
                    <a:lumMod val="75000"/>
                    <a:lumOff val="25000"/>
                  </a:schemeClr>
                </a:solidFill>
              </a:rPr>
              <a:t>energy</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quantitiy</a:t>
            </a:r>
            <a:endParaRPr lang="de-AT" sz="800" dirty="0" smtClean="0">
              <a:solidFill>
                <a:schemeClr val="tx1">
                  <a:lumMod val="75000"/>
                  <a:lumOff val="25000"/>
                </a:schemeClr>
              </a:solidFill>
            </a:endParaRPr>
          </a:p>
          <a:p>
            <a:pPr marL="171450" indent="-171450">
              <a:buFontTx/>
              <a:buChar char="-"/>
            </a:pPr>
            <a:r>
              <a:rPr lang="de-AT" sz="800" dirty="0" smtClean="0">
                <a:solidFill>
                  <a:schemeClr val="tx1">
                    <a:lumMod val="75000"/>
                    <a:lumOff val="25000"/>
                  </a:schemeClr>
                </a:solidFill>
              </a:rPr>
              <a:t>Runs </a:t>
            </a:r>
            <a:r>
              <a:rPr lang="de-AT" sz="800" dirty="0" err="1" smtClean="0">
                <a:solidFill>
                  <a:schemeClr val="tx1">
                    <a:lumMod val="75000"/>
                    <a:lumOff val="25000"/>
                  </a:schemeClr>
                </a:solidFill>
              </a:rPr>
              <a:t>it</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through</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the</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transformation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chain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and</a:t>
            </a:r>
            <a:r>
              <a:rPr lang="de-AT" sz="800" dirty="0" smtClean="0">
                <a:solidFill>
                  <a:schemeClr val="tx1">
                    <a:lumMod val="75000"/>
                    <a:lumOff val="25000"/>
                  </a:schemeClr>
                </a:solidFill>
              </a:rPr>
              <a:t> back (</a:t>
            </a:r>
            <a:r>
              <a:rPr lang="de-AT" sz="800" dirty="0" err="1" smtClean="0">
                <a:solidFill>
                  <a:schemeClr val="tx1">
                    <a:lumMod val="75000"/>
                    <a:lumOff val="25000"/>
                  </a:schemeClr>
                </a:solidFill>
              </a:rPr>
              <a:t>Energy</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flows</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from</a:t>
            </a:r>
            <a:r>
              <a:rPr lang="de-AT" sz="800" dirty="0" smtClean="0">
                <a:solidFill>
                  <a:schemeClr val="tx1">
                    <a:lumMod val="75000"/>
                    <a:lumOff val="25000"/>
                  </a:schemeClr>
                </a:solidFill>
              </a:rPr>
              <a:t> Final </a:t>
            </a:r>
            <a:r>
              <a:rPr lang="de-AT" sz="800" dirty="0" err="1" smtClean="0">
                <a:solidFill>
                  <a:schemeClr val="tx1">
                    <a:lumMod val="75000"/>
                    <a:lumOff val="25000"/>
                  </a:schemeClr>
                </a:solidFill>
              </a:rPr>
              <a:t>Energy</a:t>
            </a:r>
            <a:r>
              <a:rPr lang="de-AT" sz="800" dirty="0" smtClean="0">
                <a:solidFill>
                  <a:schemeClr val="tx1">
                    <a:lumMod val="75000"/>
                    <a:lumOff val="25000"/>
                  </a:schemeClr>
                </a:solidFill>
              </a:rPr>
              <a:t> </a:t>
            </a:r>
            <a:r>
              <a:rPr lang="de-AT" sz="800" dirty="0" smtClean="0">
                <a:solidFill>
                  <a:schemeClr val="tx1">
                    <a:lumMod val="75000"/>
                    <a:lumOff val="25000"/>
                  </a:schemeClr>
                </a:solidFill>
                <a:sym typeface="Wingdings" panose="05000000000000000000" pitchFamily="2" charset="2"/>
              </a:rPr>
              <a:t> Transformation Output  Transformation Input  Primary </a:t>
            </a:r>
            <a:r>
              <a:rPr lang="de-AT" sz="800" dirty="0" err="1" smtClean="0">
                <a:solidFill>
                  <a:schemeClr val="tx1">
                    <a:lumMod val="75000"/>
                    <a:lumOff val="25000"/>
                  </a:schemeClr>
                </a:solidFill>
                <a:sym typeface="Wingdings" panose="05000000000000000000" pitchFamily="2" charset="2"/>
              </a:rPr>
              <a:t>Energy</a:t>
            </a:r>
            <a:r>
              <a:rPr lang="de-AT" sz="800" dirty="0" smtClean="0">
                <a:solidFill>
                  <a:schemeClr val="tx1">
                    <a:lumMod val="75000"/>
                    <a:lumOff val="25000"/>
                  </a:schemeClr>
                </a:solidFill>
                <a:sym typeface="Wingdings" panose="05000000000000000000" pitchFamily="2" charset="2"/>
              </a:rPr>
              <a:t>)</a:t>
            </a:r>
          </a:p>
          <a:p>
            <a:pPr marL="171450" indent="-171450">
              <a:buFontTx/>
              <a:buChar char="-"/>
            </a:pPr>
            <a:r>
              <a:rPr lang="de-AT" sz="800" dirty="0" err="1" smtClean="0">
                <a:solidFill>
                  <a:schemeClr val="tx1">
                    <a:lumMod val="75000"/>
                    <a:lumOff val="25000"/>
                  </a:schemeClr>
                </a:solidFill>
              </a:rPr>
              <a:t>Includes</a:t>
            </a:r>
            <a:r>
              <a:rPr lang="de-AT" sz="800" dirty="0" smtClean="0">
                <a:solidFill>
                  <a:schemeClr val="tx1">
                    <a:lumMod val="75000"/>
                    <a:lumOff val="25000"/>
                  </a:schemeClr>
                </a:solidFill>
              </a:rPr>
              <a:t> Technology </a:t>
            </a:r>
            <a:r>
              <a:rPr lang="de-AT" sz="800" dirty="0" err="1" smtClean="0">
                <a:solidFill>
                  <a:schemeClr val="tx1">
                    <a:lumMod val="75000"/>
                    <a:lumOff val="25000"/>
                  </a:schemeClr>
                </a:solidFill>
              </a:rPr>
              <a:t>Utilization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Allocation</a:t>
            </a:r>
            <a:endParaRPr lang="de-AT" sz="800" dirty="0" smtClean="0">
              <a:solidFill>
                <a:schemeClr val="tx1">
                  <a:lumMod val="75000"/>
                  <a:lumOff val="25000"/>
                </a:schemeClr>
              </a:solidFill>
            </a:endParaRPr>
          </a:p>
          <a:p>
            <a:pPr marL="171450" indent="-171450">
              <a:buFontTx/>
              <a:buChar char="-"/>
            </a:pPr>
            <a:r>
              <a:rPr lang="de-AT" sz="800" dirty="0" err="1" smtClean="0">
                <a:solidFill>
                  <a:schemeClr val="tx1">
                    <a:lumMod val="75000"/>
                    <a:lumOff val="25000"/>
                  </a:schemeClr>
                </a:solidFill>
              </a:rPr>
              <a:t>Includes</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Available</a:t>
            </a:r>
            <a:r>
              <a:rPr lang="de-AT" sz="800" dirty="0" smtClean="0">
                <a:solidFill>
                  <a:schemeClr val="tx1">
                    <a:lumMod val="75000"/>
                    <a:lumOff val="25000"/>
                  </a:schemeClr>
                </a:solidFill>
              </a:rPr>
              <a:t> fossil </a:t>
            </a:r>
            <a:r>
              <a:rPr lang="de-AT" sz="800" dirty="0" err="1" smtClean="0">
                <a:solidFill>
                  <a:schemeClr val="tx1">
                    <a:lumMod val="75000"/>
                    <a:lumOff val="25000"/>
                  </a:schemeClr>
                </a:solidFill>
              </a:rPr>
              <a:t>fuel</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Allocation</a:t>
            </a:r>
            <a:endParaRPr lang="de-AT" sz="800" dirty="0" smtClean="0">
              <a:solidFill>
                <a:schemeClr val="tx1">
                  <a:lumMod val="75000"/>
                  <a:lumOff val="25000"/>
                </a:schemeClr>
              </a:solidFill>
            </a:endParaRPr>
          </a:p>
          <a:p>
            <a:pPr marL="171450" indent="-171450">
              <a:buFontTx/>
              <a:buChar char="-"/>
            </a:pPr>
            <a:r>
              <a:rPr lang="de-AT" sz="800" dirty="0" err="1" smtClean="0">
                <a:solidFill>
                  <a:schemeClr val="tx1">
                    <a:lumMod val="75000"/>
                    <a:lumOff val="25000"/>
                  </a:schemeClr>
                </a:solidFill>
              </a:rPr>
              <a:t>Energy</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transformation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based</a:t>
            </a:r>
            <a:r>
              <a:rPr lang="de-AT" sz="800" dirty="0" smtClean="0">
                <a:solidFill>
                  <a:schemeClr val="tx1">
                    <a:lumMod val="75000"/>
                    <a:lumOff val="25000"/>
                  </a:schemeClr>
                </a:solidFill>
              </a:rPr>
              <a:t> on </a:t>
            </a:r>
            <a:r>
              <a:rPr lang="de-AT" sz="800" dirty="0" err="1" smtClean="0">
                <a:solidFill>
                  <a:schemeClr val="tx1">
                    <a:lumMod val="75000"/>
                    <a:lumOff val="25000"/>
                  </a:schemeClr>
                </a:solidFill>
              </a:rPr>
              <a:t>exisitng</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capacity</a:t>
            </a:r>
            <a:r>
              <a:rPr lang="de-AT" sz="800" dirty="0" smtClean="0">
                <a:solidFill>
                  <a:schemeClr val="tx1">
                    <a:lumMod val="75000"/>
                    <a:lumOff val="25000"/>
                  </a:schemeClr>
                </a:solidFill>
              </a:rPr>
              <a:t> stock (power </a:t>
            </a:r>
            <a:r>
              <a:rPr lang="de-AT" sz="800" dirty="0" err="1" smtClean="0">
                <a:solidFill>
                  <a:schemeClr val="tx1">
                    <a:lumMod val="75000"/>
                    <a:lumOff val="25000"/>
                  </a:schemeClr>
                </a:solidFill>
              </a:rPr>
              <a:t>plants</a:t>
            </a:r>
            <a:r>
              <a:rPr lang="de-AT" sz="800" dirty="0" smtClean="0">
                <a:solidFill>
                  <a:schemeClr val="tx1">
                    <a:lumMod val="75000"/>
                    <a:lumOff val="25000"/>
                  </a:schemeClr>
                </a:solidFill>
              </a:rPr>
              <a:t>)</a:t>
            </a:r>
          </a:p>
          <a:p>
            <a:pPr marL="171450" indent="-171450">
              <a:buFontTx/>
              <a:buChar char="-"/>
            </a:pPr>
            <a:r>
              <a:rPr lang="de-AT" sz="800" dirty="0" err="1" smtClean="0">
                <a:solidFill>
                  <a:schemeClr val="tx1">
                    <a:lumMod val="75000"/>
                    <a:lumOff val="25000"/>
                  </a:schemeClr>
                </a:solidFill>
              </a:rPr>
              <a:t>Considering</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storage</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losses</a:t>
            </a:r>
            <a:endParaRPr lang="de-AT" sz="800" dirty="0" smtClean="0">
              <a:solidFill>
                <a:schemeClr val="tx1">
                  <a:lumMod val="75000"/>
                  <a:lumOff val="25000"/>
                </a:schemeClr>
              </a:solidFill>
            </a:endParaRPr>
          </a:p>
          <a:p>
            <a:pPr marL="171450" indent="-171450">
              <a:buFontTx/>
              <a:buChar char="-"/>
            </a:pPr>
            <a:r>
              <a:rPr lang="de-AT" sz="800" dirty="0" err="1" smtClean="0">
                <a:solidFill>
                  <a:schemeClr val="tx1">
                    <a:lumMod val="75000"/>
                    <a:lumOff val="25000"/>
                  </a:schemeClr>
                </a:solidFill>
              </a:rPr>
              <a:t>Considering</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curtailment</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of</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vRES</a:t>
            </a:r>
            <a:endParaRPr lang="de-AT" sz="800" dirty="0" smtClean="0">
              <a:solidFill>
                <a:schemeClr val="tx1">
                  <a:lumMod val="75000"/>
                  <a:lumOff val="25000"/>
                </a:schemeClr>
              </a:solidFill>
            </a:endParaRPr>
          </a:p>
          <a:p>
            <a:pPr marL="171450" indent="-171450">
              <a:buFontTx/>
              <a:buChar char="-"/>
            </a:pPr>
            <a:endParaRPr lang="de-AT" sz="800" dirty="0" smtClean="0">
              <a:solidFill>
                <a:schemeClr val="tx1">
                  <a:lumMod val="75000"/>
                  <a:lumOff val="25000"/>
                </a:schemeClr>
              </a:solidFill>
            </a:endParaRPr>
          </a:p>
          <a:p>
            <a:pPr marL="171450" indent="-171450">
              <a:buFontTx/>
              <a:buChar char="-"/>
            </a:pPr>
            <a:r>
              <a:rPr lang="de-AT" sz="800" dirty="0" smtClean="0">
                <a:solidFill>
                  <a:schemeClr val="tx1">
                    <a:lumMod val="75000"/>
                    <a:lumOff val="25000"/>
                  </a:schemeClr>
                </a:solidFill>
              </a:rPr>
              <a:t>Returns </a:t>
            </a:r>
            <a:r>
              <a:rPr lang="de-AT" sz="800" dirty="0" err="1" smtClean="0">
                <a:solidFill>
                  <a:schemeClr val="tx1">
                    <a:lumMod val="75000"/>
                    <a:lumOff val="25000"/>
                  </a:schemeClr>
                </a:solidFill>
              </a:rPr>
              <a:t>FE_consumed</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by</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commodity</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and</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region</a:t>
            </a:r>
            <a:r>
              <a:rPr lang="de-AT" sz="800" dirty="0" smtClean="0">
                <a:solidFill>
                  <a:schemeClr val="tx1">
                    <a:lumMod val="75000"/>
                    <a:lumOff val="25000"/>
                  </a:schemeClr>
                </a:solidFill>
              </a:rPr>
              <a:t>]</a:t>
            </a:r>
          </a:p>
        </p:txBody>
      </p:sp>
      <p:sp>
        <p:nvSpPr>
          <p:cNvPr id="16" name="Rechteck 15"/>
          <p:cNvSpPr/>
          <p:nvPr/>
        </p:nvSpPr>
        <p:spPr>
          <a:xfrm>
            <a:off x="8039905" y="859785"/>
            <a:ext cx="2475696" cy="2849720"/>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r>
              <a:rPr lang="de-AT" sz="800" b="1" dirty="0" smtClean="0">
                <a:solidFill>
                  <a:schemeClr val="tx1">
                    <a:lumMod val="75000"/>
                    <a:lumOff val="25000"/>
                  </a:schemeClr>
                </a:solidFill>
              </a:rPr>
              <a:t>2.b Transformation </a:t>
            </a:r>
            <a:r>
              <a:rPr lang="de-AT" sz="800" b="1" dirty="0" err="1" smtClean="0">
                <a:solidFill>
                  <a:schemeClr val="tx1">
                    <a:lumMod val="75000"/>
                    <a:lumOff val="25000"/>
                  </a:schemeClr>
                </a:solidFill>
              </a:rPr>
              <a:t>Capacity</a:t>
            </a:r>
            <a:r>
              <a:rPr lang="de-AT" sz="800" b="1" dirty="0" smtClean="0">
                <a:solidFill>
                  <a:schemeClr val="tx1">
                    <a:lumMod val="75000"/>
                    <a:lumOff val="25000"/>
                  </a:schemeClr>
                </a:solidFill>
              </a:rPr>
              <a:t> SM (AEA)</a:t>
            </a:r>
          </a:p>
          <a:p>
            <a:pPr marL="171450" indent="-171450">
              <a:buFontTx/>
              <a:buChar char="-"/>
            </a:pPr>
            <a:r>
              <a:rPr lang="de-AT" sz="800" dirty="0" err="1" smtClean="0">
                <a:solidFill>
                  <a:schemeClr val="tx1">
                    <a:lumMod val="75000"/>
                    <a:lumOff val="25000"/>
                  </a:schemeClr>
                </a:solidFill>
              </a:rPr>
              <a:t>Modelling</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of</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transformaiton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Capacity</a:t>
            </a:r>
            <a:r>
              <a:rPr lang="de-AT" sz="800" dirty="0" smtClean="0">
                <a:solidFill>
                  <a:schemeClr val="tx1">
                    <a:lumMod val="75000"/>
                    <a:lumOff val="25000"/>
                  </a:schemeClr>
                </a:solidFill>
              </a:rPr>
              <a:t> stock </a:t>
            </a:r>
            <a:r>
              <a:rPr lang="de-AT" sz="800" dirty="0" err="1" smtClean="0">
                <a:solidFill>
                  <a:schemeClr val="tx1">
                    <a:lumMod val="75000"/>
                    <a:lumOff val="25000"/>
                  </a:schemeClr>
                </a:solidFill>
              </a:rPr>
              <a:t>and</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the</a:t>
            </a:r>
            <a:r>
              <a:rPr lang="de-AT" sz="800" dirty="0" smtClean="0">
                <a:solidFill>
                  <a:schemeClr val="tx1">
                    <a:lumMod val="75000"/>
                    <a:lumOff val="25000"/>
                  </a:schemeClr>
                </a:solidFill>
              </a:rPr>
              <a:t> stock </a:t>
            </a:r>
            <a:r>
              <a:rPr lang="de-AT" sz="800" dirty="0" err="1" smtClean="0">
                <a:solidFill>
                  <a:schemeClr val="tx1">
                    <a:lumMod val="75000"/>
                    <a:lumOff val="25000"/>
                  </a:schemeClr>
                </a:solidFill>
              </a:rPr>
              <a:t>expansion</a:t>
            </a:r>
            <a:r>
              <a:rPr lang="de-AT" sz="800" dirty="0" smtClean="0">
                <a:solidFill>
                  <a:schemeClr val="tx1">
                    <a:lumMod val="75000"/>
                    <a:lumOff val="25000"/>
                  </a:schemeClr>
                </a:solidFill>
              </a:rPr>
              <a:t>/</a:t>
            </a:r>
            <a:r>
              <a:rPr lang="de-AT" sz="800" dirty="0" err="1" smtClean="0">
                <a:solidFill>
                  <a:schemeClr val="tx1">
                    <a:lumMod val="75000"/>
                    <a:lumOff val="25000"/>
                  </a:schemeClr>
                </a:solidFill>
              </a:rPr>
              <a:t>decommsioning</a:t>
            </a:r>
            <a:r>
              <a:rPr lang="de-AT" sz="800" dirty="0" smtClean="0">
                <a:solidFill>
                  <a:schemeClr val="tx1">
                    <a:lumMod val="75000"/>
                    <a:lumOff val="25000"/>
                  </a:schemeClr>
                </a:solidFill>
              </a:rPr>
              <a:t> in t+1</a:t>
            </a:r>
          </a:p>
          <a:p>
            <a:pPr marL="171450" indent="-171450">
              <a:buFontTx/>
              <a:buChar char="-"/>
            </a:pPr>
            <a:r>
              <a:rPr lang="de-AT" sz="800" dirty="0" err="1" smtClean="0">
                <a:solidFill>
                  <a:schemeClr val="tx1">
                    <a:lumMod val="75000"/>
                    <a:lumOff val="25000"/>
                  </a:schemeClr>
                </a:solidFill>
              </a:rPr>
              <a:t>Allocation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of</a:t>
            </a:r>
            <a:r>
              <a:rPr lang="de-AT" sz="800" dirty="0" smtClean="0">
                <a:solidFill>
                  <a:schemeClr val="tx1">
                    <a:lumMod val="75000"/>
                    <a:lumOff val="25000"/>
                  </a:schemeClr>
                </a:solidFill>
              </a:rPr>
              <a:t> WHICH stock </a:t>
            </a:r>
            <a:r>
              <a:rPr lang="de-AT" sz="800" dirty="0" err="1" smtClean="0">
                <a:solidFill>
                  <a:schemeClr val="tx1">
                    <a:lumMod val="75000"/>
                    <a:lumOff val="25000"/>
                  </a:schemeClr>
                </a:solidFill>
              </a:rPr>
              <a:t>is</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build</a:t>
            </a:r>
            <a:endParaRPr lang="de-AT" sz="800" dirty="0" smtClean="0">
              <a:solidFill>
                <a:schemeClr val="tx1">
                  <a:lumMod val="75000"/>
                  <a:lumOff val="25000"/>
                </a:schemeClr>
              </a:solidFill>
            </a:endParaRPr>
          </a:p>
          <a:p>
            <a:pPr marL="171450" indent="-171450">
              <a:buFontTx/>
              <a:buChar char="-"/>
            </a:pPr>
            <a:endParaRPr lang="de-AT" sz="800" dirty="0" smtClean="0">
              <a:solidFill>
                <a:schemeClr val="tx1">
                  <a:lumMod val="75000"/>
                  <a:lumOff val="25000"/>
                </a:schemeClr>
              </a:solidFill>
            </a:endParaRPr>
          </a:p>
          <a:p>
            <a:endParaRPr lang="de-AT" sz="800" dirty="0" smtClean="0">
              <a:solidFill>
                <a:schemeClr val="tx1">
                  <a:lumMod val="75000"/>
                  <a:lumOff val="25000"/>
                </a:schemeClr>
              </a:solidFill>
            </a:endParaRPr>
          </a:p>
        </p:txBody>
      </p:sp>
      <p:cxnSp>
        <p:nvCxnSpPr>
          <p:cNvPr id="18" name="Gerade Verbindung mit Pfeil 17"/>
          <p:cNvCxnSpPr/>
          <p:nvPr/>
        </p:nvCxnSpPr>
        <p:spPr>
          <a:xfrm flipH="1">
            <a:off x="4693054" y="3653779"/>
            <a:ext cx="5956" cy="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hteck 19"/>
          <p:cNvSpPr/>
          <p:nvPr/>
        </p:nvSpPr>
        <p:spPr>
          <a:xfrm>
            <a:off x="1175742" y="859784"/>
            <a:ext cx="2258689" cy="474091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lstStyle/>
          <a:p>
            <a:r>
              <a:rPr lang="de-AT" sz="800" b="1" dirty="0" smtClean="0">
                <a:solidFill>
                  <a:schemeClr val="tx1">
                    <a:lumMod val="75000"/>
                    <a:lumOff val="25000"/>
                  </a:schemeClr>
                </a:solidFill>
              </a:rPr>
              <a:t>1. </a:t>
            </a:r>
            <a:r>
              <a:rPr lang="de-AT" sz="800" b="1" dirty="0" err="1" smtClean="0">
                <a:solidFill>
                  <a:schemeClr val="tx1">
                    <a:lumMod val="75000"/>
                    <a:lumOff val="25000"/>
                  </a:schemeClr>
                </a:solidFill>
              </a:rPr>
              <a:t>Enduse</a:t>
            </a:r>
            <a:r>
              <a:rPr lang="de-AT" sz="800" b="1" dirty="0" smtClean="0">
                <a:solidFill>
                  <a:schemeClr val="tx1">
                    <a:lumMod val="75000"/>
                    <a:lumOff val="25000"/>
                  </a:schemeClr>
                </a:solidFill>
              </a:rPr>
              <a:t> SM (</a:t>
            </a:r>
            <a:r>
              <a:rPr lang="de-AT" sz="800" b="1" dirty="0" err="1" smtClean="0">
                <a:solidFill>
                  <a:schemeClr val="tx1">
                    <a:lumMod val="75000"/>
                    <a:lumOff val="25000"/>
                  </a:schemeClr>
                </a:solidFill>
              </a:rPr>
              <a:t>UVa</a:t>
            </a:r>
            <a:r>
              <a:rPr lang="de-AT" sz="800" b="1" dirty="0" smtClean="0">
                <a:solidFill>
                  <a:schemeClr val="tx1">
                    <a:lumMod val="75000"/>
                    <a:lumOff val="25000"/>
                  </a:schemeClr>
                </a:solidFill>
              </a:rPr>
              <a:t>)</a:t>
            </a:r>
          </a:p>
          <a:p>
            <a:pPr marL="171450" indent="-171450">
              <a:buFontTx/>
              <a:buChar char="-"/>
            </a:pPr>
            <a:r>
              <a:rPr lang="de-AT" sz="800" dirty="0" err="1" smtClean="0">
                <a:solidFill>
                  <a:schemeClr val="tx1">
                    <a:lumMod val="75000"/>
                    <a:lumOff val="25000"/>
                  </a:schemeClr>
                </a:solidFill>
              </a:rPr>
              <a:t>modelling</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of</a:t>
            </a:r>
            <a:r>
              <a:rPr lang="de-AT" sz="800" dirty="0" smtClean="0">
                <a:solidFill>
                  <a:schemeClr val="tx1">
                    <a:lumMod val="75000"/>
                    <a:lumOff val="25000"/>
                  </a:schemeClr>
                </a:solidFill>
              </a:rPr>
              <a:t> </a:t>
            </a:r>
            <a:r>
              <a:rPr lang="de-AT" sz="800" b="1" dirty="0" smtClean="0">
                <a:solidFill>
                  <a:schemeClr val="tx1">
                    <a:lumMod val="75000"/>
                    <a:lumOff val="25000"/>
                  </a:schemeClr>
                </a:solidFill>
              </a:rPr>
              <a:t>FE-</a:t>
            </a:r>
            <a:r>
              <a:rPr lang="de-AT" sz="800" b="1" dirty="0" err="1" smtClean="0">
                <a:solidFill>
                  <a:schemeClr val="tx1">
                    <a:lumMod val="75000"/>
                    <a:lumOff val="25000"/>
                  </a:schemeClr>
                </a:solidFill>
              </a:rPr>
              <a:t>demand</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from</a:t>
            </a:r>
            <a:r>
              <a:rPr lang="de-AT" sz="800" dirty="0" smtClean="0">
                <a:solidFill>
                  <a:schemeClr val="tx1">
                    <a:lumMod val="75000"/>
                    <a:lumOff val="25000"/>
                  </a:schemeClr>
                </a:solidFill>
              </a:rPr>
              <a:t> EI </a:t>
            </a:r>
            <a:r>
              <a:rPr lang="de-AT" sz="800" dirty="0" err="1" smtClean="0">
                <a:solidFill>
                  <a:schemeClr val="tx1">
                    <a:lumMod val="75000"/>
                    <a:lumOff val="25000"/>
                  </a:schemeClr>
                </a:solidFill>
              </a:rPr>
              <a:t>and</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other</a:t>
            </a:r>
            <a:r>
              <a:rPr lang="de-AT" sz="800" dirty="0" smtClean="0">
                <a:solidFill>
                  <a:schemeClr val="tx1">
                    <a:lumMod val="75000"/>
                    <a:lumOff val="25000"/>
                  </a:schemeClr>
                </a:solidFill>
              </a:rPr>
              <a:t> variables (</a:t>
            </a:r>
            <a:r>
              <a:rPr lang="de-AT" sz="800" dirty="0" err="1" smtClean="0">
                <a:solidFill>
                  <a:schemeClr val="tx1">
                    <a:lumMod val="75000"/>
                    <a:lumOff val="25000"/>
                  </a:schemeClr>
                </a:solidFill>
              </a:rPr>
              <a:t>pkm</a:t>
            </a:r>
            <a:r>
              <a:rPr lang="de-AT" sz="800" dirty="0" smtClean="0">
                <a:solidFill>
                  <a:schemeClr val="tx1">
                    <a:lumMod val="75000"/>
                    <a:lumOff val="25000"/>
                  </a:schemeClr>
                </a:solidFill>
              </a:rPr>
              <a:t>)</a:t>
            </a:r>
          </a:p>
          <a:p>
            <a:pPr marL="171450" indent="-171450">
              <a:buFontTx/>
              <a:buChar char="-"/>
            </a:pPr>
            <a:r>
              <a:rPr lang="de-AT" sz="800" dirty="0" err="1" smtClean="0">
                <a:solidFill>
                  <a:schemeClr val="tx1">
                    <a:lumMod val="75000"/>
                    <a:lumOff val="25000"/>
                  </a:schemeClr>
                </a:solidFill>
              </a:rPr>
              <a:t>Allocation</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of</a:t>
            </a:r>
            <a:r>
              <a:rPr lang="de-AT" sz="800" dirty="0" smtClean="0">
                <a:solidFill>
                  <a:schemeClr val="tx1">
                    <a:lumMod val="75000"/>
                    <a:lumOff val="25000"/>
                  </a:schemeClr>
                </a:solidFill>
              </a:rPr>
              <a:t> </a:t>
            </a:r>
            <a:r>
              <a:rPr lang="de-AT" sz="800" b="1" dirty="0" err="1" smtClean="0">
                <a:solidFill>
                  <a:schemeClr val="tx1">
                    <a:lumMod val="75000"/>
                    <a:lumOff val="25000"/>
                  </a:schemeClr>
                </a:solidFill>
              </a:rPr>
              <a:t>scarcities</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FE_consumed</a:t>
            </a:r>
            <a:r>
              <a:rPr lang="de-AT" sz="800" dirty="0" smtClean="0">
                <a:solidFill>
                  <a:schemeClr val="tx1">
                    <a:lumMod val="75000"/>
                    <a:lumOff val="25000"/>
                  </a:schemeClr>
                </a:solidFill>
              </a:rPr>
              <a:t> &lt; </a:t>
            </a:r>
            <a:r>
              <a:rPr lang="de-AT" sz="800" dirty="0" err="1" smtClean="0">
                <a:solidFill>
                  <a:schemeClr val="tx1">
                    <a:lumMod val="75000"/>
                    <a:lumOff val="25000"/>
                  </a:schemeClr>
                </a:solidFill>
              </a:rPr>
              <a:t>FE_required</a:t>
            </a:r>
            <a:r>
              <a:rPr lang="de-AT" sz="800" dirty="0" smtClean="0">
                <a:solidFill>
                  <a:schemeClr val="tx1">
                    <a:lumMod val="75000"/>
                    <a:lumOff val="25000"/>
                  </a:schemeClr>
                </a:solidFill>
              </a:rPr>
              <a:t>)</a:t>
            </a:r>
          </a:p>
          <a:p>
            <a:pPr marL="171450" indent="-171450">
              <a:buFontTx/>
              <a:buChar char="-"/>
            </a:pPr>
            <a:r>
              <a:rPr lang="de-AT" sz="800" dirty="0" smtClean="0">
                <a:solidFill>
                  <a:schemeClr val="tx1">
                    <a:lumMod val="75000"/>
                    <a:lumOff val="25000"/>
                  </a:schemeClr>
                </a:solidFill>
              </a:rPr>
              <a:t>Fuel </a:t>
            </a:r>
            <a:r>
              <a:rPr lang="de-AT" sz="800" b="1" dirty="0" err="1" smtClean="0">
                <a:solidFill>
                  <a:schemeClr val="tx1">
                    <a:lumMod val="75000"/>
                    <a:lumOff val="25000"/>
                  </a:schemeClr>
                </a:solidFill>
              </a:rPr>
              <a:t>substitution</a:t>
            </a:r>
            <a:endParaRPr lang="de-AT" sz="800" b="1" dirty="0" smtClean="0">
              <a:solidFill>
                <a:schemeClr val="tx1">
                  <a:lumMod val="75000"/>
                  <a:lumOff val="25000"/>
                </a:schemeClr>
              </a:solidFill>
            </a:endParaRPr>
          </a:p>
          <a:p>
            <a:pPr marL="171450" indent="-171450">
              <a:buFontTx/>
              <a:buChar char="-"/>
            </a:pPr>
            <a:endParaRPr lang="de-AT" sz="800" dirty="0" smtClean="0">
              <a:solidFill>
                <a:schemeClr val="tx1">
                  <a:lumMod val="75000"/>
                  <a:lumOff val="25000"/>
                </a:schemeClr>
              </a:solidFill>
            </a:endParaRPr>
          </a:p>
        </p:txBody>
      </p:sp>
      <p:sp>
        <p:nvSpPr>
          <p:cNvPr id="21" name="Textfeld 20"/>
          <p:cNvSpPr txBox="1"/>
          <p:nvPr/>
        </p:nvSpPr>
        <p:spPr>
          <a:xfrm rot="16200000">
            <a:off x="4686137" y="3791476"/>
            <a:ext cx="814213" cy="707886"/>
          </a:xfrm>
          <a:prstGeom prst="rect">
            <a:avLst/>
          </a:prstGeom>
          <a:noFill/>
        </p:spPr>
        <p:txBody>
          <a:bodyPr wrap="square" rtlCol="0">
            <a:spAutoFit/>
          </a:bodyPr>
          <a:lstStyle/>
          <a:p>
            <a:r>
              <a:rPr lang="de-AT" sz="800" dirty="0" smtClean="0"/>
              <a:t>*</a:t>
            </a:r>
            <a:r>
              <a:rPr lang="de-AT" sz="800" dirty="0" err="1" smtClean="0"/>
              <a:t>TO_required</a:t>
            </a:r>
            <a:r>
              <a:rPr lang="de-AT" sz="800" dirty="0" smtClean="0"/>
              <a:t> [Total, Wind, PV, </a:t>
            </a:r>
            <a:r>
              <a:rPr lang="de-AT" sz="800" dirty="0" err="1" smtClean="0"/>
              <a:t>Dammed_Hydro</a:t>
            </a:r>
            <a:r>
              <a:rPr lang="de-AT" sz="800" dirty="0" smtClean="0"/>
              <a:t> </a:t>
            </a:r>
            <a:r>
              <a:rPr lang="de-AT" sz="800" dirty="0" err="1" smtClean="0"/>
              <a:t>by</a:t>
            </a:r>
            <a:r>
              <a:rPr lang="de-AT" sz="800" dirty="0" smtClean="0"/>
              <a:t> R]</a:t>
            </a:r>
          </a:p>
        </p:txBody>
      </p:sp>
      <p:cxnSp>
        <p:nvCxnSpPr>
          <p:cNvPr id="22" name="Gerade Verbindung mit Pfeil 21"/>
          <p:cNvCxnSpPr/>
          <p:nvPr/>
        </p:nvCxnSpPr>
        <p:spPr>
          <a:xfrm flipH="1" flipV="1">
            <a:off x="6085171" y="3729716"/>
            <a:ext cx="597" cy="75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rot="16200000">
            <a:off x="6034528" y="3494271"/>
            <a:ext cx="852549" cy="1323439"/>
          </a:xfrm>
          <a:prstGeom prst="rect">
            <a:avLst/>
          </a:prstGeom>
          <a:noFill/>
        </p:spPr>
        <p:txBody>
          <a:bodyPr wrap="square" rtlCol="0">
            <a:spAutoFit/>
          </a:bodyPr>
          <a:lstStyle/>
          <a:p>
            <a:r>
              <a:rPr lang="de-AT" sz="800" dirty="0" smtClean="0"/>
              <a:t>* Cf [Wind, PV, Gas </a:t>
            </a:r>
            <a:r>
              <a:rPr lang="de-AT" sz="800" dirty="0" err="1" smtClean="0"/>
              <a:t>by</a:t>
            </a:r>
            <a:r>
              <a:rPr lang="de-AT" sz="800" dirty="0" smtClean="0"/>
              <a:t> R]</a:t>
            </a:r>
          </a:p>
          <a:p>
            <a:r>
              <a:rPr lang="de-AT" sz="800" dirty="0" smtClean="0"/>
              <a:t>* Storage </a:t>
            </a:r>
            <a:r>
              <a:rPr lang="de-AT" sz="800" dirty="0" err="1" smtClean="0"/>
              <a:t>Losses</a:t>
            </a:r>
            <a:r>
              <a:rPr lang="de-AT" sz="800" dirty="0" smtClean="0"/>
              <a:t> [</a:t>
            </a:r>
            <a:r>
              <a:rPr lang="de-AT" sz="800" dirty="0" err="1" smtClean="0"/>
              <a:t>elec</a:t>
            </a:r>
            <a:r>
              <a:rPr lang="de-AT" sz="800" dirty="0" smtClean="0"/>
              <a:t>, gas, </a:t>
            </a:r>
            <a:r>
              <a:rPr lang="de-AT" sz="800" dirty="0" err="1" smtClean="0"/>
              <a:t>heat</a:t>
            </a:r>
            <a:r>
              <a:rPr lang="de-AT" sz="800" dirty="0" smtClean="0"/>
              <a:t>, </a:t>
            </a:r>
            <a:r>
              <a:rPr lang="de-AT" sz="800" dirty="0" err="1" smtClean="0"/>
              <a:t>by</a:t>
            </a:r>
            <a:r>
              <a:rPr lang="de-AT" sz="800" dirty="0" smtClean="0"/>
              <a:t> R]</a:t>
            </a:r>
          </a:p>
          <a:p>
            <a:r>
              <a:rPr lang="de-AT" sz="800" dirty="0" smtClean="0"/>
              <a:t>* </a:t>
            </a:r>
            <a:r>
              <a:rPr lang="de-AT" sz="800" dirty="0" err="1" smtClean="0"/>
              <a:t>FE_heat</a:t>
            </a:r>
            <a:r>
              <a:rPr lang="de-AT" sz="800" dirty="0" smtClean="0"/>
              <a:t> </a:t>
            </a:r>
            <a:r>
              <a:rPr lang="de-AT" sz="800" dirty="0" err="1" smtClean="0"/>
              <a:t>produced</a:t>
            </a:r>
            <a:r>
              <a:rPr lang="de-AT" sz="800" dirty="0" smtClean="0"/>
              <a:t> </a:t>
            </a:r>
            <a:r>
              <a:rPr lang="de-AT" sz="800" dirty="0" err="1" smtClean="0"/>
              <a:t>from</a:t>
            </a:r>
            <a:r>
              <a:rPr lang="de-AT" sz="800" dirty="0" smtClean="0"/>
              <a:t> large HP </a:t>
            </a:r>
            <a:r>
              <a:rPr lang="de-AT" sz="800" dirty="0" err="1" smtClean="0"/>
              <a:t>and</a:t>
            </a:r>
            <a:r>
              <a:rPr lang="de-AT" sz="800" dirty="0" smtClean="0"/>
              <a:t> P2H</a:t>
            </a:r>
          </a:p>
          <a:p>
            <a:pPr marL="171450" indent="-171450">
              <a:buFontTx/>
              <a:buChar char="-"/>
            </a:pPr>
            <a:endParaRPr lang="en-IE" sz="800" dirty="0"/>
          </a:p>
        </p:txBody>
      </p:sp>
      <p:sp>
        <p:nvSpPr>
          <p:cNvPr id="30" name="Textfeld 29"/>
          <p:cNvSpPr txBox="1"/>
          <p:nvPr/>
        </p:nvSpPr>
        <p:spPr>
          <a:xfrm>
            <a:off x="3405527" y="4632661"/>
            <a:ext cx="1189796" cy="1323439"/>
          </a:xfrm>
          <a:prstGeom prst="rect">
            <a:avLst/>
          </a:prstGeom>
          <a:noFill/>
        </p:spPr>
        <p:txBody>
          <a:bodyPr wrap="square" rtlCol="0">
            <a:spAutoFit/>
          </a:bodyPr>
          <a:lstStyle/>
          <a:p>
            <a:r>
              <a:rPr lang="de-AT" sz="800" dirty="0" smtClean="0"/>
              <a:t>*</a:t>
            </a:r>
            <a:r>
              <a:rPr lang="de-AT" sz="800" dirty="0" err="1" smtClean="0"/>
              <a:t>FE_required</a:t>
            </a:r>
            <a:r>
              <a:rPr lang="de-AT" sz="800" dirty="0" smtClean="0"/>
              <a:t> e-mob</a:t>
            </a:r>
          </a:p>
          <a:p>
            <a:r>
              <a:rPr lang="de-AT" sz="800" dirty="0" smtClean="0"/>
              <a:t>*Implementation </a:t>
            </a:r>
            <a:r>
              <a:rPr lang="de-AT" sz="800" dirty="0" err="1" smtClean="0"/>
              <a:t>degree</a:t>
            </a:r>
            <a:r>
              <a:rPr lang="de-AT" sz="800" dirty="0" smtClean="0"/>
              <a:t> DSM e-mob (smart-</a:t>
            </a:r>
            <a:r>
              <a:rPr lang="de-AT" sz="800" dirty="0" err="1" smtClean="0"/>
              <a:t>charging</a:t>
            </a:r>
            <a:r>
              <a:rPr lang="de-AT" sz="800" dirty="0" smtClean="0"/>
              <a:t> AND V2G)</a:t>
            </a:r>
          </a:p>
          <a:p>
            <a:r>
              <a:rPr lang="de-AT" sz="800" dirty="0" smtClean="0"/>
              <a:t>*Implementation </a:t>
            </a:r>
            <a:r>
              <a:rPr lang="de-AT" sz="800" dirty="0" err="1" smtClean="0"/>
              <a:t>degree</a:t>
            </a:r>
            <a:r>
              <a:rPr lang="de-AT" sz="800" dirty="0" smtClean="0"/>
              <a:t> DSM </a:t>
            </a:r>
            <a:r>
              <a:rPr lang="de-AT" sz="800" dirty="0" err="1" smtClean="0"/>
              <a:t>Households</a:t>
            </a:r>
            <a:endParaRPr lang="de-AT" sz="800" dirty="0" smtClean="0"/>
          </a:p>
          <a:p>
            <a:r>
              <a:rPr lang="de-AT" sz="800" dirty="0" smtClean="0"/>
              <a:t>*</a:t>
            </a:r>
            <a:r>
              <a:rPr lang="de-AT" sz="800" dirty="0" err="1" smtClean="0"/>
              <a:t>small</a:t>
            </a:r>
            <a:r>
              <a:rPr lang="de-AT" sz="800" dirty="0" smtClean="0"/>
              <a:t> </a:t>
            </a:r>
            <a:r>
              <a:rPr lang="de-AT" sz="800" dirty="0" err="1" smtClean="0"/>
              <a:t>heat</a:t>
            </a:r>
            <a:r>
              <a:rPr lang="de-AT" sz="800" dirty="0" smtClean="0"/>
              <a:t> </a:t>
            </a:r>
            <a:r>
              <a:rPr lang="de-AT" sz="800" dirty="0" err="1" smtClean="0"/>
              <a:t>pumps</a:t>
            </a:r>
            <a:endParaRPr lang="de-AT" sz="800" dirty="0" smtClean="0"/>
          </a:p>
          <a:p>
            <a:r>
              <a:rPr lang="de-AT" sz="800" dirty="0" smtClean="0"/>
              <a:t>*h </a:t>
            </a:r>
            <a:r>
              <a:rPr lang="de-AT" sz="800" dirty="0" err="1" smtClean="0"/>
              <a:t>of</a:t>
            </a:r>
            <a:r>
              <a:rPr lang="de-AT" sz="800" dirty="0" smtClean="0"/>
              <a:t> </a:t>
            </a:r>
            <a:r>
              <a:rPr lang="de-AT" sz="800" dirty="0" err="1" smtClean="0"/>
              <a:t>excess</a:t>
            </a:r>
            <a:r>
              <a:rPr lang="de-AT" sz="800" dirty="0" smtClean="0"/>
              <a:t> </a:t>
            </a:r>
            <a:r>
              <a:rPr lang="de-AT" sz="800" dirty="0" err="1" smtClean="0"/>
              <a:t>elec</a:t>
            </a:r>
            <a:r>
              <a:rPr lang="de-AT" sz="800" dirty="0" smtClean="0"/>
              <a:t> (?)</a:t>
            </a:r>
            <a:endParaRPr lang="en-IE" sz="800" dirty="0"/>
          </a:p>
        </p:txBody>
      </p:sp>
      <p:cxnSp>
        <p:nvCxnSpPr>
          <p:cNvPr id="32" name="Gerade Verbindung mit Pfeil 31"/>
          <p:cNvCxnSpPr/>
          <p:nvPr/>
        </p:nvCxnSpPr>
        <p:spPr>
          <a:xfrm>
            <a:off x="3423243" y="1619139"/>
            <a:ext cx="932633" cy="3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3400075" y="1194580"/>
            <a:ext cx="966989" cy="954107"/>
          </a:xfrm>
          <a:prstGeom prst="rect">
            <a:avLst/>
          </a:prstGeom>
          <a:noFill/>
        </p:spPr>
        <p:txBody>
          <a:bodyPr wrap="square" rtlCol="0">
            <a:spAutoFit/>
          </a:bodyPr>
          <a:lstStyle/>
          <a:p>
            <a:r>
              <a:rPr lang="de-AT" sz="800" dirty="0" err="1" smtClean="0"/>
              <a:t>FE_required</a:t>
            </a:r>
            <a:r>
              <a:rPr lang="de-AT" sz="800" dirty="0" smtClean="0"/>
              <a:t> [FE_I,R, S]</a:t>
            </a:r>
          </a:p>
          <a:p>
            <a:r>
              <a:rPr lang="de-AT" sz="800" dirty="0" smtClean="0">
                <a:sym typeface="Wingdings" panose="05000000000000000000" pitchFamily="2" charset="2"/>
              </a:rPr>
              <a:t> </a:t>
            </a:r>
            <a:r>
              <a:rPr lang="de-AT" sz="800" dirty="0" err="1" smtClean="0">
                <a:sym typeface="Wingdings" panose="05000000000000000000" pitchFamily="2" charset="2"/>
              </a:rPr>
              <a:t>Losses</a:t>
            </a:r>
            <a:r>
              <a:rPr lang="de-AT" sz="800" dirty="0" smtClean="0">
                <a:sym typeface="Wingdings" panose="05000000000000000000" pitchFamily="2" charset="2"/>
              </a:rPr>
              <a:t> in </a:t>
            </a:r>
            <a:r>
              <a:rPr lang="de-AT" sz="800" dirty="0" err="1" smtClean="0">
                <a:sym typeface="Wingdings" panose="05000000000000000000" pitchFamily="2" charset="2"/>
              </a:rPr>
              <a:t>energy</a:t>
            </a:r>
            <a:r>
              <a:rPr lang="de-AT" sz="800" dirty="0" smtClean="0">
                <a:sym typeface="Wingdings" panose="05000000000000000000" pitchFamily="2" charset="2"/>
              </a:rPr>
              <a:t> </a:t>
            </a:r>
            <a:r>
              <a:rPr lang="de-AT" sz="800" dirty="0" err="1" smtClean="0">
                <a:sym typeface="Wingdings" panose="05000000000000000000" pitchFamily="2" charset="2"/>
              </a:rPr>
              <a:t>sector</a:t>
            </a:r>
            <a:r>
              <a:rPr lang="de-AT" sz="800" dirty="0">
                <a:sym typeface="Wingdings" panose="05000000000000000000" pitchFamily="2" charset="2"/>
              </a:rPr>
              <a:t> </a:t>
            </a:r>
            <a:r>
              <a:rPr lang="de-AT" sz="800" dirty="0" smtClean="0">
                <a:sym typeface="Wingdings" panose="05000000000000000000" pitchFamily="2" charset="2"/>
              </a:rPr>
              <a:t> </a:t>
            </a:r>
            <a:r>
              <a:rPr lang="de-AT" sz="800" dirty="0" err="1" smtClean="0">
                <a:sym typeface="Wingdings" panose="05000000000000000000" pitchFamily="2" charset="2"/>
              </a:rPr>
              <a:t>own</a:t>
            </a:r>
            <a:r>
              <a:rPr lang="de-AT" sz="800" dirty="0" smtClean="0">
                <a:sym typeface="Wingdings" panose="05000000000000000000" pitchFamily="2" charset="2"/>
              </a:rPr>
              <a:t> </a:t>
            </a:r>
            <a:r>
              <a:rPr lang="de-AT" sz="800" dirty="0" err="1" smtClean="0">
                <a:sym typeface="Wingdings" panose="05000000000000000000" pitchFamily="2" charset="2"/>
              </a:rPr>
              <a:t>calculations</a:t>
            </a:r>
            <a:r>
              <a:rPr lang="de-AT" sz="800" dirty="0" smtClean="0">
                <a:sym typeface="Wingdings" panose="05000000000000000000" pitchFamily="2" charset="2"/>
              </a:rPr>
              <a:t> </a:t>
            </a:r>
            <a:r>
              <a:rPr lang="de-AT" sz="800" dirty="0" err="1" smtClean="0">
                <a:sym typeface="Wingdings" panose="05000000000000000000" pitchFamily="2" charset="2"/>
              </a:rPr>
              <a:t>to</a:t>
            </a:r>
            <a:r>
              <a:rPr lang="de-AT" sz="800" dirty="0" smtClean="0">
                <a:sym typeface="Wingdings" panose="05000000000000000000" pitchFamily="2" charset="2"/>
              </a:rPr>
              <a:t> </a:t>
            </a:r>
            <a:r>
              <a:rPr lang="de-AT" sz="800" dirty="0" err="1" smtClean="0">
                <a:sym typeface="Wingdings" panose="05000000000000000000" pitchFamily="2" charset="2"/>
              </a:rPr>
              <a:t>avoid</a:t>
            </a:r>
            <a:r>
              <a:rPr lang="de-AT" sz="800" dirty="0" smtClean="0">
                <a:sym typeface="Wingdings" panose="05000000000000000000" pitchFamily="2" charset="2"/>
              </a:rPr>
              <a:t> double </a:t>
            </a:r>
            <a:r>
              <a:rPr lang="de-AT" sz="800" dirty="0" err="1" smtClean="0">
                <a:sym typeface="Wingdings" panose="05000000000000000000" pitchFamily="2" charset="2"/>
              </a:rPr>
              <a:t>counting</a:t>
            </a:r>
            <a:r>
              <a:rPr lang="de-AT" sz="800" dirty="0" smtClean="0">
                <a:sym typeface="Wingdings" panose="05000000000000000000" pitchFamily="2" charset="2"/>
              </a:rPr>
              <a:t>!</a:t>
            </a:r>
            <a:endParaRPr lang="de-AT" sz="800" dirty="0" smtClean="0"/>
          </a:p>
        </p:txBody>
      </p:sp>
      <p:sp>
        <p:nvSpPr>
          <p:cNvPr id="35" name="Textfeld 34"/>
          <p:cNvSpPr txBox="1"/>
          <p:nvPr/>
        </p:nvSpPr>
        <p:spPr>
          <a:xfrm>
            <a:off x="3364757" y="2564663"/>
            <a:ext cx="1366169" cy="215444"/>
          </a:xfrm>
          <a:prstGeom prst="rect">
            <a:avLst/>
          </a:prstGeom>
          <a:noFill/>
        </p:spPr>
        <p:txBody>
          <a:bodyPr wrap="square" rtlCol="0">
            <a:spAutoFit/>
          </a:bodyPr>
          <a:lstStyle/>
          <a:p>
            <a:r>
              <a:rPr lang="de-AT" sz="800" dirty="0" err="1" smtClean="0"/>
              <a:t>FE_consumed</a:t>
            </a:r>
            <a:r>
              <a:rPr lang="de-AT" sz="800" dirty="0" smtClean="0"/>
              <a:t> [FE_I,R, S]</a:t>
            </a:r>
            <a:endParaRPr lang="en-IE" sz="800" dirty="0"/>
          </a:p>
        </p:txBody>
      </p:sp>
      <p:cxnSp>
        <p:nvCxnSpPr>
          <p:cNvPr id="36" name="Gerade Verbindung mit Pfeil 35"/>
          <p:cNvCxnSpPr/>
          <p:nvPr/>
        </p:nvCxnSpPr>
        <p:spPr>
          <a:xfrm flipH="1">
            <a:off x="3445619" y="2843517"/>
            <a:ext cx="903339" cy="3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p:cNvCxnSpPr/>
          <p:nvPr/>
        </p:nvCxnSpPr>
        <p:spPr>
          <a:xfrm flipV="1">
            <a:off x="7412647" y="1619139"/>
            <a:ext cx="627257" cy="3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feld 40"/>
          <p:cNvSpPr txBox="1"/>
          <p:nvPr/>
        </p:nvSpPr>
        <p:spPr>
          <a:xfrm>
            <a:off x="7345632" y="1391682"/>
            <a:ext cx="1366169" cy="215444"/>
          </a:xfrm>
          <a:prstGeom prst="rect">
            <a:avLst/>
          </a:prstGeom>
          <a:noFill/>
        </p:spPr>
        <p:txBody>
          <a:bodyPr wrap="square" rtlCol="0">
            <a:spAutoFit/>
          </a:bodyPr>
          <a:lstStyle/>
          <a:p>
            <a:r>
              <a:rPr lang="de-AT" sz="800" dirty="0" err="1" smtClean="0"/>
              <a:t>Cap_required</a:t>
            </a:r>
            <a:endParaRPr lang="en-IE" sz="800" dirty="0"/>
          </a:p>
        </p:txBody>
      </p:sp>
      <p:sp>
        <p:nvSpPr>
          <p:cNvPr id="42" name="Textfeld 41"/>
          <p:cNvSpPr txBox="1"/>
          <p:nvPr/>
        </p:nvSpPr>
        <p:spPr>
          <a:xfrm>
            <a:off x="7356819" y="2595569"/>
            <a:ext cx="1366169" cy="215444"/>
          </a:xfrm>
          <a:prstGeom prst="rect">
            <a:avLst/>
          </a:prstGeom>
          <a:noFill/>
        </p:spPr>
        <p:txBody>
          <a:bodyPr wrap="square" rtlCol="0">
            <a:spAutoFit/>
          </a:bodyPr>
          <a:lstStyle/>
          <a:p>
            <a:r>
              <a:rPr lang="de-AT" sz="800" dirty="0" err="1" smtClean="0"/>
              <a:t>Cap_available</a:t>
            </a:r>
            <a:endParaRPr lang="en-IE" sz="800" dirty="0"/>
          </a:p>
        </p:txBody>
      </p:sp>
      <p:cxnSp>
        <p:nvCxnSpPr>
          <p:cNvPr id="43" name="Gerade Verbindung mit Pfeil 42"/>
          <p:cNvCxnSpPr/>
          <p:nvPr/>
        </p:nvCxnSpPr>
        <p:spPr>
          <a:xfrm flipH="1">
            <a:off x="7412647" y="2833521"/>
            <a:ext cx="627258" cy="9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p:cNvCxnSpPr/>
          <p:nvPr/>
        </p:nvCxnSpPr>
        <p:spPr>
          <a:xfrm flipV="1">
            <a:off x="3445619" y="4632661"/>
            <a:ext cx="1006264" cy="74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p:cNvCxnSpPr/>
          <p:nvPr/>
        </p:nvCxnSpPr>
        <p:spPr>
          <a:xfrm flipV="1">
            <a:off x="7560370" y="3695097"/>
            <a:ext cx="500054" cy="897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feld 51"/>
          <p:cNvSpPr txBox="1"/>
          <p:nvPr/>
        </p:nvSpPr>
        <p:spPr>
          <a:xfrm rot="17922180">
            <a:off x="7191985" y="3670364"/>
            <a:ext cx="1507942" cy="338554"/>
          </a:xfrm>
          <a:prstGeom prst="rect">
            <a:avLst/>
          </a:prstGeom>
          <a:noFill/>
        </p:spPr>
        <p:txBody>
          <a:bodyPr wrap="square" rtlCol="0">
            <a:spAutoFit/>
          </a:bodyPr>
          <a:lstStyle/>
          <a:p>
            <a:r>
              <a:rPr lang="de-AT" sz="800" dirty="0" smtClean="0"/>
              <a:t>h </a:t>
            </a:r>
            <a:r>
              <a:rPr lang="de-AT" sz="800" dirty="0" err="1" smtClean="0"/>
              <a:t>of</a:t>
            </a:r>
            <a:r>
              <a:rPr lang="de-AT" sz="800" dirty="0" smtClean="0"/>
              <a:t> </a:t>
            </a:r>
            <a:r>
              <a:rPr lang="de-AT" sz="800" dirty="0" err="1" smtClean="0"/>
              <a:t>excess</a:t>
            </a:r>
            <a:r>
              <a:rPr lang="de-AT" sz="800" dirty="0" smtClean="0"/>
              <a:t> </a:t>
            </a:r>
            <a:r>
              <a:rPr lang="de-AT" sz="800" dirty="0" err="1" smtClean="0"/>
              <a:t>elec</a:t>
            </a:r>
            <a:r>
              <a:rPr lang="de-AT" sz="800" dirty="0" smtClean="0"/>
              <a:t> (?)</a:t>
            </a:r>
          </a:p>
          <a:p>
            <a:pPr marL="171450" indent="-171450">
              <a:buFontTx/>
              <a:buChar char="-"/>
            </a:pPr>
            <a:endParaRPr lang="en-IE" sz="800" dirty="0"/>
          </a:p>
        </p:txBody>
      </p:sp>
      <p:sp>
        <p:nvSpPr>
          <p:cNvPr id="63" name="Textfeld 62"/>
          <p:cNvSpPr txBox="1"/>
          <p:nvPr/>
        </p:nvSpPr>
        <p:spPr>
          <a:xfrm>
            <a:off x="4355876" y="6554918"/>
            <a:ext cx="2974983" cy="338554"/>
          </a:xfrm>
          <a:prstGeom prst="rect">
            <a:avLst/>
          </a:prstGeom>
          <a:noFill/>
        </p:spPr>
        <p:txBody>
          <a:bodyPr wrap="square" rtlCol="0">
            <a:spAutoFit/>
          </a:bodyPr>
          <a:lstStyle/>
          <a:p>
            <a:r>
              <a:rPr lang="de-AT" sz="800" b="1" dirty="0" smtClean="0"/>
              <a:t>*</a:t>
            </a:r>
            <a:r>
              <a:rPr lang="de-AT" sz="800" b="1" dirty="0" err="1" smtClean="0"/>
              <a:t>Policies</a:t>
            </a:r>
            <a:r>
              <a:rPr lang="de-AT" sz="800" b="1" dirty="0" smtClean="0"/>
              <a:t> (e.g. </a:t>
            </a:r>
            <a:r>
              <a:rPr lang="de-AT" sz="800" b="1" dirty="0" err="1" smtClean="0"/>
              <a:t>storage</a:t>
            </a:r>
            <a:r>
              <a:rPr lang="de-AT" sz="800" b="1" dirty="0" smtClean="0"/>
              <a:t>, </a:t>
            </a:r>
            <a:r>
              <a:rPr lang="de-AT" sz="800" b="1" dirty="0" err="1" smtClean="0"/>
              <a:t>grid</a:t>
            </a:r>
            <a:r>
              <a:rPr lang="de-AT" sz="800" b="1" dirty="0" smtClean="0"/>
              <a:t> </a:t>
            </a:r>
            <a:r>
              <a:rPr lang="de-AT" sz="800" b="1" dirty="0" err="1" smtClean="0"/>
              <a:t>expansion</a:t>
            </a:r>
            <a:r>
              <a:rPr lang="de-AT" sz="800" b="1" dirty="0" smtClean="0"/>
              <a:t>…)</a:t>
            </a:r>
          </a:p>
          <a:p>
            <a:pPr marL="171450" indent="-171450">
              <a:buFontTx/>
              <a:buChar char="-"/>
            </a:pPr>
            <a:endParaRPr lang="en-IE" sz="800" dirty="0"/>
          </a:p>
        </p:txBody>
      </p:sp>
      <p:sp>
        <p:nvSpPr>
          <p:cNvPr id="28" name="Rechteck 27"/>
          <p:cNvSpPr/>
          <p:nvPr/>
        </p:nvSpPr>
        <p:spPr>
          <a:xfrm>
            <a:off x="1338976" y="1789417"/>
            <a:ext cx="1620478"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dirty="0" smtClean="0">
                <a:solidFill>
                  <a:schemeClr val="tx1">
                    <a:lumMod val="75000"/>
                    <a:lumOff val="25000"/>
                  </a:schemeClr>
                </a:solidFill>
              </a:rPr>
              <a:t>Transport HH: (</a:t>
            </a:r>
            <a:r>
              <a:rPr lang="de-AT" sz="800" dirty="0" err="1" smtClean="0">
                <a:solidFill>
                  <a:schemeClr val="tx1">
                    <a:lumMod val="75000"/>
                    <a:lumOff val="25000"/>
                  </a:schemeClr>
                </a:solidFill>
              </a:rPr>
              <a:t>UVa</a:t>
            </a:r>
            <a:r>
              <a:rPr lang="de-AT" sz="800" dirty="0" smtClean="0">
                <a:solidFill>
                  <a:schemeClr val="tx1">
                    <a:lumMod val="75000"/>
                    <a:lumOff val="25000"/>
                  </a:schemeClr>
                </a:solidFill>
              </a:rPr>
              <a:t>/WP4)</a:t>
            </a:r>
          </a:p>
          <a:p>
            <a:pPr marL="171450" indent="-171450">
              <a:buFontTx/>
              <a:buChar char="-"/>
            </a:pPr>
            <a:r>
              <a:rPr lang="de-AT" sz="800" dirty="0" smtClean="0">
                <a:solidFill>
                  <a:schemeClr val="tx1">
                    <a:lumMod val="75000"/>
                    <a:lumOff val="25000"/>
                  </a:schemeClr>
                </a:solidFill>
              </a:rPr>
              <a:t>Input: </a:t>
            </a:r>
            <a:r>
              <a:rPr lang="de-AT" sz="800" dirty="0" err="1" smtClean="0">
                <a:solidFill>
                  <a:schemeClr val="tx1">
                    <a:lumMod val="75000"/>
                    <a:lumOff val="25000"/>
                  </a:schemeClr>
                </a:solidFill>
              </a:rPr>
              <a:t>pkm</a:t>
            </a:r>
            <a:endParaRPr lang="de-AT" sz="800" dirty="0" smtClean="0">
              <a:solidFill>
                <a:schemeClr val="tx1">
                  <a:lumMod val="75000"/>
                  <a:lumOff val="25000"/>
                </a:schemeClr>
              </a:solidFill>
            </a:endParaRPr>
          </a:p>
          <a:p>
            <a:pPr marL="171450" indent="-171450">
              <a:buFontTx/>
              <a:buChar char="-"/>
            </a:pPr>
            <a:r>
              <a:rPr lang="de-AT" sz="800" dirty="0" smtClean="0">
                <a:solidFill>
                  <a:schemeClr val="tx1">
                    <a:lumMod val="75000"/>
                    <a:lumOff val="25000"/>
                  </a:schemeClr>
                </a:solidFill>
              </a:rPr>
              <a:t>Output: </a:t>
            </a:r>
            <a:r>
              <a:rPr lang="de-AT" sz="800" dirty="0" err="1" smtClean="0">
                <a:solidFill>
                  <a:schemeClr val="tx1">
                    <a:lumMod val="75000"/>
                    <a:lumOff val="25000"/>
                  </a:schemeClr>
                </a:solidFill>
              </a:rPr>
              <a:t>FE_required</a:t>
            </a:r>
            <a:endParaRPr lang="de-AT" sz="800" dirty="0" smtClean="0">
              <a:solidFill>
                <a:schemeClr val="tx1">
                  <a:lumMod val="75000"/>
                  <a:lumOff val="25000"/>
                </a:schemeClr>
              </a:solidFill>
            </a:endParaRPr>
          </a:p>
        </p:txBody>
      </p:sp>
      <p:sp>
        <p:nvSpPr>
          <p:cNvPr id="29" name="Rechteck 28"/>
          <p:cNvSpPr/>
          <p:nvPr/>
        </p:nvSpPr>
        <p:spPr>
          <a:xfrm>
            <a:off x="1338976" y="4667028"/>
            <a:ext cx="1597059" cy="725606"/>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dirty="0" smtClean="0">
                <a:solidFill>
                  <a:schemeClr val="tx1">
                    <a:lumMod val="75000"/>
                    <a:lumOff val="25000"/>
                  </a:schemeClr>
                </a:solidFill>
              </a:rPr>
              <a:t>Final </a:t>
            </a:r>
            <a:r>
              <a:rPr lang="de-AT" sz="800" dirty="0" err="1" smtClean="0">
                <a:solidFill>
                  <a:schemeClr val="tx1">
                    <a:lumMod val="75000"/>
                    <a:lumOff val="25000"/>
                  </a:schemeClr>
                </a:solidFill>
              </a:rPr>
              <a:t>Energy</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Intensities</a:t>
            </a:r>
            <a:endParaRPr lang="de-AT" sz="800" dirty="0" smtClean="0">
              <a:solidFill>
                <a:schemeClr val="tx1">
                  <a:lumMod val="75000"/>
                  <a:lumOff val="25000"/>
                </a:schemeClr>
              </a:solidFill>
            </a:endParaRPr>
          </a:p>
          <a:p>
            <a:r>
              <a:rPr lang="de-AT" sz="800" dirty="0" smtClean="0">
                <a:solidFill>
                  <a:schemeClr val="tx1">
                    <a:lumMod val="75000"/>
                    <a:lumOff val="25000"/>
                  </a:schemeClr>
                </a:solidFill>
              </a:rPr>
              <a:t>(Rest </a:t>
            </a:r>
            <a:r>
              <a:rPr lang="de-AT" sz="800" dirty="0" err="1" smtClean="0">
                <a:solidFill>
                  <a:schemeClr val="tx1">
                    <a:lumMod val="75000"/>
                    <a:lumOff val="25000"/>
                  </a:schemeClr>
                </a:solidFill>
              </a:rPr>
              <a:t>of</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Sectors</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Uva</a:t>
            </a:r>
            <a:r>
              <a:rPr lang="de-AT" sz="800" dirty="0" smtClean="0">
                <a:solidFill>
                  <a:schemeClr val="tx1">
                    <a:lumMod val="75000"/>
                    <a:lumOff val="25000"/>
                  </a:schemeClr>
                </a:solidFill>
              </a:rPr>
              <a:t>/WP7):</a:t>
            </a:r>
          </a:p>
          <a:p>
            <a:pPr marL="171450" indent="-171450">
              <a:buFontTx/>
              <a:buChar char="-"/>
            </a:pPr>
            <a:r>
              <a:rPr lang="de-AT" sz="800" dirty="0" smtClean="0">
                <a:solidFill>
                  <a:schemeClr val="tx1">
                    <a:lumMod val="75000"/>
                    <a:lumOff val="25000"/>
                  </a:schemeClr>
                </a:solidFill>
              </a:rPr>
              <a:t>Input:</a:t>
            </a:r>
          </a:p>
          <a:p>
            <a:pPr marL="171450" indent="-171450">
              <a:buFontTx/>
              <a:buChar char="-"/>
            </a:pPr>
            <a:r>
              <a:rPr lang="de-AT" sz="800" dirty="0" smtClean="0">
                <a:solidFill>
                  <a:schemeClr val="tx1">
                    <a:lumMod val="75000"/>
                    <a:lumOff val="25000"/>
                  </a:schemeClr>
                </a:solidFill>
              </a:rPr>
              <a:t>Output:</a:t>
            </a:r>
          </a:p>
        </p:txBody>
      </p:sp>
      <p:sp>
        <p:nvSpPr>
          <p:cNvPr id="31" name="Rechteck 30"/>
          <p:cNvSpPr/>
          <p:nvPr/>
        </p:nvSpPr>
        <p:spPr>
          <a:xfrm>
            <a:off x="1331017" y="3065081"/>
            <a:ext cx="1612152" cy="673231"/>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dirty="0" err="1" smtClean="0">
                <a:solidFill>
                  <a:schemeClr val="tx1">
                    <a:lumMod val="75000"/>
                    <a:lumOff val="25000"/>
                  </a:schemeClr>
                </a:solidFill>
              </a:rPr>
              <a:t>Households</a:t>
            </a:r>
            <a:r>
              <a:rPr lang="de-AT" sz="800" dirty="0" smtClean="0">
                <a:solidFill>
                  <a:schemeClr val="tx1">
                    <a:lumMod val="75000"/>
                    <a:lumOff val="25000"/>
                  </a:schemeClr>
                </a:solidFill>
              </a:rPr>
              <a:t>: Buildings (SDEWES/WP4/Tomislav)</a:t>
            </a:r>
          </a:p>
          <a:p>
            <a:pPr marL="171450" indent="-171450">
              <a:buFontTx/>
              <a:buChar char="-"/>
            </a:pPr>
            <a:r>
              <a:rPr lang="de-AT" sz="800" dirty="0" smtClean="0">
                <a:solidFill>
                  <a:schemeClr val="tx1">
                    <a:lumMod val="75000"/>
                    <a:lumOff val="25000"/>
                  </a:schemeClr>
                </a:solidFill>
              </a:rPr>
              <a:t>Input: m²/pp, kWh/m²…</a:t>
            </a:r>
          </a:p>
          <a:p>
            <a:pPr marL="171450" indent="-171450">
              <a:buFontTx/>
              <a:buChar char="-"/>
            </a:pPr>
            <a:r>
              <a:rPr lang="de-AT" sz="800" dirty="0" smtClean="0">
                <a:solidFill>
                  <a:schemeClr val="tx1">
                    <a:lumMod val="75000"/>
                    <a:lumOff val="25000"/>
                  </a:schemeClr>
                </a:solidFill>
              </a:rPr>
              <a:t>Output: </a:t>
            </a:r>
            <a:r>
              <a:rPr lang="de-AT" sz="800" dirty="0" err="1" smtClean="0">
                <a:solidFill>
                  <a:schemeClr val="tx1">
                    <a:lumMod val="75000"/>
                    <a:lumOff val="25000"/>
                  </a:schemeClr>
                </a:solidFill>
              </a:rPr>
              <a:t>FE_required</a:t>
            </a:r>
            <a:endParaRPr lang="de-AT" sz="800" dirty="0" smtClean="0">
              <a:solidFill>
                <a:schemeClr val="tx1">
                  <a:lumMod val="75000"/>
                  <a:lumOff val="25000"/>
                </a:schemeClr>
              </a:solidFill>
            </a:endParaRPr>
          </a:p>
        </p:txBody>
      </p:sp>
      <p:sp>
        <p:nvSpPr>
          <p:cNvPr id="33" name="Rectángulo 1"/>
          <p:cNvSpPr/>
          <p:nvPr/>
        </p:nvSpPr>
        <p:spPr>
          <a:xfrm>
            <a:off x="928842" y="705351"/>
            <a:ext cx="9821708" cy="5314449"/>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800" b="1" dirty="0">
              <a:solidFill>
                <a:srgbClr val="C00000"/>
              </a:solidFill>
            </a:endParaRPr>
          </a:p>
        </p:txBody>
      </p:sp>
      <p:cxnSp>
        <p:nvCxnSpPr>
          <p:cNvPr id="15" name="Gerade Verbindung mit Pfeil 14"/>
          <p:cNvCxnSpPr/>
          <p:nvPr/>
        </p:nvCxnSpPr>
        <p:spPr>
          <a:xfrm>
            <a:off x="368300" y="1797050"/>
            <a:ext cx="807442"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28029" y="1830676"/>
            <a:ext cx="1120104" cy="830997"/>
          </a:xfrm>
          <a:prstGeom prst="rect">
            <a:avLst/>
          </a:prstGeom>
          <a:noFill/>
        </p:spPr>
        <p:txBody>
          <a:bodyPr wrap="square" rtlCol="0">
            <a:spAutoFit/>
          </a:bodyPr>
          <a:lstStyle/>
          <a:p>
            <a:r>
              <a:rPr lang="de-AT" sz="800" dirty="0" smtClean="0"/>
              <a:t>*</a:t>
            </a:r>
            <a:r>
              <a:rPr lang="de-AT" sz="800" dirty="0" err="1" smtClean="0"/>
              <a:t>Economic</a:t>
            </a:r>
            <a:r>
              <a:rPr lang="de-AT" sz="800" dirty="0" smtClean="0"/>
              <a:t> Demand</a:t>
            </a:r>
          </a:p>
          <a:p>
            <a:r>
              <a:rPr lang="de-AT" sz="800" dirty="0" smtClean="0"/>
              <a:t>*</a:t>
            </a:r>
            <a:r>
              <a:rPr lang="de-AT" sz="800" dirty="0" err="1" smtClean="0"/>
              <a:t>Energy</a:t>
            </a:r>
            <a:r>
              <a:rPr lang="de-AT" sz="800" dirty="0" smtClean="0"/>
              <a:t> </a:t>
            </a:r>
            <a:r>
              <a:rPr lang="de-AT" sz="800" dirty="0" err="1" smtClean="0"/>
              <a:t>intensities</a:t>
            </a:r>
            <a:endParaRPr lang="de-AT" sz="800" dirty="0" smtClean="0"/>
          </a:p>
          <a:p>
            <a:r>
              <a:rPr lang="de-AT" sz="800" dirty="0" smtClean="0"/>
              <a:t>*</a:t>
            </a:r>
            <a:r>
              <a:rPr lang="de-AT" sz="800" dirty="0" err="1" smtClean="0"/>
              <a:t>Policies</a:t>
            </a:r>
            <a:r>
              <a:rPr lang="de-AT" sz="800" dirty="0" smtClean="0"/>
              <a:t> (DSM </a:t>
            </a:r>
            <a:r>
              <a:rPr lang="de-AT" sz="800" dirty="0" err="1" smtClean="0"/>
              <a:t>technologies</a:t>
            </a:r>
            <a:r>
              <a:rPr lang="de-AT" sz="800" dirty="0" smtClean="0"/>
              <a:t>, </a:t>
            </a:r>
            <a:r>
              <a:rPr lang="de-AT" sz="800" dirty="0" err="1" smtClean="0"/>
              <a:t>efficiency</a:t>
            </a:r>
            <a:r>
              <a:rPr lang="de-AT" sz="800" dirty="0" smtClean="0"/>
              <a:t>, end </a:t>
            </a:r>
            <a:r>
              <a:rPr lang="de-AT" sz="800" dirty="0" err="1" smtClean="0"/>
              <a:t>use</a:t>
            </a:r>
            <a:r>
              <a:rPr lang="de-AT" sz="800" dirty="0" smtClean="0"/>
              <a:t> </a:t>
            </a:r>
            <a:r>
              <a:rPr lang="de-AT" sz="800" dirty="0" err="1" smtClean="0"/>
              <a:t>technologies</a:t>
            </a:r>
            <a:r>
              <a:rPr lang="de-AT" sz="800" dirty="0" smtClean="0"/>
              <a:t>) </a:t>
            </a:r>
            <a:endParaRPr lang="en-IE" sz="800" dirty="0"/>
          </a:p>
        </p:txBody>
      </p:sp>
      <p:sp>
        <p:nvSpPr>
          <p:cNvPr id="47" name="Textfeld 46"/>
          <p:cNvSpPr txBox="1"/>
          <p:nvPr/>
        </p:nvSpPr>
        <p:spPr>
          <a:xfrm>
            <a:off x="11006667" y="994385"/>
            <a:ext cx="1023100" cy="707886"/>
          </a:xfrm>
          <a:prstGeom prst="rect">
            <a:avLst/>
          </a:prstGeom>
          <a:noFill/>
        </p:spPr>
        <p:txBody>
          <a:bodyPr wrap="square" rtlCol="0">
            <a:spAutoFit/>
          </a:bodyPr>
          <a:lstStyle/>
          <a:p>
            <a:r>
              <a:rPr lang="de-AT" sz="800" dirty="0" smtClean="0"/>
              <a:t>*Investments$ [</a:t>
            </a:r>
            <a:r>
              <a:rPr lang="de-AT" sz="800" dirty="0" err="1" smtClean="0"/>
              <a:t>sector</a:t>
            </a:r>
            <a:r>
              <a:rPr lang="de-AT" sz="800" dirty="0" smtClean="0"/>
              <a:t>, R]</a:t>
            </a:r>
          </a:p>
          <a:p>
            <a:endParaRPr lang="de-AT" sz="800" dirty="0" smtClean="0"/>
          </a:p>
          <a:p>
            <a:r>
              <a:rPr lang="de-AT" sz="800" dirty="0" smtClean="0"/>
              <a:t>*Material </a:t>
            </a:r>
            <a:r>
              <a:rPr lang="de-AT" sz="800" dirty="0" err="1" smtClean="0"/>
              <a:t>demand</a:t>
            </a:r>
            <a:r>
              <a:rPr lang="de-AT" sz="800" dirty="0" smtClean="0"/>
              <a:t> [</a:t>
            </a:r>
            <a:r>
              <a:rPr lang="de-AT" sz="800" dirty="0" err="1" smtClean="0"/>
              <a:t>material,R</a:t>
            </a:r>
            <a:r>
              <a:rPr lang="de-AT" sz="800" dirty="0" smtClean="0"/>
              <a:t>]</a:t>
            </a:r>
            <a:endParaRPr lang="en-IE" sz="800" dirty="0"/>
          </a:p>
        </p:txBody>
      </p:sp>
      <p:cxnSp>
        <p:nvCxnSpPr>
          <p:cNvPr id="49" name="Gerade Verbindung mit Pfeil 48"/>
          <p:cNvCxnSpPr/>
          <p:nvPr/>
        </p:nvCxnSpPr>
        <p:spPr>
          <a:xfrm flipV="1">
            <a:off x="10515601" y="1289050"/>
            <a:ext cx="444859" cy="11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feld 50"/>
          <p:cNvSpPr txBox="1"/>
          <p:nvPr/>
        </p:nvSpPr>
        <p:spPr>
          <a:xfrm>
            <a:off x="6031757" y="61677"/>
            <a:ext cx="1694518" cy="584775"/>
          </a:xfrm>
          <a:prstGeom prst="rect">
            <a:avLst/>
          </a:prstGeom>
          <a:noFill/>
        </p:spPr>
        <p:txBody>
          <a:bodyPr wrap="square" rtlCol="0">
            <a:spAutoFit/>
          </a:bodyPr>
          <a:lstStyle/>
          <a:p>
            <a:r>
              <a:rPr lang="de-AT" sz="800" dirty="0" smtClean="0"/>
              <a:t>*</a:t>
            </a:r>
            <a:r>
              <a:rPr lang="de-AT" sz="800" dirty="0" err="1" smtClean="0"/>
              <a:t>Available_Primary_fuels</a:t>
            </a:r>
            <a:r>
              <a:rPr lang="de-AT" sz="800" dirty="0" smtClean="0"/>
              <a:t> [PE_I, R]</a:t>
            </a:r>
          </a:p>
          <a:p>
            <a:r>
              <a:rPr lang="de-AT" sz="800" dirty="0" smtClean="0"/>
              <a:t>*Variable </a:t>
            </a:r>
            <a:r>
              <a:rPr lang="de-AT" sz="800" dirty="0" err="1" smtClean="0"/>
              <a:t>unit</a:t>
            </a:r>
            <a:r>
              <a:rPr lang="de-AT" sz="800" dirty="0" smtClean="0"/>
              <a:t> </a:t>
            </a:r>
            <a:r>
              <a:rPr lang="de-AT" sz="800" dirty="0" err="1" smtClean="0"/>
              <a:t>cost</a:t>
            </a:r>
            <a:r>
              <a:rPr lang="de-AT" sz="800" dirty="0" smtClean="0"/>
              <a:t> [TI_I, R] (</a:t>
            </a:r>
            <a:r>
              <a:rPr lang="de-AT" sz="800" dirty="0" err="1" smtClean="0"/>
              <a:t>maybe</a:t>
            </a:r>
            <a:r>
              <a:rPr lang="de-AT" sz="800" dirty="0" smtClean="0"/>
              <a:t> </a:t>
            </a:r>
            <a:r>
              <a:rPr lang="de-AT" sz="800" dirty="0" err="1" smtClean="0"/>
              <a:t>including</a:t>
            </a:r>
            <a:r>
              <a:rPr lang="de-AT" sz="800" dirty="0" smtClean="0"/>
              <a:t> CO2-cost?)</a:t>
            </a:r>
          </a:p>
          <a:p>
            <a:endParaRPr lang="en-IE" sz="800" dirty="0"/>
          </a:p>
        </p:txBody>
      </p:sp>
      <p:cxnSp>
        <p:nvCxnSpPr>
          <p:cNvPr id="54" name="Gerade Verbindung mit Pfeil 53"/>
          <p:cNvCxnSpPr/>
          <p:nvPr/>
        </p:nvCxnSpPr>
        <p:spPr>
          <a:xfrm>
            <a:off x="6031757" y="54228"/>
            <a:ext cx="0" cy="805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p:cNvCxnSpPr/>
          <p:nvPr/>
        </p:nvCxnSpPr>
        <p:spPr>
          <a:xfrm flipH="1">
            <a:off x="302696" y="3210457"/>
            <a:ext cx="869410" cy="5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feld 59"/>
          <p:cNvSpPr txBox="1"/>
          <p:nvPr/>
        </p:nvSpPr>
        <p:spPr>
          <a:xfrm>
            <a:off x="12364" y="3248554"/>
            <a:ext cx="1120104" cy="461665"/>
          </a:xfrm>
          <a:prstGeom prst="rect">
            <a:avLst/>
          </a:prstGeom>
          <a:noFill/>
        </p:spPr>
        <p:txBody>
          <a:bodyPr wrap="square" rtlCol="0">
            <a:spAutoFit/>
          </a:bodyPr>
          <a:lstStyle/>
          <a:p>
            <a:r>
              <a:rPr lang="de-AT" sz="800" dirty="0" smtClean="0"/>
              <a:t>*</a:t>
            </a:r>
            <a:r>
              <a:rPr lang="de-AT" sz="800" dirty="0" err="1" smtClean="0"/>
              <a:t>Fulfillable</a:t>
            </a:r>
            <a:r>
              <a:rPr lang="de-AT" sz="800" dirty="0" smtClean="0"/>
              <a:t> </a:t>
            </a:r>
            <a:r>
              <a:rPr lang="de-AT" sz="800" dirty="0" err="1" smtClean="0"/>
              <a:t>Useful</a:t>
            </a:r>
            <a:r>
              <a:rPr lang="de-AT" sz="800" dirty="0" smtClean="0"/>
              <a:t> </a:t>
            </a:r>
            <a:r>
              <a:rPr lang="de-AT" sz="800" dirty="0" err="1" smtClean="0"/>
              <a:t>Energy</a:t>
            </a:r>
            <a:r>
              <a:rPr lang="en-IE" sz="800" dirty="0" smtClean="0"/>
              <a:t> service</a:t>
            </a:r>
          </a:p>
          <a:p>
            <a:r>
              <a:rPr lang="de-AT" sz="800" dirty="0" smtClean="0"/>
              <a:t>* </a:t>
            </a:r>
            <a:r>
              <a:rPr lang="de-AT" sz="800" dirty="0" err="1" smtClean="0"/>
              <a:t>Scarcity</a:t>
            </a:r>
            <a:r>
              <a:rPr lang="de-AT" sz="800" dirty="0" smtClean="0"/>
              <a:t> </a:t>
            </a:r>
            <a:r>
              <a:rPr lang="de-AT" sz="800" dirty="0" err="1" smtClean="0"/>
              <a:t>signal</a:t>
            </a:r>
            <a:endParaRPr lang="de-AT" sz="800" dirty="0" smtClean="0"/>
          </a:p>
        </p:txBody>
      </p:sp>
      <p:cxnSp>
        <p:nvCxnSpPr>
          <p:cNvPr id="61" name="Gerade Verbindung mit Pfeil 60"/>
          <p:cNvCxnSpPr>
            <a:endCxn id="16" idx="3"/>
          </p:cNvCxnSpPr>
          <p:nvPr/>
        </p:nvCxnSpPr>
        <p:spPr>
          <a:xfrm flipH="1">
            <a:off x="10515601" y="2284645"/>
            <a:ext cx="481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feld 64"/>
          <p:cNvSpPr txBox="1"/>
          <p:nvPr/>
        </p:nvSpPr>
        <p:spPr>
          <a:xfrm>
            <a:off x="11006667" y="1922263"/>
            <a:ext cx="1023100" cy="707886"/>
          </a:xfrm>
          <a:prstGeom prst="rect">
            <a:avLst/>
          </a:prstGeom>
          <a:noFill/>
        </p:spPr>
        <p:txBody>
          <a:bodyPr wrap="square" rtlCol="0">
            <a:spAutoFit/>
          </a:bodyPr>
          <a:lstStyle/>
          <a:p>
            <a:r>
              <a:rPr lang="de-AT" sz="800" dirty="0" smtClean="0"/>
              <a:t>*</a:t>
            </a:r>
            <a:r>
              <a:rPr lang="de-AT" sz="800" dirty="0" err="1" smtClean="0"/>
              <a:t>Capacity</a:t>
            </a:r>
            <a:r>
              <a:rPr lang="de-AT" sz="800" dirty="0" smtClean="0"/>
              <a:t> </a:t>
            </a:r>
            <a:r>
              <a:rPr lang="de-AT" sz="800" dirty="0" err="1" smtClean="0"/>
              <a:t>expansion</a:t>
            </a:r>
            <a:r>
              <a:rPr lang="de-AT" sz="800" dirty="0" smtClean="0"/>
              <a:t> </a:t>
            </a:r>
            <a:r>
              <a:rPr lang="de-AT" sz="800" dirty="0" err="1" smtClean="0"/>
              <a:t>policy</a:t>
            </a:r>
            <a:endParaRPr lang="de-AT" sz="800" dirty="0" smtClean="0"/>
          </a:p>
          <a:p>
            <a:endParaRPr lang="de-AT" sz="800" dirty="0" smtClean="0"/>
          </a:p>
          <a:p>
            <a:r>
              <a:rPr lang="de-AT" sz="800" dirty="0" smtClean="0"/>
              <a:t>*</a:t>
            </a:r>
            <a:r>
              <a:rPr lang="de-AT" sz="800" dirty="0" err="1" smtClean="0"/>
              <a:t>restrictions</a:t>
            </a:r>
            <a:r>
              <a:rPr lang="de-AT" sz="800" dirty="0" smtClean="0"/>
              <a:t> </a:t>
            </a:r>
            <a:r>
              <a:rPr lang="de-AT" sz="800" dirty="0" err="1" smtClean="0"/>
              <a:t>capital</a:t>
            </a:r>
            <a:r>
              <a:rPr lang="de-AT" sz="800" dirty="0" smtClean="0"/>
              <a:t> </a:t>
            </a:r>
            <a:r>
              <a:rPr lang="de-AT" sz="800" dirty="0" err="1" smtClean="0"/>
              <a:t>avaiilability</a:t>
            </a:r>
            <a:r>
              <a:rPr lang="de-AT" sz="800" dirty="0" smtClean="0"/>
              <a:t>(?)</a:t>
            </a:r>
          </a:p>
        </p:txBody>
      </p:sp>
      <p:cxnSp>
        <p:nvCxnSpPr>
          <p:cNvPr id="66" name="Gerade Verbindung mit Pfeil 65"/>
          <p:cNvCxnSpPr/>
          <p:nvPr/>
        </p:nvCxnSpPr>
        <p:spPr>
          <a:xfrm flipV="1">
            <a:off x="4654793" y="54228"/>
            <a:ext cx="0" cy="805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feld 66"/>
          <p:cNvSpPr txBox="1"/>
          <p:nvPr/>
        </p:nvSpPr>
        <p:spPr>
          <a:xfrm>
            <a:off x="4629746" y="126765"/>
            <a:ext cx="1209950" cy="707886"/>
          </a:xfrm>
          <a:prstGeom prst="rect">
            <a:avLst/>
          </a:prstGeom>
          <a:noFill/>
        </p:spPr>
        <p:txBody>
          <a:bodyPr wrap="square" rtlCol="0">
            <a:spAutoFit/>
          </a:bodyPr>
          <a:lstStyle/>
          <a:p>
            <a:r>
              <a:rPr lang="de-AT" sz="800" dirty="0" smtClean="0"/>
              <a:t>*</a:t>
            </a:r>
            <a:r>
              <a:rPr lang="de-AT" sz="800" dirty="0" err="1" smtClean="0"/>
              <a:t>Emissions</a:t>
            </a:r>
            <a:r>
              <a:rPr lang="de-AT" sz="800" dirty="0" smtClean="0"/>
              <a:t> </a:t>
            </a:r>
            <a:r>
              <a:rPr lang="de-AT" sz="800" dirty="0" err="1" smtClean="0"/>
              <a:t>from</a:t>
            </a:r>
            <a:r>
              <a:rPr lang="de-AT" sz="800" dirty="0" smtClean="0"/>
              <a:t> </a:t>
            </a:r>
            <a:r>
              <a:rPr lang="de-AT" sz="800" dirty="0" err="1" smtClean="0"/>
              <a:t>Energy</a:t>
            </a:r>
            <a:r>
              <a:rPr lang="de-AT" sz="800" dirty="0" smtClean="0"/>
              <a:t> </a:t>
            </a:r>
            <a:r>
              <a:rPr lang="de-AT" sz="800" dirty="0" err="1" smtClean="0"/>
              <a:t>transformation</a:t>
            </a:r>
            <a:endParaRPr lang="de-AT" sz="800" dirty="0" smtClean="0"/>
          </a:p>
          <a:p>
            <a:r>
              <a:rPr lang="de-AT" sz="800" dirty="0" smtClean="0"/>
              <a:t>*</a:t>
            </a:r>
            <a:r>
              <a:rPr lang="de-AT" sz="800" dirty="0" err="1" smtClean="0"/>
              <a:t>PE_required</a:t>
            </a:r>
            <a:r>
              <a:rPr lang="de-AT" sz="800" dirty="0" smtClean="0"/>
              <a:t> (</a:t>
            </a:r>
            <a:r>
              <a:rPr lang="de-AT" sz="800" dirty="0" err="1" smtClean="0"/>
              <a:t>Crude</a:t>
            </a:r>
            <a:r>
              <a:rPr lang="de-AT" sz="800" dirty="0" smtClean="0"/>
              <a:t> </a:t>
            </a:r>
            <a:r>
              <a:rPr lang="de-AT" sz="800" dirty="0" err="1" smtClean="0"/>
              <a:t>Oil</a:t>
            </a:r>
            <a:r>
              <a:rPr lang="de-AT" sz="800" dirty="0" smtClean="0"/>
              <a:t>, Natural gas, </a:t>
            </a:r>
            <a:r>
              <a:rPr lang="de-AT" sz="800" dirty="0" err="1" smtClean="0"/>
              <a:t>Coal</a:t>
            </a:r>
            <a:r>
              <a:rPr lang="de-AT" sz="800" dirty="0" smtClean="0"/>
              <a:t>)</a:t>
            </a:r>
          </a:p>
          <a:p>
            <a:endParaRPr lang="en-IE" sz="800" dirty="0"/>
          </a:p>
        </p:txBody>
      </p:sp>
      <p:cxnSp>
        <p:nvCxnSpPr>
          <p:cNvPr id="71" name="Gerade Verbindung mit Pfeil 70"/>
          <p:cNvCxnSpPr/>
          <p:nvPr/>
        </p:nvCxnSpPr>
        <p:spPr>
          <a:xfrm flipV="1">
            <a:off x="5093243" y="5734051"/>
            <a:ext cx="37557" cy="820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hteck 76"/>
          <p:cNvSpPr/>
          <p:nvPr/>
        </p:nvSpPr>
        <p:spPr>
          <a:xfrm>
            <a:off x="8672141" y="4499692"/>
            <a:ext cx="638564" cy="677347"/>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b="1" dirty="0" smtClean="0">
                <a:solidFill>
                  <a:schemeClr val="tx1">
                    <a:lumMod val="75000"/>
                    <a:lumOff val="25000"/>
                  </a:schemeClr>
                </a:solidFill>
              </a:rPr>
              <a:t>4. EROI (</a:t>
            </a:r>
            <a:r>
              <a:rPr lang="de-AT" sz="800" b="1" dirty="0" err="1" smtClean="0">
                <a:solidFill>
                  <a:schemeClr val="tx1">
                    <a:lumMod val="75000"/>
                    <a:lumOff val="25000"/>
                  </a:schemeClr>
                </a:solidFill>
              </a:rPr>
              <a:t>UVa</a:t>
            </a:r>
            <a:r>
              <a:rPr lang="de-AT" sz="800" b="1" dirty="0" smtClean="0">
                <a:solidFill>
                  <a:schemeClr val="tx1">
                    <a:lumMod val="75000"/>
                    <a:lumOff val="25000"/>
                  </a:schemeClr>
                </a:solidFill>
              </a:rPr>
              <a:t>)</a:t>
            </a:r>
          </a:p>
          <a:p>
            <a:endParaRPr lang="de-AT" sz="800" b="1" dirty="0" smtClean="0">
              <a:solidFill>
                <a:schemeClr val="tx1">
                  <a:lumMod val="75000"/>
                  <a:lumOff val="25000"/>
                </a:schemeClr>
              </a:solidFill>
            </a:endParaRPr>
          </a:p>
          <a:p>
            <a:endParaRPr lang="de-AT" sz="800" dirty="0" smtClean="0">
              <a:solidFill>
                <a:schemeClr val="tx1">
                  <a:lumMod val="75000"/>
                  <a:lumOff val="25000"/>
                </a:schemeClr>
              </a:solidFill>
            </a:endParaRPr>
          </a:p>
        </p:txBody>
      </p:sp>
      <p:sp>
        <p:nvSpPr>
          <p:cNvPr id="44" name="Rechteck 43"/>
          <p:cNvSpPr/>
          <p:nvPr/>
        </p:nvSpPr>
        <p:spPr>
          <a:xfrm>
            <a:off x="1331017" y="2427249"/>
            <a:ext cx="1620478" cy="550725"/>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dirty="0" smtClean="0">
                <a:solidFill>
                  <a:schemeClr val="tx1">
                    <a:lumMod val="75000"/>
                    <a:lumOff val="25000"/>
                  </a:schemeClr>
                </a:solidFill>
              </a:rPr>
              <a:t>Transport </a:t>
            </a:r>
            <a:r>
              <a:rPr lang="de-AT" sz="800" dirty="0" err="1" smtClean="0">
                <a:solidFill>
                  <a:schemeClr val="tx1">
                    <a:lumMod val="75000"/>
                    <a:lumOff val="25000"/>
                  </a:schemeClr>
                </a:solidFill>
              </a:rPr>
              <a:t>Freight</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UVa</a:t>
            </a:r>
            <a:r>
              <a:rPr lang="de-AT" sz="800" dirty="0" smtClean="0">
                <a:solidFill>
                  <a:schemeClr val="tx1">
                    <a:lumMod val="75000"/>
                    <a:lumOff val="25000"/>
                  </a:schemeClr>
                </a:solidFill>
              </a:rPr>
              <a:t>/WP4)</a:t>
            </a:r>
          </a:p>
          <a:p>
            <a:pPr marL="171450" indent="-171450">
              <a:buFontTx/>
              <a:buChar char="-"/>
            </a:pPr>
            <a:r>
              <a:rPr lang="de-AT" sz="800" dirty="0" smtClean="0">
                <a:solidFill>
                  <a:schemeClr val="tx1">
                    <a:lumMod val="75000"/>
                    <a:lumOff val="25000"/>
                  </a:schemeClr>
                </a:solidFill>
              </a:rPr>
              <a:t>Input: </a:t>
            </a:r>
            <a:r>
              <a:rPr lang="de-AT" sz="800" dirty="0" err="1" smtClean="0">
                <a:solidFill>
                  <a:schemeClr val="tx1">
                    <a:lumMod val="75000"/>
                    <a:lumOff val="25000"/>
                  </a:schemeClr>
                </a:solidFill>
              </a:rPr>
              <a:t>tkm</a:t>
            </a:r>
            <a:endParaRPr lang="de-AT" sz="800" dirty="0" smtClean="0">
              <a:solidFill>
                <a:schemeClr val="tx1">
                  <a:lumMod val="75000"/>
                  <a:lumOff val="25000"/>
                </a:schemeClr>
              </a:solidFill>
            </a:endParaRPr>
          </a:p>
          <a:p>
            <a:pPr marL="171450" indent="-171450">
              <a:buFontTx/>
              <a:buChar char="-"/>
            </a:pPr>
            <a:r>
              <a:rPr lang="de-AT" sz="800" dirty="0" smtClean="0">
                <a:solidFill>
                  <a:schemeClr val="tx1">
                    <a:lumMod val="75000"/>
                    <a:lumOff val="25000"/>
                  </a:schemeClr>
                </a:solidFill>
              </a:rPr>
              <a:t>Output: </a:t>
            </a:r>
            <a:r>
              <a:rPr lang="de-AT" sz="800" dirty="0" err="1" smtClean="0">
                <a:solidFill>
                  <a:schemeClr val="tx1">
                    <a:lumMod val="75000"/>
                    <a:lumOff val="25000"/>
                  </a:schemeClr>
                </a:solidFill>
              </a:rPr>
              <a:t>FE_required</a:t>
            </a:r>
            <a:endParaRPr lang="de-AT" sz="800" dirty="0" smtClean="0">
              <a:solidFill>
                <a:schemeClr val="tx1">
                  <a:lumMod val="75000"/>
                  <a:lumOff val="25000"/>
                </a:schemeClr>
              </a:solidFill>
            </a:endParaRPr>
          </a:p>
        </p:txBody>
      </p:sp>
      <p:sp>
        <p:nvSpPr>
          <p:cNvPr id="45" name="Rechteck 44"/>
          <p:cNvSpPr/>
          <p:nvPr/>
        </p:nvSpPr>
        <p:spPr>
          <a:xfrm>
            <a:off x="1328344" y="3822501"/>
            <a:ext cx="1597059" cy="725606"/>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dirty="0" err="1" smtClean="0">
                <a:solidFill>
                  <a:schemeClr val="tx1">
                    <a:lumMod val="75000"/>
                    <a:lumOff val="25000"/>
                  </a:schemeClr>
                </a:solidFill>
              </a:rPr>
              <a:t>Sectors</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with</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significant</a:t>
            </a:r>
            <a:r>
              <a:rPr lang="de-AT" sz="800" dirty="0" smtClean="0">
                <a:solidFill>
                  <a:schemeClr val="tx1">
                    <a:lumMod val="75000"/>
                    <a:lumOff val="25000"/>
                  </a:schemeClr>
                </a:solidFill>
              </a:rPr>
              <a:t> </a:t>
            </a:r>
            <a:r>
              <a:rPr lang="de-AT" sz="800" dirty="0" err="1" smtClean="0">
                <a:solidFill>
                  <a:schemeClr val="tx1">
                    <a:lumMod val="75000"/>
                    <a:lumOff val="25000"/>
                  </a:schemeClr>
                </a:solidFill>
              </a:rPr>
              <a:t>future</a:t>
            </a:r>
            <a:r>
              <a:rPr lang="de-AT" sz="800" dirty="0" smtClean="0">
                <a:solidFill>
                  <a:schemeClr val="tx1">
                    <a:lumMod val="75000"/>
                    <a:lumOff val="25000"/>
                  </a:schemeClr>
                </a:solidFill>
              </a:rPr>
              <a:t> H2 </a:t>
            </a:r>
            <a:r>
              <a:rPr lang="de-AT" sz="800" dirty="0" err="1" smtClean="0">
                <a:solidFill>
                  <a:schemeClr val="tx1">
                    <a:lumMod val="75000"/>
                    <a:lumOff val="25000"/>
                  </a:schemeClr>
                </a:solidFill>
              </a:rPr>
              <a:t>demand</a:t>
            </a:r>
            <a:r>
              <a:rPr lang="de-AT" sz="800" dirty="0" smtClean="0">
                <a:solidFill>
                  <a:schemeClr val="tx1">
                    <a:lumMod val="75000"/>
                    <a:lumOff val="25000"/>
                  </a:schemeClr>
                </a:solidFill>
              </a:rPr>
              <a:t> (e.g. Iron &amp; Steel) (WP7):</a:t>
            </a:r>
          </a:p>
          <a:p>
            <a:pPr marL="171450" indent="-171450">
              <a:buFontTx/>
              <a:buChar char="-"/>
            </a:pPr>
            <a:r>
              <a:rPr lang="de-AT" sz="800" dirty="0" smtClean="0">
                <a:solidFill>
                  <a:schemeClr val="tx1">
                    <a:lumMod val="75000"/>
                    <a:lumOff val="25000"/>
                  </a:schemeClr>
                </a:solidFill>
              </a:rPr>
              <a:t>Input: </a:t>
            </a:r>
            <a:r>
              <a:rPr lang="de-AT" sz="800" dirty="0" err="1" smtClean="0">
                <a:solidFill>
                  <a:schemeClr val="tx1">
                    <a:lumMod val="75000"/>
                    <a:lumOff val="25000"/>
                  </a:schemeClr>
                </a:solidFill>
              </a:rPr>
              <a:t>Policies</a:t>
            </a:r>
            <a:endParaRPr lang="de-AT" sz="800" dirty="0" smtClean="0">
              <a:solidFill>
                <a:schemeClr val="tx1">
                  <a:lumMod val="75000"/>
                  <a:lumOff val="25000"/>
                </a:schemeClr>
              </a:solidFill>
            </a:endParaRPr>
          </a:p>
          <a:p>
            <a:pPr marL="171450" indent="-171450">
              <a:buFontTx/>
              <a:buChar char="-"/>
            </a:pPr>
            <a:r>
              <a:rPr lang="de-AT" sz="800" dirty="0" smtClean="0">
                <a:solidFill>
                  <a:schemeClr val="tx1">
                    <a:lumMod val="75000"/>
                    <a:lumOff val="25000"/>
                  </a:schemeClr>
                </a:solidFill>
              </a:rPr>
              <a:t>Output: </a:t>
            </a:r>
            <a:r>
              <a:rPr lang="de-AT" sz="800" dirty="0" err="1" smtClean="0">
                <a:solidFill>
                  <a:schemeClr val="tx1">
                    <a:lumMod val="75000"/>
                    <a:lumOff val="25000"/>
                  </a:schemeClr>
                </a:solidFill>
              </a:rPr>
              <a:t>FE_required</a:t>
            </a:r>
            <a:endParaRPr lang="de-AT" sz="800" dirty="0" smtClean="0">
              <a:solidFill>
                <a:schemeClr val="tx1">
                  <a:lumMod val="75000"/>
                  <a:lumOff val="25000"/>
                </a:schemeClr>
              </a:solidFill>
            </a:endParaRPr>
          </a:p>
        </p:txBody>
      </p:sp>
      <p:cxnSp>
        <p:nvCxnSpPr>
          <p:cNvPr id="57" name="Gerade Verbindung mit Pfeil 56"/>
          <p:cNvCxnSpPr/>
          <p:nvPr/>
        </p:nvCxnSpPr>
        <p:spPr>
          <a:xfrm>
            <a:off x="317125" y="3695097"/>
            <a:ext cx="8420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Gerade Verbindung mit Pfeil 68"/>
          <p:cNvCxnSpPr>
            <a:stCxn id="72" idx="0"/>
          </p:cNvCxnSpPr>
          <p:nvPr/>
        </p:nvCxnSpPr>
        <p:spPr>
          <a:xfrm flipH="1" flipV="1">
            <a:off x="9974589" y="3695098"/>
            <a:ext cx="62444" cy="832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feld 69"/>
          <p:cNvSpPr txBox="1"/>
          <p:nvPr/>
        </p:nvSpPr>
        <p:spPr>
          <a:xfrm>
            <a:off x="11117074" y="4592264"/>
            <a:ext cx="1023100" cy="584775"/>
          </a:xfrm>
          <a:prstGeom prst="rect">
            <a:avLst/>
          </a:prstGeom>
          <a:noFill/>
        </p:spPr>
        <p:txBody>
          <a:bodyPr wrap="square" rtlCol="0">
            <a:spAutoFit/>
          </a:bodyPr>
          <a:lstStyle/>
          <a:p>
            <a:r>
              <a:rPr lang="de-AT" sz="800" dirty="0" smtClean="0"/>
              <a:t>*</a:t>
            </a:r>
            <a:r>
              <a:rPr lang="de-AT" sz="800" dirty="0" err="1" smtClean="0"/>
              <a:t>restrictions</a:t>
            </a:r>
            <a:r>
              <a:rPr lang="de-AT" sz="800" dirty="0" smtClean="0"/>
              <a:t> </a:t>
            </a:r>
            <a:r>
              <a:rPr lang="de-AT" sz="800" dirty="0"/>
              <a:t>(e.g. </a:t>
            </a:r>
            <a:r>
              <a:rPr lang="de-AT" sz="800" dirty="0" err="1"/>
              <a:t>land</a:t>
            </a:r>
            <a:r>
              <a:rPr lang="de-AT" sz="800" dirty="0"/>
              <a:t> </a:t>
            </a:r>
            <a:r>
              <a:rPr lang="de-AT" sz="800" dirty="0" err="1"/>
              <a:t>competition</a:t>
            </a:r>
            <a:r>
              <a:rPr lang="de-AT" sz="800" dirty="0"/>
              <a:t>)</a:t>
            </a:r>
          </a:p>
          <a:p>
            <a:endParaRPr lang="de-AT" sz="800" dirty="0" smtClean="0"/>
          </a:p>
          <a:p>
            <a:pPr marL="171450" indent="-171450">
              <a:buFont typeface="Arial" panose="020B0604020202020204" pitchFamily="34" charset="0"/>
              <a:buChar char="•"/>
            </a:pPr>
            <a:endParaRPr lang="en-IE" sz="800" dirty="0"/>
          </a:p>
        </p:txBody>
      </p:sp>
      <p:sp>
        <p:nvSpPr>
          <p:cNvPr id="72" name="Rechteck 71"/>
          <p:cNvSpPr/>
          <p:nvPr/>
        </p:nvSpPr>
        <p:spPr>
          <a:xfrm>
            <a:off x="9449315" y="4527438"/>
            <a:ext cx="1175435" cy="649601"/>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b="1" dirty="0" smtClean="0">
                <a:solidFill>
                  <a:schemeClr val="tx1">
                    <a:lumMod val="75000"/>
                    <a:lumOff val="25000"/>
                  </a:schemeClr>
                </a:solidFill>
              </a:rPr>
              <a:t>5. Dynamic Potential </a:t>
            </a:r>
            <a:r>
              <a:rPr lang="de-AT" sz="800" b="1" dirty="0" err="1" smtClean="0">
                <a:solidFill>
                  <a:schemeClr val="tx1">
                    <a:lumMod val="75000"/>
                    <a:lumOff val="25000"/>
                  </a:schemeClr>
                </a:solidFill>
              </a:rPr>
              <a:t>of</a:t>
            </a:r>
            <a:r>
              <a:rPr lang="de-AT" sz="800" b="1" dirty="0" smtClean="0">
                <a:solidFill>
                  <a:schemeClr val="tx1">
                    <a:lumMod val="75000"/>
                    <a:lumOff val="25000"/>
                  </a:schemeClr>
                </a:solidFill>
              </a:rPr>
              <a:t> RES (CARTIF)</a:t>
            </a:r>
          </a:p>
          <a:p>
            <a:endParaRPr lang="de-AT" sz="800" b="1" dirty="0" smtClean="0">
              <a:solidFill>
                <a:schemeClr val="tx1">
                  <a:lumMod val="75000"/>
                  <a:lumOff val="25000"/>
                </a:schemeClr>
              </a:solidFill>
            </a:endParaRPr>
          </a:p>
          <a:p>
            <a:endParaRPr lang="de-AT" sz="800" dirty="0" smtClean="0">
              <a:solidFill>
                <a:schemeClr val="tx1">
                  <a:lumMod val="75000"/>
                  <a:lumOff val="25000"/>
                </a:schemeClr>
              </a:solidFill>
            </a:endParaRPr>
          </a:p>
        </p:txBody>
      </p:sp>
      <p:cxnSp>
        <p:nvCxnSpPr>
          <p:cNvPr id="73" name="Gerade Verbindung mit Pfeil 72"/>
          <p:cNvCxnSpPr>
            <a:stCxn id="77" idx="3"/>
            <a:endCxn id="72" idx="1"/>
          </p:cNvCxnSpPr>
          <p:nvPr/>
        </p:nvCxnSpPr>
        <p:spPr>
          <a:xfrm>
            <a:off x="9310705" y="4838366"/>
            <a:ext cx="138610" cy="13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Gerade Verbindung mit Pfeil 74"/>
          <p:cNvCxnSpPr/>
          <p:nvPr/>
        </p:nvCxnSpPr>
        <p:spPr>
          <a:xfrm flipH="1">
            <a:off x="10624750" y="4782433"/>
            <a:ext cx="481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p:cNvCxnSpPr/>
          <p:nvPr/>
        </p:nvCxnSpPr>
        <p:spPr>
          <a:xfrm>
            <a:off x="8351207" y="3696800"/>
            <a:ext cx="56536" cy="1564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Gerade Verbindung mit Pfeil 77"/>
          <p:cNvCxnSpPr/>
          <p:nvPr/>
        </p:nvCxnSpPr>
        <p:spPr>
          <a:xfrm>
            <a:off x="10491419" y="3144954"/>
            <a:ext cx="485333" cy="57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feld 78"/>
          <p:cNvSpPr txBox="1"/>
          <p:nvPr/>
        </p:nvSpPr>
        <p:spPr>
          <a:xfrm>
            <a:off x="10960460" y="3066159"/>
            <a:ext cx="1113082" cy="461665"/>
          </a:xfrm>
          <a:prstGeom prst="rect">
            <a:avLst/>
          </a:prstGeom>
          <a:noFill/>
        </p:spPr>
        <p:txBody>
          <a:bodyPr wrap="square" rtlCol="0">
            <a:spAutoFit/>
          </a:bodyPr>
          <a:lstStyle/>
          <a:p>
            <a:r>
              <a:rPr lang="de-AT" sz="800" dirty="0" smtClean="0"/>
              <a:t>*Material </a:t>
            </a:r>
            <a:r>
              <a:rPr lang="de-AT" sz="800" dirty="0" err="1" smtClean="0"/>
              <a:t>demand</a:t>
            </a:r>
            <a:r>
              <a:rPr lang="de-AT" sz="800" dirty="0" smtClean="0"/>
              <a:t> (kg/kW)</a:t>
            </a:r>
          </a:p>
          <a:p>
            <a:pPr marL="171450" indent="-171450">
              <a:buFont typeface="Arial" panose="020B0604020202020204" pitchFamily="34" charset="0"/>
              <a:buChar char="•"/>
            </a:pPr>
            <a:endParaRPr lang="en-IE" sz="800" dirty="0"/>
          </a:p>
        </p:txBody>
      </p:sp>
      <p:sp>
        <p:nvSpPr>
          <p:cNvPr id="87" name="Textfeld 86"/>
          <p:cNvSpPr txBox="1"/>
          <p:nvPr/>
        </p:nvSpPr>
        <p:spPr>
          <a:xfrm>
            <a:off x="8075781" y="6198822"/>
            <a:ext cx="1113082" cy="461665"/>
          </a:xfrm>
          <a:prstGeom prst="rect">
            <a:avLst/>
          </a:prstGeom>
          <a:noFill/>
        </p:spPr>
        <p:txBody>
          <a:bodyPr wrap="square" rtlCol="0">
            <a:spAutoFit/>
          </a:bodyPr>
          <a:lstStyle/>
          <a:p>
            <a:r>
              <a:rPr lang="de-AT" sz="800" dirty="0" smtClean="0"/>
              <a:t>*Material </a:t>
            </a:r>
            <a:r>
              <a:rPr lang="de-AT" sz="800" dirty="0" err="1" smtClean="0"/>
              <a:t>energy</a:t>
            </a:r>
            <a:r>
              <a:rPr lang="de-AT" sz="800" dirty="0" smtClean="0"/>
              <a:t> </a:t>
            </a:r>
            <a:r>
              <a:rPr lang="de-AT" sz="800" dirty="0" err="1" smtClean="0"/>
              <a:t>intensities</a:t>
            </a:r>
            <a:r>
              <a:rPr lang="de-AT" sz="800" dirty="0" smtClean="0"/>
              <a:t> (kWh/kg)</a:t>
            </a:r>
          </a:p>
          <a:p>
            <a:pPr marL="171450" indent="-171450">
              <a:buFont typeface="Arial" panose="020B0604020202020204" pitchFamily="34" charset="0"/>
              <a:buChar char="•"/>
            </a:pPr>
            <a:endParaRPr lang="en-IE" sz="800" dirty="0"/>
          </a:p>
        </p:txBody>
      </p:sp>
      <p:cxnSp>
        <p:nvCxnSpPr>
          <p:cNvPr id="88" name="Gerade Verbindung mit Pfeil 87"/>
          <p:cNvCxnSpPr>
            <a:stCxn id="87" idx="0"/>
          </p:cNvCxnSpPr>
          <p:nvPr/>
        </p:nvCxnSpPr>
        <p:spPr>
          <a:xfrm flipV="1">
            <a:off x="8632322" y="5948686"/>
            <a:ext cx="79479" cy="250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hteck 95"/>
          <p:cNvSpPr/>
          <p:nvPr/>
        </p:nvSpPr>
        <p:spPr>
          <a:xfrm>
            <a:off x="8347490" y="5271339"/>
            <a:ext cx="2277260" cy="677347"/>
          </a:xfrm>
          <a:prstGeom prst="rect">
            <a:avLst/>
          </a:prstGeom>
          <a:solidFill>
            <a:srgbClr val="C0000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de-AT" sz="800" b="1" dirty="0" smtClean="0">
                <a:solidFill>
                  <a:schemeClr val="tx1">
                    <a:lumMod val="65000"/>
                    <a:lumOff val="35000"/>
                  </a:schemeClr>
                </a:solidFill>
              </a:rPr>
              <a:t>6. </a:t>
            </a:r>
            <a:r>
              <a:rPr lang="es-ES" sz="800" b="1" dirty="0">
                <a:solidFill>
                  <a:schemeClr val="tx1">
                    <a:lumMod val="65000"/>
                    <a:lumOff val="35000"/>
                  </a:schemeClr>
                </a:solidFill>
              </a:rPr>
              <a:t>Material requirements of energy </a:t>
            </a:r>
            <a:r>
              <a:rPr lang="es-ES" sz="800" b="1" dirty="0" smtClean="0">
                <a:solidFill>
                  <a:schemeClr val="tx1">
                    <a:lumMod val="65000"/>
                    <a:lumOff val="35000"/>
                  </a:schemeClr>
                </a:solidFill>
              </a:rPr>
              <a:t>technologies (UoI/INN)</a:t>
            </a:r>
            <a:endParaRPr lang="en-GB" sz="800" b="1" dirty="0">
              <a:solidFill>
                <a:schemeClr val="tx1">
                  <a:lumMod val="65000"/>
                  <a:lumOff val="35000"/>
                </a:schemeClr>
              </a:solidFill>
            </a:endParaRPr>
          </a:p>
          <a:p>
            <a:r>
              <a:rPr lang="de-AT" sz="800" b="1" dirty="0" smtClean="0">
                <a:solidFill>
                  <a:schemeClr val="tx1">
                    <a:lumMod val="75000"/>
                    <a:lumOff val="25000"/>
                  </a:schemeClr>
                </a:solidFill>
              </a:rPr>
              <a:t> </a:t>
            </a:r>
          </a:p>
          <a:p>
            <a:endParaRPr lang="de-AT" sz="800" b="1" dirty="0" smtClean="0">
              <a:solidFill>
                <a:schemeClr val="tx1">
                  <a:lumMod val="75000"/>
                  <a:lumOff val="25000"/>
                </a:schemeClr>
              </a:solidFill>
            </a:endParaRPr>
          </a:p>
          <a:p>
            <a:endParaRPr lang="de-AT" sz="800" dirty="0" smtClean="0">
              <a:solidFill>
                <a:schemeClr val="tx1">
                  <a:lumMod val="75000"/>
                  <a:lumOff val="25000"/>
                </a:schemeClr>
              </a:solidFill>
            </a:endParaRPr>
          </a:p>
        </p:txBody>
      </p:sp>
      <p:cxnSp>
        <p:nvCxnSpPr>
          <p:cNvPr id="100" name="Gerade Verbindung mit Pfeil 99"/>
          <p:cNvCxnSpPr>
            <a:endCxn id="77" idx="2"/>
          </p:cNvCxnSpPr>
          <p:nvPr/>
        </p:nvCxnSpPr>
        <p:spPr>
          <a:xfrm flipV="1">
            <a:off x="8910918" y="5177039"/>
            <a:ext cx="80505" cy="94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feld 101"/>
          <p:cNvSpPr txBox="1"/>
          <p:nvPr/>
        </p:nvSpPr>
        <p:spPr>
          <a:xfrm rot="5247127">
            <a:off x="7653772" y="4281372"/>
            <a:ext cx="1507942" cy="338554"/>
          </a:xfrm>
          <a:prstGeom prst="rect">
            <a:avLst/>
          </a:prstGeom>
          <a:noFill/>
        </p:spPr>
        <p:txBody>
          <a:bodyPr wrap="square" rtlCol="0">
            <a:spAutoFit/>
          </a:bodyPr>
          <a:lstStyle/>
          <a:p>
            <a:r>
              <a:rPr lang="de-AT" sz="800" dirty="0" smtClean="0"/>
              <a:t>Transform. </a:t>
            </a:r>
            <a:r>
              <a:rPr lang="de-AT" sz="800" dirty="0" err="1" smtClean="0"/>
              <a:t>Capacity</a:t>
            </a:r>
            <a:r>
              <a:rPr lang="de-AT" sz="800" dirty="0" smtClean="0"/>
              <a:t> Expansion</a:t>
            </a:r>
          </a:p>
          <a:p>
            <a:pPr marL="171450" indent="-171450">
              <a:buFontTx/>
              <a:buChar char="-"/>
            </a:pPr>
            <a:endParaRPr lang="en-IE" sz="800" dirty="0"/>
          </a:p>
        </p:txBody>
      </p:sp>
      <p:sp>
        <p:nvSpPr>
          <p:cNvPr id="2" name="Textfeld 1"/>
          <p:cNvSpPr txBox="1"/>
          <p:nvPr/>
        </p:nvSpPr>
        <p:spPr>
          <a:xfrm>
            <a:off x="41893" y="6553898"/>
            <a:ext cx="1834660" cy="276999"/>
          </a:xfrm>
          <a:prstGeom prst="rect">
            <a:avLst/>
          </a:prstGeom>
          <a:solidFill>
            <a:srgbClr val="FFFF00"/>
          </a:solidFill>
        </p:spPr>
        <p:txBody>
          <a:bodyPr wrap="square" rtlCol="0">
            <a:spAutoFit/>
          </a:bodyPr>
          <a:lstStyle/>
          <a:p>
            <a:pPr algn="ctr"/>
            <a:r>
              <a:rPr lang="de-AT" sz="1200" b="1" dirty="0" smtClean="0"/>
              <a:t>Version: LEG, 28.4.2021</a:t>
            </a:r>
            <a:endParaRPr lang="en-IE" sz="1200" b="1" dirty="0"/>
          </a:p>
        </p:txBody>
      </p:sp>
    </p:spTree>
    <p:extLst>
      <p:ext uri="{BB962C8B-B14F-4D97-AF65-F5344CB8AC3E}">
        <p14:creationId xmlns:p14="http://schemas.microsoft.com/office/powerpoint/2010/main" val="2155357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Autofit/>
          </a:bodyPr>
          <a:lstStyle/>
          <a:p>
            <a:r>
              <a:rPr lang="de-AT" sz="11500" dirty="0" err="1" smtClean="0"/>
              <a:t>Supporting</a:t>
            </a:r>
            <a:r>
              <a:rPr lang="de-AT" sz="11500" dirty="0" smtClean="0"/>
              <a:t> </a:t>
            </a:r>
            <a:r>
              <a:rPr lang="de-AT" sz="11500" dirty="0" err="1" smtClean="0"/>
              <a:t>Diagrams</a:t>
            </a:r>
            <a:endParaRPr lang="de-AT" sz="11500" dirty="0"/>
          </a:p>
        </p:txBody>
      </p:sp>
      <p:sp>
        <p:nvSpPr>
          <p:cNvPr id="5" name="Textplatzhalter 4"/>
          <p:cNvSpPr>
            <a:spLocks noGrp="1"/>
          </p:cNvSpPr>
          <p:nvPr>
            <p:ph type="body" idx="1"/>
          </p:nvPr>
        </p:nvSpPr>
        <p:spPr/>
        <p:txBody>
          <a:bodyPr>
            <a:normAutofit/>
          </a:bodyPr>
          <a:lstStyle/>
          <a:p>
            <a:endParaRPr lang="de-AT" sz="3200" dirty="0"/>
          </a:p>
        </p:txBody>
      </p:sp>
      <p:sp>
        <p:nvSpPr>
          <p:cNvPr id="2" name="Foliennummernplatzhalter 1"/>
          <p:cNvSpPr>
            <a:spLocks noGrp="1"/>
          </p:cNvSpPr>
          <p:nvPr>
            <p:ph type="sldNum" sz="quarter" idx="12"/>
          </p:nvPr>
        </p:nvSpPr>
        <p:spPr/>
        <p:txBody>
          <a:bodyPr/>
          <a:lstStyle/>
          <a:p>
            <a:fld id="{0A0C873C-4420-4A57-B42C-A5D53864B5EA}" type="slidenum">
              <a:rPr lang="en-US" smtClean="0"/>
              <a:pPr/>
              <a:t>8</a:t>
            </a:fld>
            <a:r>
              <a:rPr lang="en-US" smtClean="0"/>
              <a:t> </a:t>
            </a:r>
            <a:endParaRPr lang="en-US" dirty="0"/>
          </a:p>
        </p:txBody>
      </p:sp>
    </p:spTree>
    <p:extLst>
      <p:ext uri="{BB962C8B-B14F-4D97-AF65-F5344CB8AC3E}">
        <p14:creationId xmlns:p14="http://schemas.microsoft.com/office/powerpoint/2010/main" val="4001505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t>Important</a:t>
            </a:r>
            <a:r>
              <a:rPr lang="de-AT" dirty="0" smtClean="0"/>
              <a:t> </a:t>
            </a:r>
            <a:r>
              <a:rPr lang="de-AT" dirty="0" err="1" smtClean="0"/>
              <a:t>Prefixes</a:t>
            </a:r>
            <a:r>
              <a:rPr lang="de-AT" dirty="0" smtClean="0"/>
              <a:t> in </a:t>
            </a:r>
            <a:r>
              <a:rPr lang="de-AT" dirty="0" err="1" smtClean="0"/>
              <a:t>the</a:t>
            </a:r>
            <a:r>
              <a:rPr lang="de-AT" dirty="0" smtClean="0"/>
              <a:t> </a:t>
            </a:r>
            <a:r>
              <a:rPr lang="de-AT" dirty="0" err="1" smtClean="0"/>
              <a:t>Energy</a:t>
            </a:r>
            <a:r>
              <a:rPr lang="de-AT" dirty="0" smtClean="0"/>
              <a:t> Module</a:t>
            </a:r>
            <a:endParaRPr lang="de-AT" dirty="0"/>
          </a:p>
        </p:txBody>
      </p:sp>
      <p:sp>
        <p:nvSpPr>
          <p:cNvPr id="5" name="Inhaltsplatzhalter 4"/>
          <p:cNvSpPr>
            <a:spLocks noGrp="1"/>
          </p:cNvSpPr>
          <p:nvPr>
            <p:ph idx="1"/>
          </p:nvPr>
        </p:nvSpPr>
        <p:spPr/>
        <p:txBody>
          <a:bodyPr>
            <a:normAutofit/>
          </a:bodyPr>
          <a:lstStyle/>
          <a:p>
            <a:pPr defTabSz="717550"/>
            <a:r>
              <a:rPr lang="de-AT" sz="2400" dirty="0" smtClean="0"/>
              <a:t>NRG_ 	</a:t>
            </a:r>
            <a:r>
              <a:rPr lang="de-AT" sz="2400" dirty="0" smtClean="0">
                <a:sym typeface="Wingdings" panose="05000000000000000000" pitchFamily="2" charset="2"/>
              </a:rPr>
              <a:t> </a:t>
            </a:r>
            <a:r>
              <a:rPr lang="de-AT" sz="2400" dirty="0" err="1" smtClean="0">
                <a:sym typeface="Wingdings" panose="05000000000000000000" pitchFamily="2" charset="2"/>
              </a:rPr>
              <a:t>Subscripts</a:t>
            </a:r>
            <a:r>
              <a:rPr lang="de-AT" sz="2400" dirty="0" smtClean="0">
                <a:sym typeface="Wingdings" panose="05000000000000000000" pitchFamily="2" charset="2"/>
              </a:rPr>
              <a:t> </a:t>
            </a:r>
            <a:r>
              <a:rPr lang="de-AT" sz="2400" dirty="0" err="1" smtClean="0">
                <a:sym typeface="Wingdings" panose="05000000000000000000" pitchFamily="2" charset="2"/>
              </a:rPr>
              <a:t>relating</a:t>
            </a:r>
            <a:r>
              <a:rPr lang="de-AT" sz="2400" dirty="0" smtClean="0">
                <a:sym typeface="Wingdings" panose="05000000000000000000" pitchFamily="2" charset="2"/>
              </a:rPr>
              <a:t> </a:t>
            </a:r>
            <a:r>
              <a:rPr lang="de-AT" sz="2400" dirty="0" err="1" smtClean="0">
                <a:sym typeface="Wingdings" panose="05000000000000000000" pitchFamily="2" charset="2"/>
              </a:rPr>
              <a:t>to</a:t>
            </a:r>
            <a:r>
              <a:rPr lang="de-AT" sz="2400" dirty="0" smtClean="0">
                <a:sym typeface="Wingdings" panose="05000000000000000000" pitchFamily="2" charset="2"/>
              </a:rPr>
              <a:t> </a:t>
            </a:r>
            <a:r>
              <a:rPr lang="de-AT" sz="2400" dirty="0" err="1" smtClean="0">
                <a:sym typeface="Wingdings" panose="05000000000000000000" pitchFamily="2" charset="2"/>
              </a:rPr>
              <a:t>Energy</a:t>
            </a:r>
            <a:r>
              <a:rPr lang="de-AT" sz="2400" dirty="0" smtClean="0">
                <a:sym typeface="Wingdings" panose="05000000000000000000" pitchFamily="2" charset="2"/>
              </a:rPr>
              <a:t>-module</a:t>
            </a:r>
          </a:p>
          <a:p>
            <a:pPr defTabSz="717550"/>
            <a:r>
              <a:rPr lang="de-AT" sz="2400" dirty="0" smtClean="0">
                <a:sym typeface="Wingdings" panose="05000000000000000000" pitchFamily="2" charset="2"/>
              </a:rPr>
              <a:t>FC_		 </a:t>
            </a:r>
            <a:r>
              <a:rPr lang="de-AT" sz="2400" b="1" dirty="0" smtClean="0">
                <a:sym typeface="Wingdings" panose="05000000000000000000" pitchFamily="2" charset="2"/>
              </a:rPr>
              <a:t>F</a:t>
            </a:r>
            <a:r>
              <a:rPr lang="de-AT" sz="2400" dirty="0" smtClean="0">
                <a:sym typeface="Wingdings" panose="05000000000000000000" pitchFamily="2" charset="2"/>
              </a:rPr>
              <a:t>inal </a:t>
            </a:r>
            <a:r>
              <a:rPr lang="de-AT" sz="2400" b="1" dirty="0" err="1" smtClean="0">
                <a:sym typeface="Wingdings" panose="05000000000000000000" pitchFamily="2" charset="2"/>
              </a:rPr>
              <a:t>C</a:t>
            </a:r>
            <a:r>
              <a:rPr lang="de-AT" sz="2400" dirty="0" err="1" smtClean="0">
                <a:sym typeface="Wingdings" panose="05000000000000000000" pitchFamily="2" charset="2"/>
              </a:rPr>
              <a:t>onsumption</a:t>
            </a:r>
            <a:r>
              <a:rPr lang="de-AT" sz="2400" dirty="0" smtClean="0">
                <a:sym typeface="Wingdings" panose="05000000000000000000" pitchFamily="2" charset="2"/>
              </a:rPr>
              <a:t> (=Final </a:t>
            </a:r>
            <a:r>
              <a:rPr lang="de-AT" sz="2400" dirty="0" err="1" smtClean="0">
                <a:sym typeface="Wingdings" panose="05000000000000000000" pitchFamily="2" charset="2"/>
              </a:rPr>
              <a:t>energy</a:t>
            </a:r>
            <a:r>
              <a:rPr lang="de-AT" sz="2400" dirty="0" smtClean="0">
                <a:sym typeface="Wingdings" panose="05000000000000000000" pitchFamily="2" charset="2"/>
              </a:rPr>
              <a:t> + non-</a:t>
            </a:r>
            <a:r>
              <a:rPr lang="de-AT" sz="2400" dirty="0" err="1" smtClean="0">
                <a:sym typeface="Wingdings" panose="05000000000000000000" pitchFamily="2" charset="2"/>
              </a:rPr>
              <a:t>energy</a:t>
            </a:r>
            <a:r>
              <a:rPr lang="de-AT" sz="2400" dirty="0" smtClean="0">
                <a:sym typeface="Wingdings" panose="05000000000000000000" pitchFamily="2" charset="2"/>
              </a:rPr>
              <a:t> </a:t>
            </a:r>
            <a:r>
              <a:rPr lang="de-AT" sz="2400" dirty="0" err="1" smtClean="0">
                <a:sym typeface="Wingdings" panose="05000000000000000000" pitchFamily="2" charset="2"/>
              </a:rPr>
              <a:t>consumption</a:t>
            </a:r>
            <a:r>
              <a:rPr lang="de-AT" sz="2400" dirty="0" smtClean="0">
                <a:sym typeface="Wingdings" panose="05000000000000000000" pitchFamily="2" charset="2"/>
              </a:rPr>
              <a:t>)</a:t>
            </a:r>
          </a:p>
          <a:p>
            <a:pPr defTabSz="717550"/>
            <a:r>
              <a:rPr lang="de-AT" sz="2400" dirty="0" smtClean="0">
                <a:sym typeface="Wingdings" panose="05000000000000000000" pitchFamily="2" charset="2"/>
              </a:rPr>
              <a:t>TO_	 </a:t>
            </a:r>
            <a:r>
              <a:rPr lang="de-AT" sz="2400" b="1" dirty="0" smtClean="0">
                <a:sym typeface="Wingdings" panose="05000000000000000000" pitchFamily="2" charset="2"/>
              </a:rPr>
              <a:t>T</a:t>
            </a:r>
            <a:r>
              <a:rPr lang="de-AT" sz="2400" dirty="0" smtClean="0">
                <a:sym typeface="Wingdings" panose="05000000000000000000" pitchFamily="2" charset="2"/>
              </a:rPr>
              <a:t>ransformation </a:t>
            </a:r>
            <a:r>
              <a:rPr lang="de-AT" sz="2400" b="1" dirty="0" smtClean="0">
                <a:sym typeface="Wingdings" panose="05000000000000000000" pitchFamily="2" charset="2"/>
              </a:rPr>
              <a:t>O</a:t>
            </a:r>
            <a:r>
              <a:rPr lang="de-AT" sz="2400" dirty="0" smtClean="0">
                <a:sym typeface="Wingdings" panose="05000000000000000000" pitchFamily="2" charset="2"/>
              </a:rPr>
              <a:t>utput</a:t>
            </a:r>
          </a:p>
          <a:p>
            <a:pPr defTabSz="717550"/>
            <a:r>
              <a:rPr lang="de-AT" sz="2400" dirty="0" smtClean="0">
                <a:sym typeface="Wingdings" panose="05000000000000000000" pitchFamily="2" charset="2"/>
              </a:rPr>
              <a:t>TI_		 </a:t>
            </a:r>
            <a:r>
              <a:rPr lang="de-AT" sz="2400" b="1" dirty="0" smtClean="0">
                <a:sym typeface="Wingdings" panose="05000000000000000000" pitchFamily="2" charset="2"/>
              </a:rPr>
              <a:t>T</a:t>
            </a:r>
            <a:r>
              <a:rPr lang="de-AT" sz="2400" dirty="0" smtClean="0">
                <a:sym typeface="Wingdings" panose="05000000000000000000" pitchFamily="2" charset="2"/>
              </a:rPr>
              <a:t>ransformation </a:t>
            </a:r>
            <a:r>
              <a:rPr lang="de-AT" sz="2400" b="1" dirty="0" smtClean="0">
                <a:sym typeface="Wingdings" panose="05000000000000000000" pitchFamily="2" charset="2"/>
              </a:rPr>
              <a:t>I</a:t>
            </a:r>
            <a:r>
              <a:rPr lang="de-AT" sz="2400" dirty="0" smtClean="0">
                <a:sym typeface="Wingdings" panose="05000000000000000000" pitchFamily="2" charset="2"/>
              </a:rPr>
              <a:t>nput</a:t>
            </a:r>
          </a:p>
          <a:p>
            <a:pPr defTabSz="717550"/>
            <a:r>
              <a:rPr lang="de-AT" sz="2400" dirty="0" smtClean="0">
                <a:sym typeface="Wingdings" panose="05000000000000000000" pitchFamily="2" charset="2"/>
              </a:rPr>
              <a:t>PE_		 </a:t>
            </a:r>
            <a:r>
              <a:rPr lang="de-AT" sz="2400" b="1" dirty="0" smtClean="0">
                <a:sym typeface="Wingdings" panose="05000000000000000000" pitchFamily="2" charset="2"/>
              </a:rPr>
              <a:t>P</a:t>
            </a:r>
            <a:r>
              <a:rPr lang="de-AT" sz="2400" dirty="0" smtClean="0">
                <a:sym typeface="Wingdings" panose="05000000000000000000" pitchFamily="2" charset="2"/>
              </a:rPr>
              <a:t>rimary </a:t>
            </a:r>
            <a:r>
              <a:rPr lang="de-AT" sz="2400" b="1" dirty="0" err="1" smtClean="0">
                <a:sym typeface="Wingdings" panose="05000000000000000000" pitchFamily="2" charset="2"/>
              </a:rPr>
              <a:t>E</a:t>
            </a:r>
            <a:r>
              <a:rPr lang="de-AT" sz="2400" dirty="0" err="1" smtClean="0">
                <a:sym typeface="Wingdings" panose="05000000000000000000" pitchFamily="2" charset="2"/>
              </a:rPr>
              <a:t>nergy</a:t>
            </a:r>
            <a:endParaRPr lang="de-AT" sz="2400" dirty="0" smtClean="0">
              <a:sym typeface="Wingdings" panose="05000000000000000000" pitchFamily="2" charset="2"/>
            </a:endParaRPr>
          </a:p>
          <a:p>
            <a:pPr defTabSz="717550"/>
            <a:r>
              <a:rPr lang="de-AT" sz="2400" dirty="0" smtClean="0">
                <a:sym typeface="Wingdings" panose="05000000000000000000" pitchFamily="2" charset="2"/>
              </a:rPr>
              <a:t>PROSUP_</a:t>
            </a:r>
            <a:r>
              <a:rPr lang="de-AT" sz="2400" dirty="0">
                <a:sym typeface="Wingdings" panose="05000000000000000000" pitchFamily="2" charset="2"/>
              </a:rPr>
              <a:t>	 </a:t>
            </a:r>
            <a:r>
              <a:rPr lang="de-AT" sz="2400" b="1" dirty="0" err="1">
                <a:sym typeface="Wingdings" panose="05000000000000000000" pitchFamily="2" charset="2"/>
              </a:rPr>
              <a:t>SUP</a:t>
            </a:r>
            <a:r>
              <a:rPr lang="de-AT" sz="2400" dirty="0" err="1">
                <a:sym typeface="Wingdings" panose="05000000000000000000" pitchFamily="2" charset="2"/>
              </a:rPr>
              <a:t>ply</a:t>
            </a:r>
            <a:r>
              <a:rPr lang="de-AT" sz="2400" dirty="0">
                <a:sym typeface="Wingdings" panose="05000000000000000000" pitchFamily="2" charset="2"/>
              </a:rPr>
              <a:t> </a:t>
            </a:r>
            <a:r>
              <a:rPr lang="de-AT" sz="2400" b="1" dirty="0" err="1" smtClean="0">
                <a:sym typeface="Wingdings" panose="05000000000000000000" pitchFamily="2" charset="2"/>
              </a:rPr>
              <a:t>PRO</a:t>
            </a:r>
            <a:r>
              <a:rPr lang="de-AT" sz="2400" dirty="0" err="1" smtClean="0">
                <a:sym typeface="Wingdings" panose="05000000000000000000" pitchFamily="2" charset="2"/>
              </a:rPr>
              <a:t>cesses</a:t>
            </a:r>
            <a:endParaRPr lang="de-AT" sz="2400" dirty="0" smtClean="0">
              <a:sym typeface="Wingdings" panose="05000000000000000000" pitchFamily="2" charset="2"/>
            </a:endParaRPr>
          </a:p>
          <a:p>
            <a:pPr defTabSz="717550"/>
            <a:r>
              <a:rPr lang="de-AT" sz="2400" dirty="0" smtClean="0">
                <a:sym typeface="Wingdings" panose="05000000000000000000" pitchFamily="2" charset="2"/>
              </a:rPr>
              <a:t>PROTRA_</a:t>
            </a:r>
            <a:r>
              <a:rPr lang="de-AT" sz="2400" dirty="0">
                <a:sym typeface="Wingdings" panose="05000000000000000000" pitchFamily="2" charset="2"/>
              </a:rPr>
              <a:t>	 </a:t>
            </a:r>
            <a:r>
              <a:rPr lang="de-AT" sz="2400" b="1" dirty="0" err="1">
                <a:sym typeface="Wingdings" panose="05000000000000000000" pitchFamily="2" charset="2"/>
              </a:rPr>
              <a:t>TRA</a:t>
            </a:r>
            <a:r>
              <a:rPr lang="de-AT" sz="2400" dirty="0" err="1">
                <a:sym typeface="Wingdings" panose="05000000000000000000" pitchFamily="2" charset="2"/>
              </a:rPr>
              <a:t>nsformation</a:t>
            </a:r>
            <a:r>
              <a:rPr lang="de-AT" sz="2400" dirty="0">
                <a:sym typeface="Wingdings" panose="05000000000000000000" pitchFamily="2" charset="2"/>
              </a:rPr>
              <a:t> </a:t>
            </a:r>
            <a:r>
              <a:rPr lang="de-AT" sz="2400" b="1" dirty="0" err="1" smtClean="0">
                <a:sym typeface="Wingdings" panose="05000000000000000000" pitchFamily="2" charset="2"/>
              </a:rPr>
              <a:t>PRO</a:t>
            </a:r>
            <a:r>
              <a:rPr lang="de-AT" sz="2400" dirty="0" err="1" smtClean="0">
                <a:sym typeface="Wingdings" panose="05000000000000000000" pitchFamily="2" charset="2"/>
              </a:rPr>
              <a:t>cesses</a:t>
            </a:r>
            <a:endParaRPr lang="de-AT" sz="2400" dirty="0" smtClean="0">
              <a:sym typeface="Wingdings" panose="05000000000000000000" pitchFamily="2" charset="2"/>
            </a:endParaRPr>
          </a:p>
          <a:p>
            <a:pPr defTabSz="717550"/>
            <a:r>
              <a:rPr lang="de-AT" sz="2400" dirty="0" smtClean="0">
                <a:sym typeface="Wingdings" panose="05000000000000000000" pitchFamily="2" charset="2"/>
              </a:rPr>
              <a:t>PROREF_</a:t>
            </a:r>
            <a:r>
              <a:rPr lang="de-AT" sz="2400" dirty="0">
                <a:sym typeface="Wingdings" panose="05000000000000000000" pitchFamily="2" charset="2"/>
              </a:rPr>
              <a:t>	 </a:t>
            </a:r>
            <a:r>
              <a:rPr lang="de-AT" sz="2400" b="1" dirty="0" err="1">
                <a:sym typeface="Wingdings" panose="05000000000000000000" pitchFamily="2" charset="2"/>
              </a:rPr>
              <a:t>REF</a:t>
            </a:r>
            <a:r>
              <a:rPr lang="de-AT" sz="2400" dirty="0" err="1">
                <a:sym typeface="Wingdings" panose="05000000000000000000" pitchFamily="2" charset="2"/>
              </a:rPr>
              <a:t>inery</a:t>
            </a:r>
            <a:r>
              <a:rPr lang="de-AT" sz="2400" dirty="0">
                <a:sym typeface="Wingdings" panose="05000000000000000000" pitchFamily="2" charset="2"/>
              </a:rPr>
              <a:t> </a:t>
            </a:r>
            <a:r>
              <a:rPr lang="de-AT" sz="2400" b="1" dirty="0" err="1" smtClean="0">
                <a:sym typeface="Wingdings" panose="05000000000000000000" pitchFamily="2" charset="2"/>
              </a:rPr>
              <a:t>PRO</a:t>
            </a:r>
            <a:r>
              <a:rPr lang="de-AT" sz="2400" dirty="0" err="1" smtClean="0">
                <a:sym typeface="Wingdings" panose="05000000000000000000" pitchFamily="2" charset="2"/>
              </a:rPr>
              <a:t>cesses</a:t>
            </a:r>
            <a:endParaRPr lang="de-AT" sz="2400" dirty="0">
              <a:sym typeface="Wingdings" panose="05000000000000000000" pitchFamily="2" charset="2"/>
            </a:endParaRPr>
          </a:p>
          <a:p>
            <a:pPr defTabSz="717550"/>
            <a:endParaRPr lang="de-AT" sz="2400" dirty="0">
              <a:sym typeface="Wingdings" panose="05000000000000000000" pitchFamily="2" charset="2"/>
            </a:endParaRPr>
          </a:p>
          <a:p>
            <a:pPr defTabSz="717550"/>
            <a:endParaRPr lang="de-AT" sz="2400" dirty="0" smtClean="0">
              <a:sym typeface="Wingdings" panose="05000000000000000000" pitchFamily="2" charset="2"/>
            </a:endParaRPr>
          </a:p>
          <a:p>
            <a:pPr defTabSz="717550"/>
            <a:endParaRPr lang="de-AT" sz="2400" dirty="0" smtClean="0">
              <a:sym typeface="Wingdings" panose="05000000000000000000" pitchFamily="2" charset="2"/>
            </a:endParaRPr>
          </a:p>
          <a:p>
            <a:endParaRPr lang="de-AT" sz="2400" dirty="0"/>
          </a:p>
        </p:txBody>
      </p:sp>
    </p:spTree>
    <p:extLst>
      <p:ext uri="{BB962C8B-B14F-4D97-AF65-F5344CB8AC3E}">
        <p14:creationId xmlns:p14="http://schemas.microsoft.com/office/powerpoint/2010/main" val="35003825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8096</Words>
  <Application>Microsoft Office PowerPoint</Application>
  <PresentationFormat>Panorámica</PresentationFormat>
  <Paragraphs>1663</Paragraphs>
  <Slides>70</Slides>
  <Notes>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70</vt:i4>
      </vt:variant>
    </vt:vector>
  </HeadingPairs>
  <TitlesOfParts>
    <vt:vector size="78" baseType="lpstr">
      <vt:lpstr>Arial</vt:lpstr>
      <vt:lpstr>Calibri</vt:lpstr>
      <vt:lpstr>Calibri Light</vt:lpstr>
      <vt:lpstr>Cambria Math</vt:lpstr>
      <vt:lpstr>Roboto</vt:lpstr>
      <vt:lpstr>Times New Roman</vt:lpstr>
      <vt:lpstr>Wingdings</vt:lpstr>
      <vt:lpstr>Office</vt:lpstr>
      <vt:lpstr>Inter Module Diagram</vt:lpstr>
      <vt:lpstr>Presentación de PowerPoint</vt:lpstr>
      <vt:lpstr>Presentación de PowerPoint</vt:lpstr>
      <vt:lpstr>WILIAMs Energy Transformation Chain</vt:lpstr>
      <vt:lpstr>WILIAMs Energy Transformation Chain</vt:lpstr>
      <vt:lpstr>Presentación de PowerPoint</vt:lpstr>
      <vt:lpstr>Presentación de PowerPoint</vt:lpstr>
      <vt:lpstr>Supporting Diagrams</vt:lpstr>
      <vt:lpstr>Important Prefixes in the Energy Module</vt:lpstr>
      <vt:lpstr>Presentación de PowerPoint</vt:lpstr>
      <vt:lpstr>Presentación de PowerPoint</vt:lpstr>
      <vt:lpstr>Presentación de PowerPoint</vt:lpstr>
      <vt:lpstr>WILIAMs Energy Transformation Chain</vt:lpstr>
      <vt:lpstr>WILIAMs Energy Subscripts</vt:lpstr>
      <vt:lpstr>WILIAMs Energy Transformation Chain</vt:lpstr>
      <vt:lpstr>Allocation functions in energy module</vt:lpstr>
      <vt:lpstr>Modelling Week</vt:lpstr>
      <vt:lpstr> Energy module. End-use submodule</vt:lpstr>
      <vt:lpstr>Introduction</vt:lpstr>
      <vt:lpstr>Introduction</vt:lpstr>
      <vt:lpstr>Introduction</vt:lpstr>
      <vt:lpstr>Introduction</vt:lpstr>
      <vt:lpstr>Introduction</vt:lpstr>
      <vt:lpstr>WILIAM model</vt:lpstr>
      <vt:lpstr>WILIAM model</vt:lpstr>
      <vt:lpstr>WILIAM model</vt:lpstr>
      <vt:lpstr>WILIAM model</vt:lpstr>
      <vt:lpstr>WILIAM model</vt:lpstr>
      <vt:lpstr>WILIAM model</vt:lpstr>
      <vt:lpstr>WILIAM model</vt:lpstr>
      <vt:lpstr>WILIAM model</vt:lpstr>
      <vt:lpstr>WILIAM model</vt:lpstr>
      <vt:lpstr>WILIAM model</vt:lpstr>
      <vt:lpstr>WILIAM model</vt:lpstr>
      <vt:lpstr>WILIAM model</vt:lpstr>
      <vt:lpstr>WILIAM model</vt:lpstr>
      <vt:lpstr>WILIAM model</vt:lpstr>
      <vt:lpstr>WILIAM model</vt:lpstr>
      <vt:lpstr>WILIAM model</vt:lpstr>
      <vt:lpstr>WILIAM model</vt:lpstr>
      <vt:lpstr>Energy variability (Gonzalo)</vt:lpstr>
      <vt:lpstr>Presentación de PowerPoint</vt:lpstr>
      <vt:lpstr>RES (techno-sustainable) potentials</vt:lpstr>
      <vt:lpstr>RES (techno-sustainable) potentials</vt:lpstr>
      <vt:lpstr>EROI/ESOI</vt:lpstr>
      <vt:lpstr>Modelling Week</vt:lpstr>
      <vt:lpstr>Topics</vt:lpstr>
      <vt:lpstr>General methodology ECO-NRG </vt:lpstr>
      <vt:lpstr>Capacities investment cost</vt:lpstr>
      <vt:lpstr>Presentación de PowerPoint</vt:lpstr>
      <vt:lpstr>Different FE Disaggregation</vt:lpstr>
      <vt:lpstr>FE_solid_bio / FE_solid_fossil split</vt:lpstr>
      <vt:lpstr>Scarcity Feedback (Energy  Materials  Economy  Energy)</vt:lpstr>
      <vt:lpstr>OLD STUFF</vt:lpstr>
      <vt:lpstr>Presentación de PowerPoint</vt:lpstr>
      <vt:lpstr>Presentación de PowerPoint</vt:lpstr>
      <vt:lpstr>Modelling Tasks at hand</vt:lpstr>
      <vt:lpstr>Presentación de PowerPoint</vt:lpstr>
      <vt:lpstr>Presentación de PowerPoint</vt:lpstr>
      <vt:lpstr>Presentación de PowerPoint</vt:lpstr>
      <vt:lpstr>Material Demand</vt:lpstr>
      <vt:lpstr>Material Demand</vt:lpstr>
      <vt:lpstr>Hydrogen: Concept note</vt:lpstr>
      <vt:lpstr>Biophysical limitation PE_forestry_products and PE_agriculture_products</vt:lpstr>
      <vt:lpstr>Hydrogen fuels</vt:lpstr>
      <vt:lpstr>Presentación de PowerPoint</vt:lpstr>
      <vt:lpstr>Presentación de PowerPoint</vt:lpstr>
      <vt:lpstr>Presentación de PowerPoint</vt:lpstr>
      <vt:lpstr>Presentación de PowerPoint</vt:lpstr>
      <vt:lpstr>Presentación de PowerPoint</vt:lpstr>
    </vt:vector>
  </TitlesOfParts>
  <Company>Bundesrechenzentrum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Eggler Lukas</dc:creator>
  <cp:lastModifiedBy>Iñigo</cp:lastModifiedBy>
  <cp:revision>126</cp:revision>
  <dcterms:created xsi:type="dcterms:W3CDTF">2021-04-28T14:24:31Z</dcterms:created>
  <dcterms:modified xsi:type="dcterms:W3CDTF">2023-10-25T10:53:44Z</dcterms:modified>
</cp:coreProperties>
</file>