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F32428-E77C-4181-9EE0-5FC44F441BD9}" v="7" dt="2024-03-12T13:18:38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0" autoAdjust="0"/>
  </p:normalViewPr>
  <p:slideViewPr>
    <p:cSldViewPr snapToGrid="0">
      <p:cViewPr varScale="1">
        <p:scale>
          <a:sx n="109" d="100"/>
          <a:sy n="109" d="100"/>
        </p:scale>
        <p:origin x="67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42420-A353-4883-A312-63911A3114A1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32763-F2FC-4084-B97A-885FD505D85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281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ABF9-0DDD-419E-8F05-26E1425B22F7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BAC-840B-4269-AEEC-30BB7A4A712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14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ABF9-0DDD-419E-8F05-26E1425B22F7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BAC-840B-4269-AEEC-30BB7A4A712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70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ABF9-0DDD-419E-8F05-26E1425B22F7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BAC-840B-4269-AEEC-30BB7A4A712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28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ABF9-0DDD-419E-8F05-26E1425B22F7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BAC-840B-4269-AEEC-30BB7A4A712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29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ABF9-0DDD-419E-8F05-26E1425B22F7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BAC-840B-4269-AEEC-30BB7A4A712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30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ABF9-0DDD-419E-8F05-26E1425B22F7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BAC-840B-4269-AEEC-30BB7A4A712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71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ABF9-0DDD-419E-8F05-26E1425B22F7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BAC-840B-4269-AEEC-30BB7A4A712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54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ABF9-0DDD-419E-8F05-26E1425B22F7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BAC-840B-4269-AEEC-30BB7A4A712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847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ABF9-0DDD-419E-8F05-26E1425B22F7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BAC-840B-4269-AEEC-30BB7A4A712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98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ABF9-0DDD-419E-8F05-26E1425B22F7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BAC-840B-4269-AEEC-30BB7A4A712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43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ABF9-0DDD-419E-8F05-26E1425B22F7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BAC-840B-4269-AEEC-30BB7A4A712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05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3ABF9-0DDD-419E-8F05-26E1425B22F7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C3BAC-840B-4269-AEEC-30BB7A4A712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03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49739" y="1752543"/>
            <a:ext cx="1515291" cy="96665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Demography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278778" y="2413362"/>
            <a:ext cx="1515291" cy="966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Economy</a:t>
            </a:r>
          </a:p>
        </p:txBody>
      </p:sp>
      <p:sp>
        <p:nvSpPr>
          <p:cNvPr id="6" name="Rectángulo 5"/>
          <p:cNvSpPr/>
          <p:nvPr/>
        </p:nvSpPr>
        <p:spPr>
          <a:xfrm>
            <a:off x="5834744" y="575854"/>
            <a:ext cx="1515291" cy="966651"/>
          </a:xfrm>
          <a:prstGeom prst="rect">
            <a:avLst/>
          </a:prstGeom>
          <a:solidFill>
            <a:srgbClr val="A5002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Finance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350034" y="2793859"/>
            <a:ext cx="1515291" cy="96665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Energy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370424" y="5108665"/>
            <a:ext cx="1515291" cy="9666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Materials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4973562" y="5676267"/>
            <a:ext cx="1515291" cy="9666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Climate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411580" y="4695427"/>
            <a:ext cx="1515291" cy="96665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Land and water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1988784" y="1926729"/>
            <a:ext cx="1371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health expenditure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9335849" y="402304"/>
            <a:ext cx="27479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PE: primary energy</a:t>
            </a:r>
          </a:p>
          <a:p>
            <a:r>
              <a:rPr lang="en-US" sz="1200" dirty="0"/>
              <a:t>GHG: greenhouse emissions</a:t>
            </a:r>
          </a:p>
          <a:p>
            <a:r>
              <a:rPr lang="en-US" sz="1200" dirty="0"/>
              <a:t>LUC: land use change</a:t>
            </a:r>
          </a:p>
          <a:p>
            <a:r>
              <a:rPr lang="en-US" sz="1200" dirty="0"/>
              <a:t>IPPU: industrial process and product use</a:t>
            </a:r>
          </a:p>
          <a:p>
            <a:r>
              <a:rPr lang="en-US" sz="1200" dirty="0"/>
              <a:t>GDP: gross demand product</a:t>
            </a:r>
          </a:p>
          <a:p>
            <a:r>
              <a:rPr lang="en-US" sz="1200" dirty="0"/>
              <a:t>EV: electric vehicle</a:t>
            </a:r>
          </a:p>
          <a:p>
            <a:r>
              <a:rPr lang="en-US" sz="1200" dirty="0"/>
              <a:t>FE: final energy</a:t>
            </a:r>
          </a:p>
          <a:p>
            <a:r>
              <a:rPr lang="en-US" sz="1200" dirty="0"/>
              <a:t>RES: renewable energy sources</a:t>
            </a:r>
          </a:p>
          <a:p>
            <a:r>
              <a:rPr lang="en-US" sz="1200" dirty="0" err="1"/>
              <a:t>Gov</a:t>
            </a:r>
            <a:r>
              <a:rPr lang="en-US" sz="1200" dirty="0"/>
              <a:t>: Government</a:t>
            </a:r>
          </a:p>
          <a:p>
            <a:r>
              <a:rPr lang="en-US" sz="1200" dirty="0"/>
              <a:t>           validated</a:t>
            </a:r>
          </a:p>
          <a:p>
            <a:r>
              <a:rPr lang="en-US" sz="1200" dirty="0"/>
              <a:t>           not validated</a:t>
            </a:r>
          </a:p>
          <a:p>
            <a:endParaRPr lang="en-US" sz="1200" dirty="0"/>
          </a:p>
        </p:txBody>
      </p:sp>
      <p:grpSp>
        <p:nvGrpSpPr>
          <p:cNvPr id="87" name="Grupo 86"/>
          <p:cNvGrpSpPr/>
          <p:nvPr/>
        </p:nvGrpSpPr>
        <p:grpSpPr>
          <a:xfrm>
            <a:off x="4587242" y="3406138"/>
            <a:ext cx="4861558" cy="1698173"/>
            <a:chOff x="4587242" y="3406138"/>
            <a:chExt cx="4861558" cy="1698173"/>
          </a:xfrm>
        </p:grpSpPr>
        <p:cxnSp>
          <p:nvCxnSpPr>
            <p:cNvPr id="79" name="Conector recto 78"/>
            <p:cNvCxnSpPr/>
            <p:nvPr/>
          </p:nvCxnSpPr>
          <p:spPr>
            <a:xfrm>
              <a:off x="4587242" y="3406138"/>
              <a:ext cx="12644" cy="13394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 flipV="1">
              <a:off x="4617302" y="4734195"/>
              <a:ext cx="4826726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de flecha 85"/>
            <p:cNvCxnSpPr/>
            <p:nvPr/>
          </p:nvCxnSpPr>
          <p:spPr>
            <a:xfrm>
              <a:off x="9444028" y="4745586"/>
              <a:ext cx="4772" cy="3587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CuadroTexto 87"/>
            <p:cNvSpPr txBox="1"/>
            <p:nvPr/>
          </p:nvSpPr>
          <p:spPr>
            <a:xfrm>
              <a:off x="5985336" y="4468587"/>
              <a:ext cx="18610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economic output by sector</a:t>
              </a:r>
            </a:p>
          </p:txBody>
        </p:sp>
      </p:grpSp>
      <p:grpSp>
        <p:nvGrpSpPr>
          <p:cNvPr id="128" name="Grupo 127"/>
          <p:cNvGrpSpPr/>
          <p:nvPr/>
        </p:nvGrpSpPr>
        <p:grpSpPr>
          <a:xfrm>
            <a:off x="4219304" y="3392824"/>
            <a:ext cx="5151120" cy="1927198"/>
            <a:chOff x="4219304" y="3392824"/>
            <a:chExt cx="5151120" cy="1927198"/>
          </a:xfrm>
        </p:grpSpPr>
        <p:cxnSp>
          <p:nvCxnSpPr>
            <p:cNvPr id="92" name="Conector recto 91"/>
            <p:cNvCxnSpPr/>
            <p:nvPr/>
          </p:nvCxnSpPr>
          <p:spPr>
            <a:xfrm flipH="1" flipV="1">
              <a:off x="4219304" y="5291544"/>
              <a:ext cx="5151120" cy="174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de flecha 93"/>
            <p:cNvCxnSpPr>
              <a:cxnSpLocks/>
            </p:cNvCxnSpPr>
            <p:nvPr/>
          </p:nvCxnSpPr>
          <p:spPr>
            <a:xfrm flipV="1">
              <a:off x="4219304" y="3392824"/>
              <a:ext cx="0" cy="19271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CuadroTexto 94"/>
            <p:cNvSpPr txBox="1"/>
            <p:nvPr/>
          </p:nvSpPr>
          <p:spPr>
            <a:xfrm>
              <a:off x="5789613" y="5023253"/>
              <a:ext cx="22216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mineral and hydrocarbons prices</a:t>
              </a:r>
            </a:p>
          </p:txBody>
        </p:sp>
      </p:grpSp>
      <p:grpSp>
        <p:nvGrpSpPr>
          <p:cNvPr id="118" name="Grupo 117"/>
          <p:cNvGrpSpPr/>
          <p:nvPr/>
        </p:nvGrpSpPr>
        <p:grpSpPr>
          <a:xfrm>
            <a:off x="1754761" y="5670467"/>
            <a:ext cx="3218801" cy="539812"/>
            <a:chOff x="1754761" y="5670467"/>
            <a:chExt cx="3218801" cy="539812"/>
          </a:xfrm>
        </p:grpSpPr>
        <p:cxnSp>
          <p:nvCxnSpPr>
            <p:cNvPr id="106" name="Conector recto de flecha 105"/>
            <p:cNvCxnSpPr>
              <a:cxnSpLocks/>
            </p:cNvCxnSpPr>
            <p:nvPr/>
          </p:nvCxnSpPr>
          <p:spPr>
            <a:xfrm flipV="1">
              <a:off x="1754761" y="6179885"/>
              <a:ext cx="3218801" cy="28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>
              <a:cxnSpLocks/>
            </p:cNvCxnSpPr>
            <p:nvPr/>
          </p:nvCxnSpPr>
          <p:spPr>
            <a:xfrm flipV="1">
              <a:off x="1770235" y="5670467"/>
              <a:ext cx="0" cy="5094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CuadroTexto 108"/>
            <p:cNvSpPr txBox="1"/>
            <p:nvPr/>
          </p:nvSpPr>
          <p:spPr>
            <a:xfrm>
              <a:off x="2287031" y="5933280"/>
              <a:ext cx="2138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agriculture/LUC GHG emissions</a:t>
              </a:r>
            </a:p>
          </p:txBody>
        </p:sp>
      </p:grpSp>
      <p:grpSp>
        <p:nvGrpSpPr>
          <p:cNvPr id="85" name="Grupo 84"/>
          <p:cNvGrpSpPr/>
          <p:nvPr/>
        </p:nvGrpSpPr>
        <p:grpSpPr>
          <a:xfrm>
            <a:off x="571466" y="2724108"/>
            <a:ext cx="862929" cy="2213269"/>
            <a:chOff x="571466" y="2724108"/>
            <a:chExt cx="862929" cy="2213269"/>
          </a:xfrm>
        </p:grpSpPr>
        <p:cxnSp>
          <p:nvCxnSpPr>
            <p:cNvPr id="117" name="Conector recto 116"/>
            <p:cNvCxnSpPr>
              <a:cxnSpLocks/>
            </p:cNvCxnSpPr>
            <p:nvPr/>
          </p:nvCxnSpPr>
          <p:spPr>
            <a:xfrm flipH="1">
              <a:off x="606266" y="2724108"/>
              <a:ext cx="22499" cy="22132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de flecha 118"/>
            <p:cNvCxnSpPr>
              <a:cxnSpLocks/>
            </p:cNvCxnSpPr>
            <p:nvPr/>
          </p:nvCxnSpPr>
          <p:spPr>
            <a:xfrm>
              <a:off x="604038" y="4926030"/>
              <a:ext cx="8126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CuadroTexto 121"/>
            <p:cNvSpPr txBox="1"/>
            <p:nvPr/>
          </p:nvSpPr>
          <p:spPr>
            <a:xfrm>
              <a:off x="571466" y="4648263"/>
              <a:ext cx="8629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population</a:t>
              </a:r>
            </a:p>
          </p:txBody>
        </p:sp>
      </p:grpSp>
      <p:cxnSp>
        <p:nvCxnSpPr>
          <p:cNvPr id="153" name="Conector recto de flecha 152"/>
          <p:cNvCxnSpPr>
            <a:cxnSpLocks/>
          </p:cNvCxnSpPr>
          <p:nvPr/>
        </p:nvCxnSpPr>
        <p:spPr>
          <a:xfrm flipV="1">
            <a:off x="3361566" y="3365658"/>
            <a:ext cx="0" cy="2556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upo 77"/>
          <p:cNvGrpSpPr/>
          <p:nvPr/>
        </p:nvGrpSpPr>
        <p:grpSpPr>
          <a:xfrm>
            <a:off x="2169225" y="3054262"/>
            <a:ext cx="1109556" cy="1641165"/>
            <a:chOff x="2169225" y="3054262"/>
            <a:chExt cx="1109556" cy="1641165"/>
          </a:xfrm>
        </p:grpSpPr>
        <p:cxnSp>
          <p:nvCxnSpPr>
            <p:cNvPr id="167" name="Conector recto 166"/>
            <p:cNvCxnSpPr/>
            <p:nvPr/>
          </p:nvCxnSpPr>
          <p:spPr>
            <a:xfrm flipH="1">
              <a:off x="2169225" y="3277184"/>
              <a:ext cx="11095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de flecha 168"/>
            <p:cNvCxnSpPr>
              <a:endCxn id="10" idx="0"/>
            </p:cNvCxnSpPr>
            <p:nvPr/>
          </p:nvCxnSpPr>
          <p:spPr>
            <a:xfrm>
              <a:off x="2169225" y="3282623"/>
              <a:ext cx="1" cy="14128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CuadroTexto 171"/>
            <p:cNvSpPr txBox="1"/>
            <p:nvPr/>
          </p:nvSpPr>
          <p:spPr>
            <a:xfrm>
              <a:off x="2529828" y="3054262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GDP</a:t>
              </a:r>
            </a:p>
          </p:txBody>
        </p:sp>
      </p:grpSp>
      <p:sp>
        <p:nvSpPr>
          <p:cNvPr id="80" name="Rectángulo 79"/>
          <p:cNvSpPr/>
          <p:nvPr/>
        </p:nvSpPr>
        <p:spPr>
          <a:xfrm>
            <a:off x="1285371" y="385615"/>
            <a:ext cx="1515291" cy="96665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Society</a:t>
            </a:r>
          </a:p>
        </p:txBody>
      </p:sp>
      <p:grpSp>
        <p:nvGrpSpPr>
          <p:cNvPr id="62" name="Grupo 61"/>
          <p:cNvGrpSpPr/>
          <p:nvPr/>
        </p:nvGrpSpPr>
        <p:grpSpPr>
          <a:xfrm>
            <a:off x="1033929" y="2354428"/>
            <a:ext cx="2316795" cy="680758"/>
            <a:chOff x="1033929" y="2354428"/>
            <a:chExt cx="2316795" cy="680758"/>
          </a:xfrm>
        </p:grpSpPr>
        <p:cxnSp>
          <p:nvCxnSpPr>
            <p:cNvPr id="14" name="Conector recto de flecha 13"/>
            <p:cNvCxnSpPr/>
            <p:nvPr/>
          </p:nvCxnSpPr>
          <p:spPr>
            <a:xfrm>
              <a:off x="1042181" y="3018607"/>
              <a:ext cx="21778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uadroTexto 14"/>
            <p:cNvSpPr txBox="1"/>
            <p:nvPr/>
          </p:nvSpPr>
          <p:spPr>
            <a:xfrm>
              <a:off x="1361742" y="2758187"/>
              <a:ext cx="16569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working age population</a:t>
              </a:r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1598000" y="2354428"/>
              <a:ext cx="17527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households’ composition</a:t>
              </a:r>
            </a:p>
          </p:txBody>
        </p:sp>
        <p:cxnSp>
          <p:nvCxnSpPr>
            <p:cNvPr id="42" name="Conector recto de flecha 41"/>
            <p:cNvCxnSpPr/>
            <p:nvPr/>
          </p:nvCxnSpPr>
          <p:spPr>
            <a:xfrm>
              <a:off x="1665030" y="2611266"/>
              <a:ext cx="1613748" cy="6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>
            <a:xfrm flipV="1">
              <a:off x="1033929" y="2719194"/>
              <a:ext cx="0" cy="3159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ector recto de flecha 51"/>
          <p:cNvCxnSpPr/>
          <p:nvPr/>
        </p:nvCxnSpPr>
        <p:spPr>
          <a:xfrm flipH="1">
            <a:off x="1665242" y="2155975"/>
            <a:ext cx="2238314" cy="864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 flipH="1" flipV="1">
            <a:off x="3903140" y="2154326"/>
            <a:ext cx="7010" cy="2590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upo 112"/>
          <p:cNvGrpSpPr/>
          <p:nvPr/>
        </p:nvGrpSpPr>
        <p:grpSpPr>
          <a:xfrm>
            <a:off x="1598000" y="5659668"/>
            <a:ext cx="3375562" cy="796450"/>
            <a:chOff x="1598000" y="5659668"/>
            <a:chExt cx="3375562" cy="796450"/>
          </a:xfrm>
        </p:grpSpPr>
        <p:cxnSp>
          <p:nvCxnSpPr>
            <p:cNvPr id="100" name="Conector recto 99"/>
            <p:cNvCxnSpPr>
              <a:cxnSpLocks/>
            </p:cNvCxnSpPr>
            <p:nvPr/>
          </p:nvCxnSpPr>
          <p:spPr>
            <a:xfrm flipH="1">
              <a:off x="1598000" y="6420897"/>
              <a:ext cx="33755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de flecha 104"/>
            <p:cNvCxnSpPr>
              <a:cxnSpLocks/>
            </p:cNvCxnSpPr>
            <p:nvPr/>
          </p:nvCxnSpPr>
          <p:spPr>
            <a:xfrm flipV="1">
              <a:off x="1602491" y="5659668"/>
              <a:ext cx="0" cy="7612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CuadroTexto 129"/>
            <p:cNvSpPr txBox="1"/>
            <p:nvPr/>
          </p:nvSpPr>
          <p:spPr>
            <a:xfrm>
              <a:off x="2887920" y="6179119"/>
              <a:ext cx="9839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sea level rise</a:t>
              </a:r>
            </a:p>
          </p:txBody>
        </p:sp>
      </p:grpSp>
      <p:cxnSp>
        <p:nvCxnSpPr>
          <p:cNvPr id="146" name="Conector recto de flecha 145"/>
          <p:cNvCxnSpPr/>
          <p:nvPr/>
        </p:nvCxnSpPr>
        <p:spPr>
          <a:xfrm flipH="1" flipV="1">
            <a:off x="463326" y="2724108"/>
            <a:ext cx="1655" cy="25978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147"/>
          <p:cNvCxnSpPr>
            <a:cxnSpLocks/>
          </p:cNvCxnSpPr>
          <p:nvPr/>
        </p:nvCxnSpPr>
        <p:spPr>
          <a:xfrm flipH="1">
            <a:off x="463324" y="5320022"/>
            <a:ext cx="92028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CuadroTexto 159"/>
          <p:cNvSpPr txBox="1"/>
          <p:nvPr/>
        </p:nvSpPr>
        <p:spPr>
          <a:xfrm>
            <a:off x="424649" y="5081712"/>
            <a:ext cx="1053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food shortage</a:t>
            </a:r>
          </a:p>
        </p:txBody>
      </p:sp>
      <p:cxnSp>
        <p:nvCxnSpPr>
          <p:cNvPr id="150" name="Conector recto 149"/>
          <p:cNvCxnSpPr>
            <a:stCxn id="6" idx="3"/>
          </p:cNvCxnSpPr>
          <p:nvPr/>
        </p:nvCxnSpPr>
        <p:spPr>
          <a:xfrm flipV="1">
            <a:off x="7350035" y="1059179"/>
            <a:ext cx="1369636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de flecha 155"/>
          <p:cNvCxnSpPr/>
          <p:nvPr/>
        </p:nvCxnSpPr>
        <p:spPr>
          <a:xfrm>
            <a:off x="8735090" y="1059179"/>
            <a:ext cx="0" cy="173236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CuadroTexto 164"/>
          <p:cNvSpPr txBox="1"/>
          <p:nvPr/>
        </p:nvSpPr>
        <p:spPr>
          <a:xfrm>
            <a:off x="7327885" y="787876"/>
            <a:ext cx="1432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financial constraints</a:t>
            </a:r>
          </a:p>
        </p:txBody>
      </p:sp>
      <p:cxnSp>
        <p:nvCxnSpPr>
          <p:cNvPr id="164" name="Conector recto 163"/>
          <p:cNvCxnSpPr/>
          <p:nvPr/>
        </p:nvCxnSpPr>
        <p:spPr>
          <a:xfrm flipH="1" flipV="1">
            <a:off x="7960659" y="2081184"/>
            <a:ext cx="5976" cy="684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167"/>
          <p:cNvCxnSpPr/>
          <p:nvPr/>
        </p:nvCxnSpPr>
        <p:spPr>
          <a:xfrm flipH="1">
            <a:off x="4593564" y="2095958"/>
            <a:ext cx="335867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cto de flecha 172"/>
          <p:cNvCxnSpPr/>
          <p:nvPr/>
        </p:nvCxnSpPr>
        <p:spPr>
          <a:xfrm flipH="1">
            <a:off x="4587242" y="2110368"/>
            <a:ext cx="7643" cy="3096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CuadroTexto 178"/>
          <p:cNvSpPr txBox="1"/>
          <p:nvPr/>
        </p:nvSpPr>
        <p:spPr>
          <a:xfrm>
            <a:off x="5406940" y="1850579"/>
            <a:ext cx="1987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energy production structure</a:t>
            </a:r>
          </a:p>
        </p:txBody>
      </p:sp>
      <p:cxnSp>
        <p:nvCxnSpPr>
          <p:cNvPr id="203" name="Conector recto de flecha 202"/>
          <p:cNvCxnSpPr/>
          <p:nvPr/>
        </p:nvCxnSpPr>
        <p:spPr>
          <a:xfrm flipH="1">
            <a:off x="1665030" y="1816518"/>
            <a:ext cx="1057670" cy="59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CuadroTexto 206"/>
          <p:cNvSpPr txBox="1"/>
          <p:nvPr/>
        </p:nvSpPr>
        <p:spPr>
          <a:xfrm>
            <a:off x="1237129" y="1590770"/>
            <a:ext cx="1955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education level</a:t>
            </a:r>
          </a:p>
        </p:txBody>
      </p:sp>
      <p:grpSp>
        <p:nvGrpSpPr>
          <p:cNvPr id="67" name="Grupo 66"/>
          <p:cNvGrpSpPr/>
          <p:nvPr/>
        </p:nvGrpSpPr>
        <p:grpSpPr>
          <a:xfrm>
            <a:off x="2569724" y="468088"/>
            <a:ext cx="1955567" cy="1948904"/>
            <a:chOff x="2569724" y="468088"/>
            <a:chExt cx="1955567" cy="1948904"/>
          </a:xfrm>
        </p:grpSpPr>
        <p:cxnSp>
          <p:nvCxnSpPr>
            <p:cNvPr id="60" name="Conector recto 59"/>
            <p:cNvCxnSpPr/>
            <p:nvPr/>
          </p:nvCxnSpPr>
          <p:spPr>
            <a:xfrm flipV="1">
              <a:off x="4179846" y="731617"/>
              <a:ext cx="0" cy="16853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/>
            <p:nvPr/>
          </p:nvCxnSpPr>
          <p:spPr>
            <a:xfrm flipH="1" flipV="1">
              <a:off x="2800664" y="714199"/>
              <a:ext cx="1374892" cy="46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CuadroTexto 101"/>
            <p:cNvSpPr txBox="1"/>
            <p:nvPr/>
          </p:nvSpPr>
          <p:spPr>
            <a:xfrm>
              <a:off x="2569724" y="468088"/>
              <a:ext cx="19555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education expenditure</a:t>
              </a:r>
            </a:p>
          </p:txBody>
        </p:sp>
        <p:grpSp>
          <p:nvGrpSpPr>
            <p:cNvPr id="53" name="Grupo 52"/>
            <p:cNvGrpSpPr/>
            <p:nvPr/>
          </p:nvGrpSpPr>
          <p:grpSpPr>
            <a:xfrm>
              <a:off x="2813926" y="862025"/>
              <a:ext cx="1222498" cy="1551337"/>
              <a:chOff x="2813926" y="862025"/>
              <a:chExt cx="1222498" cy="1551337"/>
            </a:xfrm>
          </p:grpSpPr>
          <p:cxnSp>
            <p:nvCxnSpPr>
              <p:cNvPr id="89" name="Conector recto 88"/>
              <p:cNvCxnSpPr>
                <a:stCxn id="5" idx="0"/>
              </p:cNvCxnSpPr>
              <p:nvPr/>
            </p:nvCxnSpPr>
            <p:spPr>
              <a:xfrm flipH="1" flipV="1">
                <a:off x="4036423" y="1085306"/>
                <a:ext cx="1" cy="13280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cto de flecha 90"/>
              <p:cNvCxnSpPr/>
              <p:nvPr/>
            </p:nvCxnSpPr>
            <p:spPr>
              <a:xfrm flipH="1">
                <a:off x="2813926" y="1072870"/>
                <a:ext cx="120857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CuadroTexto 120"/>
              <p:cNvSpPr txBox="1"/>
              <p:nvPr/>
            </p:nvSpPr>
            <p:spPr>
              <a:xfrm>
                <a:off x="3199170" y="862025"/>
                <a:ext cx="4571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GDP</a:t>
                </a:r>
              </a:p>
            </p:txBody>
          </p:sp>
        </p:grpSp>
      </p:grpSp>
      <p:cxnSp>
        <p:nvCxnSpPr>
          <p:cNvPr id="209" name="Conector recto 208"/>
          <p:cNvCxnSpPr/>
          <p:nvPr/>
        </p:nvCxnSpPr>
        <p:spPr>
          <a:xfrm>
            <a:off x="2724003" y="1368952"/>
            <a:ext cx="0" cy="4613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ángulo 130"/>
          <p:cNvSpPr/>
          <p:nvPr/>
        </p:nvSpPr>
        <p:spPr>
          <a:xfrm>
            <a:off x="3656346" y="6555"/>
            <a:ext cx="56132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/>
              <a:t>WILIAM inter-module links overview (v1.3)</a:t>
            </a:r>
          </a:p>
        </p:txBody>
      </p:sp>
      <p:grpSp>
        <p:nvGrpSpPr>
          <p:cNvPr id="30" name="Grupo 29"/>
          <p:cNvGrpSpPr/>
          <p:nvPr/>
        </p:nvGrpSpPr>
        <p:grpSpPr>
          <a:xfrm>
            <a:off x="227842" y="560185"/>
            <a:ext cx="1112805" cy="1192358"/>
            <a:chOff x="227842" y="560185"/>
            <a:chExt cx="1112805" cy="1192358"/>
          </a:xfrm>
        </p:grpSpPr>
        <p:sp>
          <p:nvSpPr>
            <p:cNvPr id="111" name="CuadroTexto 110"/>
            <p:cNvSpPr txBox="1"/>
            <p:nvPr/>
          </p:nvSpPr>
          <p:spPr>
            <a:xfrm>
              <a:off x="327547" y="560185"/>
              <a:ext cx="8629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population</a:t>
              </a:r>
            </a:p>
          </p:txBody>
        </p:sp>
        <p:cxnSp>
          <p:nvCxnSpPr>
            <p:cNvPr id="82" name="Conector recto de flecha 81"/>
            <p:cNvCxnSpPr/>
            <p:nvPr/>
          </p:nvCxnSpPr>
          <p:spPr>
            <a:xfrm>
              <a:off x="280894" y="808307"/>
              <a:ext cx="956235" cy="88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 flipV="1">
              <a:off x="268941" y="808307"/>
              <a:ext cx="11953" cy="9442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CuadroTexto 132"/>
            <p:cNvSpPr txBox="1"/>
            <p:nvPr/>
          </p:nvSpPr>
          <p:spPr>
            <a:xfrm>
              <a:off x="227842" y="764080"/>
              <a:ext cx="1112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life expectancy</a:t>
              </a:r>
            </a:p>
          </p:txBody>
        </p:sp>
      </p:grpSp>
      <p:grpSp>
        <p:nvGrpSpPr>
          <p:cNvPr id="83" name="Grupo 82"/>
          <p:cNvGrpSpPr/>
          <p:nvPr/>
        </p:nvGrpSpPr>
        <p:grpSpPr>
          <a:xfrm>
            <a:off x="2440908" y="3179208"/>
            <a:ext cx="4916880" cy="1516219"/>
            <a:chOff x="2440908" y="3179208"/>
            <a:chExt cx="4916880" cy="1516219"/>
          </a:xfrm>
        </p:grpSpPr>
        <p:cxnSp>
          <p:nvCxnSpPr>
            <p:cNvPr id="185" name="Conector recto 184"/>
            <p:cNvCxnSpPr/>
            <p:nvPr/>
          </p:nvCxnSpPr>
          <p:spPr>
            <a:xfrm flipV="1">
              <a:off x="2440908" y="3422366"/>
              <a:ext cx="12365" cy="12730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cto de flecha 186"/>
            <p:cNvCxnSpPr/>
            <p:nvPr/>
          </p:nvCxnSpPr>
          <p:spPr>
            <a:xfrm>
              <a:off x="2455302" y="3415759"/>
              <a:ext cx="4902486" cy="11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CuadroTexto 187"/>
            <p:cNvSpPr txBox="1"/>
            <p:nvPr/>
          </p:nvSpPr>
          <p:spPr>
            <a:xfrm>
              <a:off x="5255157" y="3179208"/>
              <a:ext cx="14681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solar land for energy</a:t>
              </a:r>
            </a:p>
          </p:txBody>
        </p:sp>
        <p:cxnSp>
          <p:nvCxnSpPr>
            <p:cNvPr id="144" name="Conector recto 143"/>
            <p:cNvCxnSpPr/>
            <p:nvPr/>
          </p:nvCxnSpPr>
          <p:spPr>
            <a:xfrm flipV="1">
              <a:off x="2569724" y="3633689"/>
              <a:ext cx="0" cy="1051856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de flecha 148"/>
            <p:cNvCxnSpPr/>
            <p:nvPr/>
          </p:nvCxnSpPr>
          <p:spPr>
            <a:xfrm>
              <a:off x="2569724" y="3633689"/>
              <a:ext cx="478031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CuadroTexto 183"/>
            <p:cNvSpPr txBox="1"/>
            <p:nvPr/>
          </p:nvSpPr>
          <p:spPr>
            <a:xfrm>
              <a:off x="4861582" y="3402182"/>
              <a:ext cx="1405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bioenergy potential</a:t>
              </a:r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227843" y="7080737"/>
            <a:ext cx="11964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Fig</a:t>
            </a:r>
            <a:r>
              <a:rPr lang="es-ES" dirty="0"/>
              <a:t> </a:t>
            </a:r>
            <a:r>
              <a:rPr lang="es-ES" dirty="0" err="1"/>
              <a:t>caption</a:t>
            </a:r>
            <a:r>
              <a:rPr lang="es-ES" dirty="0"/>
              <a:t>: </a:t>
            </a:r>
            <a:r>
              <a:rPr lang="es-ES" dirty="0" err="1"/>
              <a:t>Schematic</a:t>
            </a:r>
            <a:r>
              <a:rPr lang="es-ES" dirty="0"/>
              <a:t> </a:t>
            </a:r>
            <a:r>
              <a:rPr lang="es-ES" dirty="0" err="1"/>
              <a:t>structure</a:t>
            </a:r>
            <a:r>
              <a:rPr lang="es-ES" dirty="0"/>
              <a:t> </a:t>
            </a:r>
            <a:r>
              <a:rPr lang="es-ES" dirty="0" err="1"/>
              <a:t>overview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WILIAM </a:t>
            </a:r>
            <a:r>
              <a:rPr lang="es-ES" dirty="0" err="1"/>
              <a:t>model</a:t>
            </a:r>
            <a:r>
              <a:rPr lang="es-ES" dirty="0"/>
              <a:t>, </a:t>
            </a:r>
            <a:r>
              <a:rPr lang="es-ES" dirty="0" err="1"/>
              <a:t>representing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linkages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modules: </a:t>
            </a:r>
            <a:r>
              <a:rPr lang="es-ES" dirty="0" err="1"/>
              <a:t>society</a:t>
            </a:r>
            <a:r>
              <a:rPr lang="es-ES" dirty="0"/>
              <a:t>, </a:t>
            </a:r>
            <a:r>
              <a:rPr lang="es-ES" dirty="0" err="1"/>
              <a:t>demography</a:t>
            </a:r>
            <a:r>
              <a:rPr lang="es-ES" dirty="0"/>
              <a:t>, </a:t>
            </a:r>
            <a:r>
              <a:rPr lang="es-ES" dirty="0" err="1"/>
              <a:t>economy</a:t>
            </a:r>
            <a:r>
              <a:rPr lang="es-ES" dirty="0"/>
              <a:t>, </a:t>
            </a:r>
            <a:r>
              <a:rPr lang="es-ES" dirty="0" err="1"/>
              <a:t>finance</a:t>
            </a:r>
            <a:r>
              <a:rPr lang="es-ES" dirty="0"/>
              <a:t>, </a:t>
            </a:r>
            <a:r>
              <a:rPr lang="es-ES" dirty="0" err="1"/>
              <a:t>land</a:t>
            </a:r>
            <a:r>
              <a:rPr lang="es-ES" dirty="0"/>
              <a:t> and </a:t>
            </a:r>
            <a:r>
              <a:rPr lang="es-ES" dirty="0" err="1"/>
              <a:t>water</a:t>
            </a:r>
            <a:r>
              <a:rPr lang="es-ES" dirty="0"/>
              <a:t>, </a:t>
            </a:r>
            <a:r>
              <a:rPr lang="es-ES" dirty="0" err="1"/>
              <a:t>energy</a:t>
            </a:r>
            <a:r>
              <a:rPr lang="es-ES" dirty="0"/>
              <a:t>, </a:t>
            </a:r>
            <a:r>
              <a:rPr lang="es-ES" dirty="0" err="1"/>
              <a:t>materials</a:t>
            </a:r>
            <a:r>
              <a:rPr lang="es-ES" dirty="0"/>
              <a:t> and </a:t>
            </a:r>
            <a:r>
              <a:rPr lang="es-ES" dirty="0" err="1"/>
              <a:t>climate</a:t>
            </a:r>
            <a:r>
              <a:rPr lang="es-ES" dirty="0"/>
              <a:t>. </a:t>
            </a:r>
            <a:r>
              <a:rPr lang="es-ES" dirty="0" err="1"/>
              <a:t>Since</a:t>
            </a:r>
            <a:r>
              <a:rPr lang="es-ES" dirty="0"/>
              <a:t> WILIAM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under-development</a:t>
            </a:r>
            <a:r>
              <a:rPr lang="es-ES" dirty="0"/>
              <a:t>, </a:t>
            </a:r>
            <a:r>
              <a:rPr lang="es-ES" dirty="0" err="1"/>
              <a:t>dashed</a:t>
            </a:r>
            <a:r>
              <a:rPr lang="es-ES" dirty="0"/>
              <a:t> </a:t>
            </a:r>
            <a:r>
              <a:rPr lang="es-ES" dirty="0" err="1"/>
              <a:t>arrows</a:t>
            </a:r>
            <a:r>
              <a:rPr lang="es-ES" dirty="0"/>
              <a:t> </a:t>
            </a:r>
            <a:r>
              <a:rPr lang="es-ES" dirty="0" err="1"/>
              <a:t>represent</a:t>
            </a:r>
            <a:r>
              <a:rPr lang="es-ES" dirty="0"/>
              <a:t> links </a:t>
            </a:r>
            <a:r>
              <a:rPr lang="es-ES" dirty="0" err="1"/>
              <a:t>still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integrated</a:t>
            </a:r>
            <a:r>
              <a:rPr lang="es-ES" dirty="0"/>
              <a:t>.</a:t>
            </a:r>
            <a:endParaRPr lang="en-GB" dirty="0"/>
          </a:p>
        </p:txBody>
      </p:sp>
      <p:grpSp>
        <p:nvGrpSpPr>
          <p:cNvPr id="65" name="Grupo 64"/>
          <p:cNvGrpSpPr/>
          <p:nvPr/>
        </p:nvGrpSpPr>
        <p:grpSpPr>
          <a:xfrm>
            <a:off x="4239871" y="678177"/>
            <a:ext cx="1668855" cy="1735185"/>
            <a:chOff x="4239871" y="678177"/>
            <a:chExt cx="1668855" cy="1735185"/>
          </a:xfrm>
        </p:grpSpPr>
        <p:cxnSp>
          <p:nvCxnSpPr>
            <p:cNvPr id="36" name="Conector recto 35"/>
            <p:cNvCxnSpPr/>
            <p:nvPr/>
          </p:nvCxnSpPr>
          <p:spPr>
            <a:xfrm flipH="1">
              <a:off x="4415246" y="1454665"/>
              <a:ext cx="1419499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/>
            <p:cNvCxnSpPr>
              <a:cxnSpLocks/>
            </p:cNvCxnSpPr>
            <p:nvPr/>
          </p:nvCxnSpPr>
          <p:spPr>
            <a:xfrm>
              <a:off x="4415246" y="1454665"/>
              <a:ext cx="0" cy="958697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uadroTexto 100"/>
            <p:cNvSpPr txBox="1"/>
            <p:nvPr/>
          </p:nvSpPr>
          <p:spPr>
            <a:xfrm>
              <a:off x="4419469" y="1205033"/>
              <a:ext cx="14497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Households’ income</a:t>
              </a:r>
            </a:p>
          </p:txBody>
        </p:sp>
        <p:cxnSp>
          <p:nvCxnSpPr>
            <p:cNvPr id="16" name="Conector recto de flecha 15"/>
            <p:cNvCxnSpPr/>
            <p:nvPr/>
          </p:nvCxnSpPr>
          <p:spPr>
            <a:xfrm flipV="1">
              <a:off x="4293803" y="915363"/>
              <a:ext cx="1530780" cy="17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>
            <a:xfrm flipV="1">
              <a:off x="4293803" y="929716"/>
              <a:ext cx="0" cy="147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CuadroTexto 122"/>
            <p:cNvSpPr txBox="1"/>
            <p:nvPr/>
          </p:nvSpPr>
          <p:spPr>
            <a:xfrm>
              <a:off x="4239871" y="678177"/>
              <a:ext cx="166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households’ net savings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5B55763F-728F-08EE-11B8-92088F76E32D}"/>
                </a:ext>
              </a:extLst>
            </p:cNvPr>
            <p:cNvSpPr txBox="1"/>
            <p:nvPr/>
          </p:nvSpPr>
          <p:spPr>
            <a:xfrm>
              <a:off x="4398800" y="881396"/>
              <a:ext cx="13058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Gov. deb interests</a:t>
              </a:r>
            </a:p>
          </p:txBody>
        </p:sp>
      </p:grp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A3532987-C72E-617D-55E4-2BAAB92C578C}"/>
              </a:ext>
            </a:extLst>
          </p:cNvPr>
          <p:cNvCxnSpPr>
            <a:cxnSpLocks/>
          </p:cNvCxnSpPr>
          <p:nvPr/>
        </p:nvCxnSpPr>
        <p:spPr>
          <a:xfrm flipH="1" flipV="1">
            <a:off x="1988784" y="5945915"/>
            <a:ext cx="2959443" cy="98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B6A03507-5F56-52C5-1083-29D94F0AC697}"/>
              </a:ext>
            </a:extLst>
          </p:cNvPr>
          <p:cNvCxnSpPr>
            <a:cxnSpLocks/>
          </p:cNvCxnSpPr>
          <p:nvPr/>
        </p:nvCxnSpPr>
        <p:spPr>
          <a:xfrm flipH="1" flipV="1">
            <a:off x="1985640" y="5651614"/>
            <a:ext cx="4919" cy="30412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D1C3E979-2692-C6EA-A844-25A7DEB94873}"/>
              </a:ext>
            </a:extLst>
          </p:cNvPr>
          <p:cNvSpPr txBox="1"/>
          <p:nvPr/>
        </p:nvSpPr>
        <p:spPr>
          <a:xfrm>
            <a:off x="3401736" y="5683484"/>
            <a:ext cx="1467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temperature change</a:t>
            </a:r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3DA86595-BB2A-43AA-927D-4CD5CBD239C8}"/>
              </a:ext>
            </a:extLst>
          </p:cNvPr>
          <p:cNvCxnSpPr>
            <a:cxnSpLocks/>
          </p:cNvCxnSpPr>
          <p:nvPr/>
        </p:nvCxnSpPr>
        <p:spPr>
          <a:xfrm flipH="1">
            <a:off x="280894" y="6566254"/>
            <a:ext cx="466260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8F059E59-934C-4B10-8F56-1A3C7EA6375F}"/>
              </a:ext>
            </a:extLst>
          </p:cNvPr>
          <p:cNvCxnSpPr/>
          <p:nvPr/>
        </p:nvCxnSpPr>
        <p:spPr>
          <a:xfrm flipV="1">
            <a:off x="268941" y="2731585"/>
            <a:ext cx="11953" cy="38286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uadroTexto 76">
            <a:extLst>
              <a:ext uri="{FF2B5EF4-FFF2-40B4-BE49-F238E27FC236}">
                <a16:creationId xmlns:a16="http://schemas.microsoft.com/office/drawing/2014/main" id="{77DD381F-72C6-5309-0400-E7BE3650DA4B}"/>
              </a:ext>
            </a:extLst>
          </p:cNvPr>
          <p:cNvSpPr txBox="1"/>
          <p:nvPr/>
        </p:nvSpPr>
        <p:spPr>
          <a:xfrm>
            <a:off x="349845" y="6298523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GHG emissions</a:t>
            </a:r>
          </a:p>
        </p:txBody>
      </p:sp>
      <p:cxnSp>
        <p:nvCxnSpPr>
          <p:cNvPr id="115" name="Conector recto de flecha 114">
            <a:extLst>
              <a:ext uri="{FF2B5EF4-FFF2-40B4-BE49-F238E27FC236}">
                <a16:creationId xmlns:a16="http://schemas.microsoft.com/office/drawing/2014/main" id="{1582DD95-F785-01C7-5EF5-6722CF8BE66A}"/>
              </a:ext>
            </a:extLst>
          </p:cNvPr>
          <p:cNvCxnSpPr/>
          <p:nvPr/>
        </p:nvCxnSpPr>
        <p:spPr>
          <a:xfrm>
            <a:off x="9444028" y="2200579"/>
            <a:ext cx="3267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de flecha 124">
            <a:extLst>
              <a:ext uri="{FF2B5EF4-FFF2-40B4-BE49-F238E27FC236}">
                <a16:creationId xmlns:a16="http://schemas.microsoft.com/office/drawing/2014/main" id="{3266B7DA-1087-F2E1-1C2F-002706838DBE}"/>
              </a:ext>
            </a:extLst>
          </p:cNvPr>
          <p:cNvCxnSpPr/>
          <p:nvPr/>
        </p:nvCxnSpPr>
        <p:spPr>
          <a:xfrm>
            <a:off x="9444028" y="2360303"/>
            <a:ext cx="32678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o 113"/>
          <p:cNvGrpSpPr/>
          <p:nvPr/>
        </p:nvGrpSpPr>
        <p:grpSpPr>
          <a:xfrm>
            <a:off x="6488853" y="2877190"/>
            <a:ext cx="4875834" cy="3479978"/>
            <a:chOff x="6488853" y="2877190"/>
            <a:chExt cx="4875834" cy="3479978"/>
          </a:xfrm>
        </p:grpSpPr>
        <p:cxnSp>
          <p:nvCxnSpPr>
            <p:cNvPr id="99" name="Conector recto 98"/>
            <p:cNvCxnSpPr/>
            <p:nvPr/>
          </p:nvCxnSpPr>
          <p:spPr>
            <a:xfrm>
              <a:off x="11339577" y="2877190"/>
              <a:ext cx="25108" cy="34680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de flecha 102"/>
            <p:cNvCxnSpPr/>
            <p:nvPr/>
          </p:nvCxnSpPr>
          <p:spPr>
            <a:xfrm flipH="1" flipV="1">
              <a:off x="6488853" y="6336573"/>
              <a:ext cx="4875834" cy="87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CuadroTexto 103"/>
            <p:cNvSpPr txBox="1"/>
            <p:nvPr/>
          </p:nvSpPr>
          <p:spPr>
            <a:xfrm>
              <a:off x="7114553" y="6080169"/>
              <a:ext cx="20163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energy/IPPU GHG emissions</a:t>
              </a:r>
            </a:p>
          </p:txBody>
        </p:sp>
        <p:cxnSp>
          <p:nvCxnSpPr>
            <p:cNvPr id="97" name="Conector recto 96"/>
            <p:cNvCxnSpPr/>
            <p:nvPr/>
          </p:nvCxnSpPr>
          <p:spPr>
            <a:xfrm>
              <a:off x="8857633" y="2877190"/>
              <a:ext cx="24819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upo 111"/>
          <p:cNvGrpSpPr/>
          <p:nvPr/>
        </p:nvGrpSpPr>
        <p:grpSpPr>
          <a:xfrm>
            <a:off x="7951902" y="2850825"/>
            <a:ext cx="2757933" cy="2266548"/>
            <a:chOff x="7951902" y="2850825"/>
            <a:chExt cx="2757933" cy="2266548"/>
          </a:xfrm>
        </p:grpSpPr>
        <p:cxnSp>
          <p:nvCxnSpPr>
            <p:cNvPr id="124" name="Conector recto 123"/>
            <p:cNvCxnSpPr/>
            <p:nvPr/>
          </p:nvCxnSpPr>
          <p:spPr>
            <a:xfrm>
              <a:off x="8866052" y="3332079"/>
              <a:ext cx="1592162" cy="7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 flipV="1">
              <a:off x="8865325" y="3091918"/>
              <a:ext cx="1810967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de flecha 119"/>
            <p:cNvCxnSpPr/>
            <p:nvPr/>
          </p:nvCxnSpPr>
          <p:spPr>
            <a:xfrm>
              <a:off x="10676292" y="3091918"/>
              <a:ext cx="33543" cy="20254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de flecha 125"/>
            <p:cNvCxnSpPr/>
            <p:nvPr/>
          </p:nvCxnSpPr>
          <p:spPr>
            <a:xfrm>
              <a:off x="10466195" y="3348323"/>
              <a:ext cx="27060" cy="17690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CuadroTexto 151"/>
            <p:cNvSpPr txBox="1"/>
            <p:nvPr/>
          </p:nvSpPr>
          <p:spPr>
            <a:xfrm>
              <a:off x="9094473" y="2850825"/>
              <a:ext cx="13717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EV batteries power</a:t>
              </a:r>
            </a:p>
          </p:txBody>
        </p:sp>
        <p:sp>
          <p:nvSpPr>
            <p:cNvPr id="154" name="CuadroTexto 153"/>
            <p:cNvSpPr txBox="1"/>
            <p:nvPr/>
          </p:nvSpPr>
          <p:spPr>
            <a:xfrm>
              <a:off x="8809821" y="3081446"/>
              <a:ext cx="1690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electric storage capacity</a:t>
              </a:r>
            </a:p>
          </p:txBody>
        </p:sp>
        <p:cxnSp>
          <p:nvCxnSpPr>
            <p:cNvPr id="56" name="Conector recto 55"/>
            <p:cNvCxnSpPr/>
            <p:nvPr/>
          </p:nvCxnSpPr>
          <p:spPr>
            <a:xfrm>
              <a:off x="8865325" y="3558102"/>
              <a:ext cx="13843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de flecha 63"/>
            <p:cNvCxnSpPr/>
            <p:nvPr/>
          </p:nvCxnSpPr>
          <p:spPr>
            <a:xfrm>
              <a:off x="10264138" y="3558102"/>
              <a:ext cx="9415" cy="15462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CuadroTexto 141"/>
            <p:cNvSpPr txBox="1"/>
            <p:nvPr/>
          </p:nvSpPr>
          <p:spPr>
            <a:xfrm>
              <a:off x="9080172" y="3322640"/>
              <a:ext cx="1065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RES capacities</a:t>
              </a:r>
            </a:p>
          </p:txBody>
        </p:sp>
        <p:cxnSp>
          <p:nvCxnSpPr>
            <p:cNvPr id="3" name="Conector recto de flecha 2">
              <a:extLst>
                <a:ext uri="{FF2B5EF4-FFF2-40B4-BE49-F238E27FC236}">
                  <a16:creationId xmlns:a16="http://schemas.microsoft.com/office/drawing/2014/main" id="{D48F95FE-962A-60C1-E0DD-9E314B1FAA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18765" y="4535158"/>
              <a:ext cx="3377" cy="5735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DE0895A4-96DD-F362-E285-CDF165D99D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51902" y="3760510"/>
              <a:ext cx="8757" cy="782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2F32B270-7155-2A06-591B-742D2F4BD2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71361" y="4535158"/>
              <a:ext cx="17474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4A11B61D-F218-98E0-EF93-7B1D2D6C70A4}"/>
                </a:ext>
              </a:extLst>
            </p:cNvPr>
            <p:cNvSpPr txBox="1"/>
            <p:nvPr/>
          </p:nvSpPr>
          <p:spPr>
            <a:xfrm>
              <a:off x="8292344" y="4309964"/>
              <a:ext cx="15852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hydrocarbons demand</a:t>
              </a:r>
            </a:p>
          </p:txBody>
        </p:sp>
      </p:grpSp>
      <p:grpSp>
        <p:nvGrpSpPr>
          <p:cNvPr id="110" name="Grupo 109"/>
          <p:cNvGrpSpPr/>
          <p:nvPr/>
        </p:nvGrpSpPr>
        <p:grpSpPr>
          <a:xfrm>
            <a:off x="8090901" y="3743652"/>
            <a:ext cx="2146200" cy="1383093"/>
            <a:chOff x="8090901" y="3743652"/>
            <a:chExt cx="2146200" cy="1383093"/>
          </a:xfrm>
        </p:grpSpPr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C7C17C48-F30F-7A09-BE10-E398381CC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0901" y="3752121"/>
              <a:ext cx="1" cy="5155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D1E2B987-9BFC-599E-1CBD-747CEF763C87}"/>
                </a:ext>
              </a:extLst>
            </p:cNvPr>
            <p:cNvCxnSpPr>
              <a:cxnSpLocks/>
            </p:cNvCxnSpPr>
            <p:nvPr/>
          </p:nvCxnSpPr>
          <p:spPr>
            <a:xfrm>
              <a:off x="8096869" y="4263932"/>
              <a:ext cx="1842750" cy="121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161438F8-7422-267F-3C73-44DE85A4992D}"/>
                </a:ext>
              </a:extLst>
            </p:cNvPr>
            <p:cNvCxnSpPr/>
            <p:nvPr/>
          </p:nvCxnSpPr>
          <p:spPr>
            <a:xfrm>
              <a:off x="9941376" y="4285170"/>
              <a:ext cx="7157" cy="8022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271CBACC-9A95-2162-4485-60C56725F148}"/>
                </a:ext>
              </a:extLst>
            </p:cNvPr>
            <p:cNvSpPr txBox="1"/>
            <p:nvPr/>
          </p:nvSpPr>
          <p:spPr>
            <a:xfrm>
              <a:off x="8381560" y="4011740"/>
              <a:ext cx="11654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mineral scarcity</a:t>
              </a:r>
            </a:p>
          </p:txBody>
        </p: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E55F49FC-4262-13C7-9F9C-9EF8DCACBD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39912" y="4005101"/>
              <a:ext cx="10981" cy="11216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D3DACBE2-AEF6-42E9-6B7E-49903A3175E6}"/>
                </a:ext>
              </a:extLst>
            </p:cNvPr>
            <p:cNvSpPr txBox="1"/>
            <p:nvPr/>
          </p:nvSpPr>
          <p:spPr>
            <a:xfrm>
              <a:off x="8191733" y="3743710"/>
              <a:ext cx="2045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embodied energy in materials</a:t>
              </a: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5AF69AD3-1BDA-E8C4-02B6-BCFD0C8B2D53}"/>
                </a:ext>
              </a:extLst>
            </p:cNvPr>
            <p:cNvCxnSpPr>
              <a:cxnSpLocks/>
            </p:cNvCxnSpPr>
            <p:nvPr/>
          </p:nvCxnSpPr>
          <p:spPr>
            <a:xfrm>
              <a:off x="8196777" y="4000746"/>
              <a:ext cx="19485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>
              <a:extLst>
                <a:ext uri="{FF2B5EF4-FFF2-40B4-BE49-F238E27FC236}">
                  <a16:creationId xmlns:a16="http://schemas.microsoft.com/office/drawing/2014/main" id="{27FC763D-E8DB-75F8-A152-4907CD3F75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98589" y="3743652"/>
              <a:ext cx="5558" cy="2632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o 75"/>
          <p:cNvGrpSpPr/>
          <p:nvPr/>
        </p:nvGrpSpPr>
        <p:grpSpPr>
          <a:xfrm>
            <a:off x="2758416" y="3778004"/>
            <a:ext cx="5088007" cy="917423"/>
            <a:chOff x="2758416" y="3778004"/>
            <a:chExt cx="5088007" cy="917423"/>
          </a:xfrm>
        </p:grpSpPr>
        <p:cxnSp>
          <p:nvCxnSpPr>
            <p:cNvPr id="32" name="Conector recto de flecha 31">
              <a:extLst>
                <a:ext uri="{FF2B5EF4-FFF2-40B4-BE49-F238E27FC236}">
                  <a16:creationId xmlns:a16="http://schemas.microsoft.com/office/drawing/2014/main" id="{8C058ABE-0E42-4078-13DD-2C9F31FA568F}"/>
                </a:ext>
              </a:extLst>
            </p:cNvPr>
            <p:cNvCxnSpPr>
              <a:cxnSpLocks/>
            </p:cNvCxnSpPr>
            <p:nvPr/>
          </p:nvCxnSpPr>
          <p:spPr>
            <a:xfrm>
              <a:off x="2758416" y="4401227"/>
              <a:ext cx="0" cy="294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9B29F2DA-2958-EB1A-5AC1-DB5121803B90}"/>
                </a:ext>
              </a:extLst>
            </p:cNvPr>
            <p:cNvCxnSpPr/>
            <p:nvPr/>
          </p:nvCxnSpPr>
          <p:spPr>
            <a:xfrm>
              <a:off x="2758416" y="4401227"/>
              <a:ext cx="50880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E090A526-9B50-2D7E-6242-2365AA1A3561}"/>
                </a:ext>
              </a:extLst>
            </p:cNvPr>
            <p:cNvCxnSpPr>
              <a:cxnSpLocks/>
            </p:cNvCxnSpPr>
            <p:nvPr/>
          </p:nvCxnSpPr>
          <p:spPr>
            <a:xfrm>
              <a:off x="7846423" y="3778004"/>
              <a:ext cx="0" cy="6232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CEC1261D-3028-5F75-62C8-B37A327C07D3}"/>
                </a:ext>
              </a:extLst>
            </p:cNvPr>
            <p:cNvSpPr txBox="1"/>
            <p:nvPr/>
          </p:nvSpPr>
          <p:spPr>
            <a:xfrm>
              <a:off x="4953704" y="4168139"/>
              <a:ext cx="21510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solar land &amp; bioenergy demand</a:t>
              </a:r>
            </a:p>
          </p:txBody>
        </p:sp>
      </p:grpSp>
      <p:grpSp>
        <p:nvGrpSpPr>
          <p:cNvPr id="73" name="Grupo 72"/>
          <p:cNvGrpSpPr/>
          <p:nvPr/>
        </p:nvGrpSpPr>
        <p:grpSpPr>
          <a:xfrm>
            <a:off x="4780749" y="2418531"/>
            <a:ext cx="2712378" cy="373018"/>
            <a:chOff x="4780749" y="2418531"/>
            <a:chExt cx="2712378" cy="373018"/>
          </a:xfrm>
        </p:grpSpPr>
        <p:cxnSp>
          <p:nvCxnSpPr>
            <p:cNvPr id="158" name="Conector recto 157"/>
            <p:cNvCxnSpPr/>
            <p:nvPr/>
          </p:nvCxnSpPr>
          <p:spPr>
            <a:xfrm flipV="1">
              <a:off x="7493127" y="2671621"/>
              <a:ext cx="0" cy="1199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cto de flecha 160"/>
            <p:cNvCxnSpPr/>
            <p:nvPr/>
          </p:nvCxnSpPr>
          <p:spPr>
            <a:xfrm flipH="1">
              <a:off x="4780749" y="2665215"/>
              <a:ext cx="2712378" cy="6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CuadroTexto 169"/>
            <p:cNvSpPr txBox="1"/>
            <p:nvPr/>
          </p:nvSpPr>
          <p:spPr>
            <a:xfrm>
              <a:off x="5199233" y="2418531"/>
              <a:ext cx="18017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transport FE consumption</a:t>
              </a:r>
            </a:p>
          </p:txBody>
        </p:sp>
      </p:grpSp>
      <p:grpSp>
        <p:nvGrpSpPr>
          <p:cNvPr id="98" name="Grupo 97"/>
          <p:cNvGrpSpPr/>
          <p:nvPr/>
        </p:nvGrpSpPr>
        <p:grpSpPr>
          <a:xfrm>
            <a:off x="3656346" y="2662384"/>
            <a:ext cx="4020311" cy="1525682"/>
            <a:chOff x="3656346" y="2662384"/>
            <a:chExt cx="4020311" cy="1525682"/>
          </a:xfrm>
        </p:grpSpPr>
        <p:cxnSp>
          <p:nvCxnSpPr>
            <p:cNvPr id="44" name="Conector recto de flecha 43">
              <a:extLst>
                <a:ext uri="{FF2B5EF4-FFF2-40B4-BE49-F238E27FC236}">
                  <a16:creationId xmlns:a16="http://schemas.microsoft.com/office/drawing/2014/main" id="{7FD8DE90-431E-3500-9F12-467A898169E2}"/>
                </a:ext>
              </a:extLst>
            </p:cNvPr>
            <p:cNvCxnSpPr/>
            <p:nvPr/>
          </p:nvCxnSpPr>
          <p:spPr>
            <a:xfrm flipV="1">
              <a:off x="7676657" y="3778437"/>
              <a:ext cx="0" cy="38980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36452594-73C8-97A1-6C6B-B2B9216F0349}"/>
                </a:ext>
              </a:extLst>
            </p:cNvPr>
            <p:cNvCxnSpPr>
              <a:cxnSpLocks/>
            </p:cNvCxnSpPr>
            <p:nvPr/>
          </p:nvCxnSpPr>
          <p:spPr>
            <a:xfrm>
              <a:off x="3656346" y="3380013"/>
              <a:ext cx="0" cy="779604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BE4DBD50-1F19-35FF-33F4-C7F6916DD7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1844" y="3380013"/>
              <a:ext cx="0" cy="536491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de flecha 54"/>
            <p:cNvCxnSpPr/>
            <p:nvPr/>
          </p:nvCxnSpPr>
          <p:spPr>
            <a:xfrm>
              <a:off x="4794069" y="3145709"/>
              <a:ext cx="25559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/>
            <p:cNvCxnSpPr/>
            <p:nvPr/>
          </p:nvCxnSpPr>
          <p:spPr>
            <a:xfrm>
              <a:off x="4794069" y="2887132"/>
              <a:ext cx="25559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uadroTexto 57"/>
            <p:cNvSpPr txBox="1"/>
            <p:nvPr/>
          </p:nvSpPr>
          <p:spPr>
            <a:xfrm>
              <a:off x="5112519" y="2662384"/>
              <a:ext cx="19756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transport economic demand</a:t>
              </a:r>
            </a:p>
          </p:txBody>
        </p:sp>
        <p:sp>
          <p:nvSpPr>
            <p:cNvPr id="59" name="CuadroTexto 58"/>
            <p:cNvSpPr txBox="1"/>
            <p:nvPr/>
          </p:nvSpPr>
          <p:spPr>
            <a:xfrm>
              <a:off x="5169578" y="2930172"/>
              <a:ext cx="18610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economic output by sector</a:t>
              </a:r>
            </a:p>
          </p:txBody>
        </p: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8819FF5D-F3F1-41F0-5090-54191A78D941}"/>
                </a:ext>
              </a:extLst>
            </p:cNvPr>
            <p:cNvCxnSpPr/>
            <p:nvPr/>
          </p:nvCxnSpPr>
          <p:spPr>
            <a:xfrm>
              <a:off x="3656346" y="4168139"/>
              <a:ext cx="4014655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60CD78F3-1235-FCEE-0140-5930CDEA91BA}"/>
                </a:ext>
              </a:extLst>
            </p:cNvPr>
            <p:cNvSpPr txBox="1"/>
            <p:nvPr/>
          </p:nvSpPr>
          <p:spPr>
            <a:xfrm>
              <a:off x="5256328" y="3911067"/>
              <a:ext cx="7473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PE prices</a:t>
              </a:r>
            </a:p>
          </p:txBody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EFD67281-A19A-1F94-F14C-30857AA2914A}"/>
                </a:ext>
              </a:extLst>
            </p:cNvPr>
            <p:cNvSpPr txBox="1"/>
            <p:nvPr/>
          </p:nvSpPr>
          <p:spPr>
            <a:xfrm>
              <a:off x="4818583" y="3674336"/>
              <a:ext cx="19458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FE, investment &amp; CO2 prices</a:t>
              </a:r>
            </a:p>
          </p:txBody>
        </p: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7723306F-C184-6171-2630-0F0A6DE3905B}"/>
                </a:ext>
              </a:extLst>
            </p:cNvPr>
            <p:cNvCxnSpPr>
              <a:cxnSpLocks/>
            </p:cNvCxnSpPr>
            <p:nvPr/>
          </p:nvCxnSpPr>
          <p:spPr>
            <a:xfrm>
              <a:off x="3871844" y="3916504"/>
              <a:ext cx="3672252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B5779E26-3F10-4C50-F0E4-BA3686D76E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6883" y="3745548"/>
              <a:ext cx="0" cy="170956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onector angular 34"/>
          <p:cNvCxnSpPr/>
          <p:nvPr/>
        </p:nvCxnSpPr>
        <p:spPr>
          <a:xfrm rot="16200000" flipV="1">
            <a:off x="6051160" y="1106875"/>
            <a:ext cx="324000" cy="2991600"/>
          </a:xfrm>
          <a:prstGeom prst="bentConnector3">
            <a:avLst>
              <a:gd name="adj1" fmla="val 160079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CuadroTexto 139"/>
          <p:cNvSpPr txBox="1"/>
          <p:nvPr/>
        </p:nvSpPr>
        <p:spPr>
          <a:xfrm>
            <a:off x="5422359" y="2167513"/>
            <a:ext cx="14048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energy investments</a:t>
            </a:r>
          </a:p>
        </p:txBody>
      </p:sp>
      <p:grpSp>
        <p:nvGrpSpPr>
          <p:cNvPr id="54" name="Grupo 53"/>
          <p:cNvGrpSpPr/>
          <p:nvPr/>
        </p:nvGrpSpPr>
        <p:grpSpPr>
          <a:xfrm>
            <a:off x="85111" y="412759"/>
            <a:ext cx="1336275" cy="5310308"/>
            <a:chOff x="85111" y="412759"/>
            <a:chExt cx="1336275" cy="5310308"/>
          </a:xfrm>
        </p:grpSpPr>
        <p:cxnSp>
          <p:nvCxnSpPr>
            <p:cNvPr id="159" name="Conector recto 158"/>
            <p:cNvCxnSpPr/>
            <p:nvPr/>
          </p:nvCxnSpPr>
          <p:spPr>
            <a:xfrm>
              <a:off x="85111" y="412759"/>
              <a:ext cx="0" cy="504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cto de flecha 161"/>
            <p:cNvCxnSpPr/>
            <p:nvPr/>
          </p:nvCxnSpPr>
          <p:spPr>
            <a:xfrm flipV="1">
              <a:off x="97470" y="433981"/>
              <a:ext cx="118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/>
            <p:cNvCxnSpPr/>
            <p:nvPr/>
          </p:nvCxnSpPr>
          <p:spPr>
            <a:xfrm>
              <a:off x="89386" y="5466582"/>
              <a:ext cx="133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CuadroTexto 165"/>
            <p:cNvSpPr txBox="1"/>
            <p:nvPr/>
          </p:nvSpPr>
          <p:spPr>
            <a:xfrm>
              <a:off x="397811" y="5446068"/>
              <a:ext cx="7328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nutrition</a:t>
              </a:r>
            </a:p>
          </p:txBody>
        </p:sp>
      </p:grpSp>
      <p:cxnSp>
        <p:nvCxnSpPr>
          <p:cNvPr id="66" name="Conector: angular 65">
            <a:extLst>
              <a:ext uri="{FF2B5EF4-FFF2-40B4-BE49-F238E27FC236}">
                <a16:creationId xmlns:a16="http://schemas.microsoft.com/office/drawing/2014/main" id="{F9767DAA-6CA7-52F3-9BEC-FC483DD1B122}"/>
              </a:ext>
            </a:extLst>
          </p:cNvPr>
          <p:cNvCxnSpPr>
            <a:cxnSpLocks/>
            <a:endCxn id="5" idx="2"/>
          </p:cNvCxnSpPr>
          <p:nvPr/>
        </p:nvCxnSpPr>
        <p:spPr>
          <a:xfrm rot="10800000">
            <a:off x="3979216" y="3380013"/>
            <a:ext cx="5400000" cy="2080094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adroTexto 68">
            <a:extLst>
              <a:ext uri="{FF2B5EF4-FFF2-40B4-BE49-F238E27FC236}">
                <a16:creationId xmlns:a16="http://schemas.microsoft.com/office/drawing/2014/main" id="{BAF2A59A-160C-CFEB-18C2-8113F4ECE43A}"/>
              </a:ext>
            </a:extLst>
          </p:cNvPr>
          <p:cNvSpPr txBox="1"/>
          <p:nvPr/>
        </p:nvSpPr>
        <p:spPr>
          <a:xfrm>
            <a:off x="6738851" y="5413635"/>
            <a:ext cx="1380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material intensities</a:t>
            </a:r>
          </a:p>
        </p:txBody>
      </p:sp>
    </p:spTree>
    <p:extLst>
      <p:ext uri="{BB962C8B-B14F-4D97-AF65-F5344CB8AC3E}">
        <p14:creationId xmlns:p14="http://schemas.microsoft.com/office/powerpoint/2010/main" val="398672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49739" y="1752543"/>
            <a:ext cx="1515291" cy="96665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Demography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278778" y="2413362"/>
            <a:ext cx="1515291" cy="966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Economy</a:t>
            </a:r>
          </a:p>
        </p:txBody>
      </p:sp>
      <p:sp>
        <p:nvSpPr>
          <p:cNvPr id="6" name="Rectángulo 5"/>
          <p:cNvSpPr/>
          <p:nvPr/>
        </p:nvSpPr>
        <p:spPr>
          <a:xfrm>
            <a:off x="5834744" y="575854"/>
            <a:ext cx="1515291" cy="966651"/>
          </a:xfrm>
          <a:prstGeom prst="rect">
            <a:avLst/>
          </a:prstGeom>
          <a:solidFill>
            <a:srgbClr val="A5002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Finance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350034" y="2793859"/>
            <a:ext cx="1515291" cy="96665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Energy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370424" y="5108665"/>
            <a:ext cx="1515291" cy="9666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Materials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4973562" y="5676267"/>
            <a:ext cx="1515291" cy="9666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Climate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411580" y="4695427"/>
            <a:ext cx="1515291" cy="96665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Land and water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9335849" y="402304"/>
            <a:ext cx="2747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PE: primary energy</a:t>
            </a:r>
          </a:p>
          <a:p>
            <a:r>
              <a:rPr lang="en-US" sz="1200" dirty="0"/>
              <a:t>GHG: greenhouse emissions</a:t>
            </a:r>
          </a:p>
          <a:p>
            <a:r>
              <a:rPr lang="en-US" sz="1200" dirty="0"/>
              <a:t>LUC: land use change</a:t>
            </a:r>
          </a:p>
          <a:p>
            <a:r>
              <a:rPr lang="en-US" sz="1200" dirty="0"/>
              <a:t>IPPU: industrial process and product use</a:t>
            </a:r>
          </a:p>
          <a:p>
            <a:r>
              <a:rPr lang="en-US" sz="1200" dirty="0"/>
              <a:t>GDP: gross demand product</a:t>
            </a:r>
          </a:p>
          <a:p>
            <a:r>
              <a:rPr lang="en-US" sz="1200" dirty="0"/>
              <a:t>EV: electric vehicle</a:t>
            </a:r>
          </a:p>
          <a:p>
            <a:r>
              <a:rPr lang="en-US" sz="1200" dirty="0"/>
              <a:t>FE: final energy</a:t>
            </a:r>
          </a:p>
          <a:p>
            <a:r>
              <a:rPr lang="en-US" sz="1200" dirty="0"/>
              <a:t>RES: renewable energy sources</a:t>
            </a:r>
          </a:p>
          <a:p>
            <a:r>
              <a:rPr lang="en-US" sz="1200" dirty="0" err="1"/>
              <a:t>Gov</a:t>
            </a:r>
            <a:r>
              <a:rPr lang="en-US" sz="1200" dirty="0"/>
              <a:t>: Government</a:t>
            </a:r>
          </a:p>
        </p:txBody>
      </p:sp>
      <p:grpSp>
        <p:nvGrpSpPr>
          <p:cNvPr id="87" name="Grupo 86"/>
          <p:cNvGrpSpPr/>
          <p:nvPr/>
        </p:nvGrpSpPr>
        <p:grpSpPr>
          <a:xfrm>
            <a:off x="4587242" y="3406138"/>
            <a:ext cx="4861558" cy="1698173"/>
            <a:chOff x="4587242" y="3406138"/>
            <a:chExt cx="4861558" cy="1698173"/>
          </a:xfrm>
        </p:grpSpPr>
        <p:cxnSp>
          <p:nvCxnSpPr>
            <p:cNvPr id="79" name="Conector recto 78"/>
            <p:cNvCxnSpPr/>
            <p:nvPr/>
          </p:nvCxnSpPr>
          <p:spPr>
            <a:xfrm>
              <a:off x="4587242" y="3406138"/>
              <a:ext cx="12644" cy="13394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 flipV="1">
              <a:off x="4617302" y="4734195"/>
              <a:ext cx="4826726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de flecha 85"/>
            <p:cNvCxnSpPr/>
            <p:nvPr/>
          </p:nvCxnSpPr>
          <p:spPr>
            <a:xfrm>
              <a:off x="9444028" y="4745586"/>
              <a:ext cx="4772" cy="3587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CuadroTexto 87"/>
            <p:cNvSpPr txBox="1"/>
            <p:nvPr/>
          </p:nvSpPr>
          <p:spPr>
            <a:xfrm>
              <a:off x="5985336" y="4468587"/>
              <a:ext cx="18610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economic output by sector</a:t>
              </a:r>
            </a:p>
          </p:txBody>
        </p:sp>
      </p:grpSp>
      <p:grpSp>
        <p:nvGrpSpPr>
          <p:cNvPr id="128" name="Grupo 127"/>
          <p:cNvGrpSpPr/>
          <p:nvPr/>
        </p:nvGrpSpPr>
        <p:grpSpPr>
          <a:xfrm>
            <a:off x="4219304" y="3392824"/>
            <a:ext cx="5151120" cy="1927198"/>
            <a:chOff x="4219304" y="3392824"/>
            <a:chExt cx="5151120" cy="1927198"/>
          </a:xfrm>
        </p:grpSpPr>
        <p:cxnSp>
          <p:nvCxnSpPr>
            <p:cNvPr id="92" name="Conector recto 91"/>
            <p:cNvCxnSpPr/>
            <p:nvPr/>
          </p:nvCxnSpPr>
          <p:spPr>
            <a:xfrm flipH="1" flipV="1">
              <a:off x="4219304" y="5291544"/>
              <a:ext cx="5151120" cy="174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de flecha 93"/>
            <p:cNvCxnSpPr>
              <a:cxnSpLocks/>
            </p:cNvCxnSpPr>
            <p:nvPr/>
          </p:nvCxnSpPr>
          <p:spPr>
            <a:xfrm flipV="1">
              <a:off x="4219304" y="3392824"/>
              <a:ext cx="0" cy="19271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CuadroTexto 94"/>
            <p:cNvSpPr txBox="1"/>
            <p:nvPr/>
          </p:nvSpPr>
          <p:spPr>
            <a:xfrm>
              <a:off x="5789613" y="5023253"/>
              <a:ext cx="22216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mineral and hydrocarbons prices</a:t>
              </a:r>
            </a:p>
          </p:txBody>
        </p:sp>
      </p:grpSp>
      <p:grpSp>
        <p:nvGrpSpPr>
          <p:cNvPr id="118" name="Grupo 117"/>
          <p:cNvGrpSpPr/>
          <p:nvPr/>
        </p:nvGrpSpPr>
        <p:grpSpPr>
          <a:xfrm>
            <a:off x="1754761" y="5670467"/>
            <a:ext cx="3218801" cy="539812"/>
            <a:chOff x="1754761" y="5670467"/>
            <a:chExt cx="3218801" cy="539812"/>
          </a:xfrm>
        </p:grpSpPr>
        <p:cxnSp>
          <p:nvCxnSpPr>
            <p:cNvPr id="106" name="Conector recto de flecha 105"/>
            <p:cNvCxnSpPr>
              <a:cxnSpLocks/>
            </p:cNvCxnSpPr>
            <p:nvPr/>
          </p:nvCxnSpPr>
          <p:spPr>
            <a:xfrm flipV="1">
              <a:off x="1754761" y="6179885"/>
              <a:ext cx="3218801" cy="28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>
              <a:cxnSpLocks/>
            </p:cNvCxnSpPr>
            <p:nvPr/>
          </p:nvCxnSpPr>
          <p:spPr>
            <a:xfrm flipV="1">
              <a:off x="1770235" y="5670467"/>
              <a:ext cx="0" cy="5094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CuadroTexto 108"/>
            <p:cNvSpPr txBox="1"/>
            <p:nvPr/>
          </p:nvSpPr>
          <p:spPr>
            <a:xfrm>
              <a:off x="2287031" y="5933280"/>
              <a:ext cx="2138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agriculture/LUC GHG emissions</a:t>
              </a:r>
            </a:p>
          </p:txBody>
        </p:sp>
      </p:grpSp>
      <p:grpSp>
        <p:nvGrpSpPr>
          <p:cNvPr id="85" name="Grupo 84"/>
          <p:cNvGrpSpPr/>
          <p:nvPr/>
        </p:nvGrpSpPr>
        <p:grpSpPr>
          <a:xfrm>
            <a:off x="571466" y="2724108"/>
            <a:ext cx="862929" cy="2213269"/>
            <a:chOff x="571466" y="2724108"/>
            <a:chExt cx="862929" cy="2213269"/>
          </a:xfrm>
        </p:grpSpPr>
        <p:cxnSp>
          <p:nvCxnSpPr>
            <p:cNvPr id="117" name="Conector recto 116"/>
            <p:cNvCxnSpPr>
              <a:cxnSpLocks/>
            </p:cNvCxnSpPr>
            <p:nvPr/>
          </p:nvCxnSpPr>
          <p:spPr>
            <a:xfrm flipH="1">
              <a:off x="606266" y="2724108"/>
              <a:ext cx="22499" cy="22132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de flecha 118"/>
            <p:cNvCxnSpPr>
              <a:cxnSpLocks/>
            </p:cNvCxnSpPr>
            <p:nvPr/>
          </p:nvCxnSpPr>
          <p:spPr>
            <a:xfrm>
              <a:off x="604038" y="4926030"/>
              <a:ext cx="8126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CuadroTexto 121"/>
            <p:cNvSpPr txBox="1"/>
            <p:nvPr/>
          </p:nvSpPr>
          <p:spPr>
            <a:xfrm>
              <a:off x="571466" y="4648263"/>
              <a:ext cx="8629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population</a:t>
              </a:r>
            </a:p>
          </p:txBody>
        </p:sp>
      </p:grpSp>
      <p:grpSp>
        <p:nvGrpSpPr>
          <p:cNvPr id="78" name="Grupo 77"/>
          <p:cNvGrpSpPr/>
          <p:nvPr/>
        </p:nvGrpSpPr>
        <p:grpSpPr>
          <a:xfrm>
            <a:off x="2169225" y="3054262"/>
            <a:ext cx="1109556" cy="1641165"/>
            <a:chOff x="2169225" y="3054262"/>
            <a:chExt cx="1109556" cy="1641165"/>
          </a:xfrm>
        </p:grpSpPr>
        <p:cxnSp>
          <p:nvCxnSpPr>
            <p:cNvPr id="167" name="Conector recto 166"/>
            <p:cNvCxnSpPr/>
            <p:nvPr/>
          </p:nvCxnSpPr>
          <p:spPr>
            <a:xfrm flipH="1">
              <a:off x="2169225" y="3277184"/>
              <a:ext cx="11095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de flecha 168"/>
            <p:cNvCxnSpPr>
              <a:endCxn id="10" idx="0"/>
            </p:cNvCxnSpPr>
            <p:nvPr/>
          </p:nvCxnSpPr>
          <p:spPr>
            <a:xfrm>
              <a:off x="2169225" y="3282623"/>
              <a:ext cx="1" cy="14128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CuadroTexto 171"/>
            <p:cNvSpPr txBox="1"/>
            <p:nvPr/>
          </p:nvSpPr>
          <p:spPr>
            <a:xfrm>
              <a:off x="2529828" y="3054262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GDP</a:t>
              </a:r>
            </a:p>
          </p:txBody>
        </p:sp>
      </p:grpSp>
      <p:sp>
        <p:nvSpPr>
          <p:cNvPr id="80" name="Rectángulo 79"/>
          <p:cNvSpPr/>
          <p:nvPr/>
        </p:nvSpPr>
        <p:spPr>
          <a:xfrm>
            <a:off x="1285371" y="385615"/>
            <a:ext cx="1515291" cy="96665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Society</a:t>
            </a:r>
          </a:p>
        </p:txBody>
      </p:sp>
      <p:grpSp>
        <p:nvGrpSpPr>
          <p:cNvPr id="62" name="Grupo 61"/>
          <p:cNvGrpSpPr/>
          <p:nvPr/>
        </p:nvGrpSpPr>
        <p:grpSpPr>
          <a:xfrm>
            <a:off x="1033929" y="2354428"/>
            <a:ext cx="2316795" cy="680758"/>
            <a:chOff x="1033929" y="2354428"/>
            <a:chExt cx="2316795" cy="680758"/>
          </a:xfrm>
        </p:grpSpPr>
        <p:cxnSp>
          <p:nvCxnSpPr>
            <p:cNvPr id="14" name="Conector recto de flecha 13"/>
            <p:cNvCxnSpPr/>
            <p:nvPr/>
          </p:nvCxnSpPr>
          <p:spPr>
            <a:xfrm>
              <a:off x="1042181" y="3018607"/>
              <a:ext cx="21778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uadroTexto 14"/>
            <p:cNvSpPr txBox="1"/>
            <p:nvPr/>
          </p:nvSpPr>
          <p:spPr>
            <a:xfrm>
              <a:off x="1361742" y="2758187"/>
              <a:ext cx="16569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working age population</a:t>
              </a:r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1598000" y="2354428"/>
              <a:ext cx="17527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households’ composition</a:t>
              </a:r>
            </a:p>
          </p:txBody>
        </p:sp>
        <p:cxnSp>
          <p:nvCxnSpPr>
            <p:cNvPr id="42" name="Conector recto de flecha 41"/>
            <p:cNvCxnSpPr/>
            <p:nvPr/>
          </p:nvCxnSpPr>
          <p:spPr>
            <a:xfrm>
              <a:off x="1665030" y="2611266"/>
              <a:ext cx="1613748" cy="6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>
            <a:xfrm flipV="1">
              <a:off x="1033929" y="2719194"/>
              <a:ext cx="0" cy="3159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upo 112"/>
          <p:cNvGrpSpPr/>
          <p:nvPr/>
        </p:nvGrpSpPr>
        <p:grpSpPr>
          <a:xfrm>
            <a:off x="1598000" y="5659668"/>
            <a:ext cx="3375562" cy="796450"/>
            <a:chOff x="1598000" y="5659668"/>
            <a:chExt cx="3375562" cy="796450"/>
          </a:xfrm>
        </p:grpSpPr>
        <p:cxnSp>
          <p:nvCxnSpPr>
            <p:cNvPr id="100" name="Conector recto 99"/>
            <p:cNvCxnSpPr>
              <a:cxnSpLocks/>
            </p:cNvCxnSpPr>
            <p:nvPr/>
          </p:nvCxnSpPr>
          <p:spPr>
            <a:xfrm flipH="1">
              <a:off x="1598000" y="6420897"/>
              <a:ext cx="33755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de flecha 104"/>
            <p:cNvCxnSpPr>
              <a:cxnSpLocks/>
            </p:cNvCxnSpPr>
            <p:nvPr/>
          </p:nvCxnSpPr>
          <p:spPr>
            <a:xfrm flipV="1">
              <a:off x="1602491" y="5659668"/>
              <a:ext cx="0" cy="7612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CuadroTexto 129"/>
            <p:cNvSpPr txBox="1"/>
            <p:nvPr/>
          </p:nvSpPr>
          <p:spPr>
            <a:xfrm>
              <a:off x="2887920" y="6179119"/>
              <a:ext cx="9839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sea level rise</a:t>
              </a:r>
            </a:p>
          </p:txBody>
        </p:sp>
      </p:grpSp>
      <p:grpSp>
        <p:nvGrpSpPr>
          <p:cNvPr id="67" name="Grupo 66"/>
          <p:cNvGrpSpPr/>
          <p:nvPr/>
        </p:nvGrpSpPr>
        <p:grpSpPr>
          <a:xfrm>
            <a:off x="2569724" y="468088"/>
            <a:ext cx="1955567" cy="1948904"/>
            <a:chOff x="2569724" y="468088"/>
            <a:chExt cx="1955567" cy="1948904"/>
          </a:xfrm>
        </p:grpSpPr>
        <p:cxnSp>
          <p:nvCxnSpPr>
            <p:cNvPr id="60" name="Conector recto 59"/>
            <p:cNvCxnSpPr/>
            <p:nvPr/>
          </p:nvCxnSpPr>
          <p:spPr>
            <a:xfrm flipV="1">
              <a:off x="4179846" y="731617"/>
              <a:ext cx="0" cy="16853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/>
            <p:nvPr/>
          </p:nvCxnSpPr>
          <p:spPr>
            <a:xfrm flipH="1" flipV="1">
              <a:off x="2800664" y="714199"/>
              <a:ext cx="1374892" cy="46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CuadroTexto 101"/>
            <p:cNvSpPr txBox="1"/>
            <p:nvPr/>
          </p:nvSpPr>
          <p:spPr>
            <a:xfrm>
              <a:off x="2569724" y="468088"/>
              <a:ext cx="19555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education expenditure</a:t>
              </a:r>
            </a:p>
          </p:txBody>
        </p:sp>
        <p:grpSp>
          <p:nvGrpSpPr>
            <p:cNvPr id="53" name="Grupo 52"/>
            <p:cNvGrpSpPr/>
            <p:nvPr/>
          </p:nvGrpSpPr>
          <p:grpSpPr>
            <a:xfrm>
              <a:off x="2813926" y="862025"/>
              <a:ext cx="1222498" cy="1551337"/>
              <a:chOff x="2813926" y="862025"/>
              <a:chExt cx="1222498" cy="1551337"/>
            </a:xfrm>
          </p:grpSpPr>
          <p:cxnSp>
            <p:nvCxnSpPr>
              <p:cNvPr id="89" name="Conector recto 88"/>
              <p:cNvCxnSpPr>
                <a:stCxn id="5" idx="0"/>
              </p:cNvCxnSpPr>
              <p:nvPr/>
            </p:nvCxnSpPr>
            <p:spPr>
              <a:xfrm flipH="1" flipV="1">
                <a:off x="4036423" y="1085306"/>
                <a:ext cx="1" cy="13280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cto de flecha 90"/>
              <p:cNvCxnSpPr/>
              <p:nvPr/>
            </p:nvCxnSpPr>
            <p:spPr>
              <a:xfrm flipH="1">
                <a:off x="2813926" y="1072870"/>
                <a:ext cx="120857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CuadroTexto 120"/>
              <p:cNvSpPr txBox="1"/>
              <p:nvPr/>
            </p:nvSpPr>
            <p:spPr>
              <a:xfrm>
                <a:off x="3199170" y="862025"/>
                <a:ext cx="4571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GDP</a:t>
                </a:r>
              </a:p>
            </p:txBody>
          </p:sp>
        </p:grpSp>
      </p:grpSp>
      <p:sp>
        <p:nvSpPr>
          <p:cNvPr id="131" name="Rectángulo 130"/>
          <p:cNvSpPr/>
          <p:nvPr/>
        </p:nvSpPr>
        <p:spPr>
          <a:xfrm>
            <a:off x="3656346" y="6555"/>
            <a:ext cx="56132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/>
              <a:t>WILIAM inter-module links overview (v1.3)</a:t>
            </a:r>
          </a:p>
        </p:txBody>
      </p:sp>
      <p:grpSp>
        <p:nvGrpSpPr>
          <p:cNvPr id="30" name="Grupo 29"/>
          <p:cNvGrpSpPr/>
          <p:nvPr/>
        </p:nvGrpSpPr>
        <p:grpSpPr>
          <a:xfrm>
            <a:off x="227842" y="560185"/>
            <a:ext cx="1112805" cy="1192358"/>
            <a:chOff x="227842" y="560185"/>
            <a:chExt cx="1112805" cy="1192358"/>
          </a:xfrm>
        </p:grpSpPr>
        <p:sp>
          <p:nvSpPr>
            <p:cNvPr id="111" name="CuadroTexto 110"/>
            <p:cNvSpPr txBox="1"/>
            <p:nvPr/>
          </p:nvSpPr>
          <p:spPr>
            <a:xfrm>
              <a:off x="327547" y="560185"/>
              <a:ext cx="8629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population</a:t>
              </a:r>
            </a:p>
          </p:txBody>
        </p:sp>
        <p:cxnSp>
          <p:nvCxnSpPr>
            <p:cNvPr id="82" name="Conector recto de flecha 81"/>
            <p:cNvCxnSpPr/>
            <p:nvPr/>
          </p:nvCxnSpPr>
          <p:spPr>
            <a:xfrm>
              <a:off x="280894" y="808307"/>
              <a:ext cx="956235" cy="88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 flipV="1">
              <a:off x="268941" y="808307"/>
              <a:ext cx="11953" cy="9442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CuadroTexto 132"/>
            <p:cNvSpPr txBox="1"/>
            <p:nvPr/>
          </p:nvSpPr>
          <p:spPr>
            <a:xfrm>
              <a:off x="227842" y="764080"/>
              <a:ext cx="1112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life expectancy</a:t>
              </a:r>
            </a:p>
          </p:txBody>
        </p:sp>
      </p:grpSp>
      <p:grpSp>
        <p:nvGrpSpPr>
          <p:cNvPr id="83" name="Grupo 82"/>
          <p:cNvGrpSpPr/>
          <p:nvPr/>
        </p:nvGrpSpPr>
        <p:grpSpPr>
          <a:xfrm>
            <a:off x="2440908" y="3179208"/>
            <a:ext cx="4916880" cy="1516219"/>
            <a:chOff x="2440908" y="3179208"/>
            <a:chExt cx="4916880" cy="1516219"/>
          </a:xfrm>
        </p:grpSpPr>
        <p:cxnSp>
          <p:nvCxnSpPr>
            <p:cNvPr id="185" name="Conector recto 184"/>
            <p:cNvCxnSpPr/>
            <p:nvPr/>
          </p:nvCxnSpPr>
          <p:spPr>
            <a:xfrm flipV="1">
              <a:off x="2440908" y="3422366"/>
              <a:ext cx="12365" cy="12730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cto de flecha 186"/>
            <p:cNvCxnSpPr/>
            <p:nvPr/>
          </p:nvCxnSpPr>
          <p:spPr>
            <a:xfrm>
              <a:off x="2455302" y="3415759"/>
              <a:ext cx="4902486" cy="11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CuadroTexto 187"/>
            <p:cNvSpPr txBox="1"/>
            <p:nvPr/>
          </p:nvSpPr>
          <p:spPr>
            <a:xfrm>
              <a:off x="5255157" y="3179208"/>
              <a:ext cx="14681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solar land for energy</a:t>
              </a:r>
            </a:p>
          </p:txBody>
        </p:sp>
        <p:cxnSp>
          <p:nvCxnSpPr>
            <p:cNvPr id="144" name="Conector recto 143"/>
            <p:cNvCxnSpPr/>
            <p:nvPr/>
          </p:nvCxnSpPr>
          <p:spPr>
            <a:xfrm flipV="1">
              <a:off x="2569724" y="3633689"/>
              <a:ext cx="0" cy="1051856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de flecha 148"/>
            <p:cNvCxnSpPr/>
            <p:nvPr/>
          </p:nvCxnSpPr>
          <p:spPr>
            <a:xfrm>
              <a:off x="2569724" y="3633689"/>
              <a:ext cx="478031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CuadroTexto 183"/>
            <p:cNvSpPr txBox="1"/>
            <p:nvPr/>
          </p:nvSpPr>
          <p:spPr>
            <a:xfrm>
              <a:off x="4861582" y="3402182"/>
              <a:ext cx="1405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bioenergy potential</a:t>
              </a:r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227843" y="7080737"/>
            <a:ext cx="11964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Fig</a:t>
            </a:r>
            <a:r>
              <a:rPr lang="es-ES" dirty="0"/>
              <a:t> </a:t>
            </a:r>
            <a:r>
              <a:rPr lang="es-ES" dirty="0" err="1"/>
              <a:t>caption</a:t>
            </a:r>
            <a:r>
              <a:rPr lang="es-ES" dirty="0"/>
              <a:t>: </a:t>
            </a:r>
            <a:r>
              <a:rPr lang="es-ES" dirty="0" err="1"/>
              <a:t>Schematic</a:t>
            </a:r>
            <a:r>
              <a:rPr lang="es-ES" dirty="0"/>
              <a:t> </a:t>
            </a:r>
            <a:r>
              <a:rPr lang="es-ES" dirty="0" err="1"/>
              <a:t>structure</a:t>
            </a:r>
            <a:r>
              <a:rPr lang="es-ES" dirty="0"/>
              <a:t> </a:t>
            </a:r>
            <a:r>
              <a:rPr lang="es-ES" dirty="0" err="1"/>
              <a:t>overview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WILIAM </a:t>
            </a:r>
            <a:r>
              <a:rPr lang="es-ES" dirty="0" err="1"/>
              <a:t>model</a:t>
            </a:r>
            <a:r>
              <a:rPr lang="es-ES" dirty="0"/>
              <a:t>, </a:t>
            </a:r>
            <a:r>
              <a:rPr lang="es-ES" dirty="0" err="1"/>
              <a:t>representing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linkages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modules: </a:t>
            </a:r>
            <a:r>
              <a:rPr lang="es-ES" dirty="0" err="1"/>
              <a:t>society</a:t>
            </a:r>
            <a:r>
              <a:rPr lang="es-ES" dirty="0"/>
              <a:t>, </a:t>
            </a:r>
            <a:r>
              <a:rPr lang="es-ES" dirty="0" err="1"/>
              <a:t>demography</a:t>
            </a:r>
            <a:r>
              <a:rPr lang="es-ES" dirty="0"/>
              <a:t>, </a:t>
            </a:r>
            <a:r>
              <a:rPr lang="es-ES" dirty="0" err="1"/>
              <a:t>economy</a:t>
            </a:r>
            <a:r>
              <a:rPr lang="es-ES" dirty="0"/>
              <a:t>, </a:t>
            </a:r>
            <a:r>
              <a:rPr lang="es-ES" dirty="0" err="1"/>
              <a:t>finance</a:t>
            </a:r>
            <a:r>
              <a:rPr lang="es-ES" dirty="0"/>
              <a:t>, </a:t>
            </a:r>
            <a:r>
              <a:rPr lang="es-ES" dirty="0" err="1"/>
              <a:t>land</a:t>
            </a:r>
            <a:r>
              <a:rPr lang="es-ES" dirty="0"/>
              <a:t> and </a:t>
            </a:r>
            <a:r>
              <a:rPr lang="es-ES" dirty="0" err="1"/>
              <a:t>water</a:t>
            </a:r>
            <a:r>
              <a:rPr lang="es-ES" dirty="0"/>
              <a:t>, </a:t>
            </a:r>
            <a:r>
              <a:rPr lang="es-ES" dirty="0" err="1"/>
              <a:t>energy</a:t>
            </a:r>
            <a:r>
              <a:rPr lang="es-ES" dirty="0"/>
              <a:t>, </a:t>
            </a:r>
            <a:r>
              <a:rPr lang="es-ES" dirty="0" err="1"/>
              <a:t>materials</a:t>
            </a:r>
            <a:r>
              <a:rPr lang="es-ES" dirty="0"/>
              <a:t> and </a:t>
            </a:r>
            <a:r>
              <a:rPr lang="es-ES" dirty="0" err="1"/>
              <a:t>climate</a:t>
            </a:r>
            <a:r>
              <a:rPr lang="es-ES" dirty="0"/>
              <a:t>. </a:t>
            </a:r>
            <a:r>
              <a:rPr lang="es-ES" dirty="0" err="1"/>
              <a:t>Since</a:t>
            </a:r>
            <a:r>
              <a:rPr lang="es-ES" dirty="0"/>
              <a:t> WILIAM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under-development</a:t>
            </a:r>
            <a:r>
              <a:rPr lang="es-ES" dirty="0"/>
              <a:t>, </a:t>
            </a:r>
            <a:r>
              <a:rPr lang="es-ES" dirty="0" err="1"/>
              <a:t>dashed</a:t>
            </a:r>
            <a:r>
              <a:rPr lang="es-ES" dirty="0"/>
              <a:t> </a:t>
            </a:r>
            <a:r>
              <a:rPr lang="es-ES" dirty="0" err="1"/>
              <a:t>arrows</a:t>
            </a:r>
            <a:r>
              <a:rPr lang="es-ES" dirty="0"/>
              <a:t> </a:t>
            </a:r>
            <a:r>
              <a:rPr lang="es-ES" dirty="0" err="1"/>
              <a:t>represent</a:t>
            </a:r>
            <a:r>
              <a:rPr lang="es-ES" dirty="0"/>
              <a:t> links </a:t>
            </a:r>
            <a:r>
              <a:rPr lang="es-ES" dirty="0" err="1"/>
              <a:t>still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integrated</a:t>
            </a:r>
            <a:r>
              <a:rPr lang="es-ES" dirty="0"/>
              <a:t>.</a:t>
            </a:r>
            <a:endParaRPr lang="en-GB" dirty="0"/>
          </a:p>
        </p:txBody>
      </p:sp>
      <p:grpSp>
        <p:nvGrpSpPr>
          <p:cNvPr id="65" name="Grupo 64"/>
          <p:cNvGrpSpPr/>
          <p:nvPr/>
        </p:nvGrpSpPr>
        <p:grpSpPr>
          <a:xfrm>
            <a:off x="4239871" y="678177"/>
            <a:ext cx="1668855" cy="1735185"/>
            <a:chOff x="4239871" y="678177"/>
            <a:chExt cx="1668855" cy="1735185"/>
          </a:xfrm>
        </p:grpSpPr>
        <p:cxnSp>
          <p:nvCxnSpPr>
            <p:cNvPr id="36" name="Conector recto 35"/>
            <p:cNvCxnSpPr/>
            <p:nvPr/>
          </p:nvCxnSpPr>
          <p:spPr>
            <a:xfrm flipH="1">
              <a:off x="4415246" y="1454665"/>
              <a:ext cx="1419499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/>
            <p:cNvCxnSpPr>
              <a:cxnSpLocks/>
            </p:cNvCxnSpPr>
            <p:nvPr/>
          </p:nvCxnSpPr>
          <p:spPr>
            <a:xfrm>
              <a:off x="4415246" y="1454665"/>
              <a:ext cx="0" cy="958697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uadroTexto 100"/>
            <p:cNvSpPr txBox="1"/>
            <p:nvPr/>
          </p:nvSpPr>
          <p:spPr>
            <a:xfrm>
              <a:off x="4419469" y="1205033"/>
              <a:ext cx="14497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Households’ income</a:t>
              </a:r>
            </a:p>
          </p:txBody>
        </p:sp>
        <p:cxnSp>
          <p:nvCxnSpPr>
            <p:cNvPr id="16" name="Conector recto de flecha 15"/>
            <p:cNvCxnSpPr/>
            <p:nvPr/>
          </p:nvCxnSpPr>
          <p:spPr>
            <a:xfrm flipV="1">
              <a:off x="4293803" y="915363"/>
              <a:ext cx="1530780" cy="17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>
            <a:xfrm flipV="1">
              <a:off x="4293803" y="929716"/>
              <a:ext cx="0" cy="147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CuadroTexto 122"/>
            <p:cNvSpPr txBox="1"/>
            <p:nvPr/>
          </p:nvSpPr>
          <p:spPr>
            <a:xfrm>
              <a:off x="4239871" y="678177"/>
              <a:ext cx="166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households’ net savings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5B55763F-728F-08EE-11B8-92088F76E32D}"/>
                </a:ext>
              </a:extLst>
            </p:cNvPr>
            <p:cNvSpPr txBox="1"/>
            <p:nvPr/>
          </p:nvSpPr>
          <p:spPr>
            <a:xfrm>
              <a:off x="4398800" y="881396"/>
              <a:ext cx="13058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Gov. deb interests</a:t>
              </a:r>
            </a:p>
          </p:txBody>
        </p:sp>
      </p:grpSp>
      <p:grpSp>
        <p:nvGrpSpPr>
          <p:cNvPr id="114" name="Grupo 113"/>
          <p:cNvGrpSpPr/>
          <p:nvPr/>
        </p:nvGrpSpPr>
        <p:grpSpPr>
          <a:xfrm>
            <a:off x="6488853" y="2877190"/>
            <a:ext cx="4875834" cy="3479978"/>
            <a:chOff x="6488853" y="2877190"/>
            <a:chExt cx="4875834" cy="3479978"/>
          </a:xfrm>
        </p:grpSpPr>
        <p:cxnSp>
          <p:nvCxnSpPr>
            <p:cNvPr id="99" name="Conector recto 98"/>
            <p:cNvCxnSpPr/>
            <p:nvPr/>
          </p:nvCxnSpPr>
          <p:spPr>
            <a:xfrm>
              <a:off x="11339577" y="2877190"/>
              <a:ext cx="25108" cy="34680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de flecha 102"/>
            <p:cNvCxnSpPr/>
            <p:nvPr/>
          </p:nvCxnSpPr>
          <p:spPr>
            <a:xfrm flipH="1" flipV="1">
              <a:off x="6488853" y="6336573"/>
              <a:ext cx="4875834" cy="87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CuadroTexto 103"/>
            <p:cNvSpPr txBox="1"/>
            <p:nvPr/>
          </p:nvSpPr>
          <p:spPr>
            <a:xfrm>
              <a:off x="7114553" y="6080169"/>
              <a:ext cx="20163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energy/IPPU GHG emissions</a:t>
              </a:r>
            </a:p>
          </p:txBody>
        </p:sp>
        <p:cxnSp>
          <p:nvCxnSpPr>
            <p:cNvPr id="97" name="Conector recto 96"/>
            <p:cNvCxnSpPr/>
            <p:nvPr/>
          </p:nvCxnSpPr>
          <p:spPr>
            <a:xfrm>
              <a:off x="8857633" y="2877190"/>
              <a:ext cx="24819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upo 111"/>
          <p:cNvGrpSpPr/>
          <p:nvPr/>
        </p:nvGrpSpPr>
        <p:grpSpPr>
          <a:xfrm>
            <a:off x="7951902" y="2850825"/>
            <a:ext cx="2757933" cy="2266548"/>
            <a:chOff x="7951902" y="2850825"/>
            <a:chExt cx="2757933" cy="2266548"/>
          </a:xfrm>
        </p:grpSpPr>
        <p:cxnSp>
          <p:nvCxnSpPr>
            <p:cNvPr id="124" name="Conector recto 123"/>
            <p:cNvCxnSpPr/>
            <p:nvPr/>
          </p:nvCxnSpPr>
          <p:spPr>
            <a:xfrm>
              <a:off x="8866052" y="3332079"/>
              <a:ext cx="1592162" cy="7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 flipV="1">
              <a:off x="8865325" y="3091918"/>
              <a:ext cx="1810967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de flecha 119"/>
            <p:cNvCxnSpPr/>
            <p:nvPr/>
          </p:nvCxnSpPr>
          <p:spPr>
            <a:xfrm>
              <a:off x="10676292" y="3091918"/>
              <a:ext cx="33543" cy="20254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de flecha 125"/>
            <p:cNvCxnSpPr/>
            <p:nvPr/>
          </p:nvCxnSpPr>
          <p:spPr>
            <a:xfrm>
              <a:off x="10466195" y="3348323"/>
              <a:ext cx="27060" cy="17690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CuadroTexto 151"/>
            <p:cNvSpPr txBox="1"/>
            <p:nvPr/>
          </p:nvSpPr>
          <p:spPr>
            <a:xfrm>
              <a:off x="9094473" y="2850825"/>
              <a:ext cx="13717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EV batteries power</a:t>
              </a:r>
            </a:p>
          </p:txBody>
        </p:sp>
        <p:sp>
          <p:nvSpPr>
            <p:cNvPr id="154" name="CuadroTexto 153"/>
            <p:cNvSpPr txBox="1"/>
            <p:nvPr/>
          </p:nvSpPr>
          <p:spPr>
            <a:xfrm>
              <a:off x="8809821" y="3081446"/>
              <a:ext cx="1690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electric storage capacity</a:t>
              </a:r>
            </a:p>
          </p:txBody>
        </p:sp>
        <p:cxnSp>
          <p:nvCxnSpPr>
            <p:cNvPr id="56" name="Conector recto 55"/>
            <p:cNvCxnSpPr/>
            <p:nvPr/>
          </p:nvCxnSpPr>
          <p:spPr>
            <a:xfrm>
              <a:off x="8865325" y="3558102"/>
              <a:ext cx="13843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de flecha 63"/>
            <p:cNvCxnSpPr/>
            <p:nvPr/>
          </p:nvCxnSpPr>
          <p:spPr>
            <a:xfrm>
              <a:off x="10264138" y="3558102"/>
              <a:ext cx="9415" cy="15462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CuadroTexto 141"/>
            <p:cNvSpPr txBox="1"/>
            <p:nvPr/>
          </p:nvSpPr>
          <p:spPr>
            <a:xfrm>
              <a:off x="9080172" y="3322640"/>
              <a:ext cx="1065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RES capacities</a:t>
              </a:r>
            </a:p>
          </p:txBody>
        </p:sp>
        <p:cxnSp>
          <p:nvCxnSpPr>
            <p:cNvPr id="3" name="Conector recto de flecha 2">
              <a:extLst>
                <a:ext uri="{FF2B5EF4-FFF2-40B4-BE49-F238E27FC236}">
                  <a16:creationId xmlns:a16="http://schemas.microsoft.com/office/drawing/2014/main" id="{D48F95FE-962A-60C1-E0DD-9E314B1FAA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18765" y="4535158"/>
              <a:ext cx="3377" cy="5735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DE0895A4-96DD-F362-E285-CDF165D99D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51902" y="3760510"/>
              <a:ext cx="8757" cy="782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2F32B270-7155-2A06-591B-742D2F4BD2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71361" y="4535158"/>
              <a:ext cx="17474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4A11B61D-F218-98E0-EF93-7B1D2D6C70A4}"/>
                </a:ext>
              </a:extLst>
            </p:cNvPr>
            <p:cNvSpPr txBox="1"/>
            <p:nvPr/>
          </p:nvSpPr>
          <p:spPr>
            <a:xfrm>
              <a:off x="8292344" y="4309964"/>
              <a:ext cx="15852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hydrocarbons demand</a:t>
              </a:r>
            </a:p>
          </p:txBody>
        </p:sp>
      </p:grpSp>
      <p:grpSp>
        <p:nvGrpSpPr>
          <p:cNvPr id="110" name="Grupo 109"/>
          <p:cNvGrpSpPr/>
          <p:nvPr/>
        </p:nvGrpSpPr>
        <p:grpSpPr>
          <a:xfrm>
            <a:off x="8090901" y="3743652"/>
            <a:ext cx="2146200" cy="1383093"/>
            <a:chOff x="8090901" y="3743652"/>
            <a:chExt cx="2146200" cy="1383093"/>
          </a:xfrm>
        </p:grpSpPr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C7C17C48-F30F-7A09-BE10-E398381CC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0901" y="3752121"/>
              <a:ext cx="1" cy="5155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D1E2B987-9BFC-599E-1CBD-747CEF763C87}"/>
                </a:ext>
              </a:extLst>
            </p:cNvPr>
            <p:cNvCxnSpPr>
              <a:cxnSpLocks/>
            </p:cNvCxnSpPr>
            <p:nvPr/>
          </p:nvCxnSpPr>
          <p:spPr>
            <a:xfrm>
              <a:off x="8096869" y="4263932"/>
              <a:ext cx="1842750" cy="121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161438F8-7422-267F-3C73-44DE85A4992D}"/>
                </a:ext>
              </a:extLst>
            </p:cNvPr>
            <p:cNvCxnSpPr/>
            <p:nvPr/>
          </p:nvCxnSpPr>
          <p:spPr>
            <a:xfrm>
              <a:off x="9941376" y="4285170"/>
              <a:ext cx="7157" cy="8022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271CBACC-9A95-2162-4485-60C56725F148}"/>
                </a:ext>
              </a:extLst>
            </p:cNvPr>
            <p:cNvSpPr txBox="1"/>
            <p:nvPr/>
          </p:nvSpPr>
          <p:spPr>
            <a:xfrm>
              <a:off x="8381560" y="4011740"/>
              <a:ext cx="11654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mineral scarcity</a:t>
              </a:r>
            </a:p>
          </p:txBody>
        </p: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E55F49FC-4262-13C7-9F9C-9EF8DCACBD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39912" y="4005101"/>
              <a:ext cx="10981" cy="11216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D3DACBE2-AEF6-42E9-6B7E-49903A3175E6}"/>
                </a:ext>
              </a:extLst>
            </p:cNvPr>
            <p:cNvSpPr txBox="1"/>
            <p:nvPr/>
          </p:nvSpPr>
          <p:spPr>
            <a:xfrm>
              <a:off x="8191733" y="3743710"/>
              <a:ext cx="2045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embodied energy in materials</a:t>
              </a: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5AF69AD3-1BDA-E8C4-02B6-BCFD0C8B2D53}"/>
                </a:ext>
              </a:extLst>
            </p:cNvPr>
            <p:cNvCxnSpPr>
              <a:cxnSpLocks/>
            </p:cNvCxnSpPr>
            <p:nvPr/>
          </p:nvCxnSpPr>
          <p:spPr>
            <a:xfrm>
              <a:off x="8196777" y="4000746"/>
              <a:ext cx="19485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>
              <a:extLst>
                <a:ext uri="{FF2B5EF4-FFF2-40B4-BE49-F238E27FC236}">
                  <a16:creationId xmlns:a16="http://schemas.microsoft.com/office/drawing/2014/main" id="{27FC763D-E8DB-75F8-A152-4907CD3F75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98589" y="3743652"/>
              <a:ext cx="5558" cy="2632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o 75"/>
          <p:cNvGrpSpPr/>
          <p:nvPr/>
        </p:nvGrpSpPr>
        <p:grpSpPr>
          <a:xfrm>
            <a:off x="2758416" y="3778004"/>
            <a:ext cx="5088007" cy="917423"/>
            <a:chOff x="2758416" y="3778004"/>
            <a:chExt cx="5088007" cy="917423"/>
          </a:xfrm>
        </p:grpSpPr>
        <p:cxnSp>
          <p:nvCxnSpPr>
            <p:cNvPr id="32" name="Conector recto de flecha 31">
              <a:extLst>
                <a:ext uri="{FF2B5EF4-FFF2-40B4-BE49-F238E27FC236}">
                  <a16:creationId xmlns:a16="http://schemas.microsoft.com/office/drawing/2014/main" id="{8C058ABE-0E42-4078-13DD-2C9F31FA568F}"/>
                </a:ext>
              </a:extLst>
            </p:cNvPr>
            <p:cNvCxnSpPr>
              <a:cxnSpLocks/>
            </p:cNvCxnSpPr>
            <p:nvPr/>
          </p:nvCxnSpPr>
          <p:spPr>
            <a:xfrm>
              <a:off x="2758416" y="4401227"/>
              <a:ext cx="0" cy="294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9B29F2DA-2958-EB1A-5AC1-DB5121803B90}"/>
                </a:ext>
              </a:extLst>
            </p:cNvPr>
            <p:cNvCxnSpPr/>
            <p:nvPr/>
          </p:nvCxnSpPr>
          <p:spPr>
            <a:xfrm>
              <a:off x="2758416" y="4401227"/>
              <a:ext cx="50880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E090A526-9B50-2D7E-6242-2365AA1A3561}"/>
                </a:ext>
              </a:extLst>
            </p:cNvPr>
            <p:cNvCxnSpPr>
              <a:cxnSpLocks/>
            </p:cNvCxnSpPr>
            <p:nvPr/>
          </p:nvCxnSpPr>
          <p:spPr>
            <a:xfrm>
              <a:off x="7846423" y="3778004"/>
              <a:ext cx="0" cy="6232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CEC1261D-3028-5F75-62C8-B37A327C07D3}"/>
                </a:ext>
              </a:extLst>
            </p:cNvPr>
            <p:cNvSpPr txBox="1"/>
            <p:nvPr/>
          </p:nvSpPr>
          <p:spPr>
            <a:xfrm>
              <a:off x="4953704" y="4168139"/>
              <a:ext cx="21510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solar land &amp; bioenergy demand</a:t>
              </a:r>
            </a:p>
          </p:txBody>
        </p:sp>
      </p:grpSp>
      <p:grpSp>
        <p:nvGrpSpPr>
          <p:cNvPr id="73" name="Grupo 72"/>
          <p:cNvGrpSpPr/>
          <p:nvPr/>
        </p:nvGrpSpPr>
        <p:grpSpPr>
          <a:xfrm>
            <a:off x="4780749" y="2418531"/>
            <a:ext cx="2712378" cy="373018"/>
            <a:chOff x="4780749" y="2418531"/>
            <a:chExt cx="2712378" cy="373018"/>
          </a:xfrm>
        </p:grpSpPr>
        <p:cxnSp>
          <p:nvCxnSpPr>
            <p:cNvPr id="158" name="Conector recto 157"/>
            <p:cNvCxnSpPr/>
            <p:nvPr/>
          </p:nvCxnSpPr>
          <p:spPr>
            <a:xfrm flipV="1">
              <a:off x="7493127" y="2671621"/>
              <a:ext cx="0" cy="1199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cto de flecha 160"/>
            <p:cNvCxnSpPr/>
            <p:nvPr/>
          </p:nvCxnSpPr>
          <p:spPr>
            <a:xfrm flipH="1">
              <a:off x="4780749" y="2665215"/>
              <a:ext cx="2712378" cy="6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CuadroTexto 169"/>
            <p:cNvSpPr txBox="1"/>
            <p:nvPr/>
          </p:nvSpPr>
          <p:spPr>
            <a:xfrm>
              <a:off x="5199233" y="2418531"/>
              <a:ext cx="18017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transport FE consumption</a:t>
              </a:r>
            </a:p>
          </p:txBody>
        </p:sp>
      </p:grpSp>
      <p:grpSp>
        <p:nvGrpSpPr>
          <p:cNvPr id="98" name="Grupo 97"/>
          <p:cNvGrpSpPr/>
          <p:nvPr/>
        </p:nvGrpSpPr>
        <p:grpSpPr>
          <a:xfrm>
            <a:off x="3656346" y="2662384"/>
            <a:ext cx="4020311" cy="1525682"/>
            <a:chOff x="3656346" y="2662384"/>
            <a:chExt cx="4020311" cy="1525682"/>
          </a:xfrm>
        </p:grpSpPr>
        <p:cxnSp>
          <p:nvCxnSpPr>
            <p:cNvPr id="44" name="Conector recto de flecha 43">
              <a:extLst>
                <a:ext uri="{FF2B5EF4-FFF2-40B4-BE49-F238E27FC236}">
                  <a16:creationId xmlns:a16="http://schemas.microsoft.com/office/drawing/2014/main" id="{7FD8DE90-431E-3500-9F12-467A898169E2}"/>
                </a:ext>
              </a:extLst>
            </p:cNvPr>
            <p:cNvCxnSpPr/>
            <p:nvPr/>
          </p:nvCxnSpPr>
          <p:spPr>
            <a:xfrm flipV="1">
              <a:off x="7676657" y="3778437"/>
              <a:ext cx="0" cy="38980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36452594-73C8-97A1-6C6B-B2B9216F0349}"/>
                </a:ext>
              </a:extLst>
            </p:cNvPr>
            <p:cNvCxnSpPr>
              <a:cxnSpLocks/>
            </p:cNvCxnSpPr>
            <p:nvPr/>
          </p:nvCxnSpPr>
          <p:spPr>
            <a:xfrm>
              <a:off x="3656346" y="3380013"/>
              <a:ext cx="0" cy="779604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BE4DBD50-1F19-35FF-33F4-C7F6916DD7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1844" y="3380013"/>
              <a:ext cx="0" cy="536491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de flecha 54"/>
            <p:cNvCxnSpPr/>
            <p:nvPr/>
          </p:nvCxnSpPr>
          <p:spPr>
            <a:xfrm>
              <a:off x="4794069" y="3145709"/>
              <a:ext cx="25559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/>
            <p:cNvCxnSpPr/>
            <p:nvPr/>
          </p:nvCxnSpPr>
          <p:spPr>
            <a:xfrm>
              <a:off x="4794069" y="2887132"/>
              <a:ext cx="25559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uadroTexto 57"/>
            <p:cNvSpPr txBox="1"/>
            <p:nvPr/>
          </p:nvSpPr>
          <p:spPr>
            <a:xfrm>
              <a:off x="5112519" y="2662384"/>
              <a:ext cx="19756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transport economic demand</a:t>
              </a:r>
            </a:p>
          </p:txBody>
        </p:sp>
        <p:sp>
          <p:nvSpPr>
            <p:cNvPr id="59" name="CuadroTexto 58"/>
            <p:cNvSpPr txBox="1"/>
            <p:nvPr/>
          </p:nvSpPr>
          <p:spPr>
            <a:xfrm>
              <a:off x="5169578" y="2930172"/>
              <a:ext cx="18610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economic output by sector</a:t>
              </a:r>
            </a:p>
          </p:txBody>
        </p: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8819FF5D-F3F1-41F0-5090-54191A78D941}"/>
                </a:ext>
              </a:extLst>
            </p:cNvPr>
            <p:cNvCxnSpPr/>
            <p:nvPr/>
          </p:nvCxnSpPr>
          <p:spPr>
            <a:xfrm>
              <a:off x="3656346" y="4168139"/>
              <a:ext cx="4014655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60CD78F3-1235-FCEE-0140-5930CDEA91BA}"/>
                </a:ext>
              </a:extLst>
            </p:cNvPr>
            <p:cNvSpPr txBox="1"/>
            <p:nvPr/>
          </p:nvSpPr>
          <p:spPr>
            <a:xfrm>
              <a:off x="5256328" y="3911067"/>
              <a:ext cx="7473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PE prices</a:t>
              </a:r>
            </a:p>
          </p:txBody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EFD67281-A19A-1F94-F14C-30857AA2914A}"/>
                </a:ext>
              </a:extLst>
            </p:cNvPr>
            <p:cNvSpPr txBox="1"/>
            <p:nvPr/>
          </p:nvSpPr>
          <p:spPr>
            <a:xfrm>
              <a:off x="4818583" y="3674336"/>
              <a:ext cx="19458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FE, investment &amp; CO2 prices</a:t>
              </a:r>
            </a:p>
          </p:txBody>
        </p: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7723306F-C184-6171-2630-0F0A6DE3905B}"/>
                </a:ext>
              </a:extLst>
            </p:cNvPr>
            <p:cNvCxnSpPr>
              <a:cxnSpLocks/>
            </p:cNvCxnSpPr>
            <p:nvPr/>
          </p:nvCxnSpPr>
          <p:spPr>
            <a:xfrm>
              <a:off x="3871844" y="3916504"/>
              <a:ext cx="3672252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B5779E26-3F10-4C50-F0E4-BA3686D76E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6883" y="3745548"/>
              <a:ext cx="0" cy="170956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upo 126"/>
          <p:cNvGrpSpPr/>
          <p:nvPr/>
        </p:nvGrpSpPr>
        <p:grpSpPr>
          <a:xfrm>
            <a:off x="85111" y="412759"/>
            <a:ext cx="1336275" cy="5310308"/>
            <a:chOff x="85111" y="412759"/>
            <a:chExt cx="1336275" cy="5310308"/>
          </a:xfrm>
        </p:grpSpPr>
        <p:cxnSp>
          <p:nvCxnSpPr>
            <p:cNvPr id="129" name="Conector recto 128"/>
            <p:cNvCxnSpPr/>
            <p:nvPr/>
          </p:nvCxnSpPr>
          <p:spPr>
            <a:xfrm>
              <a:off x="85111" y="412759"/>
              <a:ext cx="0" cy="504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de flecha 131"/>
            <p:cNvCxnSpPr/>
            <p:nvPr/>
          </p:nvCxnSpPr>
          <p:spPr>
            <a:xfrm flipV="1">
              <a:off x="97470" y="433981"/>
              <a:ext cx="118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89386" y="5466582"/>
              <a:ext cx="133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CuadroTexto 134"/>
            <p:cNvSpPr txBox="1"/>
            <p:nvPr/>
          </p:nvSpPr>
          <p:spPr>
            <a:xfrm>
              <a:off x="397811" y="5446068"/>
              <a:ext cx="7328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nutrition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44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CF8DC3C6CE3B4AB08E160E66325E4F" ma:contentTypeVersion="13" ma:contentTypeDescription="Crear nuevo documento." ma:contentTypeScope="" ma:versionID="4ee42a3bd3438fed76f68bcc6d05220f">
  <xsd:schema xmlns:xsd="http://www.w3.org/2001/XMLSchema" xmlns:xs="http://www.w3.org/2001/XMLSchema" xmlns:p="http://schemas.microsoft.com/office/2006/metadata/properties" xmlns:ns3="15b85db0-ae0f-46e1-a73b-8a8912f175b4" xmlns:ns4="efc84300-25c5-4e08-94ef-344fb97808b3" targetNamespace="http://schemas.microsoft.com/office/2006/metadata/properties" ma:root="true" ma:fieldsID="7724c7aef31c8f5e242c195941b3a44b" ns3:_="" ns4:_="">
    <xsd:import namespace="15b85db0-ae0f-46e1-a73b-8a8912f175b4"/>
    <xsd:import namespace="efc84300-25c5-4e08-94ef-344fb97808b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b85db0-ae0f-46e1-a73b-8a8912f175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c84300-25c5-4e08-94ef-344fb97808b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5b85db0-ae0f-46e1-a73b-8a8912f175b4" xsi:nil="true"/>
  </documentManagement>
</p:properties>
</file>

<file path=customXml/itemProps1.xml><?xml version="1.0" encoding="utf-8"?>
<ds:datastoreItem xmlns:ds="http://schemas.openxmlformats.org/officeDocument/2006/customXml" ds:itemID="{C2BCEB98-E12D-4041-9B96-FDEC928135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778C4D-F5DB-4240-BA29-CD39AA0BFF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b85db0-ae0f-46e1-a73b-8a8912f175b4"/>
    <ds:schemaRef ds:uri="efc84300-25c5-4e08-94ef-344fb97808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8193CC7-9EF9-46C7-8807-9E8C8254D117}">
  <ds:schemaRefs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efc84300-25c5-4e08-94ef-344fb97808b3"/>
    <ds:schemaRef ds:uri="http://purl.org/dc/terms/"/>
    <ds:schemaRef ds:uri="http://www.w3.org/XML/1998/namespace"/>
    <ds:schemaRef ds:uri="http://schemas.microsoft.com/office/infopath/2007/PartnerControls"/>
    <ds:schemaRef ds:uri="15b85db0-ae0f-46e1-a73b-8a8912f175b4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428</Words>
  <Application>Microsoft Office PowerPoint</Application>
  <PresentationFormat>Panorámica</PresentationFormat>
  <Paragraphs>111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nacho</dc:creator>
  <cp:lastModifiedBy>IÑIGO CAPELLAN PEREZ</cp:lastModifiedBy>
  <cp:revision>84</cp:revision>
  <dcterms:created xsi:type="dcterms:W3CDTF">2023-06-05T12:37:31Z</dcterms:created>
  <dcterms:modified xsi:type="dcterms:W3CDTF">2024-03-12T15:20:13Z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0x01010001CF8DC3C6CE3B4AB08E160E66325E4F</vt:lpwstr>
  </property>
</Properties>
</file>