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325" r:id="rId2"/>
    <p:sldId id="326" r:id="rId3"/>
  </p:sldIdLst>
  <p:sldSz cx="32000825" cy="18000663"/>
  <p:notesSz cx="6858000" cy="9144000"/>
  <p:defaultTextStyle>
    <a:defPPr>
      <a:defRPr lang="es-ES"/>
    </a:defPPr>
    <a:lvl1pPr marL="0" algn="l" defTabSz="1728033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1pPr>
    <a:lvl2pPr marL="864017" algn="l" defTabSz="1728033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2pPr>
    <a:lvl3pPr marL="1728033" algn="l" defTabSz="1728033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3pPr>
    <a:lvl4pPr marL="2592050" algn="l" defTabSz="1728033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4pPr>
    <a:lvl5pPr marL="3456066" algn="l" defTabSz="1728033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5pPr>
    <a:lvl6pPr marL="4320083" algn="l" defTabSz="1728033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6pPr>
    <a:lvl7pPr marL="5184099" algn="l" defTabSz="1728033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7pPr>
    <a:lvl8pPr marL="6048116" algn="l" defTabSz="1728033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8pPr>
    <a:lvl9pPr marL="6912132" algn="l" defTabSz="1728033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9">
          <p15:clr>
            <a:srgbClr val="A4A3A4"/>
          </p15:clr>
        </p15:guide>
        <p15:guide id="2" pos="100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008000"/>
    <a:srgbClr val="003399"/>
    <a:srgbClr val="FF9900"/>
    <a:srgbClr val="9900CC"/>
    <a:srgbClr val="003366"/>
    <a:srgbClr val="669900"/>
    <a:srgbClr val="99CC00"/>
    <a:srgbClr val="FF66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8932" autoAdjust="0"/>
  </p:normalViewPr>
  <p:slideViewPr>
    <p:cSldViewPr snapToGrid="0">
      <p:cViewPr>
        <p:scale>
          <a:sx n="150" d="100"/>
          <a:sy n="150" d="100"/>
        </p:scale>
        <p:origin x="-5904" y="-8592"/>
      </p:cViewPr>
      <p:guideLst>
        <p:guide orient="horz" pos="5669"/>
        <p:guide pos="100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103" y="2945943"/>
            <a:ext cx="24000619" cy="6266897"/>
          </a:xfrm>
        </p:spPr>
        <p:txBody>
          <a:bodyPr anchor="b"/>
          <a:lstStyle>
            <a:lvl1pPr algn="ctr">
              <a:defRPr sz="1574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103" y="9454516"/>
            <a:ext cx="24000619" cy="4345992"/>
          </a:xfrm>
        </p:spPr>
        <p:txBody>
          <a:bodyPr/>
          <a:lstStyle>
            <a:lvl1pPr marL="0" indent="0" algn="ctr">
              <a:buNone/>
              <a:defRPr sz="6299"/>
            </a:lvl1pPr>
            <a:lvl2pPr marL="1200013" indent="0" algn="ctr">
              <a:buNone/>
              <a:defRPr sz="5249"/>
            </a:lvl2pPr>
            <a:lvl3pPr marL="2400026" indent="0" algn="ctr">
              <a:buNone/>
              <a:defRPr sz="4724"/>
            </a:lvl3pPr>
            <a:lvl4pPr marL="3600039" indent="0" algn="ctr">
              <a:buNone/>
              <a:defRPr sz="4200"/>
            </a:lvl4pPr>
            <a:lvl5pPr marL="4800051" indent="0" algn="ctr">
              <a:buNone/>
              <a:defRPr sz="4200"/>
            </a:lvl5pPr>
            <a:lvl6pPr marL="6000064" indent="0" algn="ctr">
              <a:buNone/>
              <a:defRPr sz="4200"/>
            </a:lvl6pPr>
            <a:lvl7pPr marL="7200077" indent="0" algn="ctr">
              <a:buNone/>
              <a:defRPr sz="4200"/>
            </a:lvl7pPr>
            <a:lvl8pPr marL="8400090" indent="0" algn="ctr">
              <a:buNone/>
              <a:defRPr sz="4200"/>
            </a:lvl8pPr>
            <a:lvl9pPr marL="9600103" indent="0" algn="ctr">
              <a:buNone/>
              <a:defRPr sz="42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9500-C193-467C-AE69-748A71F95DBA}" type="datetimeFigureOut">
              <a:rPr lang="es-ES" smtClean="0"/>
              <a:t>25/10/2023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DD91-59F5-4262-90B5-B34F920B6AF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597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9500-C193-467C-AE69-748A71F95DBA}" type="datetimeFigureOut">
              <a:rPr lang="es-ES" smtClean="0"/>
              <a:t>25/10/2023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DD91-59F5-4262-90B5-B34F920B6AF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106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0590" y="958369"/>
            <a:ext cx="6900178" cy="1525473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057" y="958369"/>
            <a:ext cx="20300523" cy="1525473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9500-C193-467C-AE69-748A71F95DBA}" type="datetimeFigureOut">
              <a:rPr lang="es-ES" smtClean="0"/>
              <a:t>25/10/2023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DD91-59F5-4262-90B5-B34F920B6AF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727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9500-C193-467C-AE69-748A71F95DBA}" type="datetimeFigureOut">
              <a:rPr lang="es-ES" smtClean="0"/>
              <a:t>25/10/2023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DD91-59F5-4262-90B5-B34F920B6AF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287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389" y="4487668"/>
            <a:ext cx="27600712" cy="7487774"/>
          </a:xfrm>
        </p:spPr>
        <p:txBody>
          <a:bodyPr anchor="b"/>
          <a:lstStyle>
            <a:lvl1pPr>
              <a:defRPr sz="1574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389" y="12046280"/>
            <a:ext cx="27600712" cy="3937644"/>
          </a:xfrm>
        </p:spPr>
        <p:txBody>
          <a:bodyPr/>
          <a:lstStyle>
            <a:lvl1pPr marL="0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1pPr>
            <a:lvl2pPr marL="1200013" indent="0">
              <a:buNone/>
              <a:defRPr sz="5249">
                <a:solidFill>
                  <a:schemeClr val="tx1">
                    <a:tint val="75000"/>
                  </a:schemeClr>
                </a:solidFill>
              </a:defRPr>
            </a:lvl2pPr>
            <a:lvl3pPr marL="2400026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3pPr>
            <a:lvl4pPr marL="360003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05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06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077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09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10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9500-C193-467C-AE69-748A71F95DBA}" type="datetimeFigureOut">
              <a:rPr lang="es-ES" smtClean="0"/>
              <a:t>25/10/2023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DD91-59F5-4262-90B5-B34F920B6AF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341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057" y="4791843"/>
            <a:ext cx="13600351" cy="1142125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0417" y="4791843"/>
            <a:ext cx="13600351" cy="1142125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9500-C193-467C-AE69-748A71F95DBA}" type="datetimeFigureOut">
              <a:rPr lang="es-ES" smtClean="0"/>
              <a:t>25/10/2023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DD91-59F5-4262-90B5-B34F920B6AF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214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225" y="958370"/>
            <a:ext cx="27600712" cy="347929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226" y="4412664"/>
            <a:ext cx="13537848" cy="2162578"/>
          </a:xfrm>
        </p:spPr>
        <p:txBody>
          <a:bodyPr anchor="b"/>
          <a:lstStyle>
            <a:lvl1pPr marL="0" indent="0">
              <a:buNone/>
              <a:defRPr sz="6299" b="1"/>
            </a:lvl1pPr>
            <a:lvl2pPr marL="1200013" indent="0">
              <a:buNone/>
              <a:defRPr sz="5249" b="1"/>
            </a:lvl2pPr>
            <a:lvl3pPr marL="2400026" indent="0">
              <a:buNone/>
              <a:defRPr sz="4724" b="1"/>
            </a:lvl3pPr>
            <a:lvl4pPr marL="3600039" indent="0">
              <a:buNone/>
              <a:defRPr sz="4200" b="1"/>
            </a:lvl4pPr>
            <a:lvl5pPr marL="4800051" indent="0">
              <a:buNone/>
              <a:defRPr sz="4200" b="1"/>
            </a:lvl5pPr>
            <a:lvl6pPr marL="6000064" indent="0">
              <a:buNone/>
              <a:defRPr sz="4200" b="1"/>
            </a:lvl6pPr>
            <a:lvl7pPr marL="7200077" indent="0">
              <a:buNone/>
              <a:defRPr sz="4200" b="1"/>
            </a:lvl7pPr>
            <a:lvl8pPr marL="8400090" indent="0">
              <a:buNone/>
              <a:defRPr sz="4200" b="1"/>
            </a:lvl8pPr>
            <a:lvl9pPr marL="9600103" indent="0">
              <a:buNone/>
              <a:defRPr sz="4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226" y="6575242"/>
            <a:ext cx="13537848" cy="967119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0418" y="4412664"/>
            <a:ext cx="13604519" cy="2162578"/>
          </a:xfrm>
        </p:spPr>
        <p:txBody>
          <a:bodyPr anchor="b"/>
          <a:lstStyle>
            <a:lvl1pPr marL="0" indent="0">
              <a:buNone/>
              <a:defRPr sz="6299" b="1"/>
            </a:lvl1pPr>
            <a:lvl2pPr marL="1200013" indent="0">
              <a:buNone/>
              <a:defRPr sz="5249" b="1"/>
            </a:lvl2pPr>
            <a:lvl3pPr marL="2400026" indent="0">
              <a:buNone/>
              <a:defRPr sz="4724" b="1"/>
            </a:lvl3pPr>
            <a:lvl4pPr marL="3600039" indent="0">
              <a:buNone/>
              <a:defRPr sz="4200" b="1"/>
            </a:lvl4pPr>
            <a:lvl5pPr marL="4800051" indent="0">
              <a:buNone/>
              <a:defRPr sz="4200" b="1"/>
            </a:lvl5pPr>
            <a:lvl6pPr marL="6000064" indent="0">
              <a:buNone/>
              <a:defRPr sz="4200" b="1"/>
            </a:lvl6pPr>
            <a:lvl7pPr marL="7200077" indent="0">
              <a:buNone/>
              <a:defRPr sz="4200" b="1"/>
            </a:lvl7pPr>
            <a:lvl8pPr marL="8400090" indent="0">
              <a:buNone/>
              <a:defRPr sz="4200" b="1"/>
            </a:lvl8pPr>
            <a:lvl9pPr marL="9600103" indent="0">
              <a:buNone/>
              <a:defRPr sz="4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0418" y="6575242"/>
            <a:ext cx="13604519" cy="967119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9500-C193-467C-AE69-748A71F95DBA}" type="datetimeFigureOut">
              <a:rPr lang="es-ES" smtClean="0"/>
              <a:t>25/10/2023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DD91-59F5-4262-90B5-B34F920B6AF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334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9500-C193-467C-AE69-748A71F95DBA}" type="datetimeFigureOut">
              <a:rPr lang="es-ES" smtClean="0"/>
              <a:t>25/10/2023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DD91-59F5-4262-90B5-B34F920B6AF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445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9500-C193-467C-AE69-748A71F95DBA}" type="datetimeFigureOut">
              <a:rPr lang="es-ES" smtClean="0"/>
              <a:t>25/10/2023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DD91-59F5-4262-90B5-B34F920B6AF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30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226" y="1200044"/>
            <a:ext cx="10321098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4519" y="2591763"/>
            <a:ext cx="16200418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299"/>
            </a:lvl3pPr>
            <a:lvl4pPr>
              <a:defRPr sz="5249"/>
            </a:lvl4pPr>
            <a:lvl5pPr>
              <a:defRPr sz="5249"/>
            </a:lvl5pPr>
            <a:lvl6pPr>
              <a:defRPr sz="5249"/>
            </a:lvl6pPr>
            <a:lvl7pPr>
              <a:defRPr sz="5249"/>
            </a:lvl7pPr>
            <a:lvl8pPr>
              <a:defRPr sz="5249"/>
            </a:lvl8pPr>
            <a:lvl9pPr>
              <a:defRPr sz="5249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226" y="5400199"/>
            <a:ext cx="10321098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13" indent="0">
              <a:buNone/>
              <a:defRPr sz="3675"/>
            </a:lvl2pPr>
            <a:lvl3pPr marL="2400026" indent="0">
              <a:buNone/>
              <a:defRPr sz="3150"/>
            </a:lvl3pPr>
            <a:lvl4pPr marL="3600039" indent="0">
              <a:buNone/>
              <a:defRPr sz="2625"/>
            </a:lvl4pPr>
            <a:lvl5pPr marL="4800051" indent="0">
              <a:buNone/>
              <a:defRPr sz="2625"/>
            </a:lvl5pPr>
            <a:lvl6pPr marL="6000064" indent="0">
              <a:buNone/>
              <a:defRPr sz="2625"/>
            </a:lvl6pPr>
            <a:lvl7pPr marL="7200077" indent="0">
              <a:buNone/>
              <a:defRPr sz="2625"/>
            </a:lvl7pPr>
            <a:lvl8pPr marL="8400090" indent="0">
              <a:buNone/>
              <a:defRPr sz="2625"/>
            </a:lvl8pPr>
            <a:lvl9pPr marL="9600103" indent="0">
              <a:buNone/>
              <a:defRPr sz="262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9500-C193-467C-AE69-748A71F95DBA}" type="datetimeFigureOut">
              <a:rPr lang="es-ES" smtClean="0"/>
              <a:t>25/10/2023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DD91-59F5-4262-90B5-B34F920B6AF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592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226" y="1200044"/>
            <a:ext cx="10321098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4519" y="2591763"/>
            <a:ext cx="16200418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13" indent="0">
              <a:buNone/>
              <a:defRPr sz="7349"/>
            </a:lvl2pPr>
            <a:lvl3pPr marL="2400026" indent="0">
              <a:buNone/>
              <a:defRPr sz="6299"/>
            </a:lvl3pPr>
            <a:lvl4pPr marL="3600039" indent="0">
              <a:buNone/>
              <a:defRPr sz="5249"/>
            </a:lvl4pPr>
            <a:lvl5pPr marL="4800051" indent="0">
              <a:buNone/>
              <a:defRPr sz="5249"/>
            </a:lvl5pPr>
            <a:lvl6pPr marL="6000064" indent="0">
              <a:buNone/>
              <a:defRPr sz="5249"/>
            </a:lvl6pPr>
            <a:lvl7pPr marL="7200077" indent="0">
              <a:buNone/>
              <a:defRPr sz="5249"/>
            </a:lvl7pPr>
            <a:lvl8pPr marL="8400090" indent="0">
              <a:buNone/>
              <a:defRPr sz="5249"/>
            </a:lvl8pPr>
            <a:lvl9pPr marL="9600103" indent="0">
              <a:buNone/>
              <a:defRPr sz="5249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226" y="5400199"/>
            <a:ext cx="10321098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13" indent="0">
              <a:buNone/>
              <a:defRPr sz="3675"/>
            </a:lvl2pPr>
            <a:lvl3pPr marL="2400026" indent="0">
              <a:buNone/>
              <a:defRPr sz="3150"/>
            </a:lvl3pPr>
            <a:lvl4pPr marL="3600039" indent="0">
              <a:buNone/>
              <a:defRPr sz="2625"/>
            </a:lvl4pPr>
            <a:lvl5pPr marL="4800051" indent="0">
              <a:buNone/>
              <a:defRPr sz="2625"/>
            </a:lvl5pPr>
            <a:lvl6pPr marL="6000064" indent="0">
              <a:buNone/>
              <a:defRPr sz="2625"/>
            </a:lvl6pPr>
            <a:lvl7pPr marL="7200077" indent="0">
              <a:buNone/>
              <a:defRPr sz="2625"/>
            </a:lvl7pPr>
            <a:lvl8pPr marL="8400090" indent="0">
              <a:buNone/>
              <a:defRPr sz="2625"/>
            </a:lvl8pPr>
            <a:lvl9pPr marL="9600103" indent="0">
              <a:buNone/>
              <a:defRPr sz="262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9500-C193-467C-AE69-748A71F95DBA}" type="datetimeFigureOut">
              <a:rPr lang="es-ES" smtClean="0"/>
              <a:t>25/10/2023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DD91-59F5-4262-90B5-B34F920B6AF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969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057" y="958370"/>
            <a:ext cx="2760071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057" y="4791843"/>
            <a:ext cx="2760071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057" y="16683949"/>
            <a:ext cx="720018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A9500-C193-467C-AE69-748A71F95DBA}" type="datetimeFigureOut">
              <a:rPr lang="es-ES" smtClean="0"/>
              <a:t>25/10/2023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0274" y="16683949"/>
            <a:ext cx="1080027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0582" y="16683949"/>
            <a:ext cx="720018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DD91-59F5-4262-90B5-B34F920B6AF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534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00026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06" indent="-600006" algn="l" defTabSz="2400026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19" indent="-600006" algn="l" defTabSz="2400026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2pPr>
      <a:lvl3pPr marL="3000032" indent="-600006" algn="l" defTabSz="2400026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49" kern="1200">
          <a:solidFill>
            <a:schemeClr val="tx1"/>
          </a:solidFill>
          <a:latin typeface="+mn-lt"/>
          <a:ea typeface="+mn-ea"/>
          <a:cs typeface="+mn-cs"/>
        </a:defRPr>
      </a:lvl3pPr>
      <a:lvl4pPr marL="4200045" indent="-600006" algn="l" defTabSz="2400026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4pPr>
      <a:lvl5pPr marL="5400058" indent="-600006" algn="l" defTabSz="2400026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5pPr>
      <a:lvl6pPr marL="6600071" indent="-600006" algn="l" defTabSz="2400026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6pPr>
      <a:lvl7pPr marL="7800083" indent="-600006" algn="l" defTabSz="2400026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7pPr>
      <a:lvl8pPr marL="9000096" indent="-600006" algn="l" defTabSz="2400026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8pPr>
      <a:lvl9pPr marL="10200109" indent="-600006" algn="l" defTabSz="2400026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026" rtl="0" eaLnBrk="1" latinLnBrk="0" hangingPunct="1">
        <a:defRPr sz="4724" kern="1200">
          <a:solidFill>
            <a:schemeClr val="tx1"/>
          </a:solidFill>
          <a:latin typeface="+mn-lt"/>
          <a:ea typeface="+mn-ea"/>
          <a:cs typeface="+mn-cs"/>
        </a:defRPr>
      </a:lvl1pPr>
      <a:lvl2pPr marL="1200013" algn="l" defTabSz="2400026" rtl="0" eaLnBrk="1" latinLnBrk="0" hangingPunct="1">
        <a:defRPr sz="4724" kern="1200">
          <a:solidFill>
            <a:schemeClr val="tx1"/>
          </a:solidFill>
          <a:latin typeface="+mn-lt"/>
          <a:ea typeface="+mn-ea"/>
          <a:cs typeface="+mn-cs"/>
        </a:defRPr>
      </a:lvl2pPr>
      <a:lvl3pPr marL="2400026" algn="l" defTabSz="2400026" rtl="0" eaLnBrk="1" latinLnBrk="0" hangingPunct="1"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600039" algn="l" defTabSz="2400026" rtl="0" eaLnBrk="1" latinLnBrk="0" hangingPunct="1">
        <a:defRPr sz="4724" kern="1200">
          <a:solidFill>
            <a:schemeClr val="tx1"/>
          </a:solidFill>
          <a:latin typeface="+mn-lt"/>
          <a:ea typeface="+mn-ea"/>
          <a:cs typeface="+mn-cs"/>
        </a:defRPr>
      </a:lvl4pPr>
      <a:lvl5pPr marL="4800051" algn="l" defTabSz="2400026" rtl="0" eaLnBrk="1" latinLnBrk="0" hangingPunct="1">
        <a:defRPr sz="4724" kern="1200">
          <a:solidFill>
            <a:schemeClr val="tx1"/>
          </a:solidFill>
          <a:latin typeface="+mn-lt"/>
          <a:ea typeface="+mn-ea"/>
          <a:cs typeface="+mn-cs"/>
        </a:defRPr>
      </a:lvl5pPr>
      <a:lvl6pPr marL="6000064" algn="l" defTabSz="2400026" rtl="0" eaLnBrk="1" latinLnBrk="0" hangingPunct="1">
        <a:defRPr sz="4724" kern="1200">
          <a:solidFill>
            <a:schemeClr val="tx1"/>
          </a:solidFill>
          <a:latin typeface="+mn-lt"/>
          <a:ea typeface="+mn-ea"/>
          <a:cs typeface="+mn-cs"/>
        </a:defRPr>
      </a:lvl6pPr>
      <a:lvl7pPr marL="7200077" algn="l" defTabSz="2400026" rtl="0" eaLnBrk="1" latinLnBrk="0" hangingPunct="1">
        <a:defRPr sz="4724" kern="1200">
          <a:solidFill>
            <a:schemeClr val="tx1"/>
          </a:solidFill>
          <a:latin typeface="+mn-lt"/>
          <a:ea typeface="+mn-ea"/>
          <a:cs typeface="+mn-cs"/>
        </a:defRPr>
      </a:lvl7pPr>
      <a:lvl8pPr marL="8400090" algn="l" defTabSz="2400026" rtl="0" eaLnBrk="1" latinLnBrk="0" hangingPunct="1">
        <a:defRPr sz="4724" kern="1200">
          <a:solidFill>
            <a:schemeClr val="tx1"/>
          </a:solidFill>
          <a:latin typeface="+mn-lt"/>
          <a:ea typeface="+mn-ea"/>
          <a:cs typeface="+mn-cs"/>
        </a:defRPr>
      </a:lvl8pPr>
      <a:lvl9pPr marL="9600103" algn="l" defTabSz="2400026" rtl="0" eaLnBrk="1" latinLnBrk="0" hangingPunct="1">
        <a:defRPr sz="47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142"/>
          <p:cNvSpPr/>
          <p:nvPr/>
        </p:nvSpPr>
        <p:spPr>
          <a:xfrm>
            <a:off x="9825796" y="4728923"/>
            <a:ext cx="1083777" cy="66192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UNITED NATIONS</a:t>
            </a:r>
          </a:p>
        </p:txBody>
      </p:sp>
      <p:sp>
        <p:nvSpPr>
          <p:cNvPr id="22" name="Rectángulo 111"/>
          <p:cNvSpPr/>
          <p:nvPr/>
        </p:nvSpPr>
        <p:spPr>
          <a:xfrm>
            <a:off x="12144649" y="4671149"/>
            <a:ext cx="1723393" cy="7788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rgbClr val="0070C0"/>
                </a:solidFill>
              </a:rPr>
              <a:t>Exponential regression parameters (a, b)</a:t>
            </a:r>
          </a:p>
          <a:p>
            <a:pPr algn="ctr"/>
            <a:r>
              <a:rPr lang="en-GB" sz="1200" b="1" dirty="0">
                <a:solidFill>
                  <a:srgbClr val="0070C0"/>
                </a:solidFill>
              </a:rPr>
              <a:t>(regions, sex, age chain)</a:t>
            </a:r>
          </a:p>
          <a:p>
            <a:pPr algn="ctr"/>
            <a:r>
              <a:rPr lang="en-GB" sz="1200" b="1" dirty="0">
                <a:solidFill>
                  <a:srgbClr val="0070C0"/>
                </a:solidFill>
              </a:rPr>
              <a:t>[</a:t>
            </a:r>
            <a:r>
              <a:rPr lang="en-GB" sz="1200" b="1" dirty="0" err="1">
                <a:solidFill>
                  <a:srgbClr val="0070C0"/>
                </a:solidFill>
              </a:rPr>
              <a:t>dmnl</a:t>
            </a:r>
            <a:r>
              <a:rPr lang="en-GB" sz="1200" b="1" dirty="0">
                <a:solidFill>
                  <a:srgbClr val="0070C0"/>
                </a:solidFill>
              </a:rPr>
              <a:t>]</a:t>
            </a:r>
          </a:p>
        </p:txBody>
      </p:sp>
      <p:cxnSp>
        <p:nvCxnSpPr>
          <p:cNvPr id="196" name="Conector angular 45"/>
          <p:cNvCxnSpPr>
            <a:cxnSpLocks/>
            <a:stCxn id="7" idx="6"/>
            <a:endCxn id="22" idx="1"/>
          </p:cNvCxnSpPr>
          <p:nvPr/>
        </p:nvCxnSpPr>
        <p:spPr>
          <a:xfrm>
            <a:off x="10909573" y="5059886"/>
            <a:ext cx="1235076" cy="67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r 17"/>
          <p:cNvCxnSpPr>
            <a:cxnSpLocks/>
            <a:stCxn id="22" idx="2"/>
            <a:endCxn id="229" idx="0"/>
          </p:cNvCxnSpPr>
          <p:nvPr/>
        </p:nvCxnSpPr>
        <p:spPr>
          <a:xfrm rot="16200000" flipH="1">
            <a:off x="12759528" y="5696780"/>
            <a:ext cx="493637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ángulo 111"/>
          <p:cNvSpPr/>
          <p:nvPr/>
        </p:nvSpPr>
        <p:spPr>
          <a:xfrm>
            <a:off x="14659683" y="6023596"/>
            <a:ext cx="1354990" cy="70714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Life expectancy at birth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(regions, sex)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[years]</a:t>
            </a:r>
          </a:p>
        </p:txBody>
      </p:sp>
      <p:cxnSp>
        <p:nvCxnSpPr>
          <p:cNvPr id="172" name="Conector angular 45"/>
          <p:cNvCxnSpPr>
            <a:cxnSpLocks/>
            <a:stCxn id="7" idx="0"/>
            <a:endCxn id="3" idx="0"/>
          </p:cNvCxnSpPr>
          <p:nvPr/>
        </p:nvCxnSpPr>
        <p:spPr>
          <a:xfrm rot="5400000" flipH="1" flipV="1">
            <a:off x="12817340" y="2209086"/>
            <a:ext cx="70182" cy="4969493"/>
          </a:xfrm>
          <a:prstGeom prst="bentConnector3">
            <a:avLst>
              <a:gd name="adj1" fmla="val 425725"/>
            </a:avLst>
          </a:prstGeom>
          <a:ln w="381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angular 17"/>
          <p:cNvCxnSpPr>
            <a:cxnSpLocks/>
            <a:stCxn id="168" idx="1"/>
            <a:endCxn id="229" idx="3"/>
          </p:cNvCxnSpPr>
          <p:nvPr/>
        </p:nvCxnSpPr>
        <p:spPr>
          <a:xfrm rot="10800000" flipV="1">
            <a:off x="13818639" y="6377168"/>
            <a:ext cx="841045" cy="458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ángulo 111"/>
          <p:cNvSpPr/>
          <p:nvPr/>
        </p:nvSpPr>
        <p:spPr>
          <a:xfrm>
            <a:off x="7867651" y="6381566"/>
            <a:ext cx="1802986" cy="83222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rgbClr val="0070C0"/>
                </a:solidFill>
              </a:rPr>
              <a:t>Fertility rates</a:t>
            </a:r>
          </a:p>
          <a:p>
            <a:pPr algn="ctr"/>
            <a:r>
              <a:rPr lang="en-GB" sz="1200" b="1" dirty="0">
                <a:solidFill>
                  <a:srgbClr val="0070C0"/>
                </a:solidFill>
              </a:rPr>
              <a:t>(regions, female, fertility cohorts)</a:t>
            </a:r>
          </a:p>
          <a:p>
            <a:pPr algn="ctr"/>
            <a:r>
              <a:rPr lang="en-GB" sz="1200" b="1" dirty="0">
                <a:solidFill>
                  <a:srgbClr val="0070C0"/>
                </a:solidFill>
              </a:rPr>
              <a:t>[births / 1000 woman]</a:t>
            </a:r>
          </a:p>
        </p:txBody>
      </p:sp>
      <p:sp>
        <p:nvSpPr>
          <p:cNvPr id="200" name="Rectángulo 111"/>
          <p:cNvSpPr/>
          <p:nvPr/>
        </p:nvSpPr>
        <p:spPr>
          <a:xfrm>
            <a:off x="6143626" y="6381566"/>
            <a:ext cx="1343024" cy="8185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rgbClr val="0070C0"/>
                </a:solidFill>
              </a:rPr>
              <a:t>Historical gender ratio</a:t>
            </a:r>
          </a:p>
          <a:p>
            <a:pPr algn="ctr"/>
            <a:r>
              <a:rPr lang="en-GB" sz="1200" b="1" dirty="0">
                <a:solidFill>
                  <a:srgbClr val="0070C0"/>
                </a:solidFill>
              </a:rPr>
              <a:t>(regions)</a:t>
            </a:r>
          </a:p>
          <a:p>
            <a:pPr algn="ctr"/>
            <a:r>
              <a:rPr lang="en-GB" sz="1200" b="1" dirty="0">
                <a:solidFill>
                  <a:srgbClr val="0070C0"/>
                </a:solidFill>
              </a:rPr>
              <a:t>[</a:t>
            </a:r>
            <a:r>
              <a:rPr lang="en-GB" sz="1200" b="1" dirty="0" err="1">
                <a:solidFill>
                  <a:srgbClr val="0070C0"/>
                </a:solidFill>
              </a:rPr>
              <a:t>Dmnl</a:t>
            </a:r>
            <a:r>
              <a:rPr lang="en-GB" sz="1200" b="1" dirty="0">
                <a:solidFill>
                  <a:srgbClr val="0070C0"/>
                </a:solidFill>
              </a:rPr>
              <a:t>]</a:t>
            </a:r>
          </a:p>
        </p:txBody>
      </p:sp>
      <p:cxnSp>
        <p:nvCxnSpPr>
          <p:cNvPr id="202" name="Conector angular 45"/>
          <p:cNvCxnSpPr>
            <a:cxnSpLocks/>
            <a:stCxn id="7" idx="4"/>
            <a:endCxn id="199" idx="0"/>
          </p:cNvCxnSpPr>
          <p:nvPr/>
        </p:nvCxnSpPr>
        <p:spPr>
          <a:xfrm rot="5400000">
            <a:off x="9073056" y="5086937"/>
            <a:ext cx="990718" cy="159854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angular 45"/>
          <p:cNvCxnSpPr>
            <a:cxnSpLocks/>
            <a:stCxn id="7" idx="4"/>
            <a:endCxn id="200" idx="0"/>
          </p:cNvCxnSpPr>
          <p:nvPr/>
        </p:nvCxnSpPr>
        <p:spPr>
          <a:xfrm rot="5400000">
            <a:off x="8096053" y="4109934"/>
            <a:ext cx="990718" cy="3552547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ángulo 111"/>
          <p:cNvSpPr/>
          <p:nvPr/>
        </p:nvSpPr>
        <p:spPr>
          <a:xfrm>
            <a:off x="7068051" y="7810140"/>
            <a:ext cx="1147811" cy="69849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Births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(regions, sex)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[</a:t>
            </a:r>
            <a:r>
              <a:rPr lang="en-GB" sz="1200" b="1" dirty="0" err="1">
                <a:solidFill>
                  <a:schemeClr val="tx1"/>
                </a:solidFill>
              </a:rPr>
              <a:t>Pleople</a:t>
            </a:r>
            <a:r>
              <a:rPr lang="en-GB" sz="1200" b="1" dirty="0">
                <a:solidFill>
                  <a:schemeClr val="tx1"/>
                </a:solidFill>
              </a:rPr>
              <a:t>/year]</a:t>
            </a:r>
          </a:p>
        </p:txBody>
      </p:sp>
      <p:cxnSp>
        <p:nvCxnSpPr>
          <p:cNvPr id="209" name="Conector angular 17"/>
          <p:cNvCxnSpPr>
            <a:cxnSpLocks/>
            <a:stCxn id="199" idx="2"/>
            <a:endCxn id="208" idx="0"/>
          </p:cNvCxnSpPr>
          <p:nvPr/>
        </p:nvCxnSpPr>
        <p:spPr>
          <a:xfrm rot="5400000">
            <a:off x="7907377" y="6948373"/>
            <a:ext cx="596348" cy="11271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angular 17"/>
          <p:cNvCxnSpPr>
            <a:cxnSpLocks/>
            <a:stCxn id="200" idx="2"/>
            <a:endCxn id="208" idx="1"/>
          </p:cNvCxnSpPr>
          <p:nvPr/>
        </p:nvCxnSpPr>
        <p:spPr>
          <a:xfrm rot="16200000" flipH="1">
            <a:off x="6461933" y="7553270"/>
            <a:ext cx="959323" cy="25291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ctor angular 45"/>
          <p:cNvCxnSpPr>
            <a:cxnSpLocks/>
            <a:stCxn id="7" idx="4"/>
            <a:endCxn id="26" idx="0"/>
          </p:cNvCxnSpPr>
          <p:nvPr/>
        </p:nvCxnSpPr>
        <p:spPr>
          <a:xfrm rot="16200000" flipH="1">
            <a:off x="9203220" y="6555313"/>
            <a:ext cx="2352953" cy="24022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angular 17"/>
          <p:cNvCxnSpPr>
            <a:cxnSpLocks/>
            <a:stCxn id="208" idx="3"/>
            <a:endCxn id="26" idx="1"/>
          </p:cNvCxnSpPr>
          <p:nvPr/>
        </p:nvCxnSpPr>
        <p:spPr>
          <a:xfrm>
            <a:off x="8215862" y="8159389"/>
            <a:ext cx="1395103" cy="12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ector angular 17"/>
          <p:cNvCxnSpPr>
            <a:cxnSpLocks/>
          </p:cNvCxnSpPr>
          <p:nvPr/>
        </p:nvCxnSpPr>
        <p:spPr>
          <a:xfrm rot="5400000" flipH="1">
            <a:off x="8683353" y="7414289"/>
            <a:ext cx="5314" cy="2194010"/>
          </a:xfrm>
          <a:prstGeom prst="bentConnector3">
            <a:avLst>
              <a:gd name="adj1" fmla="val -430184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ángulo 111"/>
          <p:cNvSpPr/>
          <p:nvPr/>
        </p:nvSpPr>
        <p:spPr>
          <a:xfrm>
            <a:off x="12311371" y="7816489"/>
            <a:ext cx="1395102" cy="69849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Deaths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(regions, sex, ages)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[People/year]</a:t>
            </a:r>
          </a:p>
        </p:txBody>
      </p:sp>
      <p:cxnSp>
        <p:nvCxnSpPr>
          <p:cNvPr id="241" name="Conector angular 17"/>
          <p:cNvCxnSpPr>
            <a:cxnSpLocks/>
            <a:stCxn id="26" idx="3"/>
            <a:endCxn id="240" idx="1"/>
          </p:cNvCxnSpPr>
          <p:nvPr/>
        </p:nvCxnSpPr>
        <p:spPr>
          <a:xfrm>
            <a:off x="11172449" y="8160626"/>
            <a:ext cx="1138922" cy="511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angular 17"/>
          <p:cNvCxnSpPr>
            <a:cxnSpLocks/>
          </p:cNvCxnSpPr>
          <p:nvPr/>
        </p:nvCxnSpPr>
        <p:spPr>
          <a:xfrm rot="5400000">
            <a:off x="11897683" y="7466211"/>
            <a:ext cx="68815" cy="2153665"/>
          </a:xfrm>
          <a:prstGeom prst="bentConnector3">
            <a:avLst>
              <a:gd name="adj1" fmla="val 43219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33 Rectángulo redondeado"/>
          <p:cNvSpPr/>
          <p:nvPr/>
        </p:nvSpPr>
        <p:spPr>
          <a:xfrm>
            <a:off x="9610965" y="7743801"/>
            <a:ext cx="1561484" cy="8336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accent6">
                    <a:lumMod val="75000"/>
                  </a:schemeClr>
                </a:solidFill>
              </a:rPr>
              <a:t>POPULATION</a:t>
            </a:r>
          </a:p>
          <a:p>
            <a:pPr algn="ctr"/>
            <a:r>
              <a:rPr lang="en-GB" sz="1200" b="1" dirty="0">
                <a:solidFill>
                  <a:schemeClr val="accent6">
                    <a:lumMod val="75000"/>
                  </a:schemeClr>
                </a:solidFill>
              </a:rPr>
              <a:t>Cohorts dynamics</a:t>
            </a:r>
          </a:p>
          <a:p>
            <a:pPr algn="ctr"/>
            <a:r>
              <a:rPr lang="en-GB" sz="1200" b="1" dirty="0">
                <a:solidFill>
                  <a:schemeClr val="accent6">
                    <a:lumMod val="75000"/>
                  </a:schemeClr>
                </a:solidFill>
              </a:rPr>
              <a:t>(regions, sex, ages)</a:t>
            </a:r>
          </a:p>
          <a:p>
            <a:pPr algn="ctr"/>
            <a:r>
              <a:rPr lang="en-GB" sz="1200" b="1" dirty="0">
                <a:solidFill>
                  <a:schemeClr val="accent6">
                    <a:lumMod val="75000"/>
                  </a:schemeClr>
                </a:solidFill>
              </a:rPr>
              <a:t>[People]</a:t>
            </a:r>
          </a:p>
        </p:txBody>
      </p:sp>
      <p:cxnSp>
        <p:nvCxnSpPr>
          <p:cNvPr id="28" name="Conector angular 17"/>
          <p:cNvCxnSpPr>
            <a:cxnSpLocks/>
            <a:stCxn id="229" idx="2"/>
            <a:endCxn id="240" idx="0"/>
          </p:cNvCxnSpPr>
          <p:nvPr/>
        </p:nvCxnSpPr>
        <p:spPr>
          <a:xfrm rot="16200000" flipH="1">
            <a:off x="12509339" y="7316906"/>
            <a:ext cx="996590" cy="25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14770805" y="4658741"/>
            <a:ext cx="1132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>
                <a:solidFill>
                  <a:srgbClr val="FF3399"/>
                </a:solidFill>
              </a:rPr>
              <a:t>Policy scenario</a:t>
            </a:r>
          </a:p>
          <a:p>
            <a:pPr algn="ctr"/>
            <a:r>
              <a:rPr lang="en-GB" sz="1200" b="1" dirty="0">
                <a:solidFill>
                  <a:srgbClr val="FF3399"/>
                </a:solidFill>
              </a:rPr>
              <a:t>(regions, sex)</a:t>
            </a:r>
          </a:p>
          <a:p>
            <a:pPr algn="ctr"/>
            <a:r>
              <a:rPr lang="en-GB" sz="1200" b="1" dirty="0">
                <a:solidFill>
                  <a:srgbClr val="FF3399"/>
                </a:solidFill>
              </a:rPr>
              <a:t>[years]</a:t>
            </a:r>
          </a:p>
        </p:txBody>
      </p:sp>
      <p:cxnSp>
        <p:nvCxnSpPr>
          <p:cNvPr id="29" name="Conector angular 45"/>
          <p:cNvCxnSpPr>
            <a:cxnSpLocks/>
            <a:stCxn id="3" idx="2"/>
            <a:endCxn id="168" idx="0"/>
          </p:cNvCxnSpPr>
          <p:nvPr/>
        </p:nvCxnSpPr>
        <p:spPr>
          <a:xfrm rot="5400000">
            <a:off x="14977916" y="5664334"/>
            <a:ext cx="718524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FF339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1">
            <a:extLst>
              <a:ext uri="{FF2B5EF4-FFF2-40B4-BE49-F238E27FC236}">
                <a16:creationId xmlns:a16="http://schemas.microsoft.com/office/drawing/2014/main" id="{3B47A17C-5E3C-6AA2-907F-69622B2A0932}"/>
              </a:ext>
            </a:extLst>
          </p:cNvPr>
          <p:cNvSpPr/>
          <p:nvPr/>
        </p:nvSpPr>
        <p:spPr>
          <a:xfrm>
            <a:off x="7527180" y="9593752"/>
            <a:ext cx="1212751" cy="55245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rgbClr val="0070C0"/>
                </a:solidFill>
              </a:rPr>
              <a:t>Emigration rate</a:t>
            </a:r>
          </a:p>
          <a:p>
            <a:pPr algn="ctr"/>
            <a:r>
              <a:rPr lang="en-GB" sz="1200" b="1" dirty="0">
                <a:solidFill>
                  <a:srgbClr val="0070C0"/>
                </a:solidFill>
              </a:rPr>
              <a:t>(regions)</a:t>
            </a:r>
          </a:p>
          <a:p>
            <a:pPr algn="ctr"/>
            <a:r>
              <a:rPr lang="en-GB" sz="1200" b="1" dirty="0">
                <a:solidFill>
                  <a:srgbClr val="0070C0"/>
                </a:solidFill>
              </a:rPr>
              <a:t>[1/year]</a:t>
            </a:r>
          </a:p>
        </p:txBody>
      </p:sp>
      <p:sp>
        <p:nvSpPr>
          <p:cNvPr id="13" name="Rectángulo 111">
            <a:extLst>
              <a:ext uri="{FF2B5EF4-FFF2-40B4-BE49-F238E27FC236}">
                <a16:creationId xmlns:a16="http://schemas.microsoft.com/office/drawing/2014/main" id="{33B12528-50AB-ECB6-9279-67A878C24EB2}"/>
              </a:ext>
            </a:extLst>
          </p:cNvPr>
          <p:cNvSpPr/>
          <p:nvPr/>
        </p:nvSpPr>
        <p:spPr>
          <a:xfrm>
            <a:off x="9162591" y="9838523"/>
            <a:ext cx="1619138" cy="73127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Annual emigration flow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(regions, sex, ages)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[people/year]</a:t>
            </a:r>
          </a:p>
        </p:txBody>
      </p:sp>
      <p:sp>
        <p:nvSpPr>
          <p:cNvPr id="14" name="Rectángulo 111">
            <a:extLst>
              <a:ext uri="{FF2B5EF4-FFF2-40B4-BE49-F238E27FC236}">
                <a16:creationId xmlns:a16="http://schemas.microsoft.com/office/drawing/2014/main" id="{AF04DBD1-6B03-D297-4A96-9ABBBBFF40D0}"/>
              </a:ext>
            </a:extLst>
          </p:cNvPr>
          <p:cNvSpPr/>
          <p:nvPr/>
        </p:nvSpPr>
        <p:spPr>
          <a:xfrm>
            <a:off x="10879998" y="9689173"/>
            <a:ext cx="1700573" cy="83651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Annual immigration flow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(regions, sex, ages)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[people/year]</a:t>
            </a:r>
          </a:p>
        </p:txBody>
      </p:sp>
      <p:sp>
        <p:nvSpPr>
          <p:cNvPr id="15" name="Rectángulo 111">
            <a:extLst>
              <a:ext uri="{FF2B5EF4-FFF2-40B4-BE49-F238E27FC236}">
                <a16:creationId xmlns:a16="http://schemas.microsoft.com/office/drawing/2014/main" id="{946FD44E-CBC3-4DDA-236E-0555B3CD02A9}"/>
              </a:ext>
            </a:extLst>
          </p:cNvPr>
          <p:cNvSpPr/>
          <p:nvPr/>
        </p:nvSpPr>
        <p:spPr>
          <a:xfrm>
            <a:off x="12304177" y="9079724"/>
            <a:ext cx="1395101" cy="63958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rgbClr val="0070C0"/>
                </a:solidFill>
              </a:rPr>
              <a:t>Shares emigration</a:t>
            </a:r>
          </a:p>
          <a:p>
            <a:pPr algn="ctr"/>
            <a:r>
              <a:rPr lang="en-GB" sz="1200" b="1" dirty="0">
                <a:solidFill>
                  <a:srgbClr val="0070C0"/>
                </a:solidFill>
              </a:rPr>
              <a:t>(regions, regions)</a:t>
            </a:r>
          </a:p>
          <a:p>
            <a:pPr algn="ctr"/>
            <a:r>
              <a:rPr lang="en-GB" sz="1200" b="1" dirty="0">
                <a:solidFill>
                  <a:srgbClr val="0070C0"/>
                </a:solidFill>
              </a:rPr>
              <a:t>[</a:t>
            </a:r>
            <a:r>
              <a:rPr lang="en-GB" sz="1200" b="1" dirty="0" err="1">
                <a:solidFill>
                  <a:srgbClr val="0070C0"/>
                </a:solidFill>
              </a:rPr>
              <a:t>Dmnl</a:t>
            </a:r>
            <a:r>
              <a:rPr lang="en-GB" sz="1200" b="1" dirty="0">
                <a:solidFill>
                  <a:srgbClr val="0070C0"/>
                </a:solidFill>
              </a:rPr>
              <a:t>]</a:t>
            </a:r>
          </a:p>
        </p:txBody>
      </p:sp>
      <p:cxnSp>
        <p:nvCxnSpPr>
          <p:cNvPr id="16" name="Conector angular 17">
            <a:extLst>
              <a:ext uri="{FF2B5EF4-FFF2-40B4-BE49-F238E27FC236}">
                <a16:creationId xmlns:a16="http://schemas.microsoft.com/office/drawing/2014/main" id="{816709AD-EF11-DCC0-869E-DF90378165F8}"/>
              </a:ext>
            </a:extLst>
          </p:cNvPr>
          <p:cNvCxnSpPr>
            <a:cxnSpLocks/>
            <a:endCxn id="13" idx="0"/>
          </p:cNvCxnSpPr>
          <p:nvPr/>
        </p:nvCxnSpPr>
        <p:spPr>
          <a:xfrm rot="5400000">
            <a:off x="9384300" y="9250661"/>
            <a:ext cx="1175723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17">
            <a:extLst>
              <a:ext uri="{FF2B5EF4-FFF2-40B4-BE49-F238E27FC236}">
                <a16:creationId xmlns:a16="http://schemas.microsoft.com/office/drawing/2014/main" id="{D2CCE2B8-D5EA-1259-B127-A19669BA8E4F}"/>
              </a:ext>
            </a:extLst>
          </p:cNvPr>
          <p:cNvCxnSpPr>
            <a:cxnSpLocks/>
            <a:stCxn id="14" idx="0"/>
            <a:endCxn id="26" idx="2"/>
          </p:cNvCxnSpPr>
          <p:nvPr/>
        </p:nvCxnSpPr>
        <p:spPr>
          <a:xfrm rot="16200000" flipV="1">
            <a:off x="10505135" y="8464023"/>
            <a:ext cx="1111722" cy="13385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r 17">
            <a:extLst>
              <a:ext uri="{FF2B5EF4-FFF2-40B4-BE49-F238E27FC236}">
                <a16:creationId xmlns:a16="http://schemas.microsoft.com/office/drawing/2014/main" id="{5E7B56B8-B033-6AD0-EE5A-39C522A9AFAE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739931" y="9869977"/>
            <a:ext cx="422660" cy="3341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r 17">
            <a:extLst>
              <a:ext uri="{FF2B5EF4-FFF2-40B4-BE49-F238E27FC236}">
                <a16:creationId xmlns:a16="http://schemas.microsoft.com/office/drawing/2014/main" id="{D0C84579-F4FC-E206-8291-74F5360CBC55}"/>
              </a:ext>
            </a:extLst>
          </p:cNvPr>
          <p:cNvCxnSpPr>
            <a:cxnSpLocks/>
            <a:stCxn id="15" idx="2"/>
            <a:endCxn id="14" idx="3"/>
          </p:cNvCxnSpPr>
          <p:nvPr/>
        </p:nvCxnSpPr>
        <p:spPr>
          <a:xfrm rot="5400000">
            <a:off x="12597089" y="9702789"/>
            <a:ext cx="388123" cy="42115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r 17">
            <a:extLst>
              <a:ext uri="{FF2B5EF4-FFF2-40B4-BE49-F238E27FC236}">
                <a16:creationId xmlns:a16="http://schemas.microsoft.com/office/drawing/2014/main" id="{FDA78CB9-A5CF-96A4-304F-DC21DF9DDED4}"/>
              </a:ext>
            </a:extLst>
          </p:cNvPr>
          <p:cNvCxnSpPr>
            <a:cxnSpLocks/>
            <a:stCxn id="13" idx="2"/>
            <a:endCxn id="14" idx="2"/>
          </p:cNvCxnSpPr>
          <p:nvPr/>
        </p:nvCxnSpPr>
        <p:spPr>
          <a:xfrm rot="5400000" flipH="1" flipV="1">
            <a:off x="10829167" y="9668677"/>
            <a:ext cx="44110" cy="1758125"/>
          </a:xfrm>
          <a:prstGeom prst="bentConnector3">
            <a:avLst>
              <a:gd name="adj1" fmla="val -51825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0AA43D63-EE92-E8C0-CD0D-5826DE378FAF}"/>
              </a:ext>
            </a:extLst>
          </p:cNvPr>
          <p:cNvSpPr txBox="1"/>
          <p:nvPr/>
        </p:nvSpPr>
        <p:spPr>
          <a:xfrm>
            <a:off x="6143626" y="9000331"/>
            <a:ext cx="1806574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>
                <a:solidFill>
                  <a:srgbClr val="7030A0"/>
                </a:solidFill>
              </a:rPr>
              <a:t>SWITCH_MIGRATION_SP</a:t>
            </a:r>
            <a:endParaRPr lang="en-GB" sz="1200" b="1" dirty="0">
              <a:solidFill>
                <a:srgbClr val="7030A0"/>
              </a:solidFill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6A47D856-00C7-F7BE-DDAE-536D518CA90A}"/>
              </a:ext>
            </a:extLst>
          </p:cNvPr>
          <p:cNvSpPr txBox="1"/>
          <p:nvPr/>
        </p:nvSpPr>
        <p:spPr>
          <a:xfrm>
            <a:off x="7114815" y="96232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B7446AE2-13FF-DEF2-0547-E1CDA85023C8}"/>
              </a:ext>
            </a:extLst>
          </p:cNvPr>
          <p:cNvSpPr txBox="1"/>
          <p:nvPr/>
        </p:nvSpPr>
        <p:spPr>
          <a:xfrm>
            <a:off x="7112089" y="1038729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</a:t>
            </a:r>
          </a:p>
        </p:txBody>
      </p:sp>
      <p:sp>
        <p:nvSpPr>
          <p:cNvPr id="131" name="Rectángulo 111">
            <a:extLst>
              <a:ext uri="{FF2B5EF4-FFF2-40B4-BE49-F238E27FC236}">
                <a16:creationId xmlns:a16="http://schemas.microsoft.com/office/drawing/2014/main" id="{321D600A-44C6-DD94-2107-854F8DE500EC}"/>
              </a:ext>
            </a:extLst>
          </p:cNvPr>
          <p:cNvSpPr/>
          <p:nvPr/>
        </p:nvSpPr>
        <p:spPr>
          <a:xfrm>
            <a:off x="7589005" y="10494209"/>
            <a:ext cx="1150926" cy="28260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rgbClr val="0070C0"/>
                </a:solidFill>
              </a:rPr>
              <a:t>0</a:t>
            </a:r>
          </a:p>
        </p:txBody>
      </p:sp>
      <p:cxnSp>
        <p:nvCxnSpPr>
          <p:cNvPr id="132" name="Conector angular 17">
            <a:extLst>
              <a:ext uri="{FF2B5EF4-FFF2-40B4-BE49-F238E27FC236}">
                <a16:creationId xmlns:a16="http://schemas.microsoft.com/office/drawing/2014/main" id="{371CEA01-2CD6-112D-216F-526AA654E129}"/>
              </a:ext>
            </a:extLst>
          </p:cNvPr>
          <p:cNvCxnSpPr>
            <a:cxnSpLocks/>
            <a:stCxn id="131" idx="3"/>
            <a:endCxn id="13" idx="1"/>
          </p:cNvCxnSpPr>
          <p:nvPr/>
        </p:nvCxnSpPr>
        <p:spPr>
          <a:xfrm flipV="1">
            <a:off x="8739931" y="10204159"/>
            <a:ext cx="422660" cy="43135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2399FAFA-0351-8B0F-02D4-9A4B68CA9581}"/>
              </a:ext>
            </a:extLst>
          </p:cNvPr>
          <p:cNvSpPr txBox="1"/>
          <p:nvPr/>
        </p:nvSpPr>
        <p:spPr>
          <a:xfrm>
            <a:off x="16407207" y="4843408"/>
            <a:ext cx="1750123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rgbClr val="7030A0"/>
                </a:solidFill>
              </a:rPr>
              <a:t>SWITCH_MIGRATION_SP</a:t>
            </a:r>
          </a:p>
        </p:txBody>
      </p:sp>
      <p:cxnSp>
        <p:nvCxnSpPr>
          <p:cNvPr id="137" name="Conector recto de flecha 136">
            <a:extLst>
              <a:ext uri="{FF2B5EF4-FFF2-40B4-BE49-F238E27FC236}">
                <a16:creationId xmlns:a16="http://schemas.microsoft.com/office/drawing/2014/main" id="{5FA38ADF-0925-9889-BBCB-883C6D74756B}"/>
              </a:ext>
            </a:extLst>
          </p:cNvPr>
          <p:cNvCxnSpPr>
            <a:cxnSpLocks/>
            <a:stCxn id="136" idx="1"/>
            <a:endCxn id="3" idx="3"/>
          </p:cNvCxnSpPr>
          <p:nvPr/>
        </p:nvCxnSpPr>
        <p:spPr>
          <a:xfrm flipH="1" flipV="1">
            <a:off x="15903551" y="4981907"/>
            <a:ext cx="5036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ector recto de flecha 137">
            <a:extLst>
              <a:ext uri="{FF2B5EF4-FFF2-40B4-BE49-F238E27FC236}">
                <a16:creationId xmlns:a16="http://schemas.microsoft.com/office/drawing/2014/main" id="{7A7F0B67-EB68-4D70-B8BA-ED2CB487BA30}"/>
              </a:ext>
            </a:extLst>
          </p:cNvPr>
          <p:cNvCxnSpPr>
            <a:cxnSpLocks/>
            <a:stCxn id="136" idx="2"/>
            <a:endCxn id="239" idx="0"/>
          </p:cNvCxnSpPr>
          <p:nvPr/>
        </p:nvCxnSpPr>
        <p:spPr>
          <a:xfrm>
            <a:off x="17282269" y="5120407"/>
            <a:ext cx="63028" cy="59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E443A6D0-BC0A-8B02-62C5-DFDEAC3B6584}"/>
              </a:ext>
            </a:extLst>
          </p:cNvPr>
          <p:cNvSpPr txBox="1"/>
          <p:nvPr/>
        </p:nvSpPr>
        <p:spPr>
          <a:xfrm>
            <a:off x="16947082" y="537206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39CF672A-D241-6697-7FD2-F855307D221B}"/>
              </a:ext>
            </a:extLst>
          </p:cNvPr>
          <p:cNvSpPr txBox="1"/>
          <p:nvPr/>
        </p:nvSpPr>
        <p:spPr>
          <a:xfrm>
            <a:off x="16065997" y="48434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</a:t>
            </a:r>
          </a:p>
        </p:txBody>
      </p:sp>
      <p:sp>
        <p:nvSpPr>
          <p:cNvPr id="177" name="Rectángulo 111">
            <a:extLst>
              <a:ext uri="{FF2B5EF4-FFF2-40B4-BE49-F238E27FC236}">
                <a16:creationId xmlns:a16="http://schemas.microsoft.com/office/drawing/2014/main" id="{43F12AF9-6504-B1BD-DB71-761E0C756316}"/>
              </a:ext>
            </a:extLst>
          </p:cNvPr>
          <p:cNvSpPr/>
          <p:nvPr/>
        </p:nvSpPr>
        <p:spPr>
          <a:xfrm>
            <a:off x="14530578" y="7903675"/>
            <a:ext cx="1354990" cy="77961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GHG emissions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(regions)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[years]</a:t>
            </a:r>
          </a:p>
        </p:txBody>
      </p:sp>
      <p:sp>
        <p:nvSpPr>
          <p:cNvPr id="185" name="Rectángulo 111">
            <a:extLst>
              <a:ext uri="{FF2B5EF4-FFF2-40B4-BE49-F238E27FC236}">
                <a16:creationId xmlns:a16="http://schemas.microsoft.com/office/drawing/2014/main" id="{2081E4CE-9012-2634-5616-872625BCE207}"/>
              </a:ext>
            </a:extLst>
          </p:cNvPr>
          <p:cNvSpPr/>
          <p:nvPr/>
        </p:nvSpPr>
        <p:spPr>
          <a:xfrm>
            <a:off x="15856452" y="7903676"/>
            <a:ext cx="1533292" cy="97473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Annual government expenditure on Health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(regions)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[years]</a:t>
            </a:r>
          </a:p>
        </p:txBody>
      </p:sp>
      <p:sp>
        <p:nvSpPr>
          <p:cNvPr id="186" name="Rectángulo 111">
            <a:extLst>
              <a:ext uri="{FF2B5EF4-FFF2-40B4-BE49-F238E27FC236}">
                <a16:creationId xmlns:a16="http://schemas.microsoft.com/office/drawing/2014/main" id="{B80D4B45-D43B-D077-D103-CDC74C328F23}"/>
              </a:ext>
            </a:extLst>
          </p:cNvPr>
          <p:cNvSpPr/>
          <p:nvPr/>
        </p:nvSpPr>
        <p:spPr>
          <a:xfrm>
            <a:off x="17341598" y="7903676"/>
            <a:ext cx="1507875" cy="77961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Average schooling time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(regions, sex)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[years]</a:t>
            </a:r>
          </a:p>
        </p:txBody>
      </p:sp>
      <p:sp>
        <p:nvSpPr>
          <p:cNvPr id="188" name="Rectángulo 111">
            <a:extLst>
              <a:ext uri="{FF2B5EF4-FFF2-40B4-BE49-F238E27FC236}">
                <a16:creationId xmlns:a16="http://schemas.microsoft.com/office/drawing/2014/main" id="{EC00CE2C-14CF-B417-30AC-AF8714476779}"/>
              </a:ext>
            </a:extLst>
          </p:cNvPr>
          <p:cNvSpPr/>
          <p:nvPr/>
        </p:nvSpPr>
        <p:spPr>
          <a:xfrm>
            <a:off x="18157330" y="6730814"/>
            <a:ext cx="1705470" cy="46925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rgbClr val="0070C0"/>
                </a:solidFill>
              </a:rPr>
              <a:t>Parameters of demographic feedback</a:t>
            </a:r>
          </a:p>
        </p:txBody>
      </p:sp>
      <p:cxnSp>
        <p:nvCxnSpPr>
          <p:cNvPr id="192" name="Conector angular 17">
            <a:extLst>
              <a:ext uri="{FF2B5EF4-FFF2-40B4-BE49-F238E27FC236}">
                <a16:creationId xmlns:a16="http://schemas.microsoft.com/office/drawing/2014/main" id="{03897A32-AD66-F78E-DD34-8B6AE752FE63}"/>
              </a:ext>
            </a:extLst>
          </p:cNvPr>
          <p:cNvCxnSpPr>
            <a:cxnSpLocks/>
            <a:stCxn id="186" idx="0"/>
            <a:endCxn id="239" idx="2"/>
          </p:cNvCxnSpPr>
          <p:nvPr/>
        </p:nvCxnSpPr>
        <p:spPr>
          <a:xfrm rot="16200000" flipV="1">
            <a:off x="17126366" y="6934505"/>
            <a:ext cx="1188102" cy="75023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angular 17">
            <a:extLst>
              <a:ext uri="{FF2B5EF4-FFF2-40B4-BE49-F238E27FC236}">
                <a16:creationId xmlns:a16="http://schemas.microsoft.com/office/drawing/2014/main" id="{EAA4E9A2-C787-C340-B74E-A6081DDF5CB9}"/>
              </a:ext>
            </a:extLst>
          </p:cNvPr>
          <p:cNvCxnSpPr>
            <a:cxnSpLocks/>
            <a:stCxn id="185" idx="0"/>
            <a:endCxn id="239" idx="2"/>
          </p:cNvCxnSpPr>
          <p:nvPr/>
        </p:nvCxnSpPr>
        <p:spPr>
          <a:xfrm rot="5400000" flipH="1" flipV="1">
            <a:off x="16390146" y="6948526"/>
            <a:ext cx="1188102" cy="7221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angular 17">
            <a:extLst>
              <a:ext uri="{FF2B5EF4-FFF2-40B4-BE49-F238E27FC236}">
                <a16:creationId xmlns:a16="http://schemas.microsoft.com/office/drawing/2014/main" id="{DA278EE8-23FF-0715-EF65-8116BF8140B6}"/>
              </a:ext>
            </a:extLst>
          </p:cNvPr>
          <p:cNvCxnSpPr>
            <a:cxnSpLocks/>
            <a:stCxn id="177" idx="0"/>
            <a:endCxn id="239" idx="2"/>
          </p:cNvCxnSpPr>
          <p:nvPr/>
        </p:nvCxnSpPr>
        <p:spPr>
          <a:xfrm rot="5400000" flipH="1" flipV="1">
            <a:off x="15682635" y="6241013"/>
            <a:ext cx="1188101" cy="21372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angular 17">
            <a:extLst>
              <a:ext uri="{FF2B5EF4-FFF2-40B4-BE49-F238E27FC236}">
                <a16:creationId xmlns:a16="http://schemas.microsoft.com/office/drawing/2014/main" id="{F1E7D009-5A8A-E434-1BC9-B1F0C6F01277}"/>
              </a:ext>
            </a:extLst>
          </p:cNvPr>
          <p:cNvCxnSpPr>
            <a:cxnSpLocks/>
            <a:stCxn id="188" idx="1"/>
            <a:endCxn id="239" idx="2"/>
          </p:cNvCxnSpPr>
          <p:nvPr/>
        </p:nvCxnSpPr>
        <p:spPr>
          <a:xfrm rot="10800000">
            <a:off x="17345298" y="6715574"/>
            <a:ext cx="812033" cy="24986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angular 17">
            <a:extLst>
              <a:ext uri="{FF2B5EF4-FFF2-40B4-BE49-F238E27FC236}">
                <a16:creationId xmlns:a16="http://schemas.microsoft.com/office/drawing/2014/main" id="{9F2CB8B9-95AF-DBBC-538F-AE2834911E20}"/>
              </a:ext>
            </a:extLst>
          </p:cNvPr>
          <p:cNvCxnSpPr>
            <a:cxnSpLocks/>
            <a:stCxn id="239" idx="1"/>
            <a:endCxn id="168" idx="3"/>
          </p:cNvCxnSpPr>
          <p:nvPr/>
        </p:nvCxnSpPr>
        <p:spPr>
          <a:xfrm rot="10800000" flipV="1">
            <a:off x="16014673" y="6216851"/>
            <a:ext cx="455860" cy="1603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ángulo: esquinas redondeadas 226">
            <a:extLst>
              <a:ext uri="{FF2B5EF4-FFF2-40B4-BE49-F238E27FC236}">
                <a16:creationId xmlns:a16="http://schemas.microsoft.com/office/drawing/2014/main" id="{092818D9-52E2-AC9D-BE57-D78B3BF3CDBF}"/>
              </a:ext>
            </a:extLst>
          </p:cNvPr>
          <p:cNvSpPr/>
          <p:nvPr/>
        </p:nvSpPr>
        <p:spPr>
          <a:xfrm>
            <a:off x="14208634" y="8933158"/>
            <a:ext cx="4733483" cy="22120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/>
          </a:p>
        </p:txBody>
      </p:sp>
      <p:sp>
        <p:nvSpPr>
          <p:cNvPr id="228" name="33 Rectángulo redondeado">
            <a:extLst>
              <a:ext uri="{FF2B5EF4-FFF2-40B4-BE49-F238E27FC236}">
                <a16:creationId xmlns:a16="http://schemas.microsoft.com/office/drawing/2014/main" id="{E0BA2260-8921-485E-E775-9E1E6706E8D5}"/>
              </a:ext>
            </a:extLst>
          </p:cNvPr>
          <p:cNvSpPr/>
          <p:nvPr/>
        </p:nvSpPr>
        <p:spPr>
          <a:xfrm>
            <a:off x="16051577" y="10226258"/>
            <a:ext cx="1477955" cy="702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accent6">
                    <a:lumMod val="75000"/>
                  </a:schemeClr>
                </a:solidFill>
              </a:rPr>
              <a:t>METHOD</a:t>
            </a:r>
          </a:p>
          <a:p>
            <a:pPr algn="ctr"/>
            <a:r>
              <a:rPr lang="en-GB" sz="1000" b="1" dirty="0">
                <a:solidFill>
                  <a:schemeClr val="accent6">
                    <a:lumMod val="75000"/>
                  </a:schemeClr>
                </a:solidFill>
              </a:rPr>
              <a:t>(subscripts)</a:t>
            </a:r>
          </a:p>
          <a:p>
            <a:pPr algn="ctr"/>
            <a:r>
              <a:rPr lang="en-GB" sz="1000" b="1" dirty="0">
                <a:solidFill>
                  <a:schemeClr val="accent6">
                    <a:lumMod val="75000"/>
                  </a:schemeClr>
                </a:solidFill>
              </a:rPr>
              <a:t>[unit]</a:t>
            </a:r>
          </a:p>
        </p:txBody>
      </p:sp>
      <p:sp>
        <p:nvSpPr>
          <p:cNvPr id="229" name="33 Rectángulo redondeado">
            <a:extLst>
              <a:ext uri="{FF2B5EF4-FFF2-40B4-BE49-F238E27FC236}">
                <a16:creationId xmlns:a16="http://schemas.microsoft.com/office/drawing/2014/main" id="{492C4FEA-26BD-67FA-BCC1-D55A7446FBF7}"/>
              </a:ext>
            </a:extLst>
          </p:cNvPr>
          <p:cNvSpPr/>
          <p:nvPr/>
        </p:nvSpPr>
        <p:spPr>
          <a:xfrm>
            <a:off x="12194055" y="5943600"/>
            <a:ext cx="1624583" cy="87629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accent6">
                    <a:lumMod val="75000"/>
                  </a:schemeClr>
                </a:solidFill>
              </a:rPr>
              <a:t>Mortality rates</a:t>
            </a:r>
          </a:p>
          <a:p>
            <a:pPr algn="ctr"/>
            <a:r>
              <a:rPr lang="en-GB" sz="1200" b="1" dirty="0">
                <a:solidFill>
                  <a:schemeClr val="accent6">
                    <a:lumMod val="75000"/>
                  </a:schemeClr>
                </a:solidFill>
              </a:rPr>
              <a:t>(regions, sex, ages)</a:t>
            </a:r>
          </a:p>
          <a:p>
            <a:pPr algn="ctr"/>
            <a:r>
              <a:rPr lang="en-GB" sz="1200" b="1" dirty="0">
                <a:solidFill>
                  <a:schemeClr val="accent6">
                    <a:lumMod val="75000"/>
                  </a:schemeClr>
                </a:solidFill>
              </a:rPr>
              <a:t>[deaths/1000 people]</a:t>
            </a:r>
          </a:p>
        </p:txBody>
      </p:sp>
      <p:sp>
        <p:nvSpPr>
          <p:cNvPr id="239" name="33 Rectángulo redondeado">
            <a:extLst>
              <a:ext uri="{FF2B5EF4-FFF2-40B4-BE49-F238E27FC236}">
                <a16:creationId xmlns:a16="http://schemas.microsoft.com/office/drawing/2014/main" id="{5F645932-7EA1-8243-5742-A88340F4D0C3}"/>
              </a:ext>
            </a:extLst>
          </p:cNvPr>
          <p:cNvSpPr/>
          <p:nvPr/>
        </p:nvSpPr>
        <p:spPr>
          <a:xfrm>
            <a:off x="16470533" y="5718127"/>
            <a:ext cx="1749528" cy="99744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accent6">
                    <a:lumMod val="75000"/>
                  </a:schemeClr>
                </a:solidFill>
              </a:rPr>
              <a:t>Endogenous linear feedbacks to life expectancy at birth</a:t>
            </a:r>
          </a:p>
          <a:p>
            <a:pPr algn="ctr"/>
            <a:r>
              <a:rPr lang="en-GB" sz="1200" b="1" dirty="0">
                <a:solidFill>
                  <a:schemeClr val="accent6">
                    <a:lumMod val="75000"/>
                  </a:schemeClr>
                </a:solidFill>
              </a:rPr>
              <a:t>(regions)</a:t>
            </a:r>
          </a:p>
          <a:p>
            <a:pPr algn="ctr"/>
            <a:r>
              <a:rPr lang="en-GB" sz="1200" b="1" dirty="0">
                <a:solidFill>
                  <a:schemeClr val="accent6">
                    <a:lumMod val="75000"/>
                  </a:schemeClr>
                </a:solidFill>
              </a:rPr>
              <a:t>[years]</a:t>
            </a:r>
          </a:p>
        </p:txBody>
      </p:sp>
      <p:sp>
        <p:nvSpPr>
          <p:cNvPr id="278" name="2 CuadroTexto">
            <a:extLst>
              <a:ext uri="{FF2B5EF4-FFF2-40B4-BE49-F238E27FC236}">
                <a16:creationId xmlns:a16="http://schemas.microsoft.com/office/drawing/2014/main" id="{EFB8EC5D-AD83-ECE2-193E-28435ED244EB}"/>
              </a:ext>
            </a:extLst>
          </p:cNvPr>
          <p:cNvSpPr txBox="1"/>
          <p:nvPr/>
        </p:nvSpPr>
        <p:spPr>
          <a:xfrm>
            <a:off x="17926073" y="9691046"/>
            <a:ext cx="8002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err="1">
                <a:solidFill>
                  <a:srgbClr val="FF3399"/>
                </a:solidFill>
              </a:rPr>
              <a:t>Policcy</a:t>
            </a:r>
            <a:endParaRPr lang="en-GB" sz="1000" b="1" dirty="0">
              <a:solidFill>
                <a:srgbClr val="FF3399"/>
              </a:solidFill>
            </a:endParaRPr>
          </a:p>
          <a:p>
            <a:pPr algn="ctr"/>
            <a:r>
              <a:rPr lang="en-GB" sz="1000" b="1" dirty="0">
                <a:solidFill>
                  <a:srgbClr val="FF3399"/>
                </a:solidFill>
              </a:rPr>
              <a:t>(subscripts)</a:t>
            </a:r>
          </a:p>
          <a:p>
            <a:pPr algn="ctr"/>
            <a:r>
              <a:rPr lang="en-GB" sz="1000" b="1" dirty="0">
                <a:solidFill>
                  <a:srgbClr val="FF3399"/>
                </a:solidFill>
              </a:rPr>
              <a:t>[unit]</a:t>
            </a:r>
          </a:p>
        </p:txBody>
      </p:sp>
      <p:sp>
        <p:nvSpPr>
          <p:cNvPr id="225" name="Rectángulo 111">
            <a:extLst>
              <a:ext uri="{FF2B5EF4-FFF2-40B4-BE49-F238E27FC236}">
                <a16:creationId xmlns:a16="http://schemas.microsoft.com/office/drawing/2014/main" id="{5AB652C9-02C3-6FCB-3836-180C36A97666}"/>
              </a:ext>
            </a:extLst>
          </p:cNvPr>
          <p:cNvSpPr/>
          <p:nvPr/>
        </p:nvSpPr>
        <p:spPr>
          <a:xfrm>
            <a:off x="17635279" y="9079724"/>
            <a:ext cx="1354990" cy="55245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Auxiliary variable</a:t>
            </a:r>
          </a:p>
          <a:p>
            <a:pPr algn="ctr"/>
            <a:r>
              <a:rPr lang="en-GB" sz="1000" b="1" dirty="0">
                <a:solidFill>
                  <a:schemeClr val="tx1"/>
                </a:solidFill>
              </a:rPr>
              <a:t>(subscripts)</a:t>
            </a:r>
          </a:p>
          <a:p>
            <a:pPr algn="ctr"/>
            <a:r>
              <a:rPr lang="en-GB" sz="1000" b="1" dirty="0">
                <a:solidFill>
                  <a:schemeClr val="tx1"/>
                </a:solidFill>
              </a:rPr>
              <a:t>[unit]</a:t>
            </a:r>
          </a:p>
        </p:txBody>
      </p:sp>
      <p:sp>
        <p:nvSpPr>
          <p:cNvPr id="279" name="Elipse 142">
            <a:extLst>
              <a:ext uri="{FF2B5EF4-FFF2-40B4-BE49-F238E27FC236}">
                <a16:creationId xmlns:a16="http://schemas.microsoft.com/office/drawing/2014/main" id="{90F40EA8-A10A-834F-93C5-8D544A3FB6B8}"/>
              </a:ext>
            </a:extLst>
          </p:cNvPr>
          <p:cNvSpPr/>
          <p:nvPr/>
        </p:nvSpPr>
        <p:spPr>
          <a:xfrm>
            <a:off x="16172764" y="9094799"/>
            <a:ext cx="1044668" cy="61441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226" name="Rectángulo 111">
            <a:extLst>
              <a:ext uri="{FF2B5EF4-FFF2-40B4-BE49-F238E27FC236}">
                <a16:creationId xmlns:a16="http://schemas.microsoft.com/office/drawing/2014/main" id="{CB428DE6-37BF-DA8B-D714-14D00D4F2ABA}"/>
              </a:ext>
            </a:extLst>
          </p:cNvPr>
          <p:cNvSpPr/>
          <p:nvPr/>
        </p:nvSpPr>
        <p:spPr>
          <a:xfrm>
            <a:off x="14208635" y="8954665"/>
            <a:ext cx="1354990" cy="55245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LEYEND</a:t>
            </a:r>
          </a:p>
        </p:txBody>
      </p:sp>
      <p:sp>
        <p:nvSpPr>
          <p:cNvPr id="280" name="Rectángulo 111">
            <a:extLst>
              <a:ext uri="{FF2B5EF4-FFF2-40B4-BE49-F238E27FC236}">
                <a16:creationId xmlns:a16="http://schemas.microsoft.com/office/drawing/2014/main" id="{7A3EDA15-46DD-9A47-4B3E-3AF4F0BED123}"/>
              </a:ext>
            </a:extLst>
          </p:cNvPr>
          <p:cNvSpPr/>
          <p:nvPr/>
        </p:nvSpPr>
        <p:spPr>
          <a:xfrm>
            <a:off x="17619821" y="10406436"/>
            <a:ext cx="1354990" cy="55245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dirty="0">
                <a:solidFill>
                  <a:srgbClr val="0070C0"/>
                </a:solidFill>
              </a:rPr>
              <a:t>Exogenous variables</a:t>
            </a:r>
          </a:p>
          <a:p>
            <a:pPr algn="ctr"/>
            <a:r>
              <a:rPr lang="en-GB" sz="1000" b="1" dirty="0">
                <a:solidFill>
                  <a:srgbClr val="0070C0"/>
                </a:solidFill>
              </a:rPr>
              <a:t>(subscripts)</a:t>
            </a:r>
          </a:p>
          <a:p>
            <a:pPr algn="ctr"/>
            <a:r>
              <a:rPr lang="en-GB" sz="1000" b="1" dirty="0">
                <a:solidFill>
                  <a:srgbClr val="0070C0"/>
                </a:solidFill>
              </a:rPr>
              <a:t>[unit]</a:t>
            </a:r>
          </a:p>
        </p:txBody>
      </p:sp>
      <p:sp>
        <p:nvSpPr>
          <p:cNvPr id="281" name="CuadroTexto 280">
            <a:extLst>
              <a:ext uri="{FF2B5EF4-FFF2-40B4-BE49-F238E27FC236}">
                <a16:creationId xmlns:a16="http://schemas.microsoft.com/office/drawing/2014/main" id="{7B800D7C-6DF9-A4D7-498D-AB85FAF6B943}"/>
              </a:ext>
            </a:extLst>
          </p:cNvPr>
          <p:cNvSpPr txBox="1"/>
          <p:nvPr/>
        </p:nvSpPr>
        <p:spPr>
          <a:xfrm>
            <a:off x="15930390" y="9838523"/>
            <a:ext cx="1587313" cy="2462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rgbClr val="7030A0"/>
                </a:solidFill>
              </a:rPr>
              <a:t>SWITCH</a:t>
            </a:r>
          </a:p>
        </p:txBody>
      </p:sp>
      <p:cxnSp>
        <p:nvCxnSpPr>
          <p:cNvPr id="290" name="Conector recto de flecha 289">
            <a:extLst>
              <a:ext uri="{FF2B5EF4-FFF2-40B4-BE49-F238E27FC236}">
                <a16:creationId xmlns:a16="http://schemas.microsoft.com/office/drawing/2014/main" id="{7E6E8090-2DE7-A74F-E9C4-D0D2E71F8268}"/>
              </a:ext>
            </a:extLst>
          </p:cNvPr>
          <p:cNvCxnSpPr>
            <a:cxnSpLocks/>
          </p:cNvCxnSpPr>
          <p:nvPr/>
        </p:nvCxnSpPr>
        <p:spPr>
          <a:xfrm flipH="1">
            <a:off x="14520191" y="10059566"/>
            <a:ext cx="86931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ector recto de flecha 291">
            <a:extLst>
              <a:ext uri="{FF2B5EF4-FFF2-40B4-BE49-F238E27FC236}">
                <a16:creationId xmlns:a16="http://schemas.microsoft.com/office/drawing/2014/main" id="{CFA9AE7D-96E6-240D-7D5D-B8B96EAF09E7}"/>
              </a:ext>
            </a:extLst>
          </p:cNvPr>
          <p:cNvCxnSpPr>
            <a:cxnSpLocks/>
          </p:cNvCxnSpPr>
          <p:nvPr/>
        </p:nvCxnSpPr>
        <p:spPr>
          <a:xfrm flipH="1">
            <a:off x="14542559" y="10694263"/>
            <a:ext cx="8693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ángulo 111">
            <a:extLst>
              <a:ext uri="{FF2B5EF4-FFF2-40B4-BE49-F238E27FC236}">
                <a16:creationId xmlns:a16="http://schemas.microsoft.com/office/drawing/2014/main" id="{5877141A-1941-F011-841B-ED6D56364D2E}"/>
              </a:ext>
            </a:extLst>
          </p:cNvPr>
          <p:cNvSpPr/>
          <p:nvPr/>
        </p:nvSpPr>
        <p:spPr>
          <a:xfrm>
            <a:off x="14419655" y="9652387"/>
            <a:ext cx="1056984" cy="37227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Exogenous source</a:t>
            </a:r>
          </a:p>
        </p:txBody>
      </p:sp>
      <p:sp>
        <p:nvSpPr>
          <p:cNvPr id="285" name="Rectángulo 111">
            <a:extLst>
              <a:ext uri="{FF2B5EF4-FFF2-40B4-BE49-F238E27FC236}">
                <a16:creationId xmlns:a16="http://schemas.microsoft.com/office/drawing/2014/main" id="{DAD1A6C8-C929-5528-CB64-A3BD50580355}"/>
              </a:ext>
            </a:extLst>
          </p:cNvPr>
          <p:cNvSpPr/>
          <p:nvPr/>
        </p:nvSpPr>
        <p:spPr>
          <a:xfrm>
            <a:off x="14419655" y="10346158"/>
            <a:ext cx="1126834" cy="37227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Endogenous source</a:t>
            </a:r>
          </a:p>
        </p:txBody>
      </p:sp>
      <p:cxnSp>
        <p:nvCxnSpPr>
          <p:cNvPr id="5" name="Conector: angular 4">
            <a:extLst>
              <a:ext uri="{FF2B5EF4-FFF2-40B4-BE49-F238E27FC236}">
                <a16:creationId xmlns:a16="http://schemas.microsoft.com/office/drawing/2014/main" id="{86D70EC0-89AA-BB89-48BA-5FCEE35CB31C}"/>
              </a:ext>
            </a:extLst>
          </p:cNvPr>
          <p:cNvCxnSpPr>
            <a:cxnSpLocks/>
            <a:stCxn id="56" idx="2"/>
            <a:endCxn id="12" idx="1"/>
          </p:cNvCxnSpPr>
          <p:nvPr/>
        </p:nvCxnSpPr>
        <p:spPr>
          <a:xfrm rot="16200000" flipH="1">
            <a:off x="6990723" y="9333519"/>
            <a:ext cx="592647" cy="480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1DD2152A-B0BD-D8B9-2F6D-3FB2EBF96573}"/>
              </a:ext>
            </a:extLst>
          </p:cNvPr>
          <p:cNvCxnSpPr>
            <a:cxnSpLocks/>
            <a:stCxn id="56" idx="2"/>
            <a:endCxn id="131" idx="1"/>
          </p:cNvCxnSpPr>
          <p:nvPr/>
        </p:nvCxnSpPr>
        <p:spPr>
          <a:xfrm rot="16200000" flipH="1">
            <a:off x="6638869" y="9685374"/>
            <a:ext cx="1358180" cy="5420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10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tángulo: esquinas redondeadas 226">
            <a:extLst>
              <a:ext uri="{FF2B5EF4-FFF2-40B4-BE49-F238E27FC236}">
                <a16:creationId xmlns:a16="http://schemas.microsoft.com/office/drawing/2014/main" id="{092818D9-52E2-AC9D-BE57-D78B3BF3CDBF}"/>
              </a:ext>
            </a:extLst>
          </p:cNvPr>
          <p:cNvSpPr/>
          <p:nvPr/>
        </p:nvSpPr>
        <p:spPr>
          <a:xfrm>
            <a:off x="14863488" y="12230562"/>
            <a:ext cx="4733484" cy="22120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/>
          </a:p>
        </p:txBody>
      </p:sp>
      <p:sp>
        <p:nvSpPr>
          <p:cNvPr id="278" name="2 CuadroTexto">
            <a:extLst>
              <a:ext uri="{FF2B5EF4-FFF2-40B4-BE49-F238E27FC236}">
                <a16:creationId xmlns:a16="http://schemas.microsoft.com/office/drawing/2014/main" id="{EFB8EC5D-AD83-ECE2-193E-28435ED244EB}"/>
              </a:ext>
            </a:extLst>
          </p:cNvPr>
          <p:cNvSpPr txBox="1"/>
          <p:nvPr/>
        </p:nvSpPr>
        <p:spPr>
          <a:xfrm>
            <a:off x="18580927" y="12986546"/>
            <a:ext cx="8002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err="1">
                <a:solidFill>
                  <a:srgbClr val="FF3399"/>
                </a:solidFill>
              </a:rPr>
              <a:t>Policcy</a:t>
            </a:r>
            <a:endParaRPr lang="en-GB" sz="1000" b="1" dirty="0">
              <a:solidFill>
                <a:srgbClr val="FF3399"/>
              </a:solidFill>
            </a:endParaRPr>
          </a:p>
          <a:p>
            <a:pPr algn="ctr"/>
            <a:r>
              <a:rPr lang="en-GB" sz="1000" b="1" dirty="0">
                <a:solidFill>
                  <a:srgbClr val="FF3399"/>
                </a:solidFill>
              </a:rPr>
              <a:t>(subscripts)</a:t>
            </a:r>
          </a:p>
          <a:p>
            <a:pPr algn="ctr"/>
            <a:r>
              <a:rPr lang="en-GB" sz="1000" b="1" dirty="0">
                <a:solidFill>
                  <a:srgbClr val="FF3399"/>
                </a:solidFill>
              </a:rPr>
              <a:t>[unit]</a:t>
            </a:r>
          </a:p>
        </p:txBody>
      </p:sp>
      <p:sp>
        <p:nvSpPr>
          <p:cNvPr id="225" name="Rectángulo 111">
            <a:extLst>
              <a:ext uri="{FF2B5EF4-FFF2-40B4-BE49-F238E27FC236}">
                <a16:creationId xmlns:a16="http://schemas.microsoft.com/office/drawing/2014/main" id="{5AB652C9-02C3-6FCB-3836-180C36A97666}"/>
              </a:ext>
            </a:extLst>
          </p:cNvPr>
          <p:cNvSpPr/>
          <p:nvPr/>
        </p:nvSpPr>
        <p:spPr>
          <a:xfrm>
            <a:off x="18290133" y="12375224"/>
            <a:ext cx="1354990" cy="55245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Auxiliary variable</a:t>
            </a:r>
          </a:p>
          <a:p>
            <a:pPr algn="ctr"/>
            <a:r>
              <a:rPr lang="en-GB" sz="1000" b="1" dirty="0">
                <a:solidFill>
                  <a:schemeClr val="tx1"/>
                </a:solidFill>
              </a:rPr>
              <a:t>(subscripts)</a:t>
            </a:r>
          </a:p>
          <a:p>
            <a:pPr algn="ctr"/>
            <a:r>
              <a:rPr lang="en-GB" sz="1000" b="1" dirty="0">
                <a:solidFill>
                  <a:schemeClr val="tx1"/>
                </a:solidFill>
              </a:rPr>
              <a:t>[unit]</a:t>
            </a:r>
          </a:p>
        </p:txBody>
      </p:sp>
      <p:sp>
        <p:nvSpPr>
          <p:cNvPr id="279" name="Elipse 142">
            <a:extLst>
              <a:ext uri="{FF2B5EF4-FFF2-40B4-BE49-F238E27FC236}">
                <a16:creationId xmlns:a16="http://schemas.microsoft.com/office/drawing/2014/main" id="{90F40EA8-A10A-834F-93C5-8D544A3FB6B8}"/>
              </a:ext>
            </a:extLst>
          </p:cNvPr>
          <p:cNvSpPr/>
          <p:nvPr/>
        </p:nvSpPr>
        <p:spPr>
          <a:xfrm>
            <a:off x="16848755" y="12299208"/>
            <a:ext cx="1044668" cy="61441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226" name="Rectángulo 111">
            <a:extLst>
              <a:ext uri="{FF2B5EF4-FFF2-40B4-BE49-F238E27FC236}">
                <a16:creationId xmlns:a16="http://schemas.microsoft.com/office/drawing/2014/main" id="{CB428DE6-37BF-DA8B-D714-14D00D4F2ABA}"/>
              </a:ext>
            </a:extLst>
          </p:cNvPr>
          <p:cNvSpPr/>
          <p:nvPr/>
        </p:nvSpPr>
        <p:spPr>
          <a:xfrm>
            <a:off x="14863489" y="12250165"/>
            <a:ext cx="1354990" cy="55245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LEYEND</a:t>
            </a:r>
          </a:p>
        </p:txBody>
      </p:sp>
      <p:sp>
        <p:nvSpPr>
          <p:cNvPr id="280" name="Rectángulo 111">
            <a:extLst>
              <a:ext uri="{FF2B5EF4-FFF2-40B4-BE49-F238E27FC236}">
                <a16:creationId xmlns:a16="http://schemas.microsoft.com/office/drawing/2014/main" id="{7A3EDA15-46DD-9A47-4B3E-3AF4F0BED123}"/>
              </a:ext>
            </a:extLst>
          </p:cNvPr>
          <p:cNvSpPr/>
          <p:nvPr/>
        </p:nvSpPr>
        <p:spPr>
          <a:xfrm>
            <a:off x="18274675" y="13701936"/>
            <a:ext cx="1354990" cy="55245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dirty="0">
                <a:solidFill>
                  <a:srgbClr val="0070C0"/>
                </a:solidFill>
              </a:rPr>
              <a:t>Exogenous variables</a:t>
            </a:r>
          </a:p>
          <a:p>
            <a:pPr algn="ctr"/>
            <a:r>
              <a:rPr lang="en-GB" sz="1000" b="1" dirty="0">
                <a:solidFill>
                  <a:srgbClr val="0070C0"/>
                </a:solidFill>
              </a:rPr>
              <a:t>(subscripts)</a:t>
            </a:r>
          </a:p>
          <a:p>
            <a:pPr algn="ctr"/>
            <a:r>
              <a:rPr lang="en-GB" sz="1000" b="1" dirty="0">
                <a:solidFill>
                  <a:srgbClr val="0070C0"/>
                </a:solidFill>
              </a:rPr>
              <a:t>[unit]</a:t>
            </a:r>
          </a:p>
        </p:txBody>
      </p:sp>
      <p:sp>
        <p:nvSpPr>
          <p:cNvPr id="281" name="CuadroTexto 280">
            <a:extLst>
              <a:ext uri="{FF2B5EF4-FFF2-40B4-BE49-F238E27FC236}">
                <a16:creationId xmlns:a16="http://schemas.microsoft.com/office/drawing/2014/main" id="{7B800D7C-6DF9-A4D7-498D-AB85FAF6B943}"/>
              </a:ext>
            </a:extLst>
          </p:cNvPr>
          <p:cNvSpPr txBox="1"/>
          <p:nvPr/>
        </p:nvSpPr>
        <p:spPr>
          <a:xfrm>
            <a:off x="16606866" y="13035029"/>
            <a:ext cx="1587313" cy="2462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rgbClr val="7030A0"/>
                </a:solidFill>
              </a:rPr>
              <a:t>SWITCH</a:t>
            </a:r>
          </a:p>
        </p:txBody>
      </p:sp>
      <p:cxnSp>
        <p:nvCxnSpPr>
          <p:cNvPr id="290" name="Conector recto de flecha 289">
            <a:extLst>
              <a:ext uri="{FF2B5EF4-FFF2-40B4-BE49-F238E27FC236}">
                <a16:creationId xmlns:a16="http://schemas.microsoft.com/office/drawing/2014/main" id="{7E6E8090-2DE7-A74F-E9C4-D0D2E71F8268}"/>
              </a:ext>
            </a:extLst>
          </p:cNvPr>
          <p:cNvCxnSpPr>
            <a:cxnSpLocks/>
          </p:cNvCxnSpPr>
          <p:nvPr/>
        </p:nvCxnSpPr>
        <p:spPr>
          <a:xfrm flipH="1">
            <a:off x="15175045" y="13355066"/>
            <a:ext cx="86931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ector recto de flecha 291">
            <a:extLst>
              <a:ext uri="{FF2B5EF4-FFF2-40B4-BE49-F238E27FC236}">
                <a16:creationId xmlns:a16="http://schemas.microsoft.com/office/drawing/2014/main" id="{CFA9AE7D-96E6-240D-7D5D-B8B96EAF09E7}"/>
              </a:ext>
            </a:extLst>
          </p:cNvPr>
          <p:cNvCxnSpPr>
            <a:cxnSpLocks/>
          </p:cNvCxnSpPr>
          <p:nvPr/>
        </p:nvCxnSpPr>
        <p:spPr>
          <a:xfrm flipH="1">
            <a:off x="15197413" y="13989763"/>
            <a:ext cx="8693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ángulo 111">
            <a:extLst>
              <a:ext uri="{FF2B5EF4-FFF2-40B4-BE49-F238E27FC236}">
                <a16:creationId xmlns:a16="http://schemas.microsoft.com/office/drawing/2014/main" id="{5877141A-1941-F011-841B-ED6D56364D2E}"/>
              </a:ext>
            </a:extLst>
          </p:cNvPr>
          <p:cNvSpPr/>
          <p:nvPr/>
        </p:nvSpPr>
        <p:spPr>
          <a:xfrm>
            <a:off x="15074509" y="12947887"/>
            <a:ext cx="1056984" cy="37227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Exogenous source</a:t>
            </a:r>
          </a:p>
        </p:txBody>
      </p:sp>
      <p:sp>
        <p:nvSpPr>
          <p:cNvPr id="285" name="Rectángulo 111">
            <a:extLst>
              <a:ext uri="{FF2B5EF4-FFF2-40B4-BE49-F238E27FC236}">
                <a16:creationId xmlns:a16="http://schemas.microsoft.com/office/drawing/2014/main" id="{DAD1A6C8-C929-5528-CB64-A3BD50580355}"/>
              </a:ext>
            </a:extLst>
          </p:cNvPr>
          <p:cNvSpPr/>
          <p:nvPr/>
        </p:nvSpPr>
        <p:spPr>
          <a:xfrm>
            <a:off x="15074509" y="13641658"/>
            <a:ext cx="1126834" cy="37227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Endogenous source</a:t>
            </a:r>
          </a:p>
        </p:txBody>
      </p:sp>
      <p:sp>
        <p:nvSpPr>
          <p:cNvPr id="2" name="Rectángulo 111">
            <a:extLst>
              <a:ext uri="{FF2B5EF4-FFF2-40B4-BE49-F238E27FC236}">
                <a16:creationId xmlns:a16="http://schemas.microsoft.com/office/drawing/2014/main" id="{B8D8340D-6C93-B6F2-F541-914F212647DC}"/>
              </a:ext>
            </a:extLst>
          </p:cNvPr>
          <p:cNvSpPr/>
          <p:nvPr/>
        </p:nvSpPr>
        <p:spPr>
          <a:xfrm>
            <a:off x="13500119" y="7295427"/>
            <a:ext cx="872662" cy="69849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GDP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(regions)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[$/year]</a:t>
            </a:r>
          </a:p>
        </p:txBody>
      </p:sp>
      <p:cxnSp>
        <p:nvCxnSpPr>
          <p:cNvPr id="5" name="Conector angular 17">
            <a:extLst>
              <a:ext uri="{FF2B5EF4-FFF2-40B4-BE49-F238E27FC236}">
                <a16:creationId xmlns:a16="http://schemas.microsoft.com/office/drawing/2014/main" id="{01BB346A-04B6-DCEA-E18F-E5A3E7810B29}"/>
              </a:ext>
            </a:extLst>
          </p:cNvPr>
          <p:cNvCxnSpPr>
            <a:cxnSpLocks/>
            <a:stCxn id="2" idx="3"/>
            <a:endCxn id="354" idx="2"/>
          </p:cNvCxnSpPr>
          <p:nvPr/>
        </p:nvCxnSpPr>
        <p:spPr>
          <a:xfrm>
            <a:off x="14372781" y="7644676"/>
            <a:ext cx="3359712" cy="36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111">
            <a:extLst>
              <a:ext uri="{FF2B5EF4-FFF2-40B4-BE49-F238E27FC236}">
                <a16:creationId xmlns:a16="http://schemas.microsoft.com/office/drawing/2014/main" id="{9FDE8352-7A9A-05E0-02C8-EFCE4FF22510}"/>
              </a:ext>
            </a:extLst>
          </p:cNvPr>
          <p:cNvSpPr/>
          <p:nvPr/>
        </p:nvSpPr>
        <p:spPr>
          <a:xfrm>
            <a:off x="11595539" y="8203474"/>
            <a:ext cx="1447396" cy="69849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Population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(regions, sex, ages)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[people]</a:t>
            </a:r>
          </a:p>
        </p:txBody>
      </p:sp>
      <p:sp>
        <p:nvSpPr>
          <p:cNvPr id="18" name="Rectángulo 111">
            <a:extLst>
              <a:ext uri="{FF2B5EF4-FFF2-40B4-BE49-F238E27FC236}">
                <a16:creationId xmlns:a16="http://schemas.microsoft.com/office/drawing/2014/main" id="{289E24DF-AB38-E1B5-E3AC-A4EEC1EC8AE4}"/>
              </a:ext>
            </a:extLst>
          </p:cNvPr>
          <p:cNvSpPr/>
          <p:nvPr/>
        </p:nvSpPr>
        <p:spPr>
          <a:xfrm>
            <a:off x="12989176" y="9481261"/>
            <a:ext cx="1553735" cy="82872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Life expectancy at birth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(regions, sex)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[years]</a:t>
            </a:r>
          </a:p>
        </p:txBody>
      </p:sp>
      <p:sp>
        <p:nvSpPr>
          <p:cNvPr id="19" name="Rectángulo 111">
            <a:extLst>
              <a:ext uri="{FF2B5EF4-FFF2-40B4-BE49-F238E27FC236}">
                <a16:creationId xmlns:a16="http://schemas.microsoft.com/office/drawing/2014/main" id="{1611D2CB-1377-0BA9-A81C-BAA1C019E917}"/>
              </a:ext>
            </a:extLst>
          </p:cNvPr>
          <p:cNvSpPr/>
          <p:nvPr/>
        </p:nvSpPr>
        <p:spPr>
          <a:xfrm>
            <a:off x="11712483" y="10939277"/>
            <a:ext cx="1352509" cy="89124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Average schooling time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(regions, sex)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[years]</a:t>
            </a:r>
          </a:p>
        </p:txBody>
      </p:sp>
      <p:sp>
        <p:nvSpPr>
          <p:cNvPr id="20" name="Rectángulo 111">
            <a:extLst>
              <a:ext uri="{FF2B5EF4-FFF2-40B4-BE49-F238E27FC236}">
                <a16:creationId xmlns:a16="http://schemas.microsoft.com/office/drawing/2014/main" id="{7FACABE4-EC67-A480-7815-2AA05AEAF88B}"/>
              </a:ext>
            </a:extLst>
          </p:cNvPr>
          <p:cNvSpPr/>
          <p:nvPr/>
        </p:nvSpPr>
        <p:spPr>
          <a:xfrm>
            <a:off x="13195107" y="11613710"/>
            <a:ext cx="1606055" cy="91852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Schooling life expectancy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(regions)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[years]</a:t>
            </a:r>
          </a:p>
        </p:txBody>
      </p:sp>
      <p:sp>
        <p:nvSpPr>
          <p:cNvPr id="21" name="Rectángulo 111">
            <a:extLst>
              <a:ext uri="{FF2B5EF4-FFF2-40B4-BE49-F238E27FC236}">
                <a16:creationId xmlns:a16="http://schemas.microsoft.com/office/drawing/2014/main" id="{46133463-AF7F-FB4D-5EE4-3FF62D9EB9C6}"/>
              </a:ext>
            </a:extLst>
          </p:cNvPr>
          <p:cNvSpPr/>
          <p:nvPr/>
        </p:nvSpPr>
        <p:spPr>
          <a:xfrm>
            <a:off x="15289848" y="11083543"/>
            <a:ext cx="1421127" cy="6007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Knowledge index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(regions, sex)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[years]</a:t>
            </a:r>
          </a:p>
        </p:txBody>
      </p:sp>
      <p:sp>
        <p:nvSpPr>
          <p:cNvPr id="23" name="Rectángulo 111">
            <a:extLst>
              <a:ext uri="{FF2B5EF4-FFF2-40B4-BE49-F238E27FC236}">
                <a16:creationId xmlns:a16="http://schemas.microsoft.com/office/drawing/2014/main" id="{0D237765-679E-3886-AA7B-4F3103191293}"/>
              </a:ext>
            </a:extLst>
          </p:cNvPr>
          <p:cNvSpPr/>
          <p:nvPr/>
        </p:nvSpPr>
        <p:spPr>
          <a:xfrm>
            <a:off x="15315500" y="8139918"/>
            <a:ext cx="1447395" cy="82872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Living standard index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(regions, sex)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[years]</a:t>
            </a:r>
          </a:p>
        </p:txBody>
      </p:sp>
      <p:sp>
        <p:nvSpPr>
          <p:cNvPr id="24" name="Rectángulo 111">
            <a:extLst>
              <a:ext uri="{FF2B5EF4-FFF2-40B4-BE49-F238E27FC236}">
                <a16:creationId xmlns:a16="http://schemas.microsoft.com/office/drawing/2014/main" id="{72C18057-65F9-E547-9516-D5B5367A3E6C}"/>
              </a:ext>
            </a:extLst>
          </p:cNvPr>
          <p:cNvSpPr/>
          <p:nvPr/>
        </p:nvSpPr>
        <p:spPr>
          <a:xfrm>
            <a:off x="15153661" y="9486809"/>
            <a:ext cx="1695093" cy="82872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Long and healthy life index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(regions, sex)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[years]</a:t>
            </a:r>
          </a:p>
        </p:txBody>
      </p:sp>
      <p:cxnSp>
        <p:nvCxnSpPr>
          <p:cNvPr id="25" name="Conector angular 17">
            <a:extLst>
              <a:ext uri="{FF2B5EF4-FFF2-40B4-BE49-F238E27FC236}">
                <a16:creationId xmlns:a16="http://schemas.microsoft.com/office/drawing/2014/main" id="{6EFA673A-0DC8-A79B-7D7D-9C5223F01349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>
            <a:off x="14542911" y="9895624"/>
            <a:ext cx="610750" cy="554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17">
            <a:extLst>
              <a:ext uri="{FF2B5EF4-FFF2-40B4-BE49-F238E27FC236}">
                <a16:creationId xmlns:a16="http://schemas.microsoft.com/office/drawing/2014/main" id="{DD02B5DC-E60B-D41E-2ED8-0583B824D0B5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13064992" y="11383925"/>
            <a:ext cx="2224856" cy="9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r 17">
            <a:extLst>
              <a:ext uri="{FF2B5EF4-FFF2-40B4-BE49-F238E27FC236}">
                <a16:creationId xmlns:a16="http://schemas.microsoft.com/office/drawing/2014/main" id="{68B5920F-093C-C53F-72DE-AB8229E3380E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14801162" y="11383925"/>
            <a:ext cx="488686" cy="68904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17">
            <a:extLst>
              <a:ext uri="{FF2B5EF4-FFF2-40B4-BE49-F238E27FC236}">
                <a16:creationId xmlns:a16="http://schemas.microsoft.com/office/drawing/2014/main" id="{75E44B5D-F72C-CBA9-167D-5BD5666DF44D}"/>
              </a:ext>
            </a:extLst>
          </p:cNvPr>
          <p:cNvCxnSpPr>
            <a:cxnSpLocks/>
            <a:stCxn id="2" idx="3"/>
            <a:endCxn id="23" idx="0"/>
          </p:cNvCxnSpPr>
          <p:nvPr/>
        </p:nvCxnSpPr>
        <p:spPr>
          <a:xfrm>
            <a:off x="14372781" y="7644676"/>
            <a:ext cx="1666417" cy="49524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r 17">
            <a:extLst>
              <a:ext uri="{FF2B5EF4-FFF2-40B4-BE49-F238E27FC236}">
                <a16:creationId xmlns:a16="http://schemas.microsoft.com/office/drawing/2014/main" id="{097BFCED-40F4-E726-61A4-F9D2CB9CA69E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>
            <a:off x="13042935" y="8552723"/>
            <a:ext cx="2272565" cy="155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r 17">
            <a:extLst>
              <a:ext uri="{FF2B5EF4-FFF2-40B4-BE49-F238E27FC236}">
                <a16:creationId xmlns:a16="http://schemas.microsoft.com/office/drawing/2014/main" id="{59FACD2A-9B88-038D-65A7-2C1DB5199493}"/>
              </a:ext>
            </a:extLst>
          </p:cNvPr>
          <p:cNvCxnSpPr>
            <a:cxnSpLocks/>
            <a:stCxn id="23" idx="3"/>
            <a:endCxn id="344" idx="0"/>
          </p:cNvCxnSpPr>
          <p:nvPr/>
        </p:nvCxnSpPr>
        <p:spPr>
          <a:xfrm>
            <a:off x="16762895" y="8554282"/>
            <a:ext cx="1726297" cy="59019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17">
            <a:extLst>
              <a:ext uri="{FF2B5EF4-FFF2-40B4-BE49-F238E27FC236}">
                <a16:creationId xmlns:a16="http://schemas.microsoft.com/office/drawing/2014/main" id="{F428F66F-4DF6-1EBC-EA03-2BA4C45AFC97}"/>
              </a:ext>
            </a:extLst>
          </p:cNvPr>
          <p:cNvCxnSpPr>
            <a:cxnSpLocks/>
            <a:stCxn id="24" idx="3"/>
            <a:endCxn id="344" idx="2"/>
          </p:cNvCxnSpPr>
          <p:nvPr/>
        </p:nvCxnSpPr>
        <p:spPr>
          <a:xfrm>
            <a:off x="16848754" y="9901173"/>
            <a:ext cx="883739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17">
            <a:extLst>
              <a:ext uri="{FF2B5EF4-FFF2-40B4-BE49-F238E27FC236}">
                <a16:creationId xmlns:a16="http://schemas.microsoft.com/office/drawing/2014/main" id="{28F553C4-6329-A39D-30A1-24C251CA3420}"/>
              </a:ext>
            </a:extLst>
          </p:cNvPr>
          <p:cNvCxnSpPr>
            <a:cxnSpLocks/>
            <a:stCxn id="21" idx="3"/>
            <a:endCxn id="344" idx="4"/>
          </p:cNvCxnSpPr>
          <p:nvPr/>
        </p:nvCxnSpPr>
        <p:spPr>
          <a:xfrm flipV="1">
            <a:off x="16710975" y="10657871"/>
            <a:ext cx="1778217" cy="72605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111">
            <a:extLst>
              <a:ext uri="{FF2B5EF4-FFF2-40B4-BE49-F238E27FC236}">
                <a16:creationId xmlns:a16="http://schemas.microsoft.com/office/drawing/2014/main" id="{FECD94FC-9DEE-A4A9-EED5-F911254110CE}"/>
              </a:ext>
            </a:extLst>
          </p:cNvPr>
          <p:cNvSpPr/>
          <p:nvPr/>
        </p:nvSpPr>
        <p:spPr>
          <a:xfrm>
            <a:off x="8188494" y="8003545"/>
            <a:ext cx="1529410" cy="109835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Accumulated public expenditure on education per capita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(regions)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[$/person]</a:t>
            </a:r>
          </a:p>
        </p:txBody>
      </p:sp>
      <p:sp>
        <p:nvSpPr>
          <p:cNvPr id="141" name="Rectángulo 111">
            <a:extLst>
              <a:ext uri="{FF2B5EF4-FFF2-40B4-BE49-F238E27FC236}">
                <a16:creationId xmlns:a16="http://schemas.microsoft.com/office/drawing/2014/main" id="{C8BD50FE-DCC3-E24A-9F8B-972D4D7EBBC2}"/>
              </a:ext>
            </a:extLst>
          </p:cNvPr>
          <p:cNvSpPr/>
          <p:nvPr/>
        </p:nvSpPr>
        <p:spPr>
          <a:xfrm>
            <a:off x="4702711" y="8625744"/>
            <a:ext cx="1949503" cy="7282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Government consumption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(regions)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[$/person]</a:t>
            </a:r>
          </a:p>
        </p:txBody>
      </p:sp>
      <p:cxnSp>
        <p:nvCxnSpPr>
          <p:cNvPr id="143" name="Conector angular 17">
            <a:extLst>
              <a:ext uri="{FF2B5EF4-FFF2-40B4-BE49-F238E27FC236}">
                <a16:creationId xmlns:a16="http://schemas.microsoft.com/office/drawing/2014/main" id="{3E62A566-B50E-5C46-AA14-B4A199150E61}"/>
              </a:ext>
            </a:extLst>
          </p:cNvPr>
          <p:cNvCxnSpPr>
            <a:cxnSpLocks/>
            <a:stCxn id="141" idx="3"/>
            <a:endCxn id="135" idx="1"/>
          </p:cNvCxnSpPr>
          <p:nvPr/>
        </p:nvCxnSpPr>
        <p:spPr>
          <a:xfrm flipV="1">
            <a:off x="6652214" y="8552722"/>
            <a:ext cx="1536280" cy="4371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angular 17">
            <a:extLst>
              <a:ext uri="{FF2B5EF4-FFF2-40B4-BE49-F238E27FC236}">
                <a16:creationId xmlns:a16="http://schemas.microsoft.com/office/drawing/2014/main" id="{22B0B79C-A674-C994-EB32-5F531FF3D44B}"/>
              </a:ext>
            </a:extLst>
          </p:cNvPr>
          <p:cNvCxnSpPr>
            <a:cxnSpLocks/>
            <a:stCxn id="10" idx="1"/>
            <a:endCxn id="135" idx="3"/>
          </p:cNvCxnSpPr>
          <p:nvPr/>
        </p:nvCxnSpPr>
        <p:spPr>
          <a:xfrm rot="10800000">
            <a:off x="9717905" y="8552723"/>
            <a:ext cx="187763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ángulo 111">
            <a:extLst>
              <a:ext uri="{FF2B5EF4-FFF2-40B4-BE49-F238E27FC236}">
                <a16:creationId xmlns:a16="http://schemas.microsoft.com/office/drawing/2014/main" id="{20942765-39A9-F524-10F9-AE60633E9C46}"/>
              </a:ext>
            </a:extLst>
          </p:cNvPr>
          <p:cNvSpPr/>
          <p:nvPr/>
        </p:nvSpPr>
        <p:spPr>
          <a:xfrm>
            <a:off x="4991326" y="7766050"/>
            <a:ext cx="1660464" cy="61193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Prices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(regions, sectors)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[</a:t>
            </a:r>
            <a:r>
              <a:rPr lang="en-GB" sz="1200" b="1" dirty="0" err="1">
                <a:solidFill>
                  <a:schemeClr val="tx1"/>
                </a:solidFill>
              </a:rPr>
              <a:t>Dmnl</a:t>
            </a:r>
            <a:r>
              <a:rPr lang="en-GB" sz="1200" b="1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53" name="Conector angular 17">
            <a:extLst>
              <a:ext uri="{FF2B5EF4-FFF2-40B4-BE49-F238E27FC236}">
                <a16:creationId xmlns:a16="http://schemas.microsoft.com/office/drawing/2014/main" id="{08143EF2-8D59-F8F7-11A3-114B526317C1}"/>
              </a:ext>
            </a:extLst>
          </p:cNvPr>
          <p:cNvCxnSpPr>
            <a:cxnSpLocks/>
            <a:stCxn id="152" idx="3"/>
            <a:endCxn id="135" idx="1"/>
          </p:cNvCxnSpPr>
          <p:nvPr/>
        </p:nvCxnSpPr>
        <p:spPr>
          <a:xfrm>
            <a:off x="6651790" y="8072017"/>
            <a:ext cx="1536704" cy="48070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ángulo 111">
            <a:extLst>
              <a:ext uri="{FF2B5EF4-FFF2-40B4-BE49-F238E27FC236}">
                <a16:creationId xmlns:a16="http://schemas.microsoft.com/office/drawing/2014/main" id="{EA3DDCE7-DF75-069E-29B8-4BE87F091586}"/>
              </a:ext>
            </a:extLst>
          </p:cNvPr>
          <p:cNvSpPr/>
          <p:nvPr/>
        </p:nvSpPr>
        <p:spPr>
          <a:xfrm>
            <a:off x="7245896" y="10797922"/>
            <a:ext cx="1630995" cy="11720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Percentage of new workforce by educational level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(regions)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[$/person]</a:t>
            </a:r>
          </a:p>
        </p:txBody>
      </p:sp>
      <p:sp>
        <p:nvSpPr>
          <p:cNvPr id="171" name="2 CuadroTexto">
            <a:extLst>
              <a:ext uri="{FF2B5EF4-FFF2-40B4-BE49-F238E27FC236}">
                <a16:creationId xmlns:a16="http://schemas.microsoft.com/office/drawing/2014/main" id="{3131E829-25EA-F9B9-6D40-421DCBF917C9}"/>
              </a:ext>
            </a:extLst>
          </p:cNvPr>
          <p:cNvSpPr txBox="1"/>
          <p:nvPr/>
        </p:nvSpPr>
        <p:spPr>
          <a:xfrm>
            <a:off x="4812434" y="11060760"/>
            <a:ext cx="1975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>
                <a:solidFill>
                  <a:srgbClr val="FF3399"/>
                </a:solidFill>
              </a:rPr>
              <a:t>Gender parity index</a:t>
            </a:r>
          </a:p>
          <a:p>
            <a:pPr algn="ctr"/>
            <a:r>
              <a:rPr lang="en-GB" sz="1200" b="1" dirty="0">
                <a:solidFill>
                  <a:srgbClr val="FF3399"/>
                </a:solidFill>
              </a:rPr>
              <a:t>(regions, educational levels)</a:t>
            </a:r>
          </a:p>
          <a:p>
            <a:pPr algn="ctr"/>
            <a:r>
              <a:rPr lang="en-GB" sz="1200" b="1" dirty="0">
                <a:solidFill>
                  <a:srgbClr val="FF3399"/>
                </a:solidFill>
              </a:rPr>
              <a:t>[</a:t>
            </a:r>
            <a:r>
              <a:rPr lang="en-GB" sz="1200" b="1" dirty="0" err="1">
                <a:solidFill>
                  <a:srgbClr val="FF3399"/>
                </a:solidFill>
              </a:rPr>
              <a:t>Dmnl</a:t>
            </a:r>
            <a:r>
              <a:rPr lang="en-GB" sz="1200" b="1" dirty="0">
                <a:solidFill>
                  <a:srgbClr val="FF3399"/>
                </a:solidFill>
              </a:rPr>
              <a:t>]</a:t>
            </a:r>
          </a:p>
        </p:txBody>
      </p:sp>
      <p:cxnSp>
        <p:nvCxnSpPr>
          <p:cNvPr id="174" name="Conector angular 45">
            <a:extLst>
              <a:ext uri="{FF2B5EF4-FFF2-40B4-BE49-F238E27FC236}">
                <a16:creationId xmlns:a16="http://schemas.microsoft.com/office/drawing/2014/main" id="{E02B31C5-3591-EAAD-8238-2D7A5FD40F59}"/>
              </a:ext>
            </a:extLst>
          </p:cNvPr>
          <p:cNvCxnSpPr>
            <a:cxnSpLocks/>
            <a:stCxn id="171" idx="3"/>
            <a:endCxn id="170" idx="1"/>
          </p:cNvCxnSpPr>
          <p:nvPr/>
        </p:nvCxnSpPr>
        <p:spPr>
          <a:xfrm>
            <a:off x="6787847" y="11383926"/>
            <a:ext cx="458049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FF339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ángulo 111">
            <a:extLst>
              <a:ext uri="{FF2B5EF4-FFF2-40B4-BE49-F238E27FC236}">
                <a16:creationId xmlns:a16="http://schemas.microsoft.com/office/drawing/2014/main" id="{50276D14-204C-F41E-7658-08360269D56D}"/>
              </a:ext>
            </a:extLst>
          </p:cNvPr>
          <p:cNvSpPr/>
          <p:nvPr/>
        </p:nvSpPr>
        <p:spPr>
          <a:xfrm>
            <a:off x="9480556" y="10953303"/>
            <a:ext cx="1591657" cy="86124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Workforce per educational level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(regions)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[$/person]</a:t>
            </a:r>
          </a:p>
        </p:txBody>
      </p:sp>
      <p:sp>
        <p:nvSpPr>
          <p:cNvPr id="181" name="Rectángulo 111">
            <a:extLst>
              <a:ext uri="{FF2B5EF4-FFF2-40B4-BE49-F238E27FC236}">
                <a16:creationId xmlns:a16="http://schemas.microsoft.com/office/drawing/2014/main" id="{52681675-0FF7-9319-DAED-0C916177F9B0}"/>
              </a:ext>
            </a:extLst>
          </p:cNvPr>
          <p:cNvSpPr/>
          <p:nvPr/>
        </p:nvSpPr>
        <p:spPr>
          <a:xfrm>
            <a:off x="9646786" y="9793215"/>
            <a:ext cx="1259199" cy="6867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Net immigration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(regions)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[$/person]</a:t>
            </a:r>
          </a:p>
        </p:txBody>
      </p:sp>
      <p:sp>
        <p:nvSpPr>
          <p:cNvPr id="214" name="Elipse 142">
            <a:extLst>
              <a:ext uri="{FF2B5EF4-FFF2-40B4-BE49-F238E27FC236}">
                <a16:creationId xmlns:a16="http://schemas.microsoft.com/office/drawing/2014/main" id="{6ED7E0C8-8D41-B915-1691-96D9F21FB1C7}"/>
              </a:ext>
            </a:extLst>
          </p:cNvPr>
          <p:cNvSpPr/>
          <p:nvPr/>
        </p:nvSpPr>
        <p:spPr>
          <a:xfrm>
            <a:off x="10276384" y="13978161"/>
            <a:ext cx="1354989" cy="75383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THE WORLD BANK</a:t>
            </a:r>
          </a:p>
        </p:txBody>
      </p:sp>
      <p:cxnSp>
        <p:nvCxnSpPr>
          <p:cNvPr id="215" name="Conector angular 45">
            <a:extLst>
              <a:ext uri="{FF2B5EF4-FFF2-40B4-BE49-F238E27FC236}">
                <a16:creationId xmlns:a16="http://schemas.microsoft.com/office/drawing/2014/main" id="{7840212B-7E48-6076-C053-E4BDC399A338}"/>
              </a:ext>
            </a:extLst>
          </p:cNvPr>
          <p:cNvCxnSpPr>
            <a:cxnSpLocks/>
            <a:stCxn id="214" idx="0"/>
            <a:endCxn id="330" idx="2"/>
          </p:cNvCxnSpPr>
          <p:nvPr/>
        </p:nvCxnSpPr>
        <p:spPr>
          <a:xfrm rot="5400000" flipH="1" flipV="1">
            <a:off x="11382973" y="12966427"/>
            <a:ext cx="582641" cy="144082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angular 17">
            <a:extLst>
              <a:ext uri="{FF2B5EF4-FFF2-40B4-BE49-F238E27FC236}">
                <a16:creationId xmlns:a16="http://schemas.microsoft.com/office/drawing/2014/main" id="{7E89F67D-850F-39E5-A90F-59EFBE5A6386}"/>
              </a:ext>
            </a:extLst>
          </p:cNvPr>
          <p:cNvCxnSpPr>
            <a:cxnSpLocks/>
            <a:stCxn id="170" idx="3"/>
            <a:endCxn id="180" idx="1"/>
          </p:cNvCxnSpPr>
          <p:nvPr/>
        </p:nvCxnSpPr>
        <p:spPr>
          <a:xfrm flipV="1">
            <a:off x="8876891" y="11383925"/>
            <a:ext cx="60366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angular 17">
            <a:extLst>
              <a:ext uri="{FF2B5EF4-FFF2-40B4-BE49-F238E27FC236}">
                <a16:creationId xmlns:a16="http://schemas.microsoft.com/office/drawing/2014/main" id="{34424753-7DD5-5626-CAC9-3EE5BFFFD1EE}"/>
              </a:ext>
            </a:extLst>
          </p:cNvPr>
          <p:cNvCxnSpPr>
            <a:cxnSpLocks/>
            <a:stCxn id="180" idx="3"/>
            <a:endCxn id="19" idx="1"/>
          </p:cNvCxnSpPr>
          <p:nvPr/>
        </p:nvCxnSpPr>
        <p:spPr>
          <a:xfrm>
            <a:off x="11072213" y="11383925"/>
            <a:ext cx="640270" cy="9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ector angular 17">
            <a:extLst>
              <a:ext uri="{FF2B5EF4-FFF2-40B4-BE49-F238E27FC236}">
                <a16:creationId xmlns:a16="http://schemas.microsoft.com/office/drawing/2014/main" id="{4E94FA9C-6BE7-0BD3-6FEB-17D3C240BE40}"/>
              </a:ext>
            </a:extLst>
          </p:cNvPr>
          <p:cNvCxnSpPr>
            <a:cxnSpLocks/>
            <a:stCxn id="181" idx="2"/>
            <a:endCxn id="180" idx="0"/>
          </p:cNvCxnSpPr>
          <p:nvPr/>
        </p:nvCxnSpPr>
        <p:spPr>
          <a:xfrm rot="5400000">
            <a:off x="10039701" y="10716617"/>
            <a:ext cx="47337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angular 17">
            <a:extLst>
              <a:ext uri="{FF2B5EF4-FFF2-40B4-BE49-F238E27FC236}">
                <a16:creationId xmlns:a16="http://schemas.microsoft.com/office/drawing/2014/main" id="{63456957-3F53-ED3E-5E0B-F8F51A33F1ED}"/>
              </a:ext>
            </a:extLst>
          </p:cNvPr>
          <p:cNvCxnSpPr>
            <a:cxnSpLocks/>
            <a:stCxn id="135" idx="2"/>
            <a:endCxn id="170" idx="0"/>
          </p:cNvCxnSpPr>
          <p:nvPr/>
        </p:nvCxnSpPr>
        <p:spPr>
          <a:xfrm rot="5400000">
            <a:off x="7659286" y="9504008"/>
            <a:ext cx="1696023" cy="89180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ector angular 17">
            <a:extLst>
              <a:ext uri="{FF2B5EF4-FFF2-40B4-BE49-F238E27FC236}">
                <a16:creationId xmlns:a16="http://schemas.microsoft.com/office/drawing/2014/main" id="{B087AA4B-B250-4C8A-013E-70852352D89E}"/>
              </a:ext>
            </a:extLst>
          </p:cNvPr>
          <p:cNvCxnSpPr>
            <a:cxnSpLocks/>
            <a:stCxn id="10" idx="2"/>
            <a:endCxn id="181" idx="0"/>
          </p:cNvCxnSpPr>
          <p:nvPr/>
        </p:nvCxnSpPr>
        <p:spPr>
          <a:xfrm rot="5400000">
            <a:off x="10852190" y="8326168"/>
            <a:ext cx="891244" cy="204285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ector angular 45">
            <a:extLst>
              <a:ext uri="{FF2B5EF4-FFF2-40B4-BE49-F238E27FC236}">
                <a16:creationId xmlns:a16="http://schemas.microsoft.com/office/drawing/2014/main" id="{F1760597-E623-40DA-E920-CD52BACE393D}"/>
              </a:ext>
            </a:extLst>
          </p:cNvPr>
          <p:cNvCxnSpPr>
            <a:cxnSpLocks/>
            <a:stCxn id="214" idx="0"/>
            <a:endCxn id="180" idx="2"/>
          </p:cNvCxnSpPr>
          <p:nvPr/>
        </p:nvCxnSpPr>
        <p:spPr>
          <a:xfrm rot="16200000" flipV="1">
            <a:off x="9533325" y="12557607"/>
            <a:ext cx="2163615" cy="677494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ángulo 111">
            <a:extLst>
              <a:ext uri="{FF2B5EF4-FFF2-40B4-BE49-F238E27FC236}">
                <a16:creationId xmlns:a16="http://schemas.microsoft.com/office/drawing/2014/main" id="{0E3C7CE7-80F4-B06E-7F9F-0BCC8A3E0A78}"/>
              </a:ext>
            </a:extLst>
          </p:cNvPr>
          <p:cNvSpPr/>
          <p:nvPr/>
        </p:nvSpPr>
        <p:spPr>
          <a:xfrm>
            <a:off x="11656633" y="12476992"/>
            <a:ext cx="1476148" cy="91852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rgbClr val="0070C0"/>
                </a:solidFill>
              </a:rPr>
              <a:t>Years of education</a:t>
            </a:r>
          </a:p>
          <a:p>
            <a:pPr algn="ctr"/>
            <a:r>
              <a:rPr lang="en-GB" sz="1200" b="1" dirty="0">
                <a:solidFill>
                  <a:srgbClr val="0070C0"/>
                </a:solidFill>
              </a:rPr>
              <a:t>(educational levels)</a:t>
            </a:r>
          </a:p>
          <a:p>
            <a:pPr algn="ctr"/>
            <a:r>
              <a:rPr lang="en-GB" sz="1200" b="1" dirty="0">
                <a:solidFill>
                  <a:srgbClr val="0070C0"/>
                </a:solidFill>
              </a:rPr>
              <a:t>[years]</a:t>
            </a:r>
          </a:p>
        </p:txBody>
      </p:sp>
      <p:cxnSp>
        <p:nvCxnSpPr>
          <p:cNvPr id="335" name="Conector angular 17">
            <a:extLst>
              <a:ext uri="{FF2B5EF4-FFF2-40B4-BE49-F238E27FC236}">
                <a16:creationId xmlns:a16="http://schemas.microsoft.com/office/drawing/2014/main" id="{D7C023E4-4DA8-8669-BEA2-24527EA6DBB9}"/>
              </a:ext>
            </a:extLst>
          </p:cNvPr>
          <p:cNvCxnSpPr>
            <a:cxnSpLocks/>
            <a:stCxn id="330" idx="0"/>
            <a:endCxn id="19" idx="2"/>
          </p:cNvCxnSpPr>
          <p:nvPr/>
        </p:nvCxnSpPr>
        <p:spPr>
          <a:xfrm rot="16200000" flipV="1">
            <a:off x="12068488" y="12150772"/>
            <a:ext cx="646470" cy="596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ector angular 17">
            <a:extLst>
              <a:ext uri="{FF2B5EF4-FFF2-40B4-BE49-F238E27FC236}">
                <a16:creationId xmlns:a16="http://schemas.microsoft.com/office/drawing/2014/main" id="{1DB14AC6-4314-19D0-16E4-17D986E7549B}"/>
              </a:ext>
            </a:extLst>
          </p:cNvPr>
          <p:cNvCxnSpPr>
            <a:cxnSpLocks/>
            <a:stCxn id="330" idx="3"/>
            <a:endCxn id="20" idx="2"/>
          </p:cNvCxnSpPr>
          <p:nvPr/>
        </p:nvCxnSpPr>
        <p:spPr>
          <a:xfrm flipV="1">
            <a:off x="13132781" y="12532238"/>
            <a:ext cx="865354" cy="40401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Elipse 343">
            <a:extLst>
              <a:ext uri="{FF2B5EF4-FFF2-40B4-BE49-F238E27FC236}">
                <a16:creationId xmlns:a16="http://schemas.microsoft.com/office/drawing/2014/main" id="{AD21C21B-8B89-1205-2B67-E682AB98947D}"/>
              </a:ext>
            </a:extLst>
          </p:cNvPr>
          <p:cNvSpPr/>
          <p:nvPr/>
        </p:nvSpPr>
        <p:spPr>
          <a:xfrm>
            <a:off x="17732493" y="9144474"/>
            <a:ext cx="1513397" cy="15133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Human Development Index</a:t>
            </a:r>
          </a:p>
          <a:p>
            <a:pPr algn="ctr"/>
            <a:r>
              <a:rPr lang="en-GB" sz="1200" dirty="0"/>
              <a:t>(regions)</a:t>
            </a:r>
          </a:p>
          <a:p>
            <a:pPr algn="ctr"/>
            <a:r>
              <a:rPr lang="en-GB" sz="1200" dirty="0"/>
              <a:t>[</a:t>
            </a:r>
            <a:r>
              <a:rPr lang="en-GB" sz="1200" dirty="0" err="1"/>
              <a:t>Dmnl</a:t>
            </a:r>
            <a:r>
              <a:rPr lang="en-GB" sz="1200" dirty="0"/>
              <a:t>]</a:t>
            </a:r>
          </a:p>
        </p:txBody>
      </p:sp>
      <p:sp>
        <p:nvSpPr>
          <p:cNvPr id="354" name="Elipse 353">
            <a:extLst>
              <a:ext uri="{FF2B5EF4-FFF2-40B4-BE49-F238E27FC236}">
                <a16:creationId xmlns:a16="http://schemas.microsoft.com/office/drawing/2014/main" id="{439C2B40-CAF2-F948-E8EF-AE78A27DA0ED}"/>
              </a:ext>
            </a:extLst>
          </p:cNvPr>
          <p:cNvSpPr/>
          <p:nvPr/>
        </p:nvSpPr>
        <p:spPr>
          <a:xfrm>
            <a:off x="17732493" y="7043915"/>
            <a:ext cx="1208775" cy="12087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Global GINI</a:t>
            </a:r>
          </a:p>
        </p:txBody>
      </p:sp>
      <p:sp>
        <p:nvSpPr>
          <p:cNvPr id="358" name="Elipse 357">
            <a:extLst>
              <a:ext uri="{FF2B5EF4-FFF2-40B4-BE49-F238E27FC236}">
                <a16:creationId xmlns:a16="http://schemas.microsoft.com/office/drawing/2014/main" id="{2EF53BDA-365F-20CC-782E-C40F5A442009}"/>
              </a:ext>
            </a:extLst>
          </p:cNvPr>
          <p:cNvSpPr/>
          <p:nvPr/>
        </p:nvSpPr>
        <p:spPr>
          <a:xfrm>
            <a:off x="16954523" y="13390660"/>
            <a:ext cx="967593" cy="96759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Indicator</a:t>
            </a:r>
          </a:p>
          <a:p>
            <a:pPr algn="ctr"/>
            <a:r>
              <a:rPr lang="en-GB" sz="1000" dirty="0"/>
              <a:t>(subscript)</a:t>
            </a:r>
          </a:p>
          <a:p>
            <a:pPr algn="ctr"/>
            <a:r>
              <a:rPr lang="en-GB" sz="1000" dirty="0"/>
              <a:t>[Unit]</a:t>
            </a:r>
          </a:p>
        </p:txBody>
      </p:sp>
      <p:sp>
        <p:nvSpPr>
          <p:cNvPr id="3" name="Elipse 142">
            <a:extLst>
              <a:ext uri="{FF2B5EF4-FFF2-40B4-BE49-F238E27FC236}">
                <a16:creationId xmlns:a16="http://schemas.microsoft.com/office/drawing/2014/main" id="{D34329F3-CE9E-FEFC-CDC3-B16462CB40B7}"/>
              </a:ext>
            </a:extLst>
          </p:cNvPr>
          <p:cNvSpPr/>
          <p:nvPr/>
        </p:nvSpPr>
        <p:spPr>
          <a:xfrm>
            <a:off x="5803900" y="6183911"/>
            <a:ext cx="1351695" cy="70251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EUROSTATS</a:t>
            </a:r>
          </a:p>
        </p:txBody>
      </p:sp>
      <p:sp>
        <p:nvSpPr>
          <p:cNvPr id="4" name="Rectángulo 111">
            <a:extLst>
              <a:ext uri="{FF2B5EF4-FFF2-40B4-BE49-F238E27FC236}">
                <a16:creationId xmlns:a16="http://schemas.microsoft.com/office/drawing/2014/main" id="{45740708-3E50-0AC3-7823-252FB6FBD0BA}"/>
              </a:ext>
            </a:extLst>
          </p:cNvPr>
          <p:cNvSpPr/>
          <p:nvPr/>
        </p:nvSpPr>
        <p:spPr>
          <a:xfrm>
            <a:off x="8315424" y="6078029"/>
            <a:ext cx="2114509" cy="93125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rgbClr val="0070C0"/>
                </a:solidFill>
              </a:rPr>
              <a:t>Annual variation of households</a:t>
            </a:r>
          </a:p>
          <a:p>
            <a:pPr algn="ctr"/>
            <a:r>
              <a:rPr lang="en-GB" sz="1200" b="1" dirty="0">
                <a:solidFill>
                  <a:srgbClr val="0070C0"/>
                </a:solidFill>
              </a:rPr>
              <a:t>(regions, households)</a:t>
            </a:r>
          </a:p>
          <a:p>
            <a:pPr algn="ctr"/>
            <a:r>
              <a:rPr lang="en-GB" sz="1200" b="1" dirty="0">
                <a:solidFill>
                  <a:srgbClr val="0070C0"/>
                </a:solidFill>
              </a:rPr>
              <a:t>[households / (person * year]</a:t>
            </a:r>
          </a:p>
        </p:txBody>
      </p:sp>
      <p:sp>
        <p:nvSpPr>
          <p:cNvPr id="6" name="33 Rectángulo redondeado">
            <a:extLst>
              <a:ext uri="{FF2B5EF4-FFF2-40B4-BE49-F238E27FC236}">
                <a16:creationId xmlns:a16="http://schemas.microsoft.com/office/drawing/2014/main" id="{9AEEE98D-9E06-5377-7258-DA07E46DEDAC}"/>
              </a:ext>
            </a:extLst>
          </p:cNvPr>
          <p:cNvSpPr/>
          <p:nvPr/>
        </p:nvSpPr>
        <p:spPr>
          <a:xfrm>
            <a:off x="11443009" y="6118437"/>
            <a:ext cx="1754273" cy="8504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accent6">
                    <a:lumMod val="75000"/>
                  </a:schemeClr>
                </a:solidFill>
              </a:rPr>
              <a:t>HOUSEHOLDS</a:t>
            </a:r>
          </a:p>
          <a:p>
            <a:pPr algn="ctr"/>
            <a:r>
              <a:rPr lang="en-GB" sz="1200" b="1" dirty="0">
                <a:solidFill>
                  <a:schemeClr val="accent6">
                    <a:lumMod val="75000"/>
                  </a:schemeClr>
                </a:solidFill>
              </a:rPr>
              <a:t>Cohorts dynamics</a:t>
            </a:r>
          </a:p>
          <a:p>
            <a:pPr algn="ctr"/>
            <a:r>
              <a:rPr lang="en-GB" sz="1200" b="1" dirty="0">
                <a:solidFill>
                  <a:schemeClr val="accent6">
                    <a:lumMod val="75000"/>
                  </a:schemeClr>
                </a:solidFill>
              </a:rPr>
              <a:t>(regions, households)</a:t>
            </a:r>
          </a:p>
          <a:p>
            <a:pPr algn="ctr"/>
            <a:r>
              <a:rPr lang="en-GB" sz="1200" b="1" dirty="0">
                <a:solidFill>
                  <a:schemeClr val="accent6">
                    <a:lumMod val="75000"/>
                  </a:schemeClr>
                </a:solidFill>
              </a:rPr>
              <a:t>[households]</a:t>
            </a:r>
          </a:p>
        </p:txBody>
      </p:sp>
      <p:cxnSp>
        <p:nvCxnSpPr>
          <p:cNvPr id="7" name="Conector angular 45">
            <a:extLst>
              <a:ext uri="{FF2B5EF4-FFF2-40B4-BE49-F238E27FC236}">
                <a16:creationId xmlns:a16="http://schemas.microsoft.com/office/drawing/2014/main" id="{65944ADC-F47E-2548-FF07-4E7B5C7E3659}"/>
              </a:ext>
            </a:extLst>
          </p:cNvPr>
          <p:cNvCxnSpPr>
            <a:cxnSpLocks/>
            <a:stCxn id="3" idx="6"/>
            <a:endCxn id="4" idx="1"/>
          </p:cNvCxnSpPr>
          <p:nvPr/>
        </p:nvCxnSpPr>
        <p:spPr>
          <a:xfrm>
            <a:off x="7155595" y="6535169"/>
            <a:ext cx="1159829" cy="848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angular 17">
            <a:extLst>
              <a:ext uri="{FF2B5EF4-FFF2-40B4-BE49-F238E27FC236}">
                <a16:creationId xmlns:a16="http://schemas.microsoft.com/office/drawing/2014/main" id="{EFD669F3-191A-020B-E61A-2D9C684E6C3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0429933" y="6543656"/>
            <a:ext cx="101307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r 17">
            <a:extLst>
              <a:ext uri="{FF2B5EF4-FFF2-40B4-BE49-F238E27FC236}">
                <a16:creationId xmlns:a16="http://schemas.microsoft.com/office/drawing/2014/main" id="{3706CDEC-D7AF-D3B5-F087-2B1CCB51B44A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rot="5400000" flipH="1" flipV="1">
            <a:off x="11702391" y="7585720"/>
            <a:ext cx="1234600" cy="90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859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15714</TotalTime>
  <Words>517</Words>
  <Application>Microsoft Office PowerPoint</Application>
  <PresentationFormat>Personalizado</PresentationFormat>
  <Paragraphs>156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Marga Mediavilla</dc:creator>
  <cp:lastModifiedBy>GONZALO PARRADO HERNANDO</cp:lastModifiedBy>
  <cp:revision>609</cp:revision>
  <dcterms:created xsi:type="dcterms:W3CDTF">2020-04-25T12:22:20Z</dcterms:created>
  <dcterms:modified xsi:type="dcterms:W3CDTF">2023-10-25T16:37:10Z</dcterms:modified>
</cp:coreProperties>
</file>