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8" r:id="rId12"/>
    <p:sldId id="276" r:id="rId13"/>
    <p:sldId id="277" r:id="rId14"/>
    <p:sldId id="280" r:id="rId15"/>
    <p:sldId id="279" r:id="rId16"/>
    <p:sldId id="278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4725144"/>
            <a:ext cx="9144000" cy="213285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4806296"/>
            <a:ext cx="2249424" cy="19602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4797152"/>
            <a:ext cx="6784848" cy="196026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764704"/>
            <a:ext cx="6477000" cy="3672408"/>
          </a:xfrm>
        </p:spPr>
        <p:txBody>
          <a:bodyPr anchor="b">
            <a:normAutofit/>
          </a:bodyPr>
          <a:lstStyle>
            <a:lvl1pPr>
              <a:defRPr sz="4000" cap="all" baseline="0"/>
            </a:lvl1pPr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4806296"/>
            <a:ext cx="6705600" cy="1929541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dirty="0" smtClean="0"/>
              <a:t>Образец подзаголовка</a:t>
            </a:r>
            <a:endParaRPr kumimoji="0" lang="en-US" dirty="0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4824958"/>
            <a:ext cx="2057400" cy="1929541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01E8AE6-1561-4059-B637-15473616BEAD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3C9BE3-3087-4244-AADC-CC492FF3726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8AE6-1561-4059-B637-15473616BEAD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9BE3-3087-4244-AADC-CC492FF372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01E8AE6-1561-4059-B637-15473616BEAD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E3C9BE3-3087-4244-AADC-CC492FF3726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4000"/>
            </a:lvl1pPr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8AE6-1561-4059-B637-15473616BEAD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3C9BE3-3087-4244-AADC-CC492FF3726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ru-RU" dirty="0" smtClean="0"/>
              <a:t>Пятый уровень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8AE6-1561-4059-B637-15473616BEAD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E3C9BE3-3087-4244-AADC-CC492FF3726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01E8AE6-1561-4059-B637-15473616BEAD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E3C9BE3-3087-4244-AADC-CC492FF3726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01E8AE6-1561-4059-B637-15473616BEAD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E3C9BE3-3087-4244-AADC-CC492FF3726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8AE6-1561-4059-B637-15473616BEAD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3C9BE3-3087-4244-AADC-CC492FF372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8AE6-1561-4059-B637-15473616BEAD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3C9BE3-3087-4244-AADC-CC492FF372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8AE6-1561-4059-B637-15473616BEAD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3C9BE3-3087-4244-AADC-CC492FF37269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254968"/>
          </a:xfrm>
        </p:spPr>
        <p:txBody>
          <a:bodyPr/>
          <a:lstStyle>
            <a:lvl1pPr marL="0" indent="0">
              <a:lnSpc>
                <a:spcPts val="1500"/>
              </a:lnSpc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dirty="0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87416"/>
            <a:ext cx="7315200" cy="685800"/>
          </a:xfrm>
        </p:spPr>
        <p:txBody>
          <a:bodyPr anchor="ctr"/>
          <a:lstStyle>
            <a:lvl1pPr algn="l">
              <a:lnSpc>
                <a:spcPts val="2500"/>
              </a:lnSpc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01E8AE6-1561-4059-B637-15473616BEAD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E3C9BE3-3087-4244-AADC-CC492FF3726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01E8AE6-1561-4059-B637-15473616BEAD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E3C9BE3-3087-4244-AADC-CC492FF3726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62200" y="764704"/>
            <a:ext cx="6477000" cy="2952328"/>
          </a:xfrm>
        </p:spPr>
        <p:txBody>
          <a:bodyPr/>
          <a:lstStyle/>
          <a:p>
            <a:r>
              <a:rPr lang="ru-RU" b="1" dirty="0"/>
              <a:t>АЛГОРИТМ ПОИСКА И ОБРАБОТКИ МИКРОКОНТЕКСТА </a:t>
            </a:r>
            <a:r>
              <a:rPr lang="ru-RU" b="1" dirty="0" smtClean="0"/>
              <a:t>МЕЖДОМЕТИЙ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Авторы: </a:t>
            </a:r>
            <a:r>
              <a:rPr lang="ru-RU" sz="2400" b="1" dirty="0" smtClean="0"/>
              <a:t>Д.В</a:t>
            </a:r>
            <a:r>
              <a:rPr lang="ru-RU" sz="2400" b="1" dirty="0"/>
              <a:t>. Грушевская,  Н.С. Лагутина </a:t>
            </a:r>
            <a:endParaRPr lang="ru-RU" sz="2400" b="1" dirty="0" smtClean="0"/>
          </a:p>
          <a:p>
            <a:r>
              <a:rPr lang="ru-RU" sz="2400" b="1" dirty="0"/>
              <a:t> </a:t>
            </a:r>
            <a:endParaRPr lang="ru-RU" sz="2400" dirty="0"/>
          </a:p>
          <a:p>
            <a:r>
              <a:rPr lang="ru-RU" sz="2400" dirty="0"/>
              <a:t>Научный </a:t>
            </a:r>
            <a:r>
              <a:rPr lang="ru-RU" sz="2400" dirty="0" smtClean="0"/>
              <a:t>руководитель:</a:t>
            </a:r>
          </a:p>
          <a:p>
            <a:r>
              <a:rPr lang="ru-RU" sz="2400" b="1" dirty="0" smtClean="0"/>
              <a:t>Н.С</a:t>
            </a:r>
            <a:r>
              <a:rPr lang="ru-RU" sz="2400" b="1" dirty="0"/>
              <a:t>. Лагутина</a:t>
            </a:r>
            <a:r>
              <a:rPr lang="ru-RU" sz="2400" dirty="0"/>
              <a:t>, канд. физ.-мат. наук, </a:t>
            </a:r>
            <a:r>
              <a:rPr lang="ru-RU" sz="2400" dirty="0" smtClean="0"/>
              <a:t>доцент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085184"/>
            <a:ext cx="21957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Ярославский</a:t>
            </a:r>
          </a:p>
          <a:p>
            <a:pPr algn="ctr"/>
            <a:r>
              <a:rPr lang="ru-RU" sz="2000" dirty="0" smtClean="0"/>
              <a:t>государственный</a:t>
            </a:r>
          </a:p>
          <a:p>
            <a:pPr algn="ctr"/>
            <a:r>
              <a:rPr lang="ru-RU" sz="2000" dirty="0" smtClean="0"/>
              <a:t>университет </a:t>
            </a:r>
          </a:p>
          <a:p>
            <a:pPr algn="ctr"/>
            <a:r>
              <a:rPr lang="ru-RU" sz="2000" dirty="0" smtClean="0"/>
              <a:t>им. П.Г. Демидова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9887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ru-RU" dirty="0" smtClean="0"/>
              <a:t>Программа автоматически выделяет </a:t>
            </a:r>
            <a:r>
              <a:rPr lang="ru-RU" dirty="0" err="1" smtClean="0"/>
              <a:t>микроконтексты</a:t>
            </a:r>
            <a:r>
              <a:rPr lang="ru-RU" dirty="0" smtClean="0"/>
              <a:t>, рассчитывает частоту встречаемости и индекс яркости</a:t>
            </a:r>
            <a:endParaRPr lang="ru-RU" dirty="0" smtClean="0"/>
          </a:p>
        </p:txBody>
      </p:sp>
      <p:pic>
        <p:nvPicPr>
          <p:cNvPr id="5122" name="Picture 2" descr="http://www.contabilsef.md/public/publication_covers/sketch-avtomatizaciyab0d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84984"/>
            <a:ext cx="62769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7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работы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Результатом обработки всех файлов является сформированный список </a:t>
            </a:r>
            <a:r>
              <a:rPr lang="ru-RU" dirty="0" err="1" smtClean="0"/>
              <a:t>микроконтекстов</a:t>
            </a:r>
            <a:endParaRPr lang="ru-RU" dirty="0"/>
          </a:p>
        </p:txBody>
      </p:sp>
      <p:pic>
        <p:nvPicPr>
          <p:cNvPr id="7170" name="Picture 2" descr="http://nimfa-treid.ru/sites/default/files/longlis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36912"/>
            <a:ext cx="4896544" cy="345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49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Были обработаны 7 файлов;</a:t>
            </a:r>
          </a:p>
          <a:p>
            <a:r>
              <a:rPr lang="ru-RU" dirty="0" smtClean="0"/>
              <a:t>Заданное междометие: «ага»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Главное окно приложения.</a:t>
            </a:r>
            <a:br>
              <a:rPr lang="ru-RU" dirty="0" smtClean="0"/>
            </a:br>
            <a:r>
              <a:rPr lang="ru-RU" dirty="0" smtClean="0"/>
              <a:t>Результат </a:t>
            </a:r>
            <a:r>
              <a:rPr lang="ru-RU" dirty="0" smtClean="0"/>
              <a:t>обработки корпуса текстов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idx="1"/>
          </p:nvPr>
        </p:nvSpPr>
        <p:spPr/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13254"/>
            <a:ext cx="6048672" cy="377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4653137"/>
            <a:ext cx="1475656" cy="72008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kumimoji="0" sz="2800" b="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000"/>
              </a:lnSpc>
            </a:pPr>
            <a:r>
              <a:rPr lang="ru-RU" sz="1800" dirty="0" smtClean="0"/>
              <a:t>Функционал программы</a:t>
            </a:r>
            <a:endParaRPr lang="ru-RU" sz="1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19672" y="200573"/>
            <a:ext cx="7416824" cy="42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ru-RU" sz="4000" dirty="0">
                <a:solidFill>
                  <a:schemeClr val="tx2">
                    <a:lumMod val="75000"/>
                  </a:schemeClr>
                </a:solidFill>
              </a:rPr>
              <a:t>Обзор </a:t>
            </a:r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</a:rPr>
              <a:t>функционала приложения</a:t>
            </a:r>
            <a:endParaRPr lang="ru-RU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00200" y="4687416"/>
            <a:ext cx="7315200" cy="685800"/>
          </a:xfrm>
        </p:spPr>
        <p:txBody>
          <a:bodyPr>
            <a:noAutofit/>
          </a:bodyPr>
          <a:lstStyle/>
          <a:p>
            <a:pPr>
              <a:lnSpc>
                <a:spcPts val="2500"/>
              </a:lnSpc>
            </a:pPr>
            <a:r>
              <a:rPr lang="ru-RU" dirty="0" smtClean="0"/>
              <a:t>Просмотр расширенного </a:t>
            </a:r>
            <a:r>
              <a:rPr lang="ru-RU" dirty="0"/>
              <a:t>семантического </a:t>
            </a:r>
            <a:r>
              <a:rPr lang="ru-RU" dirty="0" smtClean="0"/>
              <a:t>контекста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idx="1"/>
          </p:nvPr>
        </p:nvSpPr>
        <p:spPr/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" t="15517" r="2248" b="11178"/>
          <a:stretch/>
        </p:blipFill>
        <p:spPr bwMode="auto">
          <a:xfrm>
            <a:off x="1907704" y="188640"/>
            <a:ext cx="6901593" cy="432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Текст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254968"/>
          </a:xfrm>
        </p:spPr>
        <p:txBody>
          <a:bodyPr>
            <a:normAutofit/>
          </a:bodyPr>
          <a:lstStyle/>
          <a:p>
            <a:r>
              <a:rPr lang="ru-RU" dirty="0" smtClean="0"/>
              <a:t>Для </a:t>
            </a:r>
            <a:r>
              <a:rPr lang="ru-RU" dirty="0"/>
              <a:t>каждого слова из списка контекстов можно просмотреть  все случаи, где это слово было найдено. Под расширенным контекстом мы понимаем предложение или значительную его часть, где встретилось рассматриваемое слово</a:t>
            </a:r>
          </a:p>
          <a:p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4653137"/>
            <a:ext cx="1475656" cy="72008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kumimoji="0" sz="2800" b="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000"/>
              </a:lnSpc>
            </a:pPr>
            <a:r>
              <a:rPr lang="ru-RU" sz="1800" dirty="0" smtClean="0"/>
              <a:t>Функционал программы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0220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Пользователю доступен поиск слов в списке. Редактирование списка </a:t>
            </a:r>
            <a:r>
              <a:rPr lang="ru-RU" dirty="0" err="1" smtClean="0"/>
              <a:t>микроконтекстов</a:t>
            </a:r>
            <a:r>
              <a:rPr lang="ru-RU" dirty="0" smtClean="0"/>
              <a:t>: пользователь </a:t>
            </a:r>
            <a:r>
              <a:rPr lang="ru-RU" dirty="0"/>
              <a:t>может не только просматривать найденный список, но и удалять слова или добавлять свои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Поиск слов. </a:t>
            </a:r>
            <a:br>
              <a:rPr lang="ru-RU" dirty="0" smtClean="0"/>
            </a:br>
            <a:r>
              <a:rPr lang="ru-RU" dirty="0" smtClean="0"/>
              <a:t>Редактирование списка </a:t>
            </a:r>
            <a:r>
              <a:rPr lang="ru-RU" dirty="0" err="1" smtClean="0"/>
              <a:t>микроконтекстов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idx="1"/>
          </p:nvPr>
        </p:nvSpPr>
        <p:spPr/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8640"/>
            <a:ext cx="6887294" cy="429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4653137"/>
            <a:ext cx="1475656" cy="72008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kumimoji="0" sz="2800" b="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000"/>
              </a:lnSpc>
            </a:pPr>
            <a:r>
              <a:rPr lang="ru-RU" sz="1800" dirty="0" smtClean="0"/>
              <a:t>Функционал программы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6227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Для выбранных пользователем двух любых слов и занесенных в правый список можно просмотреть расширенный контекст, где эти слова встречаются одновременно.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Отображение контекста для двух выбранных слов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idx="1"/>
          </p:nvPr>
        </p:nvSpPr>
        <p:spPr/>
      </p:sp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2" t="15068" r="2367" b="11178"/>
          <a:stretch/>
        </p:blipFill>
        <p:spPr bwMode="auto">
          <a:xfrm>
            <a:off x="1853078" y="116632"/>
            <a:ext cx="6967394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0" y="4653137"/>
            <a:ext cx="1475656" cy="72008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kumimoji="0" sz="2800" b="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000"/>
              </a:lnSpc>
            </a:pPr>
            <a:r>
              <a:rPr lang="ru-RU" sz="1800" dirty="0" smtClean="0"/>
              <a:t>Функционал программы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08007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254968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Контексты можно отсортировать по частоте встречаемости или же по индексу яркости. </a:t>
            </a:r>
          </a:p>
          <a:p>
            <a:pPr lvl="0"/>
            <a:r>
              <a:rPr lang="ru-RU" dirty="0" smtClean="0"/>
              <a:t>Для наглядности частота контекста визуализируется в виде гистограммы. В том числе строится гистограмма частот для нескольких слов из сформированного списка, отобранных пользователем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00200" y="4687416"/>
            <a:ext cx="7315200" cy="685800"/>
          </a:xfrm>
        </p:spPr>
        <p:txBody>
          <a:bodyPr>
            <a:normAutofit fontScale="90000"/>
          </a:bodyPr>
          <a:lstStyle/>
          <a:p>
            <a:pPr>
              <a:lnSpc>
                <a:spcPts val="2500"/>
              </a:lnSpc>
            </a:pPr>
            <a:r>
              <a:rPr lang="ru-RU" dirty="0"/>
              <a:t>Расчет частоты встречаемости </a:t>
            </a:r>
            <a:r>
              <a:rPr lang="ru-RU" dirty="0" smtClean="0"/>
              <a:t>контекста </a:t>
            </a:r>
            <a:br>
              <a:rPr lang="ru-RU" dirty="0" smtClean="0"/>
            </a:br>
            <a:r>
              <a:rPr lang="ru-RU" dirty="0" smtClean="0"/>
              <a:t>и индекса яркости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idx="1"/>
          </p:nvPr>
        </p:nvSpPr>
        <p:spPr/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4653137"/>
            <a:ext cx="1475656" cy="72008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kumimoji="0" sz="2800" b="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000"/>
              </a:lnSpc>
            </a:pPr>
            <a:r>
              <a:rPr lang="ru-RU" sz="1800" dirty="0" smtClean="0"/>
              <a:t>Функционал программы</a:t>
            </a:r>
            <a:endParaRPr lang="ru-RU" sz="18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6633"/>
            <a:ext cx="6984776" cy="435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720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r>
              <a:rPr lang="ru-RU" dirty="0"/>
              <a:t>Разработанная программа </a:t>
            </a:r>
            <a:r>
              <a:rPr lang="ru-RU" b="1" dirty="0"/>
              <a:t>облегчает работу </a:t>
            </a:r>
            <a:r>
              <a:rPr lang="ru-RU" dirty="0"/>
              <a:t>лингвиста в зоне анализа </a:t>
            </a:r>
            <a:r>
              <a:rPr lang="ru-RU" dirty="0" err="1"/>
              <a:t>микроконтекста</a:t>
            </a:r>
            <a:r>
              <a:rPr lang="ru-RU" dirty="0"/>
              <a:t> исследуемого слова,  </a:t>
            </a:r>
            <a:r>
              <a:rPr lang="ru-RU" b="1" dirty="0"/>
              <a:t>минимизирует временные затраты</a:t>
            </a:r>
            <a:r>
              <a:rPr lang="ru-RU" dirty="0"/>
              <a:t> на обработку контекстов, </a:t>
            </a:r>
            <a:r>
              <a:rPr lang="ru-RU" b="1" dirty="0"/>
              <a:t>снижает число исследовательских </a:t>
            </a:r>
            <a:r>
              <a:rPr lang="ru-RU" b="1" dirty="0" smtClean="0"/>
              <a:t>ошибок</a:t>
            </a:r>
          </a:p>
          <a:p>
            <a:endParaRPr lang="ru-RU" u="sng" dirty="0" smtClean="0"/>
          </a:p>
          <a:p>
            <a:r>
              <a:rPr lang="ru-RU" dirty="0"/>
              <a:t>Разработанный инструмент поиска и обработки </a:t>
            </a:r>
            <a:r>
              <a:rPr lang="ru-RU" dirty="0" err="1"/>
              <a:t>микроконтекстов</a:t>
            </a:r>
            <a:r>
              <a:rPr lang="ru-RU" dirty="0"/>
              <a:t> слова может применяться в процессе построения лексикографического описания любых слов, а не только междометий</a:t>
            </a:r>
          </a:p>
        </p:txBody>
      </p:sp>
    </p:spTree>
    <p:extLst>
      <p:ext uri="{BB962C8B-B14F-4D97-AF65-F5344CB8AC3E}">
        <p14:creationId xmlns:p14="http://schemas.microsoft.com/office/powerpoint/2010/main" val="8440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Разработать инструмент </a:t>
            </a:r>
            <a:r>
              <a:rPr lang="ru-RU" b="1" dirty="0" smtClean="0"/>
              <a:t>автоматизированного</a:t>
            </a:r>
            <a:r>
              <a:rPr lang="ru-RU" dirty="0" smtClean="0"/>
              <a:t> поиска и обработки ближайшего лексикографического окружения слова</a:t>
            </a:r>
            <a:endParaRPr lang="ru-RU" dirty="0"/>
          </a:p>
        </p:txBody>
      </p:sp>
      <p:pic>
        <p:nvPicPr>
          <p:cNvPr id="1026" name="Picture 2" descr="http://cdn-nus-1.pinme.ru/tumb/600/photo/17/81/17817b0d8f23ccd5f721503fa91ad6a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12976"/>
            <a:ext cx="4114428" cy="274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0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Определение значения слова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/>
              <a:t>Контекст</a:t>
            </a:r>
            <a:r>
              <a:rPr lang="ru-RU" dirty="0" smtClean="0"/>
              <a:t> – это условия употребления слова, позволяющие уточнить его значение </a:t>
            </a:r>
          </a:p>
          <a:p>
            <a:r>
              <a:rPr lang="ru-RU" dirty="0" smtClean="0"/>
              <a:t>Исследование большого количества контекстов, содержащих искомое слово, дают возможность выявить для данного слова </a:t>
            </a:r>
            <a:r>
              <a:rPr lang="ru-RU" u="sng" dirty="0" smtClean="0"/>
              <a:t>значения, которые остались за рамками словарей</a:t>
            </a:r>
          </a:p>
          <a:p>
            <a:r>
              <a:rPr lang="ru-RU" dirty="0" smtClean="0"/>
              <a:t>Контекст и частота его употребления помогают установить, какое из значений </a:t>
            </a:r>
            <a:r>
              <a:rPr lang="ru-RU" u="sng" dirty="0" smtClean="0"/>
              <a:t>доминирует</a:t>
            </a:r>
            <a:r>
              <a:rPr lang="ru-RU" dirty="0" smtClean="0"/>
              <a:t>, а какое является </a:t>
            </a:r>
            <a:r>
              <a:rPr lang="ru-RU" u="sng" dirty="0" smtClean="0"/>
              <a:t>периферийным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53302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Междометия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устной </a:t>
            </a:r>
            <a:r>
              <a:rPr lang="ru-RU" dirty="0" smtClean="0"/>
              <a:t>речи их основные семантические признаки передаются </a:t>
            </a:r>
            <a:r>
              <a:rPr lang="ru-RU" u="sng" dirty="0" smtClean="0"/>
              <a:t>интонацией, мимикой, </a:t>
            </a:r>
            <a:r>
              <a:rPr lang="ru-RU" u="sng" dirty="0" smtClean="0"/>
              <a:t>жестами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 smtClean="0"/>
              <a:t>письменной речи определить интонацию можно только, исходя из </a:t>
            </a:r>
            <a:r>
              <a:rPr lang="ru-RU" u="sng" dirty="0" smtClean="0"/>
              <a:t>значений слов, расположенных рядом с исследуемым словом</a:t>
            </a:r>
            <a:endParaRPr lang="ru-RU" u="sng" dirty="0"/>
          </a:p>
        </p:txBody>
      </p:sp>
      <p:pic>
        <p:nvPicPr>
          <p:cNvPr id="2052" name="Picture 4" descr="https://videouroki.net/videouroki/conspekty/rus7k/52-miezhdomietiie-kak-osobyi-razriad-slov.files/image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694807"/>
            <a:ext cx="3437781" cy="154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6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 err="1" smtClean="0"/>
              <a:t>микроконтекстов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ru-RU" dirty="0" smtClean="0"/>
              <a:t>В </a:t>
            </a:r>
            <a:r>
              <a:rPr lang="ru-RU" dirty="0" smtClean="0"/>
              <a:t>заданном корпусе текстов находится заданное междометие и фиксируются ближайшие слова – </a:t>
            </a:r>
            <a:r>
              <a:rPr lang="ru-RU" b="1" dirty="0" err="1" smtClean="0"/>
              <a:t>микроконтексты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Лингвист определяет семантические признаки слова в каждом </a:t>
            </a:r>
            <a:r>
              <a:rPr lang="ru-RU" dirty="0" err="1" smtClean="0"/>
              <a:t>микроконтексте</a:t>
            </a:r>
            <a:r>
              <a:rPr lang="ru-RU" dirty="0" smtClean="0"/>
              <a:t>, оценивает статистические характеристики;</a:t>
            </a:r>
          </a:p>
          <a:p>
            <a:pPr lvl="1"/>
            <a:r>
              <a:rPr lang="ru-RU" dirty="0" smtClean="0"/>
              <a:t>На основе сравнения контекстов делаются выводы об особенностях употребления междометия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86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Частота </a:t>
            </a:r>
            <a:r>
              <a:rPr lang="ru-RU" dirty="0" smtClean="0"/>
              <a:t>встречаемости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19792" cy="4495800"/>
          </a:xfrm>
        </p:spPr>
        <p:txBody>
          <a:bodyPr/>
          <a:lstStyle/>
          <a:p>
            <a:r>
              <a:rPr lang="ru-RU" b="1" dirty="0" smtClean="0"/>
              <a:t>Частота </a:t>
            </a:r>
            <a:r>
              <a:rPr lang="ru-RU" b="1" dirty="0"/>
              <a:t>встречаемости</a:t>
            </a:r>
            <a:r>
              <a:rPr lang="ru-RU" dirty="0"/>
              <a:t> </a:t>
            </a:r>
            <a:r>
              <a:rPr lang="ru-RU" dirty="0" smtClean="0"/>
              <a:t> – </a:t>
            </a:r>
            <a:r>
              <a:rPr lang="ru-RU" dirty="0" smtClean="0"/>
              <a:t>число </a:t>
            </a:r>
            <a:r>
              <a:rPr lang="ru-RU" dirty="0" smtClean="0"/>
              <a:t>случаев,  в которых </a:t>
            </a:r>
            <a:r>
              <a:rPr lang="ru-RU" dirty="0" smtClean="0"/>
              <a:t>был найден </a:t>
            </a:r>
            <a:r>
              <a:rPr lang="ru-RU" dirty="0" err="1" smtClean="0"/>
              <a:t>микроконтекст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3076" name="Picture 4" descr="http://i.imgur.com/6XLv27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138" y="2852936"/>
            <a:ext cx="3203030" cy="32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35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Индекс яркости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/>
              <a:t>Индекс </a:t>
            </a:r>
            <a:r>
              <a:rPr lang="ru-RU" b="1" dirty="0" smtClean="0"/>
              <a:t>яркости </a:t>
            </a:r>
            <a:r>
              <a:rPr lang="ru-RU" dirty="0" smtClean="0"/>
              <a:t>– отношение частоты встречаемости конкретного </a:t>
            </a:r>
            <a:r>
              <a:rPr lang="ru-RU" dirty="0" err="1" smtClean="0"/>
              <a:t>микроконтекста</a:t>
            </a:r>
            <a:r>
              <a:rPr lang="ru-RU" dirty="0" smtClean="0"/>
              <a:t> к общему числу найденных </a:t>
            </a:r>
            <a:r>
              <a:rPr lang="ru-RU" dirty="0" err="1" smtClean="0"/>
              <a:t>микроконтекстов</a:t>
            </a:r>
            <a:endParaRPr lang="ru-RU" dirty="0"/>
          </a:p>
        </p:txBody>
      </p:sp>
      <p:pic>
        <p:nvPicPr>
          <p:cNvPr id="4098" name="Picture 2" descr="https://i.ytimg.com/vi/qYtxVIXjudA/maxresdefaul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7" b="6999"/>
          <a:stretch/>
        </p:blipFill>
        <p:spPr bwMode="auto">
          <a:xfrm>
            <a:off x="2411760" y="3464306"/>
            <a:ext cx="4201733" cy="198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74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ts val="3500"/>
              </a:lnSpc>
            </a:pPr>
            <a:r>
              <a:rPr lang="ru-RU" dirty="0" smtClean="0"/>
              <a:t>Автоматизация поиска и работы с </a:t>
            </a:r>
            <a:r>
              <a:rPr lang="ru-RU" dirty="0" err="1" smtClean="0"/>
              <a:t>микроконтекстами</a:t>
            </a:r>
            <a:r>
              <a:rPr lang="ru-RU" dirty="0" smtClean="0"/>
              <a:t> междометий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Программное приложение, реализ</a:t>
            </a:r>
            <a:r>
              <a:rPr lang="ru-RU" dirty="0" smtClean="0"/>
              <a:t>ующее</a:t>
            </a:r>
            <a:r>
              <a:rPr lang="ru-RU" dirty="0" smtClean="0"/>
              <a:t> поиск и обработку ближайшего окружения слова</a:t>
            </a:r>
            <a:endParaRPr lang="ru-RU" dirty="0" smtClean="0"/>
          </a:p>
          <a:p>
            <a:r>
              <a:rPr lang="ru-RU" dirty="0" smtClean="0"/>
              <a:t>Приложение написано на языке </a:t>
            </a:r>
            <a:r>
              <a:rPr lang="en-US" b="1" dirty="0" smtClean="0"/>
              <a:t>Java</a:t>
            </a:r>
            <a:r>
              <a:rPr lang="en-US" dirty="0" smtClean="0"/>
              <a:t> </a:t>
            </a:r>
            <a:r>
              <a:rPr lang="ru-RU" dirty="0" smtClean="0"/>
              <a:t>с использованием графической библиотеки </a:t>
            </a:r>
            <a:r>
              <a:rPr lang="en-US" b="1" dirty="0"/>
              <a:t>J</a:t>
            </a:r>
            <a:r>
              <a:rPr lang="en-US" b="1" dirty="0" smtClean="0"/>
              <a:t>avaFX</a:t>
            </a:r>
            <a:endParaRPr lang="ru-RU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475" y="4064963"/>
            <a:ext cx="2641352" cy="94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 descr="http://it-park.yar.ru/upload/it_park/Java/jav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04685"/>
            <a:ext cx="1872208" cy="115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03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На вход программы подаются:</a:t>
            </a:r>
          </a:p>
          <a:p>
            <a:endParaRPr lang="ru-RU" dirty="0" smtClean="0"/>
          </a:p>
          <a:p>
            <a:pPr lvl="1"/>
            <a:r>
              <a:rPr lang="ru-RU" dirty="0"/>
              <a:t>К</a:t>
            </a:r>
            <a:r>
              <a:rPr lang="ru-RU" dirty="0" smtClean="0"/>
              <a:t>орпус текстов в виде набора файлов;</a:t>
            </a:r>
          </a:p>
          <a:p>
            <a:pPr lvl="1"/>
            <a:r>
              <a:rPr lang="ru-RU" dirty="0" smtClean="0"/>
              <a:t>Файл с заданным междометием;</a:t>
            </a:r>
          </a:p>
          <a:p>
            <a:pPr lvl="1"/>
            <a:r>
              <a:rPr lang="ru-RU" dirty="0" smtClean="0"/>
              <a:t>Файл с общеупотребительными словами;</a:t>
            </a:r>
          </a:p>
          <a:p>
            <a:pPr lvl="1"/>
            <a:r>
              <a:rPr lang="ru-RU" dirty="0" smtClean="0"/>
              <a:t>Файл со словами, отмеченными пользователем для удаления из списка найденных слов;</a:t>
            </a:r>
          </a:p>
          <a:p>
            <a:pPr lvl="1"/>
            <a:r>
              <a:rPr lang="ru-RU" dirty="0"/>
              <a:t>Файл со словами, отмеченными пользователем для </a:t>
            </a:r>
            <a:r>
              <a:rPr lang="ru-RU" dirty="0" smtClean="0"/>
              <a:t>обязательного отображения в списке найденных слов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pic>
        <p:nvPicPr>
          <p:cNvPr id="9218" name="Picture 2" descr="https://pcgramota.ru/wp-content/uploads/2016/07/Fotolia_66379875_Subscription_Monthly_M-1024x68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476" y="1484784"/>
            <a:ext cx="2440020" cy="162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374</TotalTime>
  <Words>494</Words>
  <Application>Microsoft Office PowerPoint</Application>
  <PresentationFormat>Экран (4:3)</PresentationFormat>
  <Paragraphs>63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Обычная</vt:lpstr>
      <vt:lpstr>АЛГОРИТМ ПОИСКА И ОБРАБОТКИ МИКРОКОНТЕКСТА МЕЖДОМЕТИЙ</vt:lpstr>
      <vt:lpstr>Цели и задачи проекта</vt:lpstr>
      <vt:lpstr>Определение значения слова</vt:lpstr>
      <vt:lpstr>Междометия</vt:lpstr>
      <vt:lpstr>Поиск микроконтекстов</vt:lpstr>
      <vt:lpstr>Частота встречаемости</vt:lpstr>
      <vt:lpstr> Индекс яркости</vt:lpstr>
      <vt:lpstr>Автоматизация поиска и работы с микроконтекстами междометий</vt:lpstr>
      <vt:lpstr>Входные данные</vt:lpstr>
      <vt:lpstr>Работа программы</vt:lpstr>
      <vt:lpstr>Результат работы программы</vt:lpstr>
      <vt:lpstr>Главное окно приложения. Результат обработки корпуса текстов</vt:lpstr>
      <vt:lpstr>Просмотр расширенного семантического контекста</vt:lpstr>
      <vt:lpstr>Поиск слов.  Редактирование списка микроконтекстов</vt:lpstr>
      <vt:lpstr>Отображение контекста для двух выбранных слов</vt:lpstr>
      <vt:lpstr>Расчет частоты встречаемости контекста  и индекса яркости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ПОИСКА И ОБРАБОТКИ МИКРОКОНТЕКСТА МЕЖДОМЕТИЙ</dc:title>
  <dc:creator>Грушевская Дарья Владимировна</dc:creator>
  <cp:lastModifiedBy>Грушевская Дарья Владимировна</cp:lastModifiedBy>
  <cp:revision>33</cp:revision>
  <dcterms:created xsi:type="dcterms:W3CDTF">2018-04-12T17:18:43Z</dcterms:created>
  <dcterms:modified xsi:type="dcterms:W3CDTF">2018-04-16T17:25:35Z</dcterms:modified>
</cp:coreProperties>
</file>