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77" r:id="rId2"/>
    <p:sldId id="257" r:id="rId3"/>
    <p:sldId id="280" r:id="rId4"/>
    <p:sldId id="258" r:id="rId5"/>
    <p:sldId id="259" r:id="rId6"/>
    <p:sldId id="279" r:id="rId7"/>
    <p:sldId id="278" r:id="rId8"/>
    <p:sldId id="261" r:id="rId9"/>
    <p:sldId id="262" r:id="rId10"/>
    <p:sldId id="263" r:id="rId11"/>
    <p:sldId id="264" r:id="rId12"/>
    <p:sldId id="265" r:id="rId13"/>
    <p:sldId id="266" r:id="rId14"/>
    <p:sldId id="267" r:id="rId15"/>
    <p:sldId id="282" r:id="rId16"/>
    <p:sldId id="269" r:id="rId17"/>
    <p:sldId id="270" r:id="rId18"/>
    <p:sldId id="271" r:id="rId19"/>
    <p:sldId id="272" r:id="rId20"/>
    <p:sldId id="273" r:id="rId21"/>
    <p:sldId id="274" r:id="rId22"/>
    <p:sldId id="283" r:id="rId23"/>
    <p:sldId id="275" r:id="rId24"/>
    <p:sldId id="276"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wK0YCmhOXLv/tKLFCIIcQ0wGSY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C89CF2-5B3D-42B9-B6F5-01EC46F6E823}">
  <a:tblStyle styleId="{BDC89CF2-5B3D-42B9-B6F5-01EC46F6E823}"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tcStyle>
        <a:tcBdr/>
        <a:fill>
          <a:solidFill>
            <a:srgbClr val="E6E6E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26"/>
    <p:restoredTop sz="84232"/>
  </p:normalViewPr>
  <p:slideViewPr>
    <p:cSldViewPr snapToGrid="0" snapToObjects="1">
      <p:cViewPr varScale="1">
        <p:scale>
          <a:sx n="108" d="100"/>
          <a:sy n="108" d="100"/>
        </p:scale>
        <p:origin x="8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1103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DEMO – code formatting, </a:t>
            </a:r>
            <a:r>
              <a:rPr lang="en-US" dirty="0" err="1"/>
              <a:t>ect</a:t>
            </a:r>
            <a:r>
              <a:rPr lang="en-US" dirty="0"/>
              <a:t>. </a:t>
            </a:r>
            <a:endParaRPr dirty="0"/>
          </a:p>
        </p:txBody>
      </p:sp>
      <p:sp>
        <p:nvSpPr>
          <p:cNvPr id="147" name="Google Shape;14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How many of you use mostly excel to do analysis?? </a:t>
            </a:r>
            <a:endParaRPr/>
          </a:p>
          <a:p>
            <a:pPr marL="0" lvl="0" indent="0" algn="l" rtl="0">
              <a:spcBef>
                <a:spcPts val="0"/>
              </a:spcBef>
              <a:spcAft>
                <a:spcPts val="0"/>
              </a:spcAft>
              <a:buNone/>
            </a:pPr>
            <a:endParaRPr/>
          </a:p>
        </p:txBody>
      </p:sp>
      <p:sp>
        <p:nvSpPr>
          <p:cNvPr id="154" name="Google Shape;15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Data alone is useless, it needs to be turned into something informative, actionable with context (knowledge) </a:t>
            </a:r>
            <a:endParaRPr/>
          </a:p>
          <a:p>
            <a:pPr marL="0" lvl="0" indent="0" algn="l" rtl="0">
              <a:spcBef>
                <a:spcPts val="0"/>
              </a:spcBef>
              <a:spcAft>
                <a:spcPts val="0"/>
              </a:spcAft>
              <a:buNone/>
            </a:pPr>
            <a:endParaRPr/>
          </a:p>
          <a:p>
            <a:pPr marL="0" lvl="0" indent="0" algn="l" rtl="0">
              <a:spcBef>
                <a:spcPts val="0"/>
              </a:spcBef>
              <a:spcAft>
                <a:spcPts val="0"/>
              </a:spcAft>
              <a:buNone/>
            </a:pPr>
            <a:r>
              <a:rPr lang="en-US"/>
              <a:t>Care about data science generally as a tool to learn something about a topic that you care about </a:t>
            </a:r>
            <a:endParaRPr/>
          </a:p>
          <a:p>
            <a:pPr marL="0" lvl="0" indent="0" algn="l" rtl="0">
              <a:spcBef>
                <a:spcPts val="0"/>
              </a:spcBef>
              <a:spcAft>
                <a:spcPts val="0"/>
              </a:spcAft>
              <a:buNone/>
            </a:pPr>
            <a:endParaRPr/>
          </a:p>
          <a:p>
            <a:pPr marL="0" lvl="0" indent="0" algn="l" rtl="0">
              <a:spcBef>
                <a:spcPts val="0"/>
              </a:spcBef>
              <a:spcAft>
                <a:spcPts val="0"/>
              </a:spcAft>
              <a:buNone/>
            </a:pPr>
            <a:r>
              <a:rPr lang="en-US"/>
              <a:t>Broadly applicable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1" name="Google Shape;16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Data alone is useless, it needs to be turned into something informative, actionable with context (knowledge) </a:t>
            </a:r>
            <a:endParaRPr/>
          </a:p>
          <a:p>
            <a:pPr marL="0" lvl="0" indent="0" algn="l" rtl="0">
              <a:spcBef>
                <a:spcPts val="0"/>
              </a:spcBef>
              <a:spcAft>
                <a:spcPts val="0"/>
              </a:spcAft>
              <a:buNone/>
            </a:pPr>
            <a:endParaRPr/>
          </a:p>
          <a:p>
            <a:pPr marL="0" lvl="0" indent="0" algn="l" rtl="0">
              <a:spcBef>
                <a:spcPts val="0"/>
              </a:spcBef>
              <a:spcAft>
                <a:spcPts val="0"/>
              </a:spcAft>
              <a:buNone/>
            </a:pPr>
            <a:r>
              <a:rPr lang="en-US"/>
              <a:t>Care about data science generally as a tool to learn something about a topic that you care about </a:t>
            </a:r>
            <a:endParaRPr/>
          </a:p>
          <a:p>
            <a:pPr marL="0" lvl="0" indent="0" algn="l" rtl="0">
              <a:spcBef>
                <a:spcPts val="0"/>
              </a:spcBef>
              <a:spcAft>
                <a:spcPts val="0"/>
              </a:spcAft>
              <a:buNone/>
            </a:pPr>
            <a:endParaRPr/>
          </a:p>
          <a:p>
            <a:pPr marL="0" lvl="0" indent="0" algn="l" rtl="0">
              <a:spcBef>
                <a:spcPts val="0"/>
              </a:spcBef>
              <a:spcAft>
                <a:spcPts val="0"/>
              </a:spcAft>
              <a:buNone/>
            </a:pPr>
            <a:r>
              <a:rPr lang="en-US"/>
              <a:t>Broadly applicable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1" name="Google Shape;16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970041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Tools – programing tools </a:t>
            </a:r>
            <a:endParaRPr/>
          </a:p>
        </p:txBody>
      </p:sp>
      <p:sp>
        <p:nvSpPr>
          <p:cNvPr id="192" name="Google Shape;19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They are great because they are open source </a:t>
            </a:r>
            <a:endParaRPr/>
          </a:p>
          <a:p>
            <a:pPr marL="0" lvl="0" indent="0" algn="l" rtl="0">
              <a:spcBef>
                <a:spcPts val="0"/>
              </a:spcBef>
              <a:spcAft>
                <a:spcPts val="0"/>
              </a:spcAft>
              <a:buNone/>
            </a:pPr>
            <a:r>
              <a:rPr lang="en-US"/>
              <a:t>Unlike matlab, Excel ect </a:t>
            </a:r>
            <a:endParaRPr/>
          </a:p>
          <a:p>
            <a:pPr marL="0" lvl="0" indent="0" algn="l" rtl="0">
              <a:spcBef>
                <a:spcPts val="0"/>
              </a:spcBef>
              <a:spcAft>
                <a:spcPts val="0"/>
              </a:spcAft>
              <a:buNone/>
            </a:pPr>
            <a:endParaRPr/>
          </a:p>
          <a:p>
            <a:pPr marL="0" lvl="0" indent="0" algn="l" rtl="0">
              <a:spcBef>
                <a:spcPts val="0"/>
              </a:spcBef>
              <a:spcAft>
                <a:spcPts val="0"/>
              </a:spcAft>
              <a:buNone/>
            </a:pPr>
            <a:r>
              <a:rPr lang="en-US"/>
              <a:t>Python runs a lot of the web</a:t>
            </a:r>
            <a:endParaRPr/>
          </a:p>
          <a:p>
            <a:pPr marL="0" lvl="0" indent="0" algn="l" rtl="0">
              <a:spcBef>
                <a:spcPts val="0"/>
              </a:spcBef>
              <a:spcAft>
                <a:spcPts val="0"/>
              </a:spcAft>
              <a:buNone/>
            </a:pPr>
            <a:r>
              <a:rPr lang="en-US"/>
              <a:t>R runs a lot of bioinformatics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9" name="Google Shape;199;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Python – you can do more than just data science </a:t>
            </a:r>
            <a:endParaRPr/>
          </a:p>
          <a:p>
            <a:pPr marL="0" lvl="0" indent="0" algn="l" rtl="0">
              <a:spcBef>
                <a:spcPts val="0"/>
              </a:spcBef>
              <a:spcAft>
                <a:spcPts val="0"/>
              </a:spcAft>
              <a:buNone/>
            </a:pPr>
            <a:endParaRPr/>
          </a:p>
          <a:p>
            <a:pPr marL="0" lvl="0" indent="0" algn="l" rtl="0">
              <a:spcBef>
                <a:spcPts val="0"/>
              </a:spcBef>
              <a:spcAft>
                <a:spcPts val="0"/>
              </a:spcAft>
              <a:buNone/>
            </a:pPr>
            <a:r>
              <a:rPr lang="en-US"/>
              <a:t>Natural language like </a:t>
            </a:r>
            <a:endParaRPr/>
          </a:p>
          <a:p>
            <a:pPr marL="0" lvl="0" indent="0" algn="l" rtl="0">
              <a:spcBef>
                <a:spcPts val="0"/>
              </a:spcBef>
              <a:spcAft>
                <a:spcPts val="0"/>
              </a:spcAft>
              <a:buNone/>
            </a:pPr>
            <a:endParaRPr/>
          </a:p>
          <a:p>
            <a:pPr marL="0" lvl="0" indent="0" algn="l" rtl="0">
              <a:spcBef>
                <a:spcPts val="0"/>
              </a:spcBef>
              <a:spcAft>
                <a:spcPts val="0"/>
              </a:spcAft>
              <a:buNone/>
            </a:pPr>
            <a:r>
              <a:rPr lang="en-US"/>
              <a:t>Faster than R slower than C/C++ but it is pretty easy to write in </a:t>
            </a:r>
            <a:endParaRPr/>
          </a:p>
          <a:p>
            <a:pPr marL="0" lvl="0" indent="0" algn="l" rtl="0">
              <a:spcBef>
                <a:spcPts val="0"/>
              </a:spcBef>
              <a:spcAft>
                <a:spcPts val="0"/>
              </a:spcAft>
              <a:buNone/>
            </a:pPr>
            <a:endParaRPr/>
          </a:p>
          <a:p>
            <a:pPr marL="0" lvl="0" indent="0" algn="l" rtl="0">
              <a:spcBef>
                <a:spcPts val="0"/>
              </a:spcBef>
              <a:spcAft>
                <a:spcPts val="0"/>
              </a:spcAft>
              <a:buNone/>
            </a:pPr>
            <a:r>
              <a:rPr lang="en-US"/>
              <a:t>Works well with other languages </a:t>
            </a:r>
            <a:endParaRPr/>
          </a:p>
          <a:p>
            <a:pPr marL="0" lvl="0" indent="0" algn="l" rtl="0">
              <a:spcBef>
                <a:spcPts val="0"/>
              </a:spcBef>
              <a:spcAft>
                <a:spcPts val="0"/>
              </a:spcAft>
              <a:buNone/>
            </a:pPr>
            <a:endParaRPr/>
          </a:p>
          <a:p>
            <a:pPr marL="0" lvl="0" indent="0" algn="l" rtl="0">
              <a:spcBef>
                <a:spcPts val="0"/>
              </a:spcBef>
              <a:spcAft>
                <a:spcPts val="0"/>
              </a:spcAft>
              <a:buNone/>
            </a:pPr>
            <a:r>
              <a:rPr lang="en-US"/>
              <a:t>Data science stack -&gt; goal to create a free version of matlab started in the 90s</a:t>
            </a:r>
            <a:endParaRPr/>
          </a:p>
        </p:txBody>
      </p:sp>
      <p:sp>
        <p:nvSpPr>
          <p:cNvPr id="206" name="Google Shape;206;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getting better though </a:t>
            </a:r>
            <a:endParaRPr/>
          </a:p>
        </p:txBody>
      </p:sp>
      <p:sp>
        <p:nvSpPr>
          <p:cNvPr id="213" name="Google Shape;213;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Talk about the pandas guy</a:t>
            </a:r>
            <a:endParaRPr/>
          </a:p>
          <a:p>
            <a:pPr marL="0" lvl="0" indent="0" algn="l" rtl="0">
              <a:spcBef>
                <a:spcPts val="0"/>
              </a:spcBef>
              <a:spcAft>
                <a:spcPts val="0"/>
              </a:spcAft>
              <a:buNone/>
            </a:pPr>
            <a:r>
              <a:rPr lang="en-US"/>
              <a:t>And a little bit more about the other packages </a:t>
            </a:r>
            <a:endParaRPr/>
          </a:p>
        </p:txBody>
      </p:sp>
      <p:sp>
        <p:nvSpPr>
          <p:cNvPr id="220" name="Google Shape;220;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Talk about the pandas guy</a:t>
            </a:r>
            <a:endParaRPr/>
          </a:p>
          <a:p>
            <a:pPr marL="0" lvl="0" indent="0" algn="l" rtl="0">
              <a:spcBef>
                <a:spcPts val="0"/>
              </a:spcBef>
              <a:spcAft>
                <a:spcPts val="0"/>
              </a:spcAft>
              <a:buNone/>
            </a:pPr>
            <a:r>
              <a:rPr lang="en-US"/>
              <a:t>And a little bit more about the other packages </a:t>
            </a:r>
            <a:endParaRPr/>
          </a:p>
        </p:txBody>
      </p:sp>
      <p:sp>
        <p:nvSpPr>
          <p:cNvPr id="220" name="Google Shape;220;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3951223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Going to talk about some of these not all of them </a:t>
            </a:r>
            <a:endParaRPr/>
          </a:p>
          <a:p>
            <a:pPr marL="0" lvl="0" indent="0" algn="l" rtl="0">
              <a:spcBef>
                <a:spcPts val="0"/>
              </a:spcBef>
              <a:spcAft>
                <a:spcPts val="0"/>
              </a:spcAft>
              <a:buNone/>
            </a:pPr>
            <a:r>
              <a:rPr lang="en-US"/>
              <a:t>Nltk – really good </a:t>
            </a:r>
            <a:endParaRPr/>
          </a:p>
          <a:p>
            <a:pPr marL="0" lvl="0" indent="0" algn="l" rtl="0">
              <a:spcBef>
                <a:spcPts val="0"/>
              </a:spcBef>
              <a:spcAft>
                <a:spcPts val="0"/>
              </a:spcAft>
              <a:buNone/>
            </a:pPr>
            <a:r>
              <a:rPr lang="en-US"/>
              <a:t>Tensorflow- google </a:t>
            </a:r>
            <a:endParaRPr/>
          </a:p>
          <a:p>
            <a:pPr marL="0" lvl="0" indent="0" algn="l" rtl="0">
              <a:spcBef>
                <a:spcPts val="0"/>
              </a:spcBef>
              <a:spcAft>
                <a:spcPts val="0"/>
              </a:spcAft>
              <a:buNone/>
            </a:pPr>
            <a:r>
              <a:rPr lang="en-US"/>
              <a:t>Pytorch –python </a:t>
            </a:r>
            <a:endParaRPr/>
          </a:p>
          <a:p>
            <a:pPr marL="0" lvl="0" indent="0" algn="l" rtl="0">
              <a:spcBef>
                <a:spcPts val="0"/>
              </a:spcBef>
              <a:spcAft>
                <a:spcPts val="0"/>
              </a:spcAft>
              <a:buNone/>
            </a:pPr>
            <a:r>
              <a:rPr lang="en-US"/>
              <a:t>Bayesain MCMC </a:t>
            </a:r>
            <a:endParaRPr/>
          </a:p>
        </p:txBody>
      </p:sp>
      <p:sp>
        <p:nvSpPr>
          <p:cNvPr id="227" name="Google Shape;227;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4" name="Google Shape;234;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Go to canvas and explain the idea and outline then progress through it – explain the PDFs, Data files, Live notebooks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How long all this takes will vary </a:t>
            </a:r>
            <a:endParaRPr dirty="0"/>
          </a:p>
        </p:txBody>
      </p:sp>
      <p:sp>
        <p:nvSpPr>
          <p:cNvPr id="99" name="Google Shape;9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a7ab726bc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a7ab726bc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a7ab726bc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notebooks note where the ”lectures” will be ending and if there are sections we will not be covering in detail. We have more content than we likely will be able to cover this is so you are able to keep learning with these materials after these three days and then are able to reference these materials for future use. </a:t>
            </a:r>
          </a:p>
          <a:p>
            <a:endParaRPr lang="en-US" dirty="0"/>
          </a:p>
          <a:p>
            <a:r>
              <a:rPr lang="en-US" dirty="0"/>
              <a:t>If you complete the </a:t>
            </a:r>
            <a:r>
              <a:rPr lang="en-US" dirty="0" err="1"/>
              <a:t>indepenent</a:t>
            </a:r>
            <a:r>
              <a:rPr lang="en-US" dirty="0"/>
              <a:t> work sections fast and want more to work on message Roshni or I and we can direct you to some good things to be working on (or jut go about your day/do other work) </a:t>
            </a:r>
          </a:p>
          <a:p>
            <a:endParaRPr lang="en-US" dirty="0"/>
          </a:p>
          <a:p>
            <a:r>
              <a:rPr lang="en-US" dirty="0"/>
              <a:t>This is all very casual - if you have a meeting, or your kids need something, </a:t>
            </a:r>
            <a:r>
              <a:rPr lang="en-US" dirty="0" err="1"/>
              <a:t>dont</a:t>
            </a:r>
            <a:r>
              <a:rPr lang="en-US" dirty="0"/>
              <a:t> worry about it we understand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27985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Asking questions in the group chat is very helpful as then people can learn from each others questions </a:t>
            </a:r>
            <a:endParaRPr/>
          </a:p>
        </p:txBody>
      </p:sp>
      <p:sp>
        <p:nvSpPr>
          <p:cNvPr id="120" name="Google Shape;12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Asking questions in the group chat is very helpful as then people can learn from each others questions </a:t>
            </a: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Again if you finish fast let us know we have some extra ideas if you want more practice work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you are lost and it is going too fast reach out! During the independent work sections we can jump on a zoom call and go back through something if you are confused!</a:t>
            </a:r>
            <a:endParaRPr dirty="0"/>
          </a:p>
        </p:txBody>
      </p:sp>
      <p:sp>
        <p:nvSpPr>
          <p:cNvPr id="140" name="Google Shape;1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111" name="Picture 1">
            <a:extLst>
              <a:ext uri="{FF2B5EF4-FFF2-40B4-BE49-F238E27FC236}">
                <a16:creationId xmlns:a16="http://schemas.microsoft.com/office/drawing/2014/main" id="{A456D824-1A72-44C8-9349-2F1744137E9B}"/>
              </a:ext>
            </a:extLst>
          </p:cNvPr>
          <p:cNvPicPr>
            <a:picLocks noChangeAspect="1"/>
          </p:cNvPicPr>
          <p:nvPr/>
        </p:nvPicPr>
        <p:blipFill rotWithShape="1">
          <a:blip r:embed="rId3">
            <a:alphaModFix amt="70000"/>
          </a:blip>
          <a:srcRect t="43748" r="-1" b="-1"/>
          <a:stretch/>
        </p:blipFill>
        <p:spPr>
          <a:xfrm>
            <a:off x="20" y="10"/>
            <a:ext cx="12188932" cy="6856614"/>
          </a:xfrm>
          <a:prstGeom prst="rect">
            <a:avLst/>
          </a:prstGeom>
        </p:spPr>
      </p:pic>
      <p:sp>
        <p:nvSpPr>
          <p:cNvPr id="88" name="Google Shape;88;p1"/>
          <p:cNvSpPr txBox="1">
            <a:spLocks noGrp="1"/>
          </p:cNvSpPr>
          <p:nvPr>
            <p:ph type="ctrTitle"/>
          </p:nvPr>
        </p:nvSpPr>
        <p:spPr>
          <a:xfrm>
            <a:off x="0" y="-127141"/>
            <a:ext cx="7530685" cy="1120590"/>
          </a:xfrm>
          <a:prstGeom prst="rect">
            <a:avLst/>
          </a:prstGeom>
        </p:spPr>
        <p:txBody>
          <a:bodyPr spcFirstLastPara="1" lIns="91425" tIns="45700" rIns="91425" bIns="45700" anchorCtr="0">
            <a:normAutofit/>
          </a:bodyPr>
          <a:lstStyle/>
          <a:p>
            <a:pPr marL="0" lvl="0" indent="0" algn="l" rtl="0">
              <a:spcBef>
                <a:spcPts val="0"/>
              </a:spcBef>
              <a:spcAft>
                <a:spcPts val="0"/>
              </a:spcAft>
              <a:buClr>
                <a:schemeClr val="dk1"/>
              </a:buClr>
              <a:buSzPts val="6000"/>
              <a:buFont typeface="Calibri"/>
              <a:buNone/>
            </a:pPr>
            <a:r>
              <a:rPr lang="en-US" sz="5200" dirty="0">
                <a:solidFill>
                  <a:schemeClr val="tx1"/>
                </a:solidFill>
              </a:rPr>
              <a:t>BIOF 085 Introduction</a:t>
            </a:r>
          </a:p>
        </p:txBody>
      </p:sp>
      <p:sp>
        <p:nvSpPr>
          <p:cNvPr id="89" name="Google Shape;89;p1"/>
          <p:cNvSpPr txBox="1">
            <a:spLocks noGrp="1"/>
          </p:cNvSpPr>
          <p:nvPr>
            <p:ph type="subTitle" idx="1"/>
          </p:nvPr>
        </p:nvSpPr>
        <p:spPr>
          <a:xfrm>
            <a:off x="0" y="867676"/>
            <a:ext cx="7583133" cy="1279124"/>
          </a:xfrm>
          <a:prstGeom prst="rect">
            <a:avLst/>
          </a:prstGeom>
        </p:spPr>
        <p:txBody>
          <a:bodyPr spcFirstLastPara="1" lIns="91425" tIns="45700" rIns="91425" bIns="45700" anchorCtr="0">
            <a:normAutofit/>
          </a:bodyPr>
          <a:lstStyle/>
          <a:p>
            <a:pPr marL="0" lvl="0" indent="0" algn="l" rtl="0">
              <a:spcBef>
                <a:spcPts val="0"/>
              </a:spcBef>
              <a:spcAft>
                <a:spcPts val="0"/>
              </a:spcAft>
              <a:buClr>
                <a:schemeClr val="dk1"/>
              </a:buClr>
              <a:buSzPts val="2400"/>
              <a:buNone/>
            </a:pPr>
            <a:r>
              <a:rPr lang="en-US" sz="2200" dirty="0">
                <a:solidFill>
                  <a:schemeClr val="tx1"/>
                </a:solidFill>
              </a:rPr>
              <a:t>Instructors: Gaby Gerlach and Roshni Bhatt </a:t>
            </a:r>
          </a:p>
          <a:p>
            <a:pPr marL="0" lvl="0" indent="0" algn="l" rtl="0">
              <a:spcBef>
                <a:spcPts val="1000"/>
              </a:spcBef>
              <a:spcAft>
                <a:spcPts val="0"/>
              </a:spcAft>
              <a:buClr>
                <a:schemeClr val="dk1"/>
              </a:buClr>
              <a:buSzPts val="2400"/>
              <a:buNone/>
            </a:pPr>
            <a:endParaRPr lang="en-US" sz="2200" dirty="0">
              <a:solidFill>
                <a:srgbClr val="FFFFFF"/>
              </a:solidFill>
            </a:endParaRPr>
          </a:p>
        </p:txBody>
      </p:sp>
    </p:spTree>
    <p:extLst>
      <p:ext uri="{BB962C8B-B14F-4D97-AF65-F5344CB8AC3E}">
        <p14:creationId xmlns:p14="http://schemas.microsoft.com/office/powerpoint/2010/main" val="63297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Day 3</a:t>
            </a:r>
            <a:endParaRPr/>
          </a:p>
        </p:txBody>
      </p:sp>
      <p:graphicFrame>
        <p:nvGraphicFramePr>
          <p:cNvPr id="137" name="Google Shape;137;p6"/>
          <p:cNvGraphicFramePr/>
          <p:nvPr>
            <p:extLst>
              <p:ext uri="{D42A27DB-BD31-4B8C-83A1-F6EECF244321}">
                <p14:modId xmlns:p14="http://schemas.microsoft.com/office/powerpoint/2010/main" val="3115790273"/>
              </p:ext>
            </p:extLst>
          </p:nvPr>
        </p:nvGraphicFramePr>
        <p:xfrm>
          <a:off x="838200" y="1825625"/>
          <a:ext cx="10515625" cy="4119940"/>
        </p:xfrm>
        <a:graphic>
          <a:graphicData uri="http://schemas.openxmlformats.org/drawingml/2006/table">
            <a:tbl>
              <a:tblPr firstRow="1" bandRow="1">
                <a:noFill/>
                <a:tableStyleId>{BDC89CF2-5B3D-42B9-B6F5-01EC46F6E823}</a:tableStyleId>
              </a:tblPr>
              <a:tblGrid>
                <a:gridCol w="2103125">
                  <a:extLst>
                    <a:ext uri="{9D8B030D-6E8A-4147-A177-3AD203B41FA5}">
                      <a16:colId xmlns:a16="http://schemas.microsoft.com/office/drawing/2014/main" val="20000"/>
                    </a:ext>
                  </a:extLst>
                </a:gridCol>
                <a:gridCol w="2103125">
                  <a:extLst>
                    <a:ext uri="{9D8B030D-6E8A-4147-A177-3AD203B41FA5}">
                      <a16:colId xmlns:a16="http://schemas.microsoft.com/office/drawing/2014/main" val="20001"/>
                    </a:ext>
                  </a:extLst>
                </a:gridCol>
                <a:gridCol w="2103125">
                  <a:extLst>
                    <a:ext uri="{9D8B030D-6E8A-4147-A177-3AD203B41FA5}">
                      <a16:colId xmlns:a16="http://schemas.microsoft.com/office/drawing/2014/main" val="20002"/>
                    </a:ext>
                  </a:extLst>
                </a:gridCol>
                <a:gridCol w="2103125">
                  <a:extLst>
                    <a:ext uri="{9D8B030D-6E8A-4147-A177-3AD203B41FA5}">
                      <a16:colId xmlns:a16="http://schemas.microsoft.com/office/drawing/2014/main" val="20003"/>
                    </a:ext>
                  </a:extLst>
                </a:gridCol>
                <a:gridCol w="2103125">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en-US" sz="1800"/>
                        <a:t>Time</a:t>
                      </a:r>
                      <a:endParaRPr/>
                    </a:p>
                  </a:txBody>
                  <a:tcPr marL="91450" marR="91450" marT="45725" marB="45725"/>
                </a:tc>
                <a:tc>
                  <a:txBody>
                    <a:bodyPr/>
                    <a:lstStyle/>
                    <a:p>
                      <a:pPr marL="0" marR="0" lvl="0" indent="0" algn="l" rtl="0">
                        <a:spcBef>
                          <a:spcPts val="0"/>
                        </a:spcBef>
                        <a:spcAft>
                          <a:spcPts val="0"/>
                        </a:spcAft>
                        <a:buNone/>
                      </a:pPr>
                      <a:r>
                        <a:rPr lang="en-US" sz="1800"/>
                        <a:t>Format</a:t>
                      </a:r>
                      <a:endParaRPr/>
                    </a:p>
                  </a:txBody>
                  <a:tcPr marL="91450" marR="91450" marT="45725" marB="45725"/>
                </a:tc>
                <a:tc>
                  <a:txBody>
                    <a:bodyPr/>
                    <a:lstStyle/>
                    <a:p>
                      <a:pPr marL="0" marR="0" lvl="0" indent="0" algn="l" rtl="0">
                        <a:spcBef>
                          <a:spcPts val="0"/>
                        </a:spcBef>
                        <a:spcAft>
                          <a:spcPts val="0"/>
                        </a:spcAft>
                        <a:buNone/>
                      </a:pPr>
                      <a:r>
                        <a:rPr lang="en-US" sz="1800"/>
                        <a:t>Topic</a:t>
                      </a:r>
                      <a:endParaRPr/>
                    </a:p>
                  </a:txBody>
                  <a:tcPr marL="91450" marR="91450" marT="45725" marB="45725"/>
                </a:tc>
                <a:tc>
                  <a:txBody>
                    <a:bodyPr/>
                    <a:lstStyle/>
                    <a:p>
                      <a:pPr marL="0" marR="0" lvl="0" indent="0" algn="l" rtl="0">
                        <a:spcBef>
                          <a:spcPts val="0"/>
                        </a:spcBef>
                        <a:spcAft>
                          <a:spcPts val="0"/>
                        </a:spcAft>
                        <a:buNone/>
                      </a:pPr>
                      <a:r>
                        <a:rPr lang="en-US" sz="1800"/>
                        <a:t>Instructor </a:t>
                      </a:r>
                      <a:endParaRPr/>
                    </a:p>
                  </a:txBody>
                  <a:tcPr marL="91450" marR="91450" marT="45725" marB="45725"/>
                </a:tc>
                <a:tc>
                  <a:txBody>
                    <a:bodyPr/>
                    <a:lstStyle/>
                    <a:p>
                      <a:pPr marL="0" marR="0" lvl="0" indent="0" algn="l" rtl="0">
                        <a:spcBef>
                          <a:spcPts val="0"/>
                        </a:spcBef>
                        <a:spcAft>
                          <a:spcPts val="0"/>
                        </a:spcAft>
                        <a:buNone/>
                      </a:pPr>
                      <a:r>
                        <a:rPr lang="en-US" sz="1800"/>
                        <a:t>Resource</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9am –10am</a:t>
                      </a:r>
                      <a:endParaRPr/>
                    </a:p>
                  </a:txBody>
                  <a:tcPr marL="91450" marR="91450" marT="45725" marB="45725"/>
                </a:tc>
                <a:tc>
                  <a:txBody>
                    <a:bodyPr/>
                    <a:lstStyle/>
                    <a:p>
                      <a:pPr marL="0" marR="0" lvl="0" indent="0" algn="l" rtl="0">
                        <a:spcBef>
                          <a:spcPts val="0"/>
                        </a:spcBef>
                        <a:spcAft>
                          <a:spcPts val="0"/>
                        </a:spcAft>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Data analytics: Machine Learning </a:t>
                      </a:r>
                      <a:endParaRPr/>
                    </a:p>
                  </a:txBody>
                  <a:tcPr marL="91450" marR="91450" marT="45725" marB="45725"/>
                </a:tc>
                <a:tc>
                  <a:txBody>
                    <a:bodyPr/>
                    <a:lstStyle/>
                    <a:p>
                      <a:pPr marL="0" marR="0" lvl="0" indent="0" algn="l" rtl="0">
                        <a:spcBef>
                          <a:spcPts val="0"/>
                        </a:spcBef>
                        <a:spcAft>
                          <a:spcPts val="0"/>
                        </a:spcAft>
                        <a:buNone/>
                      </a:pPr>
                      <a:r>
                        <a:rPr lang="en-US" sz="1800"/>
                        <a:t>Gaby</a:t>
                      </a:r>
                      <a:endParaRPr/>
                    </a:p>
                  </a:txBody>
                  <a:tcPr marL="91450" marR="91450" marT="45725" marB="45725"/>
                </a:tc>
                <a:tc>
                  <a:txBody>
                    <a:bodyPr/>
                    <a:lstStyle/>
                    <a:p>
                      <a:pPr marL="0" marR="0" lvl="0" indent="0" algn="l" rtl="0">
                        <a:spcBef>
                          <a:spcPts val="0"/>
                        </a:spcBef>
                        <a:spcAft>
                          <a:spcPts val="0"/>
                        </a:spcAft>
                        <a:buNone/>
                      </a:pPr>
                      <a:r>
                        <a:rPr lang="en-US" sz="1800" dirty="0"/>
                        <a:t>ML slides, 05_python_learning</a:t>
                      </a:r>
                      <a:endParaRPr sz="18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10am – noon</a:t>
                      </a:r>
                      <a:endParaRPr/>
                    </a:p>
                  </a:txBody>
                  <a:tcPr marL="91450" marR="91450" marT="45725" marB="45725"/>
                </a:tc>
                <a:tc>
                  <a:txBody>
                    <a:bodyPr/>
                    <a:lstStyle/>
                    <a:p>
                      <a:pPr marL="0" marR="0" lvl="0" indent="0" algn="l" rtl="0">
                        <a:spcBef>
                          <a:spcPts val="0"/>
                        </a:spcBef>
                        <a:spcAft>
                          <a:spcPts val="0"/>
                        </a:spcAft>
                        <a:buNone/>
                      </a:pPr>
                      <a:r>
                        <a:rPr lang="en-US" sz="1800"/>
                        <a:t>Asynchronous material </a:t>
                      </a:r>
                      <a:endParaRPr/>
                    </a:p>
                  </a:txBody>
                  <a:tcPr marL="91450" marR="91450" marT="45725" marB="45725"/>
                </a:tc>
                <a:tc>
                  <a:txBody>
                    <a:bodyPr/>
                    <a:lstStyle/>
                    <a:p>
                      <a:pPr marL="0" marR="0" lvl="0" indent="0" algn="l" rtl="0">
                        <a:spcBef>
                          <a:spcPts val="0"/>
                        </a:spcBef>
                        <a:spcAft>
                          <a:spcPts val="0"/>
                        </a:spcAft>
                        <a:buNone/>
                      </a:pPr>
                      <a:r>
                        <a:rPr lang="en-US" sz="1800"/>
                        <a:t>Data analytics: Machine Learning </a:t>
                      </a:r>
                      <a:endParaRPr/>
                    </a:p>
                  </a:txBody>
                  <a:tcPr marL="91450" marR="91450" marT="45725" marB="45725"/>
                </a:tc>
                <a:tc>
                  <a:txBody>
                    <a:bodyPr/>
                    <a:lstStyle/>
                    <a:p>
                      <a:pPr marL="0" marR="0" lvl="0" indent="0" algn="l" rtl="0">
                        <a:spcBef>
                          <a:spcPts val="0"/>
                        </a:spcBef>
                        <a:spcAft>
                          <a:spcPts val="0"/>
                        </a:spcAft>
                        <a:buNone/>
                      </a:pPr>
                      <a:r>
                        <a:rPr lang="en-US" sz="1800"/>
                        <a:t>Gaby and Roshni available via Slack</a:t>
                      </a:r>
                      <a:endParaRPr/>
                    </a:p>
                  </a:txBody>
                  <a:tcPr marL="91450" marR="91450" marT="45725" marB="45725"/>
                </a:tc>
                <a:tc>
                  <a:txBody>
                    <a:bodyPr/>
                    <a:lstStyle/>
                    <a:p>
                      <a:pPr marL="0" marR="0" lvl="0" indent="0" algn="l" rtl="0">
                        <a:spcBef>
                          <a:spcPts val="0"/>
                        </a:spcBef>
                        <a:spcAft>
                          <a:spcPts val="0"/>
                        </a:spcAft>
                        <a:buNone/>
                      </a:pPr>
                      <a:r>
                        <a:rPr lang="en-US" sz="1800"/>
                        <a:t>Day 3 independent work videos</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1pm -2:00pm </a:t>
                      </a:r>
                      <a:endParaRPr/>
                    </a:p>
                  </a:txBody>
                  <a:tcPr marL="91450" marR="91450" marT="45725" marB="45725"/>
                </a:tc>
                <a:tc>
                  <a:txBody>
                    <a:bodyPr/>
                    <a:lstStyle/>
                    <a:p>
                      <a:pPr marL="0" marR="0" lvl="0" indent="0" algn="l" rtl="0">
                        <a:spcBef>
                          <a:spcPts val="0"/>
                        </a:spcBef>
                        <a:spcAft>
                          <a:spcPts val="0"/>
                        </a:spcAft>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String manipulation, RegEx, intro to bioinformatics </a:t>
                      </a:r>
                      <a:endParaRPr/>
                    </a:p>
                  </a:txBody>
                  <a:tcPr marL="91450" marR="91450" marT="45725" marB="45725"/>
                </a:tc>
                <a:tc>
                  <a:txBody>
                    <a:bodyPr/>
                    <a:lstStyle/>
                    <a:p>
                      <a:pPr marL="0" marR="0" lvl="0" indent="0" algn="l" rtl="0">
                        <a:spcBef>
                          <a:spcPts val="0"/>
                        </a:spcBef>
                        <a:spcAft>
                          <a:spcPts val="0"/>
                        </a:spcAft>
                        <a:buNone/>
                      </a:pPr>
                      <a:r>
                        <a:rPr lang="en-US" sz="1800"/>
                        <a:t>Gaby</a:t>
                      </a:r>
                      <a:endParaRPr/>
                    </a:p>
                  </a:txBody>
                  <a:tcPr marL="91450" marR="91450" marT="45725" marB="45725"/>
                </a:tc>
                <a:tc>
                  <a:txBody>
                    <a:bodyPr/>
                    <a:lstStyle/>
                    <a:p>
                      <a:pPr marL="0" marR="0" lvl="0" indent="0" algn="l" rtl="0">
                        <a:spcBef>
                          <a:spcPts val="0"/>
                        </a:spcBef>
                        <a:spcAft>
                          <a:spcPts val="0"/>
                        </a:spcAft>
                        <a:buNone/>
                      </a:pPr>
                      <a:r>
                        <a:rPr lang="en-US" sz="1800" dirty="0"/>
                        <a:t>06_python_appl</a:t>
                      </a:r>
                      <a:endParaRPr sz="1800"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2:00-3:30pm</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Asynchronous material </a:t>
                      </a:r>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Use of skills learned in ML/bio application</a:t>
                      </a:r>
                      <a:endParaRPr/>
                    </a:p>
                  </a:txBody>
                  <a:tcPr marL="91450" marR="91450" marT="45725" marB="45725"/>
                </a:tc>
                <a:tc>
                  <a:txBody>
                    <a:bodyPr/>
                    <a:lstStyle/>
                    <a:p>
                      <a:pPr marL="0" marR="0" lvl="0" indent="0" algn="l" rtl="0">
                        <a:spcBef>
                          <a:spcPts val="0"/>
                        </a:spcBef>
                        <a:spcAft>
                          <a:spcPts val="0"/>
                        </a:spcAft>
                        <a:buNone/>
                      </a:pPr>
                      <a:r>
                        <a:rPr lang="en-US" sz="1800"/>
                        <a:t>Gaby and Roshni available via Slack</a:t>
                      </a:r>
                      <a:endParaRPr/>
                    </a:p>
                  </a:txBody>
                  <a:tcPr marL="91450" marR="91450" marT="45725" marB="45725"/>
                </a:tc>
                <a:tc>
                  <a:txBody>
                    <a:bodyPr/>
                    <a:lstStyle/>
                    <a:p>
                      <a:pPr marL="0" marR="0" lvl="0" indent="0" algn="l" rtl="0">
                        <a:spcBef>
                          <a:spcPts val="0"/>
                        </a:spcBef>
                        <a:spcAft>
                          <a:spcPts val="0"/>
                        </a:spcAft>
                        <a:buNone/>
                      </a:pPr>
                      <a:r>
                        <a:rPr lang="en-US" sz="1800" dirty="0"/>
                        <a:t>Day 3 Project - </a:t>
                      </a:r>
                      <a:r>
                        <a:rPr lang="en-US" sz="1800" dirty="0" err="1"/>
                        <a:t>genomics_project</a:t>
                      </a:r>
                      <a:endParaRPr sz="1800" dirty="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4:00 – 4:30 pm</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Explanation of tools, Q&amp;A, miscellaneous </a:t>
                      </a:r>
                      <a:endParaRPr/>
                    </a:p>
                  </a:txBody>
                  <a:tcPr marL="91450" marR="91450" marT="45725" marB="45725"/>
                </a:tc>
                <a:tc>
                  <a:txBody>
                    <a:bodyPr/>
                    <a:lstStyle/>
                    <a:p>
                      <a:pPr marL="0" marR="0" lvl="0" indent="0" algn="l" rtl="0">
                        <a:spcBef>
                          <a:spcPts val="0"/>
                        </a:spcBef>
                        <a:spcAft>
                          <a:spcPts val="0"/>
                        </a:spcAft>
                        <a:buNone/>
                      </a:pPr>
                      <a:r>
                        <a:rPr lang="en-US" sz="1800"/>
                        <a:t>Gaby</a:t>
                      </a:r>
                      <a:endParaRPr/>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sz="1800" dirty="0"/>
                        <a:t>06_python_appl</a:t>
                      </a:r>
                      <a:endParaRPr sz="1800"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Adaptability	</a:t>
            </a:r>
            <a:endParaRPr/>
          </a:p>
        </p:txBody>
      </p:sp>
      <p:sp>
        <p:nvSpPr>
          <p:cNvPr id="143" name="Google Shape;14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There will likely be a range of abilities in this course </a:t>
            </a:r>
            <a:endParaRPr/>
          </a:p>
          <a:p>
            <a:pPr marL="228600" lvl="0" indent="-228600" algn="l" rtl="0">
              <a:lnSpc>
                <a:spcPct val="90000"/>
              </a:lnSpc>
              <a:spcBef>
                <a:spcPts val="1000"/>
              </a:spcBef>
              <a:spcAft>
                <a:spcPts val="0"/>
              </a:spcAft>
              <a:buClr>
                <a:schemeClr val="dk1"/>
              </a:buClr>
              <a:buSzPts val="2800"/>
              <a:buChar char="•"/>
            </a:pPr>
            <a:r>
              <a:rPr lang="en-US"/>
              <a:t>It is likely there will be some people for who this is very quick and some for who it is a little slow</a:t>
            </a:r>
            <a:endParaRPr/>
          </a:p>
          <a:p>
            <a:pPr marL="228600" lvl="0" indent="-228600" algn="l" rtl="0">
              <a:lnSpc>
                <a:spcPct val="90000"/>
              </a:lnSpc>
              <a:spcBef>
                <a:spcPts val="1000"/>
              </a:spcBef>
              <a:spcAft>
                <a:spcPts val="0"/>
              </a:spcAft>
              <a:buClr>
                <a:schemeClr val="dk1"/>
              </a:buClr>
              <a:buSzPts val="2800"/>
              <a:buChar char="•"/>
            </a:pPr>
            <a:r>
              <a:rPr lang="en-US"/>
              <a:t>We are doing our best to land in the middle, but this is just the reality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Slack</a:t>
            </a:r>
            <a:endParaRPr/>
          </a:p>
        </p:txBody>
      </p:sp>
      <p:sp>
        <p:nvSpPr>
          <p:cNvPr id="150" name="Google Shape;150;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This is the communication method will be available from ~8-6 each day </a:t>
            </a:r>
            <a:endParaRPr dirty="0"/>
          </a:p>
          <a:p>
            <a:pPr marL="228600" lvl="0" indent="-228600" algn="l" rtl="0">
              <a:lnSpc>
                <a:spcPct val="90000"/>
              </a:lnSpc>
              <a:spcBef>
                <a:spcPts val="1000"/>
              </a:spcBef>
              <a:spcAft>
                <a:spcPts val="0"/>
              </a:spcAft>
              <a:buClr>
                <a:schemeClr val="dk1"/>
              </a:buClr>
              <a:buSzPts val="2800"/>
              <a:buChar char="•"/>
            </a:pPr>
            <a:r>
              <a:rPr lang="en-US" dirty="0"/>
              <a:t>If a question is asked outside of these hours there may be a delay in response </a:t>
            </a:r>
            <a:endParaRPr dirty="0"/>
          </a:p>
          <a:p>
            <a:pPr marL="228600" lvl="0" indent="-228600" algn="l" rtl="0">
              <a:lnSpc>
                <a:spcPct val="90000"/>
              </a:lnSpc>
              <a:spcBef>
                <a:spcPts val="1000"/>
              </a:spcBef>
              <a:spcAft>
                <a:spcPts val="0"/>
              </a:spcAft>
              <a:buClr>
                <a:schemeClr val="dk1"/>
              </a:buClr>
              <a:buSzPts val="2800"/>
              <a:buChar char="•"/>
            </a:pPr>
            <a:r>
              <a:rPr lang="en-US" dirty="0"/>
              <a:t>Please use the #class-communications_mar2021 for questions during “lecture” so that everyone can benefit from your question </a:t>
            </a:r>
          </a:p>
          <a:p>
            <a:pPr marL="228600" lvl="0" indent="-228600" algn="l" rtl="0">
              <a:lnSpc>
                <a:spcPct val="90000"/>
              </a:lnSpc>
              <a:spcBef>
                <a:spcPts val="1000"/>
              </a:spcBef>
              <a:spcAft>
                <a:spcPts val="0"/>
              </a:spcAft>
              <a:buClr>
                <a:schemeClr val="dk1"/>
              </a:buClr>
              <a:buSzPts val="2800"/>
              <a:buChar char="•"/>
            </a:pPr>
            <a:r>
              <a:rPr lang="en-US" dirty="0"/>
              <a:t>Also feel free to interrupt us while we are talking </a:t>
            </a:r>
            <a:endParaRPr dirty="0"/>
          </a:p>
          <a:p>
            <a:pPr marL="228600" lvl="0" indent="-228600" algn="l" rtl="0">
              <a:lnSpc>
                <a:spcPct val="90000"/>
              </a:lnSpc>
              <a:spcBef>
                <a:spcPts val="1000"/>
              </a:spcBef>
              <a:spcAft>
                <a:spcPts val="0"/>
              </a:spcAft>
              <a:buClr>
                <a:schemeClr val="dk1"/>
              </a:buClr>
              <a:buSzPts val="2800"/>
              <a:buChar char="•"/>
            </a:pPr>
            <a:r>
              <a:rPr lang="en-US" dirty="0"/>
              <a:t>During independent work you are encouraged to also use this chat, but are welcome to DM the instructors.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Now about you!</a:t>
            </a:r>
            <a:endParaRPr/>
          </a:p>
        </p:txBody>
      </p:sp>
      <p:sp>
        <p:nvSpPr>
          <p:cNvPr id="157" name="Google Shape;157;p9"/>
          <p:cNvSpPr txBox="1">
            <a:spLocks noGrp="1"/>
          </p:cNvSpPr>
          <p:nvPr>
            <p:ph type="body" idx="1"/>
          </p:nvPr>
        </p:nvSpPr>
        <p:spPr>
          <a:xfrm>
            <a:off x="838200" y="186357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dirty="0"/>
              <a:t>What is your background and current work?</a:t>
            </a:r>
            <a:endParaRPr dirty="0"/>
          </a:p>
          <a:p>
            <a:pPr marL="228600" lvl="0" indent="-228600" algn="l" rtl="0">
              <a:lnSpc>
                <a:spcPct val="90000"/>
              </a:lnSpc>
              <a:spcBef>
                <a:spcPts val="1000"/>
              </a:spcBef>
              <a:spcAft>
                <a:spcPts val="0"/>
              </a:spcAft>
              <a:buClr>
                <a:schemeClr val="dk1"/>
              </a:buClr>
              <a:buSzPts val="2800"/>
              <a:buChar char="•"/>
            </a:pPr>
            <a:r>
              <a:rPr lang="en-US" dirty="0"/>
              <a:t>What do you hope to learn in the next three days?</a:t>
            </a:r>
            <a:endParaRPr dirty="0"/>
          </a:p>
          <a:p>
            <a:pPr marL="228600" lvl="0" indent="-228600" algn="l" rtl="0">
              <a:lnSpc>
                <a:spcPct val="90000"/>
              </a:lnSpc>
              <a:spcBef>
                <a:spcPts val="1000"/>
              </a:spcBef>
              <a:spcAft>
                <a:spcPts val="0"/>
              </a:spcAft>
              <a:buClr>
                <a:schemeClr val="dk1"/>
              </a:buClr>
              <a:buSzPts val="2800"/>
              <a:buChar char="•"/>
            </a:pPr>
            <a:r>
              <a:rPr lang="en-US" dirty="0"/>
              <a:t>What type of data are you interested in?</a:t>
            </a:r>
          </a:p>
          <a:p>
            <a:pPr marL="228600" lvl="0" indent="-228600" algn="l" rtl="0">
              <a:lnSpc>
                <a:spcPct val="90000"/>
              </a:lnSpc>
              <a:spcBef>
                <a:spcPts val="1000"/>
              </a:spcBef>
              <a:spcAft>
                <a:spcPts val="0"/>
              </a:spcAft>
              <a:buClr>
                <a:schemeClr val="dk1"/>
              </a:buClr>
              <a:buSzPts val="2800"/>
              <a:buChar char="•"/>
            </a:pPr>
            <a:r>
              <a:rPr lang="en-US" dirty="0"/>
              <a:t>How much if any coding have you done?</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data science? </a:t>
            </a:r>
            <a:endParaRPr/>
          </a:p>
        </p:txBody>
      </p:sp>
      <p:sp>
        <p:nvSpPr>
          <p:cNvPr id="164" name="Google Shape;164;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data science? </a:t>
            </a:r>
            <a:endParaRPr/>
          </a:p>
        </p:txBody>
      </p:sp>
      <p:sp>
        <p:nvSpPr>
          <p:cNvPr id="164" name="Google Shape;164;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spcBef>
                <a:spcPts val="0"/>
              </a:spcBef>
              <a:buSzPts val="2800"/>
              <a:buNone/>
            </a:pPr>
            <a:r>
              <a:rPr lang="en-US" b="1" dirty="0">
                <a:solidFill>
                  <a:schemeClr val="tx1"/>
                </a:solidFill>
              </a:rPr>
              <a:t>Data science</a:t>
            </a:r>
            <a:r>
              <a:rPr lang="en-US" dirty="0">
                <a:solidFill>
                  <a:schemeClr val="tx1"/>
                </a:solidFill>
              </a:rPr>
              <a:t> is an interdisciplinary field that uses scientific methods, processes, algorithms and systems to extract knowledge and insights from structured and unstructured data. Data science is related to data mining, machine learning and big data. </a:t>
            </a:r>
          </a:p>
          <a:p>
            <a:pPr marL="228600" lvl="0" indent="-50800">
              <a:spcBef>
                <a:spcPts val="0"/>
              </a:spcBef>
              <a:buSzPts val="2800"/>
              <a:buNone/>
            </a:pPr>
            <a:endParaRPr lang="en-US" dirty="0"/>
          </a:p>
          <a:p>
            <a:pPr marL="228600" lvl="0" indent="-50800">
              <a:spcBef>
                <a:spcPts val="0"/>
              </a:spcBef>
              <a:buSzPts val="2800"/>
              <a:buNone/>
            </a:pPr>
            <a:r>
              <a:rPr lang="en-US" dirty="0"/>
              <a:t>(Wikipedia) </a:t>
            </a:r>
            <a:endParaRPr dirty="0"/>
          </a:p>
        </p:txBody>
      </p:sp>
    </p:spTree>
    <p:extLst>
      <p:ext uri="{BB962C8B-B14F-4D97-AF65-F5344CB8AC3E}">
        <p14:creationId xmlns:p14="http://schemas.microsoft.com/office/powerpoint/2010/main" val="981914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data science involves</a:t>
            </a:r>
            <a:endParaRPr/>
          </a:p>
        </p:txBody>
      </p:sp>
      <p:sp>
        <p:nvSpPr>
          <p:cNvPr id="178" name="Google Shape;178;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
        <p:nvSpPr>
          <p:cNvPr id="179" name="Google Shape;179;p12"/>
          <p:cNvSpPr/>
          <p:nvPr/>
        </p:nvSpPr>
        <p:spPr>
          <a:xfrm>
            <a:off x="1196788" y="2205318"/>
            <a:ext cx="2084294" cy="94129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DATA</a:t>
            </a:r>
            <a:endParaRPr/>
          </a:p>
        </p:txBody>
      </p:sp>
      <p:sp>
        <p:nvSpPr>
          <p:cNvPr id="180" name="Google Shape;180;p12"/>
          <p:cNvSpPr/>
          <p:nvPr/>
        </p:nvSpPr>
        <p:spPr>
          <a:xfrm>
            <a:off x="3639670" y="2454088"/>
            <a:ext cx="1169894" cy="443753"/>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 name="Google Shape;181;p12"/>
          <p:cNvSpPr/>
          <p:nvPr/>
        </p:nvSpPr>
        <p:spPr>
          <a:xfrm>
            <a:off x="5053853" y="2205317"/>
            <a:ext cx="2084294" cy="94129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Data munging and wrangling </a:t>
            </a:r>
            <a:endParaRPr/>
          </a:p>
        </p:txBody>
      </p:sp>
      <p:sp>
        <p:nvSpPr>
          <p:cNvPr id="182" name="Google Shape;182;p12"/>
          <p:cNvSpPr/>
          <p:nvPr/>
        </p:nvSpPr>
        <p:spPr>
          <a:xfrm rot="10800000" flipH="1">
            <a:off x="7552765" y="2557903"/>
            <a:ext cx="1762624" cy="1116105"/>
          </a:xfrm>
          <a:prstGeom prst="bentUpArrow">
            <a:avLst>
              <a:gd name="adj1" fmla="val 25000"/>
              <a:gd name="adj2" fmla="val 25000"/>
              <a:gd name="adj3"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 name="Google Shape;183;p12"/>
          <p:cNvSpPr/>
          <p:nvPr/>
        </p:nvSpPr>
        <p:spPr>
          <a:xfrm>
            <a:off x="8071536" y="3803015"/>
            <a:ext cx="2084294" cy="94129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Computation and analyses </a:t>
            </a:r>
            <a:endParaRPr/>
          </a:p>
        </p:txBody>
      </p:sp>
      <p:sp>
        <p:nvSpPr>
          <p:cNvPr id="184" name="Google Shape;184;p12"/>
          <p:cNvSpPr/>
          <p:nvPr/>
        </p:nvSpPr>
        <p:spPr>
          <a:xfrm rot="-5400000" flipH="1">
            <a:off x="7777376" y="4543435"/>
            <a:ext cx="1313402" cy="1953654"/>
          </a:xfrm>
          <a:prstGeom prst="bentUpArrow">
            <a:avLst>
              <a:gd name="adj1" fmla="val 25000"/>
              <a:gd name="adj2" fmla="val 25000"/>
              <a:gd name="adj3"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5" name="Google Shape;185;p12"/>
          <p:cNvSpPr/>
          <p:nvPr/>
        </p:nvSpPr>
        <p:spPr>
          <a:xfrm>
            <a:off x="5159188" y="5235669"/>
            <a:ext cx="2084294" cy="94129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Modeling and Application</a:t>
            </a:r>
            <a:endParaRPr/>
          </a:p>
        </p:txBody>
      </p:sp>
      <p:sp>
        <p:nvSpPr>
          <p:cNvPr id="186" name="Google Shape;186;p12"/>
          <p:cNvSpPr/>
          <p:nvPr/>
        </p:nvSpPr>
        <p:spPr>
          <a:xfrm rot="10800000">
            <a:off x="3639670" y="5578802"/>
            <a:ext cx="1169894" cy="443753"/>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2"/>
          <p:cNvSpPr/>
          <p:nvPr/>
        </p:nvSpPr>
        <p:spPr>
          <a:xfrm>
            <a:off x="1355380" y="5301178"/>
            <a:ext cx="2084294" cy="94129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Reporting and visualization</a:t>
            </a:r>
            <a:endParaRPr/>
          </a:p>
        </p:txBody>
      </p:sp>
      <p:sp>
        <p:nvSpPr>
          <p:cNvPr id="188" name="Google Shape;188;p12"/>
          <p:cNvSpPr/>
          <p:nvPr/>
        </p:nvSpPr>
        <p:spPr>
          <a:xfrm rot="-5400000">
            <a:off x="1546412" y="3969256"/>
            <a:ext cx="1169894" cy="443753"/>
          </a:xfrm>
          <a:prstGeom prst="rightArrow">
            <a:avLst>
              <a:gd name="adj1" fmla="val 50000"/>
              <a:gd name="adj2" fmla="val 50000"/>
            </a:avLst>
          </a:prstGeom>
          <a:solidFill>
            <a:srgbClr val="D0CEC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does it involve </a:t>
            </a:r>
            <a:endParaRPr/>
          </a:p>
        </p:txBody>
      </p:sp>
      <p:sp>
        <p:nvSpPr>
          <p:cNvPr id="195" name="Google Shape;195;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dirty="0"/>
              <a:t>Managing and cleaning data</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Interest in exploring relationships between things, informed by domain knowledge </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Statistical know-how</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Computational skills </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Tools – to do all the above stuff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goal here is the tools!</a:t>
            </a:r>
            <a:endParaRPr/>
          </a:p>
        </p:txBody>
      </p:sp>
      <p:sp>
        <p:nvSpPr>
          <p:cNvPr id="202" name="Google Shape;20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There are two major tools: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Python (https://www.python.org)</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R (</a:t>
            </a:r>
            <a:r>
              <a:rPr lang="en-US" u="sng">
                <a:solidFill>
                  <a:schemeClr val="hlink"/>
                </a:solidFill>
                <a:hlinkClick r:id="rId3"/>
              </a:rPr>
              <a:t>https://www.r-project.org</a:t>
            </a:r>
            <a:r>
              <a:rPr lang="en-US"/>
              <a:t>)</a:t>
            </a:r>
            <a:endParaRPr/>
          </a:p>
          <a:p>
            <a:pPr marL="514350" lvl="0" indent="-33655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r>
              <a:rPr lang="en-US"/>
              <a:t>Obviously here we are using Python.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Why Python?</a:t>
            </a:r>
            <a:endParaRPr/>
          </a:p>
        </p:txBody>
      </p:sp>
      <p:sp>
        <p:nvSpPr>
          <p:cNvPr id="209" name="Google Shape;20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Popular general-purpose programming language </a:t>
            </a:r>
            <a:endParaRPr dirty="0"/>
          </a:p>
          <a:p>
            <a:pPr marL="228600" lvl="0" indent="-228600" algn="l" rtl="0">
              <a:lnSpc>
                <a:spcPct val="90000"/>
              </a:lnSpc>
              <a:spcBef>
                <a:spcPts val="1000"/>
              </a:spcBef>
              <a:spcAft>
                <a:spcPts val="0"/>
              </a:spcAft>
              <a:buClr>
                <a:schemeClr val="dk1"/>
              </a:buClr>
              <a:buSzPts val="2800"/>
              <a:buChar char="•"/>
            </a:pPr>
            <a:r>
              <a:rPr lang="en-US" dirty="0"/>
              <a:t>Strong ecosystem through packages (230K+)</a:t>
            </a:r>
            <a:endParaRPr dirty="0"/>
          </a:p>
          <a:p>
            <a:pPr marL="228600" lvl="0" indent="-228600" algn="l" rtl="0">
              <a:lnSpc>
                <a:spcPct val="90000"/>
              </a:lnSpc>
              <a:spcBef>
                <a:spcPts val="1000"/>
              </a:spcBef>
              <a:spcAft>
                <a:spcPts val="0"/>
              </a:spcAft>
              <a:buClr>
                <a:schemeClr val="dk1"/>
              </a:buClr>
              <a:buSzPts val="2800"/>
              <a:buChar char="•"/>
            </a:pPr>
            <a:r>
              <a:rPr lang="en-US" dirty="0"/>
              <a:t>Succinct, readable syntax</a:t>
            </a:r>
            <a:endParaRPr dirty="0"/>
          </a:p>
          <a:p>
            <a:pPr marL="228600" lvl="0" indent="-228600" algn="l" rtl="0">
              <a:lnSpc>
                <a:spcPct val="90000"/>
              </a:lnSpc>
              <a:spcBef>
                <a:spcPts val="1000"/>
              </a:spcBef>
              <a:spcAft>
                <a:spcPts val="0"/>
              </a:spcAft>
              <a:buClr>
                <a:schemeClr val="dk1"/>
              </a:buClr>
              <a:buSzPts val="2800"/>
              <a:buChar char="•"/>
            </a:pPr>
            <a:r>
              <a:rPr lang="en-US" dirty="0"/>
              <a:t>Good balance between computational time and developer time </a:t>
            </a:r>
            <a:endParaRPr dirty="0"/>
          </a:p>
          <a:p>
            <a:pPr marL="228600" lvl="0" indent="-228600" algn="l" rtl="0">
              <a:lnSpc>
                <a:spcPct val="90000"/>
              </a:lnSpc>
              <a:spcBef>
                <a:spcPts val="1000"/>
              </a:spcBef>
              <a:spcAft>
                <a:spcPts val="0"/>
              </a:spcAft>
              <a:buClr>
                <a:schemeClr val="dk1"/>
              </a:buClr>
              <a:buSzPts val="2800"/>
              <a:buChar char="•"/>
            </a:pPr>
            <a:r>
              <a:rPr lang="en-US" dirty="0"/>
              <a:t>Self-documenting </a:t>
            </a:r>
            <a:endParaRPr dirty="0"/>
          </a:p>
          <a:p>
            <a:pPr marL="228600" lvl="0" indent="-228600" algn="l" rtl="0">
              <a:lnSpc>
                <a:spcPct val="90000"/>
              </a:lnSpc>
              <a:spcBef>
                <a:spcPts val="1000"/>
              </a:spcBef>
              <a:spcAft>
                <a:spcPts val="0"/>
              </a:spcAft>
              <a:buClr>
                <a:schemeClr val="dk1"/>
              </a:buClr>
              <a:buSzPts val="2800"/>
              <a:buChar char="•"/>
            </a:pPr>
            <a:r>
              <a:rPr lang="en-US" dirty="0"/>
              <a:t>Easier to integrate into production pipelines that already use python</a:t>
            </a:r>
            <a:endParaRPr dirty="0"/>
          </a:p>
          <a:p>
            <a:pPr marL="228600" lvl="0" indent="-228600" algn="l" rtl="0">
              <a:lnSpc>
                <a:spcPct val="90000"/>
              </a:lnSpc>
              <a:spcBef>
                <a:spcPts val="1000"/>
              </a:spcBef>
              <a:spcAft>
                <a:spcPts val="0"/>
              </a:spcAft>
              <a:buClr>
                <a:schemeClr val="dk1"/>
              </a:buClr>
              <a:buSzPts val="2800"/>
              <a:buChar char="•"/>
            </a:pPr>
            <a:r>
              <a:rPr lang="en-US" dirty="0"/>
              <a:t>Increasingly strong Data science ecosystem</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Who we are and What we know about </a:t>
            </a:r>
            <a:endParaRPr dirty="0"/>
          </a:p>
        </p:txBody>
      </p:sp>
      <p:sp>
        <p:nvSpPr>
          <p:cNvPr id="95" name="Google Shape;95;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dirty="0"/>
              <a:t>Research in structural biology, computational drug discovery</a:t>
            </a:r>
          </a:p>
          <a:p>
            <a:pPr marL="228600" lvl="0" indent="-228600" algn="l" rtl="0">
              <a:lnSpc>
                <a:spcPct val="90000"/>
              </a:lnSpc>
              <a:spcBef>
                <a:spcPts val="1000"/>
              </a:spcBef>
              <a:spcAft>
                <a:spcPts val="0"/>
              </a:spcAft>
              <a:buClr>
                <a:schemeClr val="dk1"/>
              </a:buClr>
              <a:buSzPts val="2800"/>
              <a:buChar char="•"/>
            </a:pPr>
            <a:r>
              <a:rPr lang="en-US" dirty="0"/>
              <a:t>Genomics, image analysis, machine learning, deep learning </a:t>
            </a:r>
          </a:p>
          <a:p>
            <a:pPr marL="228600" lvl="0" indent="-228600" algn="l" rtl="0">
              <a:lnSpc>
                <a:spcPct val="90000"/>
              </a:lnSpc>
              <a:spcBef>
                <a:spcPts val="1000"/>
              </a:spcBef>
              <a:spcAft>
                <a:spcPts val="0"/>
              </a:spcAft>
              <a:buClr>
                <a:schemeClr val="dk1"/>
              </a:buClr>
              <a:buSzPts val="2800"/>
              <a:buChar char="•"/>
            </a:pPr>
            <a:r>
              <a:rPr lang="en-US" dirty="0"/>
              <a:t>Python for Computational Biology/Bioinformatics</a:t>
            </a:r>
          </a:p>
          <a:p>
            <a:pPr marL="228600" lvl="0" indent="-228600" algn="l" rtl="0">
              <a:lnSpc>
                <a:spcPct val="90000"/>
              </a:lnSpc>
              <a:spcBef>
                <a:spcPts val="1000"/>
              </a:spcBef>
              <a:spcAft>
                <a:spcPts val="0"/>
              </a:spcAft>
              <a:buClr>
                <a:schemeClr val="dk1"/>
              </a:buClr>
              <a:buSzPts val="2800"/>
              <a:buChar char="•"/>
            </a:pPr>
            <a:r>
              <a:rPr lang="en-US" dirty="0"/>
              <a:t>Also: R, Excel, </a:t>
            </a:r>
            <a:r>
              <a:rPr lang="en-US" dirty="0" err="1"/>
              <a:t>Matlab</a:t>
            </a:r>
            <a:endParaRPr dirty="0"/>
          </a:p>
          <a:p>
            <a:pPr marL="228600" lvl="0" indent="-228600" algn="l" rtl="0">
              <a:lnSpc>
                <a:spcPct val="90000"/>
              </a:lnSpc>
              <a:spcBef>
                <a:spcPts val="1000"/>
              </a:spcBef>
              <a:spcAft>
                <a:spcPts val="0"/>
              </a:spcAft>
              <a:buClr>
                <a:schemeClr val="dk1"/>
              </a:buClr>
              <a:buSzPts val="2800"/>
              <a:buChar char="•"/>
            </a:pPr>
            <a:endParaRPr dirty="0"/>
          </a:p>
          <a:p>
            <a:pPr marL="228600" lvl="0" indent="-228600" algn="l" rtl="0">
              <a:lnSpc>
                <a:spcPct val="90000"/>
              </a:lnSpc>
              <a:spcBef>
                <a:spcPts val="1000"/>
              </a:spcBef>
              <a:spcAft>
                <a:spcPts val="0"/>
              </a:spcAft>
              <a:buClr>
                <a:schemeClr val="dk1"/>
              </a:buClr>
              <a:buSzPts val="2800"/>
              <a:buChar char="•"/>
            </a:pPr>
            <a:r>
              <a:rPr lang="en-US" b="1" dirty="0"/>
              <a:t>Teaching introduction to Python! </a:t>
            </a:r>
            <a:endParaRPr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Cons of Python</a:t>
            </a:r>
            <a:endParaRPr/>
          </a:p>
        </p:txBody>
      </p:sp>
      <p:sp>
        <p:nvSpPr>
          <p:cNvPr id="216" name="Google Shape;216;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Some places where the ecosystem is not rich enough</a:t>
            </a:r>
            <a:endParaRPr dirty="0"/>
          </a:p>
          <a:p>
            <a:pPr marL="228600" lvl="0" indent="-228600" algn="l" rtl="0">
              <a:lnSpc>
                <a:spcPct val="90000"/>
              </a:lnSpc>
              <a:spcBef>
                <a:spcPts val="1000"/>
              </a:spcBef>
              <a:spcAft>
                <a:spcPts val="0"/>
              </a:spcAft>
              <a:buClr>
                <a:schemeClr val="dk1"/>
              </a:buClr>
              <a:buSzPts val="2800"/>
              <a:buChar char="•"/>
            </a:pPr>
            <a:r>
              <a:rPr lang="en-US" dirty="0"/>
              <a:t>More computer science-y, less statistical </a:t>
            </a:r>
          </a:p>
          <a:p>
            <a:pPr marL="228600" lvl="0" indent="-228600" algn="l" rtl="0">
              <a:lnSpc>
                <a:spcPct val="90000"/>
              </a:lnSpc>
              <a:spcBef>
                <a:spcPts val="1000"/>
              </a:spcBef>
              <a:spcAft>
                <a:spcPts val="0"/>
              </a:spcAft>
              <a:buClr>
                <a:schemeClr val="dk1"/>
              </a:buClr>
              <a:buSzPts val="2800"/>
              <a:buChar char="•"/>
            </a:pPr>
            <a:r>
              <a:rPr lang="en-US" dirty="0"/>
              <a:t>Version compatibility issues </a:t>
            </a:r>
            <a:endParaRPr dirty="0"/>
          </a:p>
          <a:p>
            <a:pPr marL="228600" lvl="0" indent="-228600" algn="l" rtl="0">
              <a:lnSpc>
                <a:spcPct val="90000"/>
              </a:lnSpc>
              <a:spcBef>
                <a:spcPts val="1000"/>
              </a:spcBef>
              <a:spcAft>
                <a:spcPts val="0"/>
              </a:spcAft>
              <a:buClr>
                <a:schemeClr val="dk1"/>
              </a:buClr>
              <a:buSzPts val="2800"/>
              <a:buChar char="•"/>
            </a:pPr>
            <a:r>
              <a:rPr lang="en-US" dirty="0"/>
              <a:t>Poorer frameworks for display and dissemination of information</a:t>
            </a:r>
            <a:endParaRPr dirty="0"/>
          </a:p>
          <a:p>
            <a:pPr marL="685800" lvl="1" indent="-228600" algn="l" rtl="0">
              <a:lnSpc>
                <a:spcPct val="90000"/>
              </a:lnSpc>
              <a:spcBef>
                <a:spcPts val="500"/>
              </a:spcBef>
              <a:spcAft>
                <a:spcPts val="0"/>
              </a:spcAft>
              <a:buClr>
                <a:schemeClr val="dk1"/>
              </a:buClr>
              <a:buSzPts val="2400"/>
              <a:buChar char="•"/>
            </a:pPr>
            <a:r>
              <a:rPr lang="en-US" dirty="0"/>
              <a:t>R tends to shine here </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Python Data Science Stack</a:t>
            </a:r>
            <a:endParaRPr/>
          </a:p>
        </p:txBody>
      </p:sp>
      <p:sp>
        <p:nvSpPr>
          <p:cNvPr id="223" name="Google Shape;223;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800"/>
              <a:buChar char="•"/>
            </a:pPr>
            <a:r>
              <a:rPr lang="en-US"/>
              <a:t>To emulate Matlab</a:t>
            </a:r>
            <a:endParaRPr/>
          </a:p>
          <a:p>
            <a:pPr marL="685800" lvl="1" indent="-228600" algn="l" rtl="0">
              <a:lnSpc>
                <a:spcPct val="80000"/>
              </a:lnSpc>
              <a:spcBef>
                <a:spcPts val="500"/>
              </a:spcBef>
              <a:spcAft>
                <a:spcPts val="0"/>
              </a:spcAft>
              <a:buClr>
                <a:schemeClr val="dk1"/>
              </a:buClr>
              <a:buSzPts val="2400"/>
              <a:buChar char="•"/>
            </a:pPr>
            <a:r>
              <a:rPr lang="en-US"/>
              <a:t>Numpy</a:t>
            </a:r>
            <a:endParaRPr/>
          </a:p>
          <a:p>
            <a:pPr marL="685800" lvl="1" indent="-228600" algn="l" rtl="0">
              <a:lnSpc>
                <a:spcPct val="80000"/>
              </a:lnSpc>
              <a:spcBef>
                <a:spcPts val="500"/>
              </a:spcBef>
              <a:spcAft>
                <a:spcPts val="0"/>
              </a:spcAft>
              <a:buClr>
                <a:schemeClr val="dk1"/>
              </a:buClr>
              <a:buSzPts val="2400"/>
              <a:buChar char="•"/>
            </a:pPr>
            <a:r>
              <a:rPr lang="en-US"/>
              <a:t>Scipy</a:t>
            </a:r>
            <a:endParaRPr/>
          </a:p>
          <a:p>
            <a:pPr marL="685800" lvl="1" indent="-228600" algn="l" rtl="0">
              <a:lnSpc>
                <a:spcPct val="80000"/>
              </a:lnSpc>
              <a:spcBef>
                <a:spcPts val="500"/>
              </a:spcBef>
              <a:spcAft>
                <a:spcPts val="0"/>
              </a:spcAft>
              <a:buClr>
                <a:schemeClr val="dk1"/>
              </a:buClr>
              <a:buSzPts val="2400"/>
              <a:buChar char="•"/>
            </a:pPr>
            <a:r>
              <a:rPr lang="en-US"/>
              <a:t>Matplotlib</a:t>
            </a:r>
            <a:endParaRPr/>
          </a:p>
          <a:p>
            <a:pPr marL="228600" lvl="0" indent="-228600" algn="l" rtl="0">
              <a:lnSpc>
                <a:spcPct val="80000"/>
              </a:lnSpc>
              <a:spcBef>
                <a:spcPts val="1000"/>
              </a:spcBef>
              <a:spcAft>
                <a:spcPts val="0"/>
              </a:spcAft>
              <a:buClr>
                <a:schemeClr val="dk1"/>
              </a:buClr>
              <a:buSzPts val="2800"/>
              <a:buChar char="•"/>
            </a:pPr>
            <a:r>
              <a:rPr lang="en-US"/>
              <a:t>To emulate Maple </a:t>
            </a:r>
            <a:endParaRPr/>
          </a:p>
          <a:p>
            <a:pPr marL="685800" lvl="1" indent="-228600" algn="l" rtl="0">
              <a:lnSpc>
                <a:spcPct val="80000"/>
              </a:lnSpc>
              <a:spcBef>
                <a:spcPts val="500"/>
              </a:spcBef>
              <a:spcAft>
                <a:spcPts val="0"/>
              </a:spcAft>
              <a:buClr>
                <a:schemeClr val="dk1"/>
              </a:buClr>
              <a:buSzPts val="2400"/>
              <a:buChar char="•"/>
            </a:pPr>
            <a:r>
              <a:rPr lang="en-US"/>
              <a:t>Sympy</a:t>
            </a:r>
            <a:endParaRPr/>
          </a:p>
          <a:p>
            <a:pPr marL="228600" lvl="0" indent="-228600" algn="l" rtl="0">
              <a:lnSpc>
                <a:spcPct val="80000"/>
              </a:lnSpc>
              <a:spcBef>
                <a:spcPts val="1000"/>
              </a:spcBef>
              <a:spcAft>
                <a:spcPts val="0"/>
              </a:spcAft>
              <a:buClr>
                <a:schemeClr val="dk1"/>
              </a:buClr>
              <a:buSzPts val="2800"/>
              <a:buChar char="•"/>
            </a:pPr>
            <a:r>
              <a:rPr lang="en-US"/>
              <a:t>To add statistics/data science </a:t>
            </a:r>
            <a:endParaRPr/>
          </a:p>
          <a:p>
            <a:pPr marL="685800" lvl="1" indent="-228600" algn="l" rtl="0">
              <a:lnSpc>
                <a:spcPct val="80000"/>
              </a:lnSpc>
              <a:spcBef>
                <a:spcPts val="500"/>
              </a:spcBef>
              <a:spcAft>
                <a:spcPts val="0"/>
              </a:spcAft>
              <a:buClr>
                <a:schemeClr val="dk1"/>
              </a:buClr>
              <a:buSzPts val="2400"/>
              <a:buChar char="•"/>
            </a:pPr>
            <a:r>
              <a:rPr lang="en-US"/>
              <a:t>Pandas </a:t>
            </a:r>
            <a:endParaRPr/>
          </a:p>
          <a:p>
            <a:pPr marL="228600" lvl="0" indent="-228600" algn="l" rtl="0">
              <a:lnSpc>
                <a:spcPct val="80000"/>
              </a:lnSpc>
              <a:spcBef>
                <a:spcPts val="1000"/>
              </a:spcBef>
              <a:spcAft>
                <a:spcPts val="0"/>
              </a:spcAft>
              <a:buClr>
                <a:schemeClr val="dk1"/>
              </a:buClr>
              <a:buSzPts val="2800"/>
              <a:buChar char="•"/>
            </a:pPr>
            <a:r>
              <a:rPr lang="en-US"/>
              <a:t>Various visualization packages </a:t>
            </a:r>
            <a:endParaRPr/>
          </a:p>
          <a:p>
            <a:pPr marL="685800" lvl="1" indent="-228600" algn="l" rtl="0">
              <a:lnSpc>
                <a:spcPct val="80000"/>
              </a:lnSpc>
              <a:spcBef>
                <a:spcPts val="500"/>
              </a:spcBef>
              <a:spcAft>
                <a:spcPts val="0"/>
              </a:spcAft>
              <a:buClr>
                <a:schemeClr val="dk1"/>
              </a:buClr>
              <a:buSzPts val="2400"/>
              <a:buChar char="•"/>
            </a:pPr>
            <a:r>
              <a:rPr lang="en-US"/>
              <a:t>Seaborn</a:t>
            </a:r>
            <a:endParaRPr/>
          </a:p>
          <a:p>
            <a:pPr marL="685800" lvl="1" indent="-228600" algn="l" rtl="0">
              <a:lnSpc>
                <a:spcPct val="80000"/>
              </a:lnSpc>
              <a:spcBef>
                <a:spcPts val="500"/>
              </a:spcBef>
              <a:spcAft>
                <a:spcPts val="0"/>
              </a:spcAft>
              <a:buClr>
                <a:schemeClr val="dk1"/>
              </a:buClr>
              <a:buSzPts val="2400"/>
              <a:buChar char="•"/>
            </a:pPr>
            <a:r>
              <a:rPr lang="en-US"/>
              <a:t>plotly</a:t>
            </a:r>
            <a:endParaRPr/>
          </a:p>
          <a:p>
            <a:pPr marL="685800" lvl="1" indent="-76200" algn="l" rtl="0">
              <a:lnSpc>
                <a:spcPct val="80000"/>
              </a:lnSpc>
              <a:spcBef>
                <a:spcPts val="500"/>
              </a:spcBef>
              <a:spcAft>
                <a:spcPts val="0"/>
              </a:spcAft>
              <a:buClr>
                <a:schemeClr val="dk1"/>
              </a:buClr>
              <a:buSzPts val="24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Python Data Science Stack</a:t>
            </a:r>
            <a:endParaRPr/>
          </a:p>
        </p:txBody>
      </p:sp>
      <p:sp>
        <p:nvSpPr>
          <p:cNvPr id="223" name="Google Shape;223;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800"/>
              <a:buChar char="•"/>
            </a:pPr>
            <a:r>
              <a:rPr lang="en-US" dirty="0"/>
              <a:t>To emulate </a:t>
            </a:r>
            <a:r>
              <a:rPr lang="en-US" dirty="0" err="1"/>
              <a:t>Matlab</a:t>
            </a:r>
            <a:endParaRPr dirty="0"/>
          </a:p>
          <a:p>
            <a:pPr marL="685800" lvl="1" indent="-228600" algn="l" rtl="0">
              <a:lnSpc>
                <a:spcPct val="80000"/>
              </a:lnSpc>
              <a:spcBef>
                <a:spcPts val="500"/>
              </a:spcBef>
              <a:spcAft>
                <a:spcPts val="0"/>
              </a:spcAft>
              <a:buClr>
                <a:schemeClr val="dk1"/>
              </a:buClr>
              <a:buSzPts val="2400"/>
              <a:buChar char="•"/>
            </a:pPr>
            <a:r>
              <a:rPr lang="en-US" b="1" dirty="0" err="1"/>
              <a:t>Numpy</a:t>
            </a:r>
            <a:endParaRPr b="1" dirty="0"/>
          </a:p>
          <a:p>
            <a:pPr marL="685800" lvl="1" indent="-228600" algn="l" rtl="0">
              <a:lnSpc>
                <a:spcPct val="80000"/>
              </a:lnSpc>
              <a:spcBef>
                <a:spcPts val="500"/>
              </a:spcBef>
              <a:spcAft>
                <a:spcPts val="0"/>
              </a:spcAft>
              <a:buClr>
                <a:schemeClr val="dk1"/>
              </a:buClr>
              <a:buSzPts val="2400"/>
              <a:buChar char="•"/>
            </a:pPr>
            <a:r>
              <a:rPr lang="en-US" b="1" dirty="0" err="1"/>
              <a:t>Scipy</a:t>
            </a:r>
            <a:endParaRPr b="1" dirty="0"/>
          </a:p>
          <a:p>
            <a:pPr marL="685800" lvl="1" indent="-228600" algn="l" rtl="0">
              <a:lnSpc>
                <a:spcPct val="80000"/>
              </a:lnSpc>
              <a:spcBef>
                <a:spcPts val="500"/>
              </a:spcBef>
              <a:spcAft>
                <a:spcPts val="0"/>
              </a:spcAft>
              <a:buClr>
                <a:schemeClr val="dk1"/>
              </a:buClr>
              <a:buSzPts val="2400"/>
              <a:buChar char="•"/>
            </a:pPr>
            <a:r>
              <a:rPr lang="en-US" b="1" dirty="0"/>
              <a:t>Matplotlib</a:t>
            </a:r>
            <a:endParaRPr b="1" dirty="0"/>
          </a:p>
          <a:p>
            <a:pPr marL="228600" lvl="0" indent="-228600" algn="l" rtl="0">
              <a:lnSpc>
                <a:spcPct val="80000"/>
              </a:lnSpc>
              <a:spcBef>
                <a:spcPts val="1000"/>
              </a:spcBef>
              <a:spcAft>
                <a:spcPts val="0"/>
              </a:spcAft>
              <a:buClr>
                <a:schemeClr val="dk1"/>
              </a:buClr>
              <a:buSzPts val="2800"/>
              <a:buChar char="•"/>
            </a:pPr>
            <a:r>
              <a:rPr lang="en-US" dirty="0"/>
              <a:t>To emulate Maple </a:t>
            </a:r>
            <a:endParaRPr dirty="0"/>
          </a:p>
          <a:p>
            <a:pPr marL="685800" lvl="1" indent="-228600" algn="l" rtl="0">
              <a:lnSpc>
                <a:spcPct val="80000"/>
              </a:lnSpc>
              <a:spcBef>
                <a:spcPts val="500"/>
              </a:spcBef>
              <a:spcAft>
                <a:spcPts val="0"/>
              </a:spcAft>
              <a:buClr>
                <a:schemeClr val="dk1"/>
              </a:buClr>
              <a:buSzPts val="2400"/>
              <a:buChar char="•"/>
            </a:pPr>
            <a:r>
              <a:rPr lang="en-US" dirty="0" err="1"/>
              <a:t>Sympy</a:t>
            </a:r>
            <a:endParaRPr dirty="0"/>
          </a:p>
          <a:p>
            <a:pPr marL="228600" lvl="0" indent="-228600" algn="l" rtl="0">
              <a:lnSpc>
                <a:spcPct val="80000"/>
              </a:lnSpc>
              <a:spcBef>
                <a:spcPts val="1000"/>
              </a:spcBef>
              <a:spcAft>
                <a:spcPts val="0"/>
              </a:spcAft>
              <a:buClr>
                <a:schemeClr val="dk1"/>
              </a:buClr>
              <a:buSzPts val="2800"/>
              <a:buChar char="•"/>
            </a:pPr>
            <a:r>
              <a:rPr lang="en-US" dirty="0"/>
              <a:t>To add statistics/data science </a:t>
            </a:r>
            <a:endParaRPr dirty="0"/>
          </a:p>
          <a:p>
            <a:pPr marL="685800" lvl="1" indent="-228600" algn="l" rtl="0">
              <a:lnSpc>
                <a:spcPct val="80000"/>
              </a:lnSpc>
              <a:spcBef>
                <a:spcPts val="500"/>
              </a:spcBef>
              <a:spcAft>
                <a:spcPts val="0"/>
              </a:spcAft>
              <a:buClr>
                <a:schemeClr val="dk1"/>
              </a:buClr>
              <a:buSzPts val="2400"/>
              <a:buChar char="•"/>
            </a:pPr>
            <a:r>
              <a:rPr lang="en-US" b="1" dirty="0"/>
              <a:t>Pandas</a:t>
            </a:r>
            <a:r>
              <a:rPr lang="en-US" dirty="0"/>
              <a:t> </a:t>
            </a:r>
            <a:endParaRPr dirty="0"/>
          </a:p>
          <a:p>
            <a:pPr marL="228600" lvl="0" indent="-228600" algn="l" rtl="0">
              <a:lnSpc>
                <a:spcPct val="80000"/>
              </a:lnSpc>
              <a:spcBef>
                <a:spcPts val="1000"/>
              </a:spcBef>
              <a:spcAft>
                <a:spcPts val="0"/>
              </a:spcAft>
              <a:buClr>
                <a:schemeClr val="dk1"/>
              </a:buClr>
              <a:buSzPts val="2800"/>
              <a:buChar char="•"/>
            </a:pPr>
            <a:r>
              <a:rPr lang="en-US" dirty="0"/>
              <a:t>Various visualization packages </a:t>
            </a:r>
            <a:endParaRPr dirty="0"/>
          </a:p>
          <a:p>
            <a:pPr marL="685800" lvl="1" indent="-228600" algn="l" rtl="0">
              <a:lnSpc>
                <a:spcPct val="80000"/>
              </a:lnSpc>
              <a:spcBef>
                <a:spcPts val="500"/>
              </a:spcBef>
              <a:spcAft>
                <a:spcPts val="0"/>
              </a:spcAft>
              <a:buClr>
                <a:schemeClr val="dk1"/>
              </a:buClr>
              <a:buSzPts val="2400"/>
              <a:buChar char="•"/>
            </a:pPr>
            <a:r>
              <a:rPr lang="en-US" i="1" dirty="0"/>
              <a:t>Seaborn</a:t>
            </a:r>
            <a:endParaRPr i="1" dirty="0"/>
          </a:p>
          <a:p>
            <a:pPr marL="685800" lvl="1" indent="-228600" algn="l" rtl="0">
              <a:lnSpc>
                <a:spcPct val="80000"/>
              </a:lnSpc>
              <a:spcBef>
                <a:spcPts val="500"/>
              </a:spcBef>
              <a:spcAft>
                <a:spcPts val="0"/>
              </a:spcAft>
              <a:buClr>
                <a:schemeClr val="dk1"/>
              </a:buClr>
              <a:buSzPts val="2400"/>
              <a:buChar char="•"/>
            </a:pPr>
            <a:r>
              <a:rPr lang="en-US" i="1" dirty="0" err="1"/>
              <a:t>plotly</a:t>
            </a:r>
            <a:endParaRPr i="1" dirty="0"/>
          </a:p>
          <a:p>
            <a:pPr marL="685800" lvl="1" indent="-76200" algn="l" rtl="0">
              <a:lnSpc>
                <a:spcPct val="80000"/>
              </a:lnSpc>
              <a:spcBef>
                <a:spcPts val="500"/>
              </a:spcBef>
              <a:spcAft>
                <a:spcPts val="0"/>
              </a:spcAft>
              <a:buClr>
                <a:schemeClr val="dk1"/>
              </a:buClr>
              <a:buSzPts val="2400"/>
              <a:buNone/>
            </a:pPr>
            <a:endParaRPr dirty="0"/>
          </a:p>
        </p:txBody>
      </p:sp>
    </p:spTree>
    <p:extLst>
      <p:ext uri="{BB962C8B-B14F-4D97-AF65-F5344CB8AC3E}">
        <p14:creationId xmlns:p14="http://schemas.microsoft.com/office/powerpoint/2010/main" val="1167859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Python Data Science Stack</a:t>
            </a:r>
            <a:endParaRPr/>
          </a:p>
        </p:txBody>
      </p:sp>
      <p:sp>
        <p:nvSpPr>
          <p:cNvPr id="230" name="Google Shape;230;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Philosophy has been to concentrate on a few large comprehensive packages </a:t>
            </a:r>
            <a:endParaRPr dirty="0"/>
          </a:p>
          <a:p>
            <a:pPr marL="685800" lvl="1" indent="-228600" algn="l" rtl="0">
              <a:lnSpc>
                <a:spcPct val="90000"/>
              </a:lnSpc>
              <a:spcBef>
                <a:spcPts val="500"/>
              </a:spcBef>
              <a:spcAft>
                <a:spcPts val="0"/>
              </a:spcAft>
              <a:buClr>
                <a:schemeClr val="dk1"/>
              </a:buClr>
              <a:buSzPts val="2400"/>
              <a:buChar char="•"/>
            </a:pPr>
            <a:r>
              <a:rPr lang="en-US" b="1" dirty="0" err="1"/>
              <a:t>Statsmodels</a:t>
            </a:r>
            <a:r>
              <a:rPr lang="en-US" dirty="0"/>
              <a:t> (statistics)</a:t>
            </a:r>
            <a:endParaRPr dirty="0"/>
          </a:p>
          <a:p>
            <a:pPr marL="685800" lvl="1" indent="-228600" algn="l" rtl="0">
              <a:lnSpc>
                <a:spcPct val="90000"/>
              </a:lnSpc>
              <a:spcBef>
                <a:spcPts val="500"/>
              </a:spcBef>
              <a:spcAft>
                <a:spcPts val="0"/>
              </a:spcAft>
              <a:buClr>
                <a:schemeClr val="dk1"/>
              </a:buClr>
              <a:buSzPts val="2400"/>
              <a:buChar char="•"/>
            </a:pPr>
            <a:r>
              <a:rPr lang="en-US" b="1" dirty="0"/>
              <a:t>Scikit-learn</a:t>
            </a:r>
            <a:r>
              <a:rPr lang="en-US" dirty="0"/>
              <a:t> (machine learning)</a:t>
            </a:r>
            <a:endParaRPr dirty="0"/>
          </a:p>
          <a:p>
            <a:pPr marL="685800" lvl="1" indent="-228600" algn="l" rtl="0">
              <a:lnSpc>
                <a:spcPct val="90000"/>
              </a:lnSpc>
              <a:spcBef>
                <a:spcPts val="500"/>
              </a:spcBef>
              <a:spcAft>
                <a:spcPts val="0"/>
              </a:spcAft>
              <a:buClr>
                <a:schemeClr val="dk1"/>
              </a:buClr>
              <a:buSzPts val="2400"/>
              <a:buChar char="•"/>
            </a:pPr>
            <a:r>
              <a:rPr lang="en-US" dirty="0"/>
              <a:t>Pillow (image analysis)</a:t>
            </a:r>
            <a:endParaRPr dirty="0"/>
          </a:p>
          <a:p>
            <a:pPr marL="685800" lvl="1" indent="-228600" algn="l" rtl="0">
              <a:lnSpc>
                <a:spcPct val="90000"/>
              </a:lnSpc>
              <a:spcBef>
                <a:spcPts val="500"/>
              </a:spcBef>
              <a:spcAft>
                <a:spcPts val="0"/>
              </a:spcAft>
              <a:buClr>
                <a:schemeClr val="dk1"/>
              </a:buClr>
              <a:buSzPts val="2400"/>
              <a:buChar char="•"/>
            </a:pPr>
            <a:r>
              <a:rPr lang="en-US" dirty="0" err="1"/>
              <a:t>Nltk</a:t>
            </a:r>
            <a:r>
              <a:rPr lang="en-US" dirty="0"/>
              <a:t> (natural language processing)</a:t>
            </a:r>
            <a:endParaRPr dirty="0"/>
          </a:p>
          <a:p>
            <a:pPr marL="685800" lvl="1" indent="-228600" algn="l" rtl="0">
              <a:lnSpc>
                <a:spcPct val="90000"/>
              </a:lnSpc>
              <a:spcBef>
                <a:spcPts val="500"/>
              </a:spcBef>
              <a:spcAft>
                <a:spcPts val="0"/>
              </a:spcAft>
              <a:buClr>
                <a:schemeClr val="dk1"/>
              </a:buClr>
              <a:buSzPts val="2400"/>
              <a:buChar char="•"/>
            </a:pPr>
            <a:r>
              <a:rPr lang="en-US" dirty="0" err="1"/>
              <a:t>Tensorflow</a:t>
            </a:r>
            <a:r>
              <a:rPr lang="en-US" dirty="0"/>
              <a:t> &amp; </a:t>
            </a:r>
            <a:r>
              <a:rPr lang="en-US" dirty="0" err="1"/>
              <a:t>PyTorch</a:t>
            </a:r>
            <a:r>
              <a:rPr lang="en-US" dirty="0"/>
              <a:t> (Deep learning)</a:t>
            </a:r>
            <a:endParaRPr dirty="0"/>
          </a:p>
          <a:p>
            <a:pPr marL="685800" lvl="1" indent="-228600" algn="l" rtl="0">
              <a:lnSpc>
                <a:spcPct val="90000"/>
              </a:lnSpc>
              <a:spcBef>
                <a:spcPts val="500"/>
              </a:spcBef>
              <a:spcAft>
                <a:spcPts val="0"/>
              </a:spcAft>
              <a:buClr>
                <a:schemeClr val="dk1"/>
              </a:buClr>
              <a:buSzPts val="2400"/>
              <a:buChar char="•"/>
            </a:pPr>
            <a:r>
              <a:rPr lang="en-US" dirty="0"/>
              <a:t>PyMC3 (Bayesian learning) </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Outline of Content </a:t>
            </a:r>
            <a:endParaRPr/>
          </a:p>
        </p:txBody>
      </p:sp>
      <p:sp>
        <p:nvSpPr>
          <p:cNvPr id="237" name="Google Shape;237;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a:t>Python primer to get the basics of the language (day 1)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Pandas for data I/O, manipulation, cleaning and munging (day 1)</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Using matplotlib and seaborn for data visualization (day 2)</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Using pandas, scipy and statsmodels for statistics (day 2)</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Using scikit-learn for basic machine learning (day 3)</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Applications (day3) </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General examples </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High-level bioinformatics </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High-level string manipulation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AFDCA-625F-1447-B036-D76C01928F24}"/>
              </a:ext>
            </a:extLst>
          </p:cNvPr>
          <p:cNvSpPr>
            <a:spLocks noGrp="1"/>
          </p:cNvSpPr>
          <p:nvPr>
            <p:ph type="title"/>
          </p:nvPr>
        </p:nvSpPr>
        <p:spPr/>
        <p:txBody>
          <a:bodyPr/>
          <a:lstStyle/>
          <a:p>
            <a:r>
              <a:rPr lang="en-US" dirty="0"/>
              <a:t>What we assume you know </a:t>
            </a:r>
          </a:p>
        </p:txBody>
      </p:sp>
      <p:sp>
        <p:nvSpPr>
          <p:cNvPr id="3" name="Text Placeholder 2">
            <a:extLst>
              <a:ext uri="{FF2B5EF4-FFF2-40B4-BE49-F238E27FC236}">
                <a16:creationId xmlns:a16="http://schemas.microsoft.com/office/drawing/2014/main" id="{69926A2C-AB48-7440-998A-FE48F5A2F9FC}"/>
              </a:ext>
            </a:extLst>
          </p:cNvPr>
          <p:cNvSpPr>
            <a:spLocks noGrp="1"/>
          </p:cNvSpPr>
          <p:nvPr>
            <p:ph type="body" idx="1"/>
          </p:nvPr>
        </p:nvSpPr>
        <p:spPr/>
        <p:txBody>
          <a:bodyPr/>
          <a:lstStyle/>
          <a:p>
            <a:r>
              <a:rPr lang="en-US" dirty="0"/>
              <a:t>Computer literacy – how to open, close, save, locate files and applications </a:t>
            </a:r>
          </a:p>
          <a:p>
            <a:r>
              <a:rPr lang="en-US" dirty="0"/>
              <a:t>Basic statistics </a:t>
            </a:r>
          </a:p>
          <a:p>
            <a:r>
              <a:rPr lang="en-US" dirty="0"/>
              <a:t>Questions about your research that you want to apply Python tools too</a:t>
            </a:r>
          </a:p>
        </p:txBody>
      </p:sp>
    </p:spTree>
    <p:extLst>
      <p:ext uri="{BB962C8B-B14F-4D97-AF65-F5344CB8AC3E}">
        <p14:creationId xmlns:p14="http://schemas.microsoft.com/office/powerpoint/2010/main" val="352475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Outline of Plan – Hybrid approach</a:t>
            </a:r>
            <a:endParaRPr/>
          </a:p>
        </p:txBody>
      </p:sp>
      <p:sp>
        <p:nvSpPr>
          <p:cNvPr id="102" name="Google Shape;102;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a:t>Face to face (about 50% of the time via Zoom)</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Lecturing and Q&amp;A</a:t>
            </a:r>
            <a:endParaRPr/>
          </a:p>
          <a:p>
            <a:pPr marL="971550" lvl="1" indent="-361950" algn="l" rtl="0">
              <a:lnSpc>
                <a:spcPct val="90000"/>
              </a:lnSpc>
              <a:spcBef>
                <a:spcPts val="500"/>
              </a:spcBef>
              <a:spcAft>
                <a:spcPts val="0"/>
              </a:spcAft>
              <a:buClr>
                <a:schemeClr val="dk1"/>
              </a:buClr>
              <a:buSzPts val="2400"/>
              <a:buFont typeface="Calibri"/>
              <a:buNone/>
            </a:pP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Online Material (do this sequentially)</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Videos of screencasts </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Progress check assignments</a:t>
            </a:r>
            <a:endParaRPr/>
          </a:p>
          <a:p>
            <a:pPr marL="457200" lvl="1" indent="0" algn="l" rtl="0">
              <a:lnSpc>
                <a:spcPct val="90000"/>
              </a:lnSpc>
              <a:spcBef>
                <a:spcPts val="500"/>
              </a:spcBef>
              <a:spcAft>
                <a:spcPts val="0"/>
              </a:spcAft>
              <a:buClr>
                <a:schemeClr val="dk1"/>
              </a:buClr>
              <a:buSzPts val="2400"/>
              <a:buNone/>
            </a:pPr>
            <a:endParaRPr/>
          </a:p>
          <a:p>
            <a:pPr marL="971550" lvl="1" indent="-361950" algn="l" rtl="0">
              <a:lnSpc>
                <a:spcPct val="90000"/>
              </a:lnSpc>
              <a:spcBef>
                <a:spcPts val="500"/>
              </a:spcBef>
              <a:spcAft>
                <a:spcPts val="0"/>
              </a:spcAft>
              <a:buClr>
                <a:schemeClr val="dk1"/>
              </a:buClr>
              <a:buSzPts val="2400"/>
              <a:buFont typeface="Calibri"/>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a7ab726bc7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Available material </a:t>
            </a:r>
            <a:endParaRPr/>
          </a:p>
        </p:txBody>
      </p:sp>
      <p:sp>
        <p:nvSpPr>
          <p:cNvPr id="109" name="Google Shape;109;ga7ab726bc7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1000"/>
              </a:spcBef>
              <a:spcAft>
                <a:spcPts val="0"/>
              </a:spcAft>
              <a:buSzPts val="1800"/>
              <a:buChar char="•"/>
            </a:pPr>
            <a:r>
              <a:rPr lang="en-US" dirty="0"/>
              <a:t>While we are live coding in either Spyder or </a:t>
            </a:r>
            <a:r>
              <a:rPr lang="en-US" dirty="0" err="1"/>
              <a:t>Jupyter</a:t>
            </a:r>
            <a:r>
              <a:rPr lang="en-US" dirty="0"/>
              <a:t> Notebooks </a:t>
            </a:r>
            <a:endParaRPr dirty="0"/>
          </a:p>
          <a:p>
            <a:pPr marL="914400" lvl="1" indent="-342900" algn="l" rtl="0">
              <a:lnSpc>
                <a:spcPct val="115000"/>
              </a:lnSpc>
              <a:spcBef>
                <a:spcPts val="0"/>
              </a:spcBef>
              <a:spcAft>
                <a:spcPts val="0"/>
              </a:spcAft>
              <a:buSzPts val="1800"/>
              <a:buChar char="•"/>
            </a:pPr>
            <a:r>
              <a:rPr lang="en-US" dirty="0"/>
              <a:t>You are encouraged to follow along </a:t>
            </a:r>
            <a:endParaRPr dirty="0"/>
          </a:p>
          <a:p>
            <a:pPr marL="457200" lvl="0" indent="-342900" algn="l" rtl="0">
              <a:lnSpc>
                <a:spcPct val="115000"/>
              </a:lnSpc>
              <a:spcBef>
                <a:spcPts val="0"/>
              </a:spcBef>
              <a:spcAft>
                <a:spcPts val="0"/>
              </a:spcAft>
              <a:buSzPts val="1800"/>
              <a:buChar char="•"/>
            </a:pPr>
            <a:r>
              <a:rPr lang="en-US" dirty="0"/>
              <a:t>PDF versions of this are on Canvas and may be helpful to have open</a:t>
            </a:r>
          </a:p>
          <a:p>
            <a:pPr>
              <a:lnSpc>
                <a:spcPct val="115000"/>
              </a:lnSpc>
              <a:spcBef>
                <a:spcPts val="0"/>
              </a:spcBef>
            </a:pPr>
            <a:r>
              <a:rPr lang="en-US" dirty="0"/>
              <a:t>We will be pulling information from </a:t>
            </a:r>
            <a:r>
              <a:rPr lang="en-US" dirty="0" err="1"/>
              <a:t>Jupyter</a:t>
            </a:r>
            <a:r>
              <a:rPr lang="en-US" dirty="0"/>
              <a:t> Notebooks which have expanded explanations  </a:t>
            </a:r>
          </a:p>
          <a:p>
            <a:pPr marL="114300" lvl="0" indent="0" algn="l" rtl="0">
              <a:lnSpc>
                <a:spcPct val="115000"/>
              </a:lnSpc>
              <a:spcBef>
                <a:spcPts val="0"/>
              </a:spcBef>
              <a:spcAft>
                <a:spcPts val="0"/>
              </a:spcAft>
              <a:buSzPts val="1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3273-DD86-344E-9659-5A9139E92DDA}"/>
              </a:ext>
            </a:extLst>
          </p:cNvPr>
          <p:cNvSpPr>
            <a:spLocks noGrp="1"/>
          </p:cNvSpPr>
          <p:nvPr>
            <p:ph type="title"/>
          </p:nvPr>
        </p:nvSpPr>
        <p:spPr>
          <a:xfrm>
            <a:off x="1198182" y="381000"/>
            <a:ext cx="10003218" cy="1600124"/>
          </a:xfrm>
        </p:spPr>
        <p:txBody>
          <a:bodyPr>
            <a:normAutofit/>
          </a:bodyPr>
          <a:lstStyle/>
          <a:p>
            <a:r>
              <a:rPr lang="en-US" dirty="0"/>
              <a:t>Effective work environment</a:t>
            </a:r>
          </a:p>
        </p:txBody>
      </p:sp>
      <p:pic>
        <p:nvPicPr>
          <p:cNvPr id="2050" name="Picture 2">
            <a:extLst>
              <a:ext uri="{FF2B5EF4-FFF2-40B4-BE49-F238E27FC236}">
                <a16:creationId xmlns:a16="http://schemas.microsoft.com/office/drawing/2014/main" id="{28C564C0-790D-7D41-9ED2-81433345F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070" y="1495937"/>
            <a:ext cx="10302748" cy="52479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BD6D70-BA72-4B48-AEC9-E525D4293BFC}"/>
              </a:ext>
            </a:extLst>
          </p:cNvPr>
          <p:cNvSpPr txBox="1"/>
          <p:nvPr/>
        </p:nvSpPr>
        <p:spPr>
          <a:xfrm>
            <a:off x="2237391" y="2638640"/>
            <a:ext cx="7924800" cy="369332"/>
          </a:xfrm>
          <a:prstGeom prst="rect">
            <a:avLst/>
          </a:prstGeom>
          <a:noFill/>
        </p:spPr>
        <p:txBody>
          <a:bodyPr wrap="square" rtlCol="0">
            <a:spAutoFit/>
          </a:bodyPr>
          <a:lstStyle/>
          <a:p>
            <a:r>
              <a:rPr lang="en-US" sz="1800" b="1" dirty="0">
                <a:solidFill>
                  <a:srgbClr val="FF0000"/>
                </a:solidFill>
              </a:rPr>
              <a:t>Spyder 		Folder with data and code files	    PDF for section </a:t>
            </a:r>
          </a:p>
        </p:txBody>
      </p:sp>
      <p:sp>
        <p:nvSpPr>
          <p:cNvPr id="5" name="TextBox 4">
            <a:extLst>
              <a:ext uri="{FF2B5EF4-FFF2-40B4-BE49-F238E27FC236}">
                <a16:creationId xmlns:a16="http://schemas.microsoft.com/office/drawing/2014/main" id="{5A49E400-D390-5945-9FDD-C59C12E3303A}"/>
              </a:ext>
            </a:extLst>
          </p:cNvPr>
          <p:cNvSpPr txBox="1"/>
          <p:nvPr/>
        </p:nvSpPr>
        <p:spPr>
          <a:xfrm>
            <a:off x="4127944" y="2177458"/>
            <a:ext cx="3429000" cy="369332"/>
          </a:xfrm>
          <a:prstGeom prst="rect">
            <a:avLst/>
          </a:prstGeom>
          <a:noFill/>
          <a:ln>
            <a:noFill/>
          </a:ln>
        </p:spPr>
        <p:txBody>
          <a:bodyPr wrap="square" rtlCol="0">
            <a:spAutoFit/>
          </a:bodyPr>
          <a:lstStyle/>
          <a:p>
            <a:r>
              <a:rPr lang="en-US" dirty="0">
                <a:solidFill>
                  <a:schemeClr val="accent1"/>
                </a:solidFill>
              </a:rPr>
              <a:t>Path to your working directory </a:t>
            </a:r>
          </a:p>
        </p:txBody>
      </p:sp>
      <p:cxnSp>
        <p:nvCxnSpPr>
          <p:cNvPr id="7" name="Straight Arrow Connector 6">
            <a:extLst>
              <a:ext uri="{FF2B5EF4-FFF2-40B4-BE49-F238E27FC236}">
                <a16:creationId xmlns:a16="http://schemas.microsoft.com/office/drawing/2014/main" id="{1E076E0B-BD04-5D4A-890E-37AE9205764F}"/>
              </a:ext>
            </a:extLst>
          </p:cNvPr>
          <p:cNvCxnSpPr/>
          <p:nvPr/>
        </p:nvCxnSpPr>
        <p:spPr>
          <a:xfrm flipH="1" flipV="1">
            <a:off x="6350000" y="1674040"/>
            <a:ext cx="330200" cy="424018"/>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4E43CB2-7D3D-1440-B59E-AAE94D6EBC41}"/>
              </a:ext>
            </a:extLst>
          </p:cNvPr>
          <p:cNvSpPr txBox="1"/>
          <p:nvPr/>
        </p:nvSpPr>
        <p:spPr>
          <a:xfrm>
            <a:off x="1336230" y="5803900"/>
            <a:ext cx="6438900" cy="369332"/>
          </a:xfrm>
          <a:prstGeom prst="rect">
            <a:avLst/>
          </a:prstGeom>
          <a:noFill/>
        </p:spPr>
        <p:txBody>
          <a:bodyPr wrap="square" rtlCol="0">
            <a:spAutoFit/>
          </a:bodyPr>
          <a:lstStyle/>
          <a:p>
            <a:r>
              <a:rPr lang="en-US" dirty="0"/>
              <a:t>Ideally Zoom will be on another monitor/</a:t>
            </a:r>
            <a:r>
              <a:rPr lang="en-US" dirty="0" err="1"/>
              <a:t>Ipad</a:t>
            </a:r>
            <a:r>
              <a:rPr lang="en-US" dirty="0"/>
              <a:t> </a:t>
            </a:r>
          </a:p>
        </p:txBody>
      </p:sp>
    </p:spTree>
    <p:extLst>
      <p:ext uri="{BB962C8B-B14F-4D97-AF65-F5344CB8AC3E}">
        <p14:creationId xmlns:p14="http://schemas.microsoft.com/office/powerpoint/2010/main" val="3840921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BC1E-1AA6-7349-ADE5-B9B700931290}"/>
              </a:ext>
            </a:extLst>
          </p:cNvPr>
          <p:cNvSpPr>
            <a:spLocks noGrp="1"/>
          </p:cNvSpPr>
          <p:nvPr>
            <p:ph type="title"/>
          </p:nvPr>
        </p:nvSpPr>
        <p:spPr/>
        <p:txBody>
          <a:bodyPr/>
          <a:lstStyle/>
          <a:p>
            <a:r>
              <a:rPr lang="en-US" dirty="0"/>
              <a:t>Some quick notes: </a:t>
            </a:r>
          </a:p>
        </p:txBody>
      </p:sp>
      <p:sp>
        <p:nvSpPr>
          <p:cNvPr id="3" name="Text Placeholder 2">
            <a:extLst>
              <a:ext uri="{FF2B5EF4-FFF2-40B4-BE49-F238E27FC236}">
                <a16:creationId xmlns:a16="http://schemas.microsoft.com/office/drawing/2014/main" id="{0F53B3C7-9CC6-F846-8684-D9A0E797D3DB}"/>
              </a:ext>
            </a:extLst>
          </p:cNvPr>
          <p:cNvSpPr>
            <a:spLocks noGrp="1"/>
          </p:cNvSpPr>
          <p:nvPr>
            <p:ph type="body" idx="1"/>
          </p:nvPr>
        </p:nvSpPr>
        <p:spPr/>
        <p:txBody>
          <a:bodyPr/>
          <a:lstStyle/>
          <a:p>
            <a:pPr marL="628650" indent="-514350">
              <a:buFont typeface="+mj-lt"/>
              <a:buAutoNum type="arabicPeriod"/>
            </a:pPr>
            <a:r>
              <a:rPr lang="en-US" dirty="0"/>
              <a:t>We are here to answer your questions, and provide the guidance the goal is for you to be coding in a guided manner not just listening to us talk</a:t>
            </a:r>
          </a:p>
          <a:p>
            <a:pPr marL="628650" indent="-514350">
              <a:buFont typeface="+mj-lt"/>
              <a:buAutoNum type="arabicPeriod"/>
            </a:pPr>
            <a:r>
              <a:rPr lang="en-US" dirty="0"/>
              <a:t>Feel free to interrupt us at any time</a:t>
            </a:r>
          </a:p>
          <a:p>
            <a:pPr marL="628650" indent="-514350">
              <a:buFont typeface="+mj-lt"/>
              <a:buAutoNum type="arabicPeriod"/>
            </a:pPr>
            <a:r>
              <a:rPr lang="en-US" dirty="0"/>
              <a:t>There is a lot of material in the notebooks we are not going to go through all of it – but it is all there for you too continue learning</a:t>
            </a:r>
          </a:p>
        </p:txBody>
      </p:sp>
    </p:spTree>
    <p:extLst>
      <p:ext uri="{BB962C8B-B14F-4D97-AF65-F5344CB8AC3E}">
        <p14:creationId xmlns:p14="http://schemas.microsoft.com/office/powerpoint/2010/main" val="362628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Day 1</a:t>
            </a:r>
            <a:endParaRPr/>
          </a:p>
        </p:txBody>
      </p:sp>
      <p:graphicFrame>
        <p:nvGraphicFramePr>
          <p:cNvPr id="123" name="Google Shape;123;p4"/>
          <p:cNvGraphicFramePr/>
          <p:nvPr>
            <p:extLst>
              <p:ext uri="{D42A27DB-BD31-4B8C-83A1-F6EECF244321}">
                <p14:modId xmlns:p14="http://schemas.microsoft.com/office/powerpoint/2010/main" val="1038276881"/>
              </p:ext>
            </p:extLst>
          </p:nvPr>
        </p:nvGraphicFramePr>
        <p:xfrm>
          <a:off x="838200" y="1825625"/>
          <a:ext cx="10515625" cy="4028490"/>
        </p:xfrm>
        <a:graphic>
          <a:graphicData uri="http://schemas.openxmlformats.org/drawingml/2006/table">
            <a:tbl>
              <a:tblPr firstRow="1" bandRow="1">
                <a:noFill/>
                <a:tableStyleId>{BDC89CF2-5B3D-42B9-B6F5-01EC46F6E823}</a:tableStyleId>
              </a:tblPr>
              <a:tblGrid>
                <a:gridCol w="2103125">
                  <a:extLst>
                    <a:ext uri="{9D8B030D-6E8A-4147-A177-3AD203B41FA5}">
                      <a16:colId xmlns:a16="http://schemas.microsoft.com/office/drawing/2014/main" val="20000"/>
                    </a:ext>
                  </a:extLst>
                </a:gridCol>
                <a:gridCol w="2103125">
                  <a:extLst>
                    <a:ext uri="{9D8B030D-6E8A-4147-A177-3AD203B41FA5}">
                      <a16:colId xmlns:a16="http://schemas.microsoft.com/office/drawing/2014/main" val="20001"/>
                    </a:ext>
                  </a:extLst>
                </a:gridCol>
                <a:gridCol w="2103125">
                  <a:extLst>
                    <a:ext uri="{9D8B030D-6E8A-4147-A177-3AD203B41FA5}">
                      <a16:colId xmlns:a16="http://schemas.microsoft.com/office/drawing/2014/main" val="20002"/>
                    </a:ext>
                  </a:extLst>
                </a:gridCol>
                <a:gridCol w="2103125">
                  <a:extLst>
                    <a:ext uri="{9D8B030D-6E8A-4147-A177-3AD203B41FA5}">
                      <a16:colId xmlns:a16="http://schemas.microsoft.com/office/drawing/2014/main" val="20003"/>
                    </a:ext>
                  </a:extLst>
                </a:gridCol>
                <a:gridCol w="2103125">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en-US" sz="1800" u="none" strike="noStrike" cap="none"/>
                        <a:t>Time</a:t>
                      </a:r>
                      <a:endParaRPr/>
                    </a:p>
                  </a:txBody>
                  <a:tcPr marL="91450" marR="91450" marT="45725" marB="45725"/>
                </a:tc>
                <a:tc>
                  <a:txBody>
                    <a:bodyPr/>
                    <a:lstStyle/>
                    <a:p>
                      <a:pPr marL="0" marR="0" lvl="0" indent="0" algn="l" rtl="0">
                        <a:spcBef>
                          <a:spcPts val="0"/>
                        </a:spcBef>
                        <a:spcAft>
                          <a:spcPts val="0"/>
                        </a:spcAft>
                        <a:buNone/>
                      </a:pPr>
                      <a:r>
                        <a:rPr lang="en-US" sz="1800"/>
                        <a:t>Format</a:t>
                      </a:r>
                      <a:endParaRPr/>
                    </a:p>
                  </a:txBody>
                  <a:tcPr marL="91450" marR="91450" marT="45725" marB="45725"/>
                </a:tc>
                <a:tc>
                  <a:txBody>
                    <a:bodyPr/>
                    <a:lstStyle/>
                    <a:p>
                      <a:pPr marL="0" marR="0" lvl="0" indent="0" algn="l" rtl="0">
                        <a:spcBef>
                          <a:spcPts val="0"/>
                        </a:spcBef>
                        <a:spcAft>
                          <a:spcPts val="0"/>
                        </a:spcAft>
                        <a:buNone/>
                      </a:pPr>
                      <a:r>
                        <a:rPr lang="en-US" sz="1800"/>
                        <a:t>Topic</a:t>
                      </a:r>
                      <a:endParaRPr/>
                    </a:p>
                  </a:txBody>
                  <a:tcPr marL="91450" marR="91450" marT="45725" marB="45725"/>
                </a:tc>
                <a:tc>
                  <a:txBody>
                    <a:bodyPr/>
                    <a:lstStyle/>
                    <a:p>
                      <a:pPr marL="0" marR="0" lvl="0" indent="0" algn="l" rtl="0">
                        <a:spcBef>
                          <a:spcPts val="0"/>
                        </a:spcBef>
                        <a:spcAft>
                          <a:spcPts val="0"/>
                        </a:spcAft>
                        <a:buNone/>
                      </a:pPr>
                      <a:r>
                        <a:rPr lang="en-US" sz="1800"/>
                        <a:t>Instructor </a:t>
                      </a:r>
                      <a:endParaRPr/>
                    </a:p>
                  </a:txBody>
                  <a:tcPr marL="91450" marR="91450" marT="45725" marB="45725"/>
                </a:tc>
                <a:tc>
                  <a:txBody>
                    <a:bodyPr/>
                    <a:lstStyle/>
                    <a:p>
                      <a:pPr marL="0" marR="0" lvl="0" indent="0" algn="l" rtl="0">
                        <a:spcBef>
                          <a:spcPts val="0"/>
                        </a:spcBef>
                        <a:spcAft>
                          <a:spcPts val="0"/>
                        </a:spcAft>
                        <a:buNone/>
                      </a:pPr>
                      <a:r>
                        <a:rPr lang="en-US" sz="1800"/>
                        <a:t>Resource</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9am – 11am</a:t>
                      </a:r>
                      <a:endParaRPr/>
                    </a:p>
                  </a:txBody>
                  <a:tcPr marL="91450" marR="91450" marT="45725" marB="45725"/>
                </a:tc>
                <a:tc>
                  <a:txBody>
                    <a:bodyPr/>
                    <a:lstStyle/>
                    <a:p>
                      <a:pPr marL="0" marR="0" lvl="0" indent="0" algn="l" rtl="0">
                        <a:spcBef>
                          <a:spcPts val="0"/>
                        </a:spcBef>
                        <a:spcAft>
                          <a:spcPts val="0"/>
                        </a:spcAft>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Why python?</a:t>
                      </a:r>
                      <a:endParaRPr/>
                    </a:p>
                    <a:p>
                      <a:pPr marL="0" marR="0" lvl="0" indent="0" algn="l" rtl="0">
                        <a:spcBef>
                          <a:spcPts val="0"/>
                        </a:spcBef>
                        <a:spcAft>
                          <a:spcPts val="0"/>
                        </a:spcAft>
                        <a:buNone/>
                      </a:pPr>
                      <a:r>
                        <a:rPr lang="en-US" sz="1800"/>
                        <a:t>A python primer</a:t>
                      </a:r>
                      <a:endParaRPr/>
                    </a:p>
                  </a:txBody>
                  <a:tcPr marL="91450" marR="91450" marT="45725" marB="45725"/>
                </a:tc>
                <a:tc>
                  <a:txBody>
                    <a:bodyPr/>
                    <a:lstStyle/>
                    <a:p>
                      <a:pPr marL="0" marR="0" lvl="0" indent="0" algn="l" rtl="0">
                        <a:spcBef>
                          <a:spcPts val="0"/>
                        </a:spcBef>
                        <a:spcAft>
                          <a:spcPts val="0"/>
                        </a:spcAft>
                        <a:buNone/>
                      </a:pPr>
                      <a:r>
                        <a:rPr lang="en-US" sz="1800" dirty="0"/>
                        <a:t>Gaby</a:t>
                      </a:r>
                      <a:endParaRPr dirty="0"/>
                    </a:p>
                  </a:txBody>
                  <a:tcPr marL="91450" marR="91450" marT="45725" marB="45725"/>
                </a:tc>
                <a:tc>
                  <a:txBody>
                    <a:bodyPr/>
                    <a:lstStyle/>
                    <a:p>
                      <a:pPr marL="0" marR="0" lvl="0" indent="0" algn="l" rtl="0">
                        <a:spcBef>
                          <a:spcPts val="0"/>
                        </a:spcBef>
                        <a:spcAft>
                          <a:spcPts val="0"/>
                        </a:spcAft>
                        <a:buNone/>
                      </a:pPr>
                      <a:r>
                        <a:rPr lang="en-US" sz="1800" dirty="0"/>
                        <a:t>Intro slides, 00_python_primer</a:t>
                      </a:r>
                      <a:endParaRPr sz="18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11 am - noon</a:t>
                      </a:r>
                      <a:endParaRPr sz="1800"/>
                    </a:p>
                  </a:txBody>
                  <a:tcPr marL="91450" marR="91450" marT="45725" marB="45725"/>
                </a:tc>
                <a:tc>
                  <a:txBody>
                    <a:bodyPr/>
                    <a:lstStyle/>
                    <a:p>
                      <a:pPr marL="0" marR="0" lvl="0" indent="0" algn="l" rtl="0">
                        <a:spcBef>
                          <a:spcPts val="0"/>
                        </a:spcBef>
                        <a:spcAft>
                          <a:spcPts val="0"/>
                        </a:spcAft>
                        <a:buNone/>
                      </a:pPr>
                      <a:r>
                        <a:rPr lang="en-US" sz="1800"/>
                        <a:t>In-person via zoom</a:t>
                      </a:r>
                      <a:endParaRPr sz="1800"/>
                    </a:p>
                  </a:txBody>
                  <a:tcPr marL="91450" marR="91450" marT="45725" marB="45725"/>
                </a:tc>
                <a:tc>
                  <a:txBody>
                    <a:bodyPr/>
                    <a:lstStyle/>
                    <a:p>
                      <a:pPr marL="0" marR="0" lvl="0" indent="0" algn="l" rtl="0">
                        <a:spcBef>
                          <a:spcPts val="0"/>
                        </a:spcBef>
                        <a:spcAft>
                          <a:spcPts val="0"/>
                        </a:spcAft>
                        <a:buNone/>
                      </a:pPr>
                      <a:r>
                        <a:rPr lang="en-US" sz="1800"/>
                        <a:t>Python tools for data science</a:t>
                      </a:r>
                      <a:endParaRPr sz="1800"/>
                    </a:p>
                  </a:txBody>
                  <a:tcPr marL="91450" marR="91450" marT="45725" marB="45725"/>
                </a:tc>
                <a:tc>
                  <a:txBody>
                    <a:bodyPr/>
                    <a:lstStyle/>
                    <a:p>
                      <a:pPr marL="0" marR="0" lvl="0" indent="0" algn="l" rtl="0">
                        <a:spcBef>
                          <a:spcPts val="0"/>
                        </a:spcBef>
                        <a:spcAft>
                          <a:spcPts val="0"/>
                        </a:spcAft>
                        <a:buNone/>
                      </a:pPr>
                      <a:r>
                        <a:rPr lang="en-US" sz="1800"/>
                        <a:t>Roshni</a:t>
                      </a:r>
                      <a:endParaRPr sz="1800"/>
                    </a:p>
                  </a:txBody>
                  <a:tcPr marL="91450" marR="91450" marT="45725" marB="45725"/>
                </a:tc>
                <a:tc>
                  <a:txBody>
                    <a:bodyPr/>
                    <a:lstStyle/>
                    <a:p>
                      <a:pPr marL="0" marR="0" lvl="0" indent="0" algn="l" rtl="0">
                        <a:spcBef>
                          <a:spcPts val="0"/>
                        </a:spcBef>
                        <a:spcAft>
                          <a:spcPts val="0"/>
                        </a:spcAft>
                        <a:buNone/>
                      </a:pPr>
                      <a:r>
                        <a:rPr lang="en-US" sz="1800" dirty="0" err="1"/>
                        <a:t>Python_objects</a:t>
                      </a:r>
                      <a:r>
                        <a:rPr lang="en-US" sz="1800" dirty="0"/>
                        <a:t> intro 01_python_tools</a:t>
                      </a:r>
                      <a:endParaRPr sz="1800"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1pm-2pm</a:t>
                      </a:r>
                      <a:endParaRPr/>
                    </a:p>
                  </a:txBody>
                  <a:tcPr marL="91450" marR="91450" marT="45725" marB="45725"/>
                </a:tc>
                <a:tc>
                  <a:txBody>
                    <a:bodyPr/>
                    <a:lstStyle/>
                    <a:p>
                      <a:pPr marL="0" marR="0" lvl="0" indent="0" algn="l" rtl="0">
                        <a:spcBef>
                          <a:spcPts val="0"/>
                        </a:spcBef>
                        <a:spcAft>
                          <a:spcPts val="0"/>
                        </a:spcAft>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Python tools for data science </a:t>
                      </a:r>
                      <a:endParaRPr/>
                    </a:p>
                    <a:p>
                      <a:pPr marL="0" marR="0" lvl="0" indent="0" algn="l" rtl="0">
                        <a:spcBef>
                          <a:spcPts val="0"/>
                        </a:spcBef>
                        <a:spcAft>
                          <a:spcPts val="0"/>
                        </a:spcAft>
                        <a:buNone/>
                      </a:pPr>
                      <a:r>
                        <a:rPr lang="en-US" sz="1800"/>
                        <a:t>Data wrangling, cleaning, summarizing</a:t>
                      </a:r>
                      <a:endParaRPr/>
                    </a:p>
                  </a:txBody>
                  <a:tcPr marL="91450" marR="91450" marT="45725" marB="45725"/>
                </a:tc>
                <a:tc>
                  <a:txBody>
                    <a:bodyPr/>
                    <a:lstStyle/>
                    <a:p>
                      <a:pPr marL="0" marR="0" lvl="0" indent="0" algn="l" rtl="0">
                        <a:spcBef>
                          <a:spcPts val="0"/>
                        </a:spcBef>
                        <a:spcAft>
                          <a:spcPts val="0"/>
                        </a:spcAft>
                        <a:buNone/>
                      </a:pPr>
                      <a:r>
                        <a:rPr lang="en-US" sz="1800"/>
                        <a:t>Gaby</a:t>
                      </a:r>
                      <a:endParaRPr/>
                    </a:p>
                  </a:txBody>
                  <a:tcPr marL="91450" marR="91450" marT="45725" marB="45725"/>
                </a:tc>
                <a:tc>
                  <a:txBody>
                    <a:bodyPr/>
                    <a:lstStyle/>
                    <a:p>
                      <a:pPr marL="0" marR="0" lvl="0" indent="0" algn="l" rtl="0">
                        <a:spcBef>
                          <a:spcPts val="0"/>
                        </a:spcBef>
                        <a:spcAft>
                          <a:spcPts val="0"/>
                        </a:spcAft>
                        <a:buNone/>
                      </a:pPr>
                      <a:r>
                        <a:rPr lang="en-US" sz="1800"/>
                        <a:t>02_python_pandas</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dirty="0"/>
                        <a:t>2pm -5pm</a:t>
                      </a:r>
                      <a:endParaRPr dirty="0"/>
                    </a:p>
                  </a:txBody>
                  <a:tcPr marL="91450" marR="91450" marT="45725" marB="45725"/>
                </a:tc>
                <a:tc>
                  <a:txBody>
                    <a:bodyPr/>
                    <a:lstStyle/>
                    <a:p>
                      <a:pPr marL="0" marR="0" lvl="0" indent="0" algn="l" rtl="0">
                        <a:spcBef>
                          <a:spcPts val="0"/>
                        </a:spcBef>
                        <a:spcAft>
                          <a:spcPts val="0"/>
                        </a:spcAft>
                        <a:buNone/>
                      </a:pPr>
                      <a:r>
                        <a:rPr lang="en-US" sz="1800"/>
                        <a:t>Asynchronous material </a:t>
                      </a:r>
                      <a:endParaRPr/>
                    </a:p>
                  </a:txBody>
                  <a:tcPr marL="91450" marR="91450" marT="45725" marB="45725"/>
                </a:tc>
                <a:tc>
                  <a:txBody>
                    <a:bodyPr/>
                    <a:lstStyle/>
                    <a:p>
                      <a:pPr marL="0" marR="0" lvl="0" indent="0" algn="l" rtl="0">
                        <a:spcBef>
                          <a:spcPts val="0"/>
                        </a:spcBef>
                        <a:spcAft>
                          <a:spcPts val="0"/>
                        </a:spcAft>
                        <a:buNone/>
                      </a:pPr>
                      <a:r>
                        <a:rPr lang="en-US" sz="1800"/>
                        <a:t>Data Munging</a:t>
                      </a:r>
                      <a:endParaRPr/>
                    </a:p>
                  </a:txBody>
                  <a:tcPr marL="91450" marR="91450" marT="45725" marB="45725"/>
                </a:tc>
                <a:tc>
                  <a:txBody>
                    <a:bodyPr/>
                    <a:lstStyle/>
                    <a:p>
                      <a:pPr marL="0" marR="0" lvl="0" indent="0" algn="l" rtl="0">
                        <a:spcBef>
                          <a:spcPts val="0"/>
                        </a:spcBef>
                        <a:spcAft>
                          <a:spcPts val="0"/>
                        </a:spcAft>
                        <a:buNone/>
                      </a:pPr>
                      <a:r>
                        <a:rPr lang="en-US" sz="1800"/>
                        <a:t>Gaby available via Slack</a:t>
                      </a:r>
                      <a:endParaRPr/>
                    </a:p>
                  </a:txBody>
                  <a:tcPr marL="91450" marR="91450" marT="45725" marB="45725"/>
                </a:tc>
                <a:tc>
                  <a:txBody>
                    <a:bodyPr/>
                    <a:lstStyle/>
                    <a:p>
                      <a:pPr marL="0" marR="0" lvl="0" indent="0" algn="l" rtl="0">
                        <a:spcBef>
                          <a:spcPts val="0"/>
                        </a:spcBef>
                        <a:spcAft>
                          <a:spcPts val="0"/>
                        </a:spcAft>
                        <a:buNone/>
                      </a:pPr>
                      <a:r>
                        <a:rPr lang="en-US" sz="1800" dirty="0"/>
                        <a:t>Day 1 independent work videos</a:t>
                      </a:r>
                      <a:endParaRPr sz="18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Day 2</a:t>
            </a:r>
            <a:endParaRPr/>
          </a:p>
        </p:txBody>
      </p:sp>
      <p:graphicFrame>
        <p:nvGraphicFramePr>
          <p:cNvPr id="2" name="Table 1">
            <a:extLst>
              <a:ext uri="{FF2B5EF4-FFF2-40B4-BE49-F238E27FC236}">
                <a16:creationId xmlns:a16="http://schemas.microsoft.com/office/drawing/2014/main" id="{8BFEABE9-2036-3843-84CE-245C06219359}"/>
              </a:ext>
            </a:extLst>
          </p:cNvPr>
          <p:cNvGraphicFramePr>
            <a:graphicFrameLocks noGrp="1"/>
          </p:cNvGraphicFramePr>
          <p:nvPr/>
        </p:nvGraphicFramePr>
        <p:xfrm>
          <a:off x="838200" y="2080777"/>
          <a:ext cx="10515600" cy="3841033"/>
        </p:xfrm>
        <a:graphic>
          <a:graphicData uri="http://schemas.openxmlformats.org/drawingml/2006/table">
            <a:tbl>
              <a:tblPr/>
              <a:tblGrid>
                <a:gridCol w="2103120">
                  <a:extLst>
                    <a:ext uri="{9D8B030D-6E8A-4147-A177-3AD203B41FA5}">
                      <a16:colId xmlns:a16="http://schemas.microsoft.com/office/drawing/2014/main" val="1643094191"/>
                    </a:ext>
                  </a:extLst>
                </a:gridCol>
                <a:gridCol w="2103120">
                  <a:extLst>
                    <a:ext uri="{9D8B030D-6E8A-4147-A177-3AD203B41FA5}">
                      <a16:colId xmlns:a16="http://schemas.microsoft.com/office/drawing/2014/main" val="1855105119"/>
                    </a:ext>
                  </a:extLst>
                </a:gridCol>
                <a:gridCol w="2103120">
                  <a:extLst>
                    <a:ext uri="{9D8B030D-6E8A-4147-A177-3AD203B41FA5}">
                      <a16:colId xmlns:a16="http://schemas.microsoft.com/office/drawing/2014/main" val="678389098"/>
                    </a:ext>
                  </a:extLst>
                </a:gridCol>
                <a:gridCol w="2103120">
                  <a:extLst>
                    <a:ext uri="{9D8B030D-6E8A-4147-A177-3AD203B41FA5}">
                      <a16:colId xmlns:a16="http://schemas.microsoft.com/office/drawing/2014/main" val="2618109063"/>
                    </a:ext>
                  </a:extLst>
                </a:gridCol>
                <a:gridCol w="2103120">
                  <a:extLst>
                    <a:ext uri="{9D8B030D-6E8A-4147-A177-3AD203B41FA5}">
                      <a16:colId xmlns:a16="http://schemas.microsoft.com/office/drawing/2014/main" val="3968973778"/>
                    </a:ext>
                  </a:extLst>
                </a:gridCol>
              </a:tblGrid>
              <a:tr h="371139">
                <a:tc>
                  <a:txBody>
                    <a:bodyPr/>
                    <a:lstStyle/>
                    <a:p>
                      <a:pPr rtl="0" fontAlgn="t">
                        <a:spcBef>
                          <a:spcPts val="0"/>
                        </a:spcBef>
                        <a:spcAft>
                          <a:spcPts val="0"/>
                        </a:spcAft>
                      </a:pPr>
                      <a:r>
                        <a:rPr lang="en-US" sz="1800" b="1" i="0" u="none" strike="noStrike">
                          <a:solidFill>
                            <a:srgbClr val="000000"/>
                          </a:solidFill>
                          <a:effectLst/>
                          <a:latin typeface="Calibri" panose="020F0502020204030204" pitchFamily="34" charset="0"/>
                        </a:rPr>
                        <a:t>Time</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1" i="0" u="none" strike="noStrike">
                          <a:solidFill>
                            <a:srgbClr val="000000"/>
                          </a:solidFill>
                          <a:effectLst/>
                          <a:latin typeface="Calibri" panose="020F0502020204030204" pitchFamily="34" charset="0"/>
                        </a:rPr>
                        <a:t>Format</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1" i="0" u="none" strike="noStrike">
                          <a:solidFill>
                            <a:srgbClr val="000000"/>
                          </a:solidFill>
                          <a:effectLst/>
                          <a:latin typeface="Calibri" panose="020F0502020204030204" pitchFamily="34" charset="0"/>
                        </a:rPr>
                        <a:t>Topic</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1" i="0" u="none" strike="noStrike">
                          <a:solidFill>
                            <a:srgbClr val="000000"/>
                          </a:solidFill>
                          <a:effectLst/>
                          <a:latin typeface="Calibri" panose="020F0502020204030204" pitchFamily="34" charset="0"/>
                        </a:rPr>
                        <a:t>Instructor </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1" i="0" u="none" strike="noStrike">
                          <a:solidFill>
                            <a:srgbClr val="000000"/>
                          </a:solidFill>
                          <a:effectLst/>
                          <a:latin typeface="Calibri" panose="020F0502020204030204" pitchFamily="34" charset="0"/>
                        </a:rPr>
                        <a:t>Resource</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3060584044"/>
                  </a:ext>
                </a:extLst>
              </a:tr>
              <a:tr h="371139">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9am-9:30 </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Q &amp;A</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Day 1 material </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Gaby and Roshni</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fontAlgn="t"/>
                      <a:r>
                        <a:rPr lang="en-US" sz="1400">
                          <a:effectLst/>
                        </a:rPr>
                        <a:t> </a:t>
                      </a: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extLst>
                  <a:ext uri="{0D108BD9-81ED-4DB2-BD59-A6C34878D82A}">
                    <a16:rowId xmlns:a16="http://schemas.microsoft.com/office/drawing/2014/main" val="4114604617"/>
                  </a:ext>
                </a:extLst>
              </a:tr>
              <a:tr h="643307">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9:30am –10:30am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In-person via zoom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Data Visualization/Stats</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Roshni</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dirty="0">
                          <a:solidFill>
                            <a:srgbClr val="000000"/>
                          </a:solidFill>
                          <a:effectLst/>
                          <a:latin typeface="Calibri" panose="020F0502020204030204" pitchFamily="34" charset="0"/>
                        </a:rPr>
                        <a:t>Day 2 introduction </a:t>
                      </a:r>
                      <a:endParaRPr lang="en-US" sz="1400" dirty="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3696357933"/>
                  </a:ext>
                </a:extLst>
              </a:tr>
              <a:tr h="795569">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10:30am-12:30pm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Asynchronous material</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Data Visualization</a:t>
                      </a:r>
                      <a:endParaRPr lang="en-US" sz="1400">
                        <a:effectLst/>
                      </a:endParaRPr>
                    </a:p>
                    <a:p>
                      <a:pPr fontAlgn="t"/>
                      <a:br>
                        <a:rPr lang="en-US" sz="1400">
                          <a:effectLst/>
                        </a:rPr>
                      </a:b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Roshni and Gaby available via Slack</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Day 2 independent work videos</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extLst>
                  <a:ext uri="{0D108BD9-81ED-4DB2-BD59-A6C34878D82A}">
                    <a16:rowId xmlns:a16="http://schemas.microsoft.com/office/drawing/2014/main" val="2467307521"/>
                  </a:ext>
                </a:extLst>
              </a:tr>
              <a:tr h="643307">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1:30pm - 2:30pm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In-person via zoom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Statistical Analysis pipeline</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Roshni</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04_stat_intro</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2233768180"/>
                  </a:ext>
                </a:extLst>
              </a:tr>
              <a:tr h="643307">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2:30pm-4:00pm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Asynchronous material</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Statistical Analysis using Python</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Roshni and Gaby available via Slack</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stats_python_practice</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extLst>
                  <a:ext uri="{0D108BD9-81ED-4DB2-BD59-A6C34878D82A}">
                    <a16:rowId xmlns:a16="http://schemas.microsoft.com/office/drawing/2014/main" val="3072020810"/>
                  </a:ext>
                </a:extLst>
              </a:tr>
              <a:tr h="371139">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4:00pm-4:30pm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In-person via zoom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Q&amp;A</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dirty="0">
                          <a:solidFill>
                            <a:srgbClr val="000000"/>
                          </a:solidFill>
                          <a:effectLst/>
                          <a:latin typeface="Calibri" panose="020F0502020204030204" pitchFamily="34" charset="0"/>
                        </a:rPr>
                        <a:t>Roshni</a:t>
                      </a:r>
                      <a:endParaRPr lang="en-US" sz="1400" dirty="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fontAlgn="t"/>
                      <a:r>
                        <a:rPr lang="en-US" sz="1400" dirty="0">
                          <a:effectLst/>
                        </a:rPr>
                        <a:t> </a:t>
                      </a: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65053132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3120</TotalTime>
  <Words>1639</Words>
  <Application>Microsoft Macintosh PowerPoint</Application>
  <PresentationFormat>Widescreen</PresentationFormat>
  <Paragraphs>293</Paragraphs>
  <Slides>24</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BIOF 085 Introduction</vt:lpstr>
      <vt:lpstr>Who we are and What we know about </vt:lpstr>
      <vt:lpstr>What we assume you know </vt:lpstr>
      <vt:lpstr>Outline of Plan – Hybrid approach</vt:lpstr>
      <vt:lpstr>Available material </vt:lpstr>
      <vt:lpstr>Effective work environment</vt:lpstr>
      <vt:lpstr>Some quick notes: </vt:lpstr>
      <vt:lpstr>Day 1</vt:lpstr>
      <vt:lpstr>Day 2</vt:lpstr>
      <vt:lpstr>Day 3</vt:lpstr>
      <vt:lpstr>Adaptability </vt:lpstr>
      <vt:lpstr>Slack</vt:lpstr>
      <vt:lpstr>Now about you!</vt:lpstr>
      <vt:lpstr>What is data science? </vt:lpstr>
      <vt:lpstr>What is data science? </vt:lpstr>
      <vt:lpstr>What data science involves</vt:lpstr>
      <vt:lpstr>What does it involve </vt:lpstr>
      <vt:lpstr>The goal here is the tools!</vt:lpstr>
      <vt:lpstr>Why Python?</vt:lpstr>
      <vt:lpstr>Cons of Python</vt:lpstr>
      <vt:lpstr>Python Data Science Stack</vt:lpstr>
      <vt:lpstr>Python Data Science Stack</vt:lpstr>
      <vt:lpstr>Python Data Science Stack</vt:lpstr>
      <vt:lpstr>Outline of Content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BIOF 085 Introduction</dc:title>
  <dc:creator>Gerlach, Gabriella Joanna</dc:creator>
  <cp:lastModifiedBy>Gerlach, Gabriella Joanna</cp:lastModifiedBy>
  <cp:revision>14</cp:revision>
  <dcterms:created xsi:type="dcterms:W3CDTF">2020-09-05T17:23:20Z</dcterms:created>
  <dcterms:modified xsi:type="dcterms:W3CDTF">2021-05-18T14:53:47Z</dcterms:modified>
</cp:coreProperties>
</file>