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77" r:id="rId2"/>
    <p:sldId id="257" r:id="rId3"/>
    <p:sldId id="258" r:id="rId4"/>
    <p:sldId id="259" r:id="rId5"/>
    <p:sldId id="279" r:id="rId6"/>
    <p:sldId id="27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wK0YCmhOXLv/tKLFCIIcQ0wGS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C89CF2-5B3D-42B9-B6F5-01EC46F6E823}">
  <a:tblStyle styleId="{BDC89CF2-5B3D-42B9-B6F5-01EC46F6E82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16"/>
    <p:restoredTop sz="85306"/>
  </p:normalViewPr>
  <p:slideViewPr>
    <p:cSldViewPr snapToGrid="0" snapToObjects="1">
      <p:cViewPr varScale="1">
        <p:scale>
          <a:sx n="108" d="100"/>
          <a:sy n="108" d="100"/>
        </p:scale>
        <p:origin x="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103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DEMO – code formatting, ect. </a:t>
            </a:r>
            <a:endParaRPr/>
          </a:p>
        </p:txBody>
      </p:sp>
      <p:sp>
        <p:nvSpPr>
          <p:cNvPr id="147" name="Google Shape;14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How many of you use mostly excel to do analysis?? </a:t>
            </a:r>
            <a:endParaRPr/>
          </a:p>
          <a:p>
            <a:pPr marL="0" lvl="0" indent="0" algn="l" rtl="0">
              <a:spcBef>
                <a:spcPts val="0"/>
              </a:spcBef>
              <a:spcAft>
                <a:spcPts val="0"/>
              </a:spcAft>
              <a:buNone/>
            </a:pPr>
            <a:endParaRPr/>
          </a:p>
        </p:txBody>
      </p:sp>
      <p:sp>
        <p:nvSpPr>
          <p:cNvPr id="154" name="Google Shape;15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Data alone is useless, it needs to be turned into something informative, actionable with context (knowledge) </a:t>
            </a:r>
            <a:endParaRPr/>
          </a:p>
          <a:p>
            <a:pPr marL="0" lvl="0" indent="0" algn="l" rtl="0">
              <a:spcBef>
                <a:spcPts val="0"/>
              </a:spcBef>
              <a:spcAft>
                <a:spcPts val="0"/>
              </a:spcAft>
              <a:buNone/>
            </a:pPr>
            <a:endParaRPr/>
          </a:p>
          <a:p>
            <a:pPr marL="0" lvl="0" indent="0" algn="l" rtl="0">
              <a:spcBef>
                <a:spcPts val="0"/>
              </a:spcBef>
              <a:spcAft>
                <a:spcPts val="0"/>
              </a:spcAft>
              <a:buNone/>
            </a:pPr>
            <a:r>
              <a:rPr lang="en-US"/>
              <a:t>Care about data science generally as a tool to learn something about a topic that you care about </a:t>
            </a:r>
            <a:endParaRPr/>
          </a:p>
          <a:p>
            <a:pPr marL="0" lvl="0" indent="0" algn="l" rtl="0">
              <a:spcBef>
                <a:spcPts val="0"/>
              </a:spcBef>
              <a:spcAft>
                <a:spcPts val="0"/>
              </a:spcAft>
              <a:buNone/>
            </a:pPr>
            <a:endParaRPr/>
          </a:p>
          <a:p>
            <a:pPr marL="0" lvl="0" indent="0" algn="l" rtl="0">
              <a:spcBef>
                <a:spcPts val="0"/>
              </a:spcBef>
              <a:spcAft>
                <a:spcPts val="0"/>
              </a:spcAft>
              <a:buNone/>
            </a:pPr>
            <a:r>
              <a:rPr lang="en-US"/>
              <a:t>Broadly applicable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Wild fire story – Charlie </a:t>
            </a:r>
            <a:endParaRPr/>
          </a:p>
          <a:p>
            <a:pPr marL="0" lvl="0" indent="0" algn="l" rtl="0">
              <a:spcBef>
                <a:spcPts val="0"/>
              </a:spcBef>
              <a:spcAft>
                <a:spcPts val="0"/>
              </a:spcAft>
              <a:buNone/>
            </a:pPr>
            <a:endParaRPr/>
          </a:p>
          <a:p>
            <a:pPr marL="0" lvl="0" indent="0" algn="l" rtl="0">
              <a:spcBef>
                <a:spcPts val="0"/>
              </a:spcBef>
              <a:spcAft>
                <a:spcPts val="0"/>
              </a:spcAft>
              <a:buNone/>
            </a:pPr>
            <a:r>
              <a:rPr lang="en-US"/>
              <a:t>Spans a huge spectrum of a</a:t>
            </a:r>
            <a:endParaRPr/>
          </a:p>
        </p:txBody>
      </p:sp>
      <p:sp>
        <p:nvSpPr>
          <p:cNvPr id="169" name="Google Shape;16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Tools – programing tools </a:t>
            </a:r>
            <a:endParaRPr/>
          </a:p>
        </p:txBody>
      </p:sp>
      <p:sp>
        <p:nvSpPr>
          <p:cNvPr id="192" name="Google Shape;19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They are great because they are open source </a:t>
            </a:r>
            <a:endParaRPr/>
          </a:p>
          <a:p>
            <a:pPr marL="0" lvl="0" indent="0" algn="l" rtl="0">
              <a:spcBef>
                <a:spcPts val="0"/>
              </a:spcBef>
              <a:spcAft>
                <a:spcPts val="0"/>
              </a:spcAft>
              <a:buNone/>
            </a:pPr>
            <a:r>
              <a:rPr lang="en-US"/>
              <a:t>Unlike matlab, Excel ect </a:t>
            </a:r>
            <a:endParaRPr/>
          </a:p>
          <a:p>
            <a:pPr marL="0" lvl="0" indent="0" algn="l" rtl="0">
              <a:spcBef>
                <a:spcPts val="0"/>
              </a:spcBef>
              <a:spcAft>
                <a:spcPts val="0"/>
              </a:spcAft>
              <a:buNone/>
            </a:pPr>
            <a:endParaRPr/>
          </a:p>
          <a:p>
            <a:pPr marL="0" lvl="0" indent="0" algn="l" rtl="0">
              <a:spcBef>
                <a:spcPts val="0"/>
              </a:spcBef>
              <a:spcAft>
                <a:spcPts val="0"/>
              </a:spcAft>
              <a:buNone/>
            </a:pPr>
            <a:r>
              <a:rPr lang="en-US"/>
              <a:t>Python runs a lot of the web</a:t>
            </a:r>
            <a:endParaRPr/>
          </a:p>
          <a:p>
            <a:pPr marL="0" lvl="0" indent="0" algn="l" rtl="0">
              <a:spcBef>
                <a:spcPts val="0"/>
              </a:spcBef>
              <a:spcAft>
                <a:spcPts val="0"/>
              </a:spcAft>
              <a:buNone/>
            </a:pPr>
            <a:r>
              <a:rPr lang="en-US"/>
              <a:t>R runs a lot of bioinformatics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Python – you can do more than just data science </a:t>
            </a:r>
            <a:endParaRPr/>
          </a:p>
          <a:p>
            <a:pPr marL="0" lvl="0" indent="0" algn="l" rtl="0">
              <a:spcBef>
                <a:spcPts val="0"/>
              </a:spcBef>
              <a:spcAft>
                <a:spcPts val="0"/>
              </a:spcAft>
              <a:buNone/>
            </a:pPr>
            <a:endParaRPr/>
          </a:p>
          <a:p>
            <a:pPr marL="0" lvl="0" indent="0" algn="l" rtl="0">
              <a:spcBef>
                <a:spcPts val="0"/>
              </a:spcBef>
              <a:spcAft>
                <a:spcPts val="0"/>
              </a:spcAft>
              <a:buNone/>
            </a:pPr>
            <a:r>
              <a:rPr lang="en-US"/>
              <a:t>Natural language like </a:t>
            </a:r>
            <a:endParaRPr/>
          </a:p>
          <a:p>
            <a:pPr marL="0" lvl="0" indent="0" algn="l" rtl="0">
              <a:spcBef>
                <a:spcPts val="0"/>
              </a:spcBef>
              <a:spcAft>
                <a:spcPts val="0"/>
              </a:spcAft>
              <a:buNone/>
            </a:pPr>
            <a:endParaRPr/>
          </a:p>
          <a:p>
            <a:pPr marL="0" lvl="0" indent="0" algn="l" rtl="0">
              <a:spcBef>
                <a:spcPts val="0"/>
              </a:spcBef>
              <a:spcAft>
                <a:spcPts val="0"/>
              </a:spcAft>
              <a:buNone/>
            </a:pPr>
            <a:r>
              <a:rPr lang="en-US"/>
              <a:t>Faster than R slower than C/C++ but it is pretty easy to write in </a:t>
            </a:r>
            <a:endParaRPr/>
          </a:p>
          <a:p>
            <a:pPr marL="0" lvl="0" indent="0" algn="l" rtl="0">
              <a:spcBef>
                <a:spcPts val="0"/>
              </a:spcBef>
              <a:spcAft>
                <a:spcPts val="0"/>
              </a:spcAft>
              <a:buNone/>
            </a:pPr>
            <a:endParaRPr/>
          </a:p>
          <a:p>
            <a:pPr marL="0" lvl="0" indent="0" algn="l" rtl="0">
              <a:spcBef>
                <a:spcPts val="0"/>
              </a:spcBef>
              <a:spcAft>
                <a:spcPts val="0"/>
              </a:spcAft>
              <a:buNone/>
            </a:pPr>
            <a:r>
              <a:rPr lang="en-US"/>
              <a:t>Works well with other languages </a:t>
            </a:r>
            <a:endParaRPr/>
          </a:p>
          <a:p>
            <a:pPr marL="0" lvl="0" indent="0" algn="l" rtl="0">
              <a:spcBef>
                <a:spcPts val="0"/>
              </a:spcBef>
              <a:spcAft>
                <a:spcPts val="0"/>
              </a:spcAft>
              <a:buNone/>
            </a:pPr>
            <a:endParaRPr/>
          </a:p>
          <a:p>
            <a:pPr marL="0" lvl="0" indent="0" algn="l" rtl="0">
              <a:spcBef>
                <a:spcPts val="0"/>
              </a:spcBef>
              <a:spcAft>
                <a:spcPts val="0"/>
              </a:spcAft>
              <a:buNone/>
            </a:pPr>
            <a:r>
              <a:rPr lang="en-US"/>
              <a:t>Data science stack -&gt; goal to create a free version of matlab started in the 90s</a:t>
            </a:r>
            <a:endParaRPr/>
          </a:p>
        </p:txBody>
      </p:sp>
      <p:sp>
        <p:nvSpPr>
          <p:cNvPr id="206" name="Google Shape;20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getting better though </a:t>
            </a:r>
            <a:endParaRPr/>
          </a:p>
        </p:txBody>
      </p:sp>
      <p:sp>
        <p:nvSpPr>
          <p:cNvPr id="213" name="Google Shape;21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Talk about the pandas guy</a:t>
            </a:r>
            <a:endParaRPr/>
          </a:p>
          <a:p>
            <a:pPr marL="0" lvl="0" indent="0" algn="l" rtl="0">
              <a:spcBef>
                <a:spcPts val="0"/>
              </a:spcBef>
              <a:spcAft>
                <a:spcPts val="0"/>
              </a:spcAft>
              <a:buNone/>
            </a:pPr>
            <a:r>
              <a:rPr lang="en-US"/>
              <a:t>And a little bit more about the other packages </a:t>
            </a:r>
            <a:endParaRPr/>
          </a:p>
        </p:txBody>
      </p:sp>
      <p:sp>
        <p:nvSpPr>
          <p:cNvPr id="220" name="Google Shape;22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Going to talk about some of these not all of them </a:t>
            </a:r>
            <a:endParaRPr/>
          </a:p>
          <a:p>
            <a:pPr marL="0" lvl="0" indent="0" algn="l" rtl="0">
              <a:spcBef>
                <a:spcPts val="0"/>
              </a:spcBef>
              <a:spcAft>
                <a:spcPts val="0"/>
              </a:spcAft>
              <a:buNone/>
            </a:pPr>
            <a:r>
              <a:rPr lang="en-US"/>
              <a:t>Nltk – really good </a:t>
            </a:r>
            <a:endParaRPr/>
          </a:p>
          <a:p>
            <a:pPr marL="0" lvl="0" indent="0" algn="l" rtl="0">
              <a:spcBef>
                <a:spcPts val="0"/>
              </a:spcBef>
              <a:spcAft>
                <a:spcPts val="0"/>
              </a:spcAft>
              <a:buNone/>
            </a:pPr>
            <a:r>
              <a:rPr lang="en-US"/>
              <a:t>Tensorflow- google </a:t>
            </a:r>
            <a:endParaRPr/>
          </a:p>
          <a:p>
            <a:pPr marL="0" lvl="0" indent="0" algn="l" rtl="0">
              <a:spcBef>
                <a:spcPts val="0"/>
              </a:spcBef>
              <a:spcAft>
                <a:spcPts val="0"/>
              </a:spcAft>
              <a:buNone/>
            </a:pPr>
            <a:r>
              <a:rPr lang="en-US"/>
              <a:t>Pytorch –python </a:t>
            </a:r>
            <a:endParaRPr/>
          </a:p>
          <a:p>
            <a:pPr marL="0" lvl="0" indent="0" algn="l" rtl="0">
              <a:spcBef>
                <a:spcPts val="0"/>
              </a:spcBef>
              <a:spcAft>
                <a:spcPts val="0"/>
              </a:spcAft>
              <a:buNone/>
            </a:pPr>
            <a:r>
              <a:rPr lang="en-US"/>
              <a:t>Bayesain MCMC </a:t>
            </a:r>
            <a:endParaRPr/>
          </a:p>
        </p:txBody>
      </p:sp>
      <p:sp>
        <p:nvSpPr>
          <p:cNvPr id="227" name="Google Shape;22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Go to canvas and explain the idea and outline then progress through it – explain the PDFs, Data files, Live notebooks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long all this takes will vary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pose questions, please answer them either in a chat or unmute yourself – it will be much more interesting then listening to </a:t>
            </a:r>
            <a:r>
              <a:rPr lang="en-US"/>
              <a:t>us talk for 3 days. </a:t>
            </a:r>
            <a:endParaRPr dirty="0"/>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7ab726bc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7ab726bc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a7ab726bc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notebooks note where the ”lectures” will be ending and if there are sections we will not be covering in detail. We have more content than we likely will be able to cover this is so you are able to keep learning with these materials after these three days and then are able to reference these materials </a:t>
            </a:r>
            <a:r>
              <a:rPr lang="en-US"/>
              <a:t>for future use.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798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Asking questions in the group chat is very helpful as then people can learn from each others questions </a:t>
            </a: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Asking questions in the group chat is very helpful as then people can learn from each others questions </a:t>
            </a: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111" name="Picture 1">
            <a:extLst>
              <a:ext uri="{FF2B5EF4-FFF2-40B4-BE49-F238E27FC236}">
                <a16:creationId xmlns:a16="http://schemas.microsoft.com/office/drawing/2014/main" id="{A456D824-1A72-44C8-9349-2F1744137E9B}"/>
              </a:ext>
            </a:extLst>
          </p:cNvPr>
          <p:cNvPicPr>
            <a:picLocks noChangeAspect="1"/>
          </p:cNvPicPr>
          <p:nvPr/>
        </p:nvPicPr>
        <p:blipFill rotWithShape="1">
          <a:blip r:embed="rId3">
            <a:alphaModFix amt="70000"/>
          </a:blip>
          <a:srcRect t="43748" r="-1" b="-1"/>
          <a:stretch/>
        </p:blipFill>
        <p:spPr>
          <a:xfrm>
            <a:off x="20" y="10"/>
            <a:ext cx="12188932" cy="6856614"/>
          </a:xfrm>
          <a:prstGeom prst="rect">
            <a:avLst/>
          </a:prstGeom>
        </p:spPr>
      </p:pic>
      <p:sp>
        <p:nvSpPr>
          <p:cNvPr id="88" name="Google Shape;88;p1"/>
          <p:cNvSpPr txBox="1">
            <a:spLocks noGrp="1"/>
          </p:cNvSpPr>
          <p:nvPr>
            <p:ph type="ctrTitle"/>
          </p:nvPr>
        </p:nvSpPr>
        <p:spPr>
          <a:xfrm>
            <a:off x="0" y="-127141"/>
            <a:ext cx="7530685" cy="1120590"/>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6000"/>
              <a:buFont typeface="Calibri"/>
              <a:buNone/>
            </a:pPr>
            <a:r>
              <a:rPr lang="en-US" sz="5200" dirty="0">
                <a:solidFill>
                  <a:schemeClr val="tx1"/>
                </a:solidFill>
              </a:rPr>
              <a:t>BIOF 085 Introduction</a:t>
            </a:r>
          </a:p>
        </p:txBody>
      </p:sp>
      <p:sp>
        <p:nvSpPr>
          <p:cNvPr id="89" name="Google Shape;89;p1"/>
          <p:cNvSpPr txBox="1">
            <a:spLocks noGrp="1"/>
          </p:cNvSpPr>
          <p:nvPr>
            <p:ph type="subTitle" idx="1"/>
          </p:nvPr>
        </p:nvSpPr>
        <p:spPr>
          <a:xfrm>
            <a:off x="0" y="867676"/>
            <a:ext cx="7583133" cy="1279124"/>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2400"/>
              <a:buNone/>
            </a:pPr>
            <a:r>
              <a:rPr lang="en-US" sz="2200" dirty="0">
                <a:solidFill>
                  <a:schemeClr val="tx1"/>
                </a:solidFill>
              </a:rPr>
              <a:t>Instructors: Gaby Gerlach and Roshni Bhatt </a:t>
            </a:r>
          </a:p>
          <a:p>
            <a:pPr marL="0" lvl="0" indent="0" algn="l" rtl="0">
              <a:spcBef>
                <a:spcPts val="1000"/>
              </a:spcBef>
              <a:spcAft>
                <a:spcPts val="0"/>
              </a:spcAft>
              <a:buClr>
                <a:schemeClr val="dk1"/>
              </a:buClr>
              <a:buSzPts val="2400"/>
              <a:buNone/>
            </a:pPr>
            <a:endParaRPr lang="en-US" sz="2200" dirty="0">
              <a:solidFill>
                <a:srgbClr val="FFFFFF"/>
              </a:solidFill>
            </a:endParaRPr>
          </a:p>
        </p:txBody>
      </p:sp>
    </p:spTree>
    <p:extLst>
      <p:ext uri="{BB962C8B-B14F-4D97-AF65-F5344CB8AC3E}">
        <p14:creationId xmlns:p14="http://schemas.microsoft.com/office/powerpoint/2010/main" val="63297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Adaptability	</a:t>
            </a:r>
            <a:endParaRPr/>
          </a:p>
        </p:txBody>
      </p:sp>
      <p:sp>
        <p:nvSpPr>
          <p:cNvPr id="143" name="Google Shape;14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will likely be a range of abilities in this course </a:t>
            </a:r>
            <a:endParaRPr/>
          </a:p>
          <a:p>
            <a:pPr marL="228600" lvl="0" indent="-228600" algn="l" rtl="0">
              <a:lnSpc>
                <a:spcPct val="90000"/>
              </a:lnSpc>
              <a:spcBef>
                <a:spcPts val="1000"/>
              </a:spcBef>
              <a:spcAft>
                <a:spcPts val="0"/>
              </a:spcAft>
              <a:buClr>
                <a:schemeClr val="dk1"/>
              </a:buClr>
              <a:buSzPts val="2800"/>
              <a:buChar char="•"/>
            </a:pPr>
            <a:r>
              <a:rPr lang="en-US"/>
              <a:t>It is likely there will be some people for who this is very quick and some for who it is a little slow</a:t>
            </a:r>
            <a:endParaRPr/>
          </a:p>
          <a:p>
            <a:pPr marL="228600" lvl="0" indent="-228600" algn="l" rtl="0">
              <a:lnSpc>
                <a:spcPct val="90000"/>
              </a:lnSpc>
              <a:spcBef>
                <a:spcPts val="1000"/>
              </a:spcBef>
              <a:spcAft>
                <a:spcPts val="0"/>
              </a:spcAft>
              <a:buClr>
                <a:schemeClr val="dk1"/>
              </a:buClr>
              <a:buSzPts val="2800"/>
              <a:buChar char="•"/>
            </a:pPr>
            <a:r>
              <a:rPr lang="en-US"/>
              <a:t>We are doing our best to land in the middle, but this is just the reality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Slack</a:t>
            </a:r>
            <a:endParaRPr/>
          </a:p>
        </p:txBody>
      </p:sp>
      <p:sp>
        <p:nvSpPr>
          <p:cNvPr id="150" name="Google Shape;15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This is the communication method will be available from ~8-6 each day </a:t>
            </a:r>
            <a:endParaRPr dirty="0"/>
          </a:p>
          <a:p>
            <a:pPr marL="228600" lvl="0" indent="-228600" algn="l" rtl="0">
              <a:lnSpc>
                <a:spcPct val="90000"/>
              </a:lnSpc>
              <a:spcBef>
                <a:spcPts val="1000"/>
              </a:spcBef>
              <a:spcAft>
                <a:spcPts val="0"/>
              </a:spcAft>
              <a:buClr>
                <a:schemeClr val="dk1"/>
              </a:buClr>
              <a:buSzPts val="2800"/>
              <a:buChar char="•"/>
            </a:pPr>
            <a:r>
              <a:rPr lang="en-US" dirty="0"/>
              <a:t>If a question is asked outside of these hours there may be a delay in response </a:t>
            </a:r>
            <a:endParaRPr dirty="0"/>
          </a:p>
          <a:p>
            <a:pPr marL="228600" lvl="0" indent="-228600" algn="l" rtl="0">
              <a:lnSpc>
                <a:spcPct val="90000"/>
              </a:lnSpc>
              <a:spcBef>
                <a:spcPts val="1000"/>
              </a:spcBef>
              <a:spcAft>
                <a:spcPts val="0"/>
              </a:spcAft>
              <a:buClr>
                <a:schemeClr val="dk1"/>
              </a:buClr>
              <a:buSzPts val="2800"/>
              <a:buChar char="•"/>
            </a:pPr>
            <a:r>
              <a:rPr lang="en-US" dirty="0"/>
              <a:t>Please use the #class-communications_mar2021 for questions during “lecture” so that everyone can benefit from your question </a:t>
            </a:r>
          </a:p>
          <a:p>
            <a:pPr marL="228600" lvl="0" indent="-228600" algn="l" rtl="0">
              <a:lnSpc>
                <a:spcPct val="90000"/>
              </a:lnSpc>
              <a:spcBef>
                <a:spcPts val="1000"/>
              </a:spcBef>
              <a:spcAft>
                <a:spcPts val="0"/>
              </a:spcAft>
              <a:buClr>
                <a:schemeClr val="dk1"/>
              </a:buClr>
              <a:buSzPts val="2800"/>
              <a:buChar char="•"/>
            </a:pPr>
            <a:r>
              <a:rPr lang="en-US" dirty="0"/>
              <a:t>Also feel free to interrupt us while we are talking </a:t>
            </a:r>
            <a:endParaRPr dirty="0"/>
          </a:p>
          <a:p>
            <a:pPr marL="228600" lvl="0" indent="-228600" algn="l" rtl="0">
              <a:lnSpc>
                <a:spcPct val="90000"/>
              </a:lnSpc>
              <a:spcBef>
                <a:spcPts val="1000"/>
              </a:spcBef>
              <a:spcAft>
                <a:spcPts val="0"/>
              </a:spcAft>
              <a:buClr>
                <a:schemeClr val="dk1"/>
              </a:buClr>
              <a:buSzPts val="2800"/>
              <a:buChar char="•"/>
            </a:pPr>
            <a:r>
              <a:rPr lang="en-US" dirty="0"/>
              <a:t>During independent work you are encouraged to also use this chat, but are welcome to DM the instructors.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Now about you!</a:t>
            </a:r>
            <a:endParaRPr/>
          </a:p>
        </p:txBody>
      </p:sp>
      <p:sp>
        <p:nvSpPr>
          <p:cNvPr id="157" name="Google Shape;157;p9"/>
          <p:cNvSpPr txBox="1">
            <a:spLocks noGrp="1"/>
          </p:cNvSpPr>
          <p:nvPr>
            <p:ph type="body" idx="1"/>
          </p:nvPr>
        </p:nvSpPr>
        <p:spPr>
          <a:xfrm>
            <a:off x="838200" y="186357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Who are you?</a:t>
            </a:r>
            <a:endParaRPr/>
          </a:p>
          <a:p>
            <a:pPr marL="228600" lvl="0" indent="-228600" algn="l" rtl="0">
              <a:lnSpc>
                <a:spcPct val="90000"/>
              </a:lnSpc>
              <a:spcBef>
                <a:spcPts val="1000"/>
              </a:spcBef>
              <a:spcAft>
                <a:spcPts val="0"/>
              </a:spcAft>
              <a:buClr>
                <a:schemeClr val="dk1"/>
              </a:buClr>
              <a:buSzPts val="2800"/>
              <a:buChar char="•"/>
            </a:pPr>
            <a:r>
              <a:rPr lang="en-US"/>
              <a:t>Why are you here?</a:t>
            </a:r>
            <a:endParaRPr/>
          </a:p>
          <a:p>
            <a:pPr marL="228600" lvl="0" indent="-228600" algn="l" rtl="0">
              <a:lnSpc>
                <a:spcPct val="90000"/>
              </a:lnSpc>
              <a:spcBef>
                <a:spcPts val="1000"/>
              </a:spcBef>
              <a:spcAft>
                <a:spcPts val="0"/>
              </a:spcAft>
              <a:buClr>
                <a:schemeClr val="dk1"/>
              </a:buClr>
              <a:buSzPts val="2800"/>
              <a:buChar char="•"/>
            </a:pPr>
            <a:r>
              <a:rPr lang="en-US"/>
              <a:t>What is your background?</a:t>
            </a:r>
            <a:endParaRPr/>
          </a:p>
          <a:p>
            <a:pPr marL="228600" lvl="0" indent="-228600" algn="l" rtl="0">
              <a:lnSpc>
                <a:spcPct val="90000"/>
              </a:lnSpc>
              <a:spcBef>
                <a:spcPts val="1000"/>
              </a:spcBef>
              <a:spcAft>
                <a:spcPts val="0"/>
              </a:spcAft>
              <a:buClr>
                <a:schemeClr val="dk1"/>
              </a:buClr>
              <a:buSzPts val="2800"/>
              <a:buChar char="•"/>
            </a:pPr>
            <a:r>
              <a:rPr lang="en-US"/>
              <a:t>Is there anything specific you came to learn about?</a:t>
            </a:r>
            <a:endParaRPr/>
          </a:p>
          <a:p>
            <a:pPr marL="228600" lvl="0" indent="-228600" algn="l" rtl="0">
              <a:lnSpc>
                <a:spcPct val="90000"/>
              </a:lnSpc>
              <a:spcBef>
                <a:spcPts val="1000"/>
              </a:spcBef>
              <a:spcAft>
                <a:spcPts val="0"/>
              </a:spcAft>
              <a:buClr>
                <a:schemeClr val="dk1"/>
              </a:buClr>
              <a:buSzPts val="2800"/>
              <a:buChar char="•"/>
            </a:pPr>
            <a:r>
              <a:rPr lang="en-US"/>
              <a:t>What type of data are you interested 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data science? </a:t>
            </a:r>
            <a:endParaRPr/>
          </a:p>
        </p:txBody>
      </p:sp>
      <p:sp>
        <p:nvSpPr>
          <p:cNvPr id="164" name="Google Shape;16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65" name="Google Shape;165;p10" descr="Data science concepts you need to know! Part 1 – Towards ..."/>
          <p:cNvPicPr preferRelativeResize="0"/>
          <p:nvPr/>
        </p:nvPicPr>
        <p:blipFill rotWithShape="1">
          <a:blip r:embed="rId3">
            <a:alphaModFix/>
          </a:blip>
          <a:srcRect/>
          <a:stretch/>
        </p:blipFill>
        <p:spPr>
          <a:xfrm>
            <a:off x="3263767" y="1606606"/>
            <a:ext cx="5497869" cy="49833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Data scientist?</a:t>
            </a:r>
            <a:endParaRPr/>
          </a:p>
        </p:txBody>
      </p:sp>
      <p:sp>
        <p:nvSpPr>
          <p:cNvPr id="172" name="Google Shape;17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Statistician</a:t>
            </a:r>
            <a:endParaRPr/>
          </a:p>
          <a:p>
            <a:pPr marL="228600" lvl="0" indent="-228600" algn="l" rtl="0">
              <a:lnSpc>
                <a:spcPct val="90000"/>
              </a:lnSpc>
              <a:spcBef>
                <a:spcPts val="1000"/>
              </a:spcBef>
              <a:spcAft>
                <a:spcPts val="0"/>
              </a:spcAft>
              <a:buClr>
                <a:schemeClr val="dk1"/>
              </a:buClr>
              <a:buSzPts val="2800"/>
              <a:buChar char="•"/>
            </a:pPr>
            <a:r>
              <a:rPr lang="en-US"/>
              <a:t>Computer scientist </a:t>
            </a:r>
            <a:endParaRPr/>
          </a:p>
          <a:p>
            <a:pPr marL="228600" lvl="0" indent="-228600" algn="l" rtl="0">
              <a:lnSpc>
                <a:spcPct val="90000"/>
              </a:lnSpc>
              <a:spcBef>
                <a:spcPts val="1000"/>
              </a:spcBef>
              <a:spcAft>
                <a:spcPts val="0"/>
              </a:spcAft>
              <a:buClr>
                <a:schemeClr val="dk1"/>
              </a:buClr>
              <a:buSzPts val="2800"/>
              <a:buChar char="•"/>
            </a:pPr>
            <a:r>
              <a:rPr lang="en-US"/>
              <a:t>Database engineer</a:t>
            </a:r>
            <a:endParaRPr/>
          </a:p>
          <a:p>
            <a:pPr marL="228600" lvl="0" indent="-228600" algn="l" rtl="0">
              <a:lnSpc>
                <a:spcPct val="90000"/>
              </a:lnSpc>
              <a:spcBef>
                <a:spcPts val="1000"/>
              </a:spcBef>
              <a:spcAft>
                <a:spcPts val="0"/>
              </a:spcAft>
              <a:buClr>
                <a:schemeClr val="dk1"/>
              </a:buClr>
              <a:buSzPts val="2800"/>
              <a:buChar char="•"/>
            </a:pPr>
            <a:r>
              <a:rPr lang="en-US"/>
              <a:t>Software engineer</a:t>
            </a:r>
            <a:endParaRPr/>
          </a:p>
          <a:p>
            <a:pPr marL="228600" lvl="0" indent="-228600" algn="l" rtl="0">
              <a:lnSpc>
                <a:spcPct val="90000"/>
              </a:lnSpc>
              <a:spcBef>
                <a:spcPts val="1000"/>
              </a:spcBef>
              <a:spcAft>
                <a:spcPts val="0"/>
              </a:spcAft>
              <a:buClr>
                <a:schemeClr val="dk1"/>
              </a:buClr>
              <a:buSzPts val="2800"/>
              <a:buChar char="•"/>
            </a:pPr>
            <a:r>
              <a:rPr lang="en-US"/>
              <a:t>Mathematician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 know good ones who are physics and geoscientists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data science involves</a:t>
            </a:r>
            <a:endParaRPr/>
          </a:p>
        </p:txBody>
      </p:sp>
      <p:sp>
        <p:nvSpPr>
          <p:cNvPr id="178" name="Google Shape;17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79" name="Google Shape;179;p12"/>
          <p:cNvSpPr/>
          <p:nvPr/>
        </p:nvSpPr>
        <p:spPr>
          <a:xfrm>
            <a:off x="1196788" y="2205318"/>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a:t>
            </a:r>
            <a:endParaRPr/>
          </a:p>
        </p:txBody>
      </p:sp>
      <p:sp>
        <p:nvSpPr>
          <p:cNvPr id="180" name="Google Shape;180;p12"/>
          <p:cNvSpPr/>
          <p:nvPr/>
        </p:nvSpPr>
        <p:spPr>
          <a:xfrm>
            <a:off x="3639670" y="2454088"/>
            <a:ext cx="1169894" cy="44375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2"/>
          <p:cNvSpPr/>
          <p:nvPr/>
        </p:nvSpPr>
        <p:spPr>
          <a:xfrm>
            <a:off x="5053853" y="2205317"/>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 munging and wrangling </a:t>
            </a:r>
            <a:endParaRPr/>
          </a:p>
        </p:txBody>
      </p:sp>
      <p:sp>
        <p:nvSpPr>
          <p:cNvPr id="182" name="Google Shape;182;p12"/>
          <p:cNvSpPr/>
          <p:nvPr/>
        </p:nvSpPr>
        <p:spPr>
          <a:xfrm rot="10800000" flipH="1">
            <a:off x="7552765" y="2557903"/>
            <a:ext cx="1762624" cy="1116105"/>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2"/>
          <p:cNvSpPr/>
          <p:nvPr/>
        </p:nvSpPr>
        <p:spPr>
          <a:xfrm>
            <a:off x="8071536" y="3803015"/>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Computation and analyses </a:t>
            </a:r>
            <a:endParaRPr/>
          </a:p>
        </p:txBody>
      </p:sp>
      <p:sp>
        <p:nvSpPr>
          <p:cNvPr id="184" name="Google Shape;184;p12"/>
          <p:cNvSpPr/>
          <p:nvPr/>
        </p:nvSpPr>
        <p:spPr>
          <a:xfrm rot="-5400000" flipH="1">
            <a:off x="7777376" y="4543435"/>
            <a:ext cx="1313402" cy="1953654"/>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12"/>
          <p:cNvSpPr/>
          <p:nvPr/>
        </p:nvSpPr>
        <p:spPr>
          <a:xfrm>
            <a:off x="5159188" y="5235669"/>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Modeling and Application</a:t>
            </a:r>
            <a:endParaRPr/>
          </a:p>
        </p:txBody>
      </p:sp>
      <p:sp>
        <p:nvSpPr>
          <p:cNvPr id="186" name="Google Shape;186;p12"/>
          <p:cNvSpPr/>
          <p:nvPr/>
        </p:nvSpPr>
        <p:spPr>
          <a:xfrm rot="10800000">
            <a:off x="3639670" y="5578802"/>
            <a:ext cx="1169894" cy="44375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2"/>
          <p:cNvSpPr/>
          <p:nvPr/>
        </p:nvSpPr>
        <p:spPr>
          <a:xfrm>
            <a:off x="1355380" y="5301178"/>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Reporting and visualization</a:t>
            </a:r>
            <a:endParaRPr/>
          </a:p>
        </p:txBody>
      </p:sp>
      <p:sp>
        <p:nvSpPr>
          <p:cNvPr id="188" name="Google Shape;188;p12"/>
          <p:cNvSpPr/>
          <p:nvPr/>
        </p:nvSpPr>
        <p:spPr>
          <a:xfrm rot="-5400000">
            <a:off x="1546412" y="3969256"/>
            <a:ext cx="1169894" cy="443753"/>
          </a:xfrm>
          <a:prstGeom prst="rightArrow">
            <a:avLst>
              <a:gd name="adj1" fmla="val 50000"/>
              <a:gd name="adj2" fmla="val 50000"/>
            </a:avLst>
          </a:prstGeom>
          <a:solidFill>
            <a:srgbClr val="D0CEC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does it involve </a:t>
            </a:r>
            <a:endParaRPr/>
          </a:p>
        </p:txBody>
      </p:sp>
      <p:sp>
        <p:nvSpPr>
          <p:cNvPr id="195" name="Google Shape;195;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Managing and cleaning data</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Interest in exploring relationships between things, informed by domain knowledge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Statistical know-how</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Computational skills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Tools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goal here is the tools!</a:t>
            </a:r>
            <a:endParaRPr/>
          </a:p>
        </p:txBody>
      </p:sp>
      <p:sp>
        <p:nvSpPr>
          <p:cNvPr id="202" name="Google Shape;20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are two major tools: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Python (https://www.python.org)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R (</a:t>
            </a:r>
            <a:r>
              <a:rPr lang="en-US" u="sng">
                <a:solidFill>
                  <a:schemeClr val="hlink"/>
                </a:solidFill>
                <a:hlinkClick r:id="rId3"/>
              </a:rPr>
              <a:t>https://www.r-project.org</a:t>
            </a:r>
            <a:r>
              <a:rPr lang="en-US"/>
              <a:t>)</a:t>
            </a: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r>
              <a:rPr lang="en-US"/>
              <a:t>Obviously here we are using Python.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Python?</a:t>
            </a:r>
            <a:endParaRPr/>
          </a:p>
        </p:txBody>
      </p:sp>
      <p:sp>
        <p:nvSpPr>
          <p:cNvPr id="209" name="Google Shape;20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Popular general-purpose programming language </a:t>
            </a:r>
            <a:endParaRPr/>
          </a:p>
          <a:p>
            <a:pPr marL="228600" lvl="0" indent="-228600" algn="l" rtl="0">
              <a:lnSpc>
                <a:spcPct val="90000"/>
              </a:lnSpc>
              <a:spcBef>
                <a:spcPts val="1000"/>
              </a:spcBef>
              <a:spcAft>
                <a:spcPts val="0"/>
              </a:spcAft>
              <a:buClr>
                <a:schemeClr val="dk1"/>
              </a:buClr>
              <a:buSzPts val="2800"/>
              <a:buChar char="•"/>
            </a:pPr>
            <a:r>
              <a:rPr lang="en-US"/>
              <a:t>Strong ecosystem through packages (230K+)</a:t>
            </a:r>
            <a:endParaRPr/>
          </a:p>
          <a:p>
            <a:pPr marL="228600" lvl="0" indent="-228600" algn="l" rtl="0">
              <a:lnSpc>
                <a:spcPct val="90000"/>
              </a:lnSpc>
              <a:spcBef>
                <a:spcPts val="1000"/>
              </a:spcBef>
              <a:spcAft>
                <a:spcPts val="0"/>
              </a:spcAft>
              <a:buClr>
                <a:schemeClr val="dk1"/>
              </a:buClr>
              <a:buSzPts val="2800"/>
              <a:buChar char="•"/>
            </a:pPr>
            <a:r>
              <a:rPr lang="en-US"/>
              <a:t>Succinct, readable syntax</a:t>
            </a:r>
            <a:endParaRPr/>
          </a:p>
          <a:p>
            <a:pPr marL="228600" lvl="0" indent="-228600" algn="l" rtl="0">
              <a:lnSpc>
                <a:spcPct val="90000"/>
              </a:lnSpc>
              <a:spcBef>
                <a:spcPts val="1000"/>
              </a:spcBef>
              <a:spcAft>
                <a:spcPts val="0"/>
              </a:spcAft>
              <a:buClr>
                <a:schemeClr val="dk1"/>
              </a:buClr>
              <a:buSzPts val="2800"/>
              <a:buChar char="•"/>
            </a:pPr>
            <a:r>
              <a:rPr lang="en-US"/>
              <a:t>Good balance between computational time and developer time </a:t>
            </a:r>
            <a:endParaRPr/>
          </a:p>
          <a:p>
            <a:pPr marL="228600" lvl="0" indent="-228600" algn="l" rtl="0">
              <a:lnSpc>
                <a:spcPct val="90000"/>
              </a:lnSpc>
              <a:spcBef>
                <a:spcPts val="1000"/>
              </a:spcBef>
              <a:spcAft>
                <a:spcPts val="0"/>
              </a:spcAft>
              <a:buClr>
                <a:schemeClr val="dk1"/>
              </a:buClr>
              <a:buSzPts val="2800"/>
              <a:buChar char="•"/>
            </a:pPr>
            <a:r>
              <a:rPr lang="en-US"/>
              <a:t>Self-documenting </a:t>
            </a:r>
            <a:endParaRPr/>
          </a:p>
          <a:p>
            <a:pPr marL="228600" lvl="0" indent="-228600" algn="l" rtl="0">
              <a:lnSpc>
                <a:spcPct val="90000"/>
              </a:lnSpc>
              <a:spcBef>
                <a:spcPts val="1000"/>
              </a:spcBef>
              <a:spcAft>
                <a:spcPts val="0"/>
              </a:spcAft>
              <a:buClr>
                <a:schemeClr val="dk1"/>
              </a:buClr>
              <a:buSzPts val="2800"/>
              <a:buChar char="•"/>
            </a:pPr>
            <a:r>
              <a:rPr lang="en-US"/>
              <a:t>Easier to integrate into production pipelines that already use python</a:t>
            </a:r>
            <a:endParaRPr/>
          </a:p>
          <a:p>
            <a:pPr marL="228600" lvl="0" indent="-228600" algn="l" rtl="0">
              <a:lnSpc>
                <a:spcPct val="90000"/>
              </a:lnSpc>
              <a:spcBef>
                <a:spcPts val="1000"/>
              </a:spcBef>
              <a:spcAft>
                <a:spcPts val="0"/>
              </a:spcAft>
              <a:buClr>
                <a:schemeClr val="dk1"/>
              </a:buClr>
              <a:buSzPts val="2800"/>
              <a:buChar char="•"/>
            </a:pPr>
            <a:r>
              <a:rPr lang="en-US"/>
              <a:t>Increasingly strong Data science stack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 of Python</a:t>
            </a:r>
            <a:endParaRPr/>
          </a:p>
        </p:txBody>
      </p:sp>
      <p:sp>
        <p:nvSpPr>
          <p:cNvPr id="216" name="Google Shape;21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Some places where the ecosystem is not rich enough</a:t>
            </a:r>
            <a:endParaRPr dirty="0"/>
          </a:p>
          <a:p>
            <a:pPr marL="228600" lvl="0" indent="-228600" algn="l" rtl="0">
              <a:lnSpc>
                <a:spcPct val="90000"/>
              </a:lnSpc>
              <a:spcBef>
                <a:spcPts val="1000"/>
              </a:spcBef>
              <a:spcAft>
                <a:spcPts val="0"/>
              </a:spcAft>
              <a:buClr>
                <a:schemeClr val="dk1"/>
              </a:buClr>
              <a:buSzPts val="2800"/>
              <a:buChar char="•"/>
            </a:pPr>
            <a:r>
              <a:rPr lang="en-US" dirty="0"/>
              <a:t>More computer science-y, less statistical </a:t>
            </a:r>
          </a:p>
          <a:p>
            <a:pPr marL="228600" lvl="0" indent="-228600" algn="l" rtl="0">
              <a:lnSpc>
                <a:spcPct val="90000"/>
              </a:lnSpc>
              <a:spcBef>
                <a:spcPts val="1000"/>
              </a:spcBef>
              <a:spcAft>
                <a:spcPts val="0"/>
              </a:spcAft>
              <a:buClr>
                <a:schemeClr val="dk1"/>
              </a:buClr>
              <a:buSzPts val="2800"/>
              <a:buChar char="•"/>
            </a:pPr>
            <a:r>
              <a:rPr lang="en-US" dirty="0"/>
              <a:t>Version compatibility issues </a:t>
            </a:r>
            <a:endParaRPr dirty="0"/>
          </a:p>
          <a:p>
            <a:pPr marL="228600" lvl="0" indent="-228600" algn="l" rtl="0">
              <a:lnSpc>
                <a:spcPct val="90000"/>
              </a:lnSpc>
              <a:spcBef>
                <a:spcPts val="1000"/>
              </a:spcBef>
              <a:spcAft>
                <a:spcPts val="0"/>
              </a:spcAft>
              <a:buClr>
                <a:schemeClr val="dk1"/>
              </a:buClr>
              <a:buSzPts val="2800"/>
              <a:buChar char="•"/>
            </a:pPr>
            <a:r>
              <a:rPr lang="en-US" dirty="0"/>
              <a:t>Poorer frameworks for display and dissemination of information</a:t>
            </a:r>
            <a:endParaRPr dirty="0"/>
          </a:p>
          <a:p>
            <a:pPr marL="685800" lvl="1" indent="-228600" algn="l" rtl="0">
              <a:lnSpc>
                <a:spcPct val="90000"/>
              </a:lnSpc>
              <a:spcBef>
                <a:spcPts val="500"/>
              </a:spcBef>
              <a:spcAft>
                <a:spcPts val="0"/>
              </a:spcAft>
              <a:buClr>
                <a:schemeClr val="dk1"/>
              </a:buClr>
              <a:buSzPts val="2400"/>
              <a:buChar char="•"/>
            </a:pPr>
            <a:r>
              <a:rPr lang="en-US" dirty="0"/>
              <a:t>R tends to shine here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Background </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PhD students in CMU-Pitt program in Computational Biology (CPCB) </a:t>
            </a:r>
            <a:endParaRPr/>
          </a:p>
          <a:p>
            <a:pPr marL="228600" lvl="0" indent="-228600" algn="l" rtl="0">
              <a:lnSpc>
                <a:spcPct val="90000"/>
              </a:lnSpc>
              <a:spcBef>
                <a:spcPts val="1000"/>
              </a:spcBef>
              <a:spcAft>
                <a:spcPts val="0"/>
              </a:spcAft>
              <a:buClr>
                <a:schemeClr val="dk1"/>
              </a:buClr>
              <a:buSzPts val="2800"/>
              <a:buChar char="•"/>
            </a:pPr>
            <a:r>
              <a:rPr lang="en-US"/>
              <a:t>Use python to perform most of our analysis </a:t>
            </a:r>
            <a:endParaRPr/>
          </a:p>
          <a:p>
            <a:pPr marL="228600" lvl="0" indent="-228600" algn="l" rtl="0">
              <a:lnSpc>
                <a:spcPct val="90000"/>
              </a:lnSpc>
              <a:spcBef>
                <a:spcPts val="1000"/>
              </a:spcBef>
              <a:spcAft>
                <a:spcPts val="0"/>
              </a:spcAft>
              <a:buClr>
                <a:schemeClr val="dk1"/>
              </a:buClr>
              <a:buSzPts val="2800"/>
              <a:buChar char="•"/>
            </a:pPr>
            <a:r>
              <a:rPr lang="en-US"/>
              <a:t>Interested mostly in Structural Biology </a:t>
            </a:r>
            <a:endParaRPr/>
          </a:p>
          <a:p>
            <a:pPr marL="228600" lvl="0" indent="-228600" algn="l" rtl="0">
              <a:lnSpc>
                <a:spcPct val="90000"/>
              </a:lnSpc>
              <a:spcBef>
                <a:spcPts val="1000"/>
              </a:spcBef>
              <a:spcAft>
                <a:spcPts val="0"/>
              </a:spcAft>
              <a:buClr>
                <a:schemeClr val="dk1"/>
              </a:buClr>
              <a:buSzPts val="2800"/>
              <a:buChar char="•"/>
            </a:pPr>
            <a:r>
              <a:rPr lang="en-US"/>
              <a:t>Excited to be teaching this course!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23" name="Google Shape;2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To emulate Matlab</a:t>
            </a:r>
            <a:endParaRPr/>
          </a:p>
          <a:p>
            <a:pPr marL="685800" lvl="1" indent="-228600" algn="l" rtl="0">
              <a:lnSpc>
                <a:spcPct val="80000"/>
              </a:lnSpc>
              <a:spcBef>
                <a:spcPts val="500"/>
              </a:spcBef>
              <a:spcAft>
                <a:spcPts val="0"/>
              </a:spcAft>
              <a:buClr>
                <a:schemeClr val="dk1"/>
              </a:buClr>
              <a:buSzPts val="2400"/>
              <a:buChar char="•"/>
            </a:pPr>
            <a:r>
              <a:rPr lang="en-US"/>
              <a:t>Numpy</a:t>
            </a:r>
            <a:endParaRPr/>
          </a:p>
          <a:p>
            <a:pPr marL="685800" lvl="1" indent="-228600" algn="l" rtl="0">
              <a:lnSpc>
                <a:spcPct val="80000"/>
              </a:lnSpc>
              <a:spcBef>
                <a:spcPts val="500"/>
              </a:spcBef>
              <a:spcAft>
                <a:spcPts val="0"/>
              </a:spcAft>
              <a:buClr>
                <a:schemeClr val="dk1"/>
              </a:buClr>
              <a:buSzPts val="2400"/>
              <a:buChar char="•"/>
            </a:pPr>
            <a:r>
              <a:rPr lang="en-US"/>
              <a:t>Scipy</a:t>
            </a:r>
            <a:endParaRPr/>
          </a:p>
          <a:p>
            <a:pPr marL="685800" lvl="1" indent="-228600" algn="l" rtl="0">
              <a:lnSpc>
                <a:spcPct val="80000"/>
              </a:lnSpc>
              <a:spcBef>
                <a:spcPts val="500"/>
              </a:spcBef>
              <a:spcAft>
                <a:spcPts val="0"/>
              </a:spcAft>
              <a:buClr>
                <a:schemeClr val="dk1"/>
              </a:buClr>
              <a:buSzPts val="2400"/>
              <a:buChar char="•"/>
            </a:pPr>
            <a:r>
              <a:rPr lang="en-US"/>
              <a:t>Matplotlib</a:t>
            </a:r>
            <a:endParaRPr/>
          </a:p>
          <a:p>
            <a:pPr marL="228600" lvl="0" indent="-228600" algn="l" rtl="0">
              <a:lnSpc>
                <a:spcPct val="80000"/>
              </a:lnSpc>
              <a:spcBef>
                <a:spcPts val="1000"/>
              </a:spcBef>
              <a:spcAft>
                <a:spcPts val="0"/>
              </a:spcAft>
              <a:buClr>
                <a:schemeClr val="dk1"/>
              </a:buClr>
              <a:buSzPts val="2800"/>
              <a:buChar char="•"/>
            </a:pPr>
            <a:r>
              <a:rPr lang="en-US"/>
              <a:t>To emulate Maple </a:t>
            </a:r>
            <a:endParaRPr/>
          </a:p>
          <a:p>
            <a:pPr marL="685800" lvl="1" indent="-228600" algn="l" rtl="0">
              <a:lnSpc>
                <a:spcPct val="80000"/>
              </a:lnSpc>
              <a:spcBef>
                <a:spcPts val="500"/>
              </a:spcBef>
              <a:spcAft>
                <a:spcPts val="0"/>
              </a:spcAft>
              <a:buClr>
                <a:schemeClr val="dk1"/>
              </a:buClr>
              <a:buSzPts val="2400"/>
              <a:buChar char="•"/>
            </a:pPr>
            <a:r>
              <a:rPr lang="en-US"/>
              <a:t>Sympy</a:t>
            </a:r>
            <a:endParaRPr/>
          </a:p>
          <a:p>
            <a:pPr marL="228600" lvl="0" indent="-228600" algn="l" rtl="0">
              <a:lnSpc>
                <a:spcPct val="80000"/>
              </a:lnSpc>
              <a:spcBef>
                <a:spcPts val="1000"/>
              </a:spcBef>
              <a:spcAft>
                <a:spcPts val="0"/>
              </a:spcAft>
              <a:buClr>
                <a:schemeClr val="dk1"/>
              </a:buClr>
              <a:buSzPts val="2800"/>
              <a:buChar char="•"/>
            </a:pPr>
            <a:r>
              <a:rPr lang="en-US"/>
              <a:t>To add statistics/data science </a:t>
            </a:r>
            <a:endParaRPr/>
          </a:p>
          <a:p>
            <a:pPr marL="685800" lvl="1" indent="-228600" algn="l" rtl="0">
              <a:lnSpc>
                <a:spcPct val="80000"/>
              </a:lnSpc>
              <a:spcBef>
                <a:spcPts val="500"/>
              </a:spcBef>
              <a:spcAft>
                <a:spcPts val="0"/>
              </a:spcAft>
              <a:buClr>
                <a:schemeClr val="dk1"/>
              </a:buClr>
              <a:buSzPts val="2400"/>
              <a:buChar char="•"/>
            </a:pPr>
            <a:r>
              <a:rPr lang="en-US"/>
              <a:t>Pandas </a:t>
            </a:r>
            <a:endParaRPr/>
          </a:p>
          <a:p>
            <a:pPr marL="228600" lvl="0" indent="-228600" algn="l" rtl="0">
              <a:lnSpc>
                <a:spcPct val="80000"/>
              </a:lnSpc>
              <a:spcBef>
                <a:spcPts val="1000"/>
              </a:spcBef>
              <a:spcAft>
                <a:spcPts val="0"/>
              </a:spcAft>
              <a:buClr>
                <a:schemeClr val="dk1"/>
              </a:buClr>
              <a:buSzPts val="2800"/>
              <a:buChar char="•"/>
            </a:pPr>
            <a:r>
              <a:rPr lang="en-US"/>
              <a:t>Various visualization packages </a:t>
            </a:r>
            <a:endParaRPr/>
          </a:p>
          <a:p>
            <a:pPr marL="685800" lvl="1" indent="-228600" algn="l" rtl="0">
              <a:lnSpc>
                <a:spcPct val="80000"/>
              </a:lnSpc>
              <a:spcBef>
                <a:spcPts val="500"/>
              </a:spcBef>
              <a:spcAft>
                <a:spcPts val="0"/>
              </a:spcAft>
              <a:buClr>
                <a:schemeClr val="dk1"/>
              </a:buClr>
              <a:buSzPts val="2400"/>
              <a:buChar char="•"/>
            </a:pPr>
            <a:r>
              <a:rPr lang="en-US"/>
              <a:t>Seaborn</a:t>
            </a:r>
            <a:endParaRPr/>
          </a:p>
          <a:p>
            <a:pPr marL="685800" lvl="1" indent="-228600" algn="l" rtl="0">
              <a:lnSpc>
                <a:spcPct val="80000"/>
              </a:lnSpc>
              <a:spcBef>
                <a:spcPts val="500"/>
              </a:spcBef>
              <a:spcAft>
                <a:spcPts val="0"/>
              </a:spcAft>
              <a:buClr>
                <a:schemeClr val="dk1"/>
              </a:buClr>
              <a:buSzPts val="2400"/>
              <a:buChar char="•"/>
            </a:pPr>
            <a:r>
              <a:rPr lang="en-US"/>
              <a:t>plotly</a:t>
            </a:r>
            <a:endParaRPr/>
          </a:p>
          <a:p>
            <a:pPr marL="685800" lvl="1" indent="-76200" algn="l" rtl="0">
              <a:lnSpc>
                <a:spcPct val="80000"/>
              </a:lnSpc>
              <a:spcBef>
                <a:spcPts val="500"/>
              </a:spcBef>
              <a:spcAft>
                <a:spcPts val="0"/>
              </a:spcAft>
              <a:buClr>
                <a:schemeClr val="dk1"/>
              </a:buClr>
              <a:buSzPts val="2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30" name="Google Shape;23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Philosophy has been to concentrate on a few large comprehensive packages </a:t>
            </a:r>
            <a:endParaRPr/>
          </a:p>
          <a:p>
            <a:pPr marL="685800" lvl="1" indent="-228600" algn="l" rtl="0">
              <a:lnSpc>
                <a:spcPct val="90000"/>
              </a:lnSpc>
              <a:spcBef>
                <a:spcPts val="500"/>
              </a:spcBef>
              <a:spcAft>
                <a:spcPts val="0"/>
              </a:spcAft>
              <a:buClr>
                <a:schemeClr val="dk1"/>
              </a:buClr>
              <a:buSzPts val="2400"/>
              <a:buChar char="•"/>
            </a:pPr>
            <a:r>
              <a:rPr lang="en-US"/>
              <a:t>Statsmodels (statistics)</a:t>
            </a:r>
            <a:endParaRPr/>
          </a:p>
          <a:p>
            <a:pPr marL="685800" lvl="1" indent="-228600" algn="l" rtl="0">
              <a:lnSpc>
                <a:spcPct val="90000"/>
              </a:lnSpc>
              <a:spcBef>
                <a:spcPts val="500"/>
              </a:spcBef>
              <a:spcAft>
                <a:spcPts val="0"/>
              </a:spcAft>
              <a:buClr>
                <a:schemeClr val="dk1"/>
              </a:buClr>
              <a:buSzPts val="2400"/>
              <a:buChar char="•"/>
            </a:pPr>
            <a:r>
              <a:rPr lang="en-US"/>
              <a:t>Scikit-learn (machine learning)</a:t>
            </a:r>
            <a:endParaRPr/>
          </a:p>
          <a:p>
            <a:pPr marL="685800" lvl="1" indent="-228600" algn="l" rtl="0">
              <a:lnSpc>
                <a:spcPct val="90000"/>
              </a:lnSpc>
              <a:spcBef>
                <a:spcPts val="500"/>
              </a:spcBef>
              <a:spcAft>
                <a:spcPts val="0"/>
              </a:spcAft>
              <a:buClr>
                <a:schemeClr val="dk1"/>
              </a:buClr>
              <a:buSzPts val="2400"/>
              <a:buChar char="•"/>
            </a:pPr>
            <a:r>
              <a:rPr lang="en-US"/>
              <a:t>Pillow (image analysis)</a:t>
            </a:r>
            <a:endParaRPr/>
          </a:p>
          <a:p>
            <a:pPr marL="685800" lvl="1" indent="-228600" algn="l" rtl="0">
              <a:lnSpc>
                <a:spcPct val="90000"/>
              </a:lnSpc>
              <a:spcBef>
                <a:spcPts val="500"/>
              </a:spcBef>
              <a:spcAft>
                <a:spcPts val="0"/>
              </a:spcAft>
              <a:buClr>
                <a:schemeClr val="dk1"/>
              </a:buClr>
              <a:buSzPts val="2400"/>
              <a:buChar char="•"/>
            </a:pPr>
            <a:r>
              <a:rPr lang="en-US"/>
              <a:t>Nltk (natural language processing)</a:t>
            </a:r>
            <a:endParaRPr/>
          </a:p>
          <a:p>
            <a:pPr marL="685800" lvl="1" indent="-228600" algn="l" rtl="0">
              <a:lnSpc>
                <a:spcPct val="90000"/>
              </a:lnSpc>
              <a:spcBef>
                <a:spcPts val="500"/>
              </a:spcBef>
              <a:spcAft>
                <a:spcPts val="0"/>
              </a:spcAft>
              <a:buClr>
                <a:schemeClr val="dk1"/>
              </a:buClr>
              <a:buSzPts val="2400"/>
              <a:buChar char="•"/>
            </a:pPr>
            <a:r>
              <a:rPr lang="en-US"/>
              <a:t>Tensorflow &amp; PyTorch (Deep learning)</a:t>
            </a:r>
            <a:endParaRPr/>
          </a:p>
          <a:p>
            <a:pPr marL="685800" lvl="1" indent="-228600" algn="l" rtl="0">
              <a:lnSpc>
                <a:spcPct val="90000"/>
              </a:lnSpc>
              <a:spcBef>
                <a:spcPts val="500"/>
              </a:spcBef>
              <a:spcAft>
                <a:spcPts val="0"/>
              </a:spcAft>
              <a:buClr>
                <a:schemeClr val="dk1"/>
              </a:buClr>
              <a:buSzPts val="2400"/>
              <a:buChar char="•"/>
            </a:pPr>
            <a:r>
              <a:rPr lang="en-US"/>
              <a:t>PyMC3 (Bayesian learning)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 of Content </a:t>
            </a:r>
            <a:endParaRPr/>
          </a:p>
        </p:txBody>
      </p:sp>
      <p:sp>
        <p:nvSpPr>
          <p:cNvPr id="237" name="Google Shape;23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Python primer to get the basics of the language (day 1)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Pandas for data I/O, manipulation, cleaning and munging (day 1)</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matplotlib and seaborn for data visualization (day 2)</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pandas, scipy and statsmodels for statistics (day 2)</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scikit-learn for basic machine learning (day 3)</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Applications (day3)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General examples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High-level bioinformatics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High-level string manipulation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 of Plan – Hybrid approach</a:t>
            </a:r>
            <a:endParaRPr/>
          </a:p>
        </p:txBody>
      </p:sp>
      <p:sp>
        <p:nvSpPr>
          <p:cNvPr id="102" name="Google Shape;10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dirty="0"/>
              <a:t>Face to face (about 50% of the time via Zoom)</a:t>
            </a:r>
            <a:endParaRPr dirty="0"/>
          </a:p>
          <a:p>
            <a:pPr marL="971550" lvl="1" indent="-514350" algn="l" rtl="0">
              <a:lnSpc>
                <a:spcPct val="90000"/>
              </a:lnSpc>
              <a:spcBef>
                <a:spcPts val="500"/>
              </a:spcBef>
              <a:spcAft>
                <a:spcPts val="0"/>
              </a:spcAft>
              <a:buClr>
                <a:schemeClr val="dk1"/>
              </a:buClr>
              <a:buSzPts val="2400"/>
              <a:buFont typeface="Calibri"/>
              <a:buAutoNum type="arabicPeriod"/>
            </a:pPr>
            <a:r>
              <a:rPr lang="en-US" dirty="0"/>
              <a:t>Lecturing and Q&amp;A</a:t>
            </a:r>
          </a:p>
          <a:p>
            <a:pPr marL="971550" lvl="1" indent="-514350" algn="l" rtl="0">
              <a:lnSpc>
                <a:spcPct val="90000"/>
              </a:lnSpc>
              <a:spcBef>
                <a:spcPts val="500"/>
              </a:spcBef>
              <a:spcAft>
                <a:spcPts val="0"/>
              </a:spcAft>
              <a:buClr>
                <a:schemeClr val="dk1"/>
              </a:buClr>
              <a:buSzPts val="2400"/>
              <a:buFont typeface="Calibri"/>
              <a:buAutoNum type="arabicPeriod"/>
            </a:pPr>
            <a:r>
              <a:rPr lang="en-US" dirty="0"/>
              <a:t>With discussion, conversation.</a:t>
            </a:r>
            <a:endParaRPr dirty="0"/>
          </a:p>
          <a:p>
            <a:pPr marL="971550" lvl="1" indent="-361950" algn="l" rtl="0">
              <a:lnSpc>
                <a:spcPct val="90000"/>
              </a:lnSpc>
              <a:spcBef>
                <a:spcPts val="500"/>
              </a:spcBef>
              <a:spcAft>
                <a:spcPts val="0"/>
              </a:spcAft>
              <a:buClr>
                <a:schemeClr val="dk1"/>
              </a:buClr>
              <a:buSzPts val="2400"/>
              <a:buFont typeface="Calibri"/>
              <a:buNone/>
            </a:pP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Online Material (do this sequentially)</a:t>
            </a:r>
            <a:endParaRPr dirty="0"/>
          </a:p>
          <a:p>
            <a:pPr marL="971550" lvl="1" indent="-514350" algn="l" rtl="0">
              <a:lnSpc>
                <a:spcPct val="90000"/>
              </a:lnSpc>
              <a:spcBef>
                <a:spcPts val="500"/>
              </a:spcBef>
              <a:spcAft>
                <a:spcPts val="0"/>
              </a:spcAft>
              <a:buClr>
                <a:schemeClr val="dk1"/>
              </a:buClr>
              <a:buSzPts val="2400"/>
              <a:buFont typeface="Calibri"/>
              <a:buAutoNum type="arabicPeriod"/>
            </a:pPr>
            <a:r>
              <a:rPr lang="en-US" dirty="0"/>
              <a:t>Videos of screencasts </a:t>
            </a:r>
            <a:endParaRPr dirty="0"/>
          </a:p>
          <a:p>
            <a:pPr marL="971550" lvl="1" indent="-514350" algn="l" rtl="0">
              <a:lnSpc>
                <a:spcPct val="90000"/>
              </a:lnSpc>
              <a:spcBef>
                <a:spcPts val="500"/>
              </a:spcBef>
              <a:spcAft>
                <a:spcPts val="0"/>
              </a:spcAft>
              <a:buClr>
                <a:schemeClr val="dk1"/>
              </a:buClr>
              <a:buSzPts val="2400"/>
              <a:buFont typeface="Calibri"/>
              <a:buAutoNum type="arabicPeriod"/>
            </a:pPr>
            <a:r>
              <a:rPr lang="en-US" dirty="0"/>
              <a:t>Progress check assignments</a:t>
            </a:r>
            <a:endParaRPr dirty="0"/>
          </a:p>
          <a:p>
            <a:pPr marL="457200" lvl="1" indent="0" algn="l" rtl="0">
              <a:lnSpc>
                <a:spcPct val="90000"/>
              </a:lnSpc>
              <a:spcBef>
                <a:spcPts val="500"/>
              </a:spcBef>
              <a:spcAft>
                <a:spcPts val="0"/>
              </a:spcAft>
              <a:buClr>
                <a:schemeClr val="dk1"/>
              </a:buClr>
              <a:buSzPts val="2400"/>
              <a:buNone/>
            </a:pPr>
            <a:endParaRPr dirty="0"/>
          </a:p>
          <a:p>
            <a:pPr marL="971550" lvl="1" indent="-361950" algn="l" rtl="0">
              <a:lnSpc>
                <a:spcPct val="90000"/>
              </a:lnSpc>
              <a:spcBef>
                <a:spcPts val="500"/>
              </a:spcBef>
              <a:spcAft>
                <a:spcPts val="0"/>
              </a:spcAft>
              <a:buClr>
                <a:schemeClr val="dk1"/>
              </a:buClr>
              <a:buSzPts val="2400"/>
              <a:buFont typeface="Calibri"/>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a7ab726bc7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Available material </a:t>
            </a:r>
            <a:endParaRPr/>
          </a:p>
        </p:txBody>
      </p:sp>
      <p:sp>
        <p:nvSpPr>
          <p:cNvPr id="109" name="Google Shape;109;ga7ab726bc7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SzPts val="1800"/>
              <a:buChar char="•"/>
            </a:pPr>
            <a:r>
              <a:rPr lang="en-US" dirty="0"/>
              <a:t>While we are live coding in either Spyder or </a:t>
            </a:r>
            <a:r>
              <a:rPr lang="en-US" dirty="0" err="1"/>
              <a:t>Jupyter</a:t>
            </a:r>
            <a:r>
              <a:rPr lang="en-US" dirty="0"/>
              <a:t> Notebooks </a:t>
            </a:r>
            <a:endParaRPr dirty="0"/>
          </a:p>
          <a:p>
            <a:pPr marL="914400" lvl="1" indent="-342900" algn="l" rtl="0">
              <a:lnSpc>
                <a:spcPct val="115000"/>
              </a:lnSpc>
              <a:spcBef>
                <a:spcPts val="0"/>
              </a:spcBef>
              <a:spcAft>
                <a:spcPts val="0"/>
              </a:spcAft>
              <a:buSzPts val="1800"/>
              <a:buChar char="•"/>
            </a:pPr>
            <a:r>
              <a:rPr lang="en-US" dirty="0"/>
              <a:t>You are encouraged to follow along </a:t>
            </a:r>
            <a:endParaRPr dirty="0"/>
          </a:p>
          <a:p>
            <a:pPr marL="457200" lvl="0" indent="-342900" algn="l" rtl="0">
              <a:lnSpc>
                <a:spcPct val="115000"/>
              </a:lnSpc>
              <a:spcBef>
                <a:spcPts val="0"/>
              </a:spcBef>
              <a:spcAft>
                <a:spcPts val="0"/>
              </a:spcAft>
              <a:buSzPts val="1800"/>
              <a:buChar char="•"/>
            </a:pPr>
            <a:r>
              <a:rPr lang="en-US" dirty="0"/>
              <a:t>PDF versions of this are on Canvas and may be helpful to have open</a:t>
            </a:r>
          </a:p>
          <a:p>
            <a:pPr>
              <a:lnSpc>
                <a:spcPct val="115000"/>
              </a:lnSpc>
              <a:spcBef>
                <a:spcPts val="0"/>
              </a:spcBef>
            </a:pPr>
            <a:r>
              <a:rPr lang="en-US" dirty="0"/>
              <a:t>We will be pulling information from </a:t>
            </a:r>
            <a:r>
              <a:rPr lang="en-US" dirty="0" err="1"/>
              <a:t>Jupyter</a:t>
            </a:r>
            <a:r>
              <a:rPr lang="en-US" dirty="0"/>
              <a:t> Notebooks which have more explanation than we plan on saying </a:t>
            </a: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273-DD86-344E-9659-5A9139E92DDA}"/>
              </a:ext>
            </a:extLst>
          </p:cNvPr>
          <p:cNvSpPr>
            <a:spLocks noGrp="1"/>
          </p:cNvSpPr>
          <p:nvPr>
            <p:ph type="title"/>
          </p:nvPr>
        </p:nvSpPr>
        <p:spPr>
          <a:xfrm>
            <a:off x="1198182" y="381000"/>
            <a:ext cx="10003218" cy="1600124"/>
          </a:xfrm>
        </p:spPr>
        <p:txBody>
          <a:bodyPr>
            <a:normAutofit/>
          </a:bodyPr>
          <a:lstStyle/>
          <a:p>
            <a:r>
              <a:rPr lang="en-US" dirty="0"/>
              <a:t>Effective work environment</a:t>
            </a:r>
          </a:p>
        </p:txBody>
      </p:sp>
      <p:pic>
        <p:nvPicPr>
          <p:cNvPr id="2050" name="Picture 2">
            <a:extLst>
              <a:ext uri="{FF2B5EF4-FFF2-40B4-BE49-F238E27FC236}">
                <a16:creationId xmlns:a16="http://schemas.microsoft.com/office/drawing/2014/main" id="{28C564C0-790D-7D41-9ED2-81433345F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70" y="1495937"/>
            <a:ext cx="10302748" cy="5247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BD6D70-BA72-4B48-AEC9-E525D4293BFC}"/>
              </a:ext>
            </a:extLst>
          </p:cNvPr>
          <p:cNvSpPr txBox="1"/>
          <p:nvPr/>
        </p:nvSpPr>
        <p:spPr>
          <a:xfrm>
            <a:off x="2237391" y="2638640"/>
            <a:ext cx="7924800" cy="369332"/>
          </a:xfrm>
          <a:prstGeom prst="rect">
            <a:avLst/>
          </a:prstGeom>
          <a:noFill/>
        </p:spPr>
        <p:txBody>
          <a:bodyPr wrap="square" rtlCol="0">
            <a:spAutoFit/>
          </a:bodyPr>
          <a:lstStyle/>
          <a:p>
            <a:r>
              <a:rPr lang="en-US" sz="1800" b="1" dirty="0">
                <a:solidFill>
                  <a:srgbClr val="FF0000"/>
                </a:solidFill>
              </a:rPr>
              <a:t>Spyder 		Folder with data and code files	    PDF for section </a:t>
            </a:r>
          </a:p>
        </p:txBody>
      </p:sp>
      <p:sp>
        <p:nvSpPr>
          <p:cNvPr id="5" name="TextBox 4">
            <a:extLst>
              <a:ext uri="{FF2B5EF4-FFF2-40B4-BE49-F238E27FC236}">
                <a16:creationId xmlns:a16="http://schemas.microsoft.com/office/drawing/2014/main" id="{5A49E400-D390-5945-9FDD-C59C12E3303A}"/>
              </a:ext>
            </a:extLst>
          </p:cNvPr>
          <p:cNvSpPr txBox="1"/>
          <p:nvPr/>
        </p:nvSpPr>
        <p:spPr>
          <a:xfrm>
            <a:off x="4127944" y="2177458"/>
            <a:ext cx="3429000" cy="369332"/>
          </a:xfrm>
          <a:prstGeom prst="rect">
            <a:avLst/>
          </a:prstGeom>
          <a:noFill/>
          <a:ln>
            <a:noFill/>
          </a:ln>
        </p:spPr>
        <p:txBody>
          <a:bodyPr wrap="square" rtlCol="0">
            <a:spAutoFit/>
          </a:bodyPr>
          <a:lstStyle/>
          <a:p>
            <a:r>
              <a:rPr lang="en-US" dirty="0">
                <a:solidFill>
                  <a:schemeClr val="accent1"/>
                </a:solidFill>
              </a:rPr>
              <a:t>Path to your working directory </a:t>
            </a:r>
          </a:p>
        </p:txBody>
      </p:sp>
      <p:cxnSp>
        <p:nvCxnSpPr>
          <p:cNvPr id="7" name="Straight Arrow Connector 6">
            <a:extLst>
              <a:ext uri="{FF2B5EF4-FFF2-40B4-BE49-F238E27FC236}">
                <a16:creationId xmlns:a16="http://schemas.microsoft.com/office/drawing/2014/main" id="{1E076E0B-BD04-5D4A-890E-37AE9205764F}"/>
              </a:ext>
            </a:extLst>
          </p:cNvPr>
          <p:cNvCxnSpPr/>
          <p:nvPr/>
        </p:nvCxnSpPr>
        <p:spPr>
          <a:xfrm flipH="1" flipV="1">
            <a:off x="6350000" y="1674040"/>
            <a:ext cx="330200" cy="42401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4E43CB2-7D3D-1440-B59E-AAE94D6EBC41}"/>
              </a:ext>
            </a:extLst>
          </p:cNvPr>
          <p:cNvSpPr txBox="1"/>
          <p:nvPr/>
        </p:nvSpPr>
        <p:spPr>
          <a:xfrm>
            <a:off x="1336230" y="5803900"/>
            <a:ext cx="6438900" cy="369332"/>
          </a:xfrm>
          <a:prstGeom prst="rect">
            <a:avLst/>
          </a:prstGeom>
          <a:noFill/>
        </p:spPr>
        <p:txBody>
          <a:bodyPr wrap="square" rtlCol="0">
            <a:spAutoFit/>
          </a:bodyPr>
          <a:lstStyle/>
          <a:p>
            <a:r>
              <a:rPr lang="en-US" dirty="0"/>
              <a:t>Ideally Zoom will be on another monitor/</a:t>
            </a:r>
            <a:r>
              <a:rPr lang="en-US" dirty="0" err="1"/>
              <a:t>Ipad</a:t>
            </a:r>
            <a:r>
              <a:rPr lang="en-US" dirty="0"/>
              <a:t> </a:t>
            </a:r>
          </a:p>
        </p:txBody>
      </p:sp>
    </p:spTree>
    <p:extLst>
      <p:ext uri="{BB962C8B-B14F-4D97-AF65-F5344CB8AC3E}">
        <p14:creationId xmlns:p14="http://schemas.microsoft.com/office/powerpoint/2010/main" val="384092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BC1E-1AA6-7349-ADE5-B9B700931290}"/>
              </a:ext>
            </a:extLst>
          </p:cNvPr>
          <p:cNvSpPr>
            <a:spLocks noGrp="1"/>
          </p:cNvSpPr>
          <p:nvPr>
            <p:ph type="title"/>
          </p:nvPr>
        </p:nvSpPr>
        <p:spPr/>
        <p:txBody>
          <a:bodyPr/>
          <a:lstStyle/>
          <a:p>
            <a:r>
              <a:rPr lang="en-US" dirty="0"/>
              <a:t>Some quick notes: </a:t>
            </a:r>
          </a:p>
        </p:txBody>
      </p:sp>
      <p:sp>
        <p:nvSpPr>
          <p:cNvPr id="3" name="Text Placeholder 2">
            <a:extLst>
              <a:ext uri="{FF2B5EF4-FFF2-40B4-BE49-F238E27FC236}">
                <a16:creationId xmlns:a16="http://schemas.microsoft.com/office/drawing/2014/main" id="{0F53B3C7-9CC6-F846-8684-D9A0E797D3DB}"/>
              </a:ext>
            </a:extLst>
          </p:cNvPr>
          <p:cNvSpPr>
            <a:spLocks noGrp="1"/>
          </p:cNvSpPr>
          <p:nvPr>
            <p:ph type="body" idx="1"/>
          </p:nvPr>
        </p:nvSpPr>
        <p:spPr/>
        <p:txBody>
          <a:bodyPr/>
          <a:lstStyle/>
          <a:p>
            <a:pPr marL="628650" indent="-514350">
              <a:buFont typeface="+mj-lt"/>
              <a:buAutoNum type="arabicPeriod"/>
            </a:pPr>
            <a:r>
              <a:rPr lang="en-US" dirty="0"/>
              <a:t>We are here to answer your questions, and provide the guidance the goal is for you to be coding in a guided manner not just listening to us talk</a:t>
            </a:r>
          </a:p>
          <a:p>
            <a:pPr marL="628650" indent="-514350">
              <a:buFont typeface="+mj-lt"/>
              <a:buAutoNum type="arabicPeriod"/>
            </a:pPr>
            <a:r>
              <a:rPr lang="en-US" dirty="0"/>
              <a:t>Feel free to interrupt us at any time</a:t>
            </a:r>
          </a:p>
          <a:p>
            <a:pPr marL="628650" indent="-514350">
              <a:buFont typeface="+mj-lt"/>
              <a:buAutoNum type="arabicPeriod"/>
            </a:pPr>
            <a:r>
              <a:rPr lang="en-US" dirty="0"/>
              <a:t>There is a lot of material in the notebooks we are not going to go through all of it – but it is all there for you too continue learning</a:t>
            </a:r>
          </a:p>
        </p:txBody>
      </p:sp>
    </p:spTree>
    <p:extLst>
      <p:ext uri="{BB962C8B-B14F-4D97-AF65-F5344CB8AC3E}">
        <p14:creationId xmlns:p14="http://schemas.microsoft.com/office/powerpoint/2010/main" val="362628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1</a:t>
            </a:r>
            <a:endParaRPr/>
          </a:p>
        </p:txBody>
      </p:sp>
      <p:graphicFrame>
        <p:nvGraphicFramePr>
          <p:cNvPr id="123" name="Google Shape;123;p4"/>
          <p:cNvGraphicFramePr/>
          <p:nvPr>
            <p:extLst>
              <p:ext uri="{D42A27DB-BD31-4B8C-83A1-F6EECF244321}">
                <p14:modId xmlns:p14="http://schemas.microsoft.com/office/powerpoint/2010/main" val="1038276881"/>
              </p:ext>
            </p:extLst>
          </p:nvPr>
        </p:nvGraphicFramePr>
        <p:xfrm>
          <a:off x="838200" y="1825625"/>
          <a:ext cx="10515625" cy="402849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u="none" strike="noStrike" cap="none"/>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9am – 11am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Why python?</a:t>
                      </a:r>
                      <a:endParaRPr/>
                    </a:p>
                    <a:p>
                      <a:pPr marL="0" marR="0" lvl="0" indent="0" algn="l" rtl="0">
                        <a:spcBef>
                          <a:spcPts val="0"/>
                        </a:spcBef>
                        <a:spcAft>
                          <a:spcPts val="0"/>
                        </a:spcAft>
                        <a:buNone/>
                      </a:pPr>
                      <a:r>
                        <a:rPr lang="en-US" sz="1800"/>
                        <a:t>A python primer</a:t>
                      </a:r>
                      <a:endParaRPr/>
                    </a:p>
                  </a:txBody>
                  <a:tcPr marL="91450" marR="91450" marT="45725" marB="45725"/>
                </a:tc>
                <a:tc>
                  <a:txBody>
                    <a:bodyPr/>
                    <a:lstStyle/>
                    <a:p>
                      <a:pPr marL="0" marR="0" lvl="0" indent="0" algn="l" rtl="0">
                        <a:spcBef>
                          <a:spcPts val="0"/>
                        </a:spcBef>
                        <a:spcAft>
                          <a:spcPts val="0"/>
                        </a:spcAft>
                        <a:buNone/>
                      </a:pPr>
                      <a:r>
                        <a:rPr lang="en-US" sz="1800" dirty="0"/>
                        <a:t>Gaby</a:t>
                      </a:r>
                      <a:endParaRPr dirty="0"/>
                    </a:p>
                  </a:txBody>
                  <a:tcPr marL="91450" marR="91450" marT="45725" marB="45725"/>
                </a:tc>
                <a:tc>
                  <a:txBody>
                    <a:bodyPr/>
                    <a:lstStyle/>
                    <a:p>
                      <a:pPr marL="0" marR="0" lvl="0" indent="0" algn="l" rtl="0">
                        <a:spcBef>
                          <a:spcPts val="0"/>
                        </a:spcBef>
                        <a:spcAft>
                          <a:spcPts val="0"/>
                        </a:spcAft>
                        <a:buNone/>
                      </a:pPr>
                      <a:r>
                        <a:rPr lang="en-US" sz="1800" dirty="0"/>
                        <a:t>Intro slides, 00_python_primer</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11 am - noon</a:t>
                      </a:r>
                      <a:endParaRPr sz="1800"/>
                    </a:p>
                  </a:txBody>
                  <a:tcPr marL="91450" marR="91450" marT="45725" marB="45725"/>
                </a:tc>
                <a:tc>
                  <a:txBody>
                    <a:bodyPr/>
                    <a:lstStyle/>
                    <a:p>
                      <a:pPr marL="0" marR="0" lvl="0" indent="0" algn="l" rtl="0">
                        <a:spcBef>
                          <a:spcPts val="0"/>
                        </a:spcBef>
                        <a:spcAft>
                          <a:spcPts val="0"/>
                        </a:spcAft>
                        <a:buNone/>
                      </a:pPr>
                      <a:r>
                        <a:rPr lang="en-US" sz="1800"/>
                        <a:t>In-person via zoom</a:t>
                      </a:r>
                      <a:endParaRPr sz="1800"/>
                    </a:p>
                  </a:txBody>
                  <a:tcPr marL="91450" marR="91450" marT="45725" marB="45725"/>
                </a:tc>
                <a:tc>
                  <a:txBody>
                    <a:bodyPr/>
                    <a:lstStyle/>
                    <a:p>
                      <a:pPr marL="0" marR="0" lvl="0" indent="0" algn="l" rtl="0">
                        <a:spcBef>
                          <a:spcPts val="0"/>
                        </a:spcBef>
                        <a:spcAft>
                          <a:spcPts val="0"/>
                        </a:spcAft>
                        <a:buNone/>
                      </a:pPr>
                      <a:r>
                        <a:rPr lang="en-US" sz="1800"/>
                        <a:t>Python tools for data science</a:t>
                      </a:r>
                      <a:endParaRPr sz="1800"/>
                    </a:p>
                  </a:txBody>
                  <a:tcPr marL="91450" marR="91450" marT="45725" marB="45725"/>
                </a:tc>
                <a:tc>
                  <a:txBody>
                    <a:bodyPr/>
                    <a:lstStyle/>
                    <a:p>
                      <a:pPr marL="0" marR="0" lvl="0" indent="0" algn="l" rtl="0">
                        <a:spcBef>
                          <a:spcPts val="0"/>
                        </a:spcBef>
                        <a:spcAft>
                          <a:spcPts val="0"/>
                        </a:spcAft>
                        <a:buNone/>
                      </a:pPr>
                      <a:r>
                        <a:rPr lang="en-US" sz="1800"/>
                        <a:t>Roshni</a:t>
                      </a:r>
                      <a:endParaRPr sz="1800"/>
                    </a:p>
                  </a:txBody>
                  <a:tcPr marL="91450" marR="91450" marT="45725" marB="45725"/>
                </a:tc>
                <a:tc>
                  <a:txBody>
                    <a:bodyPr/>
                    <a:lstStyle/>
                    <a:p>
                      <a:pPr marL="0" marR="0" lvl="0" indent="0" algn="l" rtl="0">
                        <a:spcBef>
                          <a:spcPts val="0"/>
                        </a:spcBef>
                        <a:spcAft>
                          <a:spcPts val="0"/>
                        </a:spcAft>
                        <a:buNone/>
                      </a:pPr>
                      <a:r>
                        <a:rPr lang="en-US" sz="1800" dirty="0" err="1"/>
                        <a:t>Python_objects</a:t>
                      </a:r>
                      <a:r>
                        <a:rPr lang="en-US" sz="1800" dirty="0"/>
                        <a:t> intro 01_python_tools</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1pm-2pm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Python tools for data science </a:t>
                      </a:r>
                      <a:endParaRPr/>
                    </a:p>
                    <a:p>
                      <a:pPr marL="0" marR="0" lvl="0" indent="0" algn="l" rtl="0">
                        <a:spcBef>
                          <a:spcPts val="0"/>
                        </a:spcBef>
                        <a:spcAft>
                          <a:spcPts val="0"/>
                        </a:spcAft>
                        <a:buNone/>
                      </a:pPr>
                      <a:r>
                        <a:rPr lang="en-US" sz="1800"/>
                        <a:t>Data wrangling, cleaning, summarizing</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02_python_pandas</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dirty="0"/>
                        <a:t>2pm -5pm</a:t>
                      </a:r>
                      <a:endParaRPr dirty="0"/>
                    </a:p>
                  </a:txBody>
                  <a:tcPr marL="91450" marR="91450" marT="45725" marB="45725"/>
                </a:tc>
                <a:tc>
                  <a:txBody>
                    <a:bodyPr/>
                    <a:lstStyle/>
                    <a:p>
                      <a:pPr marL="0" marR="0" lvl="0" indent="0" algn="l" rtl="0">
                        <a:spcBef>
                          <a:spcPts val="0"/>
                        </a:spcBef>
                        <a:spcAft>
                          <a:spcPts val="0"/>
                        </a:spcAft>
                        <a:buNone/>
                      </a:pPr>
                      <a:r>
                        <a:rPr lang="en-US" sz="1800"/>
                        <a:t>Asynchronous material </a:t>
                      </a:r>
                      <a:endParaRPr/>
                    </a:p>
                  </a:txBody>
                  <a:tcPr marL="91450" marR="91450" marT="45725" marB="45725"/>
                </a:tc>
                <a:tc>
                  <a:txBody>
                    <a:bodyPr/>
                    <a:lstStyle/>
                    <a:p>
                      <a:pPr marL="0" marR="0" lvl="0" indent="0" algn="l" rtl="0">
                        <a:spcBef>
                          <a:spcPts val="0"/>
                        </a:spcBef>
                        <a:spcAft>
                          <a:spcPts val="0"/>
                        </a:spcAft>
                        <a:buNone/>
                      </a:pPr>
                      <a:r>
                        <a:rPr lang="en-US" sz="1800"/>
                        <a:t>Data Munging</a:t>
                      </a:r>
                      <a:endParaRPr/>
                    </a:p>
                  </a:txBody>
                  <a:tcPr marL="91450" marR="91450" marT="45725" marB="45725"/>
                </a:tc>
                <a:tc>
                  <a:txBody>
                    <a:bodyPr/>
                    <a:lstStyle/>
                    <a:p>
                      <a:pPr marL="0" marR="0" lvl="0" indent="0" algn="l" rtl="0">
                        <a:spcBef>
                          <a:spcPts val="0"/>
                        </a:spcBef>
                        <a:spcAft>
                          <a:spcPts val="0"/>
                        </a:spcAft>
                        <a:buNone/>
                      </a:pPr>
                      <a:r>
                        <a:rPr lang="en-US" sz="1800"/>
                        <a:t>Gaby available via Slack</a:t>
                      </a:r>
                      <a:endParaRPr/>
                    </a:p>
                  </a:txBody>
                  <a:tcPr marL="91450" marR="91450" marT="45725" marB="45725"/>
                </a:tc>
                <a:tc>
                  <a:txBody>
                    <a:bodyPr/>
                    <a:lstStyle/>
                    <a:p>
                      <a:pPr marL="0" marR="0" lvl="0" indent="0" algn="l" rtl="0">
                        <a:spcBef>
                          <a:spcPts val="0"/>
                        </a:spcBef>
                        <a:spcAft>
                          <a:spcPts val="0"/>
                        </a:spcAft>
                        <a:buNone/>
                      </a:pPr>
                      <a:r>
                        <a:rPr lang="en-US" sz="1800" dirty="0"/>
                        <a:t>Day 1 independent work videos</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2</a:t>
            </a:r>
            <a:endParaRPr/>
          </a:p>
        </p:txBody>
      </p:sp>
      <p:graphicFrame>
        <p:nvGraphicFramePr>
          <p:cNvPr id="2" name="Table 1">
            <a:extLst>
              <a:ext uri="{FF2B5EF4-FFF2-40B4-BE49-F238E27FC236}">
                <a16:creationId xmlns:a16="http://schemas.microsoft.com/office/drawing/2014/main" id="{8BFEABE9-2036-3843-84CE-245C06219359}"/>
              </a:ext>
            </a:extLst>
          </p:cNvPr>
          <p:cNvGraphicFramePr>
            <a:graphicFrameLocks noGrp="1"/>
          </p:cNvGraphicFramePr>
          <p:nvPr/>
        </p:nvGraphicFramePr>
        <p:xfrm>
          <a:off x="838200" y="2080777"/>
          <a:ext cx="10515600" cy="3841033"/>
        </p:xfrm>
        <a:graphic>
          <a:graphicData uri="http://schemas.openxmlformats.org/drawingml/2006/table">
            <a:tbl>
              <a:tblPr/>
              <a:tblGrid>
                <a:gridCol w="2103120">
                  <a:extLst>
                    <a:ext uri="{9D8B030D-6E8A-4147-A177-3AD203B41FA5}">
                      <a16:colId xmlns:a16="http://schemas.microsoft.com/office/drawing/2014/main" val="1643094191"/>
                    </a:ext>
                  </a:extLst>
                </a:gridCol>
                <a:gridCol w="2103120">
                  <a:extLst>
                    <a:ext uri="{9D8B030D-6E8A-4147-A177-3AD203B41FA5}">
                      <a16:colId xmlns:a16="http://schemas.microsoft.com/office/drawing/2014/main" val="1855105119"/>
                    </a:ext>
                  </a:extLst>
                </a:gridCol>
                <a:gridCol w="2103120">
                  <a:extLst>
                    <a:ext uri="{9D8B030D-6E8A-4147-A177-3AD203B41FA5}">
                      <a16:colId xmlns:a16="http://schemas.microsoft.com/office/drawing/2014/main" val="678389098"/>
                    </a:ext>
                  </a:extLst>
                </a:gridCol>
                <a:gridCol w="2103120">
                  <a:extLst>
                    <a:ext uri="{9D8B030D-6E8A-4147-A177-3AD203B41FA5}">
                      <a16:colId xmlns:a16="http://schemas.microsoft.com/office/drawing/2014/main" val="2618109063"/>
                    </a:ext>
                  </a:extLst>
                </a:gridCol>
                <a:gridCol w="2103120">
                  <a:extLst>
                    <a:ext uri="{9D8B030D-6E8A-4147-A177-3AD203B41FA5}">
                      <a16:colId xmlns:a16="http://schemas.microsoft.com/office/drawing/2014/main" val="3968973778"/>
                    </a:ext>
                  </a:extLst>
                </a:gridCol>
              </a:tblGrid>
              <a:tr h="371139">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Time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Format</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Topic</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Instructor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Resource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060584044"/>
                  </a:ext>
                </a:extLst>
              </a:tr>
              <a:tr h="37113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9am-9:30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Q &amp;A</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Day 1 material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Gaby and 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fontAlgn="t"/>
                      <a:r>
                        <a:rPr lang="en-US" sz="1400">
                          <a:effectLst/>
                        </a:rPr>
                        <a:t> </a:t>
                      </a: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4114604617"/>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9:30am –10:30am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Data Visualization/Stats</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Day 2 introduction </a:t>
                      </a:r>
                      <a:endParaRPr lang="en-US" sz="1400" dirty="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696357933"/>
                  </a:ext>
                </a:extLst>
              </a:tr>
              <a:tr h="79556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10:30am-12:30pm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Asynchronous material</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Data Visualization</a:t>
                      </a:r>
                      <a:endParaRPr lang="en-US" sz="1400">
                        <a:effectLst/>
                      </a:endParaRPr>
                    </a:p>
                    <a:p>
                      <a:pPr fontAlgn="t"/>
                      <a:br>
                        <a:rPr lang="en-US" sz="1400">
                          <a:effectLst/>
                        </a:rPr>
                      </a:b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 and Gaby available via Slack</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Day 2 independent work videos</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2467307521"/>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1:30pm - 2:30pm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Statistical Analysis pipeline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04_stat_intro</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233768180"/>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2:30pm-4:00pm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Asynchronous material</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Statistical Analysis using Python</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 and Gaby available via Slack</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stats_python_practice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3072020810"/>
                  </a:ext>
                </a:extLst>
              </a:tr>
              <a:tr h="37113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4:00pm-4:30pm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Q&amp;A</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Roshni</a:t>
                      </a:r>
                      <a:endParaRPr lang="en-US" sz="1400" dirty="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fontAlgn="t"/>
                      <a:r>
                        <a:rPr lang="en-US" sz="1400" dirty="0">
                          <a:effectLst/>
                        </a:rPr>
                        <a:t> </a:t>
                      </a: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65053132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3</a:t>
            </a:r>
            <a:endParaRPr/>
          </a:p>
        </p:txBody>
      </p:sp>
      <p:graphicFrame>
        <p:nvGraphicFramePr>
          <p:cNvPr id="137" name="Google Shape;137;p6"/>
          <p:cNvGraphicFramePr/>
          <p:nvPr>
            <p:extLst>
              <p:ext uri="{D42A27DB-BD31-4B8C-83A1-F6EECF244321}">
                <p14:modId xmlns:p14="http://schemas.microsoft.com/office/powerpoint/2010/main" val="2890602528"/>
              </p:ext>
            </p:extLst>
          </p:nvPr>
        </p:nvGraphicFramePr>
        <p:xfrm>
          <a:off x="838200" y="1825625"/>
          <a:ext cx="10515625" cy="411994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9am –10am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Data analytics: Machine Learning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dirty="0"/>
                        <a:t>ML slides, 06_python_learning</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10am – noon</a:t>
                      </a:r>
                      <a:endParaRPr/>
                    </a:p>
                  </a:txBody>
                  <a:tcPr marL="91450" marR="91450" marT="45725" marB="45725"/>
                </a:tc>
                <a:tc>
                  <a:txBody>
                    <a:bodyPr/>
                    <a:lstStyle/>
                    <a:p>
                      <a:pPr marL="0" marR="0" lvl="0" indent="0" algn="l" rtl="0">
                        <a:spcBef>
                          <a:spcPts val="0"/>
                        </a:spcBef>
                        <a:spcAft>
                          <a:spcPts val="0"/>
                        </a:spcAft>
                        <a:buNone/>
                      </a:pPr>
                      <a:r>
                        <a:rPr lang="en-US" sz="1800"/>
                        <a:t>Asynchronous material </a:t>
                      </a:r>
                      <a:endParaRPr/>
                    </a:p>
                  </a:txBody>
                  <a:tcPr marL="91450" marR="91450" marT="45725" marB="45725"/>
                </a:tc>
                <a:tc>
                  <a:txBody>
                    <a:bodyPr/>
                    <a:lstStyle/>
                    <a:p>
                      <a:pPr marL="0" marR="0" lvl="0" indent="0" algn="l" rtl="0">
                        <a:spcBef>
                          <a:spcPts val="0"/>
                        </a:spcBef>
                        <a:spcAft>
                          <a:spcPts val="0"/>
                        </a:spcAft>
                        <a:buNone/>
                      </a:pPr>
                      <a:r>
                        <a:rPr lang="en-US" sz="1800"/>
                        <a:t>Data analytics: Machine Learning </a:t>
                      </a:r>
                      <a:endParaRPr/>
                    </a:p>
                  </a:txBody>
                  <a:tcPr marL="91450" marR="91450" marT="45725" marB="45725"/>
                </a:tc>
                <a:tc>
                  <a:txBody>
                    <a:bodyPr/>
                    <a:lstStyle/>
                    <a:p>
                      <a:pPr marL="0" marR="0" lvl="0" indent="0" algn="l" rtl="0">
                        <a:spcBef>
                          <a:spcPts val="0"/>
                        </a:spcBef>
                        <a:spcAft>
                          <a:spcPts val="0"/>
                        </a:spcAft>
                        <a:buNone/>
                      </a:pPr>
                      <a:r>
                        <a:rPr lang="en-US" sz="1800"/>
                        <a:t>Gaby and Roshni available via Slack</a:t>
                      </a:r>
                      <a:endParaRPr/>
                    </a:p>
                  </a:txBody>
                  <a:tcPr marL="91450" marR="91450" marT="45725" marB="45725"/>
                </a:tc>
                <a:tc>
                  <a:txBody>
                    <a:bodyPr/>
                    <a:lstStyle/>
                    <a:p>
                      <a:pPr marL="0" marR="0" lvl="0" indent="0" algn="l" rtl="0">
                        <a:spcBef>
                          <a:spcPts val="0"/>
                        </a:spcBef>
                        <a:spcAft>
                          <a:spcPts val="0"/>
                        </a:spcAft>
                        <a:buNone/>
                      </a:pPr>
                      <a:r>
                        <a:rPr lang="en-US" sz="1800"/>
                        <a:t>Day 3 independent work videos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 -2:00pm </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String manipulation, RegEx, intro to bioinformatics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07_python_appl</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2:00-3:30pm</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Asynchronous material </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Use of skills learned in ML/bio application</a:t>
                      </a:r>
                      <a:endParaRPr/>
                    </a:p>
                  </a:txBody>
                  <a:tcPr marL="91450" marR="91450" marT="45725" marB="45725"/>
                </a:tc>
                <a:tc>
                  <a:txBody>
                    <a:bodyPr/>
                    <a:lstStyle/>
                    <a:p>
                      <a:pPr marL="0" marR="0" lvl="0" indent="0" algn="l" rtl="0">
                        <a:spcBef>
                          <a:spcPts val="0"/>
                        </a:spcBef>
                        <a:spcAft>
                          <a:spcPts val="0"/>
                        </a:spcAft>
                        <a:buNone/>
                      </a:pPr>
                      <a:r>
                        <a:rPr lang="en-US" sz="1800"/>
                        <a:t>Gaby and Roshni available via Slack</a:t>
                      </a:r>
                      <a:endParaRPr/>
                    </a:p>
                  </a:txBody>
                  <a:tcPr marL="91450" marR="91450" marT="45725" marB="45725"/>
                </a:tc>
                <a:tc>
                  <a:txBody>
                    <a:bodyPr/>
                    <a:lstStyle/>
                    <a:p>
                      <a:pPr marL="0" marR="0" lvl="0" indent="0" algn="l" rtl="0">
                        <a:spcBef>
                          <a:spcPts val="0"/>
                        </a:spcBef>
                        <a:spcAft>
                          <a:spcPts val="0"/>
                        </a:spcAft>
                        <a:buNone/>
                      </a:pPr>
                      <a:r>
                        <a:rPr lang="en-US" sz="1800"/>
                        <a:t>Day 3 Project - 08_genomics_project</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4:00 – 4:30 pm</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Explanation of tools, Q&amp;A, miscellaneous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dirty="0"/>
                        <a:t>07_python_appl</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2919</TotalTime>
  <Words>1404</Words>
  <Application>Microsoft Macintosh PowerPoint</Application>
  <PresentationFormat>Widescreen</PresentationFormat>
  <Paragraphs>270</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BIOF 085 Introduction</vt:lpstr>
      <vt:lpstr>Background </vt:lpstr>
      <vt:lpstr>Outline of Plan – Hybrid approach</vt:lpstr>
      <vt:lpstr>Available material </vt:lpstr>
      <vt:lpstr>Effective work environment</vt:lpstr>
      <vt:lpstr>Some quick notes: </vt:lpstr>
      <vt:lpstr>Day 1</vt:lpstr>
      <vt:lpstr>Day 2</vt:lpstr>
      <vt:lpstr>Day 3</vt:lpstr>
      <vt:lpstr>Adaptability </vt:lpstr>
      <vt:lpstr>Slack</vt:lpstr>
      <vt:lpstr>Now about you!</vt:lpstr>
      <vt:lpstr>What is data science? </vt:lpstr>
      <vt:lpstr>Data scientist?</vt:lpstr>
      <vt:lpstr>What data science involves</vt:lpstr>
      <vt:lpstr>What does it involve </vt:lpstr>
      <vt:lpstr>The goal here is the tools!</vt:lpstr>
      <vt:lpstr>Why Python?</vt:lpstr>
      <vt:lpstr>Cons of Python</vt:lpstr>
      <vt:lpstr>Python Data Science Stack</vt:lpstr>
      <vt:lpstr>Python Data Science Stack</vt:lpstr>
      <vt:lpstr>Outline of 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BIOF 085 Introduction</dc:title>
  <dc:creator>Gerlach, Gabriella Joanna</dc:creator>
  <cp:lastModifiedBy>Gerlach, Gabriella Joanna</cp:lastModifiedBy>
  <cp:revision>9</cp:revision>
  <dcterms:created xsi:type="dcterms:W3CDTF">2020-09-05T17:23:20Z</dcterms:created>
  <dcterms:modified xsi:type="dcterms:W3CDTF">2021-05-18T15:41:22Z</dcterms:modified>
</cp:coreProperties>
</file>