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4"/>
  </p:notesMasterIdLst>
  <p:sldIdLst>
    <p:sldId id="277" r:id="rId2"/>
    <p:sldId id="257" r:id="rId3"/>
    <p:sldId id="258" r:id="rId4"/>
    <p:sldId id="259" r:id="rId5"/>
    <p:sldId id="279" r:id="rId6"/>
    <p:sldId id="278"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7" roundtripDataSignature="AMtx7miwK0YCmhOXLv/tKLFCIIcQ0wGSYA=="/>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DC89CF2-5B3D-42B9-B6F5-01EC46F6E823}">
  <a:tblStyle styleId="{BDC89CF2-5B3D-42B9-B6F5-01EC46F6E823}" styleName="Table_0">
    <a:wholeTbl>
      <a:tcTxStyle b="off" i="off">
        <a:font>
          <a:latin typeface="Calibri"/>
          <a:ea typeface="Calibri"/>
          <a:cs typeface="Calibri"/>
        </a:font>
        <a:schemeClr val="dk1"/>
      </a:tcTxStyle>
      <a:tcStyle>
        <a:tcBdr>
          <a:left>
            <a:ln w="12700" cap="flat" cmpd="sng">
              <a:solidFill>
                <a:schemeClr val="dk1"/>
              </a:solidFill>
              <a:prstDash val="solid"/>
              <a:round/>
              <a:headEnd type="none" w="sm" len="sm"/>
              <a:tailEnd type="none" w="sm" len="sm"/>
            </a:ln>
          </a:left>
          <a:right>
            <a:ln w="12700" cap="flat" cmpd="sng">
              <a:solidFill>
                <a:schemeClr val="dk1"/>
              </a:solidFill>
              <a:prstDash val="solid"/>
              <a:round/>
              <a:headEnd type="none" w="sm" len="sm"/>
              <a:tailEnd type="none" w="sm" len="sm"/>
            </a:ln>
          </a:right>
          <a:top>
            <a:ln w="12700" cap="flat" cmpd="sng">
              <a:solidFill>
                <a:schemeClr val="dk1"/>
              </a:solidFill>
              <a:prstDash val="solid"/>
              <a:round/>
              <a:headEnd type="none" w="sm" len="sm"/>
              <a:tailEnd type="none" w="sm" len="sm"/>
            </a:ln>
          </a:top>
          <a:bottom>
            <a:ln w="12700" cap="flat" cmpd="sng">
              <a:solidFill>
                <a:schemeClr val="dk1"/>
              </a:solidFill>
              <a:prstDash val="solid"/>
              <a:round/>
              <a:headEnd type="none" w="sm" len="sm"/>
              <a:tailEnd type="none" w="sm" len="sm"/>
            </a:ln>
          </a:bottom>
          <a:insideH>
            <a:ln w="12700" cap="flat" cmpd="sng">
              <a:solidFill>
                <a:schemeClr val="dk1"/>
              </a:solidFill>
              <a:prstDash val="solid"/>
              <a:round/>
              <a:headEnd type="none" w="sm" len="sm"/>
              <a:tailEnd type="none" w="sm" len="sm"/>
            </a:ln>
          </a:insideH>
          <a:insideV>
            <a:ln w="12700" cap="flat" cmpd="sng">
              <a:solidFill>
                <a:schemeClr val="dk1"/>
              </a:solidFill>
              <a:prstDash val="solid"/>
              <a:round/>
              <a:headEnd type="none" w="sm" len="sm"/>
              <a:tailEnd type="none" w="sm" len="sm"/>
            </a:ln>
          </a:insideV>
        </a:tcBdr>
        <a:fill>
          <a:solidFill>
            <a:srgbClr val="E6E6E6"/>
          </a:solidFill>
        </a:fill>
      </a:tcStyle>
    </a:wholeTbl>
    <a:band1H>
      <a:tcTxStyle/>
      <a:tcStyle>
        <a:tcBdr/>
        <a:fill>
          <a:solidFill>
            <a:srgbClr val="CACACA"/>
          </a:solidFill>
        </a:fill>
      </a:tcStyle>
    </a:band1H>
    <a:band2H>
      <a:tcTxStyle/>
      <a:tcStyle>
        <a:tcBdr/>
      </a:tcStyle>
    </a:band2H>
    <a:band1V>
      <a:tcTxStyle/>
      <a:tcStyle>
        <a:tcBdr/>
        <a:fill>
          <a:solidFill>
            <a:srgbClr val="CACACA"/>
          </a:solidFill>
        </a:fill>
      </a:tcStyle>
    </a:band1V>
    <a:band2V>
      <a:tcTxStyle/>
      <a:tcStyle>
        <a:tcBdr/>
      </a:tcStyle>
    </a:band2V>
    <a:lastCol>
      <a:tcTxStyle b="on" i="off"/>
      <a:tcStyle>
        <a:tcBdr/>
      </a:tcStyle>
    </a:lastCol>
    <a:firstCol>
      <a:tcTxStyle b="on" i="off"/>
      <a:tcStyle>
        <a:tcBdr/>
      </a:tcStyle>
    </a:firstCol>
    <a:lastRow>
      <a:tcTxStyle b="on" i="off"/>
      <a:tcStyle>
        <a:tcBdr>
          <a:top>
            <a:ln w="25400" cap="flat" cmpd="sng">
              <a:solidFill>
                <a:schemeClr val="dk1"/>
              </a:solidFill>
              <a:prstDash val="solid"/>
              <a:round/>
              <a:headEnd type="none" w="sm" len="sm"/>
              <a:tailEnd type="none" w="sm" len="sm"/>
            </a:ln>
          </a:top>
        </a:tcBdr>
        <a:fill>
          <a:solidFill>
            <a:srgbClr val="E6E6E6"/>
          </a:solidFill>
        </a:fill>
      </a:tcStyle>
    </a:lastRow>
    <a:seCell>
      <a:tcTxStyle/>
      <a:tcStyle>
        <a:tcBdr/>
      </a:tcStyle>
    </a:seCell>
    <a:swCell>
      <a:tcTxStyle/>
      <a:tcStyle>
        <a:tcBdr/>
      </a:tcStyle>
    </a:swCell>
    <a:firstRow>
      <a:tcTxStyle b="on" i="off"/>
      <a:tcStyle>
        <a:tcBdr/>
        <a:fill>
          <a:solidFill>
            <a:srgbClr val="E6E6E6"/>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9218"/>
    <p:restoredTop sz="85348"/>
  </p:normalViewPr>
  <p:slideViewPr>
    <p:cSldViewPr snapToGrid="0" snapToObjects="1">
      <p:cViewPr varScale="1">
        <p:scale>
          <a:sx n="92" d="100"/>
          <a:sy n="92" d="100"/>
        </p:scale>
        <p:origin x="176" y="8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customschemas.google.com/relationships/presentationmetadata" Target="meta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711036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6" name="Google Shape;146;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DEMO – code formatting, ect. </a:t>
            </a:r>
            <a:endParaRPr/>
          </a:p>
        </p:txBody>
      </p:sp>
      <p:sp>
        <p:nvSpPr>
          <p:cNvPr id="147" name="Google Shape;147;p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11</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3" name="Google Shape;153;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r>
              <a:rPr lang="en-US"/>
              <a:t>How many of you use mostly excel to do analysis?? </a:t>
            </a:r>
            <a:endParaRPr/>
          </a:p>
          <a:p>
            <a:pPr marL="0" lvl="0" indent="0" algn="l" rtl="0">
              <a:spcBef>
                <a:spcPts val="0"/>
              </a:spcBef>
              <a:spcAft>
                <a:spcPts val="0"/>
              </a:spcAft>
              <a:buNone/>
            </a:pPr>
            <a:endParaRPr/>
          </a:p>
        </p:txBody>
      </p:sp>
      <p:sp>
        <p:nvSpPr>
          <p:cNvPr id="154" name="Google Shape;154;p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12</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0" name="Google Shape;160;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Data alone is useless, it needs to be turned into something informative, actionable with context (knowledge) </a:t>
            </a:r>
            <a:endParaRPr/>
          </a:p>
          <a:p>
            <a:pPr marL="0" lvl="0" indent="0" algn="l" rtl="0">
              <a:spcBef>
                <a:spcPts val="0"/>
              </a:spcBef>
              <a:spcAft>
                <a:spcPts val="0"/>
              </a:spcAft>
              <a:buNone/>
            </a:pPr>
            <a:endParaRPr/>
          </a:p>
          <a:p>
            <a:pPr marL="0" lvl="0" indent="0" algn="l" rtl="0">
              <a:spcBef>
                <a:spcPts val="0"/>
              </a:spcBef>
              <a:spcAft>
                <a:spcPts val="0"/>
              </a:spcAft>
              <a:buNone/>
            </a:pPr>
            <a:r>
              <a:rPr lang="en-US"/>
              <a:t>Care about data science generally as a tool to learn something about a topic that you care about </a:t>
            </a:r>
            <a:endParaRPr/>
          </a:p>
          <a:p>
            <a:pPr marL="0" lvl="0" indent="0" algn="l" rtl="0">
              <a:spcBef>
                <a:spcPts val="0"/>
              </a:spcBef>
              <a:spcAft>
                <a:spcPts val="0"/>
              </a:spcAft>
              <a:buNone/>
            </a:pPr>
            <a:endParaRPr/>
          </a:p>
          <a:p>
            <a:pPr marL="0" lvl="0" indent="0" algn="l" rtl="0">
              <a:spcBef>
                <a:spcPts val="0"/>
              </a:spcBef>
              <a:spcAft>
                <a:spcPts val="0"/>
              </a:spcAft>
              <a:buNone/>
            </a:pPr>
            <a:r>
              <a:rPr lang="en-US"/>
              <a:t>Broadly applicable</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161" name="Google Shape;161;p1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13</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8" name="Google Shape;168;p1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Wild fire story – Charlie </a:t>
            </a:r>
            <a:endParaRPr/>
          </a:p>
          <a:p>
            <a:pPr marL="0" lvl="0" indent="0" algn="l" rtl="0">
              <a:spcBef>
                <a:spcPts val="0"/>
              </a:spcBef>
              <a:spcAft>
                <a:spcPts val="0"/>
              </a:spcAft>
              <a:buNone/>
            </a:pPr>
            <a:endParaRPr/>
          </a:p>
          <a:p>
            <a:pPr marL="0" lvl="0" indent="0" algn="l" rtl="0">
              <a:spcBef>
                <a:spcPts val="0"/>
              </a:spcBef>
              <a:spcAft>
                <a:spcPts val="0"/>
              </a:spcAft>
              <a:buNone/>
            </a:pPr>
            <a:r>
              <a:rPr lang="en-US"/>
              <a:t>Spans a huge spectrum of a</a:t>
            </a:r>
            <a:endParaRPr/>
          </a:p>
        </p:txBody>
      </p:sp>
      <p:sp>
        <p:nvSpPr>
          <p:cNvPr id="169" name="Google Shape;169;p1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14</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5" name="Google Shape;175;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1" name="Google Shape;191;p1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Tools – programing tools </a:t>
            </a:r>
            <a:endParaRPr/>
          </a:p>
        </p:txBody>
      </p:sp>
      <p:sp>
        <p:nvSpPr>
          <p:cNvPr id="192" name="Google Shape;192;p1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16</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8" name="Google Shape;198;p1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They are great because they are open source </a:t>
            </a:r>
            <a:endParaRPr/>
          </a:p>
          <a:p>
            <a:pPr marL="0" lvl="0" indent="0" algn="l" rtl="0">
              <a:spcBef>
                <a:spcPts val="0"/>
              </a:spcBef>
              <a:spcAft>
                <a:spcPts val="0"/>
              </a:spcAft>
              <a:buNone/>
            </a:pPr>
            <a:r>
              <a:rPr lang="en-US"/>
              <a:t>Unlike matlab, Excel ect </a:t>
            </a:r>
            <a:endParaRPr/>
          </a:p>
          <a:p>
            <a:pPr marL="0" lvl="0" indent="0" algn="l" rtl="0">
              <a:spcBef>
                <a:spcPts val="0"/>
              </a:spcBef>
              <a:spcAft>
                <a:spcPts val="0"/>
              </a:spcAft>
              <a:buNone/>
            </a:pPr>
            <a:endParaRPr/>
          </a:p>
          <a:p>
            <a:pPr marL="0" lvl="0" indent="0" algn="l" rtl="0">
              <a:spcBef>
                <a:spcPts val="0"/>
              </a:spcBef>
              <a:spcAft>
                <a:spcPts val="0"/>
              </a:spcAft>
              <a:buNone/>
            </a:pPr>
            <a:r>
              <a:rPr lang="en-US"/>
              <a:t>Python runs a lot of the web</a:t>
            </a:r>
            <a:endParaRPr/>
          </a:p>
          <a:p>
            <a:pPr marL="0" lvl="0" indent="0" algn="l" rtl="0">
              <a:spcBef>
                <a:spcPts val="0"/>
              </a:spcBef>
              <a:spcAft>
                <a:spcPts val="0"/>
              </a:spcAft>
              <a:buNone/>
            </a:pPr>
            <a:r>
              <a:rPr lang="en-US"/>
              <a:t>R runs a lot of bioinformatics</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199" name="Google Shape;199;p1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17</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5" name="Google Shape;205;p1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Python – you can do more than just data science </a:t>
            </a:r>
            <a:endParaRPr/>
          </a:p>
          <a:p>
            <a:pPr marL="0" lvl="0" indent="0" algn="l" rtl="0">
              <a:spcBef>
                <a:spcPts val="0"/>
              </a:spcBef>
              <a:spcAft>
                <a:spcPts val="0"/>
              </a:spcAft>
              <a:buNone/>
            </a:pPr>
            <a:endParaRPr/>
          </a:p>
          <a:p>
            <a:pPr marL="0" lvl="0" indent="0" algn="l" rtl="0">
              <a:spcBef>
                <a:spcPts val="0"/>
              </a:spcBef>
              <a:spcAft>
                <a:spcPts val="0"/>
              </a:spcAft>
              <a:buNone/>
            </a:pPr>
            <a:r>
              <a:rPr lang="en-US"/>
              <a:t>Natural language like </a:t>
            </a:r>
            <a:endParaRPr/>
          </a:p>
          <a:p>
            <a:pPr marL="0" lvl="0" indent="0" algn="l" rtl="0">
              <a:spcBef>
                <a:spcPts val="0"/>
              </a:spcBef>
              <a:spcAft>
                <a:spcPts val="0"/>
              </a:spcAft>
              <a:buNone/>
            </a:pPr>
            <a:endParaRPr/>
          </a:p>
          <a:p>
            <a:pPr marL="0" lvl="0" indent="0" algn="l" rtl="0">
              <a:spcBef>
                <a:spcPts val="0"/>
              </a:spcBef>
              <a:spcAft>
                <a:spcPts val="0"/>
              </a:spcAft>
              <a:buNone/>
            </a:pPr>
            <a:r>
              <a:rPr lang="en-US"/>
              <a:t>Faster than R slower than C/C++ but it is pretty easy to write in </a:t>
            </a:r>
            <a:endParaRPr/>
          </a:p>
          <a:p>
            <a:pPr marL="0" lvl="0" indent="0" algn="l" rtl="0">
              <a:spcBef>
                <a:spcPts val="0"/>
              </a:spcBef>
              <a:spcAft>
                <a:spcPts val="0"/>
              </a:spcAft>
              <a:buNone/>
            </a:pPr>
            <a:endParaRPr/>
          </a:p>
          <a:p>
            <a:pPr marL="0" lvl="0" indent="0" algn="l" rtl="0">
              <a:spcBef>
                <a:spcPts val="0"/>
              </a:spcBef>
              <a:spcAft>
                <a:spcPts val="0"/>
              </a:spcAft>
              <a:buNone/>
            </a:pPr>
            <a:r>
              <a:rPr lang="en-US"/>
              <a:t>Works well with other languages </a:t>
            </a:r>
            <a:endParaRPr/>
          </a:p>
          <a:p>
            <a:pPr marL="0" lvl="0" indent="0" algn="l" rtl="0">
              <a:spcBef>
                <a:spcPts val="0"/>
              </a:spcBef>
              <a:spcAft>
                <a:spcPts val="0"/>
              </a:spcAft>
              <a:buNone/>
            </a:pPr>
            <a:endParaRPr/>
          </a:p>
          <a:p>
            <a:pPr marL="0" lvl="0" indent="0" algn="l" rtl="0">
              <a:spcBef>
                <a:spcPts val="0"/>
              </a:spcBef>
              <a:spcAft>
                <a:spcPts val="0"/>
              </a:spcAft>
              <a:buNone/>
            </a:pPr>
            <a:r>
              <a:rPr lang="en-US"/>
              <a:t>Data science stack -&gt; goal to create a free version of matlab started in the 90s</a:t>
            </a:r>
            <a:endParaRPr/>
          </a:p>
        </p:txBody>
      </p:sp>
      <p:sp>
        <p:nvSpPr>
          <p:cNvPr id="206" name="Google Shape;206;p1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18</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2" name="Google Shape;212;p1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This is getting better though </a:t>
            </a:r>
            <a:endParaRPr/>
          </a:p>
        </p:txBody>
      </p:sp>
      <p:sp>
        <p:nvSpPr>
          <p:cNvPr id="213" name="Google Shape;213;p1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19</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9" name="Google Shape;219;p1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Talk about the pandas guy</a:t>
            </a:r>
            <a:endParaRPr/>
          </a:p>
          <a:p>
            <a:pPr marL="0" lvl="0" indent="0" algn="l" rtl="0">
              <a:spcBef>
                <a:spcPts val="0"/>
              </a:spcBef>
              <a:spcAft>
                <a:spcPts val="0"/>
              </a:spcAft>
              <a:buNone/>
            </a:pPr>
            <a:r>
              <a:rPr lang="en-US"/>
              <a:t>And a little bit more about the other packages </a:t>
            </a:r>
            <a:endParaRPr/>
          </a:p>
        </p:txBody>
      </p:sp>
      <p:sp>
        <p:nvSpPr>
          <p:cNvPr id="220" name="Google Shape;220;p1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20</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2" name="Google Shape;92;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6" name="Google Shape;226;p1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Going to talk about some of these not all of them </a:t>
            </a:r>
            <a:endParaRPr/>
          </a:p>
          <a:p>
            <a:pPr marL="0" lvl="0" indent="0" algn="l" rtl="0">
              <a:spcBef>
                <a:spcPts val="0"/>
              </a:spcBef>
              <a:spcAft>
                <a:spcPts val="0"/>
              </a:spcAft>
              <a:buNone/>
            </a:pPr>
            <a:r>
              <a:rPr lang="en-US"/>
              <a:t>Nltk – really good </a:t>
            </a:r>
            <a:endParaRPr/>
          </a:p>
          <a:p>
            <a:pPr marL="0" lvl="0" indent="0" algn="l" rtl="0">
              <a:spcBef>
                <a:spcPts val="0"/>
              </a:spcBef>
              <a:spcAft>
                <a:spcPts val="0"/>
              </a:spcAft>
              <a:buNone/>
            </a:pPr>
            <a:r>
              <a:rPr lang="en-US"/>
              <a:t>Tensorflow- google </a:t>
            </a:r>
            <a:endParaRPr/>
          </a:p>
          <a:p>
            <a:pPr marL="0" lvl="0" indent="0" algn="l" rtl="0">
              <a:spcBef>
                <a:spcPts val="0"/>
              </a:spcBef>
              <a:spcAft>
                <a:spcPts val="0"/>
              </a:spcAft>
              <a:buNone/>
            </a:pPr>
            <a:r>
              <a:rPr lang="en-US"/>
              <a:t>Pytorch –python </a:t>
            </a:r>
            <a:endParaRPr/>
          </a:p>
          <a:p>
            <a:pPr marL="0" lvl="0" indent="0" algn="l" rtl="0">
              <a:spcBef>
                <a:spcPts val="0"/>
              </a:spcBef>
              <a:spcAft>
                <a:spcPts val="0"/>
              </a:spcAft>
              <a:buNone/>
            </a:pPr>
            <a:r>
              <a:rPr lang="en-US"/>
              <a:t>Bayesain MCMC </a:t>
            </a:r>
            <a:endParaRPr/>
          </a:p>
        </p:txBody>
      </p:sp>
      <p:sp>
        <p:nvSpPr>
          <p:cNvPr id="227" name="Google Shape;227;p1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21</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3" name="Google Shape;233;p1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4" name="Google Shape;234;p1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8" name="Google Shape;98;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a:t>Go to canvas and explain the idea and outline then progress through it – explain the PDFs, Data files, Live notebooks</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How long all this takes will vary </a:t>
            </a:r>
            <a:endParaRPr dirty="0"/>
          </a:p>
        </p:txBody>
      </p:sp>
      <p:sp>
        <p:nvSpPr>
          <p:cNvPr id="99" name="Google Shape;99;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a7ab726bc7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a7ab726bc7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6" name="Google Shape;106;ga7ab726bc7_0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notebooks note where the ”lectures” will be ending and if there are sections we will not be covering in detail. We have more content than we likely will be able to cover this is so you are able to keep learning with these materials after these three days and then are able to reference these materials </a:t>
            </a:r>
            <a:r>
              <a:rPr lang="en-US"/>
              <a:t>for future use. </a:t>
            </a:r>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6</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9279855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9" name="Google Shape;119;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Asking questions in the group chat is very helpful as then people can learn from each others questions </a:t>
            </a:r>
            <a:endParaRPr/>
          </a:p>
        </p:txBody>
      </p:sp>
      <p:sp>
        <p:nvSpPr>
          <p:cNvPr id="120" name="Google Shape;120;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7</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6" name="Google Shape;126;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Asking questions in the group chat is very helpful as then people can learn from each others questions </a:t>
            </a:r>
            <a:endParaRPr/>
          </a:p>
        </p:txBody>
      </p:sp>
      <p:sp>
        <p:nvSpPr>
          <p:cNvPr id="127" name="Google Shape;127;p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8</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3" name="Google Shape;133;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4" name="Google Shape;134;p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9</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0" name="Google Shape;140;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21"/>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21"/>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3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30"/>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3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3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3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31"/>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31"/>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3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3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3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2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2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23"/>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23"/>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0" name="Google Shape;30;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2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24"/>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24"/>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25"/>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25"/>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25"/>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25"/>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25"/>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2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2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2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2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2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2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2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28"/>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28"/>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28"/>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2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2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2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2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29"/>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8" name="Google Shape;68;p29"/>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2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2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2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2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www.r-project.org/"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pic>
        <p:nvPicPr>
          <p:cNvPr id="111" name="Picture 1">
            <a:extLst>
              <a:ext uri="{FF2B5EF4-FFF2-40B4-BE49-F238E27FC236}">
                <a16:creationId xmlns:a16="http://schemas.microsoft.com/office/drawing/2014/main" id="{A456D824-1A72-44C8-9349-2F1744137E9B}"/>
              </a:ext>
            </a:extLst>
          </p:cNvPr>
          <p:cNvPicPr>
            <a:picLocks noChangeAspect="1"/>
          </p:cNvPicPr>
          <p:nvPr/>
        </p:nvPicPr>
        <p:blipFill rotWithShape="1">
          <a:blip r:embed="rId3">
            <a:alphaModFix amt="70000"/>
          </a:blip>
          <a:srcRect t="43748" r="-1" b="-1"/>
          <a:stretch/>
        </p:blipFill>
        <p:spPr>
          <a:xfrm>
            <a:off x="20" y="10"/>
            <a:ext cx="12188932" cy="6856614"/>
          </a:xfrm>
          <a:prstGeom prst="rect">
            <a:avLst/>
          </a:prstGeom>
        </p:spPr>
      </p:pic>
      <p:sp>
        <p:nvSpPr>
          <p:cNvPr id="88" name="Google Shape;88;p1"/>
          <p:cNvSpPr txBox="1">
            <a:spLocks noGrp="1"/>
          </p:cNvSpPr>
          <p:nvPr>
            <p:ph type="ctrTitle"/>
          </p:nvPr>
        </p:nvSpPr>
        <p:spPr>
          <a:xfrm>
            <a:off x="0" y="-127141"/>
            <a:ext cx="7530685" cy="1120590"/>
          </a:xfrm>
          <a:prstGeom prst="rect">
            <a:avLst/>
          </a:prstGeom>
        </p:spPr>
        <p:txBody>
          <a:bodyPr spcFirstLastPara="1" lIns="91425" tIns="45700" rIns="91425" bIns="45700" anchorCtr="0">
            <a:normAutofit/>
          </a:bodyPr>
          <a:lstStyle/>
          <a:p>
            <a:pPr marL="0" lvl="0" indent="0" algn="l" rtl="0">
              <a:spcBef>
                <a:spcPts val="0"/>
              </a:spcBef>
              <a:spcAft>
                <a:spcPts val="0"/>
              </a:spcAft>
              <a:buClr>
                <a:schemeClr val="dk1"/>
              </a:buClr>
              <a:buSzPts val="6000"/>
              <a:buFont typeface="Calibri"/>
              <a:buNone/>
            </a:pPr>
            <a:r>
              <a:rPr lang="en-US" sz="5200" dirty="0">
                <a:solidFill>
                  <a:schemeClr val="tx1"/>
                </a:solidFill>
              </a:rPr>
              <a:t>BIOF 085 Introduction</a:t>
            </a:r>
          </a:p>
        </p:txBody>
      </p:sp>
      <p:sp>
        <p:nvSpPr>
          <p:cNvPr id="89" name="Google Shape;89;p1"/>
          <p:cNvSpPr txBox="1">
            <a:spLocks noGrp="1"/>
          </p:cNvSpPr>
          <p:nvPr>
            <p:ph type="subTitle" idx="1"/>
          </p:nvPr>
        </p:nvSpPr>
        <p:spPr>
          <a:xfrm>
            <a:off x="0" y="867676"/>
            <a:ext cx="7583133" cy="1279124"/>
          </a:xfrm>
          <a:prstGeom prst="rect">
            <a:avLst/>
          </a:prstGeom>
        </p:spPr>
        <p:txBody>
          <a:bodyPr spcFirstLastPara="1" lIns="91425" tIns="45700" rIns="91425" bIns="45700" anchorCtr="0">
            <a:normAutofit/>
          </a:bodyPr>
          <a:lstStyle/>
          <a:p>
            <a:pPr marL="0" lvl="0" indent="0" algn="l" rtl="0">
              <a:spcBef>
                <a:spcPts val="0"/>
              </a:spcBef>
              <a:spcAft>
                <a:spcPts val="0"/>
              </a:spcAft>
              <a:buClr>
                <a:schemeClr val="dk1"/>
              </a:buClr>
              <a:buSzPts val="2400"/>
              <a:buNone/>
            </a:pPr>
            <a:r>
              <a:rPr lang="en-US" sz="2200" dirty="0">
                <a:solidFill>
                  <a:schemeClr val="tx1"/>
                </a:solidFill>
              </a:rPr>
              <a:t>Instructors: Gaby Gerlach and Roshni Bhatt </a:t>
            </a:r>
          </a:p>
          <a:p>
            <a:pPr marL="0" lvl="0" indent="0" algn="l" rtl="0">
              <a:spcBef>
                <a:spcPts val="1000"/>
              </a:spcBef>
              <a:spcAft>
                <a:spcPts val="0"/>
              </a:spcAft>
              <a:buClr>
                <a:schemeClr val="dk1"/>
              </a:buClr>
              <a:buSzPts val="2400"/>
              <a:buNone/>
            </a:pPr>
            <a:endParaRPr lang="en-US" sz="2200" dirty="0">
              <a:solidFill>
                <a:srgbClr val="FFFFFF"/>
              </a:solidFill>
            </a:endParaRPr>
          </a:p>
        </p:txBody>
      </p:sp>
    </p:spTree>
    <p:extLst>
      <p:ext uri="{BB962C8B-B14F-4D97-AF65-F5344CB8AC3E}">
        <p14:creationId xmlns:p14="http://schemas.microsoft.com/office/powerpoint/2010/main" val="6329777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libri"/>
              <a:buNone/>
            </a:pPr>
            <a:r>
              <a:rPr lang="en-US"/>
              <a:t>Adaptability	</a:t>
            </a:r>
            <a:endParaRPr/>
          </a:p>
        </p:txBody>
      </p:sp>
      <p:sp>
        <p:nvSpPr>
          <p:cNvPr id="143" name="Google Shape;143;p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There will likely be a range of abilities in this course </a:t>
            </a:r>
            <a:endParaRPr/>
          </a:p>
          <a:p>
            <a:pPr marL="228600" lvl="0" indent="-228600" algn="l" rtl="0">
              <a:lnSpc>
                <a:spcPct val="90000"/>
              </a:lnSpc>
              <a:spcBef>
                <a:spcPts val="1000"/>
              </a:spcBef>
              <a:spcAft>
                <a:spcPts val="0"/>
              </a:spcAft>
              <a:buClr>
                <a:schemeClr val="dk1"/>
              </a:buClr>
              <a:buSzPts val="2800"/>
              <a:buChar char="•"/>
            </a:pPr>
            <a:r>
              <a:rPr lang="en-US"/>
              <a:t>It is likely there will be some people for who this is very quick and some for who it is a little slow</a:t>
            </a:r>
            <a:endParaRPr/>
          </a:p>
          <a:p>
            <a:pPr marL="228600" lvl="0" indent="-228600" algn="l" rtl="0">
              <a:lnSpc>
                <a:spcPct val="90000"/>
              </a:lnSpc>
              <a:spcBef>
                <a:spcPts val="1000"/>
              </a:spcBef>
              <a:spcAft>
                <a:spcPts val="0"/>
              </a:spcAft>
              <a:buClr>
                <a:schemeClr val="dk1"/>
              </a:buClr>
              <a:buSzPts val="2800"/>
              <a:buChar char="•"/>
            </a:pPr>
            <a:r>
              <a:rPr lang="en-US"/>
              <a:t>We are doing our best to land in the middle, but this is just the reality</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libri"/>
              <a:buNone/>
            </a:pPr>
            <a:r>
              <a:rPr lang="en-US"/>
              <a:t>Slack</a:t>
            </a:r>
            <a:endParaRPr/>
          </a:p>
        </p:txBody>
      </p:sp>
      <p:sp>
        <p:nvSpPr>
          <p:cNvPr id="150" name="Google Shape;150;p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dirty="0"/>
              <a:t>This is the communication method will be available from ~8-6 each day </a:t>
            </a:r>
            <a:endParaRPr dirty="0"/>
          </a:p>
          <a:p>
            <a:pPr marL="228600" lvl="0" indent="-228600" algn="l" rtl="0">
              <a:lnSpc>
                <a:spcPct val="90000"/>
              </a:lnSpc>
              <a:spcBef>
                <a:spcPts val="1000"/>
              </a:spcBef>
              <a:spcAft>
                <a:spcPts val="0"/>
              </a:spcAft>
              <a:buClr>
                <a:schemeClr val="dk1"/>
              </a:buClr>
              <a:buSzPts val="2800"/>
              <a:buChar char="•"/>
            </a:pPr>
            <a:r>
              <a:rPr lang="en-US" dirty="0"/>
              <a:t>If a question is asked outside of these hours there may be a delay in response </a:t>
            </a:r>
            <a:endParaRPr dirty="0"/>
          </a:p>
          <a:p>
            <a:pPr marL="228600" lvl="0" indent="-228600" algn="l" rtl="0">
              <a:lnSpc>
                <a:spcPct val="90000"/>
              </a:lnSpc>
              <a:spcBef>
                <a:spcPts val="1000"/>
              </a:spcBef>
              <a:spcAft>
                <a:spcPts val="0"/>
              </a:spcAft>
              <a:buClr>
                <a:schemeClr val="dk1"/>
              </a:buClr>
              <a:buSzPts val="2800"/>
              <a:buChar char="•"/>
            </a:pPr>
            <a:r>
              <a:rPr lang="en-US" dirty="0"/>
              <a:t>Please use the #class-communications_mar2021 for questions during “lecture” so that everyone can benefit from your question </a:t>
            </a:r>
          </a:p>
          <a:p>
            <a:pPr marL="228600" lvl="0" indent="-228600" algn="l" rtl="0">
              <a:lnSpc>
                <a:spcPct val="90000"/>
              </a:lnSpc>
              <a:spcBef>
                <a:spcPts val="1000"/>
              </a:spcBef>
              <a:spcAft>
                <a:spcPts val="0"/>
              </a:spcAft>
              <a:buClr>
                <a:schemeClr val="dk1"/>
              </a:buClr>
              <a:buSzPts val="2800"/>
              <a:buChar char="•"/>
            </a:pPr>
            <a:r>
              <a:rPr lang="en-US" dirty="0"/>
              <a:t>Also feel free to interrupt us while we are talking </a:t>
            </a:r>
            <a:endParaRPr dirty="0"/>
          </a:p>
          <a:p>
            <a:pPr marL="228600" lvl="0" indent="-228600" algn="l" rtl="0">
              <a:lnSpc>
                <a:spcPct val="90000"/>
              </a:lnSpc>
              <a:spcBef>
                <a:spcPts val="1000"/>
              </a:spcBef>
              <a:spcAft>
                <a:spcPts val="0"/>
              </a:spcAft>
              <a:buClr>
                <a:schemeClr val="dk1"/>
              </a:buClr>
              <a:buSzPts val="2800"/>
              <a:buChar char="•"/>
            </a:pPr>
            <a:r>
              <a:rPr lang="en-US" dirty="0"/>
              <a:t>During independent work you are encouraged to also use this chat, but are welcome to DM the instructors. </a:t>
            </a:r>
            <a:endParaRPr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libri"/>
              <a:buNone/>
            </a:pPr>
            <a:r>
              <a:rPr lang="en-US"/>
              <a:t>Now about you!</a:t>
            </a:r>
            <a:endParaRPr/>
          </a:p>
        </p:txBody>
      </p:sp>
      <p:sp>
        <p:nvSpPr>
          <p:cNvPr id="157" name="Google Shape;157;p9"/>
          <p:cNvSpPr txBox="1">
            <a:spLocks noGrp="1"/>
          </p:cNvSpPr>
          <p:nvPr>
            <p:ph type="body" idx="1"/>
          </p:nvPr>
        </p:nvSpPr>
        <p:spPr>
          <a:xfrm>
            <a:off x="838200" y="1863575"/>
            <a:ext cx="10515600" cy="4351200"/>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Who are you?</a:t>
            </a:r>
            <a:endParaRPr/>
          </a:p>
          <a:p>
            <a:pPr marL="228600" lvl="0" indent="-228600" algn="l" rtl="0">
              <a:lnSpc>
                <a:spcPct val="90000"/>
              </a:lnSpc>
              <a:spcBef>
                <a:spcPts val="1000"/>
              </a:spcBef>
              <a:spcAft>
                <a:spcPts val="0"/>
              </a:spcAft>
              <a:buClr>
                <a:schemeClr val="dk1"/>
              </a:buClr>
              <a:buSzPts val="2800"/>
              <a:buChar char="•"/>
            </a:pPr>
            <a:r>
              <a:rPr lang="en-US"/>
              <a:t>Why are you here?</a:t>
            </a:r>
            <a:endParaRPr/>
          </a:p>
          <a:p>
            <a:pPr marL="228600" lvl="0" indent="-228600" algn="l" rtl="0">
              <a:lnSpc>
                <a:spcPct val="90000"/>
              </a:lnSpc>
              <a:spcBef>
                <a:spcPts val="1000"/>
              </a:spcBef>
              <a:spcAft>
                <a:spcPts val="0"/>
              </a:spcAft>
              <a:buClr>
                <a:schemeClr val="dk1"/>
              </a:buClr>
              <a:buSzPts val="2800"/>
              <a:buChar char="•"/>
            </a:pPr>
            <a:r>
              <a:rPr lang="en-US"/>
              <a:t>What is your background?</a:t>
            </a:r>
            <a:endParaRPr/>
          </a:p>
          <a:p>
            <a:pPr marL="228600" lvl="0" indent="-228600" algn="l" rtl="0">
              <a:lnSpc>
                <a:spcPct val="90000"/>
              </a:lnSpc>
              <a:spcBef>
                <a:spcPts val="1000"/>
              </a:spcBef>
              <a:spcAft>
                <a:spcPts val="0"/>
              </a:spcAft>
              <a:buClr>
                <a:schemeClr val="dk1"/>
              </a:buClr>
              <a:buSzPts val="2800"/>
              <a:buChar char="•"/>
            </a:pPr>
            <a:r>
              <a:rPr lang="en-US"/>
              <a:t>Is there anything specific you came to learn about?</a:t>
            </a:r>
            <a:endParaRPr/>
          </a:p>
          <a:p>
            <a:pPr marL="228600" lvl="0" indent="-228600" algn="l" rtl="0">
              <a:lnSpc>
                <a:spcPct val="90000"/>
              </a:lnSpc>
              <a:spcBef>
                <a:spcPts val="1000"/>
              </a:spcBef>
              <a:spcAft>
                <a:spcPts val="0"/>
              </a:spcAft>
              <a:buClr>
                <a:schemeClr val="dk1"/>
              </a:buClr>
              <a:buSzPts val="2800"/>
              <a:buChar char="•"/>
            </a:pPr>
            <a:r>
              <a:rPr lang="en-US"/>
              <a:t>What type of data are you interested in?</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What is data science? </a:t>
            </a:r>
            <a:endParaRPr/>
          </a:p>
        </p:txBody>
      </p:sp>
      <p:sp>
        <p:nvSpPr>
          <p:cNvPr id="164" name="Google Shape;164;p1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50800" algn="l" rtl="0">
              <a:lnSpc>
                <a:spcPct val="90000"/>
              </a:lnSpc>
              <a:spcBef>
                <a:spcPts val="0"/>
              </a:spcBef>
              <a:spcAft>
                <a:spcPts val="0"/>
              </a:spcAft>
              <a:buClr>
                <a:schemeClr val="dk1"/>
              </a:buClr>
              <a:buSzPts val="2800"/>
              <a:buNone/>
            </a:pPr>
            <a:endParaRPr/>
          </a:p>
        </p:txBody>
      </p:sp>
      <p:pic>
        <p:nvPicPr>
          <p:cNvPr id="165" name="Google Shape;165;p10" descr="Data science concepts you need to know! Part 1 – Towards ..."/>
          <p:cNvPicPr preferRelativeResize="0"/>
          <p:nvPr/>
        </p:nvPicPr>
        <p:blipFill rotWithShape="1">
          <a:blip r:embed="rId3">
            <a:alphaModFix/>
          </a:blip>
          <a:srcRect/>
          <a:stretch/>
        </p:blipFill>
        <p:spPr>
          <a:xfrm>
            <a:off x="3263767" y="1606606"/>
            <a:ext cx="5497869" cy="498338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libri"/>
              <a:buNone/>
            </a:pPr>
            <a:r>
              <a:rPr lang="en-US"/>
              <a:t>Data scientist?</a:t>
            </a:r>
            <a:endParaRPr/>
          </a:p>
        </p:txBody>
      </p:sp>
      <p:sp>
        <p:nvSpPr>
          <p:cNvPr id="172" name="Google Shape;172;p1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Statistician</a:t>
            </a:r>
            <a:endParaRPr/>
          </a:p>
          <a:p>
            <a:pPr marL="228600" lvl="0" indent="-228600" algn="l" rtl="0">
              <a:lnSpc>
                <a:spcPct val="90000"/>
              </a:lnSpc>
              <a:spcBef>
                <a:spcPts val="1000"/>
              </a:spcBef>
              <a:spcAft>
                <a:spcPts val="0"/>
              </a:spcAft>
              <a:buClr>
                <a:schemeClr val="dk1"/>
              </a:buClr>
              <a:buSzPts val="2800"/>
              <a:buChar char="•"/>
            </a:pPr>
            <a:r>
              <a:rPr lang="en-US"/>
              <a:t>Computer scientist </a:t>
            </a:r>
            <a:endParaRPr/>
          </a:p>
          <a:p>
            <a:pPr marL="228600" lvl="0" indent="-228600" algn="l" rtl="0">
              <a:lnSpc>
                <a:spcPct val="90000"/>
              </a:lnSpc>
              <a:spcBef>
                <a:spcPts val="1000"/>
              </a:spcBef>
              <a:spcAft>
                <a:spcPts val="0"/>
              </a:spcAft>
              <a:buClr>
                <a:schemeClr val="dk1"/>
              </a:buClr>
              <a:buSzPts val="2800"/>
              <a:buChar char="•"/>
            </a:pPr>
            <a:r>
              <a:rPr lang="en-US"/>
              <a:t>Database engineer</a:t>
            </a:r>
            <a:endParaRPr/>
          </a:p>
          <a:p>
            <a:pPr marL="228600" lvl="0" indent="-228600" algn="l" rtl="0">
              <a:lnSpc>
                <a:spcPct val="90000"/>
              </a:lnSpc>
              <a:spcBef>
                <a:spcPts val="1000"/>
              </a:spcBef>
              <a:spcAft>
                <a:spcPts val="0"/>
              </a:spcAft>
              <a:buClr>
                <a:schemeClr val="dk1"/>
              </a:buClr>
              <a:buSzPts val="2800"/>
              <a:buChar char="•"/>
            </a:pPr>
            <a:r>
              <a:rPr lang="en-US"/>
              <a:t>Software engineer</a:t>
            </a:r>
            <a:endParaRPr/>
          </a:p>
          <a:p>
            <a:pPr marL="228600" lvl="0" indent="-228600" algn="l" rtl="0">
              <a:lnSpc>
                <a:spcPct val="90000"/>
              </a:lnSpc>
              <a:spcBef>
                <a:spcPts val="1000"/>
              </a:spcBef>
              <a:spcAft>
                <a:spcPts val="0"/>
              </a:spcAft>
              <a:buClr>
                <a:schemeClr val="dk1"/>
              </a:buClr>
              <a:buSzPts val="2800"/>
              <a:buChar char="•"/>
            </a:pPr>
            <a:r>
              <a:rPr lang="en-US"/>
              <a:t>Mathematician </a:t>
            </a:r>
            <a:endParaRPr/>
          </a:p>
          <a:p>
            <a:pPr marL="228600" lvl="0" indent="-50800" algn="l" rtl="0">
              <a:lnSpc>
                <a:spcPct val="90000"/>
              </a:lnSpc>
              <a:spcBef>
                <a:spcPts val="1000"/>
              </a:spcBef>
              <a:spcAft>
                <a:spcPts val="0"/>
              </a:spcAft>
              <a:buClr>
                <a:schemeClr val="dk1"/>
              </a:buClr>
              <a:buSzPts val="2800"/>
              <a:buNone/>
            </a:pPr>
            <a:endParaRPr/>
          </a:p>
          <a:p>
            <a:pPr marL="228600" lvl="0" indent="-228600" algn="l" rtl="0">
              <a:lnSpc>
                <a:spcPct val="90000"/>
              </a:lnSpc>
              <a:spcBef>
                <a:spcPts val="1000"/>
              </a:spcBef>
              <a:spcAft>
                <a:spcPts val="0"/>
              </a:spcAft>
              <a:buClr>
                <a:schemeClr val="dk1"/>
              </a:buClr>
              <a:buSzPts val="2800"/>
              <a:buChar char="•"/>
            </a:pPr>
            <a:r>
              <a:rPr lang="en-US"/>
              <a:t>I know good ones who are physics and geoscientists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What data science involves</a:t>
            </a:r>
            <a:endParaRPr/>
          </a:p>
        </p:txBody>
      </p:sp>
      <p:sp>
        <p:nvSpPr>
          <p:cNvPr id="178" name="Google Shape;178;p1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50800" algn="l" rtl="0">
              <a:lnSpc>
                <a:spcPct val="90000"/>
              </a:lnSpc>
              <a:spcBef>
                <a:spcPts val="0"/>
              </a:spcBef>
              <a:spcAft>
                <a:spcPts val="0"/>
              </a:spcAft>
              <a:buClr>
                <a:schemeClr val="dk1"/>
              </a:buClr>
              <a:buSzPts val="2800"/>
              <a:buNone/>
            </a:pPr>
            <a:endParaRPr/>
          </a:p>
        </p:txBody>
      </p:sp>
      <p:sp>
        <p:nvSpPr>
          <p:cNvPr id="179" name="Google Shape;179;p12"/>
          <p:cNvSpPr/>
          <p:nvPr/>
        </p:nvSpPr>
        <p:spPr>
          <a:xfrm>
            <a:off x="1196788" y="2205318"/>
            <a:ext cx="2084294" cy="941294"/>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0" i="0" u="none" strike="noStrike" cap="none">
                <a:solidFill>
                  <a:schemeClr val="lt1"/>
                </a:solidFill>
                <a:latin typeface="Calibri"/>
                <a:ea typeface="Calibri"/>
                <a:cs typeface="Calibri"/>
                <a:sym typeface="Calibri"/>
              </a:rPr>
              <a:t>DATA</a:t>
            </a:r>
            <a:endParaRPr/>
          </a:p>
        </p:txBody>
      </p:sp>
      <p:sp>
        <p:nvSpPr>
          <p:cNvPr id="180" name="Google Shape;180;p12"/>
          <p:cNvSpPr/>
          <p:nvPr/>
        </p:nvSpPr>
        <p:spPr>
          <a:xfrm>
            <a:off x="3639670" y="2454088"/>
            <a:ext cx="1169894" cy="443753"/>
          </a:xfrm>
          <a:prstGeom prst="rightArrow">
            <a:avLst>
              <a:gd name="adj1" fmla="val 50000"/>
              <a:gd name="adj2" fmla="val 50000"/>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81" name="Google Shape;181;p12"/>
          <p:cNvSpPr/>
          <p:nvPr/>
        </p:nvSpPr>
        <p:spPr>
          <a:xfrm>
            <a:off x="5053853" y="2205317"/>
            <a:ext cx="2084294" cy="941294"/>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0" i="0" u="none" strike="noStrike" cap="none">
                <a:solidFill>
                  <a:schemeClr val="lt1"/>
                </a:solidFill>
                <a:latin typeface="Calibri"/>
                <a:ea typeface="Calibri"/>
                <a:cs typeface="Calibri"/>
                <a:sym typeface="Calibri"/>
              </a:rPr>
              <a:t>Data munging and wrangling </a:t>
            </a:r>
            <a:endParaRPr/>
          </a:p>
        </p:txBody>
      </p:sp>
      <p:sp>
        <p:nvSpPr>
          <p:cNvPr id="182" name="Google Shape;182;p12"/>
          <p:cNvSpPr/>
          <p:nvPr/>
        </p:nvSpPr>
        <p:spPr>
          <a:xfrm rot="10800000" flipH="1">
            <a:off x="7552765" y="2557903"/>
            <a:ext cx="1762624" cy="1116105"/>
          </a:xfrm>
          <a:prstGeom prst="bentUpArrow">
            <a:avLst>
              <a:gd name="adj1" fmla="val 25000"/>
              <a:gd name="adj2" fmla="val 25000"/>
              <a:gd name="adj3" fmla="val 25000"/>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83" name="Google Shape;183;p12"/>
          <p:cNvSpPr/>
          <p:nvPr/>
        </p:nvSpPr>
        <p:spPr>
          <a:xfrm>
            <a:off x="8071536" y="3803015"/>
            <a:ext cx="2084294" cy="941294"/>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0" i="0" u="none" strike="noStrike" cap="none">
                <a:solidFill>
                  <a:schemeClr val="lt1"/>
                </a:solidFill>
                <a:latin typeface="Calibri"/>
                <a:ea typeface="Calibri"/>
                <a:cs typeface="Calibri"/>
                <a:sym typeface="Calibri"/>
              </a:rPr>
              <a:t>Computation and analyses </a:t>
            </a:r>
            <a:endParaRPr/>
          </a:p>
        </p:txBody>
      </p:sp>
      <p:sp>
        <p:nvSpPr>
          <p:cNvPr id="184" name="Google Shape;184;p12"/>
          <p:cNvSpPr/>
          <p:nvPr/>
        </p:nvSpPr>
        <p:spPr>
          <a:xfrm rot="-5400000" flipH="1">
            <a:off x="7777376" y="4543435"/>
            <a:ext cx="1313402" cy="1953654"/>
          </a:xfrm>
          <a:prstGeom prst="bentUpArrow">
            <a:avLst>
              <a:gd name="adj1" fmla="val 25000"/>
              <a:gd name="adj2" fmla="val 25000"/>
              <a:gd name="adj3" fmla="val 25000"/>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85" name="Google Shape;185;p12"/>
          <p:cNvSpPr/>
          <p:nvPr/>
        </p:nvSpPr>
        <p:spPr>
          <a:xfrm>
            <a:off x="5159188" y="5235669"/>
            <a:ext cx="2084294" cy="941294"/>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0" i="0" u="none" strike="noStrike" cap="none">
                <a:solidFill>
                  <a:schemeClr val="lt1"/>
                </a:solidFill>
                <a:latin typeface="Calibri"/>
                <a:ea typeface="Calibri"/>
                <a:cs typeface="Calibri"/>
                <a:sym typeface="Calibri"/>
              </a:rPr>
              <a:t>Modeling and Application</a:t>
            </a:r>
            <a:endParaRPr/>
          </a:p>
        </p:txBody>
      </p:sp>
      <p:sp>
        <p:nvSpPr>
          <p:cNvPr id="186" name="Google Shape;186;p12"/>
          <p:cNvSpPr/>
          <p:nvPr/>
        </p:nvSpPr>
        <p:spPr>
          <a:xfrm rot="10800000">
            <a:off x="3639670" y="5578802"/>
            <a:ext cx="1169894" cy="443753"/>
          </a:xfrm>
          <a:prstGeom prst="rightArrow">
            <a:avLst>
              <a:gd name="adj1" fmla="val 50000"/>
              <a:gd name="adj2" fmla="val 50000"/>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87" name="Google Shape;187;p12"/>
          <p:cNvSpPr/>
          <p:nvPr/>
        </p:nvSpPr>
        <p:spPr>
          <a:xfrm>
            <a:off x="1355380" y="5301178"/>
            <a:ext cx="2084294" cy="941294"/>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0" i="0" u="none" strike="noStrike" cap="none">
                <a:solidFill>
                  <a:schemeClr val="lt1"/>
                </a:solidFill>
                <a:latin typeface="Calibri"/>
                <a:ea typeface="Calibri"/>
                <a:cs typeface="Calibri"/>
                <a:sym typeface="Calibri"/>
              </a:rPr>
              <a:t>Reporting and visualization</a:t>
            </a:r>
            <a:endParaRPr/>
          </a:p>
        </p:txBody>
      </p:sp>
      <p:sp>
        <p:nvSpPr>
          <p:cNvPr id="188" name="Google Shape;188;p12"/>
          <p:cNvSpPr/>
          <p:nvPr/>
        </p:nvSpPr>
        <p:spPr>
          <a:xfrm rot="-5400000">
            <a:off x="1546412" y="3969256"/>
            <a:ext cx="1169894" cy="443753"/>
          </a:xfrm>
          <a:prstGeom prst="rightArrow">
            <a:avLst>
              <a:gd name="adj1" fmla="val 50000"/>
              <a:gd name="adj2" fmla="val 50000"/>
            </a:avLst>
          </a:prstGeom>
          <a:solidFill>
            <a:srgbClr val="D0CECE"/>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1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What does it involve </a:t>
            </a:r>
            <a:endParaRPr/>
          </a:p>
        </p:txBody>
      </p:sp>
      <p:sp>
        <p:nvSpPr>
          <p:cNvPr id="195" name="Google Shape;195;p1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514350" lvl="0" indent="-514350" algn="l" rtl="0">
              <a:lnSpc>
                <a:spcPct val="90000"/>
              </a:lnSpc>
              <a:spcBef>
                <a:spcPts val="0"/>
              </a:spcBef>
              <a:spcAft>
                <a:spcPts val="0"/>
              </a:spcAft>
              <a:buClr>
                <a:schemeClr val="dk1"/>
              </a:buClr>
              <a:buSzPts val="2800"/>
              <a:buFont typeface="Calibri"/>
              <a:buAutoNum type="arabicPeriod"/>
            </a:pPr>
            <a:r>
              <a:rPr lang="en-US"/>
              <a:t>Managing and cleaning data</a:t>
            </a:r>
            <a:endParaRPr/>
          </a:p>
          <a:p>
            <a:pPr marL="514350" lvl="0" indent="-514350" algn="l" rtl="0">
              <a:lnSpc>
                <a:spcPct val="90000"/>
              </a:lnSpc>
              <a:spcBef>
                <a:spcPts val="1000"/>
              </a:spcBef>
              <a:spcAft>
                <a:spcPts val="0"/>
              </a:spcAft>
              <a:buClr>
                <a:schemeClr val="dk1"/>
              </a:buClr>
              <a:buSzPts val="2800"/>
              <a:buFont typeface="Calibri"/>
              <a:buAutoNum type="arabicPeriod"/>
            </a:pPr>
            <a:r>
              <a:rPr lang="en-US"/>
              <a:t>Interest in exploring relationships between things, informed by domain knowledge </a:t>
            </a:r>
            <a:endParaRPr/>
          </a:p>
          <a:p>
            <a:pPr marL="514350" lvl="0" indent="-514350" algn="l" rtl="0">
              <a:lnSpc>
                <a:spcPct val="90000"/>
              </a:lnSpc>
              <a:spcBef>
                <a:spcPts val="1000"/>
              </a:spcBef>
              <a:spcAft>
                <a:spcPts val="0"/>
              </a:spcAft>
              <a:buClr>
                <a:schemeClr val="dk1"/>
              </a:buClr>
              <a:buSzPts val="2800"/>
              <a:buFont typeface="Calibri"/>
              <a:buAutoNum type="arabicPeriod"/>
            </a:pPr>
            <a:r>
              <a:rPr lang="en-US"/>
              <a:t>Statistical know-how</a:t>
            </a:r>
            <a:endParaRPr/>
          </a:p>
          <a:p>
            <a:pPr marL="514350" lvl="0" indent="-514350" algn="l" rtl="0">
              <a:lnSpc>
                <a:spcPct val="90000"/>
              </a:lnSpc>
              <a:spcBef>
                <a:spcPts val="1000"/>
              </a:spcBef>
              <a:spcAft>
                <a:spcPts val="0"/>
              </a:spcAft>
              <a:buClr>
                <a:schemeClr val="dk1"/>
              </a:buClr>
              <a:buSzPts val="2800"/>
              <a:buFont typeface="Calibri"/>
              <a:buAutoNum type="arabicPeriod"/>
            </a:pPr>
            <a:r>
              <a:rPr lang="en-US"/>
              <a:t>Computational skills </a:t>
            </a:r>
            <a:endParaRPr/>
          </a:p>
          <a:p>
            <a:pPr marL="514350" lvl="0" indent="-514350" algn="l" rtl="0">
              <a:lnSpc>
                <a:spcPct val="90000"/>
              </a:lnSpc>
              <a:spcBef>
                <a:spcPts val="1000"/>
              </a:spcBef>
              <a:spcAft>
                <a:spcPts val="0"/>
              </a:spcAft>
              <a:buClr>
                <a:schemeClr val="dk1"/>
              </a:buClr>
              <a:buSzPts val="2800"/>
              <a:buFont typeface="Calibri"/>
              <a:buAutoNum type="arabicPeriod"/>
            </a:pPr>
            <a:r>
              <a:rPr lang="en-US"/>
              <a:t>Tools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The goal here is the tools!</a:t>
            </a:r>
            <a:endParaRPr/>
          </a:p>
        </p:txBody>
      </p:sp>
      <p:sp>
        <p:nvSpPr>
          <p:cNvPr id="202" name="Google Shape;202;p1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800"/>
              <a:buNone/>
            </a:pPr>
            <a:r>
              <a:rPr lang="en-US"/>
              <a:t>There are two major tools:</a:t>
            </a:r>
            <a:endParaRPr/>
          </a:p>
          <a:p>
            <a:pPr marL="514350" lvl="0" indent="-514350" algn="l" rtl="0">
              <a:lnSpc>
                <a:spcPct val="90000"/>
              </a:lnSpc>
              <a:spcBef>
                <a:spcPts val="1000"/>
              </a:spcBef>
              <a:spcAft>
                <a:spcPts val="0"/>
              </a:spcAft>
              <a:buClr>
                <a:schemeClr val="dk1"/>
              </a:buClr>
              <a:buSzPts val="2800"/>
              <a:buFont typeface="Calibri"/>
              <a:buAutoNum type="arabicPeriod"/>
            </a:pPr>
            <a:r>
              <a:rPr lang="en-US"/>
              <a:t>Python (https://www.python.org)</a:t>
            </a:r>
            <a:endParaRPr/>
          </a:p>
          <a:p>
            <a:pPr marL="514350" lvl="0" indent="-514350" algn="l" rtl="0">
              <a:lnSpc>
                <a:spcPct val="90000"/>
              </a:lnSpc>
              <a:spcBef>
                <a:spcPts val="1000"/>
              </a:spcBef>
              <a:spcAft>
                <a:spcPts val="0"/>
              </a:spcAft>
              <a:buClr>
                <a:schemeClr val="dk1"/>
              </a:buClr>
              <a:buSzPts val="2800"/>
              <a:buFont typeface="Calibri"/>
              <a:buAutoNum type="arabicPeriod"/>
            </a:pPr>
            <a:r>
              <a:rPr lang="en-US"/>
              <a:t>R (</a:t>
            </a:r>
            <a:r>
              <a:rPr lang="en-US" u="sng">
                <a:solidFill>
                  <a:schemeClr val="hlink"/>
                </a:solidFill>
                <a:hlinkClick r:id="rId3"/>
              </a:rPr>
              <a:t>https://www.r-project.org</a:t>
            </a:r>
            <a:r>
              <a:rPr lang="en-US"/>
              <a:t>)</a:t>
            </a:r>
            <a:endParaRPr/>
          </a:p>
          <a:p>
            <a:pPr marL="514350" lvl="0" indent="-336550" algn="l" rtl="0">
              <a:lnSpc>
                <a:spcPct val="90000"/>
              </a:lnSpc>
              <a:spcBef>
                <a:spcPts val="1000"/>
              </a:spcBef>
              <a:spcAft>
                <a:spcPts val="0"/>
              </a:spcAft>
              <a:buClr>
                <a:schemeClr val="dk1"/>
              </a:buClr>
              <a:buSzPts val="2800"/>
              <a:buFont typeface="Calibri"/>
              <a:buNone/>
            </a:pPr>
            <a:endParaRPr/>
          </a:p>
          <a:p>
            <a:pPr marL="0" lvl="0" indent="0" algn="l" rtl="0">
              <a:lnSpc>
                <a:spcPct val="90000"/>
              </a:lnSpc>
              <a:spcBef>
                <a:spcPts val="1000"/>
              </a:spcBef>
              <a:spcAft>
                <a:spcPts val="0"/>
              </a:spcAft>
              <a:buClr>
                <a:schemeClr val="dk1"/>
              </a:buClr>
              <a:buSzPts val="2800"/>
              <a:buNone/>
            </a:pPr>
            <a:r>
              <a:rPr lang="en-US"/>
              <a:t>Obviously here we are using Python.</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1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Why Python?</a:t>
            </a:r>
            <a:endParaRPr/>
          </a:p>
        </p:txBody>
      </p:sp>
      <p:sp>
        <p:nvSpPr>
          <p:cNvPr id="209" name="Google Shape;209;p1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Popular general-purpose programming language </a:t>
            </a:r>
            <a:endParaRPr/>
          </a:p>
          <a:p>
            <a:pPr marL="228600" lvl="0" indent="-228600" algn="l" rtl="0">
              <a:lnSpc>
                <a:spcPct val="90000"/>
              </a:lnSpc>
              <a:spcBef>
                <a:spcPts val="1000"/>
              </a:spcBef>
              <a:spcAft>
                <a:spcPts val="0"/>
              </a:spcAft>
              <a:buClr>
                <a:schemeClr val="dk1"/>
              </a:buClr>
              <a:buSzPts val="2800"/>
              <a:buChar char="•"/>
            </a:pPr>
            <a:r>
              <a:rPr lang="en-US"/>
              <a:t>Strong ecosystem through packages (230K+)</a:t>
            </a:r>
            <a:endParaRPr/>
          </a:p>
          <a:p>
            <a:pPr marL="228600" lvl="0" indent="-228600" algn="l" rtl="0">
              <a:lnSpc>
                <a:spcPct val="90000"/>
              </a:lnSpc>
              <a:spcBef>
                <a:spcPts val="1000"/>
              </a:spcBef>
              <a:spcAft>
                <a:spcPts val="0"/>
              </a:spcAft>
              <a:buClr>
                <a:schemeClr val="dk1"/>
              </a:buClr>
              <a:buSzPts val="2800"/>
              <a:buChar char="•"/>
            </a:pPr>
            <a:r>
              <a:rPr lang="en-US"/>
              <a:t>Succinct, readable syntax</a:t>
            </a:r>
            <a:endParaRPr/>
          </a:p>
          <a:p>
            <a:pPr marL="228600" lvl="0" indent="-228600" algn="l" rtl="0">
              <a:lnSpc>
                <a:spcPct val="90000"/>
              </a:lnSpc>
              <a:spcBef>
                <a:spcPts val="1000"/>
              </a:spcBef>
              <a:spcAft>
                <a:spcPts val="0"/>
              </a:spcAft>
              <a:buClr>
                <a:schemeClr val="dk1"/>
              </a:buClr>
              <a:buSzPts val="2800"/>
              <a:buChar char="•"/>
            </a:pPr>
            <a:r>
              <a:rPr lang="en-US"/>
              <a:t>Good balance between computational time and developer time </a:t>
            </a:r>
            <a:endParaRPr/>
          </a:p>
          <a:p>
            <a:pPr marL="228600" lvl="0" indent="-228600" algn="l" rtl="0">
              <a:lnSpc>
                <a:spcPct val="90000"/>
              </a:lnSpc>
              <a:spcBef>
                <a:spcPts val="1000"/>
              </a:spcBef>
              <a:spcAft>
                <a:spcPts val="0"/>
              </a:spcAft>
              <a:buClr>
                <a:schemeClr val="dk1"/>
              </a:buClr>
              <a:buSzPts val="2800"/>
              <a:buChar char="•"/>
            </a:pPr>
            <a:r>
              <a:rPr lang="en-US"/>
              <a:t>Self-documenting </a:t>
            </a:r>
            <a:endParaRPr/>
          </a:p>
          <a:p>
            <a:pPr marL="228600" lvl="0" indent="-228600" algn="l" rtl="0">
              <a:lnSpc>
                <a:spcPct val="90000"/>
              </a:lnSpc>
              <a:spcBef>
                <a:spcPts val="1000"/>
              </a:spcBef>
              <a:spcAft>
                <a:spcPts val="0"/>
              </a:spcAft>
              <a:buClr>
                <a:schemeClr val="dk1"/>
              </a:buClr>
              <a:buSzPts val="2800"/>
              <a:buChar char="•"/>
            </a:pPr>
            <a:r>
              <a:rPr lang="en-US"/>
              <a:t>Easier to integrate into production pipelines that already use python</a:t>
            </a:r>
            <a:endParaRPr/>
          </a:p>
          <a:p>
            <a:pPr marL="228600" lvl="0" indent="-228600" algn="l" rtl="0">
              <a:lnSpc>
                <a:spcPct val="90000"/>
              </a:lnSpc>
              <a:spcBef>
                <a:spcPts val="1000"/>
              </a:spcBef>
              <a:spcAft>
                <a:spcPts val="0"/>
              </a:spcAft>
              <a:buClr>
                <a:schemeClr val="dk1"/>
              </a:buClr>
              <a:buSzPts val="2800"/>
              <a:buChar char="•"/>
            </a:pPr>
            <a:r>
              <a:rPr lang="en-US"/>
              <a:t>Increasingly strong Data science stack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Cons of Python</a:t>
            </a:r>
            <a:endParaRPr/>
          </a:p>
        </p:txBody>
      </p:sp>
      <p:sp>
        <p:nvSpPr>
          <p:cNvPr id="216" name="Google Shape;216;p1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dirty="0"/>
              <a:t>Some places where the ecosystem is not rich enough</a:t>
            </a:r>
            <a:endParaRPr dirty="0"/>
          </a:p>
          <a:p>
            <a:pPr marL="228600" lvl="0" indent="-228600" algn="l" rtl="0">
              <a:lnSpc>
                <a:spcPct val="90000"/>
              </a:lnSpc>
              <a:spcBef>
                <a:spcPts val="1000"/>
              </a:spcBef>
              <a:spcAft>
                <a:spcPts val="0"/>
              </a:spcAft>
              <a:buClr>
                <a:schemeClr val="dk1"/>
              </a:buClr>
              <a:buSzPts val="2800"/>
              <a:buChar char="•"/>
            </a:pPr>
            <a:r>
              <a:rPr lang="en-US" dirty="0"/>
              <a:t>More computer science-y, less statistical </a:t>
            </a:r>
          </a:p>
          <a:p>
            <a:pPr marL="228600" lvl="0" indent="-228600" algn="l" rtl="0">
              <a:lnSpc>
                <a:spcPct val="90000"/>
              </a:lnSpc>
              <a:spcBef>
                <a:spcPts val="1000"/>
              </a:spcBef>
              <a:spcAft>
                <a:spcPts val="0"/>
              </a:spcAft>
              <a:buClr>
                <a:schemeClr val="dk1"/>
              </a:buClr>
              <a:buSzPts val="2800"/>
              <a:buChar char="•"/>
            </a:pPr>
            <a:r>
              <a:rPr lang="en-US" dirty="0"/>
              <a:t>Version compatibility issues </a:t>
            </a:r>
            <a:endParaRPr dirty="0"/>
          </a:p>
          <a:p>
            <a:pPr marL="228600" lvl="0" indent="-228600" algn="l" rtl="0">
              <a:lnSpc>
                <a:spcPct val="90000"/>
              </a:lnSpc>
              <a:spcBef>
                <a:spcPts val="1000"/>
              </a:spcBef>
              <a:spcAft>
                <a:spcPts val="0"/>
              </a:spcAft>
              <a:buClr>
                <a:schemeClr val="dk1"/>
              </a:buClr>
              <a:buSzPts val="2800"/>
              <a:buChar char="•"/>
            </a:pPr>
            <a:r>
              <a:rPr lang="en-US" dirty="0"/>
              <a:t>Poorer frameworks for display and dissemination of information</a:t>
            </a:r>
            <a:endParaRPr dirty="0"/>
          </a:p>
          <a:p>
            <a:pPr marL="685800" lvl="1" indent="-228600" algn="l" rtl="0">
              <a:lnSpc>
                <a:spcPct val="90000"/>
              </a:lnSpc>
              <a:spcBef>
                <a:spcPts val="500"/>
              </a:spcBef>
              <a:spcAft>
                <a:spcPts val="0"/>
              </a:spcAft>
              <a:buClr>
                <a:schemeClr val="dk1"/>
              </a:buClr>
              <a:buSzPts val="2400"/>
              <a:buChar char="•"/>
            </a:pPr>
            <a:r>
              <a:rPr lang="en-US" dirty="0"/>
              <a:t>R tends to shine here </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Background </a:t>
            </a:r>
            <a:endParaRPr/>
          </a:p>
        </p:txBody>
      </p:sp>
      <p:sp>
        <p:nvSpPr>
          <p:cNvPr id="95" name="Google Shape;95;p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PhD students in CMU-Pitt program in Computational Biology (CPCB) </a:t>
            </a:r>
            <a:endParaRPr/>
          </a:p>
          <a:p>
            <a:pPr marL="228600" lvl="0" indent="-228600" algn="l" rtl="0">
              <a:lnSpc>
                <a:spcPct val="90000"/>
              </a:lnSpc>
              <a:spcBef>
                <a:spcPts val="1000"/>
              </a:spcBef>
              <a:spcAft>
                <a:spcPts val="0"/>
              </a:spcAft>
              <a:buClr>
                <a:schemeClr val="dk1"/>
              </a:buClr>
              <a:buSzPts val="2800"/>
              <a:buChar char="•"/>
            </a:pPr>
            <a:r>
              <a:rPr lang="en-US"/>
              <a:t>Use python to perform most of our analysis </a:t>
            </a:r>
            <a:endParaRPr/>
          </a:p>
          <a:p>
            <a:pPr marL="228600" lvl="0" indent="-228600" algn="l" rtl="0">
              <a:lnSpc>
                <a:spcPct val="90000"/>
              </a:lnSpc>
              <a:spcBef>
                <a:spcPts val="1000"/>
              </a:spcBef>
              <a:spcAft>
                <a:spcPts val="0"/>
              </a:spcAft>
              <a:buClr>
                <a:schemeClr val="dk1"/>
              </a:buClr>
              <a:buSzPts val="2800"/>
              <a:buChar char="•"/>
            </a:pPr>
            <a:r>
              <a:rPr lang="en-US"/>
              <a:t>Interested mostly in Structural Biology </a:t>
            </a:r>
            <a:endParaRPr/>
          </a:p>
          <a:p>
            <a:pPr marL="228600" lvl="0" indent="-228600" algn="l" rtl="0">
              <a:lnSpc>
                <a:spcPct val="90000"/>
              </a:lnSpc>
              <a:spcBef>
                <a:spcPts val="1000"/>
              </a:spcBef>
              <a:spcAft>
                <a:spcPts val="0"/>
              </a:spcAft>
              <a:buClr>
                <a:schemeClr val="dk1"/>
              </a:buClr>
              <a:buSzPts val="2800"/>
              <a:buChar char="•"/>
            </a:pPr>
            <a:r>
              <a:rPr lang="en-US"/>
              <a:t>Excited to be teaching this course!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1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Python Data Science Stack</a:t>
            </a:r>
            <a:endParaRPr/>
          </a:p>
        </p:txBody>
      </p:sp>
      <p:sp>
        <p:nvSpPr>
          <p:cNvPr id="223" name="Google Shape;223;p1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80000"/>
              </a:lnSpc>
              <a:spcBef>
                <a:spcPts val="0"/>
              </a:spcBef>
              <a:spcAft>
                <a:spcPts val="0"/>
              </a:spcAft>
              <a:buClr>
                <a:schemeClr val="dk1"/>
              </a:buClr>
              <a:buSzPts val="2800"/>
              <a:buChar char="•"/>
            </a:pPr>
            <a:r>
              <a:rPr lang="en-US"/>
              <a:t>To emulate Matlab</a:t>
            </a:r>
            <a:endParaRPr/>
          </a:p>
          <a:p>
            <a:pPr marL="685800" lvl="1" indent="-228600" algn="l" rtl="0">
              <a:lnSpc>
                <a:spcPct val="80000"/>
              </a:lnSpc>
              <a:spcBef>
                <a:spcPts val="500"/>
              </a:spcBef>
              <a:spcAft>
                <a:spcPts val="0"/>
              </a:spcAft>
              <a:buClr>
                <a:schemeClr val="dk1"/>
              </a:buClr>
              <a:buSzPts val="2400"/>
              <a:buChar char="•"/>
            </a:pPr>
            <a:r>
              <a:rPr lang="en-US"/>
              <a:t>Numpy</a:t>
            </a:r>
            <a:endParaRPr/>
          </a:p>
          <a:p>
            <a:pPr marL="685800" lvl="1" indent="-228600" algn="l" rtl="0">
              <a:lnSpc>
                <a:spcPct val="80000"/>
              </a:lnSpc>
              <a:spcBef>
                <a:spcPts val="500"/>
              </a:spcBef>
              <a:spcAft>
                <a:spcPts val="0"/>
              </a:spcAft>
              <a:buClr>
                <a:schemeClr val="dk1"/>
              </a:buClr>
              <a:buSzPts val="2400"/>
              <a:buChar char="•"/>
            </a:pPr>
            <a:r>
              <a:rPr lang="en-US"/>
              <a:t>Scipy</a:t>
            </a:r>
            <a:endParaRPr/>
          </a:p>
          <a:p>
            <a:pPr marL="685800" lvl="1" indent="-228600" algn="l" rtl="0">
              <a:lnSpc>
                <a:spcPct val="80000"/>
              </a:lnSpc>
              <a:spcBef>
                <a:spcPts val="500"/>
              </a:spcBef>
              <a:spcAft>
                <a:spcPts val="0"/>
              </a:spcAft>
              <a:buClr>
                <a:schemeClr val="dk1"/>
              </a:buClr>
              <a:buSzPts val="2400"/>
              <a:buChar char="•"/>
            </a:pPr>
            <a:r>
              <a:rPr lang="en-US"/>
              <a:t>Matplotlib</a:t>
            </a:r>
            <a:endParaRPr/>
          </a:p>
          <a:p>
            <a:pPr marL="228600" lvl="0" indent="-228600" algn="l" rtl="0">
              <a:lnSpc>
                <a:spcPct val="80000"/>
              </a:lnSpc>
              <a:spcBef>
                <a:spcPts val="1000"/>
              </a:spcBef>
              <a:spcAft>
                <a:spcPts val="0"/>
              </a:spcAft>
              <a:buClr>
                <a:schemeClr val="dk1"/>
              </a:buClr>
              <a:buSzPts val="2800"/>
              <a:buChar char="•"/>
            </a:pPr>
            <a:r>
              <a:rPr lang="en-US"/>
              <a:t>To emulate Maple </a:t>
            </a:r>
            <a:endParaRPr/>
          </a:p>
          <a:p>
            <a:pPr marL="685800" lvl="1" indent="-228600" algn="l" rtl="0">
              <a:lnSpc>
                <a:spcPct val="80000"/>
              </a:lnSpc>
              <a:spcBef>
                <a:spcPts val="500"/>
              </a:spcBef>
              <a:spcAft>
                <a:spcPts val="0"/>
              </a:spcAft>
              <a:buClr>
                <a:schemeClr val="dk1"/>
              </a:buClr>
              <a:buSzPts val="2400"/>
              <a:buChar char="•"/>
            </a:pPr>
            <a:r>
              <a:rPr lang="en-US"/>
              <a:t>Sympy</a:t>
            </a:r>
            <a:endParaRPr/>
          </a:p>
          <a:p>
            <a:pPr marL="228600" lvl="0" indent="-228600" algn="l" rtl="0">
              <a:lnSpc>
                <a:spcPct val="80000"/>
              </a:lnSpc>
              <a:spcBef>
                <a:spcPts val="1000"/>
              </a:spcBef>
              <a:spcAft>
                <a:spcPts val="0"/>
              </a:spcAft>
              <a:buClr>
                <a:schemeClr val="dk1"/>
              </a:buClr>
              <a:buSzPts val="2800"/>
              <a:buChar char="•"/>
            </a:pPr>
            <a:r>
              <a:rPr lang="en-US"/>
              <a:t>To add statistics/data science </a:t>
            </a:r>
            <a:endParaRPr/>
          </a:p>
          <a:p>
            <a:pPr marL="685800" lvl="1" indent="-228600" algn="l" rtl="0">
              <a:lnSpc>
                <a:spcPct val="80000"/>
              </a:lnSpc>
              <a:spcBef>
                <a:spcPts val="500"/>
              </a:spcBef>
              <a:spcAft>
                <a:spcPts val="0"/>
              </a:spcAft>
              <a:buClr>
                <a:schemeClr val="dk1"/>
              </a:buClr>
              <a:buSzPts val="2400"/>
              <a:buChar char="•"/>
            </a:pPr>
            <a:r>
              <a:rPr lang="en-US"/>
              <a:t>Pandas </a:t>
            </a:r>
            <a:endParaRPr/>
          </a:p>
          <a:p>
            <a:pPr marL="228600" lvl="0" indent="-228600" algn="l" rtl="0">
              <a:lnSpc>
                <a:spcPct val="80000"/>
              </a:lnSpc>
              <a:spcBef>
                <a:spcPts val="1000"/>
              </a:spcBef>
              <a:spcAft>
                <a:spcPts val="0"/>
              </a:spcAft>
              <a:buClr>
                <a:schemeClr val="dk1"/>
              </a:buClr>
              <a:buSzPts val="2800"/>
              <a:buChar char="•"/>
            </a:pPr>
            <a:r>
              <a:rPr lang="en-US"/>
              <a:t>Various visualization packages </a:t>
            </a:r>
            <a:endParaRPr/>
          </a:p>
          <a:p>
            <a:pPr marL="685800" lvl="1" indent="-228600" algn="l" rtl="0">
              <a:lnSpc>
                <a:spcPct val="80000"/>
              </a:lnSpc>
              <a:spcBef>
                <a:spcPts val="500"/>
              </a:spcBef>
              <a:spcAft>
                <a:spcPts val="0"/>
              </a:spcAft>
              <a:buClr>
                <a:schemeClr val="dk1"/>
              </a:buClr>
              <a:buSzPts val="2400"/>
              <a:buChar char="•"/>
            </a:pPr>
            <a:r>
              <a:rPr lang="en-US"/>
              <a:t>Seaborn</a:t>
            </a:r>
            <a:endParaRPr/>
          </a:p>
          <a:p>
            <a:pPr marL="685800" lvl="1" indent="-228600" algn="l" rtl="0">
              <a:lnSpc>
                <a:spcPct val="80000"/>
              </a:lnSpc>
              <a:spcBef>
                <a:spcPts val="500"/>
              </a:spcBef>
              <a:spcAft>
                <a:spcPts val="0"/>
              </a:spcAft>
              <a:buClr>
                <a:schemeClr val="dk1"/>
              </a:buClr>
              <a:buSzPts val="2400"/>
              <a:buChar char="•"/>
            </a:pPr>
            <a:r>
              <a:rPr lang="en-US"/>
              <a:t>plotly</a:t>
            </a:r>
            <a:endParaRPr/>
          </a:p>
          <a:p>
            <a:pPr marL="685800" lvl="1" indent="-76200" algn="l" rtl="0">
              <a:lnSpc>
                <a:spcPct val="80000"/>
              </a:lnSpc>
              <a:spcBef>
                <a:spcPts val="500"/>
              </a:spcBef>
              <a:spcAft>
                <a:spcPts val="0"/>
              </a:spcAft>
              <a:buClr>
                <a:schemeClr val="dk1"/>
              </a:buClr>
              <a:buSzPts val="2400"/>
              <a:buNone/>
            </a:pP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1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Python Data Science Stack</a:t>
            </a:r>
            <a:endParaRPr/>
          </a:p>
        </p:txBody>
      </p:sp>
      <p:sp>
        <p:nvSpPr>
          <p:cNvPr id="230" name="Google Shape;230;p1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Philosophy has been to concentrate on a few large comprehensive packages </a:t>
            </a:r>
            <a:endParaRPr/>
          </a:p>
          <a:p>
            <a:pPr marL="685800" lvl="1" indent="-228600" algn="l" rtl="0">
              <a:lnSpc>
                <a:spcPct val="90000"/>
              </a:lnSpc>
              <a:spcBef>
                <a:spcPts val="500"/>
              </a:spcBef>
              <a:spcAft>
                <a:spcPts val="0"/>
              </a:spcAft>
              <a:buClr>
                <a:schemeClr val="dk1"/>
              </a:buClr>
              <a:buSzPts val="2400"/>
              <a:buChar char="•"/>
            </a:pPr>
            <a:r>
              <a:rPr lang="en-US"/>
              <a:t>Statsmodels (statistics)</a:t>
            </a:r>
            <a:endParaRPr/>
          </a:p>
          <a:p>
            <a:pPr marL="685800" lvl="1" indent="-228600" algn="l" rtl="0">
              <a:lnSpc>
                <a:spcPct val="90000"/>
              </a:lnSpc>
              <a:spcBef>
                <a:spcPts val="500"/>
              </a:spcBef>
              <a:spcAft>
                <a:spcPts val="0"/>
              </a:spcAft>
              <a:buClr>
                <a:schemeClr val="dk1"/>
              </a:buClr>
              <a:buSzPts val="2400"/>
              <a:buChar char="•"/>
            </a:pPr>
            <a:r>
              <a:rPr lang="en-US"/>
              <a:t>Scikit-learn (machine learning)</a:t>
            </a:r>
            <a:endParaRPr/>
          </a:p>
          <a:p>
            <a:pPr marL="685800" lvl="1" indent="-228600" algn="l" rtl="0">
              <a:lnSpc>
                <a:spcPct val="90000"/>
              </a:lnSpc>
              <a:spcBef>
                <a:spcPts val="500"/>
              </a:spcBef>
              <a:spcAft>
                <a:spcPts val="0"/>
              </a:spcAft>
              <a:buClr>
                <a:schemeClr val="dk1"/>
              </a:buClr>
              <a:buSzPts val="2400"/>
              <a:buChar char="•"/>
            </a:pPr>
            <a:r>
              <a:rPr lang="en-US"/>
              <a:t>Pillow (image analysis)</a:t>
            </a:r>
            <a:endParaRPr/>
          </a:p>
          <a:p>
            <a:pPr marL="685800" lvl="1" indent="-228600" algn="l" rtl="0">
              <a:lnSpc>
                <a:spcPct val="90000"/>
              </a:lnSpc>
              <a:spcBef>
                <a:spcPts val="500"/>
              </a:spcBef>
              <a:spcAft>
                <a:spcPts val="0"/>
              </a:spcAft>
              <a:buClr>
                <a:schemeClr val="dk1"/>
              </a:buClr>
              <a:buSzPts val="2400"/>
              <a:buChar char="•"/>
            </a:pPr>
            <a:r>
              <a:rPr lang="en-US"/>
              <a:t>Nltk (natural language processing)</a:t>
            </a:r>
            <a:endParaRPr/>
          </a:p>
          <a:p>
            <a:pPr marL="685800" lvl="1" indent="-228600" algn="l" rtl="0">
              <a:lnSpc>
                <a:spcPct val="90000"/>
              </a:lnSpc>
              <a:spcBef>
                <a:spcPts val="500"/>
              </a:spcBef>
              <a:spcAft>
                <a:spcPts val="0"/>
              </a:spcAft>
              <a:buClr>
                <a:schemeClr val="dk1"/>
              </a:buClr>
              <a:buSzPts val="2400"/>
              <a:buChar char="•"/>
            </a:pPr>
            <a:r>
              <a:rPr lang="en-US"/>
              <a:t>Tensorflow &amp; PyTorch (Deep learning)</a:t>
            </a:r>
            <a:endParaRPr/>
          </a:p>
          <a:p>
            <a:pPr marL="685800" lvl="1" indent="-228600" algn="l" rtl="0">
              <a:lnSpc>
                <a:spcPct val="90000"/>
              </a:lnSpc>
              <a:spcBef>
                <a:spcPts val="500"/>
              </a:spcBef>
              <a:spcAft>
                <a:spcPts val="0"/>
              </a:spcAft>
              <a:buClr>
                <a:schemeClr val="dk1"/>
              </a:buClr>
              <a:buSzPts val="2400"/>
              <a:buChar char="•"/>
            </a:pPr>
            <a:r>
              <a:rPr lang="en-US"/>
              <a:t>PyMC3 (Bayesian learning)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1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Outline of Content </a:t>
            </a:r>
            <a:endParaRPr/>
          </a:p>
        </p:txBody>
      </p:sp>
      <p:sp>
        <p:nvSpPr>
          <p:cNvPr id="237" name="Google Shape;237;p1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514350" lvl="0" indent="-514350" algn="l" rtl="0">
              <a:lnSpc>
                <a:spcPct val="90000"/>
              </a:lnSpc>
              <a:spcBef>
                <a:spcPts val="0"/>
              </a:spcBef>
              <a:spcAft>
                <a:spcPts val="0"/>
              </a:spcAft>
              <a:buClr>
                <a:schemeClr val="dk1"/>
              </a:buClr>
              <a:buSzPts val="2800"/>
              <a:buFont typeface="Calibri"/>
              <a:buAutoNum type="arabicPeriod"/>
            </a:pPr>
            <a:r>
              <a:rPr lang="en-US"/>
              <a:t>Python primer to get the basics of the language (day 1) </a:t>
            </a:r>
            <a:endParaRPr/>
          </a:p>
          <a:p>
            <a:pPr marL="514350" lvl="0" indent="-514350" algn="l" rtl="0">
              <a:lnSpc>
                <a:spcPct val="90000"/>
              </a:lnSpc>
              <a:spcBef>
                <a:spcPts val="1000"/>
              </a:spcBef>
              <a:spcAft>
                <a:spcPts val="0"/>
              </a:spcAft>
              <a:buClr>
                <a:schemeClr val="dk1"/>
              </a:buClr>
              <a:buSzPts val="2800"/>
              <a:buFont typeface="Calibri"/>
              <a:buAutoNum type="arabicPeriod"/>
            </a:pPr>
            <a:r>
              <a:rPr lang="en-US"/>
              <a:t>Pandas for data I/O, manipulation, cleaning and munging (day 1)</a:t>
            </a:r>
            <a:endParaRPr/>
          </a:p>
          <a:p>
            <a:pPr marL="514350" lvl="0" indent="-514350" algn="l" rtl="0">
              <a:lnSpc>
                <a:spcPct val="90000"/>
              </a:lnSpc>
              <a:spcBef>
                <a:spcPts val="1000"/>
              </a:spcBef>
              <a:spcAft>
                <a:spcPts val="0"/>
              </a:spcAft>
              <a:buClr>
                <a:schemeClr val="dk1"/>
              </a:buClr>
              <a:buSzPts val="2800"/>
              <a:buFont typeface="Calibri"/>
              <a:buAutoNum type="arabicPeriod"/>
            </a:pPr>
            <a:r>
              <a:rPr lang="en-US"/>
              <a:t>Using matplotlib and seaborn for data visualization (day 2)</a:t>
            </a:r>
            <a:endParaRPr/>
          </a:p>
          <a:p>
            <a:pPr marL="514350" lvl="0" indent="-514350" algn="l" rtl="0">
              <a:lnSpc>
                <a:spcPct val="90000"/>
              </a:lnSpc>
              <a:spcBef>
                <a:spcPts val="1000"/>
              </a:spcBef>
              <a:spcAft>
                <a:spcPts val="0"/>
              </a:spcAft>
              <a:buClr>
                <a:schemeClr val="dk1"/>
              </a:buClr>
              <a:buSzPts val="2800"/>
              <a:buFont typeface="Calibri"/>
              <a:buAutoNum type="arabicPeriod"/>
            </a:pPr>
            <a:r>
              <a:rPr lang="en-US"/>
              <a:t>Using pandas, scipy and statsmodels for statistics (day 2)</a:t>
            </a:r>
            <a:endParaRPr/>
          </a:p>
          <a:p>
            <a:pPr marL="514350" lvl="0" indent="-514350" algn="l" rtl="0">
              <a:lnSpc>
                <a:spcPct val="90000"/>
              </a:lnSpc>
              <a:spcBef>
                <a:spcPts val="1000"/>
              </a:spcBef>
              <a:spcAft>
                <a:spcPts val="0"/>
              </a:spcAft>
              <a:buClr>
                <a:schemeClr val="dk1"/>
              </a:buClr>
              <a:buSzPts val="2800"/>
              <a:buFont typeface="Calibri"/>
              <a:buAutoNum type="arabicPeriod"/>
            </a:pPr>
            <a:r>
              <a:rPr lang="en-US"/>
              <a:t>Using scikit-learn for basic machine learning (day 3)</a:t>
            </a:r>
            <a:endParaRPr/>
          </a:p>
          <a:p>
            <a:pPr marL="514350" lvl="0" indent="-514350" algn="l" rtl="0">
              <a:lnSpc>
                <a:spcPct val="90000"/>
              </a:lnSpc>
              <a:spcBef>
                <a:spcPts val="1000"/>
              </a:spcBef>
              <a:spcAft>
                <a:spcPts val="0"/>
              </a:spcAft>
              <a:buClr>
                <a:schemeClr val="dk1"/>
              </a:buClr>
              <a:buSzPts val="2800"/>
              <a:buFont typeface="Calibri"/>
              <a:buAutoNum type="arabicPeriod"/>
            </a:pPr>
            <a:r>
              <a:rPr lang="en-US"/>
              <a:t>Applications (day3) </a:t>
            </a:r>
            <a:endParaRPr/>
          </a:p>
          <a:p>
            <a:pPr marL="971550" lvl="1" indent="-514350" algn="l" rtl="0">
              <a:lnSpc>
                <a:spcPct val="90000"/>
              </a:lnSpc>
              <a:spcBef>
                <a:spcPts val="500"/>
              </a:spcBef>
              <a:spcAft>
                <a:spcPts val="0"/>
              </a:spcAft>
              <a:buClr>
                <a:schemeClr val="dk1"/>
              </a:buClr>
              <a:buSzPts val="2400"/>
              <a:buFont typeface="Calibri"/>
              <a:buAutoNum type="arabicPeriod"/>
            </a:pPr>
            <a:r>
              <a:rPr lang="en-US"/>
              <a:t>General examples </a:t>
            </a:r>
            <a:endParaRPr/>
          </a:p>
          <a:p>
            <a:pPr marL="971550" lvl="1" indent="-514350" algn="l" rtl="0">
              <a:lnSpc>
                <a:spcPct val="90000"/>
              </a:lnSpc>
              <a:spcBef>
                <a:spcPts val="500"/>
              </a:spcBef>
              <a:spcAft>
                <a:spcPts val="0"/>
              </a:spcAft>
              <a:buClr>
                <a:schemeClr val="dk1"/>
              </a:buClr>
              <a:buSzPts val="2400"/>
              <a:buFont typeface="Calibri"/>
              <a:buAutoNum type="arabicPeriod"/>
            </a:pPr>
            <a:r>
              <a:rPr lang="en-US"/>
              <a:t>High-level bioinformatics </a:t>
            </a:r>
            <a:endParaRPr/>
          </a:p>
          <a:p>
            <a:pPr marL="971550" lvl="1" indent="-514350" algn="l" rtl="0">
              <a:lnSpc>
                <a:spcPct val="90000"/>
              </a:lnSpc>
              <a:spcBef>
                <a:spcPts val="500"/>
              </a:spcBef>
              <a:spcAft>
                <a:spcPts val="0"/>
              </a:spcAft>
              <a:buClr>
                <a:schemeClr val="dk1"/>
              </a:buClr>
              <a:buSzPts val="2400"/>
              <a:buFont typeface="Calibri"/>
              <a:buAutoNum type="arabicPeriod"/>
            </a:pPr>
            <a:r>
              <a:rPr lang="en-US"/>
              <a:t>High-level string manipulation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Outline of Plan – Hybrid approach</a:t>
            </a:r>
            <a:endParaRPr/>
          </a:p>
        </p:txBody>
      </p:sp>
      <p:sp>
        <p:nvSpPr>
          <p:cNvPr id="102" name="Google Shape;102;p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514350" lvl="0" indent="-514350" algn="l" rtl="0">
              <a:lnSpc>
                <a:spcPct val="90000"/>
              </a:lnSpc>
              <a:spcBef>
                <a:spcPts val="0"/>
              </a:spcBef>
              <a:spcAft>
                <a:spcPts val="0"/>
              </a:spcAft>
              <a:buClr>
                <a:schemeClr val="dk1"/>
              </a:buClr>
              <a:buSzPts val="2800"/>
              <a:buFont typeface="Calibri"/>
              <a:buAutoNum type="arabicPeriod"/>
            </a:pPr>
            <a:r>
              <a:rPr lang="en-US"/>
              <a:t>Face to face (about 50% of the time via Zoom)</a:t>
            </a:r>
            <a:endParaRPr/>
          </a:p>
          <a:p>
            <a:pPr marL="971550" lvl="1" indent="-514350" algn="l" rtl="0">
              <a:lnSpc>
                <a:spcPct val="90000"/>
              </a:lnSpc>
              <a:spcBef>
                <a:spcPts val="500"/>
              </a:spcBef>
              <a:spcAft>
                <a:spcPts val="0"/>
              </a:spcAft>
              <a:buClr>
                <a:schemeClr val="dk1"/>
              </a:buClr>
              <a:buSzPts val="2400"/>
              <a:buFont typeface="Calibri"/>
              <a:buAutoNum type="arabicPeriod"/>
            </a:pPr>
            <a:r>
              <a:rPr lang="en-US"/>
              <a:t>Lecturing and Q&amp;A</a:t>
            </a:r>
            <a:endParaRPr/>
          </a:p>
          <a:p>
            <a:pPr marL="971550" lvl="1" indent="-361950" algn="l" rtl="0">
              <a:lnSpc>
                <a:spcPct val="90000"/>
              </a:lnSpc>
              <a:spcBef>
                <a:spcPts val="500"/>
              </a:spcBef>
              <a:spcAft>
                <a:spcPts val="0"/>
              </a:spcAft>
              <a:buClr>
                <a:schemeClr val="dk1"/>
              </a:buClr>
              <a:buSzPts val="2400"/>
              <a:buFont typeface="Calibri"/>
              <a:buNone/>
            </a:pPr>
            <a:endParaRPr/>
          </a:p>
          <a:p>
            <a:pPr marL="514350" lvl="0" indent="-514350" algn="l" rtl="0">
              <a:lnSpc>
                <a:spcPct val="90000"/>
              </a:lnSpc>
              <a:spcBef>
                <a:spcPts val="1000"/>
              </a:spcBef>
              <a:spcAft>
                <a:spcPts val="0"/>
              </a:spcAft>
              <a:buClr>
                <a:schemeClr val="dk1"/>
              </a:buClr>
              <a:buSzPts val="2800"/>
              <a:buFont typeface="Calibri"/>
              <a:buAutoNum type="arabicPeriod"/>
            </a:pPr>
            <a:r>
              <a:rPr lang="en-US"/>
              <a:t>Online Material (do this sequentially)</a:t>
            </a:r>
            <a:endParaRPr/>
          </a:p>
          <a:p>
            <a:pPr marL="971550" lvl="1" indent="-514350" algn="l" rtl="0">
              <a:lnSpc>
                <a:spcPct val="90000"/>
              </a:lnSpc>
              <a:spcBef>
                <a:spcPts val="500"/>
              </a:spcBef>
              <a:spcAft>
                <a:spcPts val="0"/>
              </a:spcAft>
              <a:buClr>
                <a:schemeClr val="dk1"/>
              </a:buClr>
              <a:buSzPts val="2400"/>
              <a:buFont typeface="Calibri"/>
              <a:buAutoNum type="arabicPeriod"/>
            </a:pPr>
            <a:r>
              <a:rPr lang="en-US"/>
              <a:t>Videos of screencasts </a:t>
            </a:r>
            <a:endParaRPr/>
          </a:p>
          <a:p>
            <a:pPr marL="971550" lvl="1" indent="-514350" algn="l" rtl="0">
              <a:lnSpc>
                <a:spcPct val="90000"/>
              </a:lnSpc>
              <a:spcBef>
                <a:spcPts val="500"/>
              </a:spcBef>
              <a:spcAft>
                <a:spcPts val="0"/>
              </a:spcAft>
              <a:buClr>
                <a:schemeClr val="dk1"/>
              </a:buClr>
              <a:buSzPts val="2400"/>
              <a:buFont typeface="Calibri"/>
              <a:buAutoNum type="arabicPeriod"/>
            </a:pPr>
            <a:r>
              <a:rPr lang="en-US"/>
              <a:t>Progress check assignments</a:t>
            </a:r>
            <a:endParaRPr/>
          </a:p>
          <a:p>
            <a:pPr marL="457200" lvl="1" indent="0" algn="l" rtl="0">
              <a:lnSpc>
                <a:spcPct val="90000"/>
              </a:lnSpc>
              <a:spcBef>
                <a:spcPts val="500"/>
              </a:spcBef>
              <a:spcAft>
                <a:spcPts val="0"/>
              </a:spcAft>
              <a:buClr>
                <a:schemeClr val="dk1"/>
              </a:buClr>
              <a:buSzPts val="2400"/>
              <a:buNone/>
            </a:pPr>
            <a:endParaRPr/>
          </a:p>
          <a:p>
            <a:pPr marL="971550" lvl="1" indent="-361950" algn="l" rtl="0">
              <a:lnSpc>
                <a:spcPct val="90000"/>
              </a:lnSpc>
              <a:spcBef>
                <a:spcPts val="500"/>
              </a:spcBef>
              <a:spcAft>
                <a:spcPts val="0"/>
              </a:spcAft>
              <a:buClr>
                <a:schemeClr val="dk1"/>
              </a:buClr>
              <a:buSzPts val="2400"/>
              <a:buFont typeface="Calibri"/>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ga7ab726bc7_0_0"/>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a:t>Available material </a:t>
            </a:r>
            <a:endParaRPr/>
          </a:p>
        </p:txBody>
      </p:sp>
      <p:sp>
        <p:nvSpPr>
          <p:cNvPr id="109" name="Google Shape;109;ga7ab726bc7_0_0"/>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Autofit/>
          </a:bodyPr>
          <a:lstStyle/>
          <a:p>
            <a:pPr marL="457200" lvl="0" indent="-342900" algn="l" rtl="0">
              <a:lnSpc>
                <a:spcPct val="115000"/>
              </a:lnSpc>
              <a:spcBef>
                <a:spcPts val="1000"/>
              </a:spcBef>
              <a:spcAft>
                <a:spcPts val="0"/>
              </a:spcAft>
              <a:buSzPts val="1800"/>
              <a:buChar char="•"/>
            </a:pPr>
            <a:r>
              <a:rPr lang="en-US" dirty="0"/>
              <a:t>While we are live coding in either Spyder or </a:t>
            </a:r>
            <a:r>
              <a:rPr lang="en-US" dirty="0" err="1"/>
              <a:t>Jupyter</a:t>
            </a:r>
            <a:r>
              <a:rPr lang="en-US" dirty="0"/>
              <a:t> Notebooks </a:t>
            </a:r>
            <a:endParaRPr dirty="0"/>
          </a:p>
          <a:p>
            <a:pPr marL="914400" lvl="1" indent="-342900" algn="l" rtl="0">
              <a:lnSpc>
                <a:spcPct val="115000"/>
              </a:lnSpc>
              <a:spcBef>
                <a:spcPts val="0"/>
              </a:spcBef>
              <a:spcAft>
                <a:spcPts val="0"/>
              </a:spcAft>
              <a:buSzPts val="1800"/>
              <a:buChar char="•"/>
            </a:pPr>
            <a:r>
              <a:rPr lang="en-US" dirty="0"/>
              <a:t>You are encouraged to follow along </a:t>
            </a:r>
            <a:endParaRPr dirty="0"/>
          </a:p>
          <a:p>
            <a:pPr marL="457200" lvl="0" indent="-342900" algn="l" rtl="0">
              <a:lnSpc>
                <a:spcPct val="115000"/>
              </a:lnSpc>
              <a:spcBef>
                <a:spcPts val="0"/>
              </a:spcBef>
              <a:spcAft>
                <a:spcPts val="0"/>
              </a:spcAft>
              <a:buSzPts val="1800"/>
              <a:buChar char="•"/>
            </a:pPr>
            <a:r>
              <a:rPr lang="en-US" dirty="0"/>
              <a:t>PDF versions of this are on Canvas and may be helpful to have open</a:t>
            </a:r>
          </a:p>
          <a:p>
            <a:pPr>
              <a:lnSpc>
                <a:spcPct val="115000"/>
              </a:lnSpc>
              <a:spcBef>
                <a:spcPts val="0"/>
              </a:spcBef>
            </a:pPr>
            <a:r>
              <a:rPr lang="en-US" dirty="0"/>
              <a:t>We will be pulling information from </a:t>
            </a:r>
            <a:r>
              <a:rPr lang="en-US" dirty="0" err="1"/>
              <a:t>Jupyter</a:t>
            </a:r>
            <a:r>
              <a:rPr lang="en-US" dirty="0"/>
              <a:t> Notebooks which have more explanation than we plan on saying </a:t>
            </a:r>
          </a:p>
          <a:p>
            <a:pPr marL="114300" lvl="0" indent="0" algn="l" rtl="0">
              <a:lnSpc>
                <a:spcPct val="115000"/>
              </a:lnSpc>
              <a:spcBef>
                <a:spcPts val="0"/>
              </a:spcBef>
              <a:spcAft>
                <a:spcPts val="0"/>
              </a:spcAft>
              <a:buSzPts val="1800"/>
              <a:buNone/>
            </a:pP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63273-DD86-344E-9659-5A9139E92DDA}"/>
              </a:ext>
            </a:extLst>
          </p:cNvPr>
          <p:cNvSpPr>
            <a:spLocks noGrp="1"/>
          </p:cNvSpPr>
          <p:nvPr>
            <p:ph type="title"/>
          </p:nvPr>
        </p:nvSpPr>
        <p:spPr>
          <a:xfrm>
            <a:off x="1198182" y="381000"/>
            <a:ext cx="10003218" cy="1600124"/>
          </a:xfrm>
        </p:spPr>
        <p:txBody>
          <a:bodyPr>
            <a:normAutofit/>
          </a:bodyPr>
          <a:lstStyle/>
          <a:p>
            <a:r>
              <a:rPr lang="en-US" dirty="0"/>
              <a:t>Effective work environment</a:t>
            </a:r>
          </a:p>
        </p:txBody>
      </p:sp>
      <p:pic>
        <p:nvPicPr>
          <p:cNvPr id="2050" name="Picture 2">
            <a:extLst>
              <a:ext uri="{FF2B5EF4-FFF2-40B4-BE49-F238E27FC236}">
                <a16:creationId xmlns:a16="http://schemas.microsoft.com/office/drawing/2014/main" id="{28C564C0-790D-7D41-9ED2-81433345F98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1070" y="1495937"/>
            <a:ext cx="10302748" cy="5247963"/>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67BD6D70-BA72-4B48-AEC9-E525D4293BFC}"/>
              </a:ext>
            </a:extLst>
          </p:cNvPr>
          <p:cNvSpPr txBox="1"/>
          <p:nvPr/>
        </p:nvSpPr>
        <p:spPr>
          <a:xfrm>
            <a:off x="2237391" y="2638640"/>
            <a:ext cx="7924800" cy="369332"/>
          </a:xfrm>
          <a:prstGeom prst="rect">
            <a:avLst/>
          </a:prstGeom>
          <a:noFill/>
        </p:spPr>
        <p:txBody>
          <a:bodyPr wrap="square" rtlCol="0">
            <a:spAutoFit/>
          </a:bodyPr>
          <a:lstStyle/>
          <a:p>
            <a:r>
              <a:rPr lang="en-US" sz="1800" b="1" dirty="0">
                <a:solidFill>
                  <a:srgbClr val="FF0000"/>
                </a:solidFill>
              </a:rPr>
              <a:t>Spyder 		Folder with data and code files	    PDF for section </a:t>
            </a:r>
          </a:p>
        </p:txBody>
      </p:sp>
      <p:sp>
        <p:nvSpPr>
          <p:cNvPr id="5" name="TextBox 4">
            <a:extLst>
              <a:ext uri="{FF2B5EF4-FFF2-40B4-BE49-F238E27FC236}">
                <a16:creationId xmlns:a16="http://schemas.microsoft.com/office/drawing/2014/main" id="{5A49E400-D390-5945-9FDD-C59C12E3303A}"/>
              </a:ext>
            </a:extLst>
          </p:cNvPr>
          <p:cNvSpPr txBox="1"/>
          <p:nvPr/>
        </p:nvSpPr>
        <p:spPr>
          <a:xfrm>
            <a:off x="4127944" y="2177458"/>
            <a:ext cx="3429000" cy="369332"/>
          </a:xfrm>
          <a:prstGeom prst="rect">
            <a:avLst/>
          </a:prstGeom>
          <a:noFill/>
          <a:ln>
            <a:noFill/>
          </a:ln>
        </p:spPr>
        <p:txBody>
          <a:bodyPr wrap="square" rtlCol="0">
            <a:spAutoFit/>
          </a:bodyPr>
          <a:lstStyle/>
          <a:p>
            <a:r>
              <a:rPr lang="en-US" dirty="0">
                <a:solidFill>
                  <a:schemeClr val="accent1"/>
                </a:solidFill>
              </a:rPr>
              <a:t>Path to your working directory </a:t>
            </a:r>
          </a:p>
        </p:txBody>
      </p:sp>
      <p:cxnSp>
        <p:nvCxnSpPr>
          <p:cNvPr id="7" name="Straight Arrow Connector 6">
            <a:extLst>
              <a:ext uri="{FF2B5EF4-FFF2-40B4-BE49-F238E27FC236}">
                <a16:creationId xmlns:a16="http://schemas.microsoft.com/office/drawing/2014/main" id="{1E076E0B-BD04-5D4A-890E-37AE9205764F}"/>
              </a:ext>
            </a:extLst>
          </p:cNvPr>
          <p:cNvCxnSpPr/>
          <p:nvPr/>
        </p:nvCxnSpPr>
        <p:spPr>
          <a:xfrm flipH="1" flipV="1">
            <a:off x="6350000" y="1674040"/>
            <a:ext cx="330200" cy="424018"/>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24E43CB2-7D3D-1440-B59E-AAE94D6EBC41}"/>
              </a:ext>
            </a:extLst>
          </p:cNvPr>
          <p:cNvSpPr txBox="1"/>
          <p:nvPr/>
        </p:nvSpPr>
        <p:spPr>
          <a:xfrm>
            <a:off x="1336230" y="5803900"/>
            <a:ext cx="6438900" cy="369332"/>
          </a:xfrm>
          <a:prstGeom prst="rect">
            <a:avLst/>
          </a:prstGeom>
          <a:noFill/>
        </p:spPr>
        <p:txBody>
          <a:bodyPr wrap="square" rtlCol="0">
            <a:spAutoFit/>
          </a:bodyPr>
          <a:lstStyle/>
          <a:p>
            <a:r>
              <a:rPr lang="en-US" dirty="0"/>
              <a:t>Ideally Zoom will be on another monitor/</a:t>
            </a:r>
            <a:r>
              <a:rPr lang="en-US" dirty="0" err="1"/>
              <a:t>Ipad</a:t>
            </a:r>
            <a:r>
              <a:rPr lang="en-US" dirty="0"/>
              <a:t> </a:t>
            </a:r>
          </a:p>
        </p:txBody>
      </p:sp>
    </p:spTree>
    <p:extLst>
      <p:ext uri="{BB962C8B-B14F-4D97-AF65-F5344CB8AC3E}">
        <p14:creationId xmlns:p14="http://schemas.microsoft.com/office/powerpoint/2010/main" val="38409218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BBC1E-1AA6-7349-ADE5-B9B700931290}"/>
              </a:ext>
            </a:extLst>
          </p:cNvPr>
          <p:cNvSpPr>
            <a:spLocks noGrp="1"/>
          </p:cNvSpPr>
          <p:nvPr>
            <p:ph type="title"/>
          </p:nvPr>
        </p:nvSpPr>
        <p:spPr/>
        <p:txBody>
          <a:bodyPr/>
          <a:lstStyle/>
          <a:p>
            <a:r>
              <a:rPr lang="en-US" dirty="0"/>
              <a:t>Some quick notes: </a:t>
            </a:r>
          </a:p>
        </p:txBody>
      </p:sp>
      <p:sp>
        <p:nvSpPr>
          <p:cNvPr id="3" name="Text Placeholder 2">
            <a:extLst>
              <a:ext uri="{FF2B5EF4-FFF2-40B4-BE49-F238E27FC236}">
                <a16:creationId xmlns:a16="http://schemas.microsoft.com/office/drawing/2014/main" id="{0F53B3C7-9CC6-F846-8684-D9A0E797D3DB}"/>
              </a:ext>
            </a:extLst>
          </p:cNvPr>
          <p:cNvSpPr>
            <a:spLocks noGrp="1"/>
          </p:cNvSpPr>
          <p:nvPr>
            <p:ph type="body" idx="1"/>
          </p:nvPr>
        </p:nvSpPr>
        <p:spPr/>
        <p:txBody>
          <a:bodyPr/>
          <a:lstStyle/>
          <a:p>
            <a:pPr marL="628650" indent="-514350">
              <a:buFont typeface="+mj-lt"/>
              <a:buAutoNum type="arabicPeriod"/>
            </a:pPr>
            <a:r>
              <a:rPr lang="en-US" dirty="0"/>
              <a:t>We are here to answer your questions, and provide the guidance the goal is for you to be coding in a guided manner not just listening to us talk</a:t>
            </a:r>
          </a:p>
          <a:p>
            <a:pPr marL="628650" indent="-514350">
              <a:buFont typeface="+mj-lt"/>
              <a:buAutoNum type="arabicPeriod"/>
            </a:pPr>
            <a:r>
              <a:rPr lang="en-US" dirty="0"/>
              <a:t>Feel free to interrupt us at any time</a:t>
            </a:r>
          </a:p>
          <a:p>
            <a:pPr marL="628650" indent="-514350">
              <a:buFont typeface="+mj-lt"/>
              <a:buAutoNum type="arabicPeriod"/>
            </a:pPr>
            <a:r>
              <a:rPr lang="en-US" dirty="0"/>
              <a:t>There is a lot of material in the notebooks we are not going to go through all of it – but it is all there for you too continue learning</a:t>
            </a:r>
          </a:p>
        </p:txBody>
      </p:sp>
    </p:spTree>
    <p:extLst>
      <p:ext uri="{BB962C8B-B14F-4D97-AF65-F5344CB8AC3E}">
        <p14:creationId xmlns:p14="http://schemas.microsoft.com/office/powerpoint/2010/main" val="36262861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Day 1</a:t>
            </a:r>
            <a:endParaRPr/>
          </a:p>
        </p:txBody>
      </p:sp>
      <p:graphicFrame>
        <p:nvGraphicFramePr>
          <p:cNvPr id="123" name="Google Shape;123;p4"/>
          <p:cNvGraphicFramePr/>
          <p:nvPr>
            <p:extLst>
              <p:ext uri="{D42A27DB-BD31-4B8C-83A1-F6EECF244321}">
                <p14:modId xmlns:p14="http://schemas.microsoft.com/office/powerpoint/2010/main" val="1038276881"/>
              </p:ext>
            </p:extLst>
          </p:nvPr>
        </p:nvGraphicFramePr>
        <p:xfrm>
          <a:off x="838200" y="1825625"/>
          <a:ext cx="10515625" cy="4028490"/>
        </p:xfrm>
        <a:graphic>
          <a:graphicData uri="http://schemas.openxmlformats.org/drawingml/2006/table">
            <a:tbl>
              <a:tblPr firstRow="1" bandRow="1">
                <a:noFill/>
                <a:tableStyleId>{BDC89CF2-5B3D-42B9-B6F5-01EC46F6E823}</a:tableStyleId>
              </a:tblPr>
              <a:tblGrid>
                <a:gridCol w="2103125">
                  <a:extLst>
                    <a:ext uri="{9D8B030D-6E8A-4147-A177-3AD203B41FA5}">
                      <a16:colId xmlns:a16="http://schemas.microsoft.com/office/drawing/2014/main" val="20000"/>
                    </a:ext>
                  </a:extLst>
                </a:gridCol>
                <a:gridCol w="2103125">
                  <a:extLst>
                    <a:ext uri="{9D8B030D-6E8A-4147-A177-3AD203B41FA5}">
                      <a16:colId xmlns:a16="http://schemas.microsoft.com/office/drawing/2014/main" val="20001"/>
                    </a:ext>
                  </a:extLst>
                </a:gridCol>
                <a:gridCol w="2103125">
                  <a:extLst>
                    <a:ext uri="{9D8B030D-6E8A-4147-A177-3AD203B41FA5}">
                      <a16:colId xmlns:a16="http://schemas.microsoft.com/office/drawing/2014/main" val="20002"/>
                    </a:ext>
                  </a:extLst>
                </a:gridCol>
                <a:gridCol w="2103125">
                  <a:extLst>
                    <a:ext uri="{9D8B030D-6E8A-4147-A177-3AD203B41FA5}">
                      <a16:colId xmlns:a16="http://schemas.microsoft.com/office/drawing/2014/main" val="20003"/>
                    </a:ext>
                  </a:extLst>
                </a:gridCol>
                <a:gridCol w="2103125">
                  <a:extLst>
                    <a:ext uri="{9D8B030D-6E8A-4147-A177-3AD203B41FA5}">
                      <a16:colId xmlns:a16="http://schemas.microsoft.com/office/drawing/2014/main" val="20004"/>
                    </a:ext>
                  </a:extLst>
                </a:gridCol>
              </a:tblGrid>
              <a:tr h="370850">
                <a:tc>
                  <a:txBody>
                    <a:bodyPr/>
                    <a:lstStyle/>
                    <a:p>
                      <a:pPr marL="0" marR="0" lvl="0" indent="0" algn="l" rtl="0">
                        <a:spcBef>
                          <a:spcPts val="0"/>
                        </a:spcBef>
                        <a:spcAft>
                          <a:spcPts val="0"/>
                        </a:spcAft>
                        <a:buNone/>
                      </a:pPr>
                      <a:r>
                        <a:rPr lang="en-US" sz="1800" u="none" strike="noStrike" cap="none"/>
                        <a:t>Time</a:t>
                      </a:r>
                      <a:endParaRPr/>
                    </a:p>
                  </a:txBody>
                  <a:tcPr marL="91450" marR="91450" marT="45725" marB="45725"/>
                </a:tc>
                <a:tc>
                  <a:txBody>
                    <a:bodyPr/>
                    <a:lstStyle/>
                    <a:p>
                      <a:pPr marL="0" marR="0" lvl="0" indent="0" algn="l" rtl="0">
                        <a:spcBef>
                          <a:spcPts val="0"/>
                        </a:spcBef>
                        <a:spcAft>
                          <a:spcPts val="0"/>
                        </a:spcAft>
                        <a:buNone/>
                      </a:pPr>
                      <a:r>
                        <a:rPr lang="en-US" sz="1800"/>
                        <a:t>Format</a:t>
                      </a:r>
                      <a:endParaRPr/>
                    </a:p>
                  </a:txBody>
                  <a:tcPr marL="91450" marR="91450" marT="45725" marB="45725"/>
                </a:tc>
                <a:tc>
                  <a:txBody>
                    <a:bodyPr/>
                    <a:lstStyle/>
                    <a:p>
                      <a:pPr marL="0" marR="0" lvl="0" indent="0" algn="l" rtl="0">
                        <a:spcBef>
                          <a:spcPts val="0"/>
                        </a:spcBef>
                        <a:spcAft>
                          <a:spcPts val="0"/>
                        </a:spcAft>
                        <a:buNone/>
                      </a:pPr>
                      <a:r>
                        <a:rPr lang="en-US" sz="1800"/>
                        <a:t>Topic</a:t>
                      </a:r>
                      <a:endParaRPr/>
                    </a:p>
                  </a:txBody>
                  <a:tcPr marL="91450" marR="91450" marT="45725" marB="45725"/>
                </a:tc>
                <a:tc>
                  <a:txBody>
                    <a:bodyPr/>
                    <a:lstStyle/>
                    <a:p>
                      <a:pPr marL="0" marR="0" lvl="0" indent="0" algn="l" rtl="0">
                        <a:spcBef>
                          <a:spcPts val="0"/>
                        </a:spcBef>
                        <a:spcAft>
                          <a:spcPts val="0"/>
                        </a:spcAft>
                        <a:buNone/>
                      </a:pPr>
                      <a:r>
                        <a:rPr lang="en-US" sz="1800"/>
                        <a:t>Instructor </a:t>
                      </a:r>
                      <a:endParaRPr/>
                    </a:p>
                  </a:txBody>
                  <a:tcPr marL="91450" marR="91450" marT="45725" marB="45725"/>
                </a:tc>
                <a:tc>
                  <a:txBody>
                    <a:bodyPr/>
                    <a:lstStyle/>
                    <a:p>
                      <a:pPr marL="0" marR="0" lvl="0" indent="0" algn="l" rtl="0">
                        <a:spcBef>
                          <a:spcPts val="0"/>
                        </a:spcBef>
                        <a:spcAft>
                          <a:spcPts val="0"/>
                        </a:spcAft>
                        <a:buNone/>
                      </a:pPr>
                      <a:r>
                        <a:rPr lang="en-US" sz="1800"/>
                        <a:t>Resource</a:t>
                      </a:r>
                      <a:endParaRPr sz="1800"/>
                    </a:p>
                  </a:txBody>
                  <a:tcPr marL="91450" marR="91450" marT="45725" marB="45725"/>
                </a:tc>
                <a:extLst>
                  <a:ext uri="{0D108BD9-81ED-4DB2-BD59-A6C34878D82A}">
                    <a16:rowId xmlns:a16="http://schemas.microsoft.com/office/drawing/2014/main" val="10000"/>
                  </a:ext>
                </a:extLst>
              </a:tr>
              <a:tr h="370850">
                <a:tc>
                  <a:txBody>
                    <a:bodyPr/>
                    <a:lstStyle/>
                    <a:p>
                      <a:pPr marL="0" marR="0" lvl="0" indent="0" algn="l" rtl="0">
                        <a:spcBef>
                          <a:spcPts val="0"/>
                        </a:spcBef>
                        <a:spcAft>
                          <a:spcPts val="0"/>
                        </a:spcAft>
                        <a:buNone/>
                      </a:pPr>
                      <a:r>
                        <a:rPr lang="en-US" sz="1800"/>
                        <a:t>9am – 11am</a:t>
                      </a:r>
                      <a:endParaRPr/>
                    </a:p>
                  </a:txBody>
                  <a:tcPr marL="91450" marR="91450" marT="45725" marB="45725"/>
                </a:tc>
                <a:tc>
                  <a:txBody>
                    <a:bodyPr/>
                    <a:lstStyle/>
                    <a:p>
                      <a:pPr marL="0" marR="0" lvl="0" indent="0" algn="l" rtl="0">
                        <a:spcBef>
                          <a:spcPts val="0"/>
                        </a:spcBef>
                        <a:spcAft>
                          <a:spcPts val="0"/>
                        </a:spcAft>
                        <a:buNone/>
                      </a:pPr>
                      <a:r>
                        <a:rPr lang="en-US" sz="1800"/>
                        <a:t>In-person via zoom</a:t>
                      </a:r>
                      <a:endParaRPr/>
                    </a:p>
                  </a:txBody>
                  <a:tcPr marL="91450" marR="91450" marT="45725" marB="45725"/>
                </a:tc>
                <a:tc>
                  <a:txBody>
                    <a:bodyPr/>
                    <a:lstStyle/>
                    <a:p>
                      <a:pPr marL="0" marR="0" lvl="0" indent="0" algn="l" rtl="0">
                        <a:spcBef>
                          <a:spcPts val="0"/>
                        </a:spcBef>
                        <a:spcAft>
                          <a:spcPts val="0"/>
                        </a:spcAft>
                        <a:buNone/>
                      </a:pPr>
                      <a:r>
                        <a:rPr lang="en-US" sz="1800"/>
                        <a:t>Why python?</a:t>
                      </a:r>
                      <a:endParaRPr/>
                    </a:p>
                    <a:p>
                      <a:pPr marL="0" marR="0" lvl="0" indent="0" algn="l" rtl="0">
                        <a:spcBef>
                          <a:spcPts val="0"/>
                        </a:spcBef>
                        <a:spcAft>
                          <a:spcPts val="0"/>
                        </a:spcAft>
                        <a:buNone/>
                      </a:pPr>
                      <a:r>
                        <a:rPr lang="en-US" sz="1800"/>
                        <a:t>A python primer</a:t>
                      </a:r>
                      <a:endParaRPr/>
                    </a:p>
                  </a:txBody>
                  <a:tcPr marL="91450" marR="91450" marT="45725" marB="45725"/>
                </a:tc>
                <a:tc>
                  <a:txBody>
                    <a:bodyPr/>
                    <a:lstStyle/>
                    <a:p>
                      <a:pPr marL="0" marR="0" lvl="0" indent="0" algn="l" rtl="0">
                        <a:spcBef>
                          <a:spcPts val="0"/>
                        </a:spcBef>
                        <a:spcAft>
                          <a:spcPts val="0"/>
                        </a:spcAft>
                        <a:buNone/>
                      </a:pPr>
                      <a:r>
                        <a:rPr lang="en-US" sz="1800" dirty="0"/>
                        <a:t>Gaby</a:t>
                      </a:r>
                      <a:endParaRPr dirty="0"/>
                    </a:p>
                  </a:txBody>
                  <a:tcPr marL="91450" marR="91450" marT="45725" marB="45725"/>
                </a:tc>
                <a:tc>
                  <a:txBody>
                    <a:bodyPr/>
                    <a:lstStyle/>
                    <a:p>
                      <a:pPr marL="0" marR="0" lvl="0" indent="0" algn="l" rtl="0">
                        <a:spcBef>
                          <a:spcPts val="0"/>
                        </a:spcBef>
                        <a:spcAft>
                          <a:spcPts val="0"/>
                        </a:spcAft>
                        <a:buNone/>
                      </a:pPr>
                      <a:r>
                        <a:rPr lang="en-US" sz="1800" dirty="0"/>
                        <a:t>Intro slides, 00_python_primer</a:t>
                      </a:r>
                      <a:endParaRPr sz="1800" dirty="0"/>
                    </a:p>
                  </a:txBody>
                  <a:tcPr marL="91450" marR="91450" marT="45725" marB="45725"/>
                </a:tc>
                <a:extLst>
                  <a:ext uri="{0D108BD9-81ED-4DB2-BD59-A6C34878D82A}">
                    <a16:rowId xmlns:a16="http://schemas.microsoft.com/office/drawing/2014/main" val="10001"/>
                  </a:ext>
                </a:extLst>
              </a:tr>
              <a:tr h="370850">
                <a:tc>
                  <a:txBody>
                    <a:bodyPr/>
                    <a:lstStyle/>
                    <a:p>
                      <a:pPr marL="0" marR="0" lvl="0" indent="0" algn="l" rtl="0">
                        <a:spcBef>
                          <a:spcPts val="0"/>
                        </a:spcBef>
                        <a:spcAft>
                          <a:spcPts val="0"/>
                        </a:spcAft>
                        <a:buNone/>
                      </a:pPr>
                      <a:r>
                        <a:rPr lang="en-US" sz="1800"/>
                        <a:t>11 am - noon</a:t>
                      </a:r>
                      <a:endParaRPr sz="1800"/>
                    </a:p>
                  </a:txBody>
                  <a:tcPr marL="91450" marR="91450" marT="45725" marB="45725"/>
                </a:tc>
                <a:tc>
                  <a:txBody>
                    <a:bodyPr/>
                    <a:lstStyle/>
                    <a:p>
                      <a:pPr marL="0" marR="0" lvl="0" indent="0" algn="l" rtl="0">
                        <a:spcBef>
                          <a:spcPts val="0"/>
                        </a:spcBef>
                        <a:spcAft>
                          <a:spcPts val="0"/>
                        </a:spcAft>
                        <a:buNone/>
                      </a:pPr>
                      <a:r>
                        <a:rPr lang="en-US" sz="1800"/>
                        <a:t>In-person via zoom</a:t>
                      </a:r>
                      <a:endParaRPr sz="1800"/>
                    </a:p>
                  </a:txBody>
                  <a:tcPr marL="91450" marR="91450" marT="45725" marB="45725"/>
                </a:tc>
                <a:tc>
                  <a:txBody>
                    <a:bodyPr/>
                    <a:lstStyle/>
                    <a:p>
                      <a:pPr marL="0" marR="0" lvl="0" indent="0" algn="l" rtl="0">
                        <a:spcBef>
                          <a:spcPts val="0"/>
                        </a:spcBef>
                        <a:spcAft>
                          <a:spcPts val="0"/>
                        </a:spcAft>
                        <a:buNone/>
                      </a:pPr>
                      <a:r>
                        <a:rPr lang="en-US" sz="1800"/>
                        <a:t>Python tools for data science</a:t>
                      </a:r>
                      <a:endParaRPr sz="1800"/>
                    </a:p>
                  </a:txBody>
                  <a:tcPr marL="91450" marR="91450" marT="45725" marB="45725"/>
                </a:tc>
                <a:tc>
                  <a:txBody>
                    <a:bodyPr/>
                    <a:lstStyle/>
                    <a:p>
                      <a:pPr marL="0" marR="0" lvl="0" indent="0" algn="l" rtl="0">
                        <a:spcBef>
                          <a:spcPts val="0"/>
                        </a:spcBef>
                        <a:spcAft>
                          <a:spcPts val="0"/>
                        </a:spcAft>
                        <a:buNone/>
                      </a:pPr>
                      <a:r>
                        <a:rPr lang="en-US" sz="1800"/>
                        <a:t>Roshni</a:t>
                      </a:r>
                      <a:endParaRPr sz="1800"/>
                    </a:p>
                  </a:txBody>
                  <a:tcPr marL="91450" marR="91450" marT="45725" marB="45725"/>
                </a:tc>
                <a:tc>
                  <a:txBody>
                    <a:bodyPr/>
                    <a:lstStyle/>
                    <a:p>
                      <a:pPr marL="0" marR="0" lvl="0" indent="0" algn="l" rtl="0">
                        <a:spcBef>
                          <a:spcPts val="0"/>
                        </a:spcBef>
                        <a:spcAft>
                          <a:spcPts val="0"/>
                        </a:spcAft>
                        <a:buNone/>
                      </a:pPr>
                      <a:r>
                        <a:rPr lang="en-US" sz="1800" dirty="0" err="1"/>
                        <a:t>Python_objects</a:t>
                      </a:r>
                      <a:r>
                        <a:rPr lang="en-US" sz="1800" dirty="0"/>
                        <a:t> intro 01_python_tools</a:t>
                      </a:r>
                      <a:endParaRPr sz="1800" dirty="0"/>
                    </a:p>
                  </a:txBody>
                  <a:tcPr marL="91450" marR="91450" marT="45725" marB="45725"/>
                </a:tc>
                <a:extLst>
                  <a:ext uri="{0D108BD9-81ED-4DB2-BD59-A6C34878D82A}">
                    <a16:rowId xmlns:a16="http://schemas.microsoft.com/office/drawing/2014/main" val="10002"/>
                  </a:ext>
                </a:extLst>
              </a:tr>
              <a:tr h="370850">
                <a:tc>
                  <a:txBody>
                    <a:bodyPr/>
                    <a:lstStyle/>
                    <a:p>
                      <a:pPr marL="0" marR="0" lvl="0" indent="0" algn="l" rtl="0">
                        <a:spcBef>
                          <a:spcPts val="0"/>
                        </a:spcBef>
                        <a:spcAft>
                          <a:spcPts val="0"/>
                        </a:spcAft>
                        <a:buNone/>
                      </a:pPr>
                      <a:r>
                        <a:rPr lang="en-US" sz="1800"/>
                        <a:t>1pm-2pm</a:t>
                      </a:r>
                      <a:endParaRPr/>
                    </a:p>
                  </a:txBody>
                  <a:tcPr marL="91450" marR="91450" marT="45725" marB="45725"/>
                </a:tc>
                <a:tc>
                  <a:txBody>
                    <a:bodyPr/>
                    <a:lstStyle/>
                    <a:p>
                      <a:pPr marL="0" marR="0" lvl="0" indent="0" algn="l" rtl="0">
                        <a:spcBef>
                          <a:spcPts val="0"/>
                        </a:spcBef>
                        <a:spcAft>
                          <a:spcPts val="0"/>
                        </a:spcAft>
                        <a:buNone/>
                      </a:pPr>
                      <a:r>
                        <a:rPr lang="en-US" sz="1800"/>
                        <a:t>In-person via zoom</a:t>
                      </a:r>
                      <a:endParaRPr/>
                    </a:p>
                  </a:txBody>
                  <a:tcPr marL="91450" marR="91450" marT="45725" marB="45725"/>
                </a:tc>
                <a:tc>
                  <a:txBody>
                    <a:bodyPr/>
                    <a:lstStyle/>
                    <a:p>
                      <a:pPr marL="0" marR="0" lvl="0" indent="0" algn="l" rtl="0">
                        <a:spcBef>
                          <a:spcPts val="0"/>
                        </a:spcBef>
                        <a:spcAft>
                          <a:spcPts val="0"/>
                        </a:spcAft>
                        <a:buNone/>
                      </a:pPr>
                      <a:r>
                        <a:rPr lang="en-US" sz="1800"/>
                        <a:t>Python tools for data science </a:t>
                      </a:r>
                      <a:endParaRPr/>
                    </a:p>
                    <a:p>
                      <a:pPr marL="0" marR="0" lvl="0" indent="0" algn="l" rtl="0">
                        <a:spcBef>
                          <a:spcPts val="0"/>
                        </a:spcBef>
                        <a:spcAft>
                          <a:spcPts val="0"/>
                        </a:spcAft>
                        <a:buNone/>
                      </a:pPr>
                      <a:r>
                        <a:rPr lang="en-US" sz="1800"/>
                        <a:t>Data wrangling, cleaning, summarizing</a:t>
                      </a:r>
                      <a:endParaRPr/>
                    </a:p>
                  </a:txBody>
                  <a:tcPr marL="91450" marR="91450" marT="45725" marB="45725"/>
                </a:tc>
                <a:tc>
                  <a:txBody>
                    <a:bodyPr/>
                    <a:lstStyle/>
                    <a:p>
                      <a:pPr marL="0" marR="0" lvl="0" indent="0" algn="l" rtl="0">
                        <a:spcBef>
                          <a:spcPts val="0"/>
                        </a:spcBef>
                        <a:spcAft>
                          <a:spcPts val="0"/>
                        </a:spcAft>
                        <a:buNone/>
                      </a:pPr>
                      <a:r>
                        <a:rPr lang="en-US" sz="1800"/>
                        <a:t>Gaby</a:t>
                      </a:r>
                      <a:endParaRPr/>
                    </a:p>
                  </a:txBody>
                  <a:tcPr marL="91450" marR="91450" marT="45725" marB="45725"/>
                </a:tc>
                <a:tc>
                  <a:txBody>
                    <a:bodyPr/>
                    <a:lstStyle/>
                    <a:p>
                      <a:pPr marL="0" marR="0" lvl="0" indent="0" algn="l" rtl="0">
                        <a:spcBef>
                          <a:spcPts val="0"/>
                        </a:spcBef>
                        <a:spcAft>
                          <a:spcPts val="0"/>
                        </a:spcAft>
                        <a:buNone/>
                      </a:pPr>
                      <a:r>
                        <a:rPr lang="en-US" sz="1800"/>
                        <a:t>02_python_pandas</a:t>
                      </a:r>
                      <a:endParaRPr sz="1800"/>
                    </a:p>
                  </a:txBody>
                  <a:tcPr marL="91450" marR="91450" marT="45725" marB="45725"/>
                </a:tc>
                <a:extLst>
                  <a:ext uri="{0D108BD9-81ED-4DB2-BD59-A6C34878D82A}">
                    <a16:rowId xmlns:a16="http://schemas.microsoft.com/office/drawing/2014/main" val="10003"/>
                  </a:ext>
                </a:extLst>
              </a:tr>
              <a:tr h="370850">
                <a:tc>
                  <a:txBody>
                    <a:bodyPr/>
                    <a:lstStyle/>
                    <a:p>
                      <a:pPr marL="0" marR="0" lvl="0" indent="0" algn="l" rtl="0">
                        <a:spcBef>
                          <a:spcPts val="0"/>
                        </a:spcBef>
                        <a:spcAft>
                          <a:spcPts val="0"/>
                        </a:spcAft>
                        <a:buNone/>
                      </a:pPr>
                      <a:r>
                        <a:rPr lang="en-US" sz="1800" dirty="0"/>
                        <a:t>2pm -5pm</a:t>
                      </a:r>
                      <a:endParaRPr dirty="0"/>
                    </a:p>
                  </a:txBody>
                  <a:tcPr marL="91450" marR="91450" marT="45725" marB="45725"/>
                </a:tc>
                <a:tc>
                  <a:txBody>
                    <a:bodyPr/>
                    <a:lstStyle/>
                    <a:p>
                      <a:pPr marL="0" marR="0" lvl="0" indent="0" algn="l" rtl="0">
                        <a:spcBef>
                          <a:spcPts val="0"/>
                        </a:spcBef>
                        <a:spcAft>
                          <a:spcPts val="0"/>
                        </a:spcAft>
                        <a:buNone/>
                      </a:pPr>
                      <a:r>
                        <a:rPr lang="en-US" sz="1800"/>
                        <a:t>Asynchronous material </a:t>
                      </a:r>
                      <a:endParaRPr/>
                    </a:p>
                  </a:txBody>
                  <a:tcPr marL="91450" marR="91450" marT="45725" marB="45725"/>
                </a:tc>
                <a:tc>
                  <a:txBody>
                    <a:bodyPr/>
                    <a:lstStyle/>
                    <a:p>
                      <a:pPr marL="0" marR="0" lvl="0" indent="0" algn="l" rtl="0">
                        <a:spcBef>
                          <a:spcPts val="0"/>
                        </a:spcBef>
                        <a:spcAft>
                          <a:spcPts val="0"/>
                        </a:spcAft>
                        <a:buNone/>
                      </a:pPr>
                      <a:r>
                        <a:rPr lang="en-US" sz="1800"/>
                        <a:t>Data Munging</a:t>
                      </a:r>
                      <a:endParaRPr/>
                    </a:p>
                  </a:txBody>
                  <a:tcPr marL="91450" marR="91450" marT="45725" marB="45725"/>
                </a:tc>
                <a:tc>
                  <a:txBody>
                    <a:bodyPr/>
                    <a:lstStyle/>
                    <a:p>
                      <a:pPr marL="0" marR="0" lvl="0" indent="0" algn="l" rtl="0">
                        <a:spcBef>
                          <a:spcPts val="0"/>
                        </a:spcBef>
                        <a:spcAft>
                          <a:spcPts val="0"/>
                        </a:spcAft>
                        <a:buNone/>
                      </a:pPr>
                      <a:r>
                        <a:rPr lang="en-US" sz="1800"/>
                        <a:t>Gaby available via Slack</a:t>
                      </a:r>
                      <a:endParaRPr/>
                    </a:p>
                  </a:txBody>
                  <a:tcPr marL="91450" marR="91450" marT="45725" marB="45725"/>
                </a:tc>
                <a:tc>
                  <a:txBody>
                    <a:bodyPr/>
                    <a:lstStyle/>
                    <a:p>
                      <a:pPr marL="0" marR="0" lvl="0" indent="0" algn="l" rtl="0">
                        <a:spcBef>
                          <a:spcPts val="0"/>
                        </a:spcBef>
                        <a:spcAft>
                          <a:spcPts val="0"/>
                        </a:spcAft>
                        <a:buNone/>
                      </a:pPr>
                      <a:r>
                        <a:rPr lang="en-US" sz="1800" dirty="0"/>
                        <a:t>Day 1 independent work videos</a:t>
                      </a:r>
                      <a:endParaRPr sz="1800" dirty="0"/>
                    </a:p>
                  </a:txBody>
                  <a:tcPr marL="91450" marR="91450" marT="45725" marB="45725"/>
                </a:tc>
                <a:extLst>
                  <a:ext uri="{0D108BD9-81ED-4DB2-BD59-A6C34878D82A}">
                    <a16:rowId xmlns:a16="http://schemas.microsoft.com/office/drawing/2014/main" val="10004"/>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Day 2</a:t>
            </a:r>
            <a:endParaRPr/>
          </a:p>
        </p:txBody>
      </p:sp>
      <p:graphicFrame>
        <p:nvGraphicFramePr>
          <p:cNvPr id="2" name="Table 1">
            <a:extLst>
              <a:ext uri="{FF2B5EF4-FFF2-40B4-BE49-F238E27FC236}">
                <a16:creationId xmlns:a16="http://schemas.microsoft.com/office/drawing/2014/main" id="{8BFEABE9-2036-3843-84CE-245C06219359}"/>
              </a:ext>
            </a:extLst>
          </p:cNvPr>
          <p:cNvGraphicFramePr>
            <a:graphicFrameLocks noGrp="1"/>
          </p:cNvGraphicFramePr>
          <p:nvPr/>
        </p:nvGraphicFramePr>
        <p:xfrm>
          <a:off x="838200" y="2080777"/>
          <a:ext cx="10515600" cy="3841033"/>
        </p:xfrm>
        <a:graphic>
          <a:graphicData uri="http://schemas.openxmlformats.org/drawingml/2006/table">
            <a:tbl>
              <a:tblPr/>
              <a:tblGrid>
                <a:gridCol w="2103120">
                  <a:extLst>
                    <a:ext uri="{9D8B030D-6E8A-4147-A177-3AD203B41FA5}">
                      <a16:colId xmlns:a16="http://schemas.microsoft.com/office/drawing/2014/main" val="1643094191"/>
                    </a:ext>
                  </a:extLst>
                </a:gridCol>
                <a:gridCol w="2103120">
                  <a:extLst>
                    <a:ext uri="{9D8B030D-6E8A-4147-A177-3AD203B41FA5}">
                      <a16:colId xmlns:a16="http://schemas.microsoft.com/office/drawing/2014/main" val="1855105119"/>
                    </a:ext>
                  </a:extLst>
                </a:gridCol>
                <a:gridCol w="2103120">
                  <a:extLst>
                    <a:ext uri="{9D8B030D-6E8A-4147-A177-3AD203B41FA5}">
                      <a16:colId xmlns:a16="http://schemas.microsoft.com/office/drawing/2014/main" val="678389098"/>
                    </a:ext>
                  </a:extLst>
                </a:gridCol>
                <a:gridCol w="2103120">
                  <a:extLst>
                    <a:ext uri="{9D8B030D-6E8A-4147-A177-3AD203B41FA5}">
                      <a16:colId xmlns:a16="http://schemas.microsoft.com/office/drawing/2014/main" val="2618109063"/>
                    </a:ext>
                  </a:extLst>
                </a:gridCol>
                <a:gridCol w="2103120">
                  <a:extLst>
                    <a:ext uri="{9D8B030D-6E8A-4147-A177-3AD203B41FA5}">
                      <a16:colId xmlns:a16="http://schemas.microsoft.com/office/drawing/2014/main" val="3968973778"/>
                    </a:ext>
                  </a:extLst>
                </a:gridCol>
              </a:tblGrid>
              <a:tr h="371139">
                <a:tc>
                  <a:txBody>
                    <a:bodyPr/>
                    <a:lstStyle/>
                    <a:p>
                      <a:pPr rtl="0" fontAlgn="t">
                        <a:spcBef>
                          <a:spcPts val="0"/>
                        </a:spcBef>
                        <a:spcAft>
                          <a:spcPts val="0"/>
                        </a:spcAft>
                      </a:pPr>
                      <a:r>
                        <a:rPr lang="en-US" sz="1800" b="1" i="0" u="none" strike="noStrike">
                          <a:solidFill>
                            <a:srgbClr val="000000"/>
                          </a:solidFill>
                          <a:effectLst/>
                          <a:latin typeface="Calibri" panose="020F0502020204030204" pitchFamily="34" charset="0"/>
                        </a:rPr>
                        <a:t>Time</a:t>
                      </a:r>
                      <a:endParaRPr lang="en-US" sz="1400">
                        <a:effectLst/>
                      </a:endParaRPr>
                    </a:p>
                  </a:txBody>
                  <a:tcPr marL="95164" marR="95164" marT="47582" marB="47582">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E6E6E6"/>
                    </a:solidFill>
                  </a:tcPr>
                </a:tc>
                <a:tc>
                  <a:txBody>
                    <a:bodyPr/>
                    <a:lstStyle/>
                    <a:p>
                      <a:pPr rtl="0" fontAlgn="t">
                        <a:spcBef>
                          <a:spcPts val="0"/>
                        </a:spcBef>
                        <a:spcAft>
                          <a:spcPts val="0"/>
                        </a:spcAft>
                      </a:pPr>
                      <a:r>
                        <a:rPr lang="en-US" sz="1800" b="1" i="0" u="none" strike="noStrike">
                          <a:solidFill>
                            <a:srgbClr val="000000"/>
                          </a:solidFill>
                          <a:effectLst/>
                          <a:latin typeface="Calibri" panose="020F0502020204030204" pitchFamily="34" charset="0"/>
                        </a:rPr>
                        <a:t>Format</a:t>
                      </a:r>
                      <a:endParaRPr lang="en-US" sz="1400">
                        <a:effectLst/>
                      </a:endParaRPr>
                    </a:p>
                  </a:txBody>
                  <a:tcPr marL="95164" marR="95164" marT="47582" marB="47582">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E6E6E6"/>
                    </a:solidFill>
                  </a:tcPr>
                </a:tc>
                <a:tc>
                  <a:txBody>
                    <a:bodyPr/>
                    <a:lstStyle/>
                    <a:p>
                      <a:pPr rtl="0" fontAlgn="t">
                        <a:spcBef>
                          <a:spcPts val="0"/>
                        </a:spcBef>
                        <a:spcAft>
                          <a:spcPts val="0"/>
                        </a:spcAft>
                      </a:pPr>
                      <a:r>
                        <a:rPr lang="en-US" sz="1800" b="1" i="0" u="none" strike="noStrike">
                          <a:solidFill>
                            <a:srgbClr val="000000"/>
                          </a:solidFill>
                          <a:effectLst/>
                          <a:latin typeface="Calibri" panose="020F0502020204030204" pitchFamily="34" charset="0"/>
                        </a:rPr>
                        <a:t>Topic</a:t>
                      </a:r>
                      <a:endParaRPr lang="en-US" sz="1400">
                        <a:effectLst/>
                      </a:endParaRPr>
                    </a:p>
                  </a:txBody>
                  <a:tcPr marL="95164" marR="95164" marT="47582" marB="47582">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E6E6E6"/>
                    </a:solidFill>
                  </a:tcPr>
                </a:tc>
                <a:tc>
                  <a:txBody>
                    <a:bodyPr/>
                    <a:lstStyle/>
                    <a:p>
                      <a:pPr rtl="0" fontAlgn="t">
                        <a:spcBef>
                          <a:spcPts val="0"/>
                        </a:spcBef>
                        <a:spcAft>
                          <a:spcPts val="0"/>
                        </a:spcAft>
                      </a:pPr>
                      <a:r>
                        <a:rPr lang="en-US" sz="1800" b="1" i="0" u="none" strike="noStrike">
                          <a:solidFill>
                            <a:srgbClr val="000000"/>
                          </a:solidFill>
                          <a:effectLst/>
                          <a:latin typeface="Calibri" panose="020F0502020204030204" pitchFamily="34" charset="0"/>
                        </a:rPr>
                        <a:t>Instructor </a:t>
                      </a:r>
                      <a:endParaRPr lang="en-US" sz="1400">
                        <a:effectLst/>
                      </a:endParaRPr>
                    </a:p>
                  </a:txBody>
                  <a:tcPr marL="95164" marR="95164" marT="47582" marB="47582">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E6E6E6"/>
                    </a:solidFill>
                  </a:tcPr>
                </a:tc>
                <a:tc>
                  <a:txBody>
                    <a:bodyPr/>
                    <a:lstStyle/>
                    <a:p>
                      <a:pPr rtl="0" fontAlgn="t">
                        <a:spcBef>
                          <a:spcPts val="0"/>
                        </a:spcBef>
                        <a:spcAft>
                          <a:spcPts val="0"/>
                        </a:spcAft>
                      </a:pPr>
                      <a:r>
                        <a:rPr lang="en-US" sz="1800" b="1" i="0" u="none" strike="noStrike">
                          <a:solidFill>
                            <a:srgbClr val="000000"/>
                          </a:solidFill>
                          <a:effectLst/>
                          <a:latin typeface="Calibri" panose="020F0502020204030204" pitchFamily="34" charset="0"/>
                        </a:rPr>
                        <a:t>Resource</a:t>
                      </a:r>
                      <a:endParaRPr lang="en-US" sz="1400">
                        <a:effectLst/>
                      </a:endParaRPr>
                    </a:p>
                  </a:txBody>
                  <a:tcPr marL="95164" marR="95164" marT="47582" marB="47582">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E6E6E6"/>
                    </a:solidFill>
                  </a:tcPr>
                </a:tc>
                <a:extLst>
                  <a:ext uri="{0D108BD9-81ED-4DB2-BD59-A6C34878D82A}">
                    <a16:rowId xmlns:a16="http://schemas.microsoft.com/office/drawing/2014/main" val="3060584044"/>
                  </a:ext>
                </a:extLst>
              </a:tr>
              <a:tr h="371139">
                <a:tc>
                  <a:txBody>
                    <a:bodyPr/>
                    <a:lstStyle/>
                    <a:p>
                      <a:pPr rtl="0" fontAlgn="t">
                        <a:spcBef>
                          <a:spcPts val="0"/>
                        </a:spcBef>
                        <a:spcAft>
                          <a:spcPts val="0"/>
                        </a:spcAft>
                      </a:pPr>
                      <a:r>
                        <a:rPr lang="en-US" sz="1800" b="0" i="0" u="none" strike="noStrike">
                          <a:solidFill>
                            <a:srgbClr val="000000"/>
                          </a:solidFill>
                          <a:effectLst/>
                          <a:latin typeface="Calibri" panose="020F0502020204030204" pitchFamily="34" charset="0"/>
                        </a:rPr>
                        <a:t>9am-9:30 </a:t>
                      </a:r>
                      <a:endParaRPr lang="en-US" sz="1400">
                        <a:effectLst/>
                      </a:endParaRPr>
                    </a:p>
                  </a:txBody>
                  <a:tcPr marL="95164" marR="95164" marT="47582" marB="47582">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CACACA"/>
                    </a:solidFill>
                  </a:tcPr>
                </a:tc>
                <a:tc>
                  <a:txBody>
                    <a:bodyPr/>
                    <a:lstStyle/>
                    <a:p>
                      <a:pPr rtl="0" fontAlgn="t">
                        <a:spcBef>
                          <a:spcPts val="0"/>
                        </a:spcBef>
                        <a:spcAft>
                          <a:spcPts val="0"/>
                        </a:spcAft>
                      </a:pPr>
                      <a:r>
                        <a:rPr lang="en-US" sz="1800" b="0" i="0" u="none" strike="noStrike">
                          <a:solidFill>
                            <a:srgbClr val="000000"/>
                          </a:solidFill>
                          <a:effectLst/>
                          <a:latin typeface="Calibri" panose="020F0502020204030204" pitchFamily="34" charset="0"/>
                        </a:rPr>
                        <a:t>Q &amp;A</a:t>
                      </a:r>
                      <a:endParaRPr lang="en-US" sz="1400">
                        <a:effectLst/>
                      </a:endParaRPr>
                    </a:p>
                  </a:txBody>
                  <a:tcPr marL="95164" marR="95164" marT="47582" marB="47582">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CACACA"/>
                    </a:solidFill>
                  </a:tcPr>
                </a:tc>
                <a:tc>
                  <a:txBody>
                    <a:bodyPr/>
                    <a:lstStyle/>
                    <a:p>
                      <a:pPr rtl="0" fontAlgn="t">
                        <a:spcBef>
                          <a:spcPts val="0"/>
                        </a:spcBef>
                        <a:spcAft>
                          <a:spcPts val="0"/>
                        </a:spcAft>
                      </a:pPr>
                      <a:r>
                        <a:rPr lang="en-US" sz="1800" b="0" i="0" u="none" strike="noStrike">
                          <a:solidFill>
                            <a:srgbClr val="000000"/>
                          </a:solidFill>
                          <a:effectLst/>
                          <a:latin typeface="Calibri" panose="020F0502020204030204" pitchFamily="34" charset="0"/>
                        </a:rPr>
                        <a:t>Day 1 material </a:t>
                      </a:r>
                      <a:endParaRPr lang="en-US" sz="1400">
                        <a:effectLst/>
                      </a:endParaRPr>
                    </a:p>
                  </a:txBody>
                  <a:tcPr marL="95164" marR="95164" marT="47582" marB="47582">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CACACA"/>
                    </a:solidFill>
                  </a:tcPr>
                </a:tc>
                <a:tc>
                  <a:txBody>
                    <a:bodyPr/>
                    <a:lstStyle/>
                    <a:p>
                      <a:pPr rtl="0" fontAlgn="t">
                        <a:spcBef>
                          <a:spcPts val="0"/>
                        </a:spcBef>
                        <a:spcAft>
                          <a:spcPts val="0"/>
                        </a:spcAft>
                      </a:pPr>
                      <a:r>
                        <a:rPr lang="en-US" sz="1800" b="0" i="0" u="none" strike="noStrike">
                          <a:solidFill>
                            <a:srgbClr val="000000"/>
                          </a:solidFill>
                          <a:effectLst/>
                          <a:latin typeface="Calibri" panose="020F0502020204030204" pitchFamily="34" charset="0"/>
                        </a:rPr>
                        <a:t>Gaby and Roshni</a:t>
                      </a:r>
                      <a:endParaRPr lang="en-US" sz="1400">
                        <a:effectLst/>
                      </a:endParaRPr>
                    </a:p>
                  </a:txBody>
                  <a:tcPr marL="95164" marR="95164" marT="47582" marB="47582">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CACACA"/>
                    </a:solidFill>
                  </a:tcPr>
                </a:tc>
                <a:tc>
                  <a:txBody>
                    <a:bodyPr/>
                    <a:lstStyle/>
                    <a:p>
                      <a:pPr fontAlgn="t"/>
                      <a:r>
                        <a:rPr lang="en-US" sz="1400">
                          <a:effectLst/>
                        </a:rPr>
                        <a:t> </a:t>
                      </a:r>
                    </a:p>
                  </a:txBody>
                  <a:tcPr marL="95164" marR="95164" marT="47582" marB="47582">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CACACA"/>
                    </a:solidFill>
                  </a:tcPr>
                </a:tc>
                <a:extLst>
                  <a:ext uri="{0D108BD9-81ED-4DB2-BD59-A6C34878D82A}">
                    <a16:rowId xmlns:a16="http://schemas.microsoft.com/office/drawing/2014/main" val="4114604617"/>
                  </a:ext>
                </a:extLst>
              </a:tr>
              <a:tr h="643307">
                <a:tc>
                  <a:txBody>
                    <a:bodyPr/>
                    <a:lstStyle/>
                    <a:p>
                      <a:pPr rtl="0" fontAlgn="t">
                        <a:spcBef>
                          <a:spcPts val="0"/>
                        </a:spcBef>
                        <a:spcAft>
                          <a:spcPts val="0"/>
                        </a:spcAft>
                      </a:pPr>
                      <a:r>
                        <a:rPr lang="en-US" sz="1800" b="0" i="0" u="none" strike="noStrike">
                          <a:solidFill>
                            <a:srgbClr val="000000"/>
                          </a:solidFill>
                          <a:effectLst/>
                          <a:latin typeface="Calibri" panose="020F0502020204030204" pitchFamily="34" charset="0"/>
                        </a:rPr>
                        <a:t>9:30am –10:30am</a:t>
                      </a:r>
                      <a:endParaRPr lang="en-US" sz="1400">
                        <a:effectLst/>
                      </a:endParaRPr>
                    </a:p>
                  </a:txBody>
                  <a:tcPr marL="95164" marR="95164" marT="47582" marB="47582">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E6E6E6"/>
                    </a:solidFill>
                  </a:tcPr>
                </a:tc>
                <a:tc>
                  <a:txBody>
                    <a:bodyPr/>
                    <a:lstStyle/>
                    <a:p>
                      <a:pPr rtl="0" fontAlgn="t">
                        <a:spcBef>
                          <a:spcPts val="0"/>
                        </a:spcBef>
                        <a:spcAft>
                          <a:spcPts val="0"/>
                        </a:spcAft>
                      </a:pPr>
                      <a:r>
                        <a:rPr lang="en-US" sz="1800" b="0" i="0" u="none" strike="noStrike">
                          <a:solidFill>
                            <a:srgbClr val="000000"/>
                          </a:solidFill>
                          <a:effectLst/>
                          <a:latin typeface="Calibri" panose="020F0502020204030204" pitchFamily="34" charset="0"/>
                        </a:rPr>
                        <a:t>In-person via zoom</a:t>
                      </a:r>
                      <a:endParaRPr lang="en-US" sz="1400">
                        <a:effectLst/>
                      </a:endParaRPr>
                    </a:p>
                  </a:txBody>
                  <a:tcPr marL="95164" marR="95164" marT="47582" marB="47582">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E6E6E6"/>
                    </a:solidFill>
                  </a:tcPr>
                </a:tc>
                <a:tc>
                  <a:txBody>
                    <a:bodyPr/>
                    <a:lstStyle/>
                    <a:p>
                      <a:pPr rtl="0" fontAlgn="t">
                        <a:spcBef>
                          <a:spcPts val="0"/>
                        </a:spcBef>
                        <a:spcAft>
                          <a:spcPts val="0"/>
                        </a:spcAft>
                      </a:pPr>
                      <a:r>
                        <a:rPr lang="en-US" sz="1800" b="0" i="0" u="none" strike="noStrike">
                          <a:solidFill>
                            <a:srgbClr val="000000"/>
                          </a:solidFill>
                          <a:effectLst/>
                          <a:latin typeface="Calibri" panose="020F0502020204030204" pitchFamily="34" charset="0"/>
                        </a:rPr>
                        <a:t>Data Visualization/Stats</a:t>
                      </a:r>
                      <a:endParaRPr lang="en-US" sz="1400">
                        <a:effectLst/>
                      </a:endParaRPr>
                    </a:p>
                  </a:txBody>
                  <a:tcPr marL="95164" marR="95164" marT="47582" marB="47582">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E6E6E6"/>
                    </a:solidFill>
                  </a:tcPr>
                </a:tc>
                <a:tc>
                  <a:txBody>
                    <a:bodyPr/>
                    <a:lstStyle/>
                    <a:p>
                      <a:pPr rtl="0" fontAlgn="t">
                        <a:spcBef>
                          <a:spcPts val="0"/>
                        </a:spcBef>
                        <a:spcAft>
                          <a:spcPts val="0"/>
                        </a:spcAft>
                      </a:pPr>
                      <a:r>
                        <a:rPr lang="en-US" sz="1800" b="0" i="0" u="none" strike="noStrike">
                          <a:solidFill>
                            <a:srgbClr val="000000"/>
                          </a:solidFill>
                          <a:effectLst/>
                          <a:latin typeface="Calibri" panose="020F0502020204030204" pitchFamily="34" charset="0"/>
                        </a:rPr>
                        <a:t>Roshni</a:t>
                      </a:r>
                      <a:endParaRPr lang="en-US" sz="1400">
                        <a:effectLst/>
                      </a:endParaRPr>
                    </a:p>
                  </a:txBody>
                  <a:tcPr marL="95164" marR="95164" marT="47582" marB="47582">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E6E6E6"/>
                    </a:solidFill>
                  </a:tcPr>
                </a:tc>
                <a:tc>
                  <a:txBody>
                    <a:bodyPr/>
                    <a:lstStyle/>
                    <a:p>
                      <a:pPr rtl="0" fontAlgn="t">
                        <a:spcBef>
                          <a:spcPts val="0"/>
                        </a:spcBef>
                        <a:spcAft>
                          <a:spcPts val="0"/>
                        </a:spcAft>
                      </a:pPr>
                      <a:r>
                        <a:rPr lang="en-US" sz="1800" b="0" i="0" u="none" strike="noStrike" dirty="0">
                          <a:solidFill>
                            <a:srgbClr val="000000"/>
                          </a:solidFill>
                          <a:effectLst/>
                          <a:latin typeface="Calibri" panose="020F0502020204030204" pitchFamily="34" charset="0"/>
                        </a:rPr>
                        <a:t>Day 2 introduction </a:t>
                      </a:r>
                      <a:endParaRPr lang="en-US" sz="1400" dirty="0">
                        <a:effectLst/>
                      </a:endParaRPr>
                    </a:p>
                  </a:txBody>
                  <a:tcPr marL="95164" marR="95164" marT="47582" marB="47582">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E6E6E6"/>
                    </a:solidFill>
                  </a:tcPr>
                </a:tc>
                <a:extLst>
                  <a:ext uri="{0D108BD9-81ED-4DB2-BD59-A6C34878D82A}">
                    <a16:rowId xmlns:a16="http://schemas.microsoft.com/office/drawing/2014/main" val="3696357933"/>
                  </a:ext>
                </a:extLst>
              </a:tr>
              <a:tr h="795569">
                <a:tc>
                  <a:txBody>
                    <a:bodyPr/>
                    <a:lstStyle/>
                    <a:p>
                      <a:pPr rtl="0" fontAlgn="t">
                        <a:spcBef>
                          <a:spcPts val="0"/>
                        </a:spcBef>
                        <a:spcAft>
                          <a:spcPts val="0"/>
                        </a:spcAft>
                      </a:pPr>
                      <a:r>
                        <a:rPr lang="en-US" sz="1800" b="0" i="0" u="none" strike="noStrike">
                          <a:solidFill>
                            <a:srgbClr val="000000"/>
                          </a:solidFill>
                          <a:effectLst/>
                          <a:latin typeface="Calibri" panose="020F0502020204030204" pitchFamily="34" charset="0"/>
                        </a:rPr>
                        <a:t>10:30am-12:30pm</a:t>
                      </a:r>
                      <a:endParaRPr lang="en-US" sz="1400">
                        <a:effectLst/>
                      </a:endParaRPr>
                    </a:p>
                  </a:txBody>
                  <a:tcPr marL="95164" marR="95164" marT="47582" marB="47582">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CACACA"/>
                    </a:solidFill>
                  </a:tcPr>
                </a:tc>
                <a:tc>
                  <a:txBody>
                    <a:bodyPr/>
                    <a:lstStyle/>
                    <a:p>
                      <a:pPr rtl="0" fontAlgn="t">
                        <a:spcBef>
                          <a:spcPts val="0"/>
                        </a:spcBef>
                        <a:spcAft>
                          <a:spcPts val="0"/>
                        </a:spcAft>
                      </a:pPr>
                      <a:r>
                        <a:rPr lang="en-US" sz="1800" b="0" i="0" u="none" strike="noStrike">
                          <a:solidFill>
                            <a:srgbClr val="000000"/>
                          </a:solidFill>
                          <a:effectLst/>
                          <a:latin typeface="Calibri" panose="020F0502020204030204" pitchFamily="34" charset="0"/>
                        </a:rPr>
                        <a:t>Asynchronous material</a:t>
                      </a:r>
                      <a:endParaRPr lang="en-US" sz="1400">
                        <a:effectLst/>
                      </a:endParaRPr>
                    </a:p>
                  </a:txBody>
                  <a:tcPr marL="95164" marR="95164" marT="47582" marB="47582">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CACACA"/>
                    </a:solidFill>
                  </a:tcPr>
                </a:tc>
                <a:tc>
                  <a:txBody>
                    <a:bodyPr/>
                    <a:lstStyle/>
                    <a:p>
                      <a:pPr rtl="0" fontAlgn="t">
                        <a:spcBef>
                          <a:spcPts val="0"/>
                        </a:spcBef>
                        <a:spcAft>
                          <a:spcPts val="0"/>
                        </a:spcAft>
                      </a:pPr>
                      <a:r>
                        <a:rPr lang="en-US" sz="1800" b="0" i="0" u="none" strike="noStrike">
                          <a:solidFill>
                            <a:srgbClr val="000000"/>
                          </a:solidFill>
                          <a:effectLst/>
                          <a:latin typeface="Calibri" panose="020F0502020204030204" pitchFamily="34" charset="0"/>
                        </a:rPr>
                        <a:t>Data Visualization</a:t>
                      </a:r>
                      <a:endParaRPr lang="en-US" sz="1400">
                        <a:effectLst/>
                      </a:endParaRPr>
                    </a:p>
                    <a:p>
                      <a:pPr fontAlgn="t"/>
                      <a:br>
                        <a:rPr lang="en-US" sz="1400">
                          <a:effectLst/>
                        </a:rPr>
                      </a:br>
                      <a:endParaRPr lang="en-US" sz="1400">
                        <a:effectLst/>
                      </a:endParaRPr>
                    </a:p>
                  </a:txBody>
                  <a:tcPr marL="95164" marR="95164" marT="47582" marB="47582">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CACACA"/>
                    </a:solidFill>
                  </a:tcPr>
                </a:tc>
                <a:tc>
                  <a:txBody>
                    <a:bodyPr/>
                    <a:lstStyle/>
                    <a:p>
                      <a:pPr rtl="0" fontAlgn="t">
                        <a:spcBef>
                          <a:spcPts val="0"/>
                        </a:spcBef>
                        <a:spcAft>
                          <a:spcPts val="0"/>
                        </a:spcAft>
                      </a:pPr>
                      <a:r>
                        <a:rPr lang="en-US" sz="1800" b="0" i="0" u="none" strike="noStrike">
                          <a:solidFill>
                            <a:srgbClr val="000000"/>
                          </a:solidFill>
                          <a:effectLst/>
                          <a:latin typeface="Calibri" panose="020F0502020204030204" pitchFamily="34" charset="0"/>
                        </a:rPr>
                        <a:t>Roshni and Gaby available via Slack</a:t>
                      </a:r>
                      <a:endParaRPr lang="en-US" sz="1400">
                        <a:effectLst/>
                      </a:endParaRPr>
                    </a:p>
                  </a:txBody>
                  <a:tcPr marL="95164" marR="95164" marT="47582" marB="47582">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CACACA"/>
                    </a:solidFill>
                  </a:tcPr>
                </a:tc>
                <a:tc>
                  <a:txBody>
                    <a:bodyPr/>
                    <a:lstStyle/>
                    <a:p>
                      <a:pPr rtl="0" fontAlgn="t">
                        <a:spcBef>
                          <a:spcPts val="0"/>
                        </a:spcBef>
                        <a:spcAft>
                          <a:spcPts val="0"/>
                        </a:spcAft>
                      </a:pPr>
                      <a:r>
                        <a:rPr lang="en-US" sz="1800" b="0" i="0" u="none" strike="noStrike">
                          <a:solidFill>
                            <a:srgbClr val="000000"/>
                          </a:solidFill>
                          <a:effectLst/>
                          <a:latin typeface="Calibri" panose="020F0502020204030204" pitchFamily="34" charset="0"/>
                        </a:rPr>
                        <a:t>Day 2 independent work videos</a:t>
                      </a:r>
                      <a:endParaRPr lang="en-US" sz="1400">
                        <a:effectLst/>
                      </a:endParaRPr>
                    </a:p>
                  </a:txBody>
                  <a:tcPr marL="95164" marR="95164" marT="47582" marB="47582">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CACACA"/>
                    </a:solidFill>
                  </a:tcPr>
                </a:tc>
                <a:extLst>
                  <a:ext uri="{0D108BD9-81ED-4DB2-BD59-A6C34878D82A}">
                    <a16:rowId xmlns:a16="http://schemas.microsoft.com/office/drawing/2014/main" val="2467307521"/>
                  </a:ext>
                </a:extLst>
              </a:tr>
              <a:tr h="643307">
                <a:tc>
                  <a:txBody>
                    <a:bodyPr/>
                    <a:lstStyle/>
                    <a:p>
                      <a:pPr rtl="0" fontAlgn="t">
                        <a:spcBef>
                          <a:spcPts val="0"/>
                        </a:spcBef>
                        <a:spcAft>
                          <a:spcPts val="0"/>
                        </a:spcAft>
                      </a:pPr>
                      <a:r>
                        <a:rPr lang="en-US" sz="1800" b="0" i="0" u="none" strike="noStrike">
                          <a:solidFill>
                            <a:srgbClr val="000000"/>
                          </a:solidFill>
                          <a:effectLst/>
                          <a:latin typeface="Calibri" panose="020F0502020204030204" pitchFamily="34" charset="0"/>
                        </a:rPr>
                        <a:t>1:30pm - 2:30pm</a:t>
                      </a:r>
                      <a:endParaRPr lang="en-US" sz="1400">
                        <a:effectLst/>
                      </a:endParaRPr>
                    </a:p>
                  </a:txBody>
                  <a:tcPr marL="95164" marR="95164" marT="47582" marB="47582">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E6E6E6"/>
                    </a:solidFill>
                  </a:tcPr>
                </a:tc>
                <a:tc>
                  <a:txBody>
                    <a:bodyPr/>
                    <a:lstStyle/>
                    <a:p>
                      <a:pPr rtl="0" fontAlgn="t">
                        <a:spcBef>
                          <a:spcPts val="0"/>
                        </a:spcBef>
                        <a:spcAft>
                          <a:spcPts val="0"/>
                        </a:spcAft>
                      </a:pPr>
                      <a:r>
                        <a:rPr lang="en-US" sz="1800" b="0" i="0" u="none" strike="noStrike">
                          <a:solidFill>
                            <a:srgbClr val="000000"/>
                          </a:solidFill>
                          <a:effectLst/>
                          <a:latin typeface="Calibri" panose="020F0502020204030204" pitchFamily="34" charset="0"/>
                        </a:rPr>
                        <a:t>In-person via zoom</a:t>
                      </a:r>
                      <a:endParaRPr lang="en-US" sz="1400">
                        <a:effectLst/>
                      </a:endParaRPr>
                    </a:p>
                  </a:txBody>
                  <a:tcPr marL="95164" marR="95164" marT="47582" marB="47582">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E6E6E6"/>
                    </a:solidFill>
                  </a:tcPr>
                </a:tc>
                <a:tc>
                  <a:txBody>
                    <a:bodyPr/>
                    <a:lstStyle/>
                    <a:p>
                      <a:pPr rtl="0" fontAlgn="t">
                        <a:spcBef>
                          <a:spcPts val="0"/>
                        </a:spcBef>
                        <a:spcAft>
                          <a:spcPts val="0"/>
                        </a:spcAft>
                      </a:pPr>
                      <a:r>
                        <a:rPr lang="en-US" sz="1800" b="0" i="0" u="none" strike="noStrike">
                          <a:solidFill>
                            <a:srgbClr val="000000"/>
                          </a:solidFill>
                          <a:effectLst/>
                          <a:latin typeface="Calibri" panose="020F0502020204030204" pitchFamily="34" charset="0"/>
                        </a:rPr>
                        <a:t>Statistical Analysis pipeline</a:t>
                      </a:r>
                      <a:endParaRPr lang="en-US" sz="1400">
                        <a:effectLst/>
                      </a:endParaRPr>
                    </a:p>
                  </a:txBody>
                  <a:tcPr marL="95164" marR="95164" marT="47582" marB="47582">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E6E6E6"/>
                    </a:solidFill>
                  </a:tcPr>
                </a:tc>
                <a:tc>
                  <a:txBody>
                    <a:bodyPr/>
                    <a:lstStyle/>
                    <a:p>
                      <a:pPr rtl="0" fontAlgn="t">
                        <a:spcBef>
                          <a:spcPts val="0"/>
                        </a:spcBef>
                        <a:spcAft>
                          <a:spcPts val="0"/>
                        </a:spcAft>
                      </a:pPr>
                      <a:r>
                        <a:rPr lang="en-US" sz="1800" b="0" i="0" u="none" strike="noStrike">
                          <a:solidFill>
                            <a:srgbClr val="000000"/>
                          </a:solidFill>
                          <a:effectLst/>
                          <a:latin typeface="Calibri" panose="020F0502020204030204" pitchFamily="34" charset="0"/>
                        </a:rPr>
                        <a:t>Roshni</a:t>
                      </a:r>
                      <a:endParaRPr lang="en-US" sz="1400">
                        <a:effectLst/>
                      </a:endParaRPr>
                    </a:p>
                  </a:txBody>
                  <a:tcPr marL="95164" marR="95164" marT="47582" marB="47582">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E6E6E6"/>
                    </a:solidFill>
                  </a:tcPr>
                </a:tc>
                <a:tc>
                  <a:txBody>
                    <a:bodyPr/>
                    <a:lstStyle/>
                    <a:p>
                      <a:pPr rtl="0" fontAlgn="t">
                        <a:spcBef>
                          <a:spcPts val="0"/>
                        </a:spcBef>
                        <a:spcAft>
                          <a:spcPts val="0"/>
                        </a:spcAft>
                      </a:pPr>
                      <a:r>
                        <a:rPr lang="en-US" sz="1800" b="0" i="0" u="none" strike="noStrike">
                          <a:solidFill>
                            <a:srgbClr val="000000"/>
                          </a:solidFill>
                          <a:effectLst/>
                          <a:latin typeface="Calibri" panose="020F0502020204030204" pitchFamily="34" charset="0"/>
                        </a:rPr>
                        <a:t>04_stat_intro</a:t>
                      </a:r>
                      <a:endParaRPr lang="en-US" sz="1400">
                        <a:effectLst/>
                      </a:endParaRPr>
                    </a:p>
                  </a:txBody>
                  <a:tcPr marL="95164" marR="95164" marT="47582" marB="47582">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E6E6E6"/>
                    </a:solidFill>
                  </a:tcPr>
                </a:tc>
                <a:extLst>
                  <a:ext uri="{0D108BD9-81ED-4DB2-BD59-A6C34878D82A}">
                    <a16:rowId xmlns:a16="http://schemas.microsoft.com/office/drawing/2014/main" val="2233768180"/>
                  </a:ext>
                </a:extLst>
              </a:tr>
              <a:tr h="643307">
                <a:tc>
                  <a:txBody>
                    <a:bodyPr/>
                    <a:lstStyle/>
                    <a:p>
                      <a:pPr rtl="0" fontAlgn="t">
                        <a:spcBef>
                          <a:spcPts val="0"/>
                        </a:spcBef>
                        <a:spcAft>
                          <a:spcPts val="0"/>
                        </a:spcAft>
                      </a:pPr>
                      <a:r>
                        <a:rPr lang="en-US" sz="1800" b="0" i="0" u="none" strike="noStrike">
                          <a:solidFill>
                            <a:srgbClr val="000000"/>
                          </a:solidFill>
                          <a:effectLst/>
                          <a:latin typeface="Calibri" panose="020F0502020204030204" pitchFamily="34" charset="0"/>
                        </a:rPr>
                        <a:t>2:30pm-4:00pm</a:t>
                      </a:r>
                      <a:endParaRPr lang="en-US" sz="1400">
                        <a:effectLst/>
                      </a:endParaRPr>
                    </a:p>
                  </a:txBody>
                  <a:tcPr marL="95164" marR="95164" marT="47582" marB="47582">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CACACA"/>
                    </a:solidFill>
                  </a:tcPr>
                </a:tc>
                <a:tc>
                  <a:txBody>
                    <a:bodyPr/>
                    <a:lstStyle/>
                    <a:p>
                      <a:pPr rtl="0" fontAlgn="t">
                        <a:spcBef>
                          <a:spcPts val="0"/>
                        </a:spcBef>
                        <a:spcAft>
                          <a:spcPts val="0"/>
                        </a:spcAft>
                      </a:pPr>
                      <a:r>
                        <a:rPr lang="en-US" sz="1800" b="0" i="0" u="none" strike="noStrike">
                          <a:solidFill>
                            <a:srgbClr val="000000"/>
                          </a:solidFill>
                          <a:effectLst/>
                          <a:latin typeface="Calibri" panose="020F0502020204030204" pitchFamily="34" charset="0"/>
                        </a:rPr>
                        <a:t>Asynchronous material</a:t>
                      </a:r>
                      <a:endParaRPr lang="en-US" sz="1400">
                        <a:effectLst/>
                      </a:endParaRPr>
                    </a:p>
                  </a:txBody>
                  <a:tcPr marL="95164" marR="95164" marT="47582" marB="47582">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CACACA"/>
                    </a:solidFill>
                  </a:tcPr>
                </a:tc>
                <a:tc>
                  <a:txBody>
                    <a:bodyPr/>
                    <a:lstStyle/>
                    <a:p>
                      <a:pPr rtl="0" fontAlgn="t">
                        <a:spcBef>
                          <a:spcPts val="0"/>
                        </a:spcBef>
                        <a:spcAft>
                          <a:spcPts val="0"/>
                        </a:spcAft>
                      </a:pPr>
                      <a:r>
                        <a:rPr lang="en-US" sz="1800" b="0" i="0" u="none" strike="noStrike">
                          <a:solidFill>
                            <a:srgbClr val="000000"/>
                          </a:solidFill>
                          <a:effectLst/>
                          <a:latin typeface="Calibri" panose="020F0502020204030204" pitchFamily="34" charset="0"/>
                        </a:rPr>
                        <a:t>Statistical Analysis using Python</a:t>
                      </a:r>
                      <a:endParaRPr lang="en-US" sz="1400">
                        <a:effectLst/>
                      </a:endParaRPr>
                    </a:p>
                  </a:txBody>
                  <a:tcPr marL="95164" marR="95164" marT="47582" marB="47582">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CACACA"/>
                    </a:solidFill>
                  </a:tcPr>
                </a:tc>
                <a:tc>
                  <a:txBody>
                    <a:bodyPr/>
                    <a:lstStyle/>
                    <a:p>
                      <a:pPr rtl="0" fontAlgn="t">
                        <a:spcBef>
                          <a:spcPts val="0"/>
                        </a:spcBef>
                        <a:spcAft>
                          <a:spcPts val="0"/>
                        </a:spcAft>
                      </a:pPr>
                      <a:r>
                        <a:rPr lang="en-US" sz="1800" b="0" i="0" u="none" strike="noStrike">
                          <a:solidFill>
                            <a:srgbClr val="000000"/>
                          </a:solidFill>
                          <a:effectLst/>
                          <a:latin typeface="Calibri" panose="020F0502020204030204" pitchFamily="34" charset="0"/>
                        </a:rPr>
                        <a:t>Roshni and Gaby available via Slack</a:t>
                      </a:r>
                      <a:endParaRPr lang="en-US" sz="1400">
                        <a:effectLst/>
                      </a:endParaRPr>
                    </a:p>
                  </a:txBody>
                  <a:tcPr marL="95164" marR="95164" marT="47582" marB="47582">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CACACA"/>
                    </a:solidFill>
                  </a:tcPr>
                </a:tc>
                <a:tc>
                  <a:txBody>
                    <a:bodyPr/>
                    <a:lstStyle/>
                    <a:p>
                      <a:pPr rtl="0" fontAlgn="t">
                        <a:spcBef>
                          <a:spcPts val="0"/>
                        </a:spcBef>
                        <a:spcAft>
                          <a:spcPts val="0"/>
                        </a:spcAft>
                      </a:pPr>
                      <a:r>
                        <a:rPr lang="en-US" sz="1800" b="0" i="0" u="none" strike="noStrike">
                          <a:solidFill>
                            <a:srgbClr val="000000"/>
                          </a:solidFill>
                          <a:effectLst/>
                          <a:latin typeface="Calibri" panose="020F0502020204030204" pitchFamily="34" charset="0"/>
                        </a:rPr>
                        <a:t>stats_python_practice</a:t>
                      </a:r>
                      <a:endParaRPr lang="en-US" sz="1400">
                        <a:effectLst/>
                      </a:endParaRPr>
                    </a:p>
                  </a:txBody>
                  <a:tcPr marL="95164" marR="95164" marT="47582" marB="47582">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CACACA"/>
                    </a:solidFill>
                  </a:tcPr>
                </a:tc>
                <a:extLst>
                  <a:ext uri="{0D108BD9-81ED-4DB2-BD59-A6C34878D82A}">
                    <a16:rowId xmlns:a16="http://schemas.microsoft.com/office/drawing/2014/main" val="3072020810"/>
                  </a:ext>
                </a:extLst>
              </a:tr>
              <a:tr h="371139">
                <a:tc>
                  <a:txBody>
                    <a:bodyPr/>
                    <a:lstStyle/>
                    <a:p>
                      <a:pPr rtl="0" fontAlgn="t">
                        <a:spcBef>
                          <a:spcPts val="0"/>
                        </a:spcBef>
                        <a:spcAft>
                          <a:spcPts val="0"/>
                        </a:spcAft>
                      </a:pPr>
                      <a:r>
                        <a:rPr lang="en-US" sz="1800" b="0" i="0" u="none" strike="noStrike">
                          <a:solidFill>
                            <a:srgbClr val="000000"/>
                          </a:solidFill>
                          <a:effectLst/>
                          <a:latin typeface="Calibri" panose="020F0502020204030204" pitchFamily="34" charset="0"/>
                        </a:rPr>
                        <a:t>4:00pm-4:30pm</a:t>
                      </a:r>
                      <a:endParaRPr lang="en-US" sz="1400">
                        <a:effectLst/>
                      </a:endParaRPr>
                    </a:p>
                  </a:txBody>
                  <a:tcPr marL="95164" marR="95164" marT="47582" marB="47582">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E6E6E6"/>
                    </a:solidFill>
                  </a:tcPr>
                </a:tc>
                <a:tc>
                  <a:txBody>
                    <a:bodyPr/>
                    <a:lstStyle/>
                    <a:p>
                      <a:pPr rtl="0" fontAlgn="t">
                        <a:spcBef>
                          <a:spcPts val="0"/>
                        </a:spcBef>
                        <a:spcAft>
                          <a:spcPts val="0"/>
                        </a:spcAft>
                      </a:pPr>
                      <a:r>
                        <a:rPr lang="en-US" sz="1800" b="0" i="0" u="none" strike="noStrike">
                          <a:solidFill>
                            <a:srgbClr val="000000"/>
                          </a:solidFill>
                          <a:effectLst/>
                          <a:latin typeface="Calibri" panose="020F0502020204030204" pitchFamily="34" charset="0"/>
                        </a:rPr>
                        <a:t>In-person via zoom</a:t>
                      </a:r>
                      <a:endParaRPr lang="en-US" sz="1400">
                        <a:effectLst/>
                      </a:endParaRPr>
                    </a:p>
                  </a:txBody>
                  <a:tcPr marL="95164" marR="95164" marT="47582" marB="47582">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E6E6E6"/>
                    </a:solidFill>
                  </a:tcPr>
                </a:tc>
                <a:tc>
                  <a:txBody>
                    <a:bodyPr/>
                    <a:lstStyle/>
                    <a:p>
                      <a:pPr rtl="0" fontAlgn="t">
                        <a:spcBef>
                          <a:spcPts val="0"/>
                        </a:spcBef>
                        <a:spcAft>
                          <a:spcPts val="0"/>
                        </a:spcAft>
                      </a:pPr>
                      <a:r>
                        <a:rPr lang="en-US" sz="1800" b="0" i="0" u="none" strike="noStrike">
                          <a:solidFill>
                            <a:srgbClr val="000000"/>
                          </a:solidFill>
                          <a:effectLst/>
                          <a:latin typeface="Calibri" panose="020F0502020204030204" pitchFamily="34" charset="0"/>
                        </a:rPr>
                        <a:t>Q&amp;A</a:t>
                      </a:r>
                      <a:endParaRPr lang="en-US" sz="1400">
                        <a:effectLst/>
                      </a:endParaRPr>
                    </a:p>
                  </a:txBody>
                  <a:tcPr marL="95164" marR="95164" marT="47582" marB="47582">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E6E6E6"/>
                    </a:solidFill>
                  </a:tcPr>
                </a:tc>
                <a:tc>
                  <a:txBody>
                    <a:bodyPr/>
                    <a:lstStyle/>
                    <a:p>
                      <a:pPr rtl="0" fontAlgn="t">
                        <a:spcBef>
                          <a:spcPts val="0"/>
                        </a:spcBef>
                        <a:spcAft>
                          <a:spcPts val="0"/>
                        </a:spcAft>
                      </a:pPr>
                      <a:r>
                        <a:rPr lang="en-US" sz="1800" b="0" i="0" u="none" strike="noStrike" dirty="0">
                          <a:solidFill>
                            <a:srgbClr val="000000"/>
                          </a:solidFill>
                          <a:effectLst/>
                          <a:latin typeface="Calibri" panose="020F0502020204030204" pitchFamily="34" charset="0"/>
                        </a:rPr>
                        <a:t>Roshni</a:t>
                      </a:r>
                      <a:endParaRPr lang="en-US" sz="1400" dirty="0">
                        <a:effectLst/>
                      </a:endParaRPr>
                    </a:p>
                  </a:txBody>
                  <a:tcPr marL="95164" marR="95164" marT="47582" marB="47582">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E6E6E6"/>
                    </a:solidFill>
                  </a:tcPr>
                </a:tc>
                <a:tc>
                  <a:txBody>
                    <a:bodyPr/>
                    <a:lstStyle/>
                    <a:p>
                      <a:pPr fontAlgn="t"/>
                      <a:r>
                        <a:rPr lang="en-US" sz="1400" dirty="0">
                          <a:effectLst/>
                        </a:rPr>
                        <a:t> </a:t>
                      </a:r>
                    </a:p>
                  </a:txBody>
                  <a:tcPr marL="95164" marR="95164" marT="47582" marB="47582">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E6E6E6"/>
                    </a:solidFill>
                  </a:tcPr>
                </a:tc>
                <a:extLst>
                  <a:ext uri="{0D108BD9-81ED-4DB2-BD59-A6C34878D82A}">
                    <a16:rowId xmlns:a16="http://schemas.microsoft.com/office/drawing/2014/main" val="1650531326"/>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Day 3</a:t>
            </a:r>
            <a:endParaRPr/>
          </a:p>
        </p:txBody>
      </p:sp>
      <p:graphicFrame>
        <p:nvGraphicFramePr>
          <p:cNvPr id="137" name="Google Shape;137;p6"/>
          <p:cNvGraphicFramePr/>
          <p:nvPr>
            <p:extLst>
              <p:ext uri="{D42A27DB-BD31-4B8C-83A1-F6EECF244321}">
                <p14:modId xmlns:p14="http://schemas.microsoft.com/office/powerpoint/2010/main" val="2890602528"/>
              </p:ext>
            </p:extLst>
          </p:nvPr>
        </p:nvGraphicFramePr>
        <p:xfrm>
          <a:off x="838200" y="1825625"/>
          <a:ext cx="10515625" cy="4119940"/>
        </p:xfrm>
        <a:graphic>
          <a:graphicData uri="http://schemas.openxmlformats.org/drawingml/2006/table">
            <a:tbl>
              <a:tblPr firstRow="1" bandRow="1">
                <a:noFill/>
                <a:tableStyleId>{BDC89CF2-5B3D-42B9-B6F5-01EC46F6E823}</a:tableStyleId>
              </a:tblPr>
              <a:tblGrid>
                <a:gridCol w="2103125">
                  <a:extLst>
                    <a:ext uri="{9D8B030D-6E8A-4147-A177-3AD203B41FA5}">
                      <a16:colId xmlns:a16="http://schemas.microsoft.com/office/drawing/2014/main" val="20000"/>
                    </a:ext>
                  </a:extLst>
                </a:gridCol>
                <a:gridCol w="2103125">
                  <a:extLst>
                    <a:ext uri="{9D8B030D-6E8A-4147-A177-3AD203B41FA5}">
                      <a16:colId xmlns:a16="http://schemas.microsoft.com/office/drawing/2014/main" val="20001"/>
                    </a:ext>
                  </a:extLst>
                </a:gridCol>
                <a:gridCol w="2103125">
                  <a:extLst>
                    <a:ext uri="{9D8B030D-6E8A-4147-A177-3AD203B41FA5}">
                      <a16:colId xmlns:a16="http://schemas.microsoft.com/office/drawing/2014/main" val="20002"/>
                    </a:ext>
                  </a:extLst>
                </a:gridCol>
                <a:gridCol w="2103125">
                  <a:extLst>
                    <a:ext uri="{9D8B030D-6E8A-4147-A177-3AD203B41FA5}">
                      <a16:colId xmlns:a16="http://schemas.microsoft.com/office/drawing/2014/main" val="20003"/>
                    </a:ext>
                  </a:extLst>
                </a:gridCol>
                <a:gridCol w="2103125">
                  <a:extLst>
                    <a:ext uri="{9D8B030D-6E8A-4147-A177-3AD203B41FA5}">
                      <a16:colId xmlns:a16="http://schemas.microsoft.com/office/drawing/2014/main" val="20004"/>
                    </a:ext>
                  </a:extLst>
                </a:gridCol>
              </a:tblGrid>
              <a:tr h="370850">
                <a:tc>
                  <a:txBody>
                    <a:bodyPr/>
                    <a:lstStyle/>
                    <a:p>
                      <a:pPr marL="0" marR="0" lvl="0" indent="0" algn="l" rtl="0">
                        <a:spcBef>
                          <a:spcPts val="0"/>
                        </a:spcBef>
                        <a:spcAft>
                          <a:spcPts val="0"/>
                        </a:spcAft>
                        <a:buNone/>
                      </a:pPr>
                      <a:r>
                        <a:rPr lang="en-US" sz="1800"/>
                        <a:t>Time</a:t>
                      </a:r>
                      <a:endParaRPr/>
                    </a:p>
                  </a:txBody>
                  <a:tcPr marL="91450" marR="91450" marT="45725" marB="45725"/>
                </a:tc>
                <a:tc>
                  <a:txBody>
                    <a:bodyPr/>
                    <a:lstStyle/>
                    <a:p>
                      <a:pPr marL="0" marR="0" lvl="0" indent="0" algn="l" rtl="0">
                        <a:spcBef>
                          <a:spcPts val="0"/>
                        </a:spcBef>
                        <a:spcAft>
                          <a:spcPts val="0"/>
                        </a:spcAft>
                        <a:buNone/>
                      </a:pPr>
                      <a:r>
                        <a:rPr lang="en-US" sz="1800"/>
                        <a:t>Format</a:t>
                      </a:r>
                      <a:endParaRPr/>
                    </a:p>
                  </a:txBody>
                  <a:tcPr marL="91450" marR="91450" marT="45725" marB="45725"/>
                </a:tc>
                <a:tc>
                  <a:txBody>
                    <a:bodyPr/>
                    <a:lstStyle/>
                    <a:p>
                      <a:pPr marL="0" marR="0" lvl="0" indent="0" algn="l" rtl="0">
                        <a:spcBef>
                          <a:spcPts val="0"/>
                        </a:spcBef>
                        <a:spcAft>
                          <a:spcPts val="0"/>
                        </a:spcAft>
                        <a:buNone/>
                      </a:pPr>
                      <a:r>
                        <a:rPr lang="en-US" sz="1800"/>
                        <a:t>Topic</a:t>
                      </a:r>
                      <a:endParaRPr/>
                    </a:p>
                  </a:txBody>
                  <a:tcPr marL="91450" marR="91450" marT="45725" marB="45725"/>
                </a:tc>
                <a:tc>
                  <a:txBody>
                    <a:bodyPr/>
                    <a:lstStyle/>
                    <a:p>
                      <a:pPr marL="0" marR="0" lvl="0" indent="0" algn="l" rtl="0">
                        <a:spcBef>
                          <a:spcPts val="0"/>
                        </a:spcBef>
                        <a:spcAft>
                          <a:spcPts val="0"/>
                        </a:spcAft>
                        <a:buNone/>
                      </a:pPr>
                      <a:r>
                        <a:rPr lang="en-US" sz="1800"/>
                        <a:t>Instructor </a:t>
                      </a:r>
                      <a:endParaRPr/>
                    </a:p>
                  </a:txBody>
                  <a:tcPr marL="91450" marR="91450" marT="45725" marB="45725"/>
                </a:tc>
                <a:tc>
                  <a:txBody>
                    <a:bodyPr/>
                    <a:lstStyle/>
                    <a:p>
                      <a:pPr marL="0" marR="0" lvl="0" indent="0" algn="l" rtl="0">
                        <a:spcBef>
                          <a:spcPts val="0"/>
                        </a:spcBef>
                        <a:spcAft>
                          <a:spcPts val="0"/>
                        </a:spcAft>
                        <a:buNone/>
                      </a:pPr>
                      <a:r>
                        <a:rPr lang="en-US" sz="1800"/>
                        <a:t>Resource</a:t>
                      </a:r>
                      <a:endParaRPr sz="1800"/>
                    </a:p>
                  </a:txBody>
                  <a:tcPr marL="91450" marR="91450" marT="45725" marB="45725"/>
                </a:tc>
                <a:extLst>
                  <a:ext uri="{0D108BD9-81ED-4DB2-BD59-A6C34878D82A}">
                    <a16:rowId xmlns:a16="http://schemas.microsoft.com/office/drawing/2014/main" val="10000"/>
                  </a:ext>
                </a:extLst>
              </a:tr>
              <a:tr h="370850">
                <a:tc>
                  <a:txBody>
                    <a:bodyPr/>
                    <a:lstStyle/>
                    <a:p>
                      <a:pPr marL="0" marR="0" lvl="0" indent="0" algn="l" rtl="0">
                        <a:spcBef>
                          <a:spcPts val="0"/>
                        </a:spcBef>
                        <a:spcAft>
                          <a:spcPts val="0"/>
                        </a:spcAft>
                        <a:buNone/>
                      </a:pPr>
                      <a:r>
                        <a:rPr lang="en-US" sz="1800"/>
                        <a:t>9am –10am</a:t>
                      </a:r>
                      <a:endParaRPr/>
                    </a:p>
                  </a:txBody>
                  <a:tcPr marL="91450" marR="91450" marT="45725" marB="45725"/>
                </a:tc>
                <a:tc>
                  <a:txBody>
                    <a:bodyPr/>
                    <a:lstStyle/>
                    <a:p>
                      <a:pPr marL="0" marR="0" lvl="0" indent="0" algn="l" rtl="0">
                        <a:spcBef>
                          <a:spcPts val="0"/>
                        </a:spcBef>
                        <a:spcAft>
                          <a:spcPts val="0"/>
                        </a:spcAft>
                        <a:buNone/>
                      </a:pPr>
                      <a:r>
                        <a:rPr lang="en-US" sz="1800"/>
                        <a:t>In-person via zoom</a:t>
                      </a:r>
                      <a:endParaRPr/>
                    </a:p>
                  </a:txBody>
                  <a:tcPr marL="91450" marR="91450" marT="45725" marB="45725"/>
                </a:tc>
                <a:tc>
                  <a:txBody>
                    <a:bodyPr/>
                    <a:lstStyle/>
                    <a:p>
                      <a:pPr marL="0" marR="0" lvl="0" indent="0" algn="l" rtl="0">
                        <a:spcBef>
                          <a:spcPts val="0"/>
                        </a:spcBef>
                        <a:spcAft>
                          <a:spcPts val="0"/>
                        </a:spcAft>
                        <a:buNone/>
                      </a:pPr>
                      <a:r>
                        <a:rPr lang="en-US" sz="1800"/>
                        <a:t>Data analytics: Machine Learning </a:t>
                      </a:r>
                      <a:endParaRPr/>
                    </a:p>
                  </a:txBody>
                  <a:tcPr marL="91450" marR="91450" marT="45725" marB="45725"/>
                </a:tc>
                <a:tc>
                  <a:txBody>
                    <a:bodyPr/>
                    <a:lstStyle/>
                    <a:p>
                      <a:pPr marL="0" marR="0" lvl="0" indent="0" algn="l" rtl="0">
                        <a:spcBef>
                          <a:spcPts val="0"/>
                        </a:spcBef>
                        <a:spcAft>
                          <a:spcPts val="0"/>
                        </a:spcAft>
                        <a:buNone/>
                      </a:pPr>
                      <a:r>
                        <a:rPr lang="en-US" sz="1800"/>
                        <a:t>Gaby</a:t>
                      </a:r>
                      <a:endParaRPr/>
                    </a:p>
                  </a:txBody>
                  <a:tcPr marL="91450" marR="91450" marT="45725" marB="45725"/>
                </a:tc>
                <a:tc>
                  <a:txBody>
                    <a:bodyPr/>
                    <a:lstStyle/>
                    <a:p>
                      <a:pPr marL="0" marR="0" lvl="0" indent="0" algn="l" rtl="0">
                        <a:spcBef>
                          <a:spcPts val="0"/>
                        </a:spcBef>
                        <a:spcAft>
                          <a:spcPts val="0"/>
                        </a:spcAft>
                        <a:buNone/>
                      </a:pPr>
                      <a:r>
                        <a:rPr lang="en-US" sz="1800" dirty="0"/>
                        <a:t>ML slides, 06_python_learning</a:t>
                      </a:r>
                      <a:endParaRPr sz="1800" dirty="0"/>
                    </a:p>
                  </a:txBody>
                  <a:tcPr marL="91450" marR="91450" marT="45725" marB="45725"/>
                </a:tc>
                <a:extLst>
                  <a:ext uri="{0D108BD9-81ED-4DB2-BD59-A6C34878D82A}">
                    <a16:rowId xmlns:a16="http://schemas.microsoft.com/office/drawing/2014/main" val="10001"/>
                  </a:ext>
                </a:extLst>
              </a:tr>
              <a:tr h="370850">
                <a:tc>
                  <a:txBody>
                    <a:bodyPr/>
                    <a:lstStyle/>
                    <a:p>
                      <a:pPr marL="0" marR="0" lvl="0" indent="0" algn="l" rtl="0">
                        <a:spcBef>
                          <a:spcPts val="0"/>
                        </a:spcBef>
                        <a:spcAft>
                          <a:spcPts val="0"/>
                        </a:spcAft>
                        <a:buNone/>
                      </a:pPr>
                      <a:r>
                        <a:rPr lang="en-US" sz="1800"/>
                        <a:t>10am – noon</a:t>
                      </a:r>
                      <a:endParaRPr/>
                    </a:p>
                  </a:txBody>
                  <a:tcPr marL="91450" marR="91450" marT="45725" marB="45725"/>
                </a:tc>
                <a:tc>
                  <a:txBody>
                    <a:bodyPr/>
                    <a:lstStyle/>
                    <a:p>
                      <a:pPr marL="0" marR="0" lvl="0" indent="0" algn="l" rtl="0">
                        <a:spcBef>
                          <a:spcPts val="0"/>
                        </a:spcBef>
                        <a:spcAft>
                          <a:spcPts val="0"/>
                        </a:spcAft>
                        <a:buNone/>
                      </a:pPr>
                      <a:r>
                        <a:rPr lang="en-US" sz="1800"/>
                        <a:t>Asynchronous material </a:t>
                      </a:r>
                      <a:endParaRPr/>
                    </a:p>
                  </a:txBody>
                  <a:tcPr marL="91450" marR="91450" marT="45725" marB="45725"/>
                </a:tc>
                <a:tc>
                  <a:txBody>
                    <a:bodyPr/>
                    <a:lstStyle/>
                    <a:p>
                      <a:pPr marL="0" marR="0" lvl="0" indent="0" algn="l" rtl="0">
                        <a:spcBef>
                          <a:spcPts val="0"/>
                        </a:spcBef>
                        <a:spcAft>
                          <a:spcPts val="0"/>
                        </a:spcAft>
                        <a:buNone/>
                      </a:pPr>
                      <a:r>
                        <a:rPr lang="en-US" sz="1800"/>
                        <a:t>Data analytics: Machine Learning </a:t>
                      </a:r>
                      <a:endParaRPr/>
                    </a:p>
                  </a:txBody>
                  <a:tcPr marL="91450" marR="91450" marT="45725" marB="45725"/>
                </a:tc>
                <a:tc>
                  <a:txBody>
                    <a:bodyPr/>
                    <a:lstStyle/>
                    <a:p>
                      <a:pPr marL="0" marR="0" lvl="0" indent="0" algn="l" rtl="0">
                        <a:spcBef>
                          <a:spcPts val="0"/>
                        </a:spcBef>
                        <a:spcAft>
                          <a:spcPts val="0"/>
                        </a:spcAft>
                        <a:buNone/>
                      </a:pPr>
                      <a:r>
                        <a:rPr lang="en-US" sz="1800"/>
                        <a:t>Gaby and Roshni available via Slack</a:t>
                      </a:r>
                      <a:endParaRPr/>
                    </a:p>
                  </a:txBody>
                  <a:tcPr marL="91450" marR="91450" marT="45725" marB="45725"/>
                </a:tc>
                <a:tc>
                  <a:txBody>
                    <a:bodyPr/>
                    <a:lstStyle/>
                    <a:p>
                      <a:pPr marL="0" marR="0" lvl="0" indent="0" algn="l" rtl="0">
                        <a:spcBef>
                          <a:spcPts val="0"/>
                        </a:spcBef>
                        <a:spcAft>
                          <a:spcPts val="0"/>
                        </a:spcAft>
                        <a:buNone/>
                      </a:pPr>
                      <a:r>
                        <a:rPr lang="en-US" sz="1800"/>
                        <a:t>Day 3 independent work videos</a:t>
                      </a:r>
                      <a:endParaRPr sz="1800"/>
                    </a:p>
                  </a:txBody>
                  <a:tcPr marL="91450" marR="91450" marT="45725" marB="45725"/>
                </a:tc>
                <a:extLst>
                  <a:ext uri="{0D108BD9-81ED-4DB2-BD59-A6C34878D82A}">
                    <a16:rowId xmlns:a16="http://schemas.microsoft.com/office/drawing/2014/main" val="10002"/>
                  </a:ext>
                </a:extLst>
              </a:tr>
              <a:tr h="370850">
                <a:tc>
                  <a:txBody>
                    <a:bodyPr/>
                    <a:lstStyle/>
                    <a:p>
                      <a:pPr marL="0" marR="0" lvl="0" indent="0" algn="l" rtl="0">
                        <a:spcBef>
                          <a:spcPts val="0"/>
                        </a:spcBef>
                        <a:spcAft>
                          <a:spcPts val="0"/>
                        </a:spcAft>
                        <a:buNone/>
                      </a:pPr>
                      <a:r>
                        <a:rPr lang="en-US" sz="1800"/>
                        <a:t>1pm -2:00pm </a:t>
                      </a:r>
                      <a:endParaRPr/>
                    </a:p>
                  </a:txBody>
                  <a:tcPr marL="91450" marR="91450" marT="45725" marB="45725"/>
                </a:tc>
                <a:tc>
                  <a:txBody>
                    <a:bodyPr/>
                    <a:lstStyle/>
                    <a:p>
                      <a:pPr marL="0" marR="0" lvl="0" indent="0" algn="l" rtl="0">
                        <a:spcBef>
                          <a:spcPts val="0"/>
                        </a:spcBef>
                        <a:spcAft>
                          <a:spcPts val="0"/>
                        </a:spcAft>
                        <a:buNone/>
                      </a:pPr>
                      <a:r>
                        <a:rPr lang="en-US" sz="1800"/>
                        <a:t>In-person via zoom</a:t>
                      </a:r>
                      <a:endParaRPr/>
                    </a:p>
                  </a:txBody>
                  <a:tcPr marL="91450" marR="91450" marT="45725" marB="45725"/>
                </a:tc>
                <a:tc>
                  <a:txBody>
                    <a:bodyPr/>
                    <a:lstStyle/>
                    <a:p>
                      <a:pPr marL="0" marR="0" lvl="0" indent="0" algn="l" rtl="0">
                        <a:spcBef>
                          <a:spcPts val="0"/>
                        </a:spcBef>
                        <a:spcAft>
                          <a:spcPts val="0"/>
                        </a:spcAft>
                        <a:buNone/>
                      </a:pPr>
                      <a:r>
                        <a:rPr lang="en-US" sz="1800"/>
                        <a:t>String manipulation, RegEx, intro to bioinformatics </a:t>
                      </a:r>
                      <a:endParaRPr/>
                    </a:p>
                  </a:txBody>
                  <a:tcPr marL="91450" marR="91450" marT="45725" marB="45725"/>
                </a:tc>
                <a:tc>
                  <a:txBody>
                    <a:bodyPr/>
                    <a:lstStyle/>
                    <a:p>
                      <a:pPr marL="0" marR="0" lvl="0" indent="0" algn="l" rtl="0">
                        <a:spcBef>
                          <a:spcPts val="0"/>
                        </a:spcBef>
                        <a:spcAft>
                          <a:spcPts val="0"/>
                        </a:spcAft>
                        <a:buNone/>
                      </a:pPr>
                      <a:r>
                        <a:rPr lang="en-US" sz="1800"/>
                        <a:t>Gaby</a:t>
                      </a:r>
                      <a:endParaRPr/>
                    </a:p>
                  </a:txBody>
                  <a:tcPr marL="91450" marR="91450" marT="45725" marB="45725"/>
                </a:tc>
                <a:tc>
                  <a:txBody>
                    <a:bodyPr/>
                    <a:lstStyle/>
                    <a:p>
                      <a:pPr marL="0" marR="0" lvl="0" indent="0" algn="l" rtl="0">
                        <a:spcBef>
                          <a:spcPts val="0"/>
                        </a:spcBef>
                        <a:spcAft>
                          <a:spcPts val="0"/>
                        </a:spcAft>
                        <a:buNone/>
                      </a:pPr>
                      <a:r>
                        <a:rPr lang="en-US" sz="1800"/>
                        <a:t>07_python_appl</a:t>
                      </a:r>
                      <a:endParaRPr sz="1800"/>
                    </a:p>
                  </a:txBody>
                  <a:tcPr marL="91450" marR="91450" marT="45725" marB="45725"/>
                </a:tc>
                <a:extLst>
                  <a:ext uri="{0D108BD9-81ED-4DB2-BD59-A6C34878D82A}">
                    <a16:rowId xmlns:a16="http://schemas.microsoft.com/office/drawing/2014/main" val="10003"/>
                  </a:ext>
                </a:extLst>
              </a:tr>
              <a:tr h="370850">
                <a:tc>
                  <a:txBody>
                    <a:bodyPr/>
                    <a:lstStyle/>
                    <a:p>
                      <a:pPr marL="0" marR="0" lvl="0" indent="0" algn="l" rtl="0">
                        <a:spcBef>
                          <a:spcPts val="0"/>
                        </a:spcBef>
                        <a:spcAft>
                          <a:spcPts val="0"/>
                        </a:spcAft>
                        <a:buNone/>
                      </a:pPr>
                      <a:r>
                        <a:rPr lang="en-US" sz="1800"/>
                        <a:t>2:00-3:30pm</a:t>
                      </a:r>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Calibri"/>
                        <a:buNone/>
                      </a:pPr>
                      <a:r>
                        <a:rPr lang="en-US" sz="1800"/>
                        <a:t>Asynchronous material </a:t>
                      </a:r>
                      <a:endParaRPr/>
                    </a:p>
                  </a:txBody>
                  <a:tcPr marL="91450" marR="91450" marT="45725" marB="45725"/>
                </a:tc>
                <a:tc>
                  <a:txBody>
                    <a:bodyPr/>
                    <a:lstStyle/>
                    <a:p>
                      <a:pPr marL="0" lvl="0" indent="0" algn="l" rtl="0">
                        <a:spcBef>
                          <a:spcPts val="0"/>
                        </a:spcBef>
                        <a:spcAft>
                          <a:spcPts val="0"/>
                        </a:spcAft>
                        <a:buClr>
                          <a:schemeClr val="dk1"/>
                        </a:buClr>
                        <a:buFont typeface="Arial"/>
                        <a:buNone/>
                      </a:pPr>
                      <a:r>
                        <a:rPr lang="en-US" sz="1800"/>
                        <a:t>Use of skills learned in ML/bio application</a:t>
                      </a:r>
                      <a:endParaRPr/>
                    </a:p>
                  </a:txBody>
                  <a:tcPr marL="91450" marR="91450" marT="45725" marB="45725"/>
                </a:tc>
                <a:tc>
                  <a:txBody>
                    <a:bodyPr/>
                    <a:lstStyle/>
                    <a:p>
                      <a:pPr marL="0" marR="0" lvl="0" indent="0" algn="l" rtl="0">
                        <a:spcBef>
                          <a:spcPts val="0"/>
                        </a:spcBef>
                        <a:spcAft>
                          <a:spcPts val="0"/>
                        </a:spcAft>
                        <a:buNone/>
                      </a:pPr>
                      <a:r>
                        <a:rPr lang="en-US" sz="1800"/>
                        <a:t>Gaby and Roshni available via Slack</a:t>
                      </a:r>
                      <a:endParaRPr/>
                    </a:p>
                  </a:txBody>
                  <a:tcPr marL="91450" marR="91450" marT="45725" marB="45725"/>
                </a:tc>
                <a:tc>
                  <a:txBody>
                    <a:bodyPr/>
                    <a:lstStyle/>
                    <a:p>
                      <a:pPr marL="0" marR="0" lvl="0" indent="0" algn="l" rtl="0">
                        <a:spcBef>
                          <a:spcPts val="0"/>
                        </a:spcBef>
                        <a:spcAft>
                          <a:spcPts val="0"/>
                        </a:spcAft>
                        <a:buNone/>
                      </a:pPr>
                      <a:r>
                        <a:rPr lang="en-US" sz="1800"/>
                        <a:t>Day 3 Project - 08_genomics_project</a:t>
                      </a:r>
                      <a:endParaRPr sz="1800"/>
                    </a:p>
                  </a:txBody>
                  <a:tcPr marL="91450" marR="91450" marT="45725" marB="45725"/>
                </a:tc>
                <a:extLst>
                  <a:ext uri="{0D108BD9-81ED-4DB2-BD59-A6C34878D82A}">
                    <a16:rowId xmlns:a16="http://schemas.microsoft.com/office/drawing/2014/main" val="10004"/>
                  </a:ext>
                </a:extLst>
              </a:tr>
              <a:tr h="370850">
                <a:tc>
                  <a:txBody>
                    <a:bodyPr/>
                    <a:lstStyle/>
                    <a:p>
                      <a:pPr marL="0" marR="0" lvl="0" indent="0" algn="l" rtl="0">
                        <a:spcBef>
                          <a:spcPts val="0"/>
                        </a:spcBef>
                        <a:spcAft>
                          <a:spcPts val="0"/>
                        </a:spcAft>
                        <a:buNone/>
                      </a:pPr>
                      <a:r>
                        <a:rPr lang="en-US" sz="1800"/>
                        <a:t>4:00 – 4:30 pm</a:t>
                      </a:r>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Calibri"/>
                        <a:buNone/>
                      </a:pPr>
                      <a:r>
                        <a:rPr lang="en-US" sz="1800"/>
                        <a:t>In-person via zoom</a:t>
                      </a:r>
                      <a:endParaRPr/>
                    </a:p>
                  </a:txBody>
                  <a:tcPr marL="91450" marR="91450" marT="45725" marB="45725"/>
                </a:tc>
                <a:tc>
                  <a:txBody>
                    <a:bodyPr/>
                    <a:lstStyle/>
                    <a:p>
                      <a:pPr marL="0" marR="0" lvl="0" indent="0" algn="l" rtl="0">
                        <a:spcBef>
                          <a:spcPts val="0"/>
                        </a:spcBef>
                        <a:spcAft>
                          <a:spcPts val="0"/>
                        </a:spcAft>
                        <a:buNone/>
                      </a:pPr>
                      <a:r>
                        <a:rPr lang="en-US" sz="1800"/>
                        <a:t>Explanation of tools, Q&amp;A, miscellaneous </a:t>
                      </a:r>
                      <a:endParaRPr/>
                    </a:p>
                  </a:txBody>
                  <a:tcPr marL="91450" marR="91450" marT="45725" marB="45725"/>
                </a:tc>
                <a:tc>
                  <a:txBody>
                    <a:bodyPr/>
                    <a:lstStyle/>
                    <a:p>
                      <a:pPr marL="0" marR="0" lvl="0" indent="0" algn="l" rtl="0">
                        <a:spcBef>
                          <a:spcPts val="0"/>
                        </a:spcBef>
                        <a:spcAft>
                          <a:spcPts val="0"/>
                        </a:spcAft>
                        <a:buNone/>
                      </a:pPr>
                      <a:r>
                        <a:rPr lang="en-US" sz="1800"/>
                        <a:t>Gaby</a:t>
                      </a:r>
                      <a:endParaRPr/>
                    </a:p>
                  </a:txBody>
                  <a:tcPr marL="91450" marR="91450" marT="45725" marB="45725"/>
                </a:tc>
                <a:tc>
                  <a:txBody>
                    <a:bodyPr/>
                    <a:lstStyle/>
                    <a:p>
                      <a:pPr marL="0" lvl="0" indent="0" algn="l" rtl="0">
                        <a:spcBef>
                          <a:spcPts val="0"/>
                        </a:spcBef>
                        <a:spcAft>
                          <a:spcPts val="0"/>
                        </a:spcAft>
                        <a:buClr>
                          <a:schemeClr val="dk1"/>
                        </a:buClr>
                        <a:buSzPts val="1100"/>
                        <a:buFont typeface="Arial"/>
                        <a:buNone/>
                      </a:pPr>
                      <a:r>
                        <a:rPr lang="en-US" sz="1800" dirty="0"/>
                        <a:t>07_python_appl</a:t>
                      </a:r>
                      <a:endParaRPr sz="1800" dirty="0"/>
                    </a:p>
                  </a:txBody>
                  <a:tcPr marL="91450" marR="91450" marT="45725" marB="45725"/>
                </a:tc>
                <a:extLst>
                  <a:ext uri="{0D108BD9-81ED-4DB2-BD59-A6C34878D82A}">
                    <a16:rowId xmlns:a16="http://schemas.microsoft.com/office/drawing/2014/main" val="10005"/>
                  </a:ext>
                </a:extLst>
              </a:tr>
            </a:tbl>
          </a:graphicData>
        </a:graphic>
      </p:graphicFrame>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2918</TotalTime>
  <Words>1368</Words>
  <Application>Microsoft Macintosh PowerPoint</Application>
  <PresentationFormat>Widescreen</PresentationFormat>
  <Paragraphs>267</Paragraphs>
  <Slides>22</Slides>
  <Notes>21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22</vt:i4>
      </vt:variant>
    </vt:vector>
  </HeadingPairs>
  <TitlesOfParts>
    <vt:vector size="25" baseType="lpstr">
      <vt:lpstr>Arial</vt:lpstr>
      <vt:lpstr>Calibri</vt:lpstr>
      <vt:lpstr>Office Theme</vt:lpstr>
      <vt:lpstr>BIOF 085 Introduction</vt:lpstr>
      <vt:lpstr>Background </vt:lpstr>
      <vt:lpstr>Outline of Plan – Hybrid approach</vt:lpstr>
      <vt:lpstr>Available material </vt:lpstr>
      <vt:lpstr>Effective work environment</vt:lpstr>
      <vt:lpstr>Some quick notes: </vt:lpstr>
      <vt:lpstr>Day 1</vt:lpstr>
      <vt:lpstr>Day 2</vt:lpstr>
      <vt:lpstr>Day 3</vt:lpstr>
      <vt:lpstr>Adaptability </vt:lpstr>
      <vt:lpstr>Slack</vt:lpstr>
      <vt:lpstr>Now about you!</vt:lpstr>
      <vt:lpstr>What is data science? </vt:lpstr>
      <vt:lpstr>Data scientist?</vt:lpstr>
      <vt:lpstr>What data science involves</vt:lpstr>
      <vt:lpstr>What does it involve </vt:lpstr>
      <vt:lpstr>The goal here is the tools!</vt:lpstr>
      <vt:lpstr>Why Python?</vt:lpstr>
      <vt:lpstr>Cons of Python</vt:lpstr>
      <vt:lpstr>Python Data Science Stack</vt:lpstr>
      <vt:lpstr>Python Data Science Stack</vt:lpstr>
      <vt:lpstr>Outline of Content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BIOF 085 Introduction</dc:title>
  <dc:creator>Gerlach, Gabriella Joanna</dc:creator>
  <cp:lastModifiedBy>Gerlach, Gabriella Joanna</cp:lastModifiedBy>
  <cp:revision>8</cp:revision>
  <dcterms:created xsi:type="dcterms:W3CDTF">2020-09-05T17:23:20Z</dcterms:created>
  <dcterms:modified xsi:type="dcterms:W3CDTF">2021-02-07T19:35:54Z</dcterms:modified>
</cp:coreProperties>
</file>