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j4jUeooAaJAEg2IGCByoCbNw5T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some joke about it being a black box</a:t>
            </a:r>
            <a:endParaRPr/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some joke about it being a black box</a:t>
            </a:r>
            <a:endParaRPr/>
          </a:p>
        </p:txBody>
      </p:sp>
      <p:sp>
        <p:nvSpPr>
          <p:cNvPr id="111" name="Google Shape;11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4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hyperlink" Target="https://brilliant.org/wiki/k-means-clustering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dn-images-1.medium.com/max/1200/1*_7OPgojau8hkiPUiHoGK_w.png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dn-images-1.medium.com/max/1200/1*_7OPgojau8hkiPUiHoGK_w.png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hyperlink" Target="https://towardsdatascience.com/k-nearest-neighbor-python-2fccc47d2a55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gif"/><Relationship Id="rId4" Type="http://schemas.openxmlformats.org/officeDocument/2006/relationships/hyperlink" Target="https://www.quora.com/What-are-some-practical-business-uses-of-decision-tree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jpg"/><Relationship Id="rId4" Type="http://schemas.openxmlformats.org/officeDocument/2006/relationships/hyperlink" Target="https://blog.quantinsti.com/random-forest-algorithm-in-python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hyperlink" Target="http://www.mdpi.com/2078-2489/9/1/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Machine Learning Introduction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Unsupervised learning</a:t>
            </a:r>
            <a:endParaRPr/>
          </a:p>
        </p:txBody>
      </p:sp>
      <p:sp>
        <p:nvSpPr>
          <p:cNvPr id="156" name="Google Shape;156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Learning without a teacher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is no labeled data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computer is supposed to learn general patterns in the data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Typically some form of cluster analysis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Goal: identify homogeneous subgroups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Unsupervised learning examples – Clustering</a:t>
            </a:r>
            <a:endParaRPr/>
          </a:p>
        </p:txBody>
      </p:sp>
      <p:pic>
        <p:nvPicPr>
          <p:cNvPr descr="A screenshot of a cell phone&#10;&#10;Description automatically generated" id="162" name="Google Shape;162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8903" y="2260340"/>
            <a:ext cx="7184015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1"/>
          <p:cNvSpPr txBox="1"/>
          <p:nvPr/>
        </p:nvSpPr>
        <p:spPr>
          <a:xfrm>
            <a:off x="2788170" y="1558977"/>
            <a:ext cx="262629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similar things: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Clustering methods</a:t>
            </a:r>
            <a:endParaRPr/>
          </a:p>
        </p:txBody>
      </p:sp>
      <p:sp>
        <p:nvSpPr>
          <p:cNvPr id="169" name="Google Shape;16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K-means clustering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Hierarchical clustering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Mixture models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a lot of these …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K-means very briefly </a:t>
            </a:r>
            <a:endParaRPr/>
          </a:p>
        </p:txBody>
      </p:sp>
      <p:pic>
        <p:nvPicPr>
          <p:cNvPr id="175" name="Google Shape;1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8080"/>
            <a:ext cx="12192000" cy="491966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3"/>
          <p:cNvSpPr txBox="1"/>
          <p:nvPr/>
        </p:nvSpPr>
        <p:spPr>
          <a:xfrm>
            <a:off x="10436277" y="6337743"/>
            <a:ext cx="18350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brilliant.org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 Statistics</a:t>
            </a:r>
            <a:endParaRPr/>
          </a:p>
        </p:txBody>
      </p:sp>
      <p:sp>
        <p:nvSpPr>
          <p:cNvPr id="182" name="Google Shape;18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Fit a linear regression vis the sum of squared deviations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Goal: the line that fits best on average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NOT THE GOAL IN MACHINE LEARNING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Why?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Statistics vs Machine Learning </a:t>
            </a:r>
            <a:endParaRPr/>
          </a:p>
        </p:txBody>
      </p:sp>
      <p:sp>
        <p:nvSpPr>
          <p:cNvPr id="188" name="Google Shape;18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Stats model that fits the data really well (large R</a:t>
            </a:r>
            <a:r>
              <a:rPr baseline="30000" lang="en-US"/>
              <a:t>2</a:t>
            </a:r>
            <a:r>
              <a:rPr lang="en-US"/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May be overfitting the data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Won’t work well on new data 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Need to do something different.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Something different: Reserve a test set </a:t>
            </a:r>
            <a:endParaRPr/>
          </a:p>
        </p:txBody>
      </p:sp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Standard method: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Split your data set into training set and test set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Train your data on the training set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See how well it works on the test set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Take the model that does the best on the test set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Variance-Bias Trade-off </a:t>
            </a:r>
            <a:endParaRPr/>
          </a:p>
        </p:txBody>
      </p:sp>
      <p:sp>
        <p:nvSpPr>
          <p:cNvPr id="201" name="Google Shape;201;p17"/>
          <p:cNvSpPr txBox="1"/>
          <p:nvPr>
            <p:ph idx="1" type="body"/>
          </p:nvPr>
        </p:nvSpPr>
        <p:spPr>
          <a:xfrm>
            <a:off x="838200" y="1825625"/>
            <a:ext cx="571250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models are too simple 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Under-fit the data, are not capturing all the available information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 equally well (or bad) on training and test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These are </a:t>
            </a:r>
            <a:r>
              <a:rPr i="1" lang="en-US"/>
              <a:t>high-bias </a:t>
            </a:r>
            <a:r>
              <a:rPr lang="en-US"/>
              <a:t>models </a:t>
            </a:r>
            <a:endParaRPr/>
          </a:p>
        </p:txBody>
      </p:sp>
      <p:pic>
        <p:nvPicPr>
          <p:cNvPr descr="What is underfitting and overfitting in machine learning ..." id="202" name="Google Shape;202;p17"/>
          <p:cNvPicPr preferRelativeResize="0"/>
          <p:nvPr/>
        </p:nvPicPr>
        <p:blipFill rotWithShape="1">
          <a:blip r:embed="rId4">
            <a:alphaModFix/>
          </a:blip>
          <a:srcRect b="0" l="0" r="66895" t="0"/>
          <a:stretch/>
        </p:blipFill>
        <p:spPr>
          <a:xfrm>
            <a:off x="6827868" y="1425694"/>
            <a:ext cx="4525932" cy="4751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title"/>
          </p:nvPr>
        </p:nvSpPr>
        <p:spPr>
          <a:xfrm>
            <a:off x="520284" y="2655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Variance-Bias Trade-off </a:t>
            </a:r>
            <a:endParaRPr/>
          </a:p>
        </p:txBody>
      </p:sp>
      <p:sp>
        <p:nvSpPr>
          <p:cNvPr id="209" name="Google Shape;209;p18"/>
          <p:cNvSpPr txBox="1"/>
          <p:nvPr>
            <p:ph idx="1" type="body"/>
          </p:nvPr>
        </p:nvSpPr>
        <p:spPr>
          <a:xfrm>
            <a:off x="838200" y="1825625"/>
            <a:ext cx="571250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models are too complex  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Overfit the training data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 badly on test/new data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These are </a:t>
            </a:r>
            <a:r>
              <a:rPr i="1" lang="en-US"/>
              <a:t>high-variance  </a:t>
            </a:r>
            <a:r>
              <a:rPr lang="en-US"/>
              <a:t>models </a:t>
            </a:r>
            <a:endParaRPr/>
          </a:p>
        </p:txBody>
      </p:sp>
      <p:pic>
        <p:nvPicPr>
          <p:cNvPr descr="What is underfitting and overfitting in machine learning ..." id="210" name="Google Shape;210;p18"/>
          <p:cNvPicPr preferRelativeResize="0"/>
          <p:nvPr/>
        </p:nvPicPr>
        <p:blipFill rotWithShape="1">
          <a:blip r:embed="rId4">
            <a:alphaModFix/>
          </a:blip>
          <a:srcRect b="0" l="66895" r="0" t="0"/>
          <a:stretch/>
        </p:blipFill>
        <p:spPr>
          <a:xfrm>
            <a:off x="6827868" y="1425694"/>
            <a:ext cx="4525932" cy="4751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Goal: Land in the middle (low-variance, low-bias)  </a:t>
            </a:r>
            <a:endParaRPr/>
          </a:p>
        </p:txBody>
      </p:sp>
      <p:pic>
        <p:nvPicPr>
          <p:cNvPr descr="What is underfitting and overfitting in machine learning ..." id="216" name="Google Shape;216;p19"/>
          <p:cNvPicPr preferRelativeResize="0"/>
          <p:nvPr/>
        </p:nvPicPr>
        <p:blipFill rotWithShape="1">
          <a:blip r:embed="rId3">
            <a:alphaModFix/>
          </a:blip>
          <a:srcRect b="0" l="-2017" r="1" t="0"/>
          <a:stretch/>
        </p:blipFill>
        <p:spPr>
          <a:xfrm>
            <a:off x="838200" y="1870570"/>
            <a:ext cx="10702083" cy="36458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19"/>
          <p:cNvCxnSpPr/>
          <p:nvPr/>
        </p:nvCxnSpPr>
        <p:spPr>
          <a:xfrm rot="10800000">
            <a:off x="3043004" y="6011055"/>
            <a:ext cx="5651292" cy="0"/>
          </a:xfrm>
          <a:prstGeom prst="straightConnector1">
            <a:avLst/>
          </a:prstGeom>
          <a:noFill/>
          <a:ln cap="flat" cmpd="sng" w="139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8" name="Google Shape;218;p19"/>
          <p:cNvSpPr txBox="1"/>
          <p:nvPr/>
        </p:nvSpPr>
        <p:spPr>
          <a:xfrm>
            <a:off x="5661285" y="5545152"/>
            <a:ext cx="251834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 </a:t>
            </a:r>
            <a:endParaRPr/>
          </a:p>
        </p:txBody>
      </p:sp>
      <p:cxnSp>
        <p:nvCxnSpPr>
          <p:cNvPr id="219" name="Google Shape;219;p19"/>
          <p:cNvCxnSpPr/>
          <p:nvPr/>
        </p:nvCxnSpPr>
        <p:spPr>
          <a:xfrm>
            <a:off x="2878111" y="1971662"/>
            <a:ext cx="5606322" cy="0"/>
          </a:xfrm>
          <a:prstGeom prst="straightConnector1">
            <a:avLst/>
          </a:prstGeom>
          <a:noFill/>
          <a:ln cap="flat" cmpd="sng" w="139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0" name="Google Shape;220;p19"/>
          <p:cNvSpPr txBox="1"/>
          <p:nvPr/>
        </p:nvSpPr>
        <p:spPr>
          <a:xfrm>
            <a:off x="5156616" y="1494608"/>
            <a:ext cx="251834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Variance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Machine Learning?	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Easy part: Machine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Harder: learning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Short answer: Methods that can help generalize information from the observed data so that it can be used to make better decisions in the future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 Performance</a:t>
            </a:r>
            <a:endParaRPr/>
          </a:p>
        </p:txBody>
      </p:sp>
      <p:sp>
        <p:nvSpPr>
          <p:cNvPr id="226" name="Google Shape;226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Metric to see how well a model works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Can’t just rely on the one test set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Metric of Performance depends on model</a:t>
            </a:r>
            <a:endParaRPr/>
          </a:p>
        </p:txBody>
      </p:sp>
      <p:sp>
        <p:nvSpPr>
          <p:cNvPr id="232" name="Google Shape;232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Classification: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Accuracy (misclassification)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Regression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Mean Square error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can we make more test data? </a:t>
            </a:r>
            <a:endParaRPr/>
          </a:p>
        </p:txBody>
      </p:sp>
      <p:sp>
        <p:nvSpPr>
          <p:cNvPr id="238" name="Google Shape;238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Take multiple random splits to generate training and test data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See overall performance across different splits 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called: cross-validation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838200" y="18961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Cross validation</a:t>
            </a:r>
            <a:endParaRPr/>
          </a:p>
        </p:txBody>
      </p:sp>
      <p:sp>
        <p:nvSpPr>
          <p:cNvPr id="244" name="Google Shape;244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5" name="Google Shape;245;p23"/>
          <p:cNvPicPr preferRelativeResize="0"/>
          <p:nvPr/>
        </p:nvPicPr>
        <p:blipFill rotWithShape="1">
          <a:blip r:embed="rId3">
            <a:alphaModFix/>
          </a:blip>
          <a:srcRect b="0" l="8222" r="0" t="0"/>
          <a:stretch/>
        </p:blipFill>
        <p:spPr>
          <a:xfrm>
            <a:off x="959370" y="1204730"/>
            <a:ext cx="8634335" cy="5653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Supervised learning methods</a:t>
            </a:r>
            <a:endParaRPr/>
          </a:p>
        </p:txBody>
      </p:sp>
      <p:sp>
        <p:nvSpPr>
          <p:cNvPr id="251" name="Google Shape;25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K- nearest Neighbors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Decision trees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Ensemble methods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Random forests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Boosted trees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Support Vector Machines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type="title"/>
          </p:nvPr>
        </p:nvSpPr>
        <p:spPr>
          <a:xfrm>
            <a:off x="838199" y="543927"/>
            <a:ext cx="7497089" cy="8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K-nearest neighbor</a:t>
            </a:r>
            <a:endParaRPr/>
          </a:p>
        </p:txBody>
      </p:sp>
      <p:sp>
        <p:nvSpPr>
          <p:cNvPr id="257" name="Google Shape;25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8" name="Google Shape;2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7055" y="1432287"/>
            <a:ext cx="9037889" cy="5309898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 txBox="1"/>
          <p:nvPr/>
        </p:nvSpPr>
        <p:spPr>
          <a:xfrm>
            <a:off x="200525" y="6446101"/>
            <a:ext cx="58954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towardsdatascience.com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type="title"/>
          </p:nvPr>
        </p:nvSpPr>
        <p:spPr>
          <a:xfrm>
            <a:off x="838199" y="543927"/>
            <a:ext cx="7497089" cy="8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K-nearest neighbor</a:t>
            </a:r>
            <a:endParaRPr/>
          </a:p>
        </p:txBody>
      </p:sp>
      <p:sp>
        <p:nvSpPr>
          <p:cNvPr id="265" name="Google Shape;265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each data point, find its k nearest neighbors in the predictor space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Decide on a distance metric 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Prediction of that data point is the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Average of the labels (regression)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most prevalent of the labels (classification)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Observed in those neighbors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Decision Trees </a:t>
            </a:r>
            <a:endParaRPr/>
          </a:p>
        </p:txBody>
      </p:sp>
      <p:pic>
        <p:nvPicPr>
          <p:cNvPr id="271" name="Google Shape;2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4886" y="365125"/>
            <a:ext cx="5808914" cy="614258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7"/>
          <p:cNvSpPr txBox="1"/>
          <p:nvPr/>
        </p:nvSpPr>
        <p:spPr>
          <a:xfrm>
            <a:off x="385011" y="5919537"/>
            <a:ext cx="2069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quora.com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>
            <p:ph type="title"/>
          </p:nvPr>
        </p:nvSpPr>
        <p:spPr>
          <a:xfrm>
            <a:off x="284748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Random Forest </a:t>
            </a:r>
            <a:endParaRPr/>
          </a:p>
        </p:txBody>
      </p:sp>
      <p:pic>
        <p:nvPicPr>
          <p:cNvPr descr="Random Forest Algorithm In Trading Using Python" id="278" name="Google Shape;2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1653" y="1325563"/>
            <a:ext cx="9178460" cy="516288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8"/>
          <p:cNvSpPr txBox="1"/>
          <p:nvPr/>
        </p:nvSpPr>
        <p:spPr>
          <a:xfrm>
            <a:off x="609600" y="6289964"/>
            <a:ext cx="2050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blog.quantinsti.com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Support Vector Machines </a:t>
            </a:r>
            <a:endParaRPr/>
          </a:p>
        </p:txBody>
      </p:sp>
      <p:pic>
        <p:nvPicPr>
          <p:cNvPr id="285" name="Google Shape;2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7303" y="1288473"/>
            <a:ext cx="5849292" cy="556952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9"/>
          <p:cNvSpPr txBox="1"/>
          <p:nvPr/>
        </p:nvSpPr>
        <p:spPr>
          <a:xfrm>
            <a:off x="692727" y="1690687"/>
            <a:ext cx="451737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higher importance to the points near the boundary </a:t>
            </a:r>
            <a:endParaRPr/>
          </a:p>
        </p:txBody>
      </p:sp>
      <p:sp>
        <p:nvSpPr>
          <p:cNvPr id="287" name="Google Shape;287;p29"/>
          <p:cNvSpPr txBox="1"/>
          <p:nvPr/>
        </p:nvSpPr>
        <p:spPr>
          <a:xfrm>
            <a:off x="4231995" y="6456052"/>
            <a:ext cx="11253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mdpi.com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machine learning? 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84636" y="3072981"/>
            <a:ext cx="2833141" cy="149901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3379655" y="3552666"/>
            <a:ext cx="944380" cy="53964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4679429" y="3072981"/>
            <a:ext cx="2833141" cy="1499017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 Algorithms 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7806988" y="3533927"/>
            <a:ext cx="944380" cy="53964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8982537" y="3054241"/>
            <a:ext cx="2833141" cy="149901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Knowledge 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Supervised Learning Methods </a:t>
            </a:r>
            <a:endParaRPr/>
          </a:p>
        </p:txBody>
      </p:sp>
      <p:sp>
        <p:nvSpPr>
          <p:cNvPr id="293" name="Google Shape;293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Tend to focus on local solution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will be focusing on decision trees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Scikit-learn Package </a:t>
            </a:r>
            <a:endParaRPr/>
          </a:p>
        </p:txBody>
      </p:sp>
      <p:sp>
        <p:nvSpPr>
          <p:cNvPr id="300" name="Google Shape;300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Does lots of the python machine learning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will use this extensively in fitting machine learning models to data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General method: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Import an ML algorithm from sklearn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Define the characteristics of the model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Fit training data to the model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Predict on test fata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Compute performance metrics and cross-validation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machine learning? 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838200" y="3226079"/>
            <a:ext cx="10515600" cy="2950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Algorithms that improve their knowledge towards some task with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is that different from Statistics?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is the relationship with AI, Data Science, Data Mining?</a:t>
            </a:r>
            <a:endParaRPr/>
          </a:p>
        </p:txBody>
      </p:sp>
      <p:grpSp>
        <p:nvGrpSpPr>
          <p:cNvPr id="115" name="Google Shape;115;p4"/>
          <p:cNvGrpSpPr/>
          <p:nvPr/>
        </p:nvGrpSpPr>
        <p:grpSpPr>
          <a:xfrm>
            <a:off x="305430" y="1450293"/>
            <a:ext cx="11581140" cy="1517757"/>
            <a:chOff x="234538" y="3054241"/>
            <a:chExt cx="11581140" cy="1517757"/>
          </a:xfrm>
        </p:grpSpPr>
        <p:sp>
          <p:nvSpPr>
            <p:cNvPr id="116" name="Google Shape;116;p4"/>
            <p:cNvSpPr/>
            <p:nvPr/>
          </p:nvSpPr>
          <p:spPr>
            <a:xfrm>
              <a:off x="234538" y="3072981"/>
              <a:ext cx="2833141" cy="1499017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3454606" y="3552666"/>
              <a:ext cx="944380" cy="53964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4829331" y="3072981"/>
              <a:ext cx="2833141" cy="1499017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Learning Algorithms </a:t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7881939" y="3533927"/>
              <a:ext cx="944380" cy="53964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982537" y="3054241"/>
              <a:ext cx="2833141" cy="1499017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Knowledge  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Can differentiate fields by their goals</a:t>
            </a: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Machine Learning: Learn from one dataset and be applicable to </a:t>
            </a:r>
            <a:r>
              <a:rPr b="1" lang="en-US"/>
              <a:t>more in the future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Statistics: understanding the data </a:t>
            </a:r>
            <a:r>
              <a:rPr b="1" lang="en-US"/>
              <a:t>at hand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AI: build an intelligent agent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Mining: extract patterns from large-scale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Science: the science encompassing collection, analysis and interpretation of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Machine learning in action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spam filters in your email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Self driving cars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Google translate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Determining which part of a genome sequence encodes a gene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And….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Natural language processing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Computer vision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Medical outcomes analysis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…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There are two very broad categories	</a:t>
            </a:r>
            <a:endParaRPr/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Supervised learning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Unsupervised learning 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Both are valuable and are applied at different times to different data sets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Supervised learning </a:t>
            </a:r>
            <a:endParaRPr/>
          </a:p>
        </p:txBody>
      </p:sp>
      <p:sp>
        <p:nvSpPr>
          <p:cNvPr id="144" name="Google Shape;144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of the variables is labeled, so we know the “truth”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Class labels –categorical - (high risk/ low risk, normal/tumor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Continuous labels (income, age)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Objective: predict the label from other variables – called features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Ex. Given a person’s age, weight, height, gender can you predict if they play football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Supervised learning </a:t>
            </a:r>
            <a:endParaRPr/>
          </a:p>
        </p:txBody>
      </p:sp>
      <p:sp>
        <p:nvSpPr>
          <p:cNvPr id="150" name="Google Shape;150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labels are discrete -&gt; classification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labels are continuous -&gt; regression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2020-09-06T13:50:05Z</dcterms:created>
  <dc:creator>Gerlach, Gabriella Joanna</dc:creator>
</cp:coreProperties>
</file>