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8" r:id="rId12"/>
    <p:sldId id="271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82"/>
    <p:restoredTop sz="96327"/>
  </p:normalViewPr>
  <p:slideViewPr>
    <p:cSldViewPr snapToGrid="0" snapToObjects="1">
      <p:cViewPr varScale="1">
        <p:scale>
          <a:sx n="51" d="100"/>
          <a:sy n="51" d="100"/>
        </p:scale>
        <p:origin x="232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Everyone has anaconda installed and working </a:t>
          </a:r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/>
            <a:t>Creation of a working directory containing the required data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/>
            <a:t>Installation of packages (will discuss what these are,  why we need them tomorrow)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13937AF4-3731-384C-92F8-E5E810012400}">
      <dgm:prSet/>
      <dgm:spPr/>
      <dgm:t>
        <a:bodyPr/>
        <a:lstStyle/>
        <a:p>
          <a:r>
            <a:rPr lang="en-US" dirty="0"/>
            <a:t>Location of available resources and communication </a:t>
          </a:r>
        </a:p>
      </dgm:t>
    </dgm:pt>
    <dgm:pt modelId="{599D70A7-4A5B-6046-A70A-E2EBB226660F}" type="parTrans" cxnId="{E3208AC0-E9EE-DF46-8FDC-E8B6F2CCCE36}">
      <dgm:prSet/>
      <dgm:spPr/>
      <dgm:t>
        <a:bodyPr/>
        <a:lstStyle/>
        <a:p>
          <a:endParaRPr lang="en-US"/>
        </a:p>
      </dgm:t>
    </dgm:pt>
    <dgm:pt modelId="{83EB336E-7138-744A-9734-71CA779AD300}" type="sibTrans" cxnId="{E3208AC0-E9EE-DF46-8FDC-E8B6F2CCCE36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A330A39C-0D7D-EF4C-BD2A-2B9036DFF75E}" type="pres">
      <dgm:prSet presAssocID="{16D2EA4B-7066-4351-8217-EBDEFD6F9392}" presName="FourNodes_1" presStyleLbl="node1" presStyleIdx="0" presStyleCnt="4">
        <dgm:presLayoutVars>
          <dgm:bulletEnabled val="1"/>
        </dgm:presLayoutVars>
      </dgm:prSet>
      <dgm:spPr/>
    </dgm:pt>
    <dgm:pt modelId="{EE90F3C2-D50E-F844-81E9-799D94F276DE}" type="pres">
      <dgm:prSet presAssocID="{16D2EA4B-7066-4351-8217-EBDEFD6F9392}" presName="FourNodes_2" presStyleLbl="node1" presStyleIdx="1" presStyleCnt="4">
        <dgm:presLayoutVars>
          <dgm:bulletEnabled val="1"/>
        </dgm:presLayoutVars>
      </dgm:prSet>
      <dgm:spPr/>
    </dgm:pt>
    <dgm:pt modelId="{1718FBB5-4C0C-AA44-8BA0-02A56ECF1141}" type="pres">
      <dgm:prSet presAssocID="{16D2EA4B-7066-4351-8217-EBDEFD6F9392}" presName="FourNodes_3" presStyleLbl="node1" presStyleIdx="2" presStyleCnt="4">
        <dgm:presLayoutVars>
          <dgm:bulletEnabled val="1"/>
        </dgm:presLayoutVars>
      </dgm:prSet>
      <dgm:spPr/>
    </dgm:pt>
    <dgm:pt modelId="{7E7A93A4-BBBF-8F4B-8E2E-9B835A0AD334}" type="pres">
      <dgm:prSet presAssocID="{16D2EA4B-7066-4351-8217-EBDEFD6F9392}" presName="FourNodes_4" presStyleLbl="node1" presStyleIdx="3" presStyleCnt="4">
        <dgm:presLayoutVars>
          <dgm:bulletEnabled val="1"/>
        </dgm:presLayoutVars>
      </dgm:prSet>
      <dgm:spPr/>
    </dgm:pt>
    <dgm:pt modelId="{436B3C99-CF36-6E4C-9850-856392CCC608}" type="pres">
      <dgm:prSet presAssocID="{16D2EA4B-7066-4351-8217-EBDEFD6F9392}" presName="FourConn_1-2" presStyleLbl="fgAccFollowNode1" presStyleIdx="0" presStyleCnt="3">
        <dgm:presLayoutVars>
          <dgm:bulletEnabled val="1"/>
        </dgm:presLayoutVars>
      </dgm:prSet>
      <dgm:spPr/>
    </dgm:pt>
    <dgm:pt modelId="{120B1B84-7D22-6745-85FF-578B10771320}" type="pres">
      <dgm:prSet presAssocID="{16D2EA4B-7066-4351-8217-EBDEFD6F9392}" presName="FourConn_2-3" presStyleLbl="fgAccFollowNode1" presStyleIdx="1" presStyleCnt="3">
        <dgm:presLayoutVars>
          <dgm:bulletEnabled val="1"/>
        </dgm:presLayoutVars>
      </dgm:prSet>
      <dgm:spPr/>
    </dgm:pt>
    <dgm:pt modelId="{585C881F-F0E5-7949-A8AC-BBDECF727F63}" type="pres">
      <dgm:prSet presAssocID="{16D2EA4B-7066-4351-8217-EBDEFD6F9392}" presName="FourConn_3-4" presStyleLbl="fgAccFollowNode1" presStyleIdx="2" presStyleCnt="3">
        <dgm:presLayoutVars>
          <dgm:bulletEnabled val="1"/>
        </dgm:presLayoutVars>
      </dgm:prSet>
      <dgm:spPr/>
    </dgm:pt>
    <dgm:pt modelId="{8E8F1D23-3670-CE49-8E87-53CB80501DB0}" type="pres">
      <dgm:prSet presAssocID="{16D2EA4B-7066-4351-8217-EBDEFD6F9392}" presName="FourNodes_1_text" presStyleLbl="node1" presStyleIdx="3" presStyleCnt="4">
        <dgm:presLayoutVars>
          <dgm:bulletEnabled val="1"/>
        </dgm:presLayoutVars>
      </dgm:prSet>
      <dgm:spPr/>
    </dgm:pt>
    <dgm:pt modelId="{EEB92802-A9D4-9A4C-82AB-39D0581E5F9A}" type="pres">
      <dgm:prSet presAssocID="{16D2EA4B-7066-4351-8217-EBDEFD6F9392}" presName="FourNodes_2_text" presStyleLbl="node1" presStyleIdx="3" presStyleCnt="4">
        <dgm:presLayoutVars>
          <dgm:bulletEnabled val="1"/>
        </dgm:presLayoutVars>
      </dgm:prSet>
      <dgm:spPr/>
    </dgm:pt>
    <dgm:pt modelId="{DF12784B-81F3-574E-B63B-3C5DD0B67761}" type="pres">
      <dgm:prSet presAssocID="{16D2EA4B-7066-4351-8217-EBDEFD6F9392}" presName="FourNodes_3_text" presStyleLbl="node1" presStyleIdx="3" presStyleCnt="4">
        <dgm:presLayoutVars>
          <dgm:bulletEnabled val="1"/>
        </dgm:presLayoutVars>
      </dgm:prSet>
      <dgm:spPr/>
    </dgm:pt>
    <dgm:pt modelId="{9DE4808E-0510-0A42-9C7C-2D9A902950EA}" type="pres">
      <dgm:prSet presAssocID="{16D2EA4B-7066-4351-8217-EBDEFD6F93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7288622-63A8-FC46-AA0D-783CCD8674D4}" type="presOf" srcId="{00E5D363-13C9-456D-9F45-8E2FCEDA7AFD}" destId="{EEB92802-A9D4-9A4C-82AB-39D0581E5F9A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A18EB735-A430-B643-85C8-F34A816DA6AE}" type="presOf" srcId="{A510C259-74DD-4632-8944-DB3CC762BE8B}" destId="{7E7A93A4-BBBF-8F4B-8E2E-9B835A0AD334}" srcOrd="0" destOrd="0" presId="urn:microsoft.com/office/officeart/2005/8/layout/vProcess5"/>
    <dgm:cxn modelId="{39CF6B54-50B5-AD47-9686-81D388B7F5CA}" type="presOf" srcId="{00E5D363-13C9-456D-9F45-8E2FCEDA7AFD}" destId="{EE90F3C2-D50E-F844-81E9-799D94F276DE}" srcOrd="0" destOrd="0" presId="urn:microsoft.com/office/officeart/2005/8/layout/vProcess5"/>
    <dgm:cxn modelId="{56613372-F556-4A04-8FE4-F33E92839EF9}" srcId="{16D2EA4B-7066-4351-8217-EBDEFD6F9392}" destId="{21537077-960A-412C-A50D-3FFEE195BD2D}" srcOrd="2" destOrd="0" parTransId="{392C357E-8153-481A-AC15-DBA30B2B01BB}" sibTransId="{20573CF6-D8DD-45B7-A8D3-3F5872A0E71D}"/>
    <dgm:cxn modelId="{B622C382-EA83-8E4A-BE11-6F806FEA495E}" type="presOf" srcId="{21537077-960A-412C-A50D-3FFEE195BD2D}" destId="{DF12784B-81F3-574E-B63B-3C5DD0B67761}" srcOrd="1" destOrd="0" presId="urn:microsoft.com/office/officeart/2005/8/layout/vProcess5"/>
    <dgm:cxn modelId="{21131AA5-B517-1A4E-808B-8604C2D78C70}" type="presOf" srcId="{13937AF4-3731-384C-92F8-E5E810012400}" destId="{A330A39C-0D7D-EF4C-BD2A-2B9036DFF75E}" srcOrd="0" destOrd="0" presId="urn:microsoft.com/office/officeart/2005/8/layout/vProcess5"/>
    <dgm:cxn modelId="{B84D50A5-EFF1-4A60-B124-B6A09D498611}" srcId="{16D2EA4B-7066-4351-8217-EBDEFD6F9392}" destId="{00E5D363-13C9-456D-9F45-8E2FCEDA7AFD}" srcOrd="1" destOrd="0" parTransId="{1FF8C2AC-45F8-43A5-8512-242B5421A705}" sibTransId="{5008B863-7A11-4391-BEFF-9232820533D9}"/>
    <dgm:cxn modelId="{4D7022AC-5143-3144-B5BC-7FBE93D11FF7}" type="presOf" srcId="{20573CF6-D8DD-45B7-A8D3-3F5872A0E71D}" destId="{585C881F-F0E5-7949-A8AC-BBDECF727F63}" srcOrd="0" destOrd="0" presId="urn:microsoft.com/office/officeart/2005/8/layout/vProcess5"/>
    <dgm:cxn modelId="{E22ABAAD-2A7C-C849-8A10-F26ADC836C85}" type="presOf" srcId="{A510C259-74DD-4632-8944-DB3CC762BE8B}" destId="{9DE4808E-0510-0A42-9C7C-2D9A902950EA}" srcOrd="1" destOrd="0" presId="urn:microsoft.com/office/officeart/2005/8/layout/vProcess5"/>
    <dgm:cxn modelId="{76B85DB6-DB14-8749-8C70-B74DE9684D82}" type="presOf" srcId="{5008B863-7A11-4391-BEFF-9232820533D9}" destId="{120B1B84-7D22-6745-85FF-578B10771320}" srcOrd="0" destOrd="0" presId="urn:microsoft.com/office/officeart/2005/8/layout/vProcess5"/>
    <dgm:cxn modelId="{E3208AC0-E9EE-DF46-8FDC-E8B6F2CCCE36}" srcId="{16D2EA4B-7066-4351-8217-EBDEFD6F9392}" destId="{13937AF4-3731-384C-92F8-E5E810012400}" srcOrd="0" destOrd="0" parTransId="{599D70A7-4A5B-6046-A70A-E2EBB226660F}" sibTransId="{83EB336E-7138-744A-9734-71CA779AD300}"/>
    <dgm:cxn modelId="{900B63D0-9525-A84B-A603-BBA49279FF7C}" type="presOf" srcId="{21537077-960A-412C-A50D-3FFEE195BD2D}" destId="{1718FBB5-4C0C-AA44-8BA0-02A56ECF1141}" srcOrd="0" destOrd="0" presId="urn:microsoft.com/office/officeart/2005/8/layout/vProcess5"/>
    <dgm:cxn modelId="{FD4DD9D5-72C7-7842-B359-9E27F0CE15D4}" type="presOf" srcId="{83EB336E-7138-744A-9734-71CA779AD300}" destId="{436B3C99-CF36-6E4C-9850-856392CCC608}" srcOrd="0" destOrd="0" presId="urn:microsoft.com/office/officeart/2005/8/layout/vProcess5"/>
    <dgm:cxn modelId="{FF3057D7-B41B-4CD2-8E37-076D36113F0D}" srcId="{16D2EA4B-7066-4351-8217-EBDEFD6F9392}" destId="{A510C259-74DD-4632-8944-DB3CC762BE8B}" srcOrd="3" destOrd="0" parTransId="{355349B7-4FF5-42C9-8D48-D54F92275D94}" sibTransId="{9273BA4E-AD62-4727-96C4-794CAC0D4BF2}"/>
    <dgm:cxn modelId="{BB8332E5-34F8-AB4E-915C-71B91EABBB18}" type="presOf" srcId="{13937AF4-3731-384C-92F8-E5E810012400}" destId="{8E8F1D23-3670-CE49-8E87-53CB80501DB0}" srcOrd="1" destOrd="0" presId="urn:microsoft.com/office/officeart/2005/8/layout/vProcess5"/>
    <dgm:cxn modelId="{CC269CD9-1914-374A-A72C-81DE1C01F694}" type="presParOf" srcId="{42BC1060-E0A8-0C44-9C0E-B17E9681BF6B}" destId="{03DADF6E-1DC6-084A-A0ED-5D78CDC01B56}" srcOrd="0" destOrd="0" presId="urn:microsoft.com/office/officeart/2005/8/layout/vProcess5"/>
    <dgm:cxn modelId="{EF960CF0-C978-464B-9964-88D579AEB635}" type="presParOf" srcId="{42BC1060-E0A8-0C44-9C0E-B17E9681BF6B}" destId="{A330A39C-0D7D-EF4C-BD2A-2B9036DFF75E}" srcOrd="1" destOrd="0" presId="urn:microsoft.com/office/officeart/2005/8/layout/vProcess5"/>
    <dgm:cxn modelId="{09B9D141-52DB-214C-B627-BF6A07002441}" type="presParOf" srcId="{42BC1060-E0A8-0C44-9C0E-B17E9681BF6B}" destId="{EE90F3C2-D50E-F844-81E9-799D94F276DE}" srcOrd="2" destOrd="0" presId="urn:microsoft.com/office/officeart/2005/8/layout/vProcess5"/>
    <dgm:cxn modelId="{B524832E-6716-474A-B05D-C7E4A5BEE026}" type="presParOf" srcId="{42BC1060-E0A8-0C44-9C0E-B17E9681BF6B}" destId="{1718FBB5-4C0C-AA44-8BA0-02A56ECF1141}" srcOrd="3" destOrd="0" presId="urn:microsoft.com/office/officeart/2005/8/layout/vProcess5"/>
    <dgm:cxn modelId="{F62F11C0-F0F9-D744-9E6E-2F7764FFBA67}" type="presParOf" srcId="{42BC1060-E0A8-0C44-9C0E-B17E9681BF6B}" destId="{7E7A93A4-BBBF-8F4B-8E2E-9B835A0AD334}" srcOrd="4" destOrd="0" presId="urn:microsoft.com/office/officeart/2005/8/layout/vProcess5"/>
    <dgm:cxn modelId="{F5A23F16-4B07-C540-881C-55B7B9E1EE9B}" type="presParOf" srcId="{42BC1060-E0A8-0C44-9C0E-B17E9681BF6B}" destId="{436B3C99-CF36-6E4C-9850-856392CCC608}" srcOrd="5" destOrd="0" presId="urn:microsoft.com/office/officeart/2005/8/layout/vProcess5"/>
    <dgm:cxn modelId="{7C3985E7-15E1-B14F-B4F2-E4D1F3278953}" type="presParOf" srcId="{42BC1060-E0A8-0C44-9C0E-B17E9681BF6B}" destId="{120B1B84-7D22-6745-85FF-578B10771320}" srcOrd="6" destOrd="0" presId="urn:microsoft.com/office/officeart/2005/8/layout/vProcess5"/>
    <dgm:cxn modelId="{F85CEB22-91B3-F140-8723-199B8C1227B8}" type="presParOf" srcId="{42BC1060-E0A8-0C44-9C0E-B17E9681BF6B}" destId="{585C881F-F0E5-7949-A8AC-BBDECF727F63}" srcOrd="7" destOrd="0" presId="urn:microsoft.com/office/officeart/2005/8/layout/vProcess5"/>
    <dgm:cxn modelId="{23E383D0-746C-3349-AC92-C85EFAF24856}" type="presParOf" srcId="{42BC1060-E0A8-0C44-9C0E-B17E9681BF6B}" destId="{8E8F1D23-3670-CE49-8E87-53CB80501DB0}" srcOrd="8" destOrd="0" presId="urn:microsoft.com/office/officeart/2005/8/layout/vProcess5"/>
    <dgm:cxn modelId="{E8329DB8-3815-F947-AFF6-3BC058F0729A}" type="presParOf" srcId="{42BC1060-E0A8-0C44-9C0E-B17E9681BF6B}" destId="{EEB92802-A9D4-9A4C-82AB-39D0581E5F9A}" srcOrd="9" destOrd="0" presId="urn:microsoft.com/office/officeart/2005/8/layout/vProcess5"/>
    <dgm:cxn modelId="{527752CF-9ACC-2440-B191-1E5883AEA450}" type="presParOf" srcId="{42BC1060-E0A8-0C44-9C0E-B17E9681BF6B}" destId="{DF12784B-81F3-574E-B63B-3C5DD0B67761}" srcOrd="10" destOrd="0" presId="urn:microsoft.com/office/officeart/2005/8/layout/vProcess5"/>
    <dgm:cxn modelId="{5AC562FC-4519-0644-8EBA-1B984A70101D}" type="presParOf" srcId="{42BC1060-E0A8-0C44-9C0E-B17E9681BF6B}" destId="{9DE4808E-0510-0A42-9C7C-2D9A902950E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Difference</a:t>
          </a:r>
          <a:r>
            <a:rPr lang="en-US" baseline="0" dirty="0"/>
            <a:t> between Python 3.7 and 3.8 </a:t>
          </a:r>
          <a:endParaRPr lang="en-US" dirty="0"/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 dirty="0"/>
            <a:t>Set up of effective working environment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 dirty="0"/>
            <a:t>Demo the two Interactive Development Environments (IDE) we are going to use (Spyder, </a:t>
          </a:r>
          <a:r>
            <a:rPr lang="en-US" dirty="0" err="1"/>
            <a:t>Jupyter</a:t>
          </a:r>
          <a:r>
            <a:rPr lang="en-US" dirty="0"/>
            <a:t> notebooks) 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D84B4B82-E1FC-BA46-BCEA-2735396BD923}" type="pres">
      <dgm:prSet presAssocID="{16D2EA4B-7066-4351-8217-EBDEFD6F9392}" presName="ThreeNodes_1" presStyleLbl="node1" presStyleIdx="0" presStyleCnt="3">
        <dgm:presLayoutVars>
          <dgm:bulletEnabled val="1"/>
        </dgm:presLayoutVars>
      </dgm:prSet>
      <dgm:spPr/>
    </dgm:pt>
    <dgm:pt modelId="{FC49093B-9E58-694E-AEB2-096C04DC7DED}" type="pres">
      <dgm:prSet presAssocID="{16D2EA4B-7066-4351-8217-EBDEFD6F9392}" presName="ThreeNodes_2" presStyleLbl="node1" presStyleIdx="1" presStyleCnt="3">
        <dgm:presLayoutVars>
          <dgm:bulletEnabled val="1"/>
        </dgm:presLayoutVars>
      </dgm:prSet>
      <dgm:spPr/>
    </dgm:pt>
    <dgm:pt modelId="{80113F71-D343-BB48-8818-6CE01F28AA75}" type="pres">
      <dgm:prSet presAssocID="{16D2EA4B-7066-4351-8217-EBDEFD6F9392}" presName="ThreeNodes_3" presStyleLbl="node1" presStyleIdx="2" presStyleCnt="3">
        <dgm:presLayoutVars>
          <dgm:bulletEnabled val="1"/>
        </dgm:presLayoutVars>
      </dgm:prSet>
      <dgm:spPr/>
    </dgm:pt>
    <dgm:pt modelId="{5FCEE6FB-AFB8-154A-8627-216F4DB51201}" type="pres">
      <dgm:prSet presAssocID="{16D2EA4B-7066-4351-8217-EBDEFD6F9392}" presName="ThreeConn_1-2" presStyleLbl="fgAccFollowNode1" presStyleIdx="0" presStyleCnt="2">
        <dgm:presLayoutVars>
          <dgm:bulletEnabled val="1"/>
        </dgm:presLayoutVars>
      </dgm:prSet>
      <dgm:spPr/>
    </dgm:pt>
    <dgm:pt modelId="{A998AA4A-CFE6-034F-9781-5576D488538D}" type="pres">
      <dgm:prSet presAssocID="{16D2EA4B-7066-4351-8217-EBDEFD6F9392}" presName="ThreeConn_2-3" presStyleLbl="fgAccFollowNode1" presStyleIdx="1" presStyleCnt="2">
        <dgm:presLayoutVars>
          <dgm:bulletEnabled val="1"/>
        </dgm:presLayoutVars>
      </dgm:prSet>
      <dgm:spPr/>
    </dgm:pt>
    <dgm:pt modelId="{BD3E0861-63CA-BD41-948D-B411AD30B1F3}" type="pres">
      <dgm:prSet presAssocID="{16D2EA4B-7066-4351-8217-EBDEFD6F9392}" presName="ThreeNodes_1_text" presStyleLbl="node1" presStyleIdx="2" presStyleCnt="3">
        <dgm:presLayoutVars>
          <dgm:bulletEnabled val="1"/>
        </dgm:presLayoutVars>
      </dgm:prSet>
      <dgm:spPr/>
    </dgm:pt>
    <dgm:pt modelId="{9DAE9FCC-9DCF-9E4F-8CA0-5DB21BB2FA78}" type="pres">
      <dgm:prSet presAssocID="{16D2EA4B-7066-4351-8217-EBDEFD6F9392}" presName="ThreeNodes_2_text" presStyleLbl="node1" presStyleIdx="2" presStyleCnt="3">
        <dgm:presLayoutVars>
          <dgm:bulletEnabled val="1"/>
        </dgm:presLayoutVars>
      </dgm:prSet>
      <dgm:spPr/>
    </dgm:pt>
    <dgm:pt modelId="{24470E24-9121-EC4D-8562-C24E3B29DF73}" type="pres">
      <dgm:prSet presAssocID="{16D2EA4B-7066-4351-8217-EBDEFD6F939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9B6EE1C-FF95-E042-A103-A2EE56BC86A2}" type="presOf" srcId="{20573CF6-D8DD-45B7-A8D3-3F5872A0E71D}" destId="{A998AA4A-CFE6-034F-9781-5576D488538D}" srcOrd="0" destOrd="0" presId="urn:microsoft.com/office/officeart/2005/8/layout/vProcess5"/>
    <dgm:cxn modelId="{6679D621-3D54-F242-BD30-CB1B9AA80BAB}" type="presOf" srcId="{00E5D363-13C9-456D-9F45-8E2FCEDA7AFD}" destId="{BD3E0861-63CA-BD41-948D-B411AD30B1F3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21FF6F37-A8CE-824F-8124-714C38539F38}" type="presOf" srcId="{A510C259-74DD-4632-8944-DB3CC762BE8B}" destId="{24470E24-9121-EC4D-8562-C24E3B29DF73}" srcOrd="1" destOrd="0" presId="urn:microsoft.com/office/officeart/2005/8/layout/vProcess5"/>
    <dgm:cxn modelId="{BC0FC654-E469-0440-9E0C-AC4CB95CDFF7}" type="presOf" srcId="{00E5D363-13C9-456D-9F45-8E2FCEDA7AFD}" destId="{D84B4B82-E1FC-BA46-BCEA-2735396BD923}" srcOrd="0" destOrd="0" presId="urn:microsoft.com/office/officeart/2005/8/layout/vProcess5"/>
    <dgm:cxn modelId="{1D4D7E61-D5AD-7940-A7DE-5015044BCA74}" type="presOf" srcId="{A510C259-74DD-4632-8944-DB3CC762BE8B}" destId="{80113F71-D343-BB48-8818-6CE01F28AA75}" srcOrd="0" destOrd="0" presId="urn:microsoft.com/office/officeart/2005/8/layout/vProcess5"/>
    <dgm:cxn modelId="{C13ED26E-88FB-2240-B518-751605D53BE3}" type="presOf" srcId="{21537077-960A-412C-A50D-3FFEE195BD2D}" destId="{9DAE9FCC-9DCF-9E4F-8CA0-5DB21BB2FA78}" srcOrd="1" destOrd="0" presId="urn:microsoft.com/office/officeart/2005/8/layout/vProcess5"/>
    <dgm:cxn modelId="{56613372-F556-4A04-8FE4-F33E92839EF9}" srcId="{16D2EA4B-7066-4351-8217-EBDEFD6F9392}" destId="{21537077-960A-412C-A50D-3FFEE195BD2D}" srcOrd="1" destOrd="0" parTransId="{392C357E-8153-481A-AC15-DBA30B2B01BB}" sibTransId="{20573CF6-D8DD-45B7-A8D3-3F5872A0E71D}"/>
    <dgm:cxn modelId="{B84D50A5-EFF1-4A60-B124-B6A09D498611}" srcId="{16D2EA4B-7066-4351-8217-EBDEFD6F9392}" destId="{00E5D363-13C9-456D-9F45-8E2FCEDA7AFD}" srcOrd="0" destOrd="0" parTransId="{1FF8C2AC-45F8-43A5-8512-242B5421A705}" sibTransId="{5008B863-7A11-4391-BEFF-9232820533D9}"/>
    <dgm:cxn modelId="{C6DE9BA6-DFCA-9047-AEBB-FEECB1012F10}" type="presOf" srcId="{5008B863-7A11-4391-BEFF-9232820533D9}" destId="{5FCEE6FB-AFB8-154A-8627-216F4DB51201}" srcOrd="0" destOrd="0" presId="urn:microsoft.com/office/officeart/2005/8/layout/vProcess5"/>
    <dgm:cxn modelId="{4537D3B3-0427-C241-B242-8CB32EDE6FF9}" type="presOf" srcId="{21537077-960A-412C-A50D-3FFEE195BD2D}" destId="{FC49093B-9E58-694E-AEB2-096C04DC7DED}" srcOrd="0" destOrd="0" presId="urn:microsoft.com/office/officeart/2005/8/layout/vProcess5"/>
    <dgm:cxn modelId="{FF3057D7-B41B-4CD2-8E37-076D36113F0D}" srcId="{16D2EA4B-7066-4351-8217-EBDEFD6F9392}" destId="{A510C259-74DD-4632-8944-DB3CC762BE8B}" srcOrd="2" destOrd="0" parTransId="{355349B7-4FF5-42C9-8D48-D54F92275D94}" sibTransId="{9273BA4E-AD62-4727-96C4-794CAC0D4BF2}"/>
    <dgm:cxn modelId="{077A78CC-EFCE-A448-999A-58B12AE2680A}" type="presParOf" srcId="{42BC1060-E0A8-0C44-9C0E-B17E9681BF6B}" destId="{03DADF6E-1DC6-084A-A0ED-5D78CDC01B56}" srcOrd="0" destOrd="0" presId="urn:microsoft.com/office/officeart/2005/8/layout/vProcess5"/>
    <dgm:cxn modelId="{EE96B8ED-7B36-6346-A420-1FBCDCF9ED88}" type="presParOf" srcId="{42BC1060-E0A8-0C44-9C0E-B17E9681BF6B}" destId="{D84B4B82-E1FC-BA46-BCEA-2735396BD923}" srcOrd="1" destOrd="0" presId="urn:microsoft.com/office/officeart/2005/8/layout/vProcess5"/>
    <dgm:cxn modelId="{35B771A1-0B9F-4543-BF4D-B5DAF97E6EC8}" type="presParOf" srcId="{42BC1060-E0A8-0C44-9C0E-B17E9681BF6B}" destId="{FC49093B-9E58-694E-AEB2-096C04DC7DED}" srcOrd="2" destOrd="0" presId="urn:microsoft.com/office/officeart/2005/8/layout/vProcess5"/>
    <dgm:cxn modelId="{4FB3C151-13E2-D742-AAB4-D8ACF62DCDB6}" type="presParOf" srcId="{42BC1060-E0A8-0C44-9C0E-B17E9681BF6B}" destId="{80113F71-D343-BB48-8818-6CE01F28AA75}" srcOrd="3" destOrd="0" presId="urn:microsoft.com/office/officeart/2005/8/layout/vProcess5"/>
    <dgm:cxn modelId="{F50BD64F-02AE-FD43-AA24-108CB456EE09}" type="presParOf" srcId="{42BC1060-E0A8-0C44-9C0E-B17E9681BF6B}" destId="{5FCEE6FB-AFB8-154A-8627-216F4DB51201}" srcOrd="4" destOrd="0" presId="urn:microsoft.com/office/officeart/2005/8/layout/vProcess5"/>
    <dgm:cxn modelId="{66288E20-B0E6-0140-A7C9-8D5C7F7919F4}" type="presParOf" srcId="{42BC1060-E0A8-0C44-9C0E-B17E9681BF6B}" destId="{A998AA4A-CFE6-034F-9781-5576D488538D}" srcOrd="5" destOrd="0" presId="urn:microsoft.com/office/officeart/2005/8/layout/vProcess5"/>
    <dgm:cxn modelId="{6EBEBE65-B1E2-2849-8FD4-375AA33B7489}" type="presParOf" srcId="{42BC1060-E0A8-0C44-9C0E-B17E9681BF6B}" destId="{BD3E0861-63CA-BD41-948D-B411AD30B1F3}" srcOrd="6" destOrd="0" presId="urn:microsoft.com/office/officeart/2005/8/layout/vProcess5"/>
    <dgm:cxn modelId="{E86B6B2B-C91E-F043-B8EC-3AAD080378AC}" type="presParOf" srcId="{42BC1060-E0A8-0C44-9C0E-B17E9681BF6B}" destId="{9DAE9FCC-9DCF-9E4F-8CA0-5DB21BB2FA78}" srcOrd="7" destOrd="0" presId="urn:microsoft.com/office/officeart/2005/8/layout/vProcess5"/>
    <dgm:cxn modelId="{8F806B80-2CC0-6E49-A7EC-68F2BCA88467}" type="presParOf" srcId="{42BC1060-E0A8-0C44-9C0E-B17E9681BF6B}" destId="{24470E24-9121-EC4D-8562-C24E3B29DF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0A39C-0D7D-EF4C-BD2A-2B9036DFF75E}">
      <dsp:nvSpPr>
        <dsp:cNvPr id="0" name=""/>
        <dsp:cNvSpPr/>
      </dsp:nvSpPr>
      <dsp:spPr>
        <a:xfrm>
          <a:off x="0" y="0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Location of available resources and communication </a:t>
          </a:r>
        </a:p>
      </dsp:txBody>
      <dsp:txXfrm>
        <a:off x="23599" y="23599"/>
        <a:ext cx="7474961" cy="758521"/>
      </dsp:txXfrm>
    </dsp:sp>
    <dsp:sp modelId="{EE90F3C2-D50E-F844-81E9-799D94F276DE}">
      <dsp:nvSpPr>
        <dsp:cNvPr id="0" name=""/>
        <dsp:cNvSpPr/>
      </dsp:nvSpPr>
      <dsp:spPr>
        <a:xfrm>
          <a:off x="704545" y="952214"/>
          <a:ext cx="8412480" cy="805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Everyone has anaconda installed and working </a:t>
          </a:r>
        </a:p>
      </dsp:txBody>
      <dsp:txXfrm>
        <a:off x="728144" y="975813"/>
        <a:ext cx="7137018" cy="758521"/>
      </dsp:txXfrm>
    </dsp:sp>
    <dsp:sp modelId="{1718FBB5-4C0C-AA44-8BA0-02A56ECF1141}">
      <dsp:nvSpPr>
        <dsp:cNvPr id="0" name=""/>
        <dsp:cNvSpPr/>
      </dsp:nvSpPr>
      <dsp:spPr>
        <a:xfrm>
          <a:off x="1398574" y="1904428"/>
          <a:ext cx="8412480" cy="8057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Creation of a working directory containing the required data</a:t>
          </a:r>
        </a:p>
      </dsp:txBody>
      <dsp:txXfrm>
        <a:off x="1422173" y="1928027"/>
        <a:ext cx="7147534" cy="758521"/>
      </dsp:txXfrm>
    </dsp:sp>
    <dsp:sp modelId="{7E7A93A4-BBBF-8F4B-8E2E-9B835A0AD334}">
      <dsp:nvSpPr>
        <dsp:cNvPr id="0" name=""/>
        <dsp:cNvSpPr/>
      </dsp:nvSpPr>
      <dsp:spPr>
        <a:xfrm>
          <a:off x="2103119" y="2856643"/>
          <a:ext cx="8412480" cy="8057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Installation of packages (will discuss what these are,  why we need them tomorrow)</a:t>
          </a:r>
        </a:p>
      </dsp:txBody>
      <dsp:txXfrm>
        <a:off x="2126718" y="2880242"/>
        <a:ext cx="7137018" cy="758521"/>
      </dsp:txXfrm>
    </dsp:sp>
    <dsp:sp modelId="{436B3C99-CF36-6E4C-9850-856392CCC608}">
      <dsp:nvSpPr>
        <dsp:cNvPr id="0" name=""/>
        <dsp:cNvSpPr/>
      </dsp:nvSpPr>
      <dsp:spPr>
        <a:xfrm>
          <a:off x="7888762" y="617108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006598" y="617108"/>
        <a:ext cx="288045" cy="394097"/>
      </dsp:txXfrm>
    </dsp:sp>
    <dsp:sp modelId="{120B1B84-7D22-6745-85FF-578B10771320}">
      <dsp:nvSpPr>
        <dsp:cNvPr id="0" name=""/>
        <dsp:cNvSpPr/>
      </dsp:nvSpPr>
      <dsp:spPr>
        <a:xfrm>
          <a:off x="8593307" y="1569322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711143" y="1569322"/>
        <a:ext cx="288045" cy="394097"/>
      </dsp:txXfrm>
    </dsp:sp>
    <dsp:sp modelId="{585C881F-F0E5-7949-A8AC-BBDECF727F63}">
      <dsp:nvSpPr>
        <dsp:cNvPr id="0" name=""/>
        <dsp:cNvSpPr/>
      </dsp:nvSpPr>
      <dsp:spPr>
        <a:xfrm>
          <a:off x="9287336" y="2521536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405172" y="2521536"/>
        <a:ext cx="288045" cy="394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4B82-E1FC-BA46-BCEA-2735396BD923}">
      <dsp:nvSpPr>
        <dsp:cNvPr id="0" name=""/>
        <dsp:cNvSpPr/>
      </dsp:nvSpPr>
      <dsp:spPr>
        <a:xfrm>
          <a:off x="0" y="0"/>
          <a:ext cx="8938260" cy="1098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Difference</a:t>
          </a:r>
          <a:r>
            <a:rPr lang="en-US" sz="2300" kern="1200" baseline="0" dirty="0"/>
            <a:t> between Python 3.7 and 3.8 </a:t>
          </a:r>
          <a:endParaRPr lang="en-US" sz="2300" kern="1200" dirty="0"/>
        </a:p>
      </dsp:txBody>
      <dsp:txXfrm>
        <a:off x="32180" y="32180"/>
        <a:ext cx="7752667" cy="1034348"/>
      </dsp:txXfrm>
    </dsp:sp>
    <dsp:sp modelId="{FC49093B-9E58-694E-AEB2-096C04DC7DED}">
      <dsp:nvSpPr>
        <dsp:cNvPr id="0" name=""/>
        <dsp:cNvSpPr/>
      </dsp:nvSpPr>
      <dsp:spPr>
        <a:xfrm>
          <a:off x="788669" y="1281827"/>
          <a:ext cx="8938260" cy="1098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Set up of effective working environment</a:t>
          </a:r>
        </a:p>
      </dsp:txBody>
      <dsp:txXfrm>
        <a:off x="820849" y="1314007"/>
        <a:ext cx="7371069" cy="1034348"/>
      </dsp:txXfrm>
    </dsp:sp>
    <dsp:sp modelId="{80113F71-D343-BB48-8818-6CE01F28AA75}">
      <dsp:nvSpPr>
        <dsp:cNvPr id="0" name=""/>
        <dsp:cNvSpPr/>
      </dsp:nvSpPr>
      <dsp:spPr>
        <a:xfrm>
          <a:off x="1577339" y="2563654"/>
          <a:ext cx="8938260" cy="1098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Demo the two Interactive Development Environments (IDE) we are going to use (Spyder, </a:t>
          </a:r>
          <a:r>
            <a:rPr lang="en-US" sz="2300" kern="1200" dirty="0" err="1"/>
            <a:t>Jupyter</a:t>
          </a:r>
          <a:r>
            <a:rPr lang="en-US" sz="2300" kern="1200" dirty="0"/>
            <a:t> notebooks) </a:t>
          </a:r>
        </a:p>
      </dsp:txBody>
      <dsp:txXfrm>
        <a:off x="1609519" y="2595834"/>
        <a:ext cx="7371069" cy="1034348"/>
      </dsp:txXfrm>
    </dsp:sp>
    <dsp:sp modelId="{5FCEE6FB-AFB8-154A-8627-216F4DB51201}">
      <dsp:nvSpPr>
        <dsp:cNvPr id="0" name=""/>
        <dsp:cNvSpPr/>
      </dsp:nvSpPr>
      <dsp:spPr>
        <a:xfrm>
          <a:off x="8224099" y="833187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384785" y="833187"/>
        <a:ext cx="392788" cy="537405"/>
      </dsp:txXfrm>
    </dsp:sp>
    <dsp:sp modelId="{A998AA4A-CFE6-034F-9781-5576D488538D}">
      <dsp:nvSpPr>
        <dsp:cNvPr id="0" name=""/>
        <dsp:cNvSpPr/>
      </dsp:nvSpPr>
      <dsp:spPr>
        <a:xfrm>
          <a:off x="9012769" y="2107689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173455" y="2107689"/>
        <a:ext cx="392788" cy="53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60AC-939D-2646-BEA2-E58A819A627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81B9-4E5A-2D43-9751-A5084486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3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thefpsreview.com/wp-content/uploads/2020/04/Zoom-Logo-1024-x-880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9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9" name="Rectangle 9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97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1" name="Picture 1">
            <a:extLst>
              <a:ext uri="{FF2B5EF4-FFF2-40B4-BE49-F238E27FC236}">
                <a16:creationId xmlns:a16="http://schemas.microsoft.com/office/drawing/2014/main" id="{A456D824-1A72-44C8-9349-2F1744137E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43748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 dirty="0">
                <a:solidFill>
                  <a:srgbClr val="FFFFFF"/>
                </a:solidFill>
              </a:rPr>
              <a:t>BIOF 085 Introduction: Day 0 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solidFill>
                  <a:srgbClr val="FFFFFF"/>
                </a:solidFill>
              </a:rPr>
              <a:t>Instructors: Gaby Gerlach and Roshni Bhatt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E2B-00A5-0843-BF33-DF93B084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Packages are like extras to make python more powerful and specific; we will talk more about how they work and what they are tomorrow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There are a couple of options to do this part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(1) Use the anaconda navigator GUI to download necessary packages (I will demo this)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(2) If you are comfortable with Bash (and using Mac or Linux) there is a script on Canvas called “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create_env.bash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” that you can run on the command line which will download the packages we need and create a python environment for the course (it only has the </a:t>
            </a:r>
            <a:r>
              <a:rPr lang="en-US" sz="1800">
                <a:solidFill>
                  <a:schemeClr val="tx1">
                    <a:alpha val="80000"/>
                  </a:schemeClr>
                </a:solidFill>
              </a:rPr>
              <a:t>required modules)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Both methods will accomplish the same goal, we will talk about python environments a little bit – but its like creating a bag with all the tools you need for a specific project </a:t>
            </a:r>
          </a:p>
        </p:txBody>
      </p:sp>
    </p:spTree>
    <p:extLst>
      <p:ext uri="{BB962C8B-B14F-4D97-AF65-F5344CB8AC3E}">
        <p14:creationId xmlns:p14="http://schemas.microsoft.com/office/powerpoint/2010/main" val="102017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Packages to Install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5157787" cy="352266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pandas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matplotlib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biopython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scikit-learn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seaborn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8D661-2B58-484C-86C4-C1389C2AC1F8}"/>
              </a:ext>
            </a:extLst>
          </p:cNvPr>
          <p:cNvSpPr txBox="1"/>
          <p:nvPr/>
        </p:nvSpPr>
        <p:spPr>
          <a:xfrm>
            <a:off x="747320" y="2280949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Required: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5876F7-9F78-8447-91B9-7192FF040D4B}"/>
              </a:ext>
            </a:extLst>
          </p:cNvPr>
          <p:cNvSpPr txBox="1">
            <a:spLocks/>
          </p:cNvSpPr>
          <p:nvPr/>
        </p:nvSpPr>
        <p:spPr>
          <a:xfrm>
            <a:off x="6194425" y="2993995"/>
            <a:ext cx="5157787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To run the 03_python_vis notebook you will need these, but not for any of the independent work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Plotnine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Plotly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Bokeh</a:t>
            </a:r>
          </a:p>
          <a:p>
            <a:r>
              <a:rPr lang="en-US" sz="1800" dirty="0">
                <a:solidFill>
                  <a:schemeClr val="tx1"/>
                </a:solidFill>
              </a:rPr>
              <a:t>Altair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graphviz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FD2E11-A251-FC41-B764-9F620537EAB8}"/>
              </a:ext>
            </a:extLst>
          </p:cNvPr>
          <p:cNvSpPr txBox="1"/>
          <p:nvPr/>
        </p:nvSpPr>
        <p:spPr>
          <a:xfrm>
            <a:off x="6101957" y="2320607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Optional for plotting: </a:t>
            </a:r>
          </a:p>
        </p:txBody>
      </p:sp>
    </p:spTree>
    <p:extLst>
      <p:ext uri="{BB962C8B-B14F-4D97-AF65-F5344CB8AC3E}">
        <p14:creationId xmlns:p14="http://schemas.microsoft.com/office/powerpoint/2010/main" val="335368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packages: Through the GUI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89F6C4-A5F7-424C-957B-F5781A6E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53" y="2225674"/>
            <a:ext cx="7201452" cy="44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90420-0149-584B-BFEE-6054EA606D97}"/>
              </a:ext>
            </a:extLst>
          </p:cNvPr>
          <p:cNvSpPr txBox="1"/>
          <p:nvPr/>
        </p:nvSpPr>
        <p:spPr>
          <a:xfrm>
            <a:off x="278295" y="2606674"/>
            <a:ext cx="4625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anaconda navigator-&gt;environments-&gt;base(root)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Search each name if they come up when the dropdown menu says ‘Installed` - you are good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come up with `not installed` click the box on the left and press apply It will appear green box bottom right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still </a:t>
            </a:r>
            <a:r>
              <a:rPr lang="en-US" dirty="0" err="1"/>
              <a:t>dont</a:t>
            </a:r>
            <a:r>
              <a:rPr lang="en-US" dirty="0"/>
              <a:t> come up press “update index” try again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that still doesn’t work talk to the instructors </a:t>
            </a:r>
          </a:p>
          <a:p>
            <a:r>
              <a:rPr lang="en-US" dirty="0"/>
              <a:t>  </a:t>
            </a:r>
            <a:endParaRPr lang="en-US" dirty="0">
              <a:effectLst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1485AD-0523-854C-94D5-7F7D2EADCFF3}"/>
              </a:ext>
            </a:extLst>
          </p:cNvPr>
          <p:cNvSpPr/>
          <p:nvPr/>
        </p:nvSpPr>
        <p:spPr>
          <a:xfrm rot="6014444">
            <a:off x="7381462" y="2130253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C8ADEDF-95C5-294B-A157-15EAD068B97F}"/>
              </a:ext>
            </a:extLst>
          </p:cNvPr>
          <p:cNvSpPr/>
          <p:nvPr/>
        </p:nvSpPr>
        <p:spPr>
          <a:xfrm rot="6014444">
            <a:off x="9323629" y="2120240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01164-3DEF-524C-8FB0-D7E3F8015155}"/>
              </a:ext>
            </a:extLst>
          </p:cNvPr>
          <p:cNvSpPr txBox="1"/>
          <p:nvPr/>
        </p:nvSpPr>
        <p:spPr>
          <a:xfrm>
            <a:off x="7240184" y="1549401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98684-849D-AF44-AE0E-4A75265E6F23}"/>
              </a:ext>
            </a:extLst>
          </p:cNvPr>
          <p:cNvSpPr txBox="1"/>
          <p:nvPr/>
        </p:nvSpPr>
        <p:spPr>
          <a:xfrm>
            <a:off x="9327591" y="1522828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</a:t>
            </a:r>
          </a:p>
        </p:txBody>
      </p:sp>
    </p:spTree>
    <p:extLst>
      <p:ext uri="{BB962C8B-B14F-4D97-AF65-F5344CB8AC3E}">
        <p14:creationId xmlns:p14="http://schemas.microsoft.com/office/powerpoint/2010/main" val="184380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Python 3.7 and 3.8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8211745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One major downfall of python is compatibility issues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There is one location in this workshop on day 2 relating to seaborn that it makes a difference if you have 3.7 or 3.8 (it will be noted then as well)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used the bash script to use an environment, you have 3.8 otherwise it is the version you downloaded</a:t>
            </a:r>
          </a:p>
          <a:p>
            <a:r>
              <a:rPr lang="en-US" sz="1800" dirty="0">
                <a:solidFill>
                  <a:schemeClr val="tx1"/>
                </a:solidFill>
              </a:rPr>
              <a:t>Either is totally fine just make a note of it to avoid future confusion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3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Effective work environment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C564C0-790D-7D41-9ED2-81433345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0" y="1495937"/>
            <a:ext cx="10302748" cy="52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D6D70-BA72-4B48-AEC9-E525D4293BFC}"/>
              </a:ext>
            </a:extLst>
          </p:cNvPr>
          <p:cNvSpPr txBox="1"/>
          <p:nvPr/>
        </p:nvSpPr>
        <p:spPr>
          <a:xfrm>
            <a:off x="2132076" y="260667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Spyder 		Folder with data and code files	    PDF for section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E400-D390-5945-9FDD-C59C12E3303A}"/>
              </a:ext>
            </a:extLst>
          </p:cNvPr>
          <p:cNvSpPr txBox="1"/>
          <p:nvPr/>
        </p:nvSpPr>
        <p:spPr>
          <a:xfrm>
            <a:off x="4127944" y="217745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Path to your working directory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76E0B-BD04-5D4A-890E-37AE9205764F}"/>
              </a:ext>
            </a:extLst>
          </p:cNvPr>
          <p:cNvCxnSpPr/>
          <p:nvPr/>
        </p:nvCxnSpPr>
        <p:spPr>
          <a:xfrm flipH="1" flipV="1">
            <a:off x="6350000" y="1674040"/>
            <a:ext cx="330200" cy="4240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E43CB2-7D3D-1440-B59E-AAE94D6EBC41}"/>
              </a:ext>
            </a:extLst>
          </p:cNvPr>
          <p:cNvSpPr txBox="1"/>
          <p:nvPr/>
        </p:nvSpPr>
        <p:spPr>
          <a:xfrm>
            <a:off x="1336230" y="58039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 Zoom will be on another monitor/</a:t>
            </a:r>
            <a:r>
              <a:rPr lang="en-US" dirty="0" err="1"/>
              <a:t>Ipad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36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Quick Demo of </a:t>
            </a:r>
            <a:r>
              <a:rPr lang="en-US" dirty="0" err="1"/>
              <a:t>Spyter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4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69348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4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3283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8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</p:spTree>
    <p:extLst>
      <p:ext uri="{BB962C8B-B14F-4D97-AF65-F5344CB8AC3E}">
        <p14:creationId xmlns:p14="http://schemas.microsoft.com/office/powerpoint/2010/main" val="8331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3EAF7E-D98E-9F49-BA26-688B91C9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28" y="1981124"/>
            <a:ext cx="8233529" cy="48112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928B94-3E34-7647-920E-2B42106CBD65}"/>
              </a:ext>
            </a:extLst>
          </p:cNvPr>
          <p:cNvSpPr/>
          <p:nvPr/>
        </p:nvSpPr>
        <p:spPr>
          <a:xfrm>
            <a:off x="3118421" y="5511114"/>
            <a:ext cx="1569308" cy="128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message instructors/ other students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EE30C-83BD-EB42-9CB3-C73C131B78CB}"/>
              </a:ext>
            </a:extLst>
          </p:cNvPr>
          <p:cNvSpPr/>
          <p:nvPr/>
        </p:nvSpPr>
        <p:spPr>
          <a:xfrm>
            <a:off x="7731252" y="2802835"/>
            <a:ext cx="2355574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during independent work or lecture</a:t>
            </a:r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67D380E8-49CB-DA4D-A014-70C6872F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0" y="2362124"/>
            <a:ext cx="2044439" cy="17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0BF70635-2CD8-7D4C-A4F9-52E52D4F0F21}"/>
              </a:ext>
            </a:extLst>
          </p:cNvPr>
          <p:cNvSpPr/>
          <p:nvPr/>
        </p:nvSpPr>
        <p:spPr>
          <a:xfrm>
            <a:off x="438401" y="2282344"/>
            <a:ext cx="1786675" cy="1915015"/>
          </a:xfrm>
          <a:prstGeom prst="noSmoking">
            <a:avLst/>
          </a:prstGeom>
          <a:solidFill>
            <a:srgbClr val="FF0000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9811-866A-994A-8C82-8987B953C37C}"/>
              </a:ext>
            </a:extLst>
          </p:cNvPr>
          <p:cNvSpPr txBox="1"/>
          <p:nvPr/>
        </p:nvSpPr>
        <p:spPr>
          <a:xfrm>
            <a:off x="438401" y="4197359"/>
            <a:ext cx="211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use the zoom chat, no one will answer your question.</a:t>
            </a:r>
          </a:p>
        </p:txBody>
      </p:sp>
    </p:spTree>
    <p:extLst>
      <p:ext uri="{BB962C8B-B14F-4D97-AF65-F5344CB8AC3E}">
        <p14:creationId xmlns:p14="http://schemas.microsoft.com/office/powerpoint/2010/main" val="33474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Anaconda Installation?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Let us know if anyone has had issues so we can individually help you! </a:t>
            </a:r>
          </a:p>
        </p:txBody>
      </p:sp>
    </p:spTree>
    <p:extLst>
      <p:ext uri="{BB962C8B-B14F-4D97-AF65-F5344CB8AC3E}">
        <p14:creationId xmlns:p14="http://schemas.microsoft.com/office/powerpoint/2010/main" val="338373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4FBE63-E9BB-9B41-A225-E055B4E7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33" y="2987473"/>
            <a:ext cx="7183134" cy="36234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All the materials and work for the course should be in a single directory called something like </a:t>
            </a:r>
            <a:r>
              <a:rPr lang="en-US" sz="1800" dirty="0" err="1">
                <a:solidFill>
                  <a:schemeClr val="tx1"/>
                </a:solidFill>
              </a:rPr>
              <a:t>BIOF_work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Can save it somewhere convenient this example is in my Documents folder, but what ever works for you </a:t>
            </a:r>
          </a:p>
          <a:p>
            <a:r>
              <a:rPr lang="en-US" sz="1800" i="1" dirty="0">
                <a:solidFill>
                  <a:schemeClr val="tx1"/>
                </a:solidFill>
              </a:rPr>
              <a:t>Documents/</a:t>
            </a:r>
            <a:r>
              <a:rPr lang="en-US" sz="1800" i="1" dirty="0" err="1">
                <a:solidFill>
                  <a:schemeClr val="tx1"/>
                </a:solidFill>
              </a:rPr>
              <a:t>BIOF_work</a:t>
            </a:r>
            <a:r>
              <a:rPr lang="en-US" sz="1800" i="1" dirty="0">
                <a:solidFill>
                  <a:schemeClr val="tx1"/>
                </a:solidFill>
              </a:rPr>
              <a:t>/ </a:t>
            </a:r>
            <a:r>
              <a:rPr lang="en-US" sz="1800" dirty="0">
                <a:solidFill>
                  <a:schemeClr val="tx1"/>
                </a:solidFill>
              </a:rPr>
              <a:t>is the way you type the path that you click through in finder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4650875" y="2372315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543739" y="2341337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27347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84" y="2757924"/>
            <a:ext cx="7105651" cy="355282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BAD1A2-B983-E44E-8941-E061F652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990" y="2698138"/>
            <a:ext cx="7433376" cy="3795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3906285" y="1929869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448333" y="1905958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31539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  <a:p>
            <a:r>
              <a:rPr lang="en-US" sz="1800" dirty="0">
                <a:solidFill>
                  <a:schemeClr val="tx1"/>
                </a:solidFill>
              </a:rPr>
              <a:t>Should look like this when completed.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07" y="2775243"/>
            <a:ext cx="7105651" cy="355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3906285" y="1929869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448333" y="1905958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4F32C-8275-0C42-9F12-B06C19D91240}"/>
              </a:ext>
            </a:extLst>
          </p:cNvPr>
          <p:cNvSpPr/>
          <p:nvPr/>
        </p:nvSpPr>
        <p:spPr>
          <a:xfrm>
            <a:off x="10627096" y="4457271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downloaded from Canvas is here </a:t>
            </a:r>
          </a:p>
        </p:txBody>
      </p:sp>
    </p:spTree>
    <p:extLst>
      <p:ext uri="{BB962C8B-B14F-4D97-AF65-F5344CB8AC3E}">
        <p14:creationId xmlns:p14="http://schemas.microsoft.com/office/powerpoint/2010/main" val="11627982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CF29E7"/>
      </a:accent1>
      <a:accent2>
        <a:srgbClr val="7420D7"/>
      </a:accent2>
      <a:accent3>
        <a:srgbClr val="332BE7"/>
      </a:accent3>
      <a:accent4>
        <a:srgbClr val="175ED5"/>
      </a:accent4>
      <a:accent5>
        <a:srgbClr val="28BAE1"/>
      </a:accent5>
      <a:accent6>
        <a:srgbClr val="15C29F"/>
      </a:accent6>
      <a:hlink>
        <a:srgbClr val="3F8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783</Words>
  <Application>Microsoft Macintosh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BlockprintVTI</vt:lpstr>
      <vt:lpstr>BIOF 085 Introduction: Day 0 </vt:lpstr>
      <vt:lpstr>Goals for this evening session</vt:lpstr>
      <vt:lpstr>Goals for this evening session</vt:lpstr>
      <vt:lpstr>Location of resources: Canvas and Slack</vt:lpstr>
      <vt:lpstr>Location of resources: Canvas and Slack</vt:lpstr>
      <vt:lpstr>Anaconda Installation? </vt:lpstr>
      <vt:lpstr>Working Directory</vt:lpstr>
      <vt:lpstr>Data download</vt:lpstr>
      <vt:lpstr>Data download</vt:lpstr>
      <vt:lpstr>Installation of packages </vt:lpstr>
      <vt:lpstr>Packages to Install </vt:lpstr>
      <vt:lpstr>Installation of packages: Through the GUI  </vt:lpstr>
      <vt:lpstr>Python 3.7 and 3.8 </vt:lpstr>
      <vt:lpstr>Effective work environment</vt:lpstr>
      <vt:lpstr>Quick Demo of Spyter and Jupyter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BIOF 085 Introduction: Day 0 </dc:title>
  <dc:creator>Gerlach, Gabriella Joanna</dc:creator>
  <cp:lastModifiedBy>Gerlach, Gabriella Joanna</cp:lastModifiedBy>
  <cp:revision>7</cp:revision>
  <dcterms:created xsi:type="dcterms:W3CDTF">2021-01-18T16:27:03Z</dcterms:created>
  <dcterms:modified xsi:type="dcterms:W3CDTF">2021-01-18T18:30:58Z</dcterms:modified>
</cp:coreProperties>
</file>