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8" r:id="rId5"/>
    <p:sldId id="280" r:id="rId6"/>
    <p:sldId id="281" r:id="rId7"/>
    <p:sldId id="282" r:id="rId8"/>
    <p:sldId id="283" r:id="rId9"/>
    <p:sldId id="285" r:id="rId10"/>
    <p:sldId id="284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3" d="100"/>
          <a:sy n="73" d="100"/>
        </p:scale>
        <p:origin x="40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60812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OOP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2251166"/>
            <a:ext cx="3485072" cy="29333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Payroll management system:</a:t>
            </a:r>
          </a:p>
          <a:p>
            <a:r>
              <a:rPr lang="en-US" dirty="0"/>
              <a:t>A simple employee salary calculator using Java classes and inheritance.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23C0-B84F-4CE3-A333-EC3A2DA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Conlcusion</a:t>
            </a:r>
            <a:r>
              <a:rPr lang="en-US" dirty="0"/>
              <a:t>/Summary: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C92231-C121-4BEE-A6C9-F53D6E189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641165"/>
            <a:ext cx="95498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✅ Demonstrated key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OOP principles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Abstraction, Inheritance, Polymorphism, and Encapsulation.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💻 Built a modular and extendable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Java payroll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👥 Supports multiple employee types: full-time, part-time, commission-based, and bonus-based.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🔁 Easy to update and scale by adding new employee types or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📚 Gained practical experience in structuring real-world applications using Java.</a:t>
            </a:r>
          </a:p>
        </p:txBody>
      </p:sp>
    </p:spTree>
    <p:extLst>
      <p:ext uri="{BB962C8B-B14F-4D97-AF65-F5344CB8AC3E}">
        <p14:creationId xmlns:p14="http://schemas.microsoft.com/office/powerpoint/2010/main" val="37586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4E1C-8B47-4B27-AF3C-ED52EC5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2346960"/>
            <a:ext cx="10353762" cy="125730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C118-54F5-457A-975D-A8FA015F3B0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2169140" y="6971211"/>
            <a:ext cx="45719" cy="161110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C50A9-BAF2-426D-9381-92A89270CB78}"/>
              </a:ext>
            </a:extLst>
          </p:cNvPr>
          <p:cNvSpPr txBox="1"/>
          <p:nvPr/>
        </p:nvSpPr>
        <p:spPr>
          <a:xfrm>
            <a:off x="9744892" y="5664926"/>
            <a:ext cx="181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Gersi Hoti</a:t>
            </a:r>
          </a:p>
        </p:txBody>
      </p:sp>
    </p:spTree>
    <p:extLst>
      <p:ext uri="{BB962C8B-B14F-4D97-AF65-F5344CB8AC3E}">
        <p14:creationId xmlns:p14="http://schemas.microsoft.com/office/powerpoint/2010/main" val="34661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F680-EF48-48A2-8718-159E9631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14FD-4DC7-48E8-AFBB-FCBC9D0A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create a system that calculates and displays employee payments based on different roles and compensation models.</a:t>
            </a:r>
          </a:p>
          <a:p>
            <a:r>
              <a:rPr lang="en-US" b="1" dirty="0"/>
              <a:t>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employee data interactively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multiple employee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Calculates and displays weekly pay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core object-oriented principles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6FEF-7EEA-4BCE-B241-8CE2EE42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49" y="235131"/>
            <a:ext cx="9758559" cy="752395"/>
          </a:xfrm>
        </p:spPr>
        <p:txBody>
          <a:bodyPr/>
          <a:lstStyle/>
          <a:p>
            <a:r>
              <a:rPr lang="en-US" dirty="0"/>
              <a:t>Class Structure: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74CB0-5E35-450A-8AEC-556AA8F7D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873" y="2000634"/>
            <a:ext cx="6505909" cy="31243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B1CF2-5F5C-4C54-BAFF-286B1CDD6A30}"/>
              </a:ext>
            </a:extLst>
          </p:cNvPr>
          <p:cNvSpPr txBox="1"/>
          <p:nvPr/>
        </p:nvSpPr>
        <p:spPr>
          <a:xfrm>
            <a:off x="1075509" y="1193074"/>
            <a:ext cx="967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class is part of </a:t>
            </a:r>
            <a:r>
              <a:rPr lang="en-US" i="1" dirty="0" err="1"/>
              <a:t>payrollengine</a:t>
            </a:r>
            <a:r>
              <a:rPr lang="en-US" dirty="0"/>
              <a:t> package:</a:t>
            </a:r>
          </a:p>
        </p:txBody>
      </p:sp>
    </p:spTree>
    <p:extLst>
      <p:ext uri="{BB962C8B-B14F-4D97-AF65-F5344CB8AC3E}">
        <p14:creationId xmlns:p14="http://schemas.microsoft.com/office/powerpoint/2010/main" val="330071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B4D8-5FE7-4864-8631-09F28C44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612"/>
            <a:ext cx="10385576" cy="387531"/>
          </a:xfrm>
        </p:spPr>
        <p:txBody>
          <a:bodyPr>
            <a:normAutofit fontScale="90000"/>
          </a:bodyPr>
          <a:lstStyle/>
          <a:p>
            <a:r>
              <a:rPr lang="en-US" dirty="0"/>
              <a:t>OOP Concepts Demonstrated: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380F-A33A-4B81-8FE8-977CC1AC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79864"/>
            <a:ext cx="10353762" cy="4711336"/>
          </a:xfrm>
        </p:spPr>
        <p:txBody>
          <a:bodyPr/>
          <a:lstStyle/>
          <a:p>
            <a:r>
              <a:rPr lang="en-US" dirty="0"/>
              <a:t>The application demonstrates these exact basic OOP principles: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There is a different way to calculate income. So the program uses a class hierarchy to handle this task.</a:t>
            </a:r>
          </a:p>
        </p:txBody>
      </p:sp>
    </p:spTree>
    <p:extLst>
      <p:ext uri="{BB962C8B-B14F-4D97-AF65-F5344CB8AC3E}">
        <p14:creationId xmlns:p14="http://schemas.microsoft.com/office/powerpoint/2010/main" val="150906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1DB1-E0F8-47EB-A6C8-6F4583FC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9338"/>
            <a:ext cx="10353762" cy="526868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3F8C-5CD8-4DA9-A3AA-7D6B42CE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09750"/>
            <a:ext cx="10353762" cy="5717176"/>
          </a:xfrm>
        </p:spPr>
        <p:txBody>
          <a:bodyPr>
            <a:normAutofit/>
          </a:bodyPr>
          <a:lstStyle/>
          <a:p>
            <a:r>
              <a:rPr lang="en-US" sz="2000" b="1" dirty="0"/>
              <a:t>Abstraction</a:t>
            </a:r>
            <a:r>
              <a:rPr lang="en-US" sz="2000" dirty="0"/>
              <a:t> is one of the core principles of Object-Oriented Programming (OOP). It means </a:t>
            </a:r>
            <a:r>
              <a:rPr lang="en-US" sz="2000" b="1" dirty="0"/>
              <a:t>hiding the complex implementation details and showing only the essential features</a:t>
            </a:r>
            <a:r>
              <a:rPr lang="en-US" sz="2000" dirty="0"/>
              <a:t> of an object.</a:t>
            </a:r>
          </a:p>
          <a:p>
            <a:pPr marL="36900" indent="0">
              <a:buNone/>
            </a:pPr>
            <a:r>
              <a:rPr lang="en-US" sz="2000" dirty="0"/>
              <a:t>-Abstract class </a:t>
            </a:r>
            <a:r>
              <a:rPr lang="en-US" sz="2000" dirty="0" err="1"/>
              <a:t>EmployeeProfile</a:t>
            </a:r>
            <a:r>
              <a:rPr lang="en-US" sz="2000" dirty="0"/>
              <a:t>, this is the base class for all types of employees.</a:t>
            </a:r>
          </a:p>
          <a:p>
            <a:pPr marL="36900" indent="0">
              <a:buNone/>
            </a:pPr>
            <a:r>
              <a:rPr lang="en-US" sz="2000" dirty="0"/>
              <a:t>-It defines common properties (</a:t>
            </a:r>
            <a:r>
              <a:rPr lang="en-US" sz="2000" dirty="0" err="1"/>
              <a:t>name,ID</a:t>
            </a:r>
            <a:r>
              <a:rPr lang="en-US" sz="2000" dirty="0"/>
              <a:t>), it forces </a:t>
            </a:r>
            <a:r>
              <a:rPr lang="en-US" sz="2000" dirty="0" err="1"/>
              <a:t>subclassesto</a:t>
            </a:r>
            <a:r>
              <a:rPr lang="en-US" sz="2000" dirty="0"/>
              <a:t> implement </a:t>
            </a:r>
            <a:r>
              <a:rPr lang="en-US" sz="2000" dirty="0" err="1"/>
              <a:t>computePay</a:t>
            </a:r>
            <a:r>
              <a:rPr lang="en-US" sz="2000" dirty="0"/>
              <a:t>() in their own way, it hides how paying is calculated since different </a:t>
            </a:r>
            <a:r>
              <a:rPr lang="en-US" sz="2000" dirty="0" err="1"/>
              <a:t>roleshave</a:t>
            </a:r>
            <a:r>
              <a:rPr lang="en-US" sz="2000" dirty="0"/>
              <a:t> different ways.</a:t>
            </a:r>
          </a:p>
          <a:p>
            <a:pPr marL="3690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6C5D9-074B-4DAA-8585-E26C6AB1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3" y="3495361"/>
            <a:ext cx="5400953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2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3E28-29EE-4778-8288-C748E797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0630"/>
            <a:ext cx="10353762" cy="431074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5E41-ECF1-402D-A646-FD64ABEB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09750"/>
            <a:ext cx="10353762" cy="5660570"/>
          </a:xfrm>
        </p:spPr>
        <p:txBody>
          <a:bodyPr/>
          <a:lstStyle/>
          <a:p>
            <a:r>
              <a:rPr lang="en-US" dirty="0"/>
              <a:t>Subclasses implement abstraction, where each class provides it’s own specific implementation of </a:t>
            </a:r>
            <a:r>
              <a:rPr lang="en-US" dirty="0" err="1"/>
              <a:t>computePay</a:t>
            </a:r>
            <a:r>
              <a:rPr lang="en-US" dirty="0"/>
              <a:t>().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abstraction in </a:t>
            </a:r>
            <a:r>
              <a:rPr lang="en-US" dirty="0" err="1"/>
              <a:t>EmployeeProfile</a:t>
            </a:r>
            <a:r>
              <a:rPr lang="en-US" dirty="0"/>
              <a:t> allows the main program to treat all employee types </a:t>
            </a:r>
            <a:r>
              <a:rPr lang="en-US" dirty="0" err="1"/>
              <a:t>uniformly,without</a:t>
            </a:r>
            <a:r>
              <a:rPr lang="en-US" dirty="0"/>
              <a:t> knowing how their pay is calculated: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purpose of this is to implement their own pay logic while hiding details from the main </a:t>
            </a:r>
            <a:r>
              <a:rPr lang="en-US" dirty="0" err="1"/>
              <a:t>program,which</a:t>
            </a:r>
            <a:r>
              <a:rPr lang="en-US" dirty="0"/>
              <a:t> provides a cleaner </a:t>
            </a:r>
            <a:r>
              <a:rPr lang="en-US" dirty="0" err="1"/>
              <a:t>design,reduces</a:t>
            </a:r>
            <a:r>
              <a:rPr lang="en-US" dirty="0"/>
              <a:t> code </a:t>
            </a:r>
            <a:r>
              <a:rPr lang="en-US" dirty="0" err="1"/>
              <a:t>duplication,and</a:t>
            </a:r>
            <a:r>
              <a:rPr lang="en-US" dirty="0"/>
              <a:t> its easier to expand with new employee types.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1E26D-852B-40EB-810A-2634C1672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30" y="1540850"/>
            <a:ext cx="4476980" cy="876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C7FF3-FADD-46D1-A2DC-8AA17917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24" y="3540035"/>
            <a:ext cx="5191392" cy="9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A795-0BD2-4D97-87A2-4FC0C80A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09" y="43542"/>
            <a:ext cx="10353762" cy="483327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DD57-1D91-4F96-A67B-92EB19E3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22812"/>
            <a:ext cx="10353762" cy="5895702"/>
          </a:xfrm>
        </p:spPr>
        <p:txBody>
          <a:bodyPr/>
          <a:lstStyle/>
          <a:p>
            <a:r>
              <a:rPr lang="en-US" dirty="0"/>
              <a:t>Inheritance allows a class (</a:t>
            </a:r>
            <a:r>
              <a:rPr lang="en-US" b="1" dirty="0"/>
              <a:t>subclass</a:t>
            </a:r>
            <a:r>
              <a:rPr lang="en-US" dirty="0"/>
              <a:t>) to acquire fields and methods from another class (</a:t>
            </a:r>
            <a:r>
              <a:rPr lang="en-US" b="1" dirty="0"/>
              <a:t>superclass</a:t>
            </a:r>
            <a:r>
              <a:rPr lang="en-US" dirty="0"/>
              <a:t>), promoting </a:t>
            </a:r>
            <a:r>
              <a:rPr lang="en-US" b="1" dirty="0"/>
              <a:t>code reuse</a:t>
            </a:r>
            <a:r>
              <a:rPr lang="en-US" dirty="0"/>
              <a:t> and logical hierarchy.</a:t>
            </a:r>
          </a:p>
          <a:p>
            <a:r>
              <a:rPr lang="en-US" dirty="0"/>
              <a:t>All employee types inherit from the abstract class </a:t>
            </a:r>
            <a:r>
              <a:rPr lang="en-US" dirty="0" err="1"/>
              <a:t>EmployeProfile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ProductSalesAgent</a:t>
            </a:r>
            <a:r>
              <a:rPr lang="en-US" dirty="0"/>
              <a:t> itself inherits from </a:t>
            </a:r>
            <a:r>
              <a:rPr lang="en-US" dirty="0" err="1"/>
              <a:t>EmployeeProfile</a:t>
            </a:r>
            <a:r>
              <a:rPr lang="en-US" dirty="0"/>
              <a:t>.</a:t>
            </a:r>
          </a:p>
          <a:p>
            <a:r>
              <a:rPr lang="en-US" dirty="0" err="1"/>
              <a:t>BonusBasedSeller</a:t>
            </a:r>
            <a:r>
              <a:rPr lang="en-US" dirty="0"/>
              <a:t> inherits from </a:t>
            </a:r>
            <a:r>
              <a:rPr lang="en-US" dirty="0" err="1"/>
              <a:t>ProductSalesAgent</a:t>
            </a:r>
            <a:r>
              <a:rPr lang="en-US" dirty="0"/>
              <a:t> ,showing multilevel inheritance.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4F1F0-CDF2-476A-B69C-6CAA5BCF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93" y="2190171"/>
            <a:ext cx="5181866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1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C91-4CCF-4E97-A752-A1C0787A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858"/>
            <a:ext cx="10353762" cy="613954"/>
          </a:xfrm>
        </p:spPr>
        <p:txBody>
          <a:bodyPr>
            <a:normAutofit fontScale="90000"/>
          </a:bodyPr>
          <a:lstStyle/>
          <a:p>
            <a:r>
              <a:rPr lang="en-US" dirty="0"/>
              <a:t>Polymorphism: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2FC6-C2A1-46FF-B843-A0E4E168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22812"/>
            <a:ext cx="10353762" cy="6535782"/>
          </a:xfrm>
        </p:spPr>
        <p:txBody>
          <a:bodyPr>
            <a:normAutofit fontScale="92500"/>
          </a:bodyPr>
          <a:lstStyle/>
          <a:p>
            <a:r>
              <a:rPr lang="en-US" dirty="0"/>
              <a:t>Polymorphism means "</a:t>
            </a:r>
            <a:r>
              <a:rPr lang="en-US" b="1" dirty="0"/>
              <a:t>many forms</a:t>
            </a:r>
            <a:r>
              <a:rPr lang="en-US" dirty="0"/>
              <a:t>". It allows objects of different classes to be treated as objects of a </a:t>
            </a:r>
            <a:r>
              <a:rPr lang="en-US" b="1" dirty="0"/>
              <a:t>common superclass</a:t>
            </a:r>
            <a:r>
              <a:rPr lang="en-US" dirty="0"/>
              <a:t>, especially when using </a:t>
            </a:r>
            <a:r>
              <a:rPr lang="en-US" b="1" dirty="0"/>
              <a:t>overridden methods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computePay</a:t>
            </a:r>
            <a:r>
              <a:rPr lang="en-US" dirty="0"/>
              <a:t>() method is overridden by each subclass to provide its specific implementation.</a:t>
            </a:r>
          </a:p>
          <a:p>
            <a:r>
              <a:rPr lang="en-US" dirty="0"/>
              <a:t>                                                                and in </a:t>
            </a:r>
            <a:r>
              <a:rPr lang="en-US" dirty="0" err="1"/>
              <a:t>PayrollExecution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Even though "emp” can be any type of employee the correct </a:t>
            </a:r>
            <a:r>
              <a:rPr lang="en-US" dirty="0" err="1"/>
              <a:t>computePay</a:t>
            </a:r>
            <a:r>
              <a:rPr lang="en-US" dirty="0"/>
              <a:t>() method is called this is runtime polymorphism.</a:t>
            </a:r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753D8-A15C-442A-A086-B1556C87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35" y="2437263"/>
            <a:ext cx="3711326" cy="1983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995C4-93A5-49B4-BB0B-BA27CF16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24" y="3142954"/>
            <a:ext cx="5134239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9D1-AEA9-4A72-9AEE-CC7C8349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149"/>
            <a:ext cx="10353762" cy="666205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AD1F-5911-4D77-9559-3FB5E239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66354"/>
            <a:ext cx="10353762" cy="5752012"/>
          </a:xfrm>
        </p:spPr>
        <p:txBody>
          <a:bodyPr/>
          <a:lstStyle/>
          <a:p>
            <a:r>
              <a:rPr lang="en-US" dirty="0"/>
              <a:t>Encapsulation is the practice of </a:t>
            </a:r>
            <a:r>
              <a:rPr lang="en-US" b="1" dirty="0"/>
              <a:t>hiding internal data</a:t>
            </a:r>
            <a:r>
              <a:rPr lang="en-US" dirty="0"/>
              <a:t> and requiring interaction via </a:t>
            </a:r>
            <a:r>
              <a:rPr lang="en-US" b="1" dirty="0"/>
              <a:t>public methods</a:t>
            </a:r>
            <a:r>
              <a:rPr lang="en-US" dirty="0"/>
              <a:t> (getters/setters). It protects the integrity of data.</a:t>
            </a:r>
          </a:p>
          <a:p>
            <a:r>
              <a:rPr lang="en-US" dirty="0"/>
              <a:t>Each class keeps its variables </a:t>
            </a:r>
            <a:r>
              <a:rPr lang="en-US" b="1" dirty="0"/>
              <a:t>private</a:t>
            </a:r>
            <a:r>
              <a:rPr lang="en-US" dirty="0"/>
              <a:t> and exposes them via </a:t>
            </a:r>
            <a:r>
              <a:rPr lang="en-US" b="1" dirty="0"/>
              <a:t>getters and setters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In </a:t>
            </a:r>
            <a:r>
              <a:rPr lang="en-US" dirty="0" err="1"/>
              <a:t>EmployeeProfile</a:t>
            </a:r>
            <a:r>
              <a:rPr lang="en-US" dirty="0"/>
              <a:t>, fields like </a:t>
            </a:r>
            <a:r>
              <a:rPr lang="en-US" dirty="0" err="1"/>
              <a:t>firstName,lastName,employee</a:t>
            </a:r>
            <a:r>
              <a:rPr lang="en-US" dirty="0"/>
              <a:t> are </a:t>
            </a:r>
            <a:r>
              <a:rPr lang="en-US" dirty="0" err="1"/>
              <a:t>private.Access</a:t>
            </a:r>
            <a:r>
              <a:rPr lang="en-US" dirty="0"/>
              <a:t> and modification happen only through methods.</a:t>
            </a:r>
          </a:p>
          <a:p>
            <a:pPr marL="36900" indent="0">
              <a:buNone/>
            </a:pPr>
            <a:r>
              <a:rPr lang="en-US" dirty="0"/>
              <a:t>Encapsulation allows: 1)Controlled </a:t>
            </a:r>
            <a:r>
              <a:rPr lang="en-US" dirty="0" err="1"/>
              <a:t>acces</a:t>
            </a:r>
            <a:r>
              <a:rPr lang="en-US" dirty="0"/>
              <a:t> to data 2)Prevention of illegal modification</a:t>
            </a:r>
          </a:p>
          <a:p>
            <a:pPr marL="36900" indent="0">
              <a:buNone/>
            </a:pPr>
            <a:r>
              <a:rPr lang="en-US" dirty="0"/>
              <a:t>3)Easy debugging and code maintenance.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41FB6-C595-445E-9ABE-18C5F720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11" y="2243901"/>
            <a:ext cx="3895925" cy="204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4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{8A034E73-45E5-44FC-AC1B-34F462BC518D}tf55705232_win32</Template>
  <TotalTime>668</TotalTime>
  <Words>560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Goudy Old Style</vt:lpstr>
      <vt:lpstr>Wingdings 2</vt:lpstr>
      <vt:lpstr>SlateVTI</vt:lpstr>
      <vt:lpstr>OOP Project</vt:lpstr>
      <vt:lpstr>Project Overview:</vt:lpstr>
      <vt:lpstr>Class Structure:</vt:lpstr>
      <vt:lpstr>OOP Concepts Demonstrated:</vt:lpstr>
      <vt:lpstr>Abstraction:</vt:lpstr>
      <vt:lpstr>Abstraction:</vt:lpstr>
      <vt:lpstr>Inheritance:</vt:lpstr>
      <vt:lpstr>Polymorphism:</vt:lpstr>
      <vt:lpstr>Encapsulation:</vt:lpstr>
      <vt:lpstr>Conlcusion/Summary: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</dc:title>
  <dc:creator>Gersi Hoti</dc:creator>
  <cp:lastModifiedBy>Gersi Hoti</cp:lastModifiedBy>
  <cp:revision>2</cp:revision>
  <dcterms:created xsi:type="dcterms:W3CDTF">2025-04-15T22:26:58Z</dcterms:created>
  <dcterms:modified xsi:type="dcterms:W3CDTF">2025-04-16T09:35:12Z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