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4"/>
  </p:notesMasterIdLst>
  <p:sldIdLst>
    <p:sldId id="262" r:id="rId2"/>
    <p:sldId id="268" r:id="rId3"/>
    <p:sldId id="274" r:id="rId4"/>
    <p:sldId id="282" r:id="rId5"/>
    <p:sldId id="290" r:id="rId6"/>
    <p:sldId id="284" r:id="rId7"/>
    <p:sldId id="259" r:id="rId8"/>
    <p:sldId id="266" r:id="rId9"/>
    <p:sldId id="271" r:id="rId10"/>
    <p:sldId id="272" r:id="rId11"/>
    <p:sldId id="291" r:id="rId12"/>
    <p:sldId id="298" r:id="rId13"/>
    <p:sldId id="294" r:id="rId14"/>
    <p:sldId id="295" r:id="rId15"/>
    <p:sldId id="296" r:id="rId16"/>
    <p:sldId id="297" r:id="rId17"/>
    <p:sldId id="276" r:id="rId18"/>
    <p:sldId id="288" r:id="rId19"/>
    <p:sldId id="256" r:id="rId20"/>
    <p:sldId id="292" r:id="rId21"/>
    <p:sldId id="285" r:id="rId22"/>
    <p:sldId id="286"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36"/>
    <p:restoredTop sz="96024"/>
  </p:normalViewPr>
  <p:slideViewPr>
    <p:cSldViewPr snapToGrid="0" snapToObjects="1">
      <p:cViewPr>
        <p:scale>
          <a:sx n="112" d="100"/>
          <a:sy n="112" d="100"/>
        </p:scale>
        <p:origin x="12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37ECA-5F89-9740-A7CF-10665958A7F9}"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FE1EB-FDD5-FE4E-A00F-C3FC1B323AA1}" type="slidenum">
              <a:rPr lang="en-US" smtClean="0"/>
              <a:t>‹#›</a:t>
            </a:fld>
            <a:endParaRPr lang="en-US"/>
          </a:p>
        </p:txBody>
      </p:sp>
    </p:spTree>
    <p:extLst>
      <p:ext uri="{BB962C8B-B14F-4D97-AF65-F5344CB8AC3E}">
        <p14:creationId xmlns:p14="http://schemas.microsoft.com/office/powerpoint/2010/main" val="169972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1</a:t>
            </a:fld>
            <a:endParaRPr lang="en-US"/>
          </a:p>
        </p:txBody>
      </p:sp>
    </p:spTree>
    <p:extLst>
      <p:ext uri="{BB962C8B-B14F-4D97-AF65-F5344CB8AC3E}">
        <p14:creationId xmlns:p14="http://schemas.microsoft.com/office/powerpoint/2010/main" val="171705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FE1EB-FDD5-FE4E-A00F-C3FC1B323AA1}" type="slidenum">
              <a:rPr lang="en-US" smtClean="0"/>
              <a:t>2</a:t>
            </a:fld>
            <a:endParaRPr lang="en-US"/>
          </a:p>
        </p:txBody>
      </p:sp>
    </p:spTree>
    <p:extLst>
      <p:ext uri="{BB962C8B-B14F-4D97-AF65-F5344CB8AC3E}">
        <p14:creationId xmlns:p14="http://schemas.microsoft.com/office/powerpoint/2010/main" val="10517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dirty="0"/>
          </a:p>
        </p:txBody>
      </p:sp>
    </p:spTree>
    <p:extLst>
      <p:ext uri="{BB962C8B-B14F-4D97-AF65-F5344CB8AC3E}">
        <p14:creationId xmlns:p14="http://schemas.microsoft.com/office/powerpoint/2010/main" val="194248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Arial" charset="0"/>
              </a:rPr>
              <a:t>Summary:   </a:t>
            </a:r>
            <a:r>
              <a:rPr lang="en-US" sz="1200" dirty="0" smtClean="0">
                <a:solidFill>
                  <a:schemeClr val="bg1">
                    <a:lumMod val="50000"/>
                  </a:schemeClr>
                </a:solidFill>
                <a:latin typeface="Arial" charset="0"/>
                <a:ea typeface="Arial" charset="0"/>
                <a:cs typeface="Arial" charset="0"/>
              </a:rPr>
              <a:t>Powerful new Salesforce integration options for IT &amp; Business Professionals.</a:t>
            </a:r>
          </a:p>
          <a:p>
            <a:r>
              <a:rPr lang="en-US" sz="1200" b="0" i="0" kern="1200" dirty="0" smtClean="0">
                <a:solidFill>
                  <a:schemeClr val="tx1"/>
                </a:solidFill>
                <a:effectLst/>
                <a:latin typeface="Arial" charset="0"/>
                <a:ea typeface="+mn-ea"/>
                <a:cs typeface="Arial" charset="0"/>
              </a:rPr>
              <a:t> </a:t>
            </a:r>
          </a:p>
          <a:p>
            <a:r>
              <a:rPr lang="en-US" sz="1200" b="0" i="0" kern="1200" dirty="0" smtClean="0">
                <a:solidFill>
                  <a:schemeClr val="tx1"/>
                </a:solidFill>
                <a:effectLst/>
                <a:latin typeface="Arial" charset="0"/>
                <a:ea typeface="+mn-ea"/>
                <a:cs typeface="Arial" charset="0"/>
              </a:rPr>
              <a:t>Primary elements for this announce</a:t>
            </a:r>
            <a:r>
              <a:rPr lang="en-US" sz="1200" b="1" i="0" kern="1200" dirty="0" smtClean="0">
                <a:solidFill>
                  <a:schemeClr val="tx1"/>
                </a:solidFill>
                <a:effectLst/>
                <a:latin typeface="Arial" charset="0"/>
                <a:ea typeface="+mn-ea"/>
                <a:cs typeface="Arial" charset="0"/>
              </a:rPr>
              <a:t>:   New:   </a:t>
            </a:r>
            <a:r>
              <a:rPr lang="en-US" sz="1200" b="0" i="0" kern="1200" dirty="0" smtClean="0">
                <a:solidFill>
                  <a:schemeClr val="tx1"/>
                </a:solidFill>
                <a:effectLst/>
                <a:latin typeface="Arial" charset="0"/>
                <a:ea typeface="+mn-ea"/>
                <a:cs typeface="Arial" charset="0"/>
              </a:rPr>
              <a:t>Salesforce end to end messaging event support and OData 4.0 support ;   </a:t>
            </a:r>
            <a:r>
              <a:rPr lang="en-US" sz="1200" b="1" i="0" kern="1200" dirty="0" smtClean="0">
                <a:solidFill>
                  <a:schemeClr val="tx1"/>
                </a:solidFill>
                <a:effectLst/>
                <a:latin typeface="Arial" charset="0"/>
                <a:ea typeface="+mn-ea"/>
                <a:cs typeface="Arial" charset="0"/>
              </a:rPr>
              <a:t>Plus</a:t>
            </a:r>
            <a:r>
              <a:rPr lang="en-US" sz="1200" b="0" i="0" kern="1200" dirty="0" smtClean="0">
                <a:solidFill>
                  <a:schemeClr val="tx1"/>
                </a:solidFill>
                <a:effectLst/>
                <a:latin typeface="Arial" charset="0"/>
                <a:ea typeface="+mn-ea"/>
                <a:cs typeface="Arial" charset="0"/>
              </a:rPr>
              <a:t> simplified integration options for IT &amp; Business professional and the fact that we will be announcing additional technology and market collaborations in the coming months.</a:t>
            </a:r>
            <a:r>
              <a:rPr lang="en-US" dirty="0" smtClean="0"/>
              <a:t>  </a:t>
            </a:r>
          </a:p>
          <a:p>
            <a:r>
              <a:rPr lang="en-US" dirty="0" smtClean="0"/>
              <a:t> </a:t>
            </a:r>
          </a:p>
          <a:p>
            <a:r>
              <a:rPr lang="en-US" dirty="0" smtClean="0"/>
              <a:t>Talking points: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Salesforce message event support provides ability to broadcast events to Enterprise Applications (including mainframe) for real time updates.  </a:t>
            </a:r>
            <a:r>
              <a:rPr lang="en-US" dirty="0" smtClean="0"/>
              <a:t>IBM is the only messaging vendor that supports the Salesforce messaging event format directly.</a:t>
            </a:r>
            <a:endParaRPr lang="en-US" sz="1200" dirty="0" smtClean="0">
              <a:solidFill>
                <a:schemeClr val="bg1">
                  <a:lumMod val="50000"/>
                </a:schemeClr>
              </a:solidFill>
              <a:latin typeface="Arial" charset="0"/>
              <a:ea typeface="Arial" charset="0"/>
              <a:cs typeface="Arial" charset="0"/>
            </a:endParaRP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Odata</a:t>
            </a:r>
            <a:r>
              <a:rPr lang="en-US" sz="1200" dirty="0" smtClean="0">
                <a:solidFill>
                  <a:schemeClr val="bg1">
                    <a:lumMod val="50000"/>
                  </a:schemeClr>
                </a:solidFill>
                <a:latin typeface="Arial" charset="0"/>
                <a:ea typeface="Arial" charset="0"/>
                <a:cs typeface="Arial" charset="0"/>
              </a:rPr>
              <a:t> 4.0 support easily connecting enterprise applications to Salesforce Lightning applications</a:t>
            </a:r>
          </a:p>
          <a:p>
            <a:pPr marL="115888" indent="-115888">
              <a:buFont typeface="Arial" panose="020B0604020202020204" pitchFamily="34" charset="0"/>
              <a:buChar char="•"/>
            </a:pPr>
            <a:r>
              <a:rPr lang="en-US" sz="1200" dirty="0" err="1" smtClean="0">
                <a:solidFill>
                  <a:schemeClr val="bg1">
                    <a:lumMod val="50000"/>
                  </a:schemeClr>
                </a:solidFill>
                <a:latin typeface="Arial" charset="0"/>
                <a:ea typeface="Arial" charset="0"/>
                <a:cs typeface="Arial" charset="0"/>
              </a:rPr>
              <a:t>iPaaS</a:t>
            </a:r>
            <a:r>
              <a:rPr lang="en-US" sz="1200" dirty="0" smtClean="0">
                <a:solidFill>
                  <a:schemeClr val="bg1">
                    <a:lumMod val="50000"/>
                  </a:schemeClr>
                </a:solidFill>
                <a:latin typeface="Arial" charset="0"/>
                <a:ea typeface="Arial" charset="0"/>
                <a:cs typeface="Arial" charset="0"/>
              </a:rPr>
              <a:t> extensions for seamless API based integration with </a:t>
            </a:r>
            <a:r>
              <a:rPr lang="en-US" sz="1200" u="sng" dirty="0" smtClean="0">
                <a:solidFill>
                  <a:schemeClr val="bg1">
                    <a:lumMod val="50000"/>
                  </a:schemeClr>
                </a:solidFill>
                <a:latin typeface="Arial" charset="0"/>
                <a:ea typeface="Arial" charset="0"/>
                <a:cs typeface="Arial" charset="0"/>
              </a:rPr>
              <a:t>new</a:t>
            </a:r>
            <a:r>
              <a:rPr lang="en-US" sz="1200" dirty="0" smtClean="0">
                <a:solidFill>
                  <a:schemeClr val="bg1">
                    <a:lumMod val="50000"/>
                  </a:schemeClr>
                </a:solidFill>
                <a:latin typeface="Arial" charset="0"/>
                <a:ea typeface="Arial" charset="0"/>
                <a:cs typeface="Arial" charset="0"/>
              </a:rPr>
              <a:t> simplified UI. </a:t>
            </a:r>
          </a:p>
          <a:p>
            <a:pPr marL="115888" indent="-115888">
              <a:buFont typeface="Arial" panose="020B0604020202020204" pitchFamily="34" charset="0"/>
              <a:buChar char="•"/>
            </a:pPr>
            <a:r>
              <a:rPr lang="en-US" sz="1200" dirty="0" smtClean="0">
                <a:solidFill>
                  <a:schemeClr val="bg1">
                    <a:lumMod val="50000"/>
                  </a:schemeClr>
                </a:solidFill>
                <a:latin typeface="Arial" charset="0"/>
                <a:ea typeface="Arial" charset="0"/>
                <a:cs typeface="Arial" charset="0"/>
              </a:rPr>
              <a:t>Business Professionals easily integrate Salesforce with a range of applications in seconds.   Support for a growing list of SaaS and on-</a:t>
            </a:r>
            <a:r>
              <a:rPr lang="en-US" sz="1200" dirty="0" err="1" smtClean="0">
                <a:solidFill>
                  <a:schemeClr val="bg1">
                    <a:lumMod val="50000"/>
                  </a:schemeClr>
                </a:solidFill>
                <a:latin typeface="Arial" charset="0"/>
                <a:ea typeface="Arial" charset="0"/>
                <a:cs typeface="Arial" charset="0"/>
              </a:rPr>
              <a:t>prem</a:t>
            </a:r>
            <a:r>
              <a:rPr lang="en-US" sz="1200" dirty="0" smtClean="0">
                <a:solidFill>
                  <a:schemeClr val="bg1">
                    <a:lumMod val="50000"/>
                  </a:schemeClr>
                </a:solidFill>
                <a:latin typeface="Arial" charset="0"/>
                <a:ea typeface="Arial" charset="0"/>
                <a:cs typeface="Arial" charset="0"/>
              </a:rPr>
              <a:t> applications including SAP. </a:t>
            </a:r>
            <a:r>
              <a:rPr lang="en-US" dirty="0" smtClean="0"/>
              <a:t> </a:t>
            </a:r>
          </a:p>
          <a:p>
            <a:pPr marL="115888" indent="-115888">
              <a:buFont typeface="Arial" panose="020B0604020202020204" pitchFamily="34" charset="0"/>
              <a:buChar char="•"/>
            </a:pPr>
            <a:endParaRPr lang="en-US" dirty="0" smtClean="0"/>
          </a:p>
          <a:p>
            <a:r>
              <a:rPr lang="en-US" sz="1200" b="0" i="0" kern="1200" dirty="0" smtClean="0">
                <a:solidFill>
                  <a:schemeClr val="tx1"/>
                </a:solidFill>
                <a:effectLst/>
                <a:latin typeface="Arial" charset="0"/>
                <a:ea typeface="+mn-ea"/>
                <a:cs typeface="Arial" charset="0"/>
              </a:rPr>
              <a:t>We will be announcing additional technology and market collaborations in the coming months.</a:t>
            </a:r>
            <a:r>
              <a:rPr lang="en-US" dirty="0" smtClean="0"/>
              <a:t>  </a:t>
            </a: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dirty="0"/>
          </a:p>
        </p:txBody>
      </p:sp>
    </p:spTree>
    <p:extLst>
      <p:ext uri="{BB962C8B-B14F-4D97-AF65-F5344CB8AC3E}">
        <p14:creationId xmlns:p14="http://schemas.microsoft.com/office/powerpoint/2010/main" val="150509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539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Define push topic - </a:t>
            </a:r>
            <a:r>
              <a:rPr lang="mr-IN" sz="1200" dirty="0" smtClean="0">
                <a:latin typeface="Arial" charset="0"/>
                <a:ea typeface="Arial" charset="0"/>
                <a:cs typeface="Arial" charset="0"/>
              </a:rPr>
              <a:t>–</a:t>
            </a:r>
            <a:r>
              <a:rPr lang="en-US" sz="1200" dirty="0" smtClean="0">
                <a:latin typeface="Arial" charset="0"/>
                <a:ea typeface="Arial" charset="0"/>
                <a:cs typeface="Arial" charset="0"/>
              </a:rPr>
              <a:t> specify query/ push topic name</a:t>
            </a:r>
          </a:p>
          <a:p>
            <a:pPr>
              <a:spcBef>
                <a:spcPct val="0"/>
              </a:spcBef>
            </a:pPr>
            <a:r>
              <a:rPr lang="en-US" sz="1200" dirty="0" smtClean="0">
                <a:latin typeface="Arial" charset="0"/>
                <a:ea typeface="Arial" charset="0"/>
                <a:cs typeface="Arial" charset="0"/>
              </a:rPr>
              <a:t>Configuration for MQ Bridge for salesforce is given in a </a:t>
            </a:r>
            <a:r>
              <a:rPr lang="en-US" sz="1200" dirty="0" err="1" smtClean="0">
                <a:latin typeface="Arial" charset="0"/>
                <a:ea typeface="Arial" charset="0"/>
                <a:cs typeface="Arial" charset="0"/>
              </a:rPr>
              <a:t>config</a:t>
            </a:r>
            <a:r>
              <a:rPr lang="en-US" sz="1200" dirty="0" smtClean="0">
                <a:latin typeface="Arial" charset="0"/>
                <a:ea typeface="Arial" charset="0"/>
                <a:cs typeface="Arial" charset="0"/>
              </a:rPr>
              <a:t> file in MQ. This file also has details like user/ </a:t>
            </a:r>
            <a:r>
              <a:rPr lang="en-US" sz="1200" dirty="0" err="1" smtClean="0">
                <a:latin typeface="Arial" charset="0"/>
                <a:ea typeface="Arial" charset="0"/>
                <a:cs typeface="Arial" charset="0"/>
              </a:rPr>
              <a:t>pwd</a:t>
            </a:r>
            <a:r>
              <a:rPr lang="en-US" sz="1200" baseline="0" dirty="0" smtClean="0">
                <a:latin typeface="Arial" charset="0"/>
                <a:ea typeface="Arial" charset="0"/>
                <a:cs typeface="Arial" charset="0"/>
              </a:rPr>
              <a:t> used for </a:t>
            </a:r>
            <a:r>
              <a:rPr lang="en-US" sz="1200" baseline="0" dirty="0" err="1" smtClean="0">
                <a:latin typeface="Arial" charset="0"/>
                <a:ea typeface="Arial" charset="0"/>
                <a:cs typeface="Arial" charset="0"/>
              </a:rPr>
              <a:t>Oauth</a:t>
            </a:r>
            <a:r>
              <a:rPr lang="en-US" sz="1200" baseline="0" dirty="0" smtClean="0">
                <a:latin typeface="Arial" charset="0"/>
                <a:ea typeface="Arial" charset="0"/>
                <a:cs typeface="Arial" charset="0"/>
              </a:rPr>
              <a:t>, security tokens,</a:t>
            </a:r>
            <a:r>
              <a:rPr lang="en-US" sz="1200" dirty="0" smtClean="0">
                <a:latin typeface="Arial" charset="0"/>
                <a:ea typeface="Arial" charset="0"/>
                <a:cs typeface="Arial" charset="0"/>
              </a:rPr>
              <a:t> MQ topic you will post the events to etc.</a:t>
            </a:r>
          </a:p>
          <a:p>
            <a:pPr>
              <a:spcBef>
                <a:spcPct val="0"/>
              </a:spcBef>
            </a:pPr>
            <a:r>
              <a:rPr lang="en-US" sz="1200" dirty="0" smtClean="0">
                <a:latin typeface="Arial" charset="0"/>
                <a:ea typeface="Arial" charset="0"/>
                <a:cs typeface="Arial" charset="0"/>
              </a:rPr>
              <a:t>Run the MQ Bridge for Salesforce</a:t>
            </a:r>
            <a:r>
              <a:rPr lang="en-US" sz="1200" baseline="0" dirty="0" smtClean="0">
                <a:latin typeface="Arial" charset="0"/>
                <a:ea typeface="Arial" charset="0"/>
                <a:cs typeface="Arial" charset="0"/>
              </a:rPr>
              <a:t> - starts a long running job which subscribes to Salesforce Platform messages, Use MQ command line to execute - </a:t>
            </a:r>
            <a:r>
              <a:rPr lang="en-US" sz="1200" dirty="0" err="1" smtClean="0">
                <a:latin typeface="Arial" charset="0"/>
                <a:ea typeface="Arial" charset="0"/>
                <a:cs typeface="Arial" charset="0"/>
              </a:rPr>
              <a:t>runmqsfb</a:t>
            </a:r>
            <a:r>
              <a:rPr lang="en-US" sz="1200" dirty="0" smtClean="0">
                <a:latin typeface="Arial" charset="0"/>
                <a:ea typeface="Arial" charset="0"/>
                <a:cs typeface="Arial" charset="0"/>
              </a:rPr>
              <a:t> </a:t>
            </a:r>
          </a:p>
          <a:p>
            <a:pPr>
              <a:spcBef>
                <a:spcPct val="0"/>
              </a:spcBef>
            </a:pPr>
            <a:r>
              <a:rPr lang="en-US" sz="1200" dirty="0" smtClean="0">
                <a:latin typeface="Arial" charset="0"/>
                <a:ea typeface="Arial" charset="0"/>
                <a:cs typeface="Arial" charset="0"/>
              </a:rPr>
              <a:t>NOTE : </a:t>
            </a:r>
            <a:r>
              <a:rPr lang="en-US" sz="1200" dirty="0" err="1" smtClean="0">
                <a:latin typeface="Arial" charset="0"/>
                <a:ea typeface="Arial" charset="0"/>
                <a:cs typeface="Arial" charset="0"/>
              </a:rPr>
              <a:t>Push</a:t>
            </a:r>
            <a:r>
              <a:rPr lang="en-US" sz="1200" baseline="0" dirty="0" err="1" smtClean="0">
                <a:latin typeface="Arial" charset="0"/>
                <a:ea typeface="Arial" charset="0"/>
                <a:cs typeface="Arial" charset="0"/>
              </a:rPr>
              <a:t>Topic</a:t>
            </a:r>
            <a:r>
              <a:rPr lang="en-US" sz="1200" baseline="0" dirty="0" smtClean="0">
                <a:latin typeface="Arial" charset="0"/>
                <a:ea typeface="Arial" charset="0"/>
                <a:cs typeface="Arial" charset="0"/>
              </a:rPr>
              <a:t> can be defines to any Salesforce Object. However, if these are custom objects, another mechanism that can be used to trigger events is </a:t>
            </a:r>
            <a:r>
              <a:rPr lang="mr-IN" sz="1200" baseline="0" dirty="0" smtClean="0">
                <a:latin typeface="Arial" charset="0"/>
                <a:ea typeface="Arial" charset="0"/>
                <a:cs typeface="Arial" charset="0"/>
              </a:rPr>
              <a:t>–</a:t>
            </a:r>
            <a:r>
              <a:rPr lang="en-US" sz="1200" baseline="0" dirty="0" smtClean="0">
                <a:latin typeface="Arial" charset="0"/>
                <a:ea typeface="Arial" charset="0"/>
                <a:cs typeface="Arial" charset="0"/>
              </a:rPr>
              <a:t> Platform Events.</a:t>
            </a:r>
          </a:p>
          <a:p>
            <a:pPr>
              <a:spcBef>
                <a:spcPct val="0"/>
              </a:spcBef>
            </a:pPr>
            <a:endParaRPr lang="en-US" sz="1200" dirty="0" smtClean="0">
              <a:latin typeface="Arial" charset="0"/>
              <a:ea typeface="Arial" charset="0"/>
              <a:cs typeface="Arial" charset="0"/>
            </a:endParaRPr>
          </a:p>
          <a:p>
            <a:pPr>
              <a:spcBef>
                <a:spcPct val="0"/>
              </a:spcBef>
            </a:pPr>
            <a:endParaRPr lang="en-US" altLang="en-US" dirty="0"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A18DD8D-D3F0-403F-91B6-E010589A7EEB}" type="slidenum">
              <a:rPr lang="en-US" altLang="en-US"/>
              <a:pPr/>
              <a:t>20</a:t>
            </a:fld>
            <a:endParaRPr lang="en-US" altLang="en-US"/>
          </a:p>
        </p:txBody>
      </p:sp>
    </p:spTree>
    <p:extLst>
      <p:ext uri="{BB962C8B-B14F-4D97-AF65-F5344CB8AC3E}">
        <p14:creationId xmlns:p14="http://schemas.microsoft.com/office/powerpoint/2010/main" val="89147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A4F41BDB-A728-4469-9433-CFBB491AB0E9}" type="slidenum">
              <a:rPr lang="en-US"/>
              <a:pPr>
                <a:defRPr/>
              </a:pPr>
              <a:t>‹#›</a:t>
            </a:fld>
            <a:endParaRPr lang="en-US" dirty="0"/>
          </a:p>
        </p:txBody>
      </p:sp>
    </p:spTree>
    <p:extLst>
      <p:ext uri="{BB962C8B-B14F-4D97-AF65-F5344CB8AC3E}">
        <p14:creationId xmlns:p14="http://schemas.microsoft.com/office/powerpoint/2010/main" val="217132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8"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15944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9242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30109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56930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1"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5402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0"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4306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30" y="1371600"/>
            <a:ext cx="5687845" cy="3086100"/>
          </a:xfrm>
        </p:spPr>
        <p:txBody>
          <a:bodyPr tIns="91440"/>
          <a:lstStyle>
            <a:lvl1pPr marL="0" indent="0">
              <a:lnSpc>
                <a:spcPts val="1300"/>
              </a:lnSpc>
              <a:spcBef>
                <a:spcPts val="1080"/>
              </a:spcBef>
              <a:buNone/>
              <a:defRPr sz="1200"/>
            </a:lvl1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a:lvl1pPr>
          </a:lstStyle>
          <a:p>
            <a:pPr lvl="0"/>
            <a:r>
              <a:rPr lang="en-US" smtClean="0"/>
              <a:t>Click to edit Master text styles</a:t>
            </a:r>
          </a:p>
        </p:txBody>
      </p:sp>
      <p:sp>
        <p:nvSpPr>
          <p:cNvPr id="5" name="Rectangle 52"/>
          <p:cNvSpPr>
            <a:spLocks noGrp="1" noChangeArrowheads="1"/>
          </p:cNvSpPr>
          <p:nvPr>
            <p:ph type="sldNum" sz="quarter" idx="14"/>
          </p:nvPr>
        </p:nvSpPr>
        <p:spPr>
          <a:xfrm>
            <a:off x="328613" y="4894263"/>
            <a:ext cx="2124075" cy="171450"/>
          </a:xfrm>
          <a:prstGeom prst="rect">
            <a:avLst/>
          </a:prstGeom>
          <a:ln/>
        </p:spPr>
        <p:txBody>
          <a:bodyPr/>
          <a:lstStyle>
            <a:lvl1pPr>
              <a:defRPr/>
            </a:lvl1pPr>
          </a:lstStyle>
          <a:p>
            <a:pPr>
              <a:defRPr/>
            </a:pPr>
            <a:fld id="{AC65AD5E-1ADE-4053-BDF7-5B1C9EEDB04F}" type="slidenum">
              <a:rPr lang="en-US"/>
              <a:pPr>
                <a:defRPr/>
              </a:pPr>
              <a:t>‹#›</a:t>
            </a:fld>
            <a:endParaRPr lang="en-US" dirty="0"/>
          </a:p>
        </p:txBody>
      </p:sp>
    </p:spTree>
    <p:extLst>
      <p:ext uri="{BB962C8B-B14F-4D97-AF65-F5344CB8AC3E}">
        <p14:creationId xmlns:p14="http://schemas.microsoft.com/office/powerpoint/2010/main" val="3240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lstStyle>
            <a:lvl1pPr algn="ctr">
              <a:buNone/>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a:off x="328613" y="4080510"/>
            <a:ext cx="8503920" cy="394980"/>
          </a:xfrm>
        </p:spPr>
        <p:txBody>
          <a:bodyPr/>
          <a:lstStyle>
            <a:lvl1pPr>
              <a:defRPr>
                <a:solidFill>
                  <a:srgbClr val="FDB813"/>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9423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lstStyle>
            <a:lvl1pPr algn="ctr">
              <a:buNone/>
              <a:defRPr/>
            </a:lvl1pPr>
          </a:lstStyle>
          <a:p>
            <a:pPr lvl="0"/>
            <a:r>
              <a:rPr lang="en-US" noProof="0" smtClean="0"/>
              <a:t>Drag picture to placeholder or click icon to add</a:t>
            </a:r>
            <a:endParaRPr lang="en-US" noProof="0"/>
          </a:p>
        </p:txBody>
      </p:sp>
      <p:sp>
        <p:nvSpPr>
          <p:cNvPr id="2" name="Title 1"/>
          <p:cNvSpPr>
            <a:spLocks noGrp="1"/>
          </p:cNvSpPr>
          <p:nvPr>
            <p:ph type="title"/>
          </p:nvPr>
        </p:nvSpPr>
        <p:spPr>
          <a:xfrm>
            <a:off x="365760" y="3943355"/>
            <a:ext cx="8503920" cy="225703"/>
          </a:xfrm>
        </p:spPr>
        <p:txBody>
          <a:bodyPr/>
          <a:lstStyle>
            <a:lvl1pPr>
              <a:defRPr sz="1600">
                <a:solidFill>
                  <a:srgbClr val="00B0DA"/>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65760" y="4149090"/>
            <a:ext cx="7315200" cy="685800"/>
          </a:xfrm>
        </p:spPr>
        <p:txBody>
          <a:bodyPr/>
          <a:lstStyle>
            <a:lvl1pPr marL="0" indent="0">
              <a:buNone/>
              <a:defRPr kern="1200">
                <a:solidFill>
                  <a:srgbClr val="6D6E70"/>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xfrm>
            <a:off x="328613" y="4894263"/>
            <a:ext cx="2124075" cy="171450"/>
          </a:xfrm>
          <a:prstGeom prst="rect">
            <a:avLst/>
          </a:prstGeom>
          <a:ln/>
        </p:spPr>
        <p:txBody>
          <a:bodyPr/>
          <a:lstStyle>
            <a:lvl1pPr>
              <a:defRPr/>
            </a:lvl1pPr>
          </a:lstStyle>
          <a:p>
            <a:pPr>
              <a:defRPr/>
            </a:pPr>
            <a:fld id="{52A51ED7-F086-4C97-8BC1-0A2A87B193CF}" type="slidenum">
              <a:rPr lang="en-US"/>
              <a:pPr>
                <a:defRPr/>
              </a:pPr>
              <a:t>‹#›</a:t>
            </a:fld>
            <a:endParaRPr lang="en-US" dirty="0"/>
          </a:p>
        </p:txBody>
      </p:sp>
    </p:spTree>
    <p:extLst>
      <p:ext uri="{BB962C8B-B14F-4D97-AF65-F5344CB8AC3E}">
        <p14:creationId xmlns:p14="http://schemas.microsoft.com/office/powerpoint/2010/main" val="3891248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118255"/>
          </a:xfrm>
        </p:spPr>
        <p:txBody>
          <a:bodyPr/>
          <a:lstStyle>
            <a:lvl1pPr algn="l">
              <a:defRPr sz="4000" b="0" cap="all">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7AD8E42-FD00-48A5-9160-FBC52EEEBD94}" type="slidenum">
              <a:rPr lang="en-US"/>
              <a:pPr>
                <a:defRPr/>
              </a:pPr>
              <a:t>‹#›</a:t>
            </a:fld>
            <a:endParaRPr lang="en-US" dirty="0"/>
          </a:p>
        </p:txBody>
      </p:sp>
    </p:spTree>
    <p:extLst>
      <p:ext uri="{BB962C8B-B14F-4D97-AF65-F5344CB8AC3E}">
        <p14:creationId xmlns:p14="http://schemas.microsoft.com/office/powerpoint/2010/main" val="311150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sp>
        <p:nvSpPr>
          <p:cNvPr id="6"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9" name="Title 8"/>
          <p:cNvSpPr>
            <a:spLocks noGrp="1"/>
          </p:cNvSpPr>
          <p:nvPr>
            <p:ph type="title"/>
          </p:nvPr>
        </p:nvSpPr>
        <p:spPr>
          <a:xfrm>
            <a:off x="338328" y="2084380"/>
            <a:ext cx="8558784" cy="677108"/>
          </a:xfrm>
        </p:spPr>
        <p:txBody>
          <a:bodyPr anchor="b"/>
          <a:lstStyle>
            <a:lvl1pPr>
              <a:defRPr sz="4800">
                <a:solidFill>
                  <a:srgbClr val="00B0DA"/>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8317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28613" y="1370411"/>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31" y="1370411"/>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3D942B4-48CA-4E44-BEC1-BFC6554D6CA0}" type="slidenum">
              <a:rPr lang="en-US"/>
              <a:pPr>
                <a:defRPr/>
              </a:pPr>
              <a:t>‹#›</a:t>
            </a:fld>
            <a:endParaRPr lang="en-US" dirty="0"/>
          </a:p>
        </p:txBody>
      </p:sp>
    </p:spTree>
    <p:extLst>
      <p:ext uri="{BB962C8B-B14F-4D97-AF65-F5344CB8AC3E}">
        <p14:creationId xmlns:p14="http://schemas.microsoft.com/office/powerpoint/2010/main" val="59862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11686F9E-EC2F-4D1C-B7DF-6632DB8BE6E5}" type="slidenum">
              <a:rPr lang="en-US"/>
              <a:pPr>
                <a:defRPr/>
              </a:pPr>
              <a:t>‹#›</a:t>
            </a:fld>
            <a:endParaRPr lang="en-US" dirty="0"/>
          </a:p>
        </p:txBody>
      </p:sp>
    </p:spTree>
    <p:extLst>
      <p:ext uri="{BB962C8B-B14F-4D97-AF65-F5344CB8AC3E}">
        <p14:creationId xmlns:p14="http://schemas.microsoft.com/office/powerpoint/2010/main" val="168089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80BCFB9-6435-435A-850E-D699DA942B03}" type="slidenum">
              <a:rPr lang="en-US"/>
              <a:pPr>
                <a:defRPr/>
              </a:pPr>
              <a:t>‹#›</a:t>
            </a:fld>
            <a:endParaRPr lang="en-US" dirty="0"/>
          </a:p>
        </p:txBody>
      </p:sp>
    </p:spTree>
    <p:extLst>
      <p:ext uri="{BB962C8B-B14F-4D97-AF65-F5344CB8AC3E}">
        <p14:creationId xmlns:p14="http://schemas.microsoft.com/office/powerpoint/2010/main" val="2046253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61162"/>
            <a:ext cx="3008313" cy="559127"/>
          </a:xfrm>
        </p:spPr>
        <p:txBody>
          <a:bodyPr anchor="b"/>
          <a:lstStyle>
            <a:lvl1pPr algn="l">
              <a:defRPr sz="2000" b="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04791"/>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DE3FCDDF-6BD2-4FCA-9EAF-27A2D5EEE41D}" type="slidenum">
              <a:rPr lang="en-US"/>
              <a:pPr>
                <a:defRPr/>
              </a:pPr>
              <a:t>‹#›</a:t>
            </a:fld>
            <a:endParaRPr lang="en-US" dirty="0"/>
          </a:p>
        </p:txBody>
      </p:sp>
    </p:spTree>
    <p:extLst>
      <p:ext uri="{BB962C8B-B14F-4D97-AF65-F5344CB8AC3E}">
        <p14:creationId xmlns:p14="http://schemas.microsoft.com/office/powerpoint/2010/main" val="536814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BC602C7D-A95E-49D8-AA50-6096EDF1AE6F}" type="slidenum">
              <a:rPr lang="en-US"/>
              <a:pPr>
                <a:defRPr/>
              </a:pPr>
              <a:t>‹#›</a:t>
            </a:fld>
            <a:endParaRPr lang="en-US" dirty="0"/>
          </a:p>
        </p:txBody>
      </p:sp>
    </p:spTree>
    <p:extLst>
      <p:ext uri="{BB962C8B-B14F-4D97-AF65-F5344CB8AC3E}">
        <p14:creationId xmlns:p14="http://schemas.microsoft.com/office/powerpoint/2010/main" val="992003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96577F2E-AD37-4BF3-AF81-4ACA126065DF}" type="slidenum">
              <a:rPr lang="en-US"/>
              <a:pPr>
                <a:defRPr/>
              </a:pPr>
              <a:t>‹#›</a:t>
            </a:fld>
            <a:endParaRPr lang="en-US" dirty="0"/>
          </a:p>
        </p:txBody>
      </p:sp>
    </p:spTree>
    <p:extLst>
      <p:ext uri="{BB962C8B-B14F-4D97-AF65-F5344CB8AC3E}">
        <p14:creationId xmlns:p14="http://schemas.microsoft.com/office/powerpoint/2010/main" val="3660828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2"/>
          <p:cNvSpPr>
            <a:spLocks noGrp="1" noChangeArrowheads="1"/>
          </p:cNvSpPr>
          <p:nvPr>
            <p:ph type="sldNum" sz="quarter" idx="10"/>
          </p:nvPr>
        </p:nvSpPr>
        <p:spPr>
          <a:xfrm>
            <a:off x="328613" y="4894263"/>
            <a:ext cx="2124075" cy="171450"/>
          </a:xfrm>
          <a:prstGeom prst="rect">
            <a:avLst/>
          </a:prstGeom>
          <a:ln/>
        </p:spPr>
        <p:txBody>
          <a:bodyPr/>
          <a:lstStyle>
            <a:lvl1pPr>
              <a:defRPr/>
            </a:lvl1pPr>
          </a:lstStyle>
          <a:p>
            <a:pPr>
              <a:defRPr/>
            </a:pPr>
            <a:fld id="{7B2BB2B9-DFA1-4E9E-8D10-53D2BA0EBB46}" type="slidenum">
              <a:rPr lang="en-US"/>
              <a:pPr>
                <a:defRPr/>
              </a:pPr>
              <a:t>‹#›</a:t>
            </a:fld>
            <a:endParaRPr lang="en-US" dirty="0"/>
          </a:p>
        </p:txBody>
      </p:sp>
    </p:spTree>
    <p:extLst>
      <p:ext uri="{BB962C8B-B14F-4D97-AF65-F5344CB8AC3E}">
        <p14:creationId xmlns:p14="http://schemas.microsoft.com/office/powerpoint/2010/main" val="4192377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Subtitle  - No Logo">
    <p:bg>
      <p:bgPr>
        <a:gradFill flip="none" rotWithShape="1">
          <a:gsLst>
            <a:gs pos="0">
              <a:srgbClr val="193461"/>
            </a:gs>
            <a:gs pos="64496">
              <a:srgbClr val="0D558A"/>
            </a:gs>
            <a:gs pos="100000">
              <a:srgbClr val="0075B4"/>
            </a:gs>
          </a:gsLst>
          <a:lin ang="5400000" scaled="0"/>
        </a:gradFill>
        <a:effectLst/>
      </p:bgPr>
    </p:bg>
    <p:spTree>
      <p:nvGrpSpPr>
        <p:cNvPr id="1" name=""/>
        <p:cNvGrpSpPr/>
        <p:nvPr/>
      </p:nvGrpSpPr>
      <p:grpSpPr>
        <a:xfrm>
          <a:off x="0" y="0"/>
          <a:ext cx="0" cy="0"/>
          <a:chOff x="0" y="0"/>
          <a:chExt cx="0" cy="0"/>
        </a:xfrm>
      </p:grpSpPr>
      <p:sp>
        <p:nvSpPr>
          <p:cNvPr id="650" name="Shape 650"/>
          <p:cNvSpPr>
            <a:spLocks noGrp="1"/>
          </p:cNvSpPr>
          <p:nvPr>
            <p:ph type="title"/>
          </p:nvPr>
        </p:nvSpPr>
        <p:spPr>
          <a:xfrm>
            <a:off x="428625" y="-4763"/>
            <a:ext cx="7620000" cy="379206"/>
          </a:xfrm>
          <a:prstGeom prst="rect">
            <a:avLst/>
          </a:prstGeom>
        </p:spPr>
        <p:txBody>
          <a:bodyPr/>
          <a:lstStyle>
            <a:lvl1pPr>
              <a:defRPr sz="2738" spc="0"/>
            </a:lvl1pPr>
          </a:lstStyle>
          <a:p>
            <a:r>
              <a:t>Title Text</a:t>
            </a:r>
          </a:p>
        </p:txBody>
      </p:sp>
      <p:sp>
        <p:nvSpPr>
          <p:cNvPr id="651" name="Shape 651"/>
          <p:cNvSpPr>
            <a:spLocks noGrp="1"/>
          </p:cNvSpPr>
          <p:nvPr>
            <p:ph type="body" sz="quarter" idx="13"/>
          </p:nvPr>
        </p:nvSpPr>
        <p:spPr>
          <a:xfrm>
            <a:off x="429729" y="896713"/>
            <a:ext cx="8277225" cy="246221"/>
          </a:xfrm>
          <a:prstGeom prst="rect">
            <a:avLst/>
          </a:prstGeom>
        </p:spPr>
        <p:txBody>
          <a:bodyPr>
            <a:spAutoFit/>
          </a:bodyPr>
          <a:lstStyle>
            <a:lvl1pPr>
              <a:spcBef>
                <a:spcPts val="0"/>
              </a:spcBef>
              <a:defRPr spc="0" baseline="0">
                <a:solidFill>
                  <a:schemeClr val="accent1">
                    <a:hueOff val="-196637"/>
                    <a:satOff val="10561"/>
                    <a:lumOff val="32352"/>
                  </a:schemeClr>
                </a:solidFill>
              </a:defRPr>
            </a:lvl1pPr>
          </a:lstStyle>
          <a:p>
            <a:r>
              <a:t>Subtitle text</a:t>
            </a:r>
          </a:p>
        </p:txBody>
      </p:sp>
      <p:sp>
        <p:nvSpPr>
          <p:cNvPr id="652" name="Shape 65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036736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green-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8CC63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28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teal-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00A6A0"/>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917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yellow-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90500"/>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DB81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857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orange-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1902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061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5" name="Picture 44" descr="cover-wallerpaper"/>
          <p:cNvPicPr>
            <a:picLocks noChangeAspect="1" noChangeArrowheads="1"/>
          </p:cNvPicPr>
          <p:nvPr userDrawn="1"/>
        </p:nvPicPr>
        <p:blipFill>
          <a:blip r:embed="rId2"/>
          <a:srcRect/>
          <a:stretch>
            <a:fillRect/>
          </a:stretch>
        </p:blipFill>
        <p:spPr bwMode="auto">
          <a:xfrm>
            <a:off x="0" y="-42863"/>
            <a:ext cx="9144000" cy="4249738"/>
          </a:xfrm>
          <a:prstGeom prst="rect">
            <a:avLst/>
          </a:prstGeom>
          <a:noFill/>
          <a:ln w="9525">
            <a:noFill/>
            <a:miter lim="800000"/>
            <a:headEnd/>
            <a:tailEnd/>
          </a:ln>
        </p:spPr>
      </p:pic>
      <p:pic>
        <p:nvPicPr>
          <p:cNvPr id="6" name="Picture 5" descr="red-tri-color-logo"/>
          <p:cNvPicPr>
            <a:picLocks noChangeAspect="1" noChangeArrowheads="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sp>
        <p:nvSpPr>
          <p:cNvPr id="12"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3"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4" name="Title 8"/>
          <p:cNvSpPr>
            <a:spLocks noGrp="1"/>
          </p:cNvSpPr>
          <p:nvPr>
            <p:ph type="title"/>
          </p:nvPr>
        </p:nvSpPr>
        <p:spPr>
          <a:xfrm>
            <a:off x="338328" y="2084380"/>
            <a:ext cx="8558784" cy="677108"/>
          </a:xfrm>
        </p:spPr>
        <p:txBody>
          <a:bodyPr anchor="b"/>
          <a:lstStyle>
            <a:lvl1pPr>
              <a:defRPr sz="4800">
                <a:solidFill>
                  <a:srgbClr val="F04E3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238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5" name="Picture 5" descr="purple-tri-color-logo"/>
          <p:cNvPicPr>
            <a:picLocks noChangeAspect="1" noChangeArrowheads="1"/>
          </p:cNvPicPr>
          <p:nvPr userDrawn="1"/>
        </p:nvPicPr>
        <p:blipFill>
          <a:blip r:embed="rId2" cstate="hqprint">
            <a:extLst>
              <a:ext uri="{28A0092B-C50C-407E-A947-70E740481C1C}">
                <a14:useLocalDpi xmlns:a14="http://schemas.microsoft.com/office/drawing/2010/main"/>
              </a:ext>
            </a:extLst>
          </a:blip>
          <a:srcRect/>
          <a:stretch>
            <a:fillRect/>
          </a:stretch>
        </p:blipFill>
        <p:spPr bwMode="auto">
          <a:xfrm>
            <a:off x="8412163" y="4765675"/>
            <a:ext cx="465137" cy="187325"/>
          </a:xfrm>
          <a:prstGeom prst="rect">
            <a:avLst/>
          </a:prstGeom>
          <a:noFill/>
          <a:ln w="9525">
            <a:noFill/>
            <a:miter lim="800000"/>
            <a:headEnd/>
            <a:tailEnd/>
          </a:ln>
        </p:spPr>
      </p:pic>
      <p:pic>
        <p:nvPicPr>
          <p:cNvPr id="6" name="Picture 44" descr="cover-wallerpaper"/>
          <p:cNvPicPr>
            <a:picLocks noChangeAspect="1" noChangeArrowheads="1"/>
          </p:cNvPicPr>
          <p:nvPr userDrawn="1"/>
        </p:nvPicPr>
        <p:blipFill>
          <a:blip r:embed="rId3"/>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p:nvPr>
        </p:nvSpPr>
        <p:spPr>
          <a:xfrm>
            <a:off x="365760" y="2777490"/>
            <a:ext cx="8531352" cy="253746"/>
          </a:xfrm>
        </p:spPr>
        <p:txBody>
          <a:bodyPr anchor="b"/>
          <a:lstStyle>
            <a:lvl1pPr marL="0" indent="0">
              <a:spcBef>
                <a:spcPts val="1320"/>
              </a:spcBef>
              <a:buNone/>
              <a:defRPr sz="2200">
                <a:solidFill>
                  <a:schemeClr val="tx2"/>
                </a:solidFill>
              </a:defRPr>
            </a:lvl1pPr>
            <a:lvl5pPr>
              <a:buNone/>
              <a:defRPr/>
            </a:lvl5pPr>
          </a:lstStyle>
          <a:p>
            <a:pPr lvl="0"/>
            <a:r>
              <a:rPr lang="en-US" smtClean="0"/>
              <a:t>Click to edit Master text styles</a:t>
            </a:r>
          </a:p>
        </p:txBody>
      </p:sp>
      <p:sp>
        <p:nvSpPr>
          <p:cNvPr id="18" name="Text Placeholder 7"/>
          <p:cNvSpPr>
            <a:spLocks noGrp="1"/>
          </p:cNvSpPr>
          <p:nvPr>
            <p:ph type="body" sz="quarter" idx="11"/>
          </p:nvPr>
        </p:nvSpPr>
        <p:spPr>
          <a:xfrm>
            <a:off x="365760" y="3840480"/>
            <a:ext cx="8531352" cy="365760"/>
          </a:xfrm>
        </p:spPr>
        <p:txBody>
          <a:bodyPr/>
          <a:lstStyle>
            <a:lvl1pPr marL="0" indent="0">
              <a:spcBef>
                <a:spcPts val="0"/>
              </a:spcBef>
              <a:buNone/>
              <a:defRPr sz="1200"/>
            </a:lvl1pPr>
          </a:lstStyle>
          <a:p>
            <a:pPr lvl="0"/>
            <a:r>
              <a:rPr lang="en-US" smtClean="0"/>
              <a:t>Click to edit Master text styles</a:t>
            </a:r>
          </a:p>
        </p:txBody>
      </p:sp>
      <p:sp>
        <p:nvSpPr>
          <p:cNvPr id="19" name="Title 8"/>
          <p:cNvSpPr>
            <a:spLocks noGrp="1"/>
          </p:cNvSpPr>
          <p:nvPr>
            <p:ph type="title"/>
          </p:nvPr>
        </p:nvSpPr>
        <p:spPr>
          <a:xfrm>
            <a:off x="338328" y="2084380"/>
            <a:ext cx="8558784" cy="677108"/>
          </a:xfrm>
        </p:spPr>
        <p:txBody>
          <a:bodyPr anchor="b"/>
          <a:lstStyle>
            <a:lvl1pPr>
              <a:defRPr sz="4800">
                <a:solidFill>
                  <a:srgbClr val="AB1A8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254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1" name="Title 8"/>
          <p:cNvSpPr>
            <a:spLocks noGrp="1"/>
          </p:cNvSpPr>
          <p:nvPr>
            <p:ph type="title"/>
          </p:nvPr>
        </p:nvSpPr>
        <p:spPr>
          <a:xfrm>
            <a:off x="338328" y="1115568"/>
            <a:ext cx="8558784" cy="1645920"/>
          </a:xfrm>
        </p:spPr>
        <p:txBody>
          <a:bodyPr anchor="b">
            <a:noAutofit/>
          </a:bodyPr>
          <a:lstStyle>
            <a:lvl1pPr>
              <a:defRPr sz="4500">
                <a:solidFill>
                  <a:schemeClr val="bg1"/>
                </a:solidFill>
              </a:defRPr>
            </a:lvl1pPr>
          </a:lstStyle>
          <a:p>
            <a:r>
              <a:rPr lang="en-US" smtClean="0"/>
              <a:t>Click to edit Master title style</a:t>
            </a:r>
            <a:endParaRPr lang="en-US" dirty="0" smtClean="0"/>
          </a:p>
        </p:txBody>
      </p:sp>
      <p:sp>
        <p:nvSpPr>
          <p:cNvPr id="12" name="Text Placeholder 10"/>
          <p:cNvSpPr>
            <a:spLocks noGrp="1"/>
          </p:cNvSpPr>
          <p:nvPr>
            <p:ph type="body" sz="quarter" idx="10"/>
          </p:nvPr>
        </p:nvSpPr>
        <p:spPr>
          <a:xfrm>
            <a:off x="365760" y="2788920"/>
            <a:ext cx="8531352" cy="338554"/>
          </a:xfrm>
        </p:spPr>
        <p:txBody>
          <a:bodyPr anchor="b">
            <a:spAutoFit/>
          </a:bodyPr>
          <a:lstStyle>
            <a:lvl1pPr>
              <a:buNone/>
              <a:defRPr sz="2200">
                <a:solidFill>
                  <a:schemeClr val="bg1">
                    <a:lumMod val="95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527264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613" y="1370013"/>
            <a:ext cx="8455025" cy="2743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a:p>
            <a:pPr lvl="4"/>
            <a:endParaRPr lang="en-US" smtClean="0"/>
          </a:p>
        </p:txBody>
      </p:sp>
      <p:sp>
        <p:nvSpPr>
          <p:cNvPr id="1027" name="Rectangle 13"/>
          <p:cNvSpPr>
            <a:spLocks noGrp="1" noChangeArrowheads="1"/>
          </p:cNvSpPr>
          <p:nvPr>
            <p:ph type="title"/>
          </p:nvPr>
        </p:nvSpPr>
        <p:spPr bwMode="auto">
          <a:xfrm>
            <a:off x="328613" y="219075"/>
            <a:ext cx="8686800" cy="3952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29" name="Picture 53" descr="IBM-logo-50-black"/>
          <p:cNvPicPr>
            <a:picLocks noChangeAspect="1" noChangeArrowheads="1"/>
          </p:cNvPicPr>
          <p:nvPr userDrawn="1"/>
        </p:nvPicPr>
        <p:blipFill>
          <a:blip r:embed="rId29"/>
          <a:srcRect/>
          <a:stretch>
            <a:fillRect/>
          </a:stretch>
        </p:blipFill>
        <p:spPr bwMode="auto">
          <a:xfrm>
            <a:off x="8831263" y="4552950"/>
            <a:ext cx="160337" cy="431800"/>
          </a:xfrm>
          <a:prstGeom prst="rect">
            <a:avLst/>
          </a:prstGeom>
          <a:noFill/>
          <a:ln w="9525">
            <a:noFill/>
            <a:miter lim="800000"/>
            <a:headEnd/>
            <a:tailEnd/>
          </a:ln>
        </p:spPr>
      </p:pic>
      <p:sp>
        <p:nvSpPr>
          <p:cNvPr id="2" name="Slide Number Placeholder 1"/>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C6D3262-C460-BD4E-89F0-2D2C9F8820F9}" type="slidenum">
              <a:rPr lang="en-US" smtClean="0"/>
              <a:t>‹#›</a:t>
            </a:fld>
            <a:endParaRPr lang="en-US"/>
          </a:p>
        </p:txBody>
      </p:sp>
    </p:spTree>
    <p:extLst>
      <p:ext uri="{BB962C8B-B14F-4D97-AF65-F5344CB8AC3E}">
        <p14:creationId xmlns:p14="http://schemas.microsoft.com/office/powerpoint/2010/main" val="341487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90" r:id="rId27"/>
  </p:sldLayoutIdLst>
  <p:hf hdr="0" dt="0"/>
  <p:txStyles>
    <p:titleStyle>
      <a:lvl1pPr algn="l" rtl="0" eaLnBrk="1" fontAlgn="base" hangingPunct="1">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2800">
          <a:solidFill>
            <a:srgbClr val="191919"/>
          </a:solidFill>
          <a:latin typeface="Arial" charset="0"/>
          <a:cs typeface="Arial" charset="0"/>
        </a:defRPr>
      </a:lvl2pPr>
      <a:lvl3pPr algn="l" rtl="0" eaLnBrk="1" fontAlgn="base" hangingPunct="1">
        <a:lnSpc>
          <a:spcPct val="90000"/>
        </a:lnSpc>
        <a:spcBef>
          <a:spcPct val="0"/>
        </a:spcBef>
        <a:spcAft>
          <a:spcPct val="0"/>
        </a:spcAft>
        <a:defRPr sz="2800">
          <a:solidFill>
            <a:srgbClr val="191919"/>
          </a:solidFill>
          <a:latin typeface="Arial" charset="0"/>
          <a:cs typeface="Arial" charset="0"/>
        </a:defRPr>
      </a:lvl3pPr>
      <a:lvl4pPr algn="l" rtl="0" eaLnBrk="1" fontAlgn="base" hangingPunct="1">
        <a:lnSpc>
          <a:spcPct val="90000"/>
        </a:lnSpc>
        <a:spcBef>
          <a:spcPct val="0"/>
        </a:spcBef>
        <a:spcAft>
          <a:spcPct val="0"/>
        </a:spcAft>
        <a:defRPr sz="2800">
          <a:solidFill>
            <a:srgbClr val="191919"/>
          </a:solidFill>
          <a:latin typeface="Arial" charset="0"/>
          <a:cs typeface="Arial" charset="0"/>
        </a:defRPr>
      </a:lvl4pPr>
      <a:lvl5pPr algn="l" rtl="0" eaLnBrk="1" fontAlgn="base" hangingPunct="1">
        <a:lnSpc>
          <a:spcPct val="90000"/>
        </a:lnSpc>
        <a:spcBef>
          <a:spcPct val="0"/>
        </a:spcBef>
        <a:spcAft>
          <a:spcPct val="0"/>
        </a:spcAft>
        <a:defRPr sz="2800">
          <a:solidFill>
            <a:srgbClr val="191919"/>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191919"/>
          </a:solidFill>
          <a:latin typeface="HelvNeue Light for IBM" pitchFamily="34" charset="0"/>
        </a:defRPr>
      </a:lvl6pPr>
      <a:lvl7pPr marL="914400" algn="l" rtl="0" eaLnBrk="1" fontAlgn="base" hangingPunct="1">
        <a:lnSpc>
          <a:spcPct val="90000"/>
        </a:lnSpc>
        <a:spcBef>
          <a:spcPct val="0"/>
        </a:spcBef>
        <a:spcAft>
          <a:spcPct val="0"/>
        </a:spcAft>
        <a:defRPr sz="2800">
          <a:solidFill>
            <a:srgbClr val="191919"/>
          </a:solidFill>
          <a:latin typeface="HelvNeue Light for IBM" pitchFamily="34" charset="0"/>
        </a:defRPr>
      </a:lvl7pPr>
      <a:lvl8pPr marL="1371600" algn="l" rtl="0" eaLnBrk="1" fontAlgn="base" hangingPunct="1">
        <a:lnSpc>
          <a:spcPct val="90000"/>
        </a:lnSpc>
        <a:spcBef>
          <a:spcPct val="0"/>
        </a:spcBef>
        <a:spcAft>
          <a:spcPct val="0"/>
        </a:spcAft>
        <a:defRPr sz="2800">
          <a:solidFill>
            <a:srgbClr val="191919"/>
          </a:solidFill>
          <a:latin typeface="HelvNeue Light for IBM" pitchFamily="34" charset="0"/>
        </a:defRPr>
      </a:lvl8pPr>
      <a:lvl9pPr marL="1828800" algn="l" rtl="0" eaLnBrk="1" fontAlgn="base" hangingPunct="1">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eaLnBrk="1" fontAlgn="base" hangingPunct="1">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eaLnBrk="1" fontAlgn="base" hangingPunct="1">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eaLnBrk="1" fontAlgn="base" hangingPunct="1">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eaLnBrk="1" fontAlgn="base" hangingPunct="1">
        <a:spcBef>
          <a:spcPct val="20000"/>
        </a:spcBef>
        <a:spcAft>
          <a:spcPct val="0"/>
        </a:spcAft>
        <a:buClr>
          <a:schemeClr val="bg1"/>
        </a:buClr>
        <a:defRPr sz="1600">
          <a:solidFill>
            <a:schemeClr val="bg1"/>
          </a:solidFill>
          <a:latin typeface="Arial" charset="0"/>
          <a:cs typeface="Arial" charset="0"/>
        </a:defRPr>
      </a:lvl4pPr>
      <a:lvl5pPr marL="1539875" indent="-163513" algn="l" rtl="0" eaLnBrk="1" fontAlgn="base" hangingPunct="1">
        <a:spcBef>
          <a:spcPct val="20000"/>
        </a:spcBef>
        <a:spcAft>
          <a:spcPct val="0"/>
        </a:spcAft>
        <a:buClr>
          <a:schemeClr val="bg1"/>
        </a:buClr>
        <a:buChar char="»"/>
        <a:defRPr sz="1600">
          <a:solidFill>
            <a:schemeClr val="bg1"/>
          </a:solidFill>
          <a:latin typeface="Arial" charset="0"/>
          <a:cs typeface="Arial" charset="0"/>
        </a:defRPr>
      </a:lvl5pPr>
      <a:lvl6pPr marL="1997075" indent="-163513" algn="l" rtl="0" eaLnBrk="1" fontAlgn="base" hangingPunct="1">
        <a:spcBef>
          <a:spcPct val="20000"/>
        </a:spcBef>
        <a:spcAft>
          <a:spcPct val="0"/>
        </a:spcAft>
        <a:buClr>
          <a:schemeClr val="bg1"/>
        </a:buClr>
        <a:buChar char="»"/>
        <a:defRPr sz="1600">
          <a:solidFill>
            <a:schemeClr val="bg1"/>
          </a:solidFill>
          <a:latin typeface="Arial" charset="0"/>
        </a:defRPr>
      </a:lvl6pPr>
      <a:lvl7pPr marL="2454275" indent="-163513" algn="l" rtl="0" eaLnBrk="1" fontAlgn="base" hangingPunct="1">
        <a:spcBef>
          <a:spcPct val="20000"/>
        </a:spcBef>
        <a:spcAft>
          <a:spcPct val="0"/>
        </a:spcAft>
        <a:buClr>
          <a:schemeClr val="bg1"/>
        </a:buClr>
        <a:buChar char="»"/>
        <a:defRPr sz="1600">
          <a:solidFill>
            <a:schemeClr val="bg1"/>
          </a:solidFill>
          <a:latin typeface="Arial" charset="0"/>
        </a:defRPr>
      </a:lvl7pPr>
      <a:lvl8pPr marL="2911475" indent="-163513" algn="l" rtl="0" eaLnBrk="1" fontAlgn="base" hangingPunct="1">
        <a:spcBef>
          <a:spcPct val="20000"/>
        </a:spcBef>
        <a:spcAft>
          <a:spcPct val="0"/>
        </a:spcAft>
        <a:buClr>
          <a:schemeClr val="bg1"/>
        </a:buClr>
        <a:buChar char="»"/>
        <a:defRPr sz="1600">
          <a:solidFill>
            <a:schemeClr val="bg1"/>
          </a:solidFill>
          <a:latin typeface="Arial" charset="0"/>
        </a:defRPr>
      </a:lvl8pPr>
      <a:lvl9pPr marL="3368675" indent="-163513" algn="l" rtl="0" eaLnBrk="1" fontAlgn="base" hangingPunct="1">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tiff"/></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49.tiff"/><Relationship Id="rId4" Type="http://schemas.openxmlformats.org/officeDocument/2006/relationships/image" Target="../media/image50.png"/><Relationship Id="rId5"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hyperlink" Target="https://login.salesforce.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2.tiff"/><Relationship Id="rId4" Type="http://schemas.openxmlformats.org/officeDocument/2006/relationships/image" Target="../media/image53.tiff"/><Relationship Id="rId5" Type="http://schemas.openxmlformats.org/officeDocument/2006/relationships/image" Target="../media/image54.png"/><Relationship Id="rId6" Type="http://schemas.openxmlformats.org/officeDocument/2006/relationships/image" Target="../media/image55.tiff"/><Relationship Id="rId7" Type="http://schemas.openxmlformats.org/officeDocument/2006/relationships/image" Target="../media/image56.png"/><Relationship Id="rId1" Type="http://schemas.openxmlformats.org/officeDocument/2006/relationships/slideLayout" Target="../slideLayouts/slideLayout1.xml"/><Relationship Id="rId2" Type="http://schemas.openxmlformats.org/officeDocument/2006/relationships/image" Target="../media/image51.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microsoft.com/office/2007/relationships/hdphoto" Target="../media/hdphoto3.wdp"/><Relationship Id="rId13" Type="http://schemas.openxmlformats.org/officeDocument/2006/relationships/image" Target="../media/image23.emf"/><Relationship Id="rId14" Type="http://schemas.openxmlformats.org/officeDocument/2006/relationships/image" Target="../media/image24.png"/><Relationship Id="rId1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emf"/><Relationship Id="rId4" Type="http://schemas.openxmlformats.org/officeDocument/2006/relationships/image" Target="../media/image15.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png"/><Relationship Id="rId8" Type="http://schemas.microsoft.com/office/2007/relationships/hdphoto" Target="../media/hdphoto1.wdp"/><Relationship Id="rId9" Type="http://schemas.openxmlformats.org/officeDocument/2006/relationships/image" Target="../media/image21.png"/><Relationship Id="rId10"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tiff"/><Relationship Id="rId1" Type="http://schemas.openxmlformats.org/officeDocument/2006/relationships/slideLayout" Target="../slideLayouts/slideLayout1.xml"/><Relationship Id="rId2"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solidFill>
                  <a:schemeClr val="accent1">
                    <a:lumMod val="75000"/>
                  </a:schemeClr>
                </a:solidFill>
                <a:latin typeface="Helvetica Neue Light" charset="0"/>
                <a:ea typeface="Helvetica Neue Light" charset="0"/>
                <a:cs typeface="Helvetica Neue Light" charset="0"/>
              </a:rPr>
              <a:t>Overview </a:t>
            </a:r>
            <a:r>
              <a:rPr lang="en-US" smtClean="0">
                <a:solidFill>
                  <a:schemeClr val="accent1">
                    <a:lumMod val="75000"/>
                  </a:schemeClr>
                </a:solidFill>
                <a:latin typeface="Helvetica Neue Light" charset="0"/>
                <a:ea typeface="Helvetica Neue Light" charset="0"/>
                <a:cs typeface="Helvetica Neue Light" charset="0"/>
              </a:rPr>
              <a:t>&amp; Demonstration</a:t>
            </a:r>
            <a:endParaRPr lang="en-US" dirty="0">
              <a:solidFill>
                <a:schemeClr val="accent1">
                  <a:lumMod val="75000"/>
                </a:schemeClr>
              </a:solidFill>
              <a:latin typeface="Helvetica Neue Light" charset="0"/>
              <a:ea typeface="Helvetica Neue Light" charset="0"/>
              <a:cs typeface="Helvetica Neue Light" charset="0"/>
            </a:endParaRPr>
          </a:p>
        </p:txBody>
      </p:sp>
      <p:sp>
        <p:nvSpPr>
          <p:cNvPr id="7" name="Text Placeholder 6"/>
          <p:cNvSpPr>
            <a:spLocks noGrp="1"/>
          </p:cNvSpPr>
          <p:nvPr>
            <p:ph type="body" sz="quarter" idx="11"/>
          </p:nvPr>
        </p:nvSpPr>
        <p:spPr/>
        <p:txBody>
          <a:bodyPr/>
          <a:lstStyle/>
          <a:p>
            <a:r>
              <a:rPr lang="en-US" sz="1400" b="1" dirty="0" err="1" smtClean="0">
                <a:latin typeface="Helvetica Neue" charset="0"/>
                <a:ea typeface="Helvetica Neue" charset="0"/>
                <a:cs typeface="Helvetica Neue" charset="0"/>
              </a:rPr>
              <a:t>Yournamehere@place.com</a:t>
            </a:r>
            <a:endParaRPr lang="en-US" sz="1400" dirty="0" smtClean="0">
              <a:latin typeface="Helvetica Neue" charset="0"/>
              <a:ea typeface="Helvetica Neue" charset="0"/>
              <a:cs typeface="Helvetica Neue" charset="0"/>
            </a:endParaRPr>
          </a:p>
          <a:p>
            <a:r>
              <a:rPr lang="en-US" dirty="0" smtClean="0">
                <a:latin typeface="Helvetica Neue" charset="0"/>
                <a:ea typeface="Helvetica Neue" charset="0"/>
                <a:cs typeface="Helvetica Neue" charset="0"/>
              </a:rPr>
              <a:t>Title</a:t>
            </a:r>
            <a:endParaRPr lang="en-US" dirty="0">
              <a:latin typeface="Helvetica Neue" charset="0"/>
              <a:ea typeface="Helvetica Neue" charset="0"/>
              <a:cs typeface="Helvetica Neue" charset="0"/>
            </a:endParaRPr>
          </a:p>
        </p:txBody>
      </p:sp>
      <p:sp>
        <p:nvSpPr>
          <p:cNvPr id="5" name="Title 4"/>
          <p:cNvSpPr>
            <a:spLocks noGrp="1"/>
          </p:cNvSpPr>
          <p:nvPr>
            <p:ph type="title"/>
          </p:nvPr>
        </p:nvSpPr>
        <p:spPr>
          <a:xfrm>
            <a:off x="338328" y="2207490"/>
            <a:ext cx="8558784" cy="553998"/>
          </a:xfrm>
        </p:spPr>
        <p:txBody>
          <a:bodyPr/>
          <a:lstStyle/>
          <a:p>
            <a:r>
              <a:rPr lang="en-US" sz="4000" dirty="0" smtClean="0">
                <a:solidFill>
                  <a:srgbClr val="0070C0"/>
                </a:solidFill>
                <a:latin typeface="Helvetica Neue" charset="0"/>
                <a:ea typeface="Helvetica Neue" charset="0"/>
                <a:cs typeface="Helvetica Neue" charset="0"/>
              </a:rPr>
              <a:t>IBM </a:t>
            </a:r>
            <a:r>
              <a:rPr lang="en-US" sz="4000" smtClean="0">
                <a:solidFill>
                  <a:srgbClr val="0070C0"/>
                </a:solidFill>
                <a:latin typeface="Helvetica Neue" charset="0"/>
                <a:ea typeface="Helvetica Neue" charset="0"/>
                <a:cs typeface="Helvetica Neue" charset="0"/>
              </a:rPr>
              <a:t>Cloud Integration for Salesforce</a:t>
            </a:r>
            <a:endParaRPr lang="en-US" sz="4000">
              <a:solidFill>
                <a:srgbClr val="0070C0"/>
              </a:solidFill>
              <a:latin typeface="Helvetica Neue" charset="0"/>
              <a:ea typeface="Helvetica Neue" charset="0"/>
              <a:cs typeface="Helvetica Neue" charset="0"/>
            </a:endParaRPr>
          </a:p>
        </p:txBody>
      </p:sp>
      <p:pic>
        <p:nvPicPr>
          <p:cNvPr id="2" name="Picture 1"/>
          <p:cNvPicPr>
            <a:picLocks noChangeAspect="1"/>
          </p:cNvPicPr>
          <p:nvPr/>
        </p:nvPicPr>
        <p:blipFill>
          <a:blip r:embed="rId3"/>
          <a:stretch>
            <a:fillRect/>
          </a:stretch>
        </p:blipFill>
        <p:spPr>
          <a:xfrm>
            <a:off x="5698274" y="3818678"/>
            <a:ext cx="2949604" cy="781645"/>
          </a:xfrm>
          <a:prstGeom prst="rect">
            <a:avLst/>
          </a:prstGeom>
        </p:spPr>
      </p:pic>
      <p:sp>
        <p:nvSpPr>
          <p:cNvPr id="3" name="TextBox 2"/>
          <p:cNvSpPr txBox="1"/>
          <p:nvPr/>
        </p:nvSpPr>
        <p:spPr>
          <a:xfrm>
            <a:off x="365760" y="4749371"/>
            <a:ext cx="3475760" cy="184666"/>
          </a:xfrm>
          <a:prstGeom prst="rect">
            <a:avLst/>
          </a:prstGeom>
          <a:noFill/>
        </p:spPr>
        <p:txBody>
          <a:bodyPr wrap="none" lIns="0" tIns="0" rIns="0" bIns="0" rtlCol="0">
            <a:spAutoFit/>
          </a:bodyPr>
          <a:lstStyle/>
          <a:p>
            <a:r>
              <a:rPr lang="en-US" sz="1200" dirty="0">
                <a:solidFill>
                  <a:schemeClr val="tx1">
                    <a:lumMod val="50000"/>
                    <a:lumOff val="50000"/>
                  </a:schemeClr>
                </a:solidFill>
                <a:latin typeface="Helvetica Neue" charset="0"/>
                <a:ea typeface="Helvetica Neue" charset="0"/>
                <a:cs typeface="Helvetica Neue" charset="0"/>
              </a:rPr>
              <a:t>http://</a:t>
            </a:r>
            <a:r>
              <a:rPr lang="en-US" sz="1200" dirty="0" err="1">
                <a:solidFill>
                  <a:schemeClr val="tx1">
                    <a:lumMod val="50000"/>
                    <a:lumOff val="50000"/>
                  </a:schemeClr>
                </a:solidFill>
                <a:latin typeface="Helvetica Neue" charset="0"/>
                <a:ea typeface="Helvetica Neue" charset="0"/>
                <a:cs typeface="Helvetica Neue" charset="0"/>
              </a:rPr>
              <a:t>ibm.biz</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CloudIntegrationForSalesforceDemo</a:t>
            </a:r>
            <a:endParaRPr lang="en-US" sz="1200" dirty="0">
              <a:solidFill>
                <a:schemeClr val="tx1">
                  <a:lumMod val="50000"/>
                  <a:lumOff val="50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006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expedites shipment</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38100" cap="flat" cmpd="sng" algn="ctr">
            <a:solidFill>
              <a:srgbClr val="7030A0"/>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38100" cap="flat" cmpd="sng" algn="ctr">
            <a:solidFill>
              <a:srgbClr val="7030A0"/>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38100" cap="flat" cmpd="sng" algn="ctr">
            <a:solidFill>
              <a:srgbClr val="7030A0"/>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967137" y="4363690"/>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4" name="Straight Arrow Connector 33"/>
          <p:cNvCxnSpPr/>
          <p:nvPr/>
        </p:nvCxnSpPr>
        <p:spPr bwMode="auto">
          <a:xfrm>
            <a:off x="2596837" y="3831797"/>
            <a:ext cx="1353146" cy="3603"/>
          </a:xfrm>
          <a:prstGeom prst="straightConnector1">
            <a:avLst/>
          </a:prstGeom>
          <a:noFill/>
          <a:ln w="38100" cap="flat" cmpd="sng" algn="ctr">
            <a:solidFill>
              <a:srgbClr val="7030A0"/>
            </a:solidFill>
            <a:prstDash val="solid"/>
            <a:round/>
            <a:headEnd type="none" w="med" len="med"/>
            <a:tailEnd type="triangle"/>
          </a:ln>
          <a:effectLst/>
        </p:spPr>
      </p:cxnSp>
      <p:cxnSp>
        <p:nvCxnSpPr>
          <p:cNvPr id="35" name="Straight Arrow Connector 34"/>
          <p:cNvCxnSpPr/>
          <p:nvPr/>
        </p:nvCxnSpPr>
        <p:spPr bwMode="auto">
          <a:xfrm flipV="1">
            <a:off x="4636631" y="2921621"/>
            <a:ext cx="3717" cy="457199"/>
          </a:xfrm>
          <a:prstGeom prst="straightConnector1">
            <a:avLst/>
          </a:prstGeom>
          <a:noFill/>
          <a:ln w="38100" cap="flat" cmpd="sng" algn="ctr">
            <a:solidFill>
              <a:srgbClr val="7030A0"/>
            </a:solidFill>
            <a:prstDash val="solid"/>
            <a:round/>
            <a:headEnd type="none" w="med" len="med"/>
            <a:tailEnd type="triangle"/>
          </a:ln>
          <a:effectLst/>
        </p:spPr>
      </p:cxnSp>
      <p:sp>
        <p:nvSpPr>
          <p:cNvPr id="36" name="Slide Number Placeholder 1"/>
          <p:cNvSpPr>
            <a:spLocks noGrp="1"/>
          </p:cNvSpPr>
          <p:nvPr>
            <p:ph type="sldNum" sz="quarter" idx="10"/>
          </p:nvPr>
        </p:nvSpPr>
        <p:spPr>
          <a:xfrm>
            <a:off x="328613" y="4894263"/>
            <a:ext cx="2124075" cy="171450"/>
          </a:xfrm>
        </p:spPr>
        <p:txBody>
          <a:bodyPr/>
          <a:lstStyle/>
          <a:p>
            <a:pPr algn="l">
              <a:defRPr/>
            </a:pPr>
            <a:r>
              <a:rPr lang="en-US" dirty="0" smtClean="0"/>
              <a:t>13</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grpSp>
        <p:nvGrpSpPr>
          <p:cNvPr id="22" name="Group 21"/>
          <p:cNvGrpSpPr/>
          <p:nvPr/>
        </p:nvGrpSpPr>
        <p:grpSpPr>
          <a:xfrm>
            <a:off x="6096215" y="2362256"/>
            <a:ext cx="2424583" cy="435274"/>
            <a:chOff x="6096215" y="2362256"/>
            <a:chExt cx="2424583" cy="435274"/>
          </a:xfrm>
        </p:grpSpPr>
        <p:cxnSp>
          <p:nvCxnSpPr>
            <p:cNvPr id="25" name="Straight Arrow Connector 24"/>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2028469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Create new incident on custom help desk system</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967137" y="4363690"/>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
        <p:nvSpPr>
          <p:cNvPr id="25" name="Rounded Rectangle 24"/>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sp>
        <p:nvSpPr>
          <p:cNvPr id="27" name="Rectangular Callout 26"/>
          <p:cNvSpPr/>
          <p:nvPr/>
        </p:nvSpPr>
        <p:spPr bwMode="auto">
          <a:xfrm>
            <a:off x="7026294" y="3303549"/>
            <a:ext cx="1018947" cy="662661"/>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7</a:t>
            </a:r>
            <a:r>
              <a:rPr lang="en-US" sz="1000" dirty="0" smtClean="0">
                <a:solidFill>
                  <a:srgbClr val="191919"/>
                </a:solidFill>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Create new Ticket in custom </a:t>
            </a:r>
            <a:r>
              <a:rPr lang="en-US" sz="1000" dirty="0" smtClean="0">
                <a:solidFill>
                  <a:srgbClr val="191919"/>
                </a:solidFill>
                <a:latin typeface="Helvetica Neue Light" charset="0"/>
                <a:ea typeface="Helvetica Neue Light" charset="0"/>
                <a:cs typeface="Helvetica Neue Light" charset="0"/>
              </a:rPr>
              <a:t>help desk </a:t>
            </a:r>
            <a:r>
              <a:rPr lang="en-US" sz="1000" dirty="0" smtClean="0">
                <a:solidFill>
                  <a:srgbClr val="191919"/>
                </a:solidFill>
                <a:latin typeface="Helvetica Neue Light" charset="0"/>
                <a:ea typeface="Helvetica Neue Light" charset="0"/>
                <a:cs typeface="Helvetica Neue Light" charset="0"/>
              </a:rPr>
              <a:t>system</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grpSp>
        <p:nvGrpSpPr>
          <p:cNvPr id="37" name="Group 36"/>
          <p:cNvGrpSpPr/>
          <p:nvPr/>
        </p:nvGrpSpPr>
        <p:grpSpPr>
          <a:xfrm>
            <a:off x="2011486" y="2534306"/>
            <a:ext cx="1201918" cy="454268"/>
            <a:chOff x="2011486" y="2534306"/>
            <a:chExt cx="1201918" cy="454268"/>
          </a:xfrm>
        </p:grpSpPr>
        <p:cxnSp>
          <p:nvCxnSpPr>
            <p:cNvPr id="38" name="Straight Arrow Connector 37"/>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9" name="Straight Arrow Connector 38"/>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40" name="Straight Arrow Connector 39"/>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1" name="Straight Arrow Connector 40"/>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6" name="Straight Arrow Connector 45"/>
          <p:cNvCxnSpPr/>
          <p:nvPr/>
        </p:nvCxnSpPr>
        <p:spPr bwMode="auto">
          <a:xfrm>
            <a:off x="6173274" y="2547900"/>
            <a:ext cx="751673" cy="0"/>
          </a:xfrm>
          <a:prstGeom prst="straightConnector1">
            <a:avLst/>
          </a:prstGeom>
          <a:noFill/>
          <a:ln w="38100" cap="flat" cmpd="sng" algn="ctr">
            <a:solidFill>
              <a:srgbClr val="7030A0"/>
            </a:solidFill>
            <a:prstDash val="solid"/>
            <a:round/>
            <a:headEnd type="none" w="med" len="med"/>
            <a:tailEnd type="triangle"/>
          </a:ln>
          <a:effectLst/>
        </p:spPr>
      </p:cxnSp>
      <p:cxnSp>
        <p:nvCxnSpPr>
          <p:cNvPr id="47" name="Straight Arrow Connector 46"/>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spTree>
    <p:extLst>
      <p:ext uri="{BB962C8B-B14F-4D97-AF65-F5344CB8AC3E}">
        <p14:creationId xmlns:p14="http://schemas.microsoft.com/office/powerpoint/2010/main" val="99754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Trouble tickets synchronized to Cases in SF</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1" name="Rectangular Callout 20"/>
          <p:cNvSpPr/>
          <p:nvPr/>
        </p:nvSpPr>
        <p:spPr bwMode="auto">
          <a:xfrm>
            <a:off x="2612445" y="4270348"/>
            <a:ext cx="1723616" cy="233491"/>
          </a:xfrm>
          <a:prstGeom prst="wedgeRectCallout">
            <a:avLst>
              <a:gd name="adj1" fmla="val -61099"/>
              <a:gd name="adj2" fmla="val -24445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4</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T</a:t>
            </a: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rigger notification to </a:t>
            </a:r>
            <a:r>
              <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rPr>
              <a:t>MQ</a:t>
            </a:r>
          </a:p>
        </p:txBody>
      </p:sp>
      <p:sp>
        <p:nvSpPr>
          <p:cNvPr id="30" name="Rectangular Callout 29"/>
          <p:cNvSpPr/>
          <p:nvPr/>
        </p:nvSpPr>
        <p:spPr bwMode="auto">
          <a:xfrm>
            <a:off x="5475449" y="3150220"/>
            <a:ext cx="996603" cy="394753"/>
          </a:xfrm>
          <a:prstGeom prst="wedgeRectCallout">
            <a:avLst>
              <a:gd name="adj1" fmla="val -116960"/>
              <a:gd name="adj2" fmla="val -12076"/>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5</a:t>
            </a:r>
            <a:r>
              <a:rPr lang="en-US" sz="1000" dirty="0" smtClean="0">
                <a:solidFill>
                  <a:srgbClr val="191919"/>
                </a:solidFill>
                <a:latin typeface="Helvetica Neue Light" charset="0"/>
                <a:ea typeface="Helvetica Neue Light" charset="0"/>
                <a:cs typeface="Helvetica Neue Light" charset="0"/>
              </a:rPr>
              <a:t>. Publish to </a:t>
            </a:r>
            <a:r>
              <a:rPr lang="en-US" sz="1000" b="1" dirty="0" smtClean="0">
                <a:solidFill>
                  <a:srgbClr val="191919"/>
                </a:solidFill>
                <a:latin typeface="Helvetica Neue Light" charset="0"/>
                <a:ea typeface="Helvetica Neue Light" charset="0"/>
                <a:cs typeface="Helvetica Neue Light" charset="0"/>
              </a:rPr>
              <a:t>App Connect</a:t>
            </a:r>
            <a:endParaRPr kumimoji="0" lang="en-US" sz="1000" b="1"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1" name="Rectangular Callout 30"/>
          <p:cNvSpPr/>
          <p:nvPr/>
        </p:nvSpPr>
        <p:spPr bwMode="auto">
          <a:xfrm>
            <a:off x="2531742" y="2886508"/>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6</a:t>
            </a:r>
            <a:r>
              <a:rPr lang="en-US" sz="1000" dirty="0" smtClean="0">
                <a:solidFill>
                  <a:srgbClr val="191919"/>
                </a:solidFill>
                <a:latin typeface="Helvetica Neue Light" charset="0"/>
                <a:ea typeface="Helvetica Neue Light" charset="0"/>
                <a:cs typeface="Helvetica Neue Light" charset="0"/>
              </a:rPr>
              <a:t>. Confirm shipment started</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ectangular Callout 31"/>
          <p:cNvSpPr/>
          <p:nvPr/>
        </p:nvSpPr>
        <p:spPr bwMode="auto">
          <a:xfrm>
            <a:off x="287461" y="2283892"/>
            <a:ext cx="814447" cy="501099"/>
          </a:xfrm>
          <a:prstGeom prst="wedgeRectCallout">
            <a:avLst>
              <a:gd name="adj1" fmla="val 82633"/>
              <a:gd name="adj2" fmla="val 55817"/>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3</a:t>
            </a:r>
            <a:r>
              <a:rPr lang="en-US" sz="1000" dirty="0" smtClean="0">
                <a:solidFill>
                  <a:srgbClr val="191919"/>
                </a:solidFill>
                <a:latin typeface="Helvetica Neue Light" charset="0"/>
                <a:ea typeface="Helvetica Neue Light" charset="0"/>
                <a:cs typeface="Helvetica Neue Light" charset="0"/>
              </a:rPr>
              <a:t>. Request shipment upgrade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3" name="Rounded Rectangle 3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sp>
        <p:nvSpPr>
          <p:cNvPr id="36" name="Slide Number Placeholder 1"/>
          <p:cNvSpPr>
            <a:spLocks noGrp="1"/>
          </p:cNvSpPr>
          <p:nvPr>
            <p:ph type="sldNum" sz="quarter" idx="10"/>
          </p:nvPr>
        </p:nvSpPr>
        <p:spPr>
          <a:xfrm>
            <a:off x="328613" y="4894263"/>
            <a:ext cx="2124075" cy="171450"/>
          </a:xfrm>
        </p:spPr>
        <p:txBody>
          <a:bodyPr/>
          <a:lstStyle/>
          <a:p>
            <a:pPr algn="l">
              <a:defRPr/>
            </a:pPr>
            <a:r>
              <a:rPr lang="en-US" dirty="0" smtClean="0"/>
              <a:t>13</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
        <p:nvSpPr>
          <p:cNvPr id="25" name="Rounded Rectangle 24"/>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sp>
        <p:nvSpPr>
          <p:cNvPr id="27" name="Rectangular Callout 26"/>
          <p:cNvSpPr/>
          <p:nvPr/>
        </p:nvSpPr>
        <p:spPr bwMode="auto">
          <a:xfrm>
            <a:off x="7026294" y="3303549"/>
            <a:ext cx="1018947" cy="662661"/>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7</a:t>
            </a:r>
            <a:r>
              <a:rPr lang="en-US" sz="1000" dirty="0" smtClean="0">
                <a:solidFill>
                  <a:srgbClr val="191919"/>
                </a:solidFill>
                <a:latin typeface="Helvetica Neue Light" charset="0"/>
                <a:ea typeface="Helvetica Neue Light" charset="0"/>
                <a:cs typeface="Helvetica Neue Light" charset="0"/>
              </a:rPr>
              <a:t>. </a:t>
            </a:r>
            <a:r>
              <a:rPr lang="en-US" sz="1000" dirty="0" smtClean="0">
                <a:solidFill>
                  <a:srgbClr val="191919"/>
                </a:solidFill>
                <a:latin typeface="Helvetica Neue Light" charset="0"/>
                <a:ea typeface="Helvetica Neue Light" charset="0"/>
                <a:cs typeface="Helvetica Neue Light" charset="0"/>
              </a:rPr>
              <a:t>Create new Ticket in custom </a:t>
            </a:r>
            <a:r>
              <a:rPr lang="en-US" sz="1000" dirty="0" smtClean="0">
                <a:solidFill>
                  <a:srgbClr val="191919"/>
                </a:solidFill>
                <a:latin typeface="Helvetica Neue Light" charset="0"/>
                <a:ea typeface="Helvetica Neue Light" charset="0"/>
                <a:cs typeface="Helvetica Neue Light" charset="0"/>
              </a:rPr>
              <a:t>help desk </a:t>
            </a:r>
            <a:r>
              <a:rPr lang="en-US" sz="1000" dirty="0" smtClean="0">
                <a:solidFill>
                  <a:srgbClr val="191919"/>
                </a:solidFill>
                <a:latin typeface="Helvetica Neue Light" charset="0"/>
                <a:ea typeface="Helvetica Neue Light" charset="0"/>
                <a:cs typeface="Helvetica Neue Light" charset="0"/>
              </a:rPr>
              <a:t>system</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grpSp>
        <p:nvGrpSpPr>
          <p:cNvPr id="37" name="Group 36"/>
          <p:cNvGrpSpPr/>
          <p:nvPr/>
        </p:nvGrpSpPr>
        <p:grpSpPr>
          <a:xfrm>
            <a:off x="2011486" y="2534306"/>
            <a:ext cx="1201918" cy="454268"/>
            <a:chOff x="2011486" y="2534306"/>
            <a:chExt cx="1201918" cy="454268"/>
          </a:xfrm>
        </p:grpSpPr>
        <p:cxnSp>
          <p:nvCxnSpPr>
            <p:cNvPr id="38" name="Straight Arrow Connector 37"/>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9" name="Straight Arrow Connector 38"/>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40" name="Straight Arrow Connector 39"/>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1" name="Straight Arrow Connector 40"/>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7" name="Straight Arrow Connector 46"/>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9" name="Straight Arrow Connector 28"/>
          <p:cNvCxnSpPr/>
          <p:nvPr/>
        </p:nvCxnSpPr>
        <p:spPr bwMode="auto">
          <a:xfrm>
            <a:off x="6142934"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4" name="Straight Connector 3"/>
          <p:cNvCxnSpPr/>
          <p:nvPr/>
        </p:nvCxnSpPr>
        <p:spPr bwMode="auto">
          <a:xfrm>
            <a:off x="8618220" y="2534306"/>
            <a:ext cx="397193" cy="0"/>
          </a:xfrm>
          <a:prstGeom prst="line">
            <a:avLst/>
          </a:prstGeom>
          <a:noFill/>
          <a:ln w="38100" cap="flat" cmpd="sng" algn="ctr">
            <a:solidFill>
              <a:srgbClr val="7030A0"/>
            </a:solidFill>
            <a:prstDash val="solid"/>
            <a:round/>
            <a:headEnd type="none" w="med" len="med"/>
            <a:tailEnd type="none" w="med" len="med"/>
          </a:ln>
          <a:effectLst/>
        </p:spPr>
      </p:cxnSp>
      <p:cxnSp>
        <p:nvCxnSpPr>
          <p:cNvPr id="7" name="Straight Connector 6"/>
          <p:cNvCxnSpPr/>
          <p:nvPr/>
        </p:nvCxnSpPr>
        <p:spPr bwMode="auto">
          <a:xfrm flipH="1">
            <a:off x="9015413" y="2534306"/>
            <a:ext cx="2" cy="2359957"/>
          </a:xfrm>
          <a:prstGeom prst="line">
            <a:avLst/>
          </a:prstGeom>
          <a:noFill/>
          <a:ln w="38100" cap="flat" cmpd="sng" algn="ctr">
            <a:solidFill>
              <a:srgbClr val="7030A0"/>
            </a:solidFill>
            <a:prstDash val="solid"/>
            <a:round/>
            <a:headEnd type="none" w="med" len="med"/>
            <a:tailEnd type="none" w="med" len="med"/>
          </a:ln>
          <a:effectLst/>
        </p:spPr>
      </p:cxnSp>
      <p:cxnSp>
        <p:nvCxnSpPr>
          <p:cNvPr id="34" name="Straight Connector 33"/>
          <p:cNvCxnSpPr>
            <a:endCxn id="36" idx="0"/>
          </p:cNvCxnSpPr>
          <p:nvPr/>
        </p:nvCxnSpPr>
        <p:spPr bwMode="auto">
          <a:xfrm flipH="1">
            <a:off x="1390651" y="4894263"/>
            <a:ext cx="7640648" cy="0"/>
          </a:xfrm>
          <a:prstGeom prst="line">
            <a:avLst/>
          </a:prstGeom>
          <a:noFill/>
          <a:ln w="38100" cap="flat" cmpd="sng" algn="ctr">
            <a:solidFill>
              <a:srgbClr val="7030A0"/>
            </a:solidFill>
            <a:prstDash val="solid"/>
            <a:round/>
            <a:headEnd type="none" w="med" len="med"/>
            <a:tailEnd type="none" w="med" len="med"/>
          </a:ln>
          <a:effectLst/>
        </p:spPr>
      </p:cxnSp>
      <p:cxnSp>
        <p:nvCxnSpPr>
          <p:cNvPr id="15" name="Straight Arrow Connector 14"/>
          <p:cNvCxnSpPr>
            <a:stCxn id="36" idx="0"/>
          </p:cNvCxnSpPr>
          <p:nvPr/>
        </p:nvCxnSpPr>
        <p:spPr bwMode="auto">
          <a:xfrm flipH="1" flipV="1">
            <a:off x="1390650" y="4408149"/>
            <a:ext cx="1" cy="486114"/>
          </a:xfrm>
          <a:prstGeom prst="straightConnector1">
            <a:avLst/>
          </a:prstGeom>
          <a:noFill/>
          <a:ln w="38100" cap="flat" cmpd="sng" algn="ctr">
            <a:solidFill>
              <a:srgbClr val="7030A0"/>
            </a:solidFill>
            <a:prstDash val="solid"/>
            <a:round/>
            <a:headEnd type="none" w="med" len="med"/>
            <a:tailEnd type="triangle"/>
          </a:ln>
          <a:effectLst/>
        </p:spPr>
      </p:cxnSp>
      <p:sp>
        <p:nvSpPr>
          <p:cNvPr id="42" name="Rectangular Callout 41"/>
          <p:cNvSpPr/>
          <p:nvPr/>
        </p:nvSpPr>
        <p:spPr bwMode="auto">
          <a:xfrm>
            <a:off x="399928" y="4387043"/>
            <a:ext cx="665777" cy="507219"/>
          </a:xfrm>
          <a:prstGeom prst="wedgeRectCallout">
            <a:avLst>
              <a:gd name="adj1" fmla="val 37993"/>
              <a:gd name="adj2" fmla="val -105549"/>
            </a:avLst>
          </a:prstGeom>
          <a:solidFill>
            <a:schemeClr val="accent4">
              <a:lumMod val="20000"/>
              <a:lumOff val="80000"/>
            </a:schemeClr>
          </a:solidFill>
          <a:ln w="9525" cap="flat" cmpd="sng" algn="ctr">
            <a:solidFill>
              <a:srgbClr val="7030A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smtClean="0">
                <a:solidFill>
                  <a:srgbClr val="191919"/>
                </a:solidFill>
                <a:latin typeface="Helvetica Neue Light" charset="0"/>
                <a:ea typeface="Helvetica Neue Light" charset="0"/>
                <a:cs typeface="Helvetica Neue Light" charset="0"/>
              </a:rPr>
              <a:t>8. Sync  Tickets to Case</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331582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using App Connect for OData </a:t>
            </a:r>
            <a:endParaRPr lang="en-US" dirty="0"/>
          </a:p>
        </p:txBody>
      </p:sp>
      <p:sp>
        <p:nvSpPr>
          <p:cNvPr id="3" name="Content Placeholder 2"/>
          <p:cNvSpPr>
            <a:spLocks noGrp="1"/>
          </p:cNvSpPr>
          <p:nvPr>
            <p:ph idx="1"/>
          </p:nvPr>
        </p:nvSpPr>
        <p:spPr/>
        <p:txBody>
          <a:bodyPr>
            <a:normAutofit/>
          </a:bodyPr>
          <a:lstStyle/>
          <a:p>
            <a:r>
              <a:rPr lang="en-US" sz="1800" dirty="0" smtClean="0"/>
              <a:t>Supports </a:t>
            </a:r>
            <a:r>
              <a:rPr lang="en-US" sz="1800" dirty="0"/>
              <a:t>exposing OData API for external users/clients to </a:t>
            </a:r>
            <a:r>
              <a:rPr lang="en-US" sz="1800" dirty="0" smtClean="0"/>
              <a:t>call (e.g. </a:t>
            </a:r>
            <a:r>
              <a:rPr lang="en-US" sz="1800" dirty="0" smtClean="0"/>
              <a:t>Salesforce Lightning)</a:t>
            </a:r>
            <a:endParaRPr lang="en-US" sz="1800" dirty="0"/>
          </a:p>
          <a:p>
            <a:r>
              <a:rPr lang="en-US" sz="1800" dirty="0" smtClean="0"/>
              <a:t>Expose </a:t>
            </a:r>
            <a:r>
              <a:rPr lang="en-US" sz="1800" dirty="0"/>
              <a:t>data from any back system like database, </a:t>
            </a:r>
            <a:r>
              <a:rPr lang="en-US" sz="1800" dirty="0" smtClean="0"/>
              <a:t>SAP </a:t>
            </a:r>
            <a:r>
              <a:rPr lang="en-US" sz="1800" dirty="0" err="1" smtClean="0"/>
              <a:t>etc</a:t>
            </a:r>
            <a:endParaRPr lang="en-US" sz="1800" dirty="0"/>
          </a:p>
          <a:p>
            <a:r>
              <a:rPr lang="en-US" sz="1800" dirty="0" smtClean="0"/>
              <a:t>Pre-configured Template simplifies and accelerates the creation and implementation of OData integrations.</a:t>
            </a:r>
          </a:p>
          <a:p>
            <a:pPr lvl="1"/>
            <a:r>
              <a:rPr lang="en-US" sz="1800" dirty="0" smtClean="0"/>
              <a:t>Implement faster without deep </a:t>
            </a:r>
            <a:r>
              <a:rPr lang="en-US" sz="1800" dirty="0" err="1" smtClean="0"/>
              <a:t>Odata</a:t>
            </a:r>
            <a:r>
              <a:rPr lang="en-US" sz="1800" dirty="0" smtClean="0"/>
              <a:t> expertise </a:t>
            </a:r>
          </a:p>
          <a:p>
            <a:pPr lvl="1"/>
            <a:r>
              <a:rPr lang="en-US" sz="1800" dirty="0" smtClean="0"/>
              <a:t>Delivers integration designed by experts based on best practices and domain expertise</a:t>
            </a:r>
          </a:p>
        </p:txBody>
      </p:sp>
    </p:spTree>
    <p:extLst>
      <p:ext uri="{BB962C8B-B14F-4D97-AF65-F5344CB8AC3E}">
        <p14:creationId xmlns:p14="http://schemas.microsoft.com/office/powerpoint/2010/main" val="663532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775597"/>
          </a:xfrm>
        </p:spPr>
        <p:txBody>
          <a:bodyPr/>
          <a:lstStyle/>
          <a:p>
            <a:r>
              <a:rPr lang="en-US" dirty="0" smtClean="0"/>
              <a:t>Value of using App Connect for Synchronization use cases</a:t>
            </a:r>
            <a:endParaRPr lang="en-US" dirty="0"/>
          </a:p>
        </p:txBody>
      </p:sp>
      <p:sp>
        <p:nvSpPr>
          <p:cNvPr id="3" name="Content Placeholder 2"/>
          <p:cNvSpPr>
            <a:spLocks noGrp="1"/>
          </p:cNvSpPr>
          <p:nvPr>
            <p:ph idx="1"/>
          </p:nvPr>
        </p:nvSpPr>
        <p:spPr/>
        <p:txBody>
          <a:bodyPr>
            <a:normAutofit fontScale="92500" lnSpcReduction="20000"/>
          </a:bodyPr>
          <a:lstStyle/>
          <a:p>
            <a:r>
              <a:rPr lang="en-US" sz="1800" dirty="0" smtClean="0"/>
              <a:t>Out of the box connector support for many cloud and </a:t>
            </a:r>
            <a:r>
              <a:rPr lang="en-US" sz="1800" dirty="0" err="1" smtClean="0"/>
              <a:t>on-premise</a:t>
            </a:r>
            <a:r>
              <a:rPr lang="en-US" sz="1800" dirty="0" smtClean="0"/>
              <a:t> applications</a:t>
            </a:r>
          </a:p>
          <a:p>
            <a:pPr lvl="1"/>
            <a:r>
              <a:rPr lang="en-US" sz="1800" dirty="0" smtClean="0"/>
              <a:t>Packaged Apps</a:t>
            </a:r>
          </a:p>
          <a:p>
            <a:pPr lvl="1"/>
            <a:r>
              <a:rPr lang="en-US" sz="1800" dirty="0" smtClean="0"/>
              <a:t>Custom Apps using technology layer </a:t>
            </a:r>
            <a:r>
              <a:rPr lang="en-US" sz="1800" dirty="0" smtClean="0"/>
              <a:t>(JDBC, </a:t>
            </a:r>
            <a:r>
              <a:rPr lang="en-US" sz="1800" dirty="0" smtClean="0"/>
              <a:t>MQ, JMS, SOAP, REST </a:t>
            </a:r>
            <a:r>
              <a:rPr lang="en-US" sz="1800" dirty="0" err="1" smtClean="0"/>
              <a:t>etc</a:t>
            </a:r>
            <a:r>
              <a:rPr lang="en-US" sz="1800" dirty="0" smtClean="0"/>
              <a:t>)</a:t>
            </a:r>
          </a:p>
          <a:p>
            <a:r>
              <a:rPr lang="en-US" sz="1800" dirty="0" smtClean="0"/>
              <a:t>Support for Real Time/Near-real Time and Batch based synch </a:t>
            </a:r>
            <a:r>
              <a:rPr lang="en-US" sz="1800" dirty="0" smtClean="0"/>
              <a:t>scenarios</a:t>
            </a:r>
          </a:p>
          <a:p>
            <a:r>
              <a:rPr lang="en-US" sz="1800" dirty="0" smtClean="0"/>
              <a:t>Support for Salesforce SOAP and REST API</a:t>
            </a:r>
            <a:endParaRPr lang="en-US" sz="1800" dirty="0" smtClean="0"/>
          </a:p>
          <a:p>
            <a:r>
              <a:rPr lang="en-US" sz="1800" dirty="0" smtClean="0"/>
              <a:t>Support for sync to Salesforce Wave Analytics, Chatter</a:t>
            </a:r>
            <a:endParaRPr lang="en-US" sz="1800" dirty="0"/>
          </a:p>
          <a:p>
            <a:r>
              <a:rPr lang="en-US" sz="1800" dirty="0" smtClean="0"/>
              <a:t>Dozens of pre-configured templates to support common synch scenarios</a:t>
            </a:r>
          </a:p>
          <a:p>
            <a:r>
              <a:rPr lang="en-US" sz="1800" dirty="0" smtClean="0"/>
              <a:t>No coding integration design paradigm </a:t>
            </a:r>
            <a:r>
              <a:rPr lang="mr-IN" sz="1800" dirty="0" smtClean="0"/>
              <a:t>–</a:t>
            </a:r>
            <a:r>
              <a:rPr lang="en-US" sz="1800" dirty="0" smtClean="0"/>
              <a:t> implement and change rapidly</a:t>
            </a:r>
            <a:r>
              <a:rPr lang="en-US" sz="1800" dirty="0" smtClean="0"/>
              <a:t>.</a:t>
            </a:r>
          </a:p>
          <a:p>
            <a:r>
              <a:rPr lang="en-US" sz="1800" dirty="0"/>
              <a:t>Run either in the cloud (</a:t>
            </a:r>
            <a:r>
              <a:rPr lang="en-US" sz="1800" dirty="0" err="1"/>
              <a:t>IPaaS</a:t>
            </a:r>
            <a:r>
              <a:rPr lang="en-US" sz="1800" dirty="0"/>
              <a:t> or Private) or </a:t>
            </a:r>
            <a:r>
              <a:rPr lang="en-US" sz="1800" dirty="0" err="1"/>
              <a:t>on-premise</a:t>
            </a:r>
            <a:r>
              <a:rPr lang="en-US" sz="1800" dirty="0"/>
              <a:t> (HVE, Docker)</a:t>
            </a:r>
          </a:p>
          <a:p>
            <a:endParaRPr lang="en-US" sz="1800" dirty="0" smtClean="0"/>
          </a:p>
        </p:txBody>
      </p:sp>
    </p:spTree>
    <p:extLst>
      <p:ext uri="{BB962C8B-B14F-4D97-AF65-F5344CB8AC3E}">
        <p14:creationId xmlns:p14="http://schemas.microsoft.com/office/powerpoint/2010/main" val="145649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using App Connect for supporting APIs </a:t>
            </a:r>
            <a:endParaRPr lang="en-US" dirty="0"/>
          </a:p>
        </p:txBody>
      </p:sp>
      <p:sp>
        <p:nvSpPr>
          <p:cNvPr id="3" name="Content Placeholder 2"/>
          <p:cNvSpPr>
            <a:spLocks noGrp="1"/>
          </p:cNvSpPr>
          <p:nvPr>
            <p:ph idx="1"/>
          </p:nvPr>
        </p:nvSpPr>
        <p:spPr/>
        <p:txBody>
          <a:bodyPr>
            <a:normAutofit/>
          </a:bodyPr>
          <a:lstStyle/>
          <a:p>
            <a:r>
              <a:rPr lang="en-US" sz="1800" dirty="0"/>
              <a:t>Out of the box connector support for many cloud and </a:t>
            </a:r>
            <a:r>
              <a:rPr lang="en-US" sz="1800" dirty="0" err="1"/>
              <a:t>on-premise</a:t>
            </a:r>
            <a:r>
              <a:rPr lang="en-US" sz="1800" dirty="0"/>
              <a:t> applications</a:t>
            </a:r>
          </a:p>
          <a:p>
            <a:pPr lvl="1"/>
            <a:r>
              <a:rPr lang="en-US" sz="1800" dirty="0"/>
              <a:t>Packaged Apps</a:t>
            </a:r>
          </a:p>
          <a:p>
            <a:pPr lvl="1"/>
            <a:r>
              <a:rPr lang="en-US" sz="1800" dirty="0"/>
              <a:t>Custom Apps using technology layer (JDBC, MQ, JMS, SOAP, REST </a:t>
            </a:r>
            <a:r>
              <a:rPr lang="en-US" sz="1800" dirty="0" err="1"/>
              <a:t>etc</a:t>
            </a:r>
            <a:r>
              <a:rPr lang="en-US" sz="1800" dirty="0"/>
              <a:t>)</a:t>
            </a:r>
          </a:p>
          <a:p>
            <a:r>
              <a:rPr lang="en-US" sz="1800" dirty="0" err="1" smtClean="0"/>
              <a:t>Microservice</a:t>
            </a:r>
            <a:r>
              <a:rPr lang="en-US" sz="1800" dirty="0" smtClean="0"/>
              <a:t>-style design using a configuration based graphical IDE</a:t>
            </a:r>
          </a:p>
          <a:p>
            <a:r>
              <a:rPr lang="en-US" sz="1800" dirty="0" smtClean="0"/>
              <a:t>Run either in the cloud (</a:t>
            </a:r>
            <a:r>
              <a:rPr lang="en-US" sz="1800" dirty="0" err="1" smtClean="0"/>
              <a:t>IPaaS</a:t>
            </a:r>
            <a:r>
              <a:rPr lang="en-US" sz="1800" dirty="0" smtClean="0"/>
              <a:t> or Private) or </a:t>
            </a:r>
            <a:r>
              <a:rPr lang="en-US" sz="1800" dirty="0" err="1" smtClean="0"/>
              <a:t>on-premise</a:t>
            </a:r>
            <a:r>
              <a:rPr lang="en-US" sz="1800" dirty="0" smtClean="0"/>
              <a:t> (HVE, Docker)</a:t>
            </a:r>
          </a:p>
          <a:p>
            <a:r>
              <a:rPr lang="en-US" sz="1800" dirty="0" smtClean="0"/>
              <a:t>Out of the box integration to API Connect using Open API 2.0</a:t>
            </a:r>
            <a:endParaRPr lang="en-US" sz="1800" dirty="0"/>
          </a:p>
        </p:txBody>
      </p:sp>
    </p:spTree>
    <p:extLst>
      <p:ext uri="{BB962C8B-B14F-4D97-AF65-F5344CB8AC3E}">
        <p14:creationId xmlns:p14="http://schemas.microsoft.com/office/powerpoint/2010/main" val="296348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775597"/>
          </a:xfrm>
        </p:spPr>
        <p:txBody>
          <a:bodyPr/>
          <a:lstStyle/>
          <a:p>
            <a:r>
              <a:rPr lang="en-US" dirty="0" smtClean="0"/>
              <a:t>Value of using App Connect for supporting real time Messaging</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smtClean="0"/>
              <a:t>Expands the Salesforce ecosystem to includes established enterprise messaging platforms</a:t>
            </a:r>
          </a:p>
          <a:p>
            <a:r>
              <a:rPr lang="en-US" sz="1800" dirty="0" smtClean="0"/>
              <a:t>Enables Real Time, messaging based integration from Salesforce to any back end</a:t>
            </a:r>
          </a:p>
          <a:p>
            <a:r>
              <a:rPr lang="en-US" sz="1800" dirty="0" smtClean="0"/>
              <a:t>Guaranteed Delivery of these events using Industry Leading Messaging Bus (MQ)</a:t>
            </a:r>
          </a:p>
          <a:p>
            <a:r>
              <a:rPr lang="en-US" sz="1800" dirty="0" smtClean="0"/>
              <a:t>Runs a standard MQ Bridge to Salesforce on any Linux Server</a:t>
            </a:r>
          </a:p>
          <a:p>
            <a:r>
              <a:rPr lang="en-US" sz="1800" dirty="0" smtClean="0"/>
              <a:t>Connects to MQ Queue Manager</a:t>
            </a:r>
          </a:p>
          <a:p>
            <a:r>
              <a:rPr lang="en-US" sz="1800" dirty="0" smtClean="0"/>
              <a:t>Receives Streaming API </a:t>
            </a:r>
            <a:r>
              <a:rPr lang="en-US" sz="1800" dirty="0" err="1" smtClean="0"/>
              <a:t>PushTopics</a:t>
            </a:r>
            <a:r>
              <a:rPr lang="en-US" sz="1800" dirty="0" smtClean="0"/>
              <a:t> or Platform Event Messages</a:t>
            </a:r>
          </a:p>
          <a:p>
            <a:r>
              <a:rPr lang="en-US" sz="1800" dirty="0" smtClean="0"/>
              <a:t>Delivers messages as a JMS Topic on MQ Queue Manager for Subscription</a:t>
            </a:r>
            <a:endParaRPr lang="en-US" sz="1800" dirty="0"/>
          </a:p>
        </p:txBody>
      </p:sp>
    </p:spTree>
    <p:extLst>
      <p:ext uri="{BB962C8B-B14F-4D97-AF65-F5344CB8AC3E}">
        <p14:creationId xmlns:p14="http://schemas.microsoft.com/office/powerpoint/2010/main" val="1820937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199131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83151" y="808364"/>
            <a:ext cx="4560849" cy="43351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etica Neue" charset="0"/>
              <a:ea typeface="Helvetica Neue" charset="0"/>
              <a:cs typeface="Helvetica Neue" charset="0"/>
            </a:endParaRPr>
          </a:p>
        </p:txBody>
      </p:sp>
      <p:sp>
        <p:nvSpPr>
          <p:cNvPr id="2" name="Title 1"/>
          <p:cNvSpPr>
            <a:spLocks noGrp="1"/>
          </p:cNvSpPr>
          <p:nvPr>
            <p:ph type="title"/>
          </p:nvPr>
        </p:nvSpPr>
        <p:spPr>
          <a:xfrm>
            <a:off x="328613" y="219075"/>
            <a:ext cx="8057104" cy="395288"/>
          </a:xfrm>
        </p:spPr>
        <p:txBody>
          <a:bodyPr vert="horz" wrap="square" lIns="0" tIns="0" rIns="617220" bIns="0" numCol="1" rtlCol="0" anchor="t" anchorCtr="0" compatLnSpc="1">
            <a:prstTxWarp prst="textNoShape">
              <a:avLst/>
            </a:prstTxWarp>
            <a:noAutofit/>
          </a:bodyPr>
          <a:lstStyle/>
          <a:p>
            <a:r>
              <a:rPr lang="en-US" dirty="0" smtClean="0">
                <a:latin typeface="Helvetica Neue" charset="0"/>
                <a:ea typeface="Helvetica Neue" charset="0"/>
                <a:cs typeface="Helvetica Neue" charset="0"/>
              </a:rPr>
              <a:t>Broad connectivity options</a:t>
            </a:r>
            <a:endParaRPr lang="en-US" dirty="0">
              <a:latin typeface="Helvetica Neue" charset="0"/>
              <a:ea typeface="Helvetica Neue" charset="0"/>
              <a:cs typeface="Helvetica Neue" charset="0"/>
            </a:endParaRPr>
          </a:p>
        </p:txBody>
      </p:sp>
      <p:sp>
        <p:nvSpPr>
          <p:cNvPr id="3" name="Vertical Text Placeholder 2"/>
          <p:cNvSpPr>
            <a:spLocks noGrp="1"/>
          </p:cNvSpPr>
          <p:nvPr>
            <p:ph idx="1"/>
          </p:nvPr>
        </p:nvSpPr>
        <p:spPr>
          <a:xfrm>
            <a:off x="328614" y="876896"/>
            <a:ext cx="4250530" cy="3876216"/>
          </a:xfrm>
        </p:spPr>
        <p:txBody>
          <a:bodyPr vert="horz"/>
          <a:lstStyle/>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Smart</a:t>
            </a:r>
            <a:r>
              <a:rPr lang="en-US" sz="1500" dirty="0">
                <a:solidFill>
                  <a:srgbClr val="002060"/>
                </a:solidFill>
                <a:latin typeface="Helvetica Neue" charset="0"/>
                <a:ea typeface="Helvetica Neue" charset="0"/>
                <a:cs typeface="Helvetica Neue" charset="0"/>
              </a:rPr>
              <a:t> </a:t>
            </a:r>
            <a:r>
              <a:rPr lang="en-US" sz="1500" kern="1200" dirty="0">
                <a:solidFill>
                  <a:srgbClr val="002060"/>
                </a:solidFill>
                <a:latin typeface="Helvetica Neue" charset="0"/>
                <a:ea typeface="Helvetica Neue" charset="0"/>
                <a:cs typeface="Helvetica Neue" charset="0"/>
              </a:rPr>
              <a:t>connectors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Metadata Discovery</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Error Logging &amp;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Batching of Records</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Authorization &amp; Session Management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Query Support</a:t>
            </a:r>
          </a:p>
          <a:p>
            <a:pPr marL="177800" lvl="1" indent="-155575" eaLnBrk="1" hangingPunct="1">
              <a:buFont typeface="Arial" charset="0"/>
              <a:buChar char="•"/>
            </a:pPr>
            <a:r>
              <a:rPr lang="en-US" altLang="x-none" sz="1400" dirty="0">
                <a:solidFill>
                  <a:schemeClr val="tx1">
                    <a:lumMod val="65000"/>
                    <a:lumOff val="35000"/>
                  </a:schemeClr>
                </a:solidFill>
                <a:latin typeface="Helvetica Neue" charset="0"/>
                <a:ea typeface="Helvetica Neue" charset="0"/>
                <a:cs typeface="Helvetica Neue" charset="0"/>
              </a:rPr>
              <a:t>Support for SOAP and Bulk API</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kern="1200" dirty="0">
              <a:solidFill>
                <a:srgbClr val="5498E4"/>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Technology connectors</a:t>
            </a:r>
          </a:p>
          <a:p>
            <a:pPr marL="11113" lvl="1" indent="0" defTabSz="685800" fontAlgn="auto">
              <a:spcBef>
                <a:spcPts val="0"/>
              </a:spcBef>
              <a:spcAft>
                <a:spcPts val="0"/>
              </a:spcAft>
              <a:buNone/>
            </a:pPr>
            <a:r>
              <a:rPr lang="en-US" sz="1400" kern="1200" dirty="0">
                <a:solidFill>
                  <a:schemeClr val="tx1">
                    <a:lumMod val="65000"/>
                    <a:lumOff val="35000"/>
                  </a:schemeClr>
                </a:solidFill>
                <a:latin typeface="Helvetica Neue" charset="0"/>
                <a:ea typeface="Helvetica Neue" charset="0"/>
                <a:cs typeface="Helvetica Neue" charset="0"/>
              </a:rPr>
              <a:t>REST, SOAP, OData, FTP, MQ, JMS, DBs, LDAP, </a:t>
            </a:r>
            <a:r>
              <a:rPr lang="en-US" sz="1400" kern="1200" dirty="0" smtClean="0">
                <a:solidFill>
                  <a:schemeClr val="tx1">
                    <a:lumMod val="65000"/>
                    <a:lumOff val="35000"/>
                  </a:schemeClr>
                </a:solidFill>
                <a:latin typeface="Helvetica Neue" charset="0"/>
                <a:ea typeface="Helvetica Neue" charset="0"/>
                <a:cs typeface="Helvetica Neue" charset="0"/>
              </a:rPr>
              <a:t>etc.</a:t>
            </a:r>
            <a:endParaRPr lang="en-US" sz="1400" kern="1200" dirty="0">
              <a:solidFill>
                <a:schemeClr val="tx1">
                  <a:lumMod val="65000"/>
                  <a:lumOff val="35000"/>
                </a:schemeClr>
              </a:solidFill>
              <a:latin typeface="Helvetica Neue" charset="0"/>
              <a:ea typeface="Helvetica Neue" charset="0"/>
              <a:cs typeface="Helvetica Neue" charset="0"/>
            </a:endParaRPr>
          </a:p>
          <a:p>
            <a:pPr marL="0" indent="0" defTabSz="685800" fontAlgn="auto">
              <a:spcBef>
                <a:spcPts val="0"/>
              </a:spcBef>
              <a:spcAft>
                <a:spcPts val="0"/>
              </a:spcAft>
              <a:buClrTx/>
              <a:buSzTx/>
              <a:buNone/>
              <a:defRPr/>
            </a:pPr>
            <a:endParaRPr lang="en-US" sz="1500" dirty="0">
              <a:latin typeface="Helvetica Neue" charset="0"/>
              <a:ea typeface="Helvetica Neue" charset="0"/>
              <a:cs typeface="Helvetica Neue" charset="0"/>
            </a:endParaRPr>
          </a:p>
          <a:p>
            <a:pPr marL="0" indent="0" defTabSz="685800" fontAlgn="auto">
              <a:spcBef>
                <a:spcPts val="0"/>
              </a:spcBef>
              <a:spcAft>
                <a:spcPts val="0"/>
              </a:spcAft>
              <a:buClrTx/>
              <a:buSzTx/>
              <a:buNone/>
              <a:defRPr/>
            </a:pPr>
            <a:r>
              <a:rPr lang="en-US" sz="1500" kern="1200" dirty="0">
                <a:solidFill>
                  <a:srgbClr val="002060"/>
                </a:solidFill>
                <a:latin typeface="Helvetica Neue" charset="0"/>
                <a:ea typeface="Helvetica Neue" charset="0"/>
                <a:cs typeface="Helvetica Neue" charset="0"/>
              </a:rPr>
              <a:t>Community driven </a:t>
            </a:r>
            <a:r>
              <a:rPr lang="mr-IN" sz="1500" kern="1200" dirty="0">
                <a:solidFill>
                  <a:srgbClr val="002060"/>
                </a:solidFill>
                <a:latin typeface="Helvetica Neue" charset="0"/>
                <a:ea typeface="Helvetica Neue" charset="0"/>
                <a:cs typeface="Helvetica Neue" charset="0"/>
              </a:rPr>
              <a:t>–</a:t>
            </a:r>
            <a:r>
              <a:rPr lang="en-US" sz="1500" kern="1200" dirty="0">
                <a:solidFill>
                  <a:srgbClr val="002060"/>
                </a:solidFill>
                <a:latin typeface="Helvetica Neue" charset="0"/>
                <a:ea typeface="Helvetica Neue" charset="0"/>
                <a:cs typeface="Helvetica Neue" charset="0"/>
              </a:rPr>
              <a:t> 100’s of reusable resources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Accelerate project timelines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Reduce skill set</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Use as starting point; modifying as needed to accommodate unique processes/requirements</a:t>
            </a:r>
          </a:p>
          <a:p>
            <a:pPr marL="177800" lvl="1" indent="-155575" eaLnBrk="1" hangingPunct="1">
              <a:buFont typeface="Arial" charset="0"/>
              <a:buChar char="•"/>
            </a:pPr>
            <a:r>
              <a:rPr lang="en-US" altLang="en-US" sz="1400" dirty="0">
                <a:solidFill>
                  <a:schemeClr val="tx1">
                    <a:lumMod val="65000"/>
                    <a:lumOff val="35000"/>
                  </a:schemeClr>
                </a:solidFill>
                <a:latin typeface="Helvetica Neue" charset="0"/>
                <a:ea typeface="Helvetica Neue" charset="0"/>
                <a:cs typeface="Helvetica Neue" charset="0"/>
              </a:rPr>
              <a:t>Reuse best practices for error handling, connectivity, mapping, </a:t>
            </a:r>
            <a:r>
              <a:rPr lang="en-US" altLang="en-US" sz="1400" dirty="0" err="1">
                <a:solidFill>
                  <a:schemeClr val="tx1">
                    <a:lumMod val="65000"/>
                    <a:lumOff val="35000"/>
                  </a:schemeClr>
                </a:solidFill>
                <a:latin typeface="Helvetica Neue" charset="0"/>
                <a:ea typeface="Helvetica Neue" charset="0"/>
                <a:cs typeface="Helvetica Neue" charset="0"/>
              </a:rPr>
              <a:t>etc</a:t>
            </a:r>
            <a:endParaRPr lang="en-US" sz="1400" dirty="0">
              <a:solidFill>
                <a:schemeClr val="tx1">
                  <a:lumMod val="65000"/>
                  <a:lumOff val="35000"/>
                </a:schemeClr>
              </a:solidFill>
              <a:latin typeface="Helvetica Neue" charset="0"/>
              <a:ea typeface="Helvetica Neue" charset="0"/>
              <a:cs typeface="Helvetica Neue" charset="0"/>
            </a:endParaRPr>
          </a:p>
        </p:txBody>
      </p:sp>
      <p:pic>
        <p:nvPicPr>
          <p:cNvPr id="100" name="Picture 1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91237" y="2123216"/>
            <a:ext cx="1109663" cy="45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5"/>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4858941" y="1672431"/>
            <a:ext cx="738188"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6"/>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7793832" y="1516459"/>
            <a:ext cx="1026319"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7"/>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967662" y="990665"/>
            <a:ext cx="976313"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7"/>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6217444" y="1695053"/>
            <a:ext cx="972741" cy="34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8"/>
          <p:cNvPicPr>
            <a:picLocks noChangeAspect="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5995987" y="893034"/>
            <a:ext cx="68103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29"/>
          <p:cNvPicPr>
            <a:picLocks noChangeAspect="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6971110" y="1050196"/>
            <a:ext cx="673894"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0"/>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4816079" y="944230"/>
            <a:ext cx="827484" cy="57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31"/>
          <p:cNvPicPr>
            <a:picLocks noChangeAspect="1"/>
          </p:cNvPicPr>
          <p:nvPr/>
        </p:nvPicPr>
        <p:blipFill>
          <a:blip r:embed="rId10" cstate="hqprint">
            <a:extLst>
              <a:ext uri="{28A0092B-C50C-407E-A947-70E740481C1C}">
                <a14:useLocalDpi xmlns:a14="http://schemas.microsoft.com/office/drawing/2010/main"/>
              </a:ext>
            </a:extLst>
          </a:blip>
          <a:srcRect/>
          <a:stretch>
            <a:fillRect/>
          </a:stretch>
        </p:blipFill>
        <p:spPr bwMode="auto">
          <a:xfrm>
            <a:off x="7641431" y="2101785"/>
            <a:ext cx="112514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32"/>
          <p:cNvPicPr>
            <a:picLocks noChangeAspect="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4835128" y="2301809"/>
            <a:ext cx="917972" cy="31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33"/>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4876800" y="2777366"/>
            <a:ext cx="1296591"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34"/>
          <p:cNvGrpSpPr>
            <a:grpSpLocks/>
          </p:cNvGrpSpPr>
          <p:nvPr/>
        </p:nvGrpSpPr>
        <p:grpSpPr bwMode="auto">
          <a:xfrm>
            <a:off x="4826794" y="4183993"/>
            <a:ext cx="897731" cy="777478"/>
            <a:chOff x="6220947" y="4950223"/>
            <a:chExt cx="1846293" cy="1552090"/>
          </a:xfrm>
        </p:grpSpPr>
        <p:pic>
          <p:nvPicPr>
            <p:cNvPr id="112" name="Picture 35"/>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6717980" y="4950223"/>
              <a:ext cx="1305168" cy="130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36"/>
            <p:cNvSpPr txBox="1">
              <a:spLocks noChangeArrowheads="1"/>
            </p:cNvSpPr>
            <p:nvPr/>
          </p:nvSpPr>
          <p:spPr bwMode="auto">
            <a:xfrm>
              <a:off x="6220947" y="6037665"/>
              <a:ext cx="1846293" cy="46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nSpc>
                  <a:spcPct val="90000"/>
                </a:lnSpc>
                <a:spcBef>
                  <a:spcPts val="750"/>
                </a:spcBef>
              </a:pPr>
              <a:r>
                <a:rPr lang="en-US" altLang="x-none" sz="1500">
                  <a:solidFill>
                    <a:srgbClr val="4A88D0"/>
                  </a:solidFill>
                  <a:latin typeface="Helvetica Neue" charset="0"/>
                  <a:ea typeface="Helvetica Neue" charset="0"/>
                  <a:cs typeface="Helvetica Neue" charset="0"/>
                </a:rPr>
                <a:t>MessageHub</a:t>
              </a:r>
            </a:p>
          </p:txBody>
        </p:sp>
      </p:grpSp>
      <p:pic>
        <p:nvPicPr>
          <p:cNvPr id="114" name="Picture 37"/>
          <p:cNvPicPr>
            <a:picLocks noChangeAspect="1"/>
          </p:cNvPicPr>
          <p:nvPr/>
        </p:nvPicPr>
        <p:blipFill>
          <a:blip r:embed="rId14" cstate="hqprint">
            <a:extLst>
              <a:ext uri="{28A0092B-C50C-407E-A947-70E740481C1C}">
                <a14:useLocalDpi xmlns:a14="http://schemas.microsoft.com/office/drawing/2010/main"/>
              </a:ext>
            </a:extLst>
          </a:blip>
          <a:srcRect/>
          <a:stretch>
            <a:fillRect/>
          </a:stretch>
        </p:blipFill>
        <p:spPr bwMode="auto">
          <a:xfrm>
            <a:off x="4767263" y="3440314"/>
            <a:ext cx="1841897" cy="20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38"/>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6484144" y="2586982"/>
            <a:ext cx="844154" cy="5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39"/>
          <p:cNvPicPr>
            <a:picLocks noChangeAspect="1"/>
          </p:cNvPicPr>
          <p:nvPr/>
        </p:nvPicPr>
        <p:blipFill>
          <a:blip r:embed="rId16" cstate="hqprint">
            <a:extLst>
              <a:ext uri="{28A0092B-C50C-407E-A947-70E740481C1C}">
                <a14:useLocalDpi xmlns:a14="http://schemas.microsoft.com/office/drawing/2010/main"/>
              </a:ext>
            </a:extLst>
          </a:blip>
          <a:srcRect/>
          <a:stretch>
            <a:fillRect/>
          </a:stretch>
        </p:blipFill>
        <p:spPr bwMode="auto">
          <a:xfrm>
            <a:off x="6847285" y="3371258"/>
            <a:ext cx="1084659"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40"/>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7549753" y="2459701"/>
            <a:ext cx="1338263" cy="66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41"/>
          <p:cNvPicPr>
            <a:picLocks noChangeAspect="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6173391" y="3988090"/>
            <a:ext cx="17002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42"/>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8026004" y="3154563"/>
            <a:ext cx="812006" cy="81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43"/>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6531769" y="4420927"/>
            <a:ext cx="1176338" cy="6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44"/>
          <p:cNvPicPr>
            <a:picLocks noChangeAspect="1"/>
          </p:cNvPicPr>
          <p:nvPr/>
        </p:nvPicPr>
        <p:blipFill>
          <a:blip r:embed="rId21" cstate="hqprint">
            <a:extLst>
              <a:ext uri="{28A0092B-C50C-407E-A947-70E740481C1C}">
                <a14:useLocalDpi xmlns:a14="http://schemas.microsoft.com/office/drawing/2010/main"/>
              </a:ext>
            </a:extLst>
          </a:blip>
          <a:srcRect/>
          <a:stretch>
            <a:fillRect/>
          </a:stretch>
        </p:blipFill>
        <p:spPr bwMode="auto">
          <a:xfrm>
            <a:off x="4731544" y="3849978"/>
            <a:ext cx="1266825" cy="30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45"/>
          <p:cNvPicPr>
            <a:picLocks noChangeAspect="1"/>
          </p:cNvPicPr>
          <p:nvPr/>
        </p:nvPicPr>
        <p:blipFill>
          <a:blip r:embed="rId22" cstate="hqprint">
            <a:extLst>
              <a:ext uri="{28A0092B-C50C-407E-A947-70E740481C1C}">
                <a14:useLocalDpi xmlns:a14="http://schemas.microsoft.com/office/drawing/2010/main"/>
              </a:ext>
            </a:extLst>
          </a:blip>
          <a:srcRect/>
          <a:stretch>
            <a:fillRect/>
          </a:stretch>
        </p:blipFill>
        <p:spPr bwMode="auto">
          <a:xfrm>
            <a:off x="8043863" y="4159541"/>
            <a:ext cx="840581" cy="61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1"/>
          <p:cNvSpPr>
            <a:spLocks noGrp="1"/>
          </p:cNvSpPr>
          <p:nvPr>
            <p:ph type="sldNum" sz="quarter" idx="10"/>
          </p:nvPr>
        </p:nvSpPr>
        <p:spPr>
          <a:xfrm>
            <a:off x="328613" y="4894263"/>
            <a:ext cx="2124075" cy="171450"/>
          </a:xfrm>
        </p:spPr>
        <p:txBody>
          <a:bodyPr/>
          <a:lstStyle/>
          <a:p>
            <a:pPr algn="l">
              <a:defRPr/>
            </a:pPr>
            <a:r>
              <a:rPr lang="en-US" dirty="0"/>
              <a:t>8</a:t>
            </a:r>
          </a:p>
        </p:txBody>
      </p:sp>
    </p:spTree>
    <p:extLst>
      <p:ext uri="{BB962C8B-B14F-4D97-AF65-F5344CB8AC3E}">
        <p14:creationId xmlns:p14="http://schemas.microsoft.com/office/powerpoint/2010/main" val="100123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2912038" y="1124661"/>
            <a:ext cx="3392129" cy="2621432"/>
          </a:xfrm>
          <a:prstGeom prst="roundRect">
            <a:avLst>
              <a:gd name="adj" fmla="val 8199"/>
            </a:avLst>
          </a:prstGeom>
          <a:solidFill>
            <a:schemeClr val="accent1">
              <a:lumMod val="20000"/>
              <a:lumOff val="80000"/>
            </a:schemeClr>
          </a:solidFill>
          <a:ln>
            <a:solidFill>
              <a:schemeClr val="accent1">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400" b="1" dirty="0" smtClean="0">
                <a:solidFill>
                  <a:schemeClr val="accent1">
                    <a:lumMod val="75000"/>
                  </a:schemeClr>
                </a:solidFill>
                <a:latin typeface="Helvetica Neue Light" charset="0"/>
                <a:ea typeface="Helvetica Neue Light" charset="0"/>
                <a:cs typeface="Helvetica Neue Light" charset="0"/>
              </a:rPr>
              <a:t>IBM Application Integration Suite</a:t>
            </a:r>
            <a:endParaRPr kumimoji="0" lang="en-US" sz="1400" b="1" u="none" strike="noStrike" cap="none" normalizeH="0" baseline="0" dirty="0" smtClean="0">
              <a:ln>
                <a:noFill/>
              </a:ln>
              <a:solidFill>
                <a:schemeClr val="accent1">
                  <a:lumMod val="75000"/>
                </a:schemeClr>
              </a:solidFill>
              <a:effectLst/>
              <a:latin typeface="Helvetica Neue Light" charset="0"/>
              <a:ea typeface="Helvetica Neue Light" charset="0"/>
              <a:cs typeface="Helvetica Neue Light" charset="0"/>
            </a:endParaRPr>
          </a:p>
        </p:txBody>
      </p:sp>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a:t>
            </a:r>
            <a:r>
              <a:rPr lang="en-US" smtClean="0">
                <a:latin typeface="Helvetica Neue" charset="0"/>
                <a:ea typeface="Helvetica Neue" charset="0"/>
                <a:cs typeface="Helvetica Neue" charset="0"/>
              </a:rPr>
              <a:t>for Salesforce</a:t>
            </a:r>
            <a:r>
              <a:rPr lang="en-US" dirty="0" smtClean="0">
                <a:latin typeface="Helvetica Neue" charset="0"/>
                <a:ea typeface="Helvetica Neue" charset="0"/>
                <a:cs typeface="Helvetica Neue" charset="0"/>
              </a:rPr>
              <a:t/>
            </a:r>
            <a:br>
              <a:rPr lang="en-US" dirty="0" smtClean="0">
                <a:latin typeface="Helvetica Neue" charset="0"/>
                <a:ea typeface="Helvetica Neue" charset="0"/>
                <a:cs typeface="Helvetica Neue" charset="0"/>
              </a:rPr>
            </a:br>
            <a:r>
              <a:rPr lang="en-US" sz="1800" dirty="0" smtClean="0">
                <a:solidFill>
                  <a:srgbClr val="0070C0"/>
                </a:solidFill>
                <a:latin typeface="Helvetica Neue" charset="0"/>
                <a:ea typeface="Helvetica Neue" charset="0"/>
                <a:cs typeface="Helvetica Neue" charset="0"/>
              </a:rPr>
              <a:t>Expanding to use full value of IBM Application Integration Suite</a:t>
            </a:r>
            <a:endParaRPr lang="en-US" sz="2400" dirty="0">
              <a:solidFill>
                <a:srgbClr val="0070C0"/>
              </a:solidFill>
              <a:latin typeface="Helvetica Neue" charset="0"/>
              <a:ea typeface="Helvetica Neue" charset="0"/>
              <a:cs typeface="Helvetica Neue" charset="0"/>
            </a:endParaRPr>
          </a:p>
        </p:txBody>
      </p:sp>
      <p:sp>
        <p:nvSpPr>
          <p:cNvPr id="5" name="Rounded Rectangle 4"/>
          <p:cNvSpPr/>
          <p:nvPr/>
        </p:nvSpPr>
        <p:spPr bwMode="auto">
          <a:xfrm>
            <a:off x="4947278" y="1622454"/>
            <a:ext cx="1046176"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6" name="Rounded Rectangle 5"/>
          <p:cNvSpPr/>
          <p:nvPr/>
        </p:nvSpPr>
        <p:spPr bwMode="auto">
          <a:xfrm>
            <a:off x="3286574" y="1616141"/>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2743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4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API</a:t>
            </a:r>
          </a:p>
          <a:p>
            <a:pPr marL="0" marR="0" indent="0"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7" name="Rounded Rectangle 6"/>
          <p:cNvSpPr/>
          <p:nvPr/>
        </p:nvSpPr>
        <p:spPr bwMode="auto">
          <a:xfrm>
            <a:off x="3286574" y="2785605"/>
            <a:ext cx="2706881"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3152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Integration</a:t>
            </a:r>
          </a:p>
          <a:p>
            <a:pPr marL="0" marR="0" indent="0"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Bus</a:t>
            </a:r>
          </a:p>
        </p:txBody>
      </p:sp>
      <p:pic>
        <p:nvPicPr>
          <p:cNvPr id="24" name="Picture 23"/>
          <p:cNvPicPr>
            <a:picLocks noChangeAspect="1"/>
          </p:cNvPicPr>
          <p:nvPr/>
        </p:nvPicPr>
        <p:blipFill>
          <a:blip r:embed="rId2"/>
          <a:stretch>
            <a:fillRect/>
          </a:stretch>
        </p:blipFill>
        <p:spPr>
          <a:xfrm>
            <a:off x="717745" y="3140118"/>
            <a:ext cx="1833847" cy="1151248"/>
          </a:xfrm>
          <a:prstGeom prst="rect">
            <a:avLst/>
          </a:prstGeom>
        </p:spPr>
      </p:pic>
      <p:pic>
        <p:nvPicPr>
          <p:cNvPr id="25" name="Picture 24"/>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332878" y="1670233"/>
            <a:ext cx="238420" cy="238420"/>
          </a:xfrm>
          <a:prstGeom prst="rect">
            <a:avLst/>
          </a:prstGeom>
        </p:spPr>
      </p:pic>
      <p:pic>
        <p:nvPicPr>
          <p:cNvPr id="26" name="Picture 2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990455" y="1669636"/>
            <a:ext cx="239613" cy="239613"/>
          </a:xfrm>
          <a:prstGeom prst="rect">
            <a:avLst/>
          </a:prstGeom>
        </p:spPr>
      </p:pic>
      <p:pic>
        <p:nvPicPr>
          <p:cNvPr id="43" name="Picture 42"/>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98591" y="1487812"/>
            <a:ext cx="841682" cy="841682"/>
          </a:xfrm>
          <a:prstGeom prst="rect">
            <a:avLst/>
          </a:prstGeom>
        </p:spPr>
      </p:pic>
      <p:cxnSp>
        <p:nvCxnSpPr>
          <p:cNvPr id="54" name="Straight Arrow Connector 53"/>
          <p:cNvCxnSpPr/>
          <p:nvPr/>
        </p:nvCxnSpPr>
        <p:spPr bwMode="auto">
          <a:xfrm flipV="1">
            <a:off x="5698384" y="2374881"/>
            <a:ext cx="1646" cy="32745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5" name="Straight Arrow Connector 54"/>
          <p:cNvCxnSpPr/>
          <p:nvPr/>
        </p:nvCxnSpPr>
        <p:spPr bwMode="auto">
          <a:xfrm>
            <a:off x="6097689" y="1941454"/>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59" name="Straight Arrow Connector 58"/>
          <p:cNvCxnSpPr/>
          <p:nvPr/>
        </p:nvCxnSpPr>
        <p:spPr bwMode="auto">
          <a:xfrm>
            <a:off x="4424966" y="1949768"/>
            <a:ext cx="430095"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3" name="Straight Arrow Connector 62"/>
          <p:cNvCxnSpPr/>
          <p:nvPr/>
        </p:nvCxnSpPr>
        <p:spPr bwMode="auto">
          <a:xfrm>
            <a:off x="1708970" y="1941454"/>
            <a:ext cx="1485389" cy="0"/>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65" name="Straight Arrow Connector 64"/>
          <p:cNvCxnSpPr/>
          <p:nvPr/>
        </p:nvCxnSpPr>
        <p:spPr bwMode="auto">
          <a:xfrm>
            <a:off x="1419432" y="2458147"/>
            <a:ext cx="0" cy="528484"/>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78" name="Straight Arrow Connector 77"/>
          <p:cNvCxnSpPr/>
          <p:nvPr/>
        </p:nvCxnSpPr>
        <p:spPr bwMode="auto">
          <a:xfrm>
            <a:off x="1966241" y="2534306"/>
            <a:ext cx="3532" cy="454268"/>
          </a:xfrm>
          <a:prstGeom prst="straightConnector1">
            <a:avLst/>
          </a:prstGeom>
          <a:noFill/>
          <a:ln w="9525" cap="flat" cmpd="sng" algn="ctr">
            <a:solidFill>
              <a:schemeClr val="bg1">
                <a:lumMod val="65000"/>
              </a:schemeClr>
            </a:solidFill>
            <a:prstDash val="solid"/>
            <a:round/>
            <a:headEnd type="none" w="med" len="med"/>
            <a:tailEnd type="triangle"/>
          </a:ln>
          <a:effectLst/>
        </p:spPr>
      </p:cxnSp>
      <p:cxnSp>
        <p:nvCxnSpPr>
          <p:cNvPr id="80" name="Straight Arrow Connector 79"/>
          <p:cNvCxnSpPr/>
          <p:nvPr/>
        </p:nvCxnSpPr>
        <p:spPr bwMode="auto">
          <a:xfrm flipH="1">
            <a:off x="1966241" y="2531787"/>
            <a:ext cx="3271816" cy="2519"/>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cxnSp>
        <p:nvCxnSpPr>
          <p:cNvPr id="86" name="Straight Arrow Connector 85"/>
          <p:cNvCxnSpPr/>
          <p:nvPr/>
        </p:nvCxnSpPr>
        <p:spPr bwMode="auto">
          <a:xfrm flipV="1">
            <a:off x="5236402" y="2374882"/>
            <a:ext cx="1653" cy="159424"/>
          </a:xfrm>
          <a:prstGeom prst="straightConnector1">
            <a:avLst/>
          </a:prstGeom>
          <a:noFill/>
          <a:ln w="9525" cap="flat" cmpd="sng" algn="ctr">
            <a:solidFill>
              <a:schemeClr val="bg1">
                <a:lumMod val="65000"/>
              </a:schemeClr>
            </a:solidFill>
            <a:prstDash val="solid"/>
            <a:round/>
            <a:headEnd type="none" w="med" len="med"/>
            <a:tailEnd type="none" w="med" len="med"/>
          </a:ln>
          <a:effectLst/>
        </p:spPr>
      </p:cxnSp>
      <p:grpSp>
        <p:nvGrpSpPr>
          <p:cNvPr id="103" name="Group 102"/>
          <p:cNvGrpSpPr/>
          <p:nvPr/>
        </p:nvGrpSpPr>
        <p:grpSpPr>
          <a:xfrm>
            <a:off x="3358152" y="2918471"/>
            <a:ext cx="493232" cy="398327"/>
            <a:chOff x="4191000" y="2695882"/>
            <a:chExt cx="1981200" cy="1576234"/>
          </a:xfrm>
        </p:grpSpPr>
        <p:sp>
          <p:nvSpPr>
            <p:cNvPr id="104" name="Oval 103"/>
            <p:cNvSpPr/>
            <p:nvPr/>
          </p:nvSpPr>
          <p:spPr bwMode="auto">
            <a:xfrm>
              <a:off x="4486275" y="3891116"/>
              <a:ext cx="381000" cy="381000"/>
            </a:xfrm>
            <a:prstGeom prst="ellipse">
              <a:avLst/>
            </a:prstGeom>
            <a:solidFill>
              <a:srgbClr val="70C1EF"/>
            </a:solidFill>
            <a:ln w="38100"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5" name="Rounded Rectangle 104"/>
            <p:cNvSpPr/>
            <p:nvPr/>
          </p:nvSpPr>
          <p:spPr bwMode="auto">
            <a:xfrm>
              <a:off x="4191000" y="3354070"/>
              <a:ext cx="1981200" cy="228600"/>
            </a:xfrm>
            <a:prstGeom prst="roundRect">
              <a:avLst/>
            </a:prstGeom>
            <a:solidFill>
              <a:srgbClr val="70C1EF"/>
            </a:solidFill>
            <a:ln w="190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6" name="Oval 105"/>
            <p:cNvSpPr/>
            <p:nvPr/>
          </p:nvSpPr>
          <p:spPr bwMode="auto">
            <a:xfrm>
              <a:off x="4267200" y="2724150"/>
              <a:ext cx="304800" cy="304800"/>
            </a:xfrm>
            <a:prstGeom prst="ellipse">
              <a:avLst/>
            </a:prstGeom>
            <a:solidFill>
              <a:srgbClr val="2A7DC0"/>
            </a:solidFill>
            <a:ln w="952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07" name="Oval 106"/>
            <p:cNvSpPr/>
            <p:nvPr/>
          </p:nvSpPr>
          <p:spPr bwMode="auto">
            <a:xfrm>
              <a:off x="5345980" y="2695882"/>
              <a:ext cx="228600" cy="228600"/>
            </a:xfrm>
            <a:prstGeom prst="ellipse">
              <a:avLst/>
            </a:prstGeom>
            <a:solidFill>
              <a:schemeClr val="accent1"/>
            </a:solidFill>
            <a:ln w="28575"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08" name="Straight Connector 107"/>
            <p:cNvCxnSpPr/>
            <p:nvPr/>
          </p:nvCxnSpPr>
          <p:spPr bwMode="auto">
            <a:xfrm flipV="1">
              <a:off x="4419600" y="3028950"/>
              <a:ext cx="0" cy="4572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9" name="Straight Connector 108"/>
            <p:cNvCxnSpPr/>
            <p:nvPr/>
          </p:nvCxnSpPr>
          <p:spPr bwMode="auto">
            <a:xfrm flipV="1">
              <a:off x="5474420" y="2952750"/>
              <a:ext cx="0" cy="381000"/>
            </a:xfrm>
            <a:prstGeom prst="line">
              <a:avLst/>
            </a:prstGeom>
            <a:solidFill>
              <a:schemeClr val="accent1"/>
            </a:solidFill>
            <a:ln w="19050" cap="flat" cmpd="sng" algn="ctr">
              <a:solidFill>
                <a:srgbClr val="2A7D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p:nvPr/>
          </p:nvSpPr>
          <p:spPr bwMode="auto">
            <a:xfrm>
              <a:off x="5755260" y="2800350"/>
              <a:ext cx="381000" cy="381000"/>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2" name="Oval 111"/>
            <p:cNvSpPr/>
            <p:nvPr/>
          </p:nvSpPr>
          <p:spPr bwMode="auto">
            <a:xfrm>
              <a:off x="5831460" y="2876550"/>
              <a:ext cx="228600" cy="228600"/>
            </a:xfrm>
            <a:prstGeom prst="ellipse">
              <a:avLst/>
            </a:prstGeom>
            <a:solidFill>
              <a:schemeClr val="accent1"/>
            </a:solidFill>
            <a:ln w="38100" cap="flat" cmpd="sng" algn="ctr">
              <a:solidFill>
                <a:srgbClr val="1B517E"/>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3" name="Oval 112"/>
            <p:cNvSpPr/>
            <p:nvPr/>
          </p:nvSpPr>
          <p:spPr bwMode="auto">
            <a:xfrm>
              <a:off x="5013325" y="3790950"/>
              <a:ext cx="381000" cy="381000"/>
            </a:xfrm>
            <a:prstGeom prst="ellipse">
              <a:avLst/>
            </a:prstGeom>
            <a:solidFill>
              <a:schemeClr val="bg1"/>
            </a:solidFill>
            <a:ln w="19050" cap="flat" cmpd="sng" algn="ctr">
              <a:solidFill>
                <a:srgbClr val="1B517E"/>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4" name="Oval 113"/>
            <p:cNvSpPr/>
            <p:nvPr/>
          </p:nvSpPr>
          <p:spPr bwMode="auto">
            <a:xfrm>
              <a:off x="5089525" y="3867150"/>
              <a:ext cx="228600" cy="228600"/>
            </a:xfrm>
            <a:prstGeom prst="ellipse">
              <a:avLst/>
            </a:prstGeom>
            <a:solidFill>
              <a:srgbClr val="17466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sp>
          <p:nvSpPr>
            <p:cNvPr id="115" name="Oval 114"/>
            <p:cNvSpPr/>
            <p:nvPr/>
          </p:nvSpPr>
          <p:spPr bwMode="auto">
            <a:xfrm>
              <a:off x="5562600" y="3907401"/>
              <a:ext cx="304800" cy="304800"/>
            </a:xfrm>
            <a:prstGeom prst="ellipse">
              <a:avLst/>
            </a:prstGeom>
            <a:solidFill>
              <a:srgbClr val="2A7DC0"/>
            </a:solidFill>
            <a:ln w="28575" cap="flat" cmpd="sng" algn="ctr">
              <a:solidFill>
                <a:srgbClr val="1746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6" name="Straight Connector 115"/>
            <p:cNvCxnSpPr/>
            <p:nvPr/>
          </p:nvCxnSpPr>
          <p:spPr bwMode="auto">
            <a:xfrm flipH="1" flipV="1">
              <a:off x="4941020" y="3004984"/>
              <a:ext cx="0" cy="4811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7" name="Straight Connector 116"/>
            <p:cNvCxnSpPr/>
            <p:nvPr/>
          </p:nvCxnSpPr>
          <p:spPr bwMode="auto">
            <a:xfrm>
              <a:off x="4419600" y="3486150"/>
              <a:ext cx="1524000" cy="0"/>
            </a:xfrm>
            <a:prstGeom prst="line">
              <a:avLst/>
            </a:prstGeom>
            <a:solidFill>
              <a:schemeClr val="accent1"/>
            </a:solidFill>
            <a:ln w="19050" cap="rnd"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8" name="Oval 117"/>
            <p:cNvSpPr/>
            <p:nvPr/>
          </p:nvSpPr>
          <p:spPr bwMode="auto">
            <a:xfrm>
              <a:off x="4824560" y="2800350"/>
              <a:ext cx="228600" cy="228600"/>
            </a:xfrm>
            <a:prstGeom prst="ellipse">
              <a:avLst/>
            </a:prstGeom>
            <a:solidFill>
              <a:srgbClr val="1B517E"/>
            </a:solidFill>
            <a:ln w="57150" cap="flat" cmpd="sng" algn="ctr">
              <a:solidFill>
                <a:srgbClr val="70C1E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78" eaLnBrk="0" fontAlgn="base" hangingPunct="0">
                <a:spcBef>
                  <a:spcPct val="0"/>
                </a:spcBef>
                <a:spcAft>
                  <a:spcPct val="0"/>
                </a:spcAft>
              </a:pPr>
              <a:endParaRPr lang="en-US" sz="4000">
                <a:solidFill>
                  <a:srgbClr val="000000"/>
                </a:solidFill>
                <a:latin typeface="Arial" charset="0"/>
                <a:ea typeface="MS PGothic" charset="0"/>
                <a:cs typeface="MS PGothic" charset="0"/>
              </a:endParaRPr>
            </a:p>
          </p:txBody>
        </p:sp>
        <p:cxnSp>
          <p:nvCxnSpPr>
            <p:cNvPr id="119" name="Straight Connector 118"/>
            <p:cNvCxnSpPr/>
            <p:nvPr/>
          </p:nvCxnSpPr>
          <p:spPr bwMode="auto">
            <a:xfrm flipH="1" flipV="1">
              <a:off x="5466630" y="2930832"/>
              <a:ext cx="2160" cy="545383"/>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0" name="Straight Connector 119"/>
            <p:cNvCxnSpPr/>
            <p:nvPr/>
          </p:nvCxnSpPr>
          <p:spPr bwMode="auto">
            <a:xfrm flipV="1">
              <a:off x="5956355" y="3181351"/>
              <a:ext cx="2161" cy="304798"/>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1" name="Straight Connector 120"/>
            <p:cNvCxnSpPr/>
            <p:nvPr/>
          </p:nvCxnSpPr>
          <p:spPr bwMode="auto">
            <a:xfrm flipV="1">
              <a:off x="5715000" y="3486150"/>
              <a:ext cx="0" cy="421251"/>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2" name="Straight Connector 121"/>
            <p:cNvCxnSpPr/>
            <p:nvPr/>
          </p:nvCxnSpPr>
          <p:spPr bwMode="auto">
            <a:xfrm flipV="1">
              <a:off x="5207000" y="3486150"/>
              <a:ext cx="2160" cy="304800"/>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3" name="Straight Connector 122"/>
            <p:cNvCxnSpPr/>
            <p:nvPr/>
          </p:nvCxnSpPr>
          <p:spPr bwMode="auto">
            <a:xfrm flipH="1" flipV="1">
              <a:off x="4676775" y="3486150"/>
              <a:ext cx="0" cy="404966"/>
            </a:xfrm>
            <a:prstGeom prst="line">
              <a:avLst/>
            </a:prstGeom>
            <a:solidFill>
              <a:schemeClr val="accent1"/>
            </a:solidFill>
            <a:ln w="19050" cap="flat" cmpd="sng" algn="ctr">
              <a:solidFill>
                <a:srgbClr val="17466C"/>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125" name="Straight Arrow Connector 124"/>
          <p:cNvCxnSpPr/>
          <p:nvPr/>
        </p:nvCxnSpPr>
        <p:spPr bwMode="auto">
          <a:xfrm>
            <a:off x="6096821" y="3140118"/>
            <a:ext cx="751673" cy="0"/>
          </a:xfrm>
          <a:prstGeom prst="straightConnector1">
            <a:avLst/>
          </a:prstGeom>
          <a:noFill/>
          <a:ln w="9525" cap="flat" cmpd="sng" algn="ctr">
            <a:solidFill>
              <a:schemeClr val="bg1">
                <a:lumMod val="65000"/>
              </a:schemeClr>
            </a:solidFill>
            <a:prstDash val="solid"/>
            <a:round/>
            <a:headEnd type="none" w="med" len="med"/>
            <a:tailEnd type="triangle"/>
          </a:ln>
          <a:effectLst/>
        </p:spPr>
      </p:cxnSp>
      <p:sp>
        <p:nvSpPr>
          <p:cNvPr id="126" name="Magnetic Disk 125"/>
          <p:cNvSpPr/>
          <p:nvPr/>
        </p:nvSpPr>
        <p:spPr bwMode="auto">
          <a:xfrm>
            <a:off x="7047087" y="2812804"/>
            <a:ext cx="854539" cy="654628"/>
          </a:xfrm>
          <a:prstGeom prst="flowChartMagneticDisk">
            <a:avLst/>
          </a:prstGeom>
          <a:ln w="190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11480" rIns="0" bIns="0" numCol="1" rtlCol="0" anchor="b"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smtClean="0">
                <a:ln>
                  <a:noFill/>
                </a:ln>
                <a:solidFill>
                  <a:schemeClr val="bg1">
                    <a:lumMod val="50000"/>
                  </a:schemeClr>
                </a:solidFill>
                <a:effectLst/>
                <a:latin typeface="HelvNeue Light for IBM" pitchFamily="34" charset="0"/>
              </a:rPr>
              <a:t>System of Record</a:t>
            </a:r>
          </a:p>
        </p:txBody>
      </p:sp>
      <p:sp>
        <p:nvSpPr>
          <p:cNvPr id="49" name="Rounded Rectangle 48"/>
          <p:cNvSpPr/>
          <p:nvPr/>
        </p:nvSpPr>
        <p:spPr bwMode="auto">
          <a:xfrm>
            <a:off x="4120452" y="3987081"/>
            <a:ext cx="1046177" cy="465583"/>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51" name="Straight Arrow Connector 50"/>
          <p:cNvCxnSpPr/>
          <p:nvPr/>
        </p:nvCxnSpPr>
        <p:spPr bwMode="auto">
          <a:xfrm flipV="1">
            <a:off x="1840273" y="4233369"/>
            <a:ext cx="2109710" cy="4204"/>
          </a:xfrm>
          <a:prstGeom prst="straightConnector1">
            <a:avLst/>
          </a:prstGeom>
          <a:noFill/>
          <a:ln w="6350" cap="flat" cmpd="sng" algn="ctr">
            <a:solidFill>
              <a:schemeClr val="bg1">
                <a:lumMod val="50000"/>
              </a:schemeClr>
            </a:solidFill>
            <a:prstDash val="solid"/>
            <a:round/>
            <a:headEnd type="none" w="med" len="med"/>
            <a:tailEnd type="triangle"/>
          </a:ln>
          <a:effectLst/>
        </p:spPr>
      </p:cxnSp>
      <p:cxnSp>
        <p:nvCxnSpPr>
          <p:cNvPr id="53" name="Straight Arrow Connector 52"/>
          <p:cNvCxnSpPr/>
          <p:nvPr/>
        </p:nvCxnSpPr>
        <p:spPr bwMode="auto">
          <a:xfrm flipV="1">
            <a:off x="4640013" y="3522756"/>
            <a:ext cx="335" cy="380242"/>
          </a:xfrm>
          <a:prstGeom prst="straightConnector1">
            <a:avLst/>
          </a:prstGeom>
          <a:noFill/>
          <a:ln w="6350" cap="flat" cmpd="sng" algn="ctr">
            <a:solidFill>
              <a:schemeClr val="bg1">
                <a:lumMod val="50000"/>
              </a:schemeClr>
            </a:solidFill>
            <a:prstDash val="solid"/>
            <a:round/>
            <a:headEnd type="none" w="med" len="med"/>
            <a:tailEnd type="triangle"/>
          </a:ln>
          <a:effectLst/>
        </p:spPr>
      </p:cxnSp>
      <p:sp>
        <p:nvSpPr>
          <p:cNvPr id="56" name="Slide Number Placeholder 1"/>
          <p:cNvSpPr>
            <a:spLocks noGrp="1"/>
          </p:cNvSpPr>
          <p:nvPr>
            <p:ph type="sldNum" sz="quarter" idx="10"/>
          </p:nvPr>
        </p:nvSpPr>
        <p:spPr>
          <a:xfrm>
            <a:off x="328613" y="4894263"/>
            <a:ext cx="2124075" cy="171450"/>
          </a:xfrm>
        </p:spPr>
        <p:txBody>
          <a:bodyPr/>
          <a:lstStyle/>
          <a:p>
            <a:pPr algn="l">
              <a:defRPr/>
            </a:pPr>
            <a:r>
              <a:rPr lang="en-US" dirty="0" smtClean="0"/>
              <a:t>16</a:t>
            </a:r>
            <a:endParaRPr lang="en-US" dirty="0"/>
          </a:p>
        </p:txBody>
      </p:sp>
      <p:sp>
        <p:nvSpPr>
          <p:cNvPr id="48" name="Rounded Rectangle 47"/>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spTree>
    <p:extLst>
      <p:ext uri="{BB962C8B-B14F-4D97-AF65-F5344CB8AC3E}">
        <p14:creationId xmlns:p14="http://schemas.microsoft.com/office/powerpoint/2010/main" val="15836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2" y="219075"/>
            <a:ext cx="5157787" cy="1246495"/>
          </a:xfrm>
        </p:spPr>
        <p:txBody>
          <a:bodyPr/>
          <a:lstStyle/>
          <a:p>
            <a:r>
              <a:rPr lang="en-US" sz="2400" b="1" dirty="0" smtClean="0">
                <a:latin typeface="Helvetica Neue" charset="0"/>
                <a:ea typeface="Helvetica Neue" charset="0"/>
                <a:cs typeface="Helvetica Neue" charset="0"/>
              </a:rPr>
              <a:t>IBM and Salesforce Announce Landmark Global Strategic Partnership</a:t>
            </a:r>
            <a:r>
              <a:rPr lang="en-US" sz="2400" baseline="30000" dirty="0" smtClean="0">
                <a:latin typeface="Helvetica Neue" charset="0"/>
                <a:ea typeface="Helvetica Neue" charset="0"/>
                <a:cs typeface="Helvetica Neue" charset="0"/>
              </a:rPr>
              <a:t>1</a:t>
            </a:r>
            <a:r>
              <a:rPr lang="en-US" sz="2000" dirty="0" smtClean="0">
                <a:latin typeface="Helvetica Neue" charset="0"/>
                <a:ea typeface="Helvetica Neue" charset="0"/>
                <a:cs typeface="Helvetica Neue" charset="0"/>
              </a:rPr>
              <a:t/>
            </a:r>
            <a:br>
              <a:rPr lang="en-US" sz="2000" dirty="0" smtClean="0">
                <a:latin typeface="Helvetica Neue" charset="0"/>
                <a:ea typeface="Helvetica Neue" charset="0"/>
                <a:cs typeface="Helvetica Neue" charset="0"/>
              </a:rPr>
            </a:br>
            <a:r>
              <a:rPr lang="en-US" sz="1600" dirty="0" smtClean="0">
                <a:solidFill>
                  <a:srgbClr val="0070C0"/>
                </a:solidFill>
                <a:latin typeface="Helvetica Neue" charset="0"/>
                <a:ea typeface="Helvetica Neue" charset="0"/>
                <a:cs typeface="Helvetica Neue" charset="0"/>
              </a:rPr>
              <a:t>06 March 2017</a:t>
            </a:r>
            <a:endParaRPr lang="en-US" sz="1800" dirty="0">
              <a:solidFill>
                <a:srgbClr val="0070C0"/>
              </a:solidFill>
              <a:latin typeface="Helvetica Neue" charset="0"/>
              <a:ea typeface="Helvetica Neue" charset="0"/>
              <a:cs typeface="Helvetica Neue" charset="0"/>
            </a:endParaRPr>
          </a:p>
        </p:txBody>
      </p:sp>
      <p:sp>
        <p:nvSpPr>
          <p:cNvPr id="6" name="Content Placeholder 5"/>
          <p:cNvSpPr>
            <a:spLocks noGrp="1"/>
          </p:cNvSpPr>
          <p:nvPr>
            <p:ph idx="1"/>
          </p:nvPr>
        </p:nvSpPr>
        <p:spPr>
          <a:xfrm>
            <a:off x="328614" y="1795345"/>
            <a:ext cx="4622527" cy="2317867"/>
          </a:xfrm>
        </p:spPr>
        <p:txBody>
          <a:bodyPr/>
          <a:lstStyle/>
          <a:p>
            <a:pPr marL="0" indent="0">
              <a:buNone/>
            </a:pPr>
            <a:r>
              <a:rPr lang="en-US" dirty="0">
                <a:solidFill>
                  <a:schemeClr val="tx1">
                    <a:lumMod val="75000"/>
                    <a:lumOff val="25000"/>
                  </a:schemeClr>
                </a:solidFill>
                <a:latin typeface="Helvetica Neue" charset="0"/>
                <a:ea typeface="Helvetica Neue" charset="0"/>
                <a:cs typeface="Helvetica Neue" charset="0"/>
              </a:rPr>
              <a:t>IBM and Salesforce will deliver joint solutions designed to leverage artificial intelligence and enable companies to make smarter decisions, faster than ever before. The partnership will bring insights from Watson directly into the Salesforce Intelligent Customer Success Platform, combining deep customer insights from Salesforce Einstein with Watson's structured and unstructured data across many industries including healthcare, financial services, retail and weather.</a:t>
            </a:r>
          </a:p>
        </p:txBody>
      </p:sp>
      <p:sp>
        <p:nvSpPr>
          <p:cNvPr id="4" name="Rectangle 3"/>
          <p:cNvSpPr/>
          <p:nvPr/>
        </p:nvSpPr>
        <p:spPr>
          <a:xfrm>
            <a:off x="328612" y="4681693"/>
            <a:ext cx="6579220" cy="184666"/>
          </a:xfrm>
          <a:prstGeom prst="rect">
            <a:avLst/>
          </a:prstGeom>
        </p:spPr>
        <p:txBody>
          <a:bodyPr wrap="square" lIns="0" tIns="0" rIns="0" bIns="0">
            <a:spAutoFit/>
          </a:bodyPr>
          <a:lstStyle/>
          <a:p>
            <a:r>
              <a:rPr lang="en-US" sz="1200" baseline="30000" dirty="0" smtClean="0">
                <a:solidFill>
                  <a:schemeClr val="tx1">
                    <a:lumMod val="50000"/>
                    <a:lumOff val="50000"/>
                  </a:schemeClr>
                </a:solidFill>
                <a:latin typeface="Helvetica Neue" charset="0"/>
                <a:ea typeface="Helvetica Neue" charset="0"/>
                <a:cs typeface="Helvetica Neue" charset="0"/>
              </a:rPr>
              <a:t>1 </a:t>
            </a:r>
            <a:r>
              <a:rPr lang="en-US" sz="1200" dirty="0" smtClean="0">
                <a:solidFill>
                  <a:schemeClr val="tx1">
                    <a:lumMod val="50000"/>
                    <a:lumOff val="50000"/>
                  </a:schemeClr>
                </a:solidFill>
                <a:latin typeface="Helvetica Neue" charset="0"/>
                <a:ea typeface="Helvetica Neue" charset="0"/>
                <a:cs typeface="Helvetica Neue" charset="0"/>
              </a:rPr>
              <a:t>http</a:t>
            </a:r>
            <a:r>
              <a:rPr lang="en-US" sz="1200" dirty="0">
                <a:solidFill>
                  <a:schemeClr val="tx1">
                    <a:lumMod val="50000"/>
                    <a:lumOff val="50000"/>
                  </a:schemeClr>
                </a:solidFill>
                <a:latin typeface="Helvetica Neue" charset="0"/>
                <a:ea typeface="Helvetica Neue" charset="0"/>
                <a:cs typeface="Helvetica Neue" charset="0"/>
              </a:rPr>
              <a:t>://www-03.ibm.com/press/us/</a:t>
            </a:r>
            <a:r>
              <a:rPr lang="en-US" sz="1200" dirty="0" err="1">
                <a:solidFill>
                  <a:schemeClr val="tx1">
                    <a:lumMod val="50000"/>
                    <a:lumOff val="50000"/>
                  </a:schemeClr>
                </a:solidFill>
                <a:latin typeface="Helvetica Neue" charset="0"/>
                <a:ea typeface="Helvetica Neue" charset="0"/>
                <a:cs typeface="Helvetica Neue" charset="0"/>
              </a:rPr>
              <a:t>en</a:t>
            </a:r>
            <a:r>
              <a:rPr lang="en-US" sz="1200" dirty="0">
                <a:solidFill>
                  <a:schemeClr val="tx1">
                    <a:lumMod val="50000"/>
                    <a:lumOff val="50000"/>
                  </a:schemeClr>
                </a:solidFill>
                <a:latin typeface="Helvetica Neue" charset="0"/>
                <a:ea typeface="Helvetica Neue" charset="0"/>
                <a:cs typeface="Helvetica Neue" charset="0"/>
              </a:rPr>
              <a:t>/</a:t>
            </a:r>
            <a:r>
              <a:rPr lang="en-US" sz="1200" dirty="0" err="1">
                <a:solidFill>
                  <a:schemeClr val="tx1">
                    <a:lumMod val="50000"/>
                    <a:lumOff val="50000"/>
                  </a:schemeClr>
                </a:solidFill>
                <a:latin typeface="Helvetica Neue" charset="0"/>
                <a:ea typeface="Helvetica Neue" charset="0"/>
                <a:cs typeface="Helvetica Neue" charset="0"/>
              </a:rPr>
              <a:t>pressrelease</a:t>
            </a:r>
            <a:r>
              <a:rPr lang="en-US" sz="1200" dirty="0">
                <a:solidFill>
                  <a:schemeClr val="tx1">
                    <a:lumMod val="50000"/>
                    <a:lumOff val="50000"/>
                  </a:schemeClr>
                </a:solidFill>
                <a:latin typeface="Helvetica Neue" charset="0"/>
                <a:ea typeface="Helvetica Neue" charset="0"/>
                <a:cs typeface="Helvetica Neue" charset="0"/>
              </a:rPr>
              <a:t>/51707.wss</a:t>
            </a:r>
          </a:p>
        </p:txBody>
      </p:sp>
      <p:sp>
        <p:nvSpPr>
          <p:cNvPr id="9" name="TextBox 8"/>
          <p:cNvSpPr txBox="1"/>
          <p:nvPr/>
        </p:nvSpPr>
        <p:spPr>
          <a:xfrm>
            <a:off x="5648442" y="1955958"/>
            <a:ext cx="2518638" cy="923330"/>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leader in</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loud and</a:t>
            </a:r>
          </a:p>
          <a:p>
            <a:r>
              <a:rPr lang="en-US" sz="2000" dirty="0">
                <a:solidFill>
                  <a:srgbClr val="0070C0"/>
                </a:solidFill>
                <a:latin typeface="Helvetica Neue" charset="0"/>
                <a:ea typeface="Helvetica Neue" charset="0"/>
                <a:cs typeface="Helvetica Neue" charset="0"/>
              </a:rPr>
              <a:t>c</a:t>
            </a:r>
            <a:r>
              <a:rPr lang="en-US" sz="2000" dirty="0" smtClean="0">
                <a:solidFill>
                  <a:srgbClr val="0070C0"/>
                </a:solidFill>
                <a:latin typeface="Helvetica Neue" charset="0"/>
                <a:ea typeface="Helvetica Neue" charset="0"/>
                <a:cs typeface="Helvetica Neue" charset="0"/>
              </a:rPr>
              <a:t>ognitive computing</a:t>
            </a:r>
            <a:endParaRPr lang="en-US" sz="2000" dirty="0">
              <a:solidFill>
                <a:srgbClr val="0070C0"/>
              </a:solidFill>
              <a:latin typeface="Helvetica Neue" charset="0"/>
              <a:ea typeface="Helvetica Neue" charset="0"/>
              <a:cs typeface="Helvetica Neue" charset="0"/>
            </a:endParaRPr>
          </a:p>
        </p:txBody>
      </p:sp>
      <p:sp>
        <p:nvSpPr>
          <p:cNvPr id="10" name="TextBox 9"/>
          <p:cNvSpPr txBox="1"/>
          <p:nvPr/>
        </p:nvSpPr>
        <p:spPr>
          <a:xfrm>
            <a:off x="5648442" y="3285392"/>
            <a:ext cx="2260555" cy="615553"/>
          </a:xfrm>
          <a:prstGeom prst="rect">
            <a:avLst/>
          </a:prstGeom>
          <a:noFill/>
        </p:spPr>
        <p:txBody>
          <a:bodyPr wrap="none" rtlCol="0">
            <a:spAutoFit/>
          </a:bodyPr>
          <a:lstStyle/>
          <a:p>
            <a:r>
              <a:rPr lang="en-US" sz="1400" dirty="0" smtClean="0">
                <a:solidFill>
                  <a:schemeClr val="tx1">
                    <a:lumMod val="65000"/>
                    <a:lumOff val="35000"/>
                  </a:schemeClr>
                </a:solidFill>
                <a:latin typeface="Helvetica Neue" charset="0"/>
                <a:ea typeface="Helvetica Neue" charset="0"/>
                <a:cs typeface="Helvetica Neue" charset="0"/>
              </a:rPr>
              <a:t>The world’s</a:t>
            </a:r>
          </a:p>
          <a:p>
            <a:r>
              <a:rPr lang="en-US" sz="2000" dirty="0" smtClean="0">
                <a:solidFill>
                  <a:srgbClr val="0070C0"/>
                </a:solidFill>
                <a:latin typeface="Helvetica Neue" charset="0"/>
                <a:ea typeface="Helvetica Neue" charset="0"/>
                <a:cs typeface="Helvetica Neue" charset="0"/>
              </a:rPr>
              <a:t>#1 CRM company</a:t>
            </a:r>
            <a:endParaRPr lang="en-US" sz="2000" dirty="0">
              <a:solidFill>
                <a:srgbClr val="0070C0"/>
              </a:solidFill>
              <a:latin typeface="Helvetica Neue" charset="0"/>
              <a:ea typeface="Helvetica Neue" charset="0"/>
              <a:cs typeface="Helvetica Neue" charset="0"/>
            </a:endParaRPr>
          </a:p>
        </p:txBody>
      </p:sp>
      <p:sp>
        <p:nvSpPr>
          <p:cNvPr id="11" name="Slide Number Placeholder 1"/>
          <p:cNvSpPr>
            <a:spLocks noGrp="1"/>
          </p:cNvSpPr>
          <p:nvPr>
            <p:ph type="sldNum" sz="quarter" idx="10"/>
          </p:nvPr>
        </p:nvSpPr>
        <p:spPr>
          <a:xfrm>
            <a:off x="328612" y="4880518"/>
            <a:ext cx="2124075" cy="171450"/>
          </a:xfrm>
        </p:spPr>
        <p:txBody>
          <a:bodyPr/>
          <a:lstStyle/>
          <a:p>
            <a:pPr algn="l">
              <a:defRPr/>
            </a:pPr>
            <a:r>
              <a:rPr lang="en-US"/>
              <a:t>2</a:t>
            </a:r>
            <a:endParaRPr lang="en-US" dirty="0"/>
          </a:p>
        </p:txBody>
      </p:sp>
      <p:pic>
        <p:nvPicPr>
          <p:cNvPr id="12" name="Picture 11"/>
          <p:cNvPicPr>
            <a:picLocks noChangeAspect="1"/>
          </p:cNvPicPr>
          <p:nvPr/>
        </p:nvPicPr>
        <p:blipFill>
          <a:blip r:embed="rId3"/>
          <a:stretch>
            <a:fillRect/>
          </a:stretch>
        </p:blipFill>
        <p:spPr>
          <a:xfrm>
            <a:off x="5648442" y="683925"/>
            <a:ext cx="2949604" cy="781645"/>
          </a:xfrm>
          <a:prstGeom prst="rect">
            <a:avLst/>
          </a:prstGeom>
        </p:spPr>
      </p:pic>
      <p:sp>
        <p:nvSpPr>
          <p:cNvPr id="2" name="TextBox 1"/>
          <p:cNvSpPr txBox="1"/>
          <p:nvPr/>
        </p:nvSpPr>
        <p:spPr>
          <a:xfrm>
            <a:off x="5648442" y="2897674"/>
            <a:ext cx="325730" cy="369332"/>
          </a:xfrm>
          <a:prstGeom prst="rect">
            <a:avLst/>
          </a:prstGeom>
          <a:noFill/>
        </p:spPr>
        <p:txBody>
          <a:bodyPr wrap="none" rtlCol="0">
            <a:spAutoFit/>
          </a:bodyPr>
          <a:lstStyle/>
          <a:p>
            <a:r>
              <a:rPr lang="en-US">
                <a:solidFill>
                  <a:schemeClr val="tx1">
                    <a:lumMod val="50000"/>
                    <a:lumOff val="50000"/>
                  </a:schemeClr>
                </a:solidFill>
              </a:rPr>
              <a:t>+</a:t>
            </a:r>
          </a:p>
        </p:txBody>
      </p:sp>
    </p:spTree>
    <p:extLst>
      <p:ext uri="{BB962C8B-B14F-4D97-AF65-F5344CB8AC3E}">
        <p14:creationId xmlns:p14="http://schemas.microsoft.com/office/powerpoint/2010/main" val="1849639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3449" y="-43935"/>
            <a:ext cx="8781208" cy="775597"/>
          </a:xfrm>
        </p:spPr>
        <p:txBody>
          <a:bodyPr/>
          <a:lstStyle/>
          <a:p>
            <a:pPr eaLnBrk="1" hangingPunct="1"/>
            <a:r>
              <a:rPr lang="en-US" altLang="en-US" dirty="0" smtClean="0"/>
              <a:t>Use case: Streaming Salesforce events to MQ messaging backbone</a:t>
            </a:r>
          </a:p>
        </p:txBody>
      </p:sp>
      <p:sp>
        <p:nvSpPr>
          <p:cNvPr id="4" name="Slide Number Placeholder 3"/>
          <p:cNvSpPr>
            <a:spLocks noGrp="1"/>
          </p:cNvSpPr>
          <p:nvPr>
            <p:ph type="sldNum" sz="quarter" idx="4294967295"/>
          </p:nvPr>
        </p:nvSpPr>
        <p:spPr>
          <a:xfrm>
            <a:off x="628650" y="4767263"/>
            <a:ext cx="2057400" cy="273844"/>
          </a:xfrm>
          <a:prstGeom prst="rect">
            <a:avLst/>
          </a:prstGeom>
        </p:spPr>
        <p:txBody>
          <a:bodyPr/>
          <a:lstStyle/>
          <a:p>
            <a:pPr algn="l">
              <a:defRPr/>
            </a:pPr>
            <a:fld id="{D0BD209A-9680-4698-B097-ED026E5F0058}" type="slidenum">
              <a:rPr lang="en-US" smtClean="0"/>
              <a:pPr algn="l">
                <a:defRPr/>
              </a:pPr>
              <a:t>20</a:t>
            </a:fld>
            <a:endParaRPr lang="en-US" dirty="0"/>
          </a:p>
        </p:txBody>
      </p:sp>
      <p:sp>
        <p:nvSpPr>
          <p:cNvPr id="7" name="Rectangle 6"/>
          <p:cNvSpPr/>
          <p:nvPr/>
        </p:nvSpPr>
        <p:spPr>
          <a:xfrm>
            <a:off x="318943" y="1257724"/>
            <a:ext cx="3674834" cy="2908489"/>
          </a:xfrm>
          <a:prstGeom prst="rect">
            <a:avLst/>
          </a:prstGeom>
          <a:noFill/>
        </p:spPr>
        <p:txBody>
          <a:bodyPr wrap="square">
            <a:spAutoFit/>
          </a:bodyPr>
          <a:lstStyle/>
          <a:p>
            <a:pPr marL="214313" indent="-214313">
              <a:lnSpc>
                <a:spcPct val="107000"/>
              </a:lnSpc>
              <a:spcBef>
                <a:spcPts val="900"/>
              </a:spcBef>
              <a:buFont typeface="Wingdings" charset="2"/>
              <a:buChar char="§"/>
            </a:pPr>
            <a:r>
              <a:rPr lang="en-US" sz="1500" dirty="0">
                <a:latin typeface="Arial" charset="0"/>
                <a:ea typeface="Arial" charset="0"/>
                <a:cs typeface="Arial" charset="0"/>
              </a:rPr>
              <a:t>Define the Push Topic using Salesforce Developer Console</a:t>
            </a:r>
          </a:p>
          <a:p>
            <a:pPr marL="214313" indent="-214313">
              <a:lnSpc>
                <a:spcPct val="107000"/>
              </a:lnSpc>
              <a:spcBef>
                <a:spcPts val="900"/>
              </a:spcBef>
              <a:buFont typeface="Wingdings" charset="2"/>
              <a:buChar char="§"/>
            </a:pPr>
            <a:r>
              <a:rPr lang="en-US" sz="1500" dirty="0">
                <a:latin typeface="Arial" charset="0"/>
                <a:ea typeface="Arial" charset="0"/>
                <a:cs typeface="Arial" charset="0"/>
              </a:rPr>
              <a:t>Configure MQ bridge for salesforce and specify details like login credentials, Push Topic, MQ Topic </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Start MQ bridge for Salesforce which subscribes to the Push Topic</a:t>
            </a:r>
          </a:p>
          <a:p>
            <a:pPr marL="214313" indent="-214313">
              <a:lnSpc>
                <a:spcPct val="107000"/>
              </a:lnSpc>
              <a:spcBef>
                <a:spcPts val="900"/>
              </a:spcBef>
              <a:buFont typeface="Wingdings" charset="2"/>
              <a:buChar char="§"/>
            </a:pPr>
            <a:r>
              <a:rPr lang="en-US" sz="1500" dirty="0">
                <a:latin typeface="Arial" charset="0"/>
                <a:ea typeface="Arial" charset="0"/>
                <a:cs typeface="Arial" charset="0"/>
              </a:rPr>
              <a:t>Streaming events from Salesforce are received on MQ as messages and can trigger off enterprise work flows</a:t>
            </a:r>
          </a:p>
        </p:txBody>
      </p:sp>
      <p:sp>
        <p:nvSpPr>
          <p:cNvPr id="3" name="TextBox 2"/>
          <p:cNvSpPr txBox="1"/>
          <p:nvPr/>
        </p:nvSpPr>
        <p:spPr>
          <a:xfrm>
            <a:off x="5165623" y="4424516"/>
            <a:ext cx="685800" cy="685800"/>
          </a:xfrm>
          <a:prstGeom prst="rect">
            <a:avLst/>
          </a:prstGeom>
        </p:spPr>
        <p:txBody>
          <a:bodyPr vert="horz" wrap="none" lIns="68580" tIns="34290" rIns="68580" bIns="34290" rtlCol="0" anchor="t" anchorCtr="0">
            <a:noAutofit/>
          </a:bodyPr>
          <a:lstStyle/>
          <a:p>
            <a:pPr>
              <a:lnSpc>
                <a:spcPct val="90000"/>
              </a:lnSpc>
              <a:spcBef>
                <a:spcPts val="750"/>
              </a:spcBef>
            </a:pPr>
            <a:endParaRPr lang="en-US" sz="1875" dirty="0"/>
          </a:p>
        </p:txBody>
      </p:sp>
      <p:sp>
        <p:nvSpPr>
          <p:cNvPr id="6" name="Rectangle 5"/>
          <p:cNvSpPr/>
          <p:nvPr/>
        </p:nvSpPr>
        <p:spPr>
          <a:xfrm>
            <a:off x="5698873" y="770747"/>
            <a:ext cx="3255785" cy="1569660"/>
          </a:xfrm>
          <a:prstGeom prst="rect">
            <a:avLst/>
          </a:prstGeom>
          <a:ln>
            <a:solidFill>
              <a:srgbClr val="474747"/>
            </a:solidFill>
          </a:ln>
        </p:spPr>
        <p:txBody>
          <a:bodyPr wrap="square">
            <a:spAutoFit/>
          </a:bodyPr>
          <a:lstStyle/>
          <a:p>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 = new </a:t>
            </a:r>
            <a:r>
              <a:rPr lang="en-GB" sz="1200" dirty="0" err="1">
                <a:latin typeface="Courier" charset="0"/>
                <a:ea typeface="Calibri" charset="0"/>
                <a:cs typeface="Times New Roman" charset="0"/>
              </a:rPr>
              <a:t>PushTopic</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pushTopic.Name</a:t>
            </a:r>
            <a:r>
              <a:rPr lang="en-GB" sz="1200" dirty="0">
                <a:latin typeface="Courier" charset="0"/>
                <a:ea typeface="Calibri" charset="0"/>
                <a:cs typeface="Times New Roman" charset="0"/>
              </a:rPr>
              <a:t> = '</a:t>
            </a:r>
            <a:r>
              <a:rPr lang="en-GB" sz="1200" dirty="0" err="1">
                <a:latin typeface="Courier" charset="0"/>
                <a:ea typeface="Calibri" charset="0"/>
                <a:cs typeface="Times New Roman" charset="0"/>
              </a:rPr>
              <a:t>EscalatedCaseUpdates</a:t>
            </a:r>
            <a:r>
              <a:rPr lang="en-GB" sz="1200" dirty="0">
                <a:latin typeface="Courier" charset="0"/>
                <a:ea typeface="Calibri" charset="0"/>
                <a:cs typeface="Times New Roman" charset="0"/>
              </a:rPr>
              <a:t>';</a:t>
            </a:r>
            <a:endParaRPr lang="en-GB" sz="1200" dirty="0">
              <a:latin typeface="Calibri" charset="0"/>
              <a:ea typeface="Calibri" charset="0"/>
              <a:cs typeface="Times New Roman" charset="0"/>
            </a:endParaRPr>
          </a:p>
          <a:p>
            <a:r>
              <a:rPr lang="en-GB" sz="1200" dirty="0" err="1">
                <a:latin typeface="Courier" charset="0"/>
                <a:ea typeface="Calibri" charset="0"/>
                <a:cs typeface="Times New Roman" charset="0"/>
              </a:rPr>
              <a:t>pushTopic.Query</a:t>
            </a:r>
            <a:r>
              <a:rPr lang="en-GB" sz="1200" dirty="0">
                <a:latin typeface="Courier" charset="0"/>
                <a:ea typeface="Calibri" charset="0"/>
                <a:cs typeface="Times New Roman" charset="0"/>
              </a:rPr>
              <a:t> = 'SELECT Id, </a:t>
            </a:r>
            <a:r>
              <a:rPr lang="en-GB" sz="1200" dirty="0" err="1">
                <a:latin typeface="Courier" charset="0"/>
                <a:ea typeface="Calibri" charset="0"/>
                <a:cs typeface="Times New Roman" charset="0"/>
              </a:rPr>
              <a:t>AccountId</a:t>
            </a:r>
            <a:r>
              <a:rPr lang="en-GB" sz="1200" dirty="0">
                <a:latin typeface="Courier" charset="0"/>
                <a:ea typeface="Calibri" charset="0"/>
                <a:cs typeface="Times New Roman" charset="0"/>
              </a:rPr>
              <a:t>, </a:t>
            </a:r>
            <a:r>
              <a:rPr lang="en-GB" sz="1200" dirty="0" err="1">
                <a:latin typeface="Courier" charset="0"/>
                <a:ea typeface="Calibri" charset="0"/>
                <a:cs typeface="Times New Roman" charset="0"/>
              </a:rPr>
              <a:t>ContactId</a:t>
            </a:r>
            <a:r>
              <a:rPr lang="en-GB" sz="1200" dirty="0">
                <a:latin typeface="Courier" charset="0"/>
                <a:ea typeface="Calibri" charset="0"/>
                <a:cs typeface="Times New Roman" charset="0"/>
              </a:rPr>
              <a:t>, Subject FROM Case WHERE Status = \'Escalated\'';</a:t>
            </a:r>
            <a:endParaRPr lang="en-GB" sz="1200" dirty="0">
              <a:latin typeface="Calibri" charset="0"/>
              <a:ea typeface="Calibri" charset="0"/>
              <a:cs typeface="Times New Roman" charset="0"/>
            </a:endParaRPr>
          </a:p>
        </p:txBody>
      </p:sp>
      <p:sp>
        <p:nvSpPr>
          <p:cNvPr id="10" name="Rectangle 9"/>
          <p:cNvSpPr/>
          <p:nvPr/>
        </p:nvSpPr>
        <p:spPr>
          <a:xfrm>
            <a:off x="4504362" y="2386534"/>
            <a:ext cx="4572000" cy="2677656"/>
          </a:xfrm>
          <a:prstGeom prst="rect">
            <a:avLst/>
          </a:prstGeom>
          <a:ln>
            <a:solidFill>
              <a:srgbClr val="474747"/>
            </a:solidFill>
          </a:ln>
        </p:spPr>
        <p:txBody>
          <a:bodyPr>
            <a:spAutoFit/>
          </a:bodyPr>
          <a:lstStyle/>
          <a:p>
            <a:r>
              <a:rPr lang="en-GB" sz="1050" dirty="0">
                <a:latin typeface="Courier" charset="0"/>
                <a:ea typeface="Courier" charset="0"/>
                <a:cs typeface="Courier" charset="0"/>
              </a:rPr>
              <a:t>{</a:t>
            </a: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QueueManager</a:t>
            </a:r>
            <a:r>
              <a:rPr lang="en-GB" sz="1050" b="1" dirty="0">
                <a:latin typeface="Courier" charset="0"/>
                <a:ea typeface="Courier" charset="0"/>
                <a:cs typeface="Courier" charset="0"/>
              </a:rPr>
              <a:t>":"</a:t>
            </a:r>
            <a:r>
              <a:rPr lang="en-GB" sz="1050" b="1" dirty="0" err="1">
                <a:latin typeface="Courier" charset="0"/>
                <a:ea typeface="Courier" charset="0"/>
                <a:cs typeface="Courier" charset="0"/>
              </a:rPr>
              <a:t>MQSFDemo</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b="1" dirty="0">
                <a:latin typeface="Courier" charset="0"/>
                <a:ea typeface="Courier" charset="0"/>
                <a:cs typeface="Courier" charset="0"/>
              </a:rPr>
              <a:t>"</a:t>
            </a:r>
            <a:r>
              <a:rPr lang="en-GB" sz="1050" b="1" dirty="0" err="1">
                <a:latin typeface="Courier" charset="0"/>
                <a:ea typeface="Courier" charset="0"/>
                <a:cs typeface="Courier" charset="0"/>
              </a:rPr>
              <a:t>MQBaseTopic</a:t>
            </a:r>
            <a:r>
              <a:rPr lang="en-GB" sz="1050" b="1" dirty="0">
                <a:latin typeface="Courier" charset="0"/>
                <a:ea typeface="Courier" charset="0"/>
                <a:cs typeface="Courier" charset="0"/>
              </a:rPr>
              <a:t>":"</a:t>
            </a:r>
            <a:r>
              <a:rPr lang="en-GB" sz="1050" b="1" dirty="0" err="1">
                <a:latin typeface="Courier" charset="0"/>
                <a:ea typeface="Courier" charset="0"/>
                <a:cs typeface="Courier" charset="0"/>
              </a:rPr>
              <a:t>SFBase</a:t>
            </a:r>
            <a:r>
              <a:rPr lang="en-GB" sz="1050" b="1" dirty="0">
                <a:latin typeface="Courier" charset="0"/>
                <a:ea typeface="Courier" charset="0"/>
                <a:cs typeface="Courier" charset="0"/>
              </a:rPr>
              <a:t>",</a:t>
            </a:r>
            <a:endParaRPr lang="en-GB" sz="1050" dirty="0">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MQChannel</a:t>
            </a:r>
            <a:r>
              <a:rPr lang="en-GB" sz="1050" dirty="0">
                <a:latin typeface="Courier" charset="0"/>
                <a:ea typeface="Courier" charset="0"/>
                <a:cs typeface="Courier" charset="0"/>
              </a:rPr>
              <a:t>":"",</a:t>
            </a:r>
          </a:p>
          <a:p>
            <a:r>
              <a:rPr lang="en-GB" sz="1050" dirty="0">
                <a:latin typeface="Courier" charset="0"/>
                <a:ea typeface="Courier" charset="0"/>
                <a:cs typeface="Courier" charset="0"/>
              </a:rPr>
              <a:t>"</a:t>
            </a:r>
            <a:r>
              <a:rPr lang="en-GB" sz="1050" dirty="0" err="1">
                <a:latin typeface="Courier" charset="0"/>
                <a:ea typeface="Courier" charset="0"/>
                <a:cs typeface="Courier" charset="0"/>
              </a:rPr>
              <a:t>MQConname</a:t>
            </a:r>
            <a:r>
              <a:rPr lang="en-GB" sz="1050" dirty="0">
                <a:latin typeface="Courier" charset="0"/>
                <a:ea typeface="Courier" charset="0"/>
                <a:cs typeface="Courier" charset="0"/>
              </a:rPr>
              <a:t>":"",</a:t>
            </a:r>
          </a:p>
          <a:p>
            <a:r>
              <a:rPr lang="en-GB" sz="1050" b="1" dirty="0">
                <a:latin typeface="Courier" charset="0"/>
                <a:ea typeface="Courier" charset="0"/>
                <a:cs typeface="Courier" charset="0"/>
              </a:rPr>
              <a:t>"SFUserName":"admin@interconnect17.demo",</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SFPassword</a:t>
            </a:r>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EjoyhKZhmQ</a:t>
            </a:r>
            <a:r>
              <a:rPr lang="en-GB" sz="1050" b="1" dirty="0">
                <a:solidFill>
                  <a:srgbClr val="000000"/>
                </a:solidFill>
                <a:latin typeface="Courier" charset="0"/>
                <a:ea typeface="Courier" charset="0"/>
                <a:cs typeface="Courier" charset="0"/>
              </a:rPr>
              <a:t>=</a:t>
            </a:r>
            <a:r>
              <a:rPr lang="en-GB" sz="1050" b="1" dirty="0">
                <a:solidFill>
                  <a:srgbClr val="B23015"/>
                </a:solidFill>
                <a:latin typeface="Courier" charset="0"/>
                <a:ea typeface="Courier" charset="0"/>
                <a:cs typeface="Courier" charset="0"/>
              </a:rPr>
              <a:t>,N2UtcI\/8p8QovKWm6t17HQ==",</a:t>
            </a:r>
            <a:endParaRPr lang="en-GB" sz="1050" dirty="0">
              <a:solidFill>
                <a:srgbClr val="B23015"/>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SFToken</a:t>
            </a:r>
            <a:r>
              <a:rPr lang="en-GB" sz="1050" dirty="0">
                <a:latin typeface="Courier" charset="0"/>
                <a:ea typeface="Courier" charset="0"/>
                <a:cs typeface="Courier" charset="0"/>
              </a:rPr>
              <a:t>":"",</a:t>
            </a:r>
          </a:p>
          <a:p>
            <a:r>
              <a:rPr lang="en-GB" sz="1050" dirty="0">
                <a:solidFill>
                  <a:srgbClr val="000000"/>
                </a:solidFill>
                <a:latin typeface="Courier" charset="0"/>
                <a:ea typeface="Courier" charset="0"/>
                <a:cs typeface="Courier" charset="0"/>
              </a:rPr>
              <a:t>"</a:t>
            </a:r>
            <a:r>
              <a:rPr lang="en-GB" sz="1050" dirty="0" err="1">
                <a:solidFill>
                  <a:srgbClr val="000000"/>
                </a:solidFill>
                <a:latin typeface="Courier" charset="0"/>
                <a:ea typeface="Courier" charset="0"/>
                <a:cs typeface="Courier" charset="0"/>
              </a:rPr>
              <a:t>SFEndpoint</a:t>
            </a:r>
            <a:r>
              <a:rPr lang="en-GB" sz="1050" dirty="0">
                <a:solidFill>
                  <a:srgbClr val="000000"/>
                </a:solidFill>
                <a:latin typeface="Courier" charset="0"/>
                <a:ea typeface="Courier" charset="0"/>
                <a:cs typeface="Courier" charset="0"/>
              </a:rPr>
              <a:t>":"</a:t>
            </a:r>
            <a:r>
              <a:rPr lang="en-GB" sz="1050" u="sng" dirty="0">
                <a:solidFill>
                  <a:srgbClr val="000000"/>
                </a:solidFill>
                <a:latin typeface="Courier" charset="0"/>
                <a:ea typeface="Courier" charset="0"/>
                <a:cs typeface="Courier" charset="0"/>
                <a:hlinkClick r:id="rId3"/>
              </a:rPr>
              <a:t>https:\/\/login.salesforce.com</a:t>
            </a:r>
            <a:r>
              <a:rPr lang="en-GB" sz="1050" dirty="0">
                <a:solidFill>
                  <a:srgbClr val="000000"/>
                </a:solidFill>
                <a:latin typeface="Courier" charset="0"/>
                <a:ea typeface="Courier" charset="0"/>
                <a:cs typeface="Courier" charset="0"/>
              </a:rPr>
              <a:t>",</a:t>
            </a:r>
            <a:endParaRPr lang="en-GB" sz="1050" dirty="0">
              <a:solidFill>
                <a:srgbClr val="0433FF"/>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SFStreamingEndpoint</a:t>
            </a:r>
            <a:r>
              <a:rPr lang="en-GB" sz="1050" dirty="0">
                <a:latin typeface="Courier" charset="0"/>
                <a:ea typeface="Courier" charset="0"/>
                <a:cs typeface="Courier" charset="0"/>
              </a:rPr>
              <a:t>":"\/</a:t>
            </a:r>
            <a:r>
              <a:rPr lang="en-GB" sz="1050" dirty="0" err="1">
                <a:latin typeface="Courier" charset="0"/>
                <a:ea typeface="Courier" charset="0"/>
                <a:cs typeface="Courier" charset="0"/>
              </a:rPr>
              <a:t>cometd</a:t>
            </a:r>
            <a:r>
              <a:rPr lang="en-GB" sz="1050" dirty="0">
                <a:latin typeface="Courier" charset="0"/>
                <a:ea typeface="Courier" charset="0"/>
                <a:cs typeface="Courier" charset="0"/>
              </a:rPr>
              <a:t>\/37.0",</a:t>
            </a:r>
          </a:p>
          <a:p>
            <a:r>
              <a:rPr lang="en-GB" sz="1050" b="1" dirty="0">
                <a:latin typeface="Courier" charset="0"/>
                <a:ea typeface="Courier" charset="0"/>
                <a:cs typeface="Courier" charset="0"/>
              </a:rPr>
              <a:t>"SFConsumerKey":"3MVG9i1HRpGLXp.rZ5hNAP3UVBH.SCh45TAcr3tQwuWei2Fh4uPAj060oZeG3UjfPxY58u8oLzN2dqNPosOOm",</a:t>
            </a:r>
            <a:endParaRPr lang="en-GB" sz="1050" dirty="0">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"SFConsumerSecret":"gAbwxS7eCSg=</a:t>
            </a:r>
            <a:r>
              <a:rPr lang="en-GB" sz="1050" b="1" dirty="0">
                <a:solidFill>
                  <a:srgbClr val="B23015"/>
                </a:solidFill>
                <a:latin typeface="Courier" charset="0"/>
                <a:ea typeface="Courier" charset="0"/>
                <a:cs typeface="Courier" charset="0"/>
              </a:rPr>
              <a:t>,Csw+x5+yjW3XsilDAaOSkDUELckJ4rv,</a:t>
            </a:r>
            <a:endParaRPr lang="en-GB" sz="1050" dirty="0">
              <a:solidFill>
                <a:srgbClr val="B23015"/>
              </a:solidFill>
              <a:latin typeface="Courier" charset="0"/>
              <a:ea typeface="Courier" charset="0"/>
              <a:cs typeface="Courier" charset="0"/>
            </a:endParaRPr>
          </a:p>
          <a:p>
            <a:r>
              <a:rPr lang="en-GB" sz="1050" b="1" dirty="0">
                <a:solidFill>
                  <a:srgbClr val="000000"/>
                </a:solidFill>
                <a:latin typeface="Courier" charset="0"/>
                <a:ea typeface="Courier" charset="0"/>
                <a:cs typeface="Courier" charset="0"/>
              </a:rPr>
              <a:t>"</a:t>
            </a:r>
            <a:r>
              <a:rPr lang="en-GB" sz="1050" b="1" dirty="0" err="1">
                <a:solidFill>
                  <a:srgbClr val="000000"/>
                </a:solidFill>
                <a:latin typeface="Courier" charset="0"/>
                <a:ea typeface="Courier" charset="0"/>
                <a:cs typeface="Courier" charset="0"/>
              </a:rPr>
              <a:t>PushTopics</a:t>
            </a:r>
            <a:r>
              <a:rPr lang="en-GB" sz="1050" b="1" dirty="0">
                <a:solidFill>
                  <a:srgbClr val="000000"/>
                </a:solidFill>
                <a:latin typeface="Courier" charset="0"/>
                <a:ea typeface="Courier" charset="0"/>
                <a:cs typeface="Courier" charset="0"/>
              </a:rPr>
              <a:t>":</a:t>
            </a:r>
            <a:r>
              <a:rPr lang="en-GB" sz="1050" b="1" dirty="0">
                <a:solidFill>
                  <a:srgbClr val="00C800"/>
                </a:solidFill>
                <a:latin typeface="Courier" charset="0"/>
                <a:ea typeface="Courier" charset="0"/>
                <a:cs typeface="Courier" charset="0"/>
              </a:rPr>
              <a:t>["</a:t>
            </a:r>
            <a:r>
              <a:rPr lang="en-GB" sz="1050" b="1" dirty="0" err="1">
                <a:solidFill>
                  <a:srgbClr val="00C800"/>
                </a:solidFill>
                <a:latin typeface="Courier" charset="0"/>
                <a:ea typeface="Courier" charset="0"/>
                <a:cs typeface="Courier" charset="0"/>
              </a:rPr>
              <a:t>EscalatedCaseUpdates</a:t>
            </a:r>
            <a:r>
              <a:rPr lang="en-GB" sz="1050" b="1" dirty="0">
                <a:solidFill>
                  <a:srgbClr val="00C800"/>
                </a:solidFill>
                <a:latin typeface="Courier" charset="0"/>
                <a:ea typeface="Courier" charset="0"/>
                <a:cs typeface="Courier" charset="0"/>
              </a:rPr>
              <a:t>"]</a:t>
            </a:r>
            <a:r>
              <a:rPr lang="en-GB" sz="1050" b="1" dirty="0">
                <a:solidFill>
                  <a:srgbClr val="000000"/>
                </a:solidFill>
                <a:latin typeface="Courier" charset="0"/>
                <a:ea typeface="Courier" charset="0"/>
                <a:cs typeface="Courier" charset="0"/>
              </a:rPr>
              <a:t>,</a:t>
            </a:r>
            <a:endParaRPr lang="en-GB" sz="1050" dirty="0">
              <a:solidFill>
                <a:srgbClr val="00C800"/>
              </a:solidFill>
              <a:latin typeface="Courier" charset="0"/>
              <a:ea typeface="Courier" charset="0"/>
              <a:cs typeface="Courier" charset="0"/>
            </a:endParaRPr>
          </a:p>
          <a:p>
            <a:r>
              <a:rPr lang="en-GB" sz="1050" dirty="0">
                <a:latin typeface="Courier" charset="0"/>
                <a:ea typeface="Courier" charset="0"/>
                <a:cs typeface="Courier" charset="0"/>
              </a:rPr>
              <a:t>"</a:t>
            </a:r>
            <a:r>
              <a:rPr lang="en-GB" sz="1050" dirty="0" err="1">
                <a:latin typeface="Courier" charset="0"/>
                <a:ea typeface="Courier" charset="0"/>
                <a:cs typeface="Courier" charset="0"/>
              </a:rPr>
              <a:t>PlatformEvents</a:t>
            </a:r>
            <a:r>
              <a:rPr lang="en-GB" sz="1050" dirty="0">
                <a:latin typeface="Courier" charset="0"/>
                <a:ea typeface="Courier" charset="0"/>
                <a:cs typeface="Courier" charset="0"/>
              </a:rPr>
              <a:t>":</a:t>
            </a:r>
            <a:r>
              <a:rPr lang="en-GB" sz="1050" dirty="0">
                <a:solidFill>
                  <a:srgbClr val="00C800"/>
                </a:solidFill>
                <a:latin typeface="Courier" charset="0"/>
                <a:ea typeface="Courier" charset="0"/>
                <a:cs typeface="Courier" charset="0"/>
              </a:rPr>
              <a:t>[]</a:t>
            </a:r>
            <a:r>
              <a:rPr lang="en-GB" sz="1050" dirty="0">
                <a:latin typeface="Courier" charset="0"/>
                <a:ea typeface="Courier" charset="0"/>
                <a:cs typeface="Courier" charset="0"/>
              </a:rPr>
              <a:t>,</a:t>
            </a:r>
          </a:p>
        </p:txBody>
      </p:sp>
    </p:spTree>
    <p:extLst>
      <p:ext uri="{BB962C8B-B14F-4D97-AF65-F5344CB8AC3E}">
        <p14:creationId xmlns:p14="http://schemas.microsoft.com/office/powerpoint/2010/main" val="165075460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Neue" charset="0"/>
                <a:ea typeface="Helvetica Neue" charset="0"/>
                <a:cs typeface="Helvetica Neue" charset="0"/>
              </a:rPr>
              <a:t>Suggested next steps to learn, explore, and try</a:t>
            </a:r>
            <a:endParaRPr lang="en-US" dirty="0">
              <a:latin typeface="Helvetica Neue" charset="0"/>
              <a:ea typeface="Helvetica Neue" charset="0"/>
              <a:cs typeface="Helvetica Neue"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16020554"/>
              </p:ext>
            </p:extLst>
          </p:nvPr>
        </p:nvGraphicFramePr>
        <p:xfrm>
          <a:off x="328613" y="879842"/>
          <a:ext cx="8455026" cy="3915180"/>
        </p:xfrm>
        <a:graphic>
          <a:graphicData uri="http://schemas.openxmlformats.org/drawingml/2006/table">
            <a:tbl>
              <a:tblPr>
                <a:tableStyleId>{7DF18680-E054-41AD-8BC1-D1AEF772440D}</a:tableStyleId>
              </a:tblPr>
              <a:tblGrid>
                <a:gridCol w="2604158"/>
                <a:gridCol w="791736"/>
                <a:gridCol w="5059132"/>
              </a:tblGrid>
              <a:tr h="780688">
                <a:tc>
                  <a:txBody>
                    <a:bodyPr/>
                    <a:lstStyle/>
                    <a:p>
                      <a:r>
                        <a:rPr lang="en-US" sz="1600" b="0" dirty="0" smtClean="0">
                          <a:solidFill>
                            <a:schemeClr val="bg1"/>
                          </a:solidFill>
                        </a:rPr>
                        <a:t>Learn more about the IBM &amp; Salesforce</a:t>
                      </a:r>
                      <a:r>
                        <a:rPr lang="en-US" sz="1600" b="0" baseline="0" dirty="0" smtClean="0">
                          <a:solidFill>
                            <a:schemeClr val="bg1"/>
                          </a:solidFill>
                        </a:rPr>
                        <a:t> Partnership</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watson</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ibm</a:t>
                      </a:r>
                      <a:r>
                        <a:rPr lang="en-US" sz="1200" b="0" dirty="0" smtClean="0">
                          <a:solidFill>
                            <a:schemeClr val="tx1">
                              <a:lumMod val="65000"/>
                              <a:lumOff val="35000"/>
                            </a:schemeClr>
                          </a:solidFill>
                        </a:rPr>
                        <a:t>-salesforce/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Explore the IBM Application Integration</a:t>
                      </a:r>
                      <a:r>
                        <a:rPr lang="en-US" sz="1600" b="0" baseline="0" dirty="0" smtClean="0">
                          <a:solidFill>
                            <a:schemeClr val="bg1"/>
                          </a:solidFill>
                        </a:rPr>
                        <a:t> Suite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www.ibm.com</a:t>
                      </a:r>
                      <a:r>
                        <a:rPr lang="en-US" sz="1200" b="0" dirty="0" smtClean="0">
                          <a:solidFill>
                            <a:schemeClr val="tx1">
                              <a:lumMod val="65000"/>
                              <a:lumOff val="35000"/>
                            </a:schemeClr>
                          </a:solidFill>
                        </a:rPr>
                        <a:t>/software/products/</a:t>
                      </a:r>
                      <a:r>
                        <a:rPr lang="en-US" sz="1200" b="0" dirty="0" err="1" smtClean="0">
                          <a:solidFill>
                            <a:schemeClr val="tx1">
                              <a:lumMod val="65000"/>
                              <a:lumOff val="35000"/>
                            </a:schemeClr>
                          </a:solidFill>
                        </a:rPr>
                        <a:t>en</a:t>
                      </a:r>
                      <a:r>
                        <a:rPr lang="en-US" sz="1200" b="0" dirty="0" smtClean="0">
                          <a:solidFill>
                            <a:schemeClr val="tx1">
                              <a:lumMod val="65000"/>
                              <a:lumOff val="35000"/>
                            </a:schemeClr>
                          </a:solidFill>
                        </a:rPr>
                        <a:t>/application-integration-suite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Watch more on the</a:t>
                      </a:r>
                      <a:r>
                        <a:rPr lang="en-US" sz="1600" b="0" baseline="0" dirty="0" smtClean="0">
                          <a:solidFill>
                            <a:schemeClr val="bg1"/>
                          </a:solidFill>
                        </a:rPr>
                        <a:t> MQ Bridge for Salesforce</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a:t>
                      </a:r>
                      <a:r>
                        <a:rPr lang="en-US" sz="1200" b="0" dirty="0" err="1" smtClean="0">
                          <a:solidFill>
                            <a:schemeClr val="tx1">
                              <a:lumMod val="65000"/>
                              <a:lumOff val="35000"/>
                            </a:schemeClr>
                          </a:solidFill>
                        </a:rPr>
                        <a:t>ibm.biz</a:t>
                      </a:r>
                      <a:r>
                        <a:rPr lang="en-US" sz="1200" b="0" dirty="0" smtClean="0">
                          <a:solidFill>
                            <a:schemeClr val="tx1">
                              <a:lumMod val="65000"/>
                              <a:lumOff val="35000"/>
                            </a:schemeClr>
                          </a:solidFill>
                        </a:rPr>
                        <a:t>/</a:t>
                      </a:r>
                      <a:r>
                        <a:rPr lang="en-US" sz="1200" b="0" dirty="0" err="1" smtClean="0">
                          <a:solidFill>
                            <a:schemeClr val="tx1">
                              <a:lumMod val="65000"/>
                              <a:lumOff val="35000"/>
                            </a:schemeClr>
                          </a:solidFill>
                        </a:rPr>
                        <a:t>MQBridgeForSalesforce</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Preview</a:t>
                      </a:r>
                      <a:r>
                        <a:rPr lang="en-US" sz="1600" b="0" baseline="0" dirty="0" smtClean="0">
                          <a:solidFill>
                            <a:schemeClr val="bg1"/>
                          </a:solidFill>
                        </a:rPr>
                        <a:t> App Connect on IBM Bluemix</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console.ng.bluemix.net</a:t>
                      </a:r>
                      <a:r>
                        <a:rPr lang="en-US" sz="1200" b="0" dirty="0" smtClean="0">
                          <a:solidFill>
                            <a:schemeClr val="tx1">
                              <a:lumMod val="65000"/>
                              <a:lumOff val="35000"/>
                            </a:schemeClr>
                          </a:solidFill>
                        </a:rPr>
                        <a:t>/catalog/services/app-connect/</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r h="783623">
                <a:tc>
                  <a:txBody>
                    <a:bodyPr/>
                    <a:lstStyle/>
                    <a:p>
                      <a:r>
                        <a:rPr lang="en-US" sz="1600" b="0" dirty="0" smtClean="0">
                          <a:solidFill>
                            <a:schemeClr val="bg1"/>
                          </a:solidFill>
                        </a:rPr>
                        <a:t>Register</a:t>
                      </a:r>
                      <a:r>
                        <a:rPr lang="en-US" sz="1600" b="0" baseline="0" dirty="0" smtClean="0">
                          <a:solidFill>
                            <a:schemeClr val="bg1"/>
                          </a:solidFill>
                        </a:rPr>
                        <a:t> for App Connect Studio and Designer Trials</a:t>
                      </a:r>
                      <a:endParaRPr lang="en-US" sz="1600" b="0" dirty="0">
                        <a:solidFill>
                          <a:schemeClr val="bg1"/>
                        </a:solidFill>
                      </a:endParaRPr>
                    </a:p>
                  </a:txBody>
                  <a:tcPr anchor="ctr">
                    <a:lnR w="12700" cap="flat" cmpd="sng" algn="ctr">
                      <a:solidFill>
                        <a:schemeClr val="tx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14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200" b="0" dirty="0" smtClean="0">
                          <a:solidFill>
                            <a:schemeClr val="tx1">
                              <a:lumMod val="65000"/>
                              <a:lumOff val="35000"/>
                            </a:schemeClr>
                          </a:solidFill>
                        </a:rPr>
                        <a:t>https://</a:t>
                      </a:r>
                      <a:r>
                        <a:rPr lang="en-US" sz="1200" b="0" dirty="0" err="1" smtClean="0">
                          <a:solidFill>
                            <a:schemeClr val="tx1">
                              <a:lumMod val="65000"/>
                              <a:lumOff val="35000"/>
                            </a:schemeClr>
                          </a:solidFill>
                        </a:rPr>
                        <a:t>appconnect.ibmcloud.com</a:t>
                      </a:r>
                      <a:endParaRPr lang="en-US" sz="1200" b="0" dirty="0">
                        <a:solidFill>
                          <a:schemeClr val="tx1">
                            <a:lumMod val="65000"/>
                            <a:lumOff val="35000"/>
                          </a:schemeClr>
                        </a:solidFill>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pic>
        <p:nvPicPr>
          <p:cNvPr id="13" name="Picture 1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029052" y="907831"/>
            <a:ext cx="621439" cy="349559"/>
          </a:xfrm>
          <a:prstGeom prst="rect">
            <a:avLst/>
          </a:prstGeom>
        </p:spPr>
      </p:pic>
      <p:pic>
        <p:nvPicPr>
          <p:cNvPr id="14" name="Picture 13"/>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017901" y="1235088"/>
            <a:ext cx="621439" cy="390126"/>
          </a:xfrm>
          <a:prstGeom prst="rect">
            <a:avLst/>
          </a:prstGeom>
        </p:spPr>
      </p:pic>
      <p:pic>
        <p:nvPicPr>
          <p:cNvPr id="15" name="Picture 14"/>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3029052" y="3343265"/>
            <a:ext cx="558535" cy="558535"/>
          </a:xfrm>
          <a:prstGeom prst="rect">
            <a:avLst/>
          </a:prstGeom>
        </p:spPr>
      </p:pic>
      <p:pic>
        <p:nvPicPr>
          <p:cNvPr id="16" name="Picture 5"/>
          <p:cNvPicPr>
            <a:picLocks noChangeAspect="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2992715" y="1734579"/>
            <a:ext cx="680077" cy="6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3029052" y="2586792"/>
            <a:ext cx="606444" cy="480549"/>
          </a:xfrm>
          <a:prstGeom prst="rect">
            <a:avLst/>
          </a:prstGeom>
        </p:spPr>
      </p:pic>
      <p:pic>
        <p:nvPicPr>
          <p:cNvPr id="18" name="Picture 17"/>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023851" y="4111524"/>
            <a:ext cx="563735" cy="563735"/>
          </a:xfrm>
          <a:prstGeom prst="rect">
            <a:avLst/>
          </a:prstGeom>
        </p:spPr>
      </p:pic>
      <p:sp>
        <p:nvSpPr>
          <p:cNvPr id="10" name="Slide Number Placeholder 1"/>
          <p:cNvSpPr>
            <a:spLocks noGrp="1"/>
          </p:cNvSpPr>
          <p:nvPr>
            <p:ph type="sldNum" sz="quarter" idx="10"/>
          </p:nvPr>
        </p:nvSpPr>
        <p:spPr>
          <a:xfrm>
            <a:off x="328613" y="4894263"/>
            <a:ext cx="2124075" cy="171450"/>
          </a:xfrm>
        </p:spPr>
        <p:txBody>
          <a:bodyPr/>
          <a:lstStyle/>
          <a:p>
            <a:pPr algn="l">
              <a:defRPr/>
            </a:pPr>
            <a:r>
              <a:rPr lang="en-US" dirty="0" smtClean="0"/>
              <a:t>17</a:t>
            </a:r>
            <a:endParaRPr lang="en-US" dirty="0"/>
          </a:p>
        </p:txBody>
      </p:sp>
    </p:spTree>
    <p:extLst>
      <p:ext uri="{BB962C8B-B14F-4D97-AF65-F5344CB8AC3E}">
        <p14:creationId xmlns:p14="http://schemas.microsoft.com/office/powerpoint/2010/main" val="1764913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r>
            <a:br>
              <a:rPr lang="en-US" dirty="0" smtClean="0"/>
            </a:br>
            <a:r>
              <a:rPr lang="en-US" dirty="0" smtClean="0"/>
              <a:t>Thank you.</a:t>
            </a:r>
            <a:endParaRPr lang="en-US" dirty="0"/>
          </a:p>
        </p:txBody>
      </p:sp>
      <p:sp>
        <p:nvSpPr>
          <p:cNvPr id="7" name="Rectangle 6"/>
          <p:cNvSpPr/>
          <p:nvPr/>
        </p:nvSpPr>
        <p:spPr>
          <a:xfrm>
            <a:off x="338328" y="4305094"/>
            <a:ext cx="3197927" cy="369332"/>
          </a:xfrm>
          <a:prstGeom prst="rect">
            <a:avLst/>
          </a:prstGeom>
        </p:spPr>
        <p:txBody>
          <a:bodyPr wrap="none">
            <a:spAutoFit/>
          </a:bodyPr>
          <a:lstStyle/>
          <a:p>
            <a:r>
              <a:rPr lang="en-US" b="1">
                <a:solidFill>
                  <a:schemeClr val="bg1"/>
                </a:solidFill>
                <a:latin typeface="Helvetica Neue" charset="0"/>
                <a:ea typeface="Helvetica Neue" charset="0"/>
                <a:cs typeface="Helvetica Neue" charset="0"/>
              </a:rPr>
              <a:t>Andy.Grohman</a:t>
            </a:r>
            <a:r>
              <a:rPr lang="en-US">
                <a:solidFill>
                  <a:schemeClr val="bg1"/>
                </a:solidFill>
                <a:latin typeface="Helvetica Neue" charset="0"/>
                <a:ea typeface="Helvetica Neue" charset="0"/>
                <a:cs typeface="Helvetica Neue" charset="0"/>
              </a:rPr>
              <a:t>@us.ibm.com</a:t>
            </a:r>
            <a:endParaRPr lang="en-US" dirty="0">
              <a:solidFill>
                <a:schemeClr val="bg1"/>
              </a:solidFill>
              <a:latin typeface="Helvetica Neue" charset="0"/>
              <a:ea typeface="Helvetica Neue" charset="0"/>
              <a:cs typeface="Helvetica Neue" charset="0"/>
            </a:endParaRPr>
          </a:p>
        </p:txBody>
      </p:sp>
      <p:sp>
        <p:nvSpPr>
          <p:cNvPr id="2" name="Rectangle 1"/>
          <p:cNvSpPr/>
          <p:nvPr/>
        </p:nvSpPr>
        <p:spPr>
          <a:xfrm>
            <a:off x="338328" y="3260956"/>
            <a:ext cx="6063343" cy="369332"/>
          </a:xfrm>
          <a:prstGeom prst="rect">
            <a:avLst/>
          </a:prstGeom>
        </p:spPr>
        <p:txBody>
          <a:bodyPr wrap="square">
            <a:spAutoFit/>
          </a:bodyPr>
          <a:lstStyle/>
          <a:p>
            <a:r>
              <a:rPr lang="en-US">
                <a:solidFill>
                  <a:schemeClr val="bg1"/>
                </a:solidFill>
                <a:latin typeface="Helvetica Neue" charset="0"/>
                <a:ea typeface="Helvetica Neue" charset="0"/>
                <a:cs typeface="Helvetica Neue" charset="0"/>
              </a:rPr>
              <a:t>http://</a:t>
            </a:r>
            <a:r>
              <a:rPr lang="en-US" dirty="0" err="1">
                <a:solidFill>
                  <a:schemeClr val="bg1"/>
                </a:solidFill>
                <a:latin typeface="Helvetica Neue" charset="0"/>
                <a:ea typeface="Helvetica Neue" charset="0"/>
                <a:cs typeface="Helvetica Neue" charset="0"/>
              </a:rPr>
              <a:t>ibm.biz</a:t>
            </a:r>
            <a:r>
              <a:rPr lang="en-US" dirty="0">
                <a:solidFill>
                  <a:schemeClr val="bg1"/>
                </a:solidFill>
                <a:latin typeface="Helvetica Neue" charset="0"/>
                <a:ea typeface="Helvetica Neue" charset="0"/>
                <a:cs typeface="Helvetica Neue" charset="0"/>
              </a:rPr>
              <a:t>/</a:t>
            </a:r>
            <a:r>
              <a:rPr lang="en-US" dirty="0" err="1">
                <a:solidFill>
                  <a:schemeClr val="bg1"/>
                </a:solidFill>
                <a:latin typeface="Helvetica Neue" charset="0"/>
                <a:ea typeface="Helvetica Neue" charset="0"/>
                <a:cs typeface="Helvetica Neue" charset="0"/>
              </a:rPr>
              <a:t>CloudIntegrationForSalesforceDemo</a:t>
            </a:r>
            <a:endParaRPr lang="en-US" dirty="0">
              <a:solidFill>
                <a:schemeClr val="bg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962822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8614" y="219076"/>
            <a:ext cx="4704820" cy="775597"/>
          </a:xfrm>
        </p:spPr>
        <p:txBody>
          <a:bodyPr/>
          <a:lstStyle/>
          <a:p>
            <a:r>
              <a:rPr lang="en-US" dirty="0" smtClean="0">
                <a:latin typeface="Helvetica Neue" charset="0"/>
                <a:ea typeface="Helvetica Neue" charset="0"/>
                <a:cs typeface="Helvetica Neue" charset="0"/>
              </a:rPr>
              <a:t>Key elements of the partnership</a:t>
            </a:r>
            <a:endParaRPr lang="en-US" dirty="0">
              <a:latin typeface="Helvetica Neue" charset="0"/>
              <a:ea typeface="Helvetica Neue" charset="0"/>
              <a:cs typeface="Helvetica Neue" charset="0"/>
            </a:endParaRPr>
          </a:p>
        </p:txBody>
      </p:sp>
      <p:sp>
        <p:nvSpPr>
          <p:cNvPr id="2" name="TextBox 1"/>
          <p:cNvSpPr txBox="1"/>
          <p:nvPr/>
        </p:nvSpPr>
        <p:spPr>
          <a:xfrm>
            <a:off x="355481" y="3333367"/>
            <a:ext cx="1874763" cy="830997"/>
          </a:xfrm>
          <a:prstGeom prst="rect">
            <a:avLst/>
          </a:prstGeom>
          <a:noFill/>
        </p:spPr>
        <p:txBody>
          <a:bodyPr wrap="square" rtlCol="0">
            <a:spAutoFit/>
          </a:bodyPr>
          <a:lstStyle/>
          <a:p>
            <a:r>
              <a:rPr lang="en-US" sz="1600" dirty="0" smtClean="0">
                <a:latin typeface="Helvetica Neue" charset="0"/>
                <a:ea typeface="Helvetica Neue" charset="0"/>
                <a:cs typeface="Helvetica Neue" charset="0"/>
              </a:rPr>
              <a:t>Salesforce Einstein </a:t>
            </a:r>
            <a:r>
              <a:rPr lang="en-US" sz="1600" dirty="0">
                <a:latin typeface="Helvetica Neue" charset="0"/>
                <a:ea typeface="Helvetica Neue" charset="0"/>
                <a:cs typeface="Helvetica Neue" charset="0"/>
              </a:rPr>
              <a:t>and </a:t>
            </a:r>
            <a:r>
              <a:rPr lang="en-US" sz="1600" dirty="0" smtClean="0">
                <a:latin typeface="Helvetica Neue" charset="0"/>
                <a:ea typeface="Helvetica Neue" charset="0"/>
                <a:cs typeface="Helvetica Neue" charset="0"/>
              </a:rPr>
              <a:t>Watson </a:t>
            </a:r>
            <a:endParaRPr lang="en-US" sz="1600" dirty="0">
              <a:latin typeface="Helvetica Neue" charset="0"/>
              <a:ea typeface="Helvetica Neue" charset="0"/>
              <a:cs typeface="Helvetica Neue" charset="0"/>
            </a:endParaRPr>
          </a:p>
        </p:txBody>
      </p:sp>
      <p:sp>
        <p:nvSpPr>
          <p:cNvPr id="3" name="TextBox 2"/>
          <p:cNvSpPr txBox="1"/>
          <p:nvPr/>
        </p:nvSpPr>
        <p:spPr>
          <a:xfrm>
            <a:off x="2677657" y="3333367"/>
            <a:ext cx="2198763"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Weather Insights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for Salesforce</a:t>
            </a:r>
          </a:p>
        </p:txBody>
      </p:sp>
      <p:sp>
        <p:nvSpPr>
          <p:cNvPr id="6" name="TextBox 5"/>
          <p:cNvSpPr txBox="1"/>
          <p:nvPr/>
        </p:nvSpPr>
        <p:spPr>
          <a:xfrm>
            <a:off x="5033434" y="3333367"/>
            <a:ext cx="2287300" cy="830997"/>
          </a:xfrm>
          <a:prstGeom prst="rect">
            <a:avLst/>
          </a:prstGeom>
          <a:noFill/>
        </p:spPr>
        <p:txBody>
          <a:bodyPr wrap="square" rtlCol="0">
            <a:spAutoFit/>
          </a:bodyPr>
          <a:lstStyle/>
          <a:p>
            <a:r>
              <a:rPr lang="en-US" sz="1600" dirty="0">
                <a:latin typeface="Helvetica Neue" charset="0"/>
                <a:ea typeface="Helvetica Neue" charset="0"/>
                <a:cs typeface="Helvetica Neue" charset="0"/>
              </a:rPr>
              <a:t>IBM Cloud </a:t>
            </a:r>
            <a:endParaRPr lang="en-US" sz="1600" dirty="0" smtClean="0">
              <a:latin typeface="Helvetica Neue" charset="0"/>
              <a:ea typeface="Helvetica Neue" charset="0"/>
              <a:cs typeface="Helvetica Neue" charset="0"/>
            </a:endParaRPr>
          </a:p>
          <a:p>
            <a:r>
              <a:rPr lang="en-US" sz="1600" dirty="0" smtClean="0">
                <a:latin typeface="Helvetica Neue" charset="0"/>
                <a:ea typeface="Helvetica Neue" charset="0"/>
                <a:cs typeface="Helvetica Neue" charset="0"/>
              </a:rPr>
              <a:t>Integration </a:t>
            </a:r>
          </a:p>
          <a:p>
            <a:r>
              <a:rPr lang="en-US" sz="1600" dirty="0" smtClean="0">
                <a:latin typeface="Helvetica Neue" charset="0"/>
                <a:ea typeface="Helvetica Neue" charset="0"/>
                <a:cs typeface="Helvetica Neue" charset="0"/>
              </a:rPr>
              <a:t>for </a:t>
            </a:r>
            <a:r>
              <a:rPr lang="en-US" sz="1600" dirty="0">
                <a:latin typeface="Helvetica Neue" charset="0"/>
                <a:ea typeface="Helvetica Neue" charset="0"/>
                <a:cs typeface="Helvetica Neue" charset="0"/>
              </a:rPr>
              <a:t>Salesforce </a:t>
            </a:r>
          </a:p>
        </p:txBody>
      </p:sp>
      <p:sp>
        <p:nvSpPr>
          <p:cNvPr id="35" name="TextBox 34"/>
          <p:cNvSpPr txBox="1"/>
          <p:nvPr/>
        </p:nvSpPr>
        <p:spPr>
          <a:xfrm>
            <a:off x="7320734" y="3333367"/>
            <a:ext cx="1495020" cy="584775"/>
          </a:xfrm>
          <a:prstGeom prst="rect">
            <a:avLst/>
          </a:prstGeom>
          <a:noFill/>
        </p:spPr>
        <p:txBody>
          <a:bodyPr wrap="square" rtlCol="0">
            <a:spAutoFit/>
          </a:bodyPr>
          <a:lstStyle/>
          <a:p>
            <a:r>
              <a:rPr lang="en-US" sz="1600" dirty="0">
                <a:latin typeface="Helvetica Neue" charset="0"/>
                <a:ea typeface="Helvetica Neue" charset="0"/>
                <a:cs typeface="Helvetica Neue" charset="0"/>
              </a:rPr>
              <a:t>Bluewolf, </a:t>
            </a:r>
            <a:r>
              <a:rPr lang="en-US" sz="1600" dirty="0" smtClean="0">
                <a:latin typeface="Helvetica Neue" charset="0"/>
                <a:ea typeface="Helvetica Neue" charset="0"/>
                <a:cs typeface="Helvetica Neue" charset="0"/>
              </a:rPr>
              <a:t>an </a:t>
            </a:r>
            <a:r>
              <a:rPr lang="en-US" sz="1600" dirty="0">
                <a:latin typeface="Helvetica Neue" charset="0"/>
                <a:ea typeface="Helvetica Neue" charset="0"/>
                <a:cs typeface="Helvetica Neue" charset="0"/>
              </a:rPr>
              <a:t>IBM Company</a:t>
            </a:r>
          </a:p>
        </p:txBody>
      </p:sp>
      <p:grpSp>
        <p:nvGrpSpPr>
          <p:cNvPr id="5" name="Group 4"/>
          <p:cNvGrpSpPr/>
          <p:nvPr/>
        </p:nvGrpSpPr>
        <p:grpSpPr>
          <a:xfrm>
            <a:off x="2797172" y="1666261"/>
            <a:ext cx="1253620" cy="1253620"/>
            <a:chOff x="2797171" y="1551700"/>
            <a:chExt cx="1253620" cy="1253620"/>
          </a:xfrm>
        </p:grpSpPr>
        <p:sp>
          <p:nvSpPr>
            <p:cNvPr id="39" name="Oval 38"/>
            <p:cNvSpPr/>
            <p:nvPr/>
          </p:nvSpPr>
          <p:spPr bwMode="auto">
            <a:xfrm>
              <a:off x="2797171"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76039" y="1824744"/>
              <a:ext cx="733467" cy="733467"/>
            </a:xfrm>
            <a:prstGeom prst="rect">
              <a:avLst/>
            </a:prstGeom>
          </p:spPr>
        </p:pic>
      </p:grpSp>
      <p:grpSp>
        <p:nvGrpSpPr>
          <p:cNvPr id="7" name="Group 6"/>
          <p:cNvGrpSpPr/>
          <p:nvPr/>
        </p:nvGrpSpPr>
        <p:grpSpPr>
          <a:xfrm>
            <a:off x="5074887" y="1666261"/>
            <a:ext cx="1253620" cy="1253620"/>
            <a:chOff x="5074887" y="1551700"/>
            <a:chExt cx="1253620" cy="1253620"/>
          </a:xfrm>
        </p:grpSpPr>
        <p:sp>
          <p:nvSpPr>
            <p:cNvPr id="40" name="Oval 3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8" name="Picture 17"/>
            <p:cNvPicPr>
              <a:picLocks noChangeAspect="1"/>
            </p:cNvPicPr>
            <p:nvPr/>
          </p:nvPicPr>
          <p:blipFill>
            <a:blip r:embed="rId4"/>
            <a:stretch>
              <a:fillRect/>
            </a:stretch>
          </p:blipFill>
          <p:spPr>
            <a:xfrm>
              <a:off x="5384197" y="1874551"/>
              <a:ext cx="635000" cy="635000"/>
            </a:xfrm>
            <a:prstGeom prst="rect">
              <a:avLst/>
            </a:prstGeom>
          </p:spPr>
        </p:pic>
      </p:grpSp>
      <p:grpSp>
        <p:nvGrpSpPr>
          <p:cNvPr id="8" name="Group 7"/>
          <p:cNvGrpSpPr/>
          <p:nvPr/>
        </p:nvGrpSpPr>
        <p:grpSpPr>
          <a:xfrm>
            <a:off x="7352604" y="1666261"/>
            <a:ext cx="1253620" cy="1253620"/>
            <a:chOff x="7352603" y="1551700"/>
            <a:chExt cx="1253620" cy="1253620"/>
          </a:xfrm>
        </p:grpSpPr>
        <p:sp>
          <p:nvSpPr>
            <p:cNvPr id="43" name="Oval 42"/>
            <p:cNvSpPr/>
            <p:nvPr/>
          </p:nvSpPr>
          <p:spPr bwMode="auto">
            <a:xfrm>
              <a:off x="7352603"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5"/>
            <a:stretch>
              <a:fillRect/>
            </a:stretch>
          </p:blipFill>
          <p:spPr>
            <a:xfrm>
              <a:off x="7603499" y="1780534"/>
              <a:ext cx="751828" cy="872121"/>
            </a:xfrm>
            <a:prstGeom prst="rect">
              <a:avLst/>
            </a:prstGeom>
          </p:spPr>
        </p:pic>
      </p:grpSp>
      <p:grpSp>
        <p:nvGrpSpPr>
          <p:cNvPr id="4" name="Group 3"/>
          <p:cNvGrpSpPr/>
          <p:nvPr/>
        </p:nvGrpSpPr>
        <p:grpSpPr>
          <a:xfrm>
            <a:off x="519456" y="1666261"/>
            <a:ext cx="1253620" cy="1253620"/>
            <a:chOff x="519455" y="1551700"/>
            <a:chExt cx="1253620" cy="1253620"/>
          </a:xfrm>
        </p:grpSpPr>
        <p:sp>
          <p:nvSpPr>
            <p:cNvPr id="38" name="Oval 37"/>
            <p:cNvSpPr/>
            <p:nvPr/>
          </p:nvSpPr>
          <p:spPr bwMode="auto">
            <a:xfrm>
              <a:off x="519455"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32" name="Picture 31"/>
            <p:cNvPicPr>
              <a:picLocks noChangeAspect="1"/>
            </p:cNvPicPr>
            <p:nvPr/>
          </p:nvPicPr>
          <p:blipFill>
            <a:blip r:embed="rId6"/>
            <a:stretch>
              <a:fillRect/>
            </a:stretch>
          </p:blipFill>
          <p:spPr>
            <a:xfrm>
              <a:off x="787243" y="1874551"/>
              <a:ext cx="781395" cy="654142"/>
            </a:xfrm>
            <a:prstGeom prst="rect">
              <a:avLst/>
            </a:prstGeom>
          </p:spPr>
        </p:pic>
      </p:grpSp>
      <p:cxnSp>
        <p:nvCxnSpPr>
          <p:cNvPr id="34" name="Straight Connector 33"/>
          <p:cNvCxnSpPr/>
          <p:nvPr/>
        </p:nvCxnSpPr>
        <p:spPr bwMode="auto">
          <a:xfrm>
            <a:off x="464665"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49" name="Straight Connector 48"/>
          <p:cNvCxnSpPr/>
          <p:nvPr/>
        </p:nvCxnSpPr>
        <p:spPr bwMode="auto">
          <a:xfrm>
            <a:off x="2802891" y="3158979"/>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0" name="Straight Connector 49"/>
          <p:cNvCxnSpPr/>
          <p:nvPr/>
        </p:nvCxnSpPr>
        <p:spPr bwMode="auto">
          <a:xfrm>
            <a:off x="5122842" y="3134924"/>
            <a:ext cx="1170578" cy="0"/>
          </a:xfrm>
          <a:prstGeom prst="line">
            <a:avLst/>
          </a:prstGeom>
          <a:noFill/>
          <a:ln w="28575" cap="flat" cmpd="sng" algn="ctr">
            <a:solidFill>
              <a:srgbClr val="BA8FF7"/>
            </a:solidFill>
            <a:prstDash val="solid"/>
            <a:round/>
            <a:headEnd type="none" w="med" len="med"/>
            <a:tailEnd type="none" w="med" len="med"/>
          </a:ln>
          <a:effectLst/>
        </p:spPr>
      </p:cxnSp>
      <p:cxnSp>
        <p:nvCxnSpPr>
          <p:cNvPr id="51" name="Straight Connector 50"/>
          <p:cNvCxnSpPr/>
          <p:nvPr/>
        </p:nvCxnSpPr>
        <p:spPr bwMode="auto">
          <a:xfrm>
            <a:off x="7407727" y="3134924"/>
            <a:ext cx="1170578" cy="0"/>
          </a:xfrm>
          <a:prstGeom prst="line">
            <a:avLst/>
          </a:prstGeom>
          <a:noFill/>
          <a:ln w="28575" cap="flat" cmpd="sng" algn="ctr">
            <a:solidFill>
              <a:srgbClr val="BA8FF7"/>
            </a:solidFill>
            <a:prstDash val="solid"/>
            <a:round/>
            <a:headEnd type="none" w="med" len="med"/>
            <a:tailEnd type="none" w="med" len="med"/>
          </a:ln>
          <a:effectLst/>
        </p:spPr>
      </p:cxnSp>
      <p:sp>
        <p:nvSpPr>
          <p:cNvPr id="25" name="Slide Number Placeholder 1"/>
          <p:cNvSpPr>
            <a:spLocks noGrp="1"/>
          </p:cNvSpPr>
          <p:nvPr>
            <p:ph type="sldNum" sz="quarter" idx="10"/>
          </p:nvPr>
        </p:nvSpPr>
        <p:spPr>
          <a:xfrm>
            <a:off x="328613" y="4894263"/>
            <a:ext cx="2124075" cy="171450"/>
          </a:xfrm>
        </p:spPr>
        <p:txBody>
          <a:bodyPr/>
          <a:lstStyle/>
          <a:p>
            <a:pPr algn="l">
              <a:defRPr/>
            </a:pPr>
            <a:r>
              <a:rPr lang="en-US" dirty="0"/>
              <a:t>3</a:t>
            </a:r>
          </a:p>
        </p:txBody>
      </p:sp>
    </p:spTree>
    <p:extLst>
      <p:ext uri="{BB962C8B-B14F-4D97-AF65-F5344CB8AC3E}">
        <p14:creationId xmlns:p14="http://schemas.microsoft.com/office/powerpoint/2010/main" val="2065824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3855450" cy="775597"/>
          </a:xfrm>
        </p:spPr>
        <p:txBody>
          <a:bodyPr/>
          <a:lstStyle/>
          <a:p>
            <a:r>
              <a:rPr lang="en-US" dirty="0">
                <a:latin typeface="Helvetica Neue" charset="0"/>
                <a:ea typeface="Helvetica Neue" charset="0"/>
                <a:cs typeface="Helvetica Neue" charset="0"/>
              </a:rPr>
              <a:t>IBM Cloud Integration for Salesforce</a:t>
            </a:r>
          </a:p>
        </p:txBody>
      </p:sp>
      <p:sp>
        <p:nvSpPr>
          <p:cNvPr id="4" name="Slide Number Placeholder 3"/>
          <p:cNvSpPr>
            <a:spLocks noGrp="1"/>
          </p:cNvSpPr>
          <p:nvPr>
            <p:ph type="sldNum" sz="quarter" idx="10"/>
          </p:nvPr>
        </p:nvSpPr>
        <p:spPr/>
        <p:txBody>
          <a:bodyPr/>
          <a:lstStyle/>
          <a:p>
            <a:pPr algn="l"/>
            <a:fld id="{42D62209-4EDF-4572-8BE8-285CD08041F0}" type="slidenum">
              <a:rPr lang="en-US" smtClean="0">
                <a:latin typeface="Helvetica Neue" charset="0"/>
                <a:ea typeface="Helvetica Neue" charset="0"/>
                <a:cs typeface="Helvetica Neue" charset="0"/>
              </a:rPr>
              <a:pPr algn="l"/>
              <a:t>4</a:t>
            </a:fld>
            <a:endParaRPr lang="en-US" dirty="0">
              <a:latin typeface="Helvetica Neue" charset="0"/>
              <a:ea typeface="Helvetica Neue" charset="0"/>
              <a:cs typeface="Helvetica Neue" charset="0"/>
            </a:endParaRPr>
          </a:p>
        </p:txBody>
      </p:sp>
      <p:sp>
        <p:nvSpPr>
          <p:cNvPr id="11" name="Shape 136"/>
          <p:cNvSpPr/>
          <p:nvPr/>
        </p:nvSpPr>
        <p:spPr>
          <a:xfrm>
            <a:off x="7075089" y="4408270"/>
            <a:ext cx="1708651" cy="184658"/>
          </a:xfrm>
          <a:prstGeom prst="rect">
            <a:avLst/>
          </a:prstGeom>
          <a:noFill/>
          <a:ln w="12700">
            <a:miter lim="400000"/>
          </a:ln>
          <a:extLst>
            <a:ext uri="{C572A759-6A51-4108-AA02-DFA0A04FC94B}">
              <ma14:wrappingTextBoxFlag xmlns:ma14="http://schemas.microsoft.com/office/mac/drawingml/2011/main" val="1"/>
            </a:ext>
          </a:extLst>
        </p:spPr>
        <p:txBody>
          <a:bodyPr wrap="square" lIns="45716" tIns="45716" rIns="45716" bIns="45716" anchor="ctr">
            <a:spAutoFit/>
          </a:bodyPr>
          <a:lstStyle>
            <a:lvl1pPr defTabSz="1217612">
              <a:defRPr sz="900">
                <a:solidFill>
                  <a:srgbClr val="FFFFFF"/>
                </a:solidFill>
                <a:latin typeface="Arial"/>
                <a:ea typeface="Arial"/>
                <a:cs typeface="Arial"/>
                <a:sym typeface="Arial"/>
              </a:defRPr>
            </a:lvl1pPr>
          </a:lstStyle>
          <a:p>
            <a:pPr algn="r" hangingPunct="0"/>
            <a:r>
              <a:rPr sz="600" dirty="0">
                <a:solidFill>
                  <a:schemeClr val="bg1">
                    <a:lumMod val="50000"/>
                  </a:schemeClr>
                </a:solidFill>
                <a:latin typeface="Helvetica Neue" charset="0"/>
                <a:ea typeface="Helvetica Neue" charset="0"/>
                <a:cs typeface="Helvetica Neue" charset="0"/>
              </a:rPr>
              <a:t> </a:t>
            </a:r>
            <a:r>
              <a:rPr sz="600" spc="29" dirty="0">
                <a:solidFill>
                  <a:schemeClr val="bg1">
                    <a:lumMod val="50000"/>
                  </a:schemeClr>
                </a:solidFill>
                <a:latin typeface="Helvetica Neue" charset="0"/>
                <a:ea typeface="Helvetica Neue" charset="0"/>
                <a:cs typeface="Helvetica Neue" charset="0"/>
              </a:rPr>
              <a:t>Barron’s Tech Trader Daily,April 2016</a:t>
            </a:r>
          </a:p>
        </p:txBody>
      </p:sp>
      <p:sp>
        <p:nvSpPr>
          <p:cNvPr id="5" name="TextBox 4"/>
          <p:cNvSpPr txBox="1"/>
          <p:nvPr/>
        </p:nvSpPr>
        <p:spPr>
          <a:xfrm>
            <a:off x="251238" y="1214381"/>
            <a:ext cx="3932825" cy="3484800"/>
          </a:xfrm>
          <a:prstGeom prst="rect">
            <a:avLst/>
          </a:prstGeom>
          <a:noFill/>
        </p:spPr>
        <p:txBody>
          <a:bodyPr wrap="square" rtlCol="0">
            <a:spAutoFit/>
          </a:bodyPr>
          <a:lstStyle/>
          <a:p>
            <a:pPr>
              <a:lnSpc>
                <a:spcPct val="107000"/>
              </a:lnSpc>
              <a:spcAft>
                <a:spcPts val="600"/>
              </a:spcAft>
            </a:pPr>
            <a:r>
              <a:rPr lang="en-US" sz="1600" dirty="0" smtClean="0">
                <a:latin typeface="Helvetica Neue" charset="0"/>
                <a:ea typeface="Helvetica Neue" charset="0"/>
                <a:cs typeface="Helvetica Neue" charset="0"/>
              </a:rPr>
              <a:t>IBM has partnered with Salesforce to unlock </a:t>
            </a:r>
            <a:r>
              <a:rPr lang="en-US" sz="1600" dirty="0">
                <a:latin typeface="Helvetica Neue" charset="0"/>
                <a:ea typeface="Helvetica Neue" charset="0"/>
                <a:cs typeface="Helvetica Neue" charset="0"/>
              </a:rPr>
              <a:t>data across multiple clouds and enterprises, making that data easily accessible with the Salesforce platform. </a:t>
            </a:r>
            <a:endParaRPr lang="en-US" sz="1600" dirty="0" smtClean="0">
              <a:latin typeface="Helvetica Neue" charset="0"/>
              <a:ea typeface="Helvetica Neue" charset="0"/>
              <a:cs typeface="Helvetica Neue" charset="0"/>
            </a:endParaRPr>
          </a:p>
          <a:p>
            <a:pPr>
              <a:lnSpc>
                <a:spcPct val="107000"/>
              </a:lnSpc>
              <a:spcAft>
                <a:spcPts val="600"/>
              </a:spcAft>
              <a:defRPr/>
            </a:pPr>
            <a:r>
              <a:rPr lang="en-US" sz="1600" dirty="0">
                <a:solidFill>
                  <a:srgbClr val="002060"/>
                </a:solidFill>
                <a:latin typeface="Helvetica Neue" charset="0"/>
                <a:ea typeface="Helvetica Neue" charset="0"/>
                <a:cs typeface="Helvetica Neue" charset="0"/>
              </a:rPr>
              <a:t>IBM Cloud Integration for Salesforce includes: </a:t>
            </a:r>
          </a:p>
          <a:p>
            <a:pPr marL="177800" indent="-177800">
              <a:lnSpc>
                <a:spcPct val="107000"/>
              </a:lnSpc>
              <a:spcAft>
                <a:spcPts val="600"/>
              </a:spcAft>
              <a:buFont typeface="Arial"/>
              <a:buChar char="•"/>
              <a:defRPr/>
            </a:pPr>
            <a:r>
              <a:rPr lang="en-US" sz="1600" b="1" dirty="0">
                <a:solidFill>
                  <a:srgbClr val="002060"/>
                </a:solidFill>
                <a:latin typeface="Helvetica Neue" charset="0"/>
                <a:ea typeface="Helvetica Neue" charset="0"/>
                <a:cs typeface="Helvetica Neue" charset="0"/>
              </a:rPr>
              <a:t>Integration software </a:t>
            </a:r>
            <a:r>
              <a:rPr lang="en-US" sz="1600" dirty="0">
                <a:solidFill>
                  <a:srgbClr val="002060"/>
                </a:solidFill>
                <a:latin typeface="Helvetica Neue" charset="0"/>
                <a:ea typeface="Helvetica Neue" charset="0"/>
                <a:cs typeface="Helvetica Neue" charset="0"/>
              </a:rPr>
              <a:t>to provide data access from </a:t>
            </a:r>
            <a:r>
              <a:rPr lang="en-US" sz="1600" dirty="0" err="1">
                <a:solidFill>
                  <a:srgbClr val="002060"/>
                </a:solidFill>
                <a:latin typeface="Helvetica Neue" charset="0"/>
                <a:ea typeface="Helvetica Neue" charset="0"/>
                <a:cs typeface="Helvetica Neue" charset="0"/>
              </a:rPr>
              <a:t>on-premise</a:t>
            </a:r>
            <a:r>
              <a:rPr lang="en-US" sz="1600" dirty="0">
                <a:solidFill>
                  <a:srgbClr val="002060"/>
                </a:solidFill>
                <a:latin typeface="Helvetica Neue" charset="0"/>
                <a:ea typeface="Helvetica Neue" charset="0"/>
                <a:cs typeface="Helvetica Neue" charset="0"/>
              </a:rPr>
              <a:t> and cloud applications</a:t>
            </a:r>
          </a:p>
          <a:p>
            <a:pPr marL="177800" indent="-177800">
              <a:lnSpc>
                <a:spcPct val="107000"/>
              </a:lnSpc>
              <a:spcAft>
                <a:spcPts val="600"/>
              </a:spcAft>
              <a:buFont typeface="Arial"/>
              <a:buChar char="•"/>
              <a:defRPr/>
            </a:pPr>
            <a:r>
              <a:rPr lang="en-US" sz="1600" b="1" dirty="0" smtClean="0">
                <a:solidFill>
                  <a:srgbClr val="002060"/>
                </a:solidFill>
                <a:latin typeface="Helvetica Neue" charset="0"/>
                <a:ea typeface="Helvetica Neue" charset="0"/>
                <a:cs typeface="Helvetica Neue" charset="0"/>
              </a:rPr>
              <a:t>Quick start services </a:t>
            </a:r>
            <a:r>
              <a:rPr lang="en-US" sz="1600" dirty="0">
                <a:solidFill>
                  <a:srgbClr val="002060"/>
                </a:solidFill>
                <a:latin typeface="Helvetica Neue" charset="0"/>
                <a:ea typeface="Helvetica Neue" charset="0"/>
                <a:cs typeface="Helvetica Neue" charset="0"/>
              </a:rPr>
              <a:t>from </a:t>
            </a:r>
            <a:r>
              <a:rPr lang="en-US" sz="1600" dirty="0" smtClean="0">
                <a:solidFill>
                  <a:srgbClr val="002060"/>
                </a:solidFill>
                <a:latin typeface="Helvetica Neue" charset="0"/>
                <a:ea typeface="Helvetica Neue" charset="0"/>
                <a:cs typeface="Helvetica Neue" charset="0"/>
              </a:rPr>
              <a:t>IBM Cloud Professional Services to </a:t>
            </a:r>
            <a:r>
              <a:rPr lang="en-US" sz="1600" dirty="0">
                <a:solidFill>
                  <a:srgbClr val="002060"/>
                </a:solidFill>
                <a:latin typeface="Helvetica Neue" charset="0"/>
                <a:ea typeface="Helvetica Neue" charset="0"/>
                <a:cs typeface="Helvetica Neue" charset="0"/>
              </a:rPr>
              <a:t>assist with planning and/or implementation </a:t>
            </a:r>
          </a:p>
        </p:txBody>
      </p:sp>
      <p:sp>
        <p:nvSpPr>
          <p:cNvPr id="3" name="Oval 2"/>
          <p:cNvSpPr/>
          <p:nvPr/>
        </p:nvSpPr>
        <p:spPr bwMode="auto">
          <a:xfrm>
            <a:off x="4591900" y="2830411"/>
            <a:ext cx="820813" cy="820813"/>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sp>
        <p:nvSpPr>
          <p:cNvPr id="12" name="Oval 11"/>
          <p:cNvSpPr/>
          <p:nvPr/>
        </p:nvSpPr>
        <p:spPr bwMode="auto">
          <a:xfrm>
            <a:off x="5537116" y="1758538"/>
            <a:ext cx="2392299" cy="2392299"/>
          </a:xfrm>
          <a:prstGeom prst="ellipse">
            <a:avLst/>
          </a:prstGeom>
          <a:noFill/>
          <a:ln w="76200" cap="rnd" cmpd="sng" algn="ctr">
            <a:solidFill>
              <a:schemeClr val="bg1">
                <a:lumMod val="75000"/>
              </a:schemeClr>
            </a:solidFill>
            <a:prstDash val="sysDot"/>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5679" y="1314451"/>
            <a:ext cx="1518276" cy="1062793"/>
          </a:xfrm>
          <a:prstGeom prst="rect">
            <a:avLst/>
          </a:prstGeom>
        </p:spPr>
      </p:pic>
      <p:sp>
        <p:nvSpPr>
          <p:cNvPr id="20" name="Oval 19"/>
          <p:cNvSpPr/>
          <p:nvPr/>
        </p:nvSpPr>
        <p:spPr bwMode="auto">
          <a:xfrm>
            <a:off x="4991421" y="2314877"/>
            <a:ext cx="1054804" cy="1054804"/>
          </a:xfrm>
          <a:prstGeom prst="ellipse">
            <a:avLst/>
          </a:prstGeom>
          <a:solidFill>
            <a:srgbClr val="00B4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03253" y="2526341"/>
            <a:ext cx="831141" cy="455004"/>
          </a:xfrm>
          <a:prstGeom prst="rect">
            <a:avLst/>
          </a:prstGeom>
        </p:spPr>
      </p:pic>
      <p:sp>
        <p:nvSpPr>
          <p:cNvPr id="18" name="Oval 17"/>
          <p:cNvSpPr/>
          <p:nvPr/>
        </p:nvSpPr>
        <p:spPr bwMode="auto">
          <a:xfrm>
            <a:off x="6313632" y="3471348"/>
            <a:ext cx="1054804" cy="1054804"/>
          </a:xfrm>
          <a:prstGeom prst="ellipse">
            <a:avLst/>
          </a:prstGeom>
          <a:solidFill>
            <a:srgbClr val="5596E6"/>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41104" y="3651223"/>
            <a:ext cx="831141" cy="455004"/>
          </a:xfrm>
          <a:prstGeom prst="rect">
            <a:avLst/>
          </a:prstGeom>
        </p:spPr>
      </p:pic>
      <p:sp>
        <p:nvSpPr>
          <p:cNvPr id="14" name="Oval 13"/>
          <p:cNvSpPr/>
          <p:nvPr/>
        </p:nvSpPr>
        <p:spPr bwMode="auto">
          <a:xfrm>
            <a:off x="7681968" y="2314877"/>
            <a:ext cx="1054804" cy="1054804"/>
          </a:xfrm>
          <a:prstGeom prst="ellipse">
            <a:avLst/>
          </a:prstGeom>
          <a:solidFill>
            <a:srgbClr val="BA8FF7"/>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93800" y="2526341"/>
            <a:ext cx="831141" cy="455004"/>
          </a:xfrm>
          <a:prstGeom prst="rect">
            <a:avLst/>
          </a:prstGeom>
        </p:spPr>
      </p:pic>
      <p:sp>
        <p:nvSpPr>
          <p:cNvPr id="23" name="TextBox 22"/>
          <p:cNvSpPr txBox="1"/>
          <p:nvPr/>
        </p:nvSpPr>
        <p:spPr>
          <a:xfrm>
            <a:off x="5079175" y="3007838"/>
            <a:ext cx="848744"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Private</a:t>
            </a:r>
          </a:p>
        </p:txBody>
      </p:sp>
      <p:sp>
        <p:nvSpPr>
          <p:cNvPr id="25" name="TextBox 24"/>
          <p:cNvSpPr txBox="1"/>
          <p:nvPr/>
        </p:nvSpPr>
        <p:spPr>
          <a:xfrm>
            <a:off x="6414866" y="4128424"/>
            <a:ext cx="1016491" cy="276999"/>
          </a:xfrm>
          <a:prstGeom prst="rect">
            <a:avLst/>
          </a:prstGeom>
          <a:noFill/>
        </p:spPr>
        <p:txBody>
          <a:bodyPr wrap="square" rtlCol="0">
            <a:spAutoFit/>
          </a:bodyPr>
          <a:lstStyle/>
          <a:p>
            <a:r>
              <a:rPr lang="en-US" sz="1200" dirty="0">
                <a:solidFill>
                  <a:schemeClr val="bg1"/>
                </a:solidFill>
                <a:latin typeface="Helvetica Neue" charset="0"/>
                <a:ea typeface="Helvetica Neue" charset="0"/>
                <a:cs typeface="Helvetica Neue" charset="0"/>
              </a:rPr>
              <a:t>Dedicated</a:t>
            </a:r>
          </a:p>
        </p:txBody>
      </p:sp>
      <p:sp>
        <p:nvSpPr>
          <p:cNvPr id="26" name="TextBox 25"/>
          <p:cNvSpPr txBox="1"/>
          <p:nvPr/>
        </p:nvSpPr>
        <p:spPr>
          <a:xfrm>
            <a:off x="7720282" y="3007838"/>
            <a:ext cx="1016491" cy="276999"/>
          </a:xfrm>
          <a:prstGeom prst="rect">
            <a:avLst/>
          </a:prstGeom>
          <a:noFill/>
        </p:spPr>
        <p:txBody>
          <a:bodyPr wrap="square" rtlCol="0">
            <a:spAutoFit/>
          </a:bodyPr>
          <a:lstStyle/>
          <a:p>
            <a:pPr algn="ctr"/>
            <a:r>
              <a:rPr lang="en-US" sz="1200" dirty="0">
                <a:solidFill>
                  <a:schemeClr val="bg1"/>
                </a:solidFill>
                <a:latin typeface="Helvetica Neue" charset="0"/>
                <a:ea typeface="Helvetica Neue" charset="0"/>
                <a:cs typeface="Helvetica Neue" charset="0"/>
              </a:rPr>
              <a:t>Public</a:t>
            </a:r>
          </a:p>
        </p:txBody>
      </p:sp>
      <p:pic>
        <p:nvPicPr>
          <p:cNvPr id="13" name="Picture 12"/>
          <p:cNvPicPr>
            <a:picLocks noChangeAspect="1"/>
          </p:cNvPicPr>
          <p:nvPr/>
        </p:nvPicPr>
        <p:blipFill>
          <a:blip r:embed="rId5"/>
          <a:stretch>
            <a:fillRect/>
          </a:stretch>
        </p:blipFill>
        <p:spPr>
          <a:xfrm>
            <a:off x="4792755" y="3031266"/>
            <a:ext cx="419100" cy="419100"/>
          </a:xfrm>
          <a:prstGeom prst="rect">
            <a:avLst/>
          </a:prstGeom>
        </p:spPr>
      </p:pic>
      <p:sp>
        <p:nvSpPr>
          <p:cNvPr id="24" name="TextBox 23"/>
          <p:cNvSpPr txBox="1"/>
          <p:nvPr/>
        </p:nvSpPr>
        <p:spPr>
          <a:xfrm>
            <a:off x="5947283" y="2620039"/>
            <a:ext cx="1730758" cy="646331"/>
          </a:xfrm>
          <a:prstGeom prst="rect">
            <a:avLst/>
          </a:prstGeom>
          <a:noFill/>
        </p:spPr>
        <p:txBody>
          <a:bodyPr wrap="square" rtlCol="0">
            <a:spAutoFit/>
          </a:bodyPr>
          <a:lstStyle/>
          <a:p>
            <a:pPr algn="ctr"/>
            <a:r>
              <a:rPr lang="en-US" dirty="0">
                <a:latin typeface="Helvetica Neue" charset="0"/>
                <a:ea typeface="Helvetica Neue" charset="0"/>
                <a:cs typeface="Helvetica Neue" charset="0"/>
              </a:rPr>
              <a:t>HYBRID CLOUD</a:t>
            </a:r>
          </a:p>
        </p:txBody>
      </p:sp>
      <p:cxnSp>
        <p:nvCxnSpPr>
          <p:cNvPr id="27" name="Straight Connector 2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77631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37657"/>
          </a:xfrm>
        </p:spPr>
        <p:txBody>
          <a:bodyPr/>
          <a:lstStyle/>
          <a:p>
            <a:r>
              <a:rPr lang="en-US" sz="2438" dirty="0">
                <a:latin typeface="Helvetica Neue" charset="0"/>
                <a:ea typeface="Helvetica Neue" charset="0"/>
                <a:cs typeface="Helvetica Neue" charset="0"/>
              </a:rPr>
              <a:t>Cloud Integration for </a:t>
            </a:r>
            <a:r>
              <a:rPr lang="en-US" sz="2438" dirty="0" err="1">
                <a:latin typeface="Helvetica Neue" charset="0"/>
                <a:ea typeface="Helvetica Neue" charset="0"/>
                <a:cs typeface="Helvetica Neue" charset="0"/>
              </a:rPr>
              <a:t>Salesforce</a:t>
            </a:r>
            <a:r>
              <a:rPr lang="en-US" sz="2438" dirty="0">
                <a:latin typeface="Helvetica Neue" charset="0"/>
                <a:ea typeface="Helvetica Neue" charset="0"/>
                <a:cs typeface="Helvetica Neue" charset="0"/>
              </a:rPr>
              <a:t> Use Cases</a:t>
            </a:r>
          </a:p>
        </p:txBody>
      </p:sp>
      <p:sp>
        <p:nvSpPr>
          <p:cNvPr id="9" name="TextBox 8"/>
          <p:cNvSpPr txBox="1"/>
          <p:nvPr/>
        </p:nvSpPr>
        <p:spPr>
          <a:xfrm>
            <a:off x="328613" y="728829"/>
            <a:ext cx="6377063" cy="4093428"/>
          </a:xfrm>
          <a:prstGeom prst="rect">
            <a:avLst/>
          </a:prstGeom>
          <a:noFill/>
          <a:ln w="38100">
            <a:noFill/>
          </a:ln>
        </p:spPr>
        <p:txBody>
          <a:bodyPr wrap="square" rtlCol="0">
            <a:spAutoFit/>
          </a:bodyPr>
          <a:lstStyle/>
          <a:p>
            <a:r>
              <a:rPr lang="en-US" sz="1600" b="1" dirty="0" smtClean="0">
                <a:solidFill>
                  <a:srgbClr val="002060"/>
                </a:solidFill>
                <a:latin typeface="Helvetica Neue" charset="0"/>
                <a:ea typeface="Helvetica Neue" charset="0"/>
                <a:cs typeface="Helvetica Neue" charset="0"/>
              </a:rPr>
              <a:t>Business </a:t>
            </a:r>
            <a:r>
              <a:rPr lang="en-US" sz="1600" b="1" dirty="0">
                <a:solidFill>
                  <a:srgbClr val="002060"/>
                </a:solidFill>
                <a:latin typeface="Helvetica Neue" charset="0"/>
                <a:ea typeface="Helvetica Neue" charset="0"/>
                <a:cs typeface="Helvetica Neue" charset="0"/>
              </a:rPr>
              <a:t>Professional &amp; Salesforce Admin</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Simple application integration without </a:t>
            </a:r>
            <a:r>
              <a:rPr lang="en-US" sz="1200" b="1" dirty="0" smtClean="0">
                <a:solidFill>
                  <a:schemeClr val="tx1">
                    <a:lumMod val="65000"/>
                    <a:lumOff val="35000"/>
                  </a:schemeClr>
                </a:solidFill>
                <a:latin typeface="Helvetica Neue" charset="0"/>
                <a:ea typeface="Helvetica Neue" charset="0"/>
                <a:cs typeface="Helvetica Neue" charset="0"/>
              </a:rPr>
              <a:t>IT. </a:t>
            </a:r>
            <a:r>
              <a:rPr lang="en-US" sz="1200" dirty="0">
                <a:solidFill>
                  <a:schemeClr val="tx1">
                    <a:lumMod val="65000"/>
                    <a:lumOff val="35000"/>
                  </a:schemeClr>
                </a:solidFill>
                <a:latin typeface="Helvetica Neue" charset="0"/>
                <a:ea typeface="Helvetica Neue" charset="0"/>
                <a:cs typeface="Helvetica Neue" charset="0"/>
              </a:rPr>
              <a:t>Easily connect </a:t>
            </a:r>
            <a:r>
              <a:rPr lang="en-US" sz="1200" dirty="0" err="1">
                <a:solidFill>
                  <a:schemeClr val="tx1">
                    <a:lumMod val="65000"/>
                    <a:lumOff val="35000"/>
                  </a:schemeClr>
                </a:solidFill>
                <a:latin typeface="Helvetica Neue" charset="0"/>
                <a:ea typeface="Helvetica Neue" charset="0"/>
                <a:cs typeface="Helvetica Neue" charset="0"/>
              </a:rPr>
              <a:t>Salesforce</a:t>
            </a:r>
            <a:r>
              <a:rPr lang="en-US" sz="1200" dirty="0">
                <a:solidFill>
                  <a:schemeClr val="tx1">
                    <a:lumMod val="65000"/>
                    <a:lumOff val="35000"/>
                  </a:schemeClr>
                </a:solidFill>
                <a:latin typeface="Helvetica Neue" charset="0"/>
                <a:ea typeface="Helvetica Neue" charset="0"/>
                <a:cs typeface="Helvetica Neue" charset="0"/>
              </a:rPr>
              <a:t> to other applications without involving IT and without needing technical skills</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Ensure data in the cloud and data center remains in </a:t>
            </a:r>
            <a:r>
              <a:rPr lang="en-US" sz="1200" b="1" dirty="0" smtClean="0">
                <a:solidFill>
                  <a:schemeClr val="tx1">
                    <a:lumMod val="65000"/>
                    <a:lumOff val="35000"/>
                  </a:schemeClr>
                </a:solidFill>
                <a:latin typeface="Helvetica Neue" charset="0"/>
                <a:ea typeface="Helvetica Neue" charset="0"/>
                <a:cs typeface="Helvetica Neue" charset="0"/>
              </a:rPr>
              <a:t>sync.</a:t>
            </a:r>
            <a:r>
              <a:rPr lang="en-US" sz="1200" dirty="0" smtClean="0">
                <a:solidFill>
                  <a:schemeClr val="tx1">
                    <a:lumMod val="65000"/>
                    <a:lumOff val="35000"/>
                  </a:schemeClr>
                </a:solidFill>
                <a:latin typeface="Helvetica Neue" charset="0"/>
                <a:ea typeface="Helvetica Neue" charset="0"/>
                <a:cs typeface="Helvetica Neue" charset="0"/>
              </a:rPr>
              <a:t> </a:t>
            </a:r>
            <a:r>
              <a:rPr lang="en-US" sz="1200" dirty="0">
                <a:solidFill>
                  <a:schemeClr val="tx1">
                    <a:lumMod val="65000"/>
                    <a:lumOff val="35000"/>
                  </a:schemeClr>
                </a:solidFill>
                <a:latin typeface="Helvetica Neue" charset="0"/>
                <a:ea typeface="Helvetica Neue" charset="0"/>
                <a:cs typeface="Helvetica Neue" charset="0"/>
              </a:rPr>
              <a:t>Quickly and easily integrate and manage the movement of data between the Salesforce CRM system in the cloud and existing company </a:t>
            </a:r>
            <a:r>
              <a:rPr lang="en-US" sz="1200" dirty="0" smtClean="0">
                <a:solidFill>
                  <a:schemeClr val="tx1">
                    <a:lumMod val="65000"/>
                    <a:lumOff val="35000"/>
                  </a:schemeClr>
                </a:solidFill>
                <a:latin typeface="Helvetica Neue" charset="0"/>
                <a:ea typeface="Helvetica Neue" charset="0"/>
                <a:cs typeface="Helvetica Neue" charset="0"/>
              </a:rPr>
              <a:t>systems</a:t>
            </a:r>
          </a:p>
          <a:p>
            <a:pPr marL="174625" indent="-111125">
              <a:buFont typeface="Arial"/>
              <a:buChar char="•"/>
            </a:pP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746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IT Architect &amp; Integration Specialist</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Extend </a:t>
            </a:r>
            <a:r>
              <a:rPr lang="en-US" sz="1200" dirty="0">
                <a:solidFill>
                  <a:schemeClr val="tx1">
                    <a:lumMod val="65000"/>
                    <a:lumOff val="35000"/>
                  </a:schemeClr>
                </a:solidFill>
                <a:latin typeface="Helvetica Neue" charset="0"/>
                <a:ea typeface="Helvetica Neue" charset="0"/>
                <a:cs typeface="Helvetica Neue" charset="0"/>
              </a:rPr>
              <a:t>the reach of the Salesforce platform to rapidly access data in real time within any enterprise </a:t>
            </a:r>
            <a:r>
              <a:rPr lang="en-US" sz="1200" dirty="0" smtClean="0">
                <a:solidFill>
                  <a:schemeClr val="tx1">
                    <a:lumMod val="65000"/>
                    <a:lumOff val="35000"/>
                  </a:schemeClr>
                </a:solidFill>
                <a:latin typeface="Helvetica Neue" charset="0"/>
                <a:ea typeface="Helvetica Neue" charset="0"/>
                <a:cs typeface="Helvetica Neue" charset="0"/>
              </a:rPr>
              <a:t>system </a:t>
            </a:r>
            <a:r>
              <a:rPr lang="mr-IN" sz="1200" dirty="0" smtClean="0">
                <a:solidFill>
                  <a:schemeClr val="tx1">
                    <a:lumMod val="65000"/>
                    <a:lumOff val="35000"/>
                  </a:schemeClr>
                </a:solidFill>
                <a:latin typeface="Helvetica Neue" charset="0"/>
                <a:ea typeface="Helvetica Neue" charset="0"/>
                <a:cs typeface="Helvetica Neue" charset="0"/>
              </a:rPr>
              <a:t>–</a:t>
            </a:r>
            <a:r>
              <a:rPr lang="en-US" sz="1200" dirty="0" smtClean="0">
                <a:solidFill>
                  <a:schemeClr val="tx1">
                    <a:lumMod val="65000"/>
                    <a:lumOff val="35000"/>
                  </a:schemeClr>
                </a:solidFill>
                <a:latin typeface="Helvetica Neue" charset="0"/>
                <a:ea typeface="Helvetica Neue" charset="0"/>
                <a:cs typeface="Helvetica Neue" charset="0"/>
              </a:rPr>
              <a:t> home grown </a:t>
            </a:r>
            <a:r>
              <a:rPr lang="en-US" sz="1200" dirty="0">
                <a:solidFill>
                  <a:schemeClr val="tx1">
                    <a:lumMod val="65000"/>
                    <a:lumOff val="35000"/>
                  </a:schemeClr>
                </a:solidFill>
                <a:latin typeface="Helvetica Neue" charset="0"/>
                <a:ea typeface="Helvetica Neue" charset="0"/>
                <a:cs typeface="Helvetica Neue" charset="0"/>
              </a:rPr>
              <a:t>or off the shelf. </a:t>
            </a:r>
            <a:endParaRPr lang="en-US" sz="1200" dirty="0" smtClean="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r>
              <a:rPr lang="en-US" sz="1200" b="1" dirty="0" smtClean="0">
                <a:solidFill>
                  <a:schemeClr val="tx1">
                    <a:lumMod val="65000"/>
                    <a:lumOff val="35000"/>
                  </a:schemeClr>
                </a:solidFill>
                <a:latin typeface="Helvetica Neue" charset="0"/>
                <a:ea typeface="Helvetica Neue" charset="0"/>
                <a:cs typeface="Helvetica Neue" charset="0"/>
              </a:rPr>
              <a:t>Simplify data consistency. </a:t>
            </a:r>
            <a:r>
              <a:rPr lang="en-US" sz="1200" dirty="0" smtClean="0">
                <a:solidFill>
                  <a:schemeClr val="tx1">
                    <a:lumMod val="65000"/>
                    <a:lumOff val="35000"/>
                  </a:schemeClr>
                </a:solidFill>
                <a:latin typeface="Helvetica Neue" charset="0"/>
                <a:ea typeface="Helvetica Neue" charset="0"/>
                <a:cs typeface="Helvetica Neue" charset="0"/>
              </a:rPr>
              <a:t>Avoid </a:t>
            </a:r>
            <a:r>
              <a:rPr lang="en-US" sz="1200" dirty="0">
                <a:solidFill>
                  <a:schemeClr val="tx1">
                    <a:lumMod val="65000"/>
                    <a:lumOff val="35000"/>
                  </a:schemeClr>
                </a:solidFill>
                <a:latin typeface="Helvetica Neue" charset="0"/>
                <a:ea typeface="Helvetica Neue" charset="0"/>
                <a:cs typeface="Helvetica Neue" charset="0"/>
              </a:rPr>
              <a:t>the cost and overhead of synchronizing data by virtualizing access to the data at its source, giving all users an up-to-the minute </a:t>
            </a:r>
            <a:r>
              <a:rPr lang="en-US" sz="1200" dirty="0" smtClean="0">
                <a:solidFill>
                  <a:schemeClr val="tx1">
                    <a:lumMod val="65000"/>
                    <a:lumOff val="35000"/>
                  </a:schemeClr>
                </a:solidFill>
                <a:latin typeface="Helvetica Neue" charset="0"/>
                <a:ea typeface="Helvetica Neue" charset="0"/>
                <a:cs typeface="Helvetica Neue" charset="0"/>
              </a:rPr>
              <a:t>view.</a:t>
            </a:r>
          </a:p>
          <a:p>
            <a:pPr marL="174625" indent="-111125">
              <a:buFont typeface="Arial"/>
              <a:buChar char="•"/>
            </a:pPr>
            <a:endParaRPr lang="en-US" sz="1200" dirty="0">
              <a:solidFill>
                <a:schemeClr val="tx1">
                  <a:lumMod val="65000"/>
                  <a:lumOff val="35000"/>
                </a:schemeClr>
              </a:solidFill>
              <a:latin typeface="Helvetica Neue" charset="0"/>
              <a:ea typeface="Helvetica Neue" charset="0"/>
              <a:cs typeface="Helvetica Neue" charset="0"/>
            </a:endParaRPr>
          </a:p>
          <a:p>
            <a:pPr marL="174625" indent="-111125">
              <a:buFont typeface="Arial"/>
              <a:buChar char="•"/>
            </a:pPr>
            <a:endParaRPr lang="en-US" sz="1600" dirty="0">
              <a:latin typeface="Helvetica Neue" charset="0"/>
              <a:ea typeface="Helvetica Neue" charset="0"/>
              <a:cs typeface="Helvetica Neue" charset="0"/>
            </a:endParaRPr>
          </a:p>
          <a:p>
            <a:r>
              <a:rPr lang="en-US" sz="1600" b="1" dirty="0">
                <a:solidFill>
                  <a:srgbClr val="002060"/>
                </a:solidFill>
                <a:latin typeface="Helvetica Neue" charset="0"/>
                <a:ea typeface="Helvetica Neue" charset="0"/>
                <a:cs typeface="Helvetica Neue" charset="0"/>
              </a:rPr>
              <a:t>App Developer</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Unlock enterprise </a:t>
            </a:r>
            <a:r>
              <a:rPr lang="en-US" sz="1200" b="1" dirty="0" smtClean="0">
                <a:solidFill>
                  <a:schemeClr val="tx1">
                    <a:lumMod val="65000"/>
                    <a:lumOff val="35000"/>
                  </a:schemeClr>
                </a:solidFill>
                <a:latin typeface="Helvetica Neue" charset="0"/>
                <a:ea typeface="Helvetica Neue" charset="0"/>
                <a:cs typeface="Helvetica Neue" charset="0"/>
              </a:rPr>
              <a:t>data. </a:t>
            </a:r>
            <a:r>
              <a:rPr lang="en-US" sz="1200" dirty="0" smtClean="0">
                <a:solidFill>
                  <a:schemeClr val="tx1">
                    <a:lumMod val="65000"/>
                    <a:lumOff val="35000"/>
                  </a:schemeClr>
                </a:solidFill>
                <a:latin typeface="Helvetica Neue" charset="0"/>
                <a:ea typeface="Helvetica Neue" charset="0"/>
                <a:cs typeface="Helvetica Neue" charset="0"/>
              </a:rPr>
              <a:t>Create </a:t>
            </a:r>
            <a:r>
              <a:rPr lang="en-US" sz="1200" dirty="0">
                <a:solidFill>
                  <a:schemeClr val="tx1">
                    <a:lumMod val="65000"/>
                    <a:lumOff val="35000"/>
                  </a:schemeClr>
                </a:solidFill>
                <a:latin typeface="Helvetica Neue" charset="0"/>
                <a:ea typeface="Helvetica Neue" charset="0"/>
                <a:cs typeface="Helvetica Neue" charset="0"/>
              </a:rPr>
              <a:t>a Salesforce Lightning application which accesses live data from </a:t>
            </a:r>
            <a:r>
              <a:rPr lang="en-US" sz="1200" dirty="0" smtClean="0">
                <a:solidFill>
                  <a:schemeClr val="tx1">
                    <a:lumMod val="65000"/>
                    <a:lumOff val="35000"/>
                  </a:schemeClr>
                </a:solidFill>
                <a:latin typeface="Helvetica Neue" charset="0"/>
                <a:ea typeface="Helvetica Neue" charset="0"/>
                <a:cs typeface="Helvetica Neue" charset="0"/>
              </a:rPr>
              <a:t>any </a:t>
            </a:r>
            <a:r>
              <a:rPr lang="en-US" sz="1200" dirty="0">
                <a:solidFill>
                  <a:schemeClr val="tx1">
                    <a:lumMod val="65000"/>
                    <a:lumOff val="35000"/>
                  </a:schemeClr>
                </a:solidFill>
                <a:latin typeface="Helvetica Neue" charset="0"/>
                <a:ea typeface="Helvetica Neue" charset="0"/>
                <a:cs typeface="Helvetica Neue" charset="0"/>
              </a:rPr>
              <a:t>enterprise system</a:t>
            </a:r>
          </a:p>
          <a:p>
            <a:pPr marL="174625" indent="-111125">
              <a:buFont typeface="Arial"/>
              <a:buChar char="•"/>
            </a:pPr>
            <a:r>
              <a:rPr lang="en-US" sz="1200" b="1" dirty="0">
                <a:solidFill>
                  <a:schemeClr val="tx1">
                    <a:lumMod val="65000"/>
                    <a:lumOff val="35000"/>
                  </a:schemeClr>
                </a:solidFill>
                <a:latin typeface="Helvetica Neue" charset="0"/>
                <a:ea typeface="Helvetica Neue" charset="0"/>
                <a:cs typeface="Helvetica Neue" charset="0"/>
              </a:rPr>
              <a:t>Exploit real-time </a:t>
            </a:r>
            <a:r>
              <a:rPr lang="en-US" sz="1200" b="1" dirty="0" smtClean="0">
                <a:solidFill>
                  <a:schemeClr val="tx1">
                    <a:lumMod val="65000"/>
                    <a:lumOff val="35000"/>
                  </a:schemeClr>
                </a:solidFill>
                <a:latin typeface="Helvetica Neue" charset="0"/>
                <a:ea typeface="Helvetica Neue" charset="0"/>
                <a:cs typeface="Helvetica Neue" charset="0"/>
              </a:rPr>
              <a:t>events.</a:t>
            </a:r>
            <a:r>
              <a:rPr lang="en-US" sz="1200" dirty="0" smtClean="0">
                <a:solidFill>
                  <a:schemeClr val="tx1">
                    <a:lumMod val="65000"/>
                    <a:lumOff val="35000"/>
                  </a:schemeClr>
                </a:solidFill>
                <a:latin typeface="Helvetica Neue" charset="0"/>
                <a:ea typeface="Helvetica Neue" charset="0"/>
                <a:cs typeface="Helvetica Neue" charset="0"/>
              </a:rPr>
              <a:t> Connecting </a:t>
            </a:r>
            <a:r>
              <a:rPr lang="en-US" sz="1200" dirty="0">
                <a:solidFill>
                  <a:schemeClr val="tx1">
                    <a:lumMod val="65000"/>
                    <a:lumOff val="35000"/>
                  </a:schemeClr>
                </a:solidFill>
                <a:latin typeface="Helvetica Neue" charset="0"/>
                <a:ea typeface="Helvetica Neue" charset="0"/>
                <a:cs typeface="Helvetica Neue" charset="0"/>
              </a:rPr>
              <a:t>Salesforce events into your enterprise messaging-based applications to drive real‑time updates, even to activities in flight</a:t>
            </a:r>
          </a:p>
        </p:txBody>
      </p:sp>
      <p:cxnSp>
        <p:nvCxnSpPr>
          <p:cNvPr id="69" name="Straight Connector 68"/>
          <p:cNvCxnSpPr/>
          <p:nvPr/>
        </p:nvCxnSpPr>
        <p:spPr>
          <a:xfrm>
            <a:off x="368960" y="2165738"/>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p:cNvCxnSpPr/>
          <p:nvPr/>
        </p:nvCxnSpPr>
        <p:spPr>
          <a:xfrm>
            <a:off x="328613" y="3617654"/>
            <a:ext cx="8512371" cy="0"/>
          </a:xfrm>
          <a:prstGeom prst="line">
            <a:avLst/>
          </a:prstGeom>
          <a:noFill/>
          <a:ln w="127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grpSp>
        <p:nvGrpSpPr>
          <p:cNvPr id="66" name="Group 65"/>
          <p:cNvGrpSpPr/>
          <p:nvPr/>
        </p:nvGrpSpPr>
        <p:grpSpPr>
          <a:xfrm>
            <a:off x="7688777" y="1000876"/>
            <a:ext cx="472245" cy="472245"/>
            <a:chOff x="5074887" y="1551700"/>
            <a:chExt cx="1253620" cy="1253620"/>
          </a:xfrm>
        </p:grpSpPr>
        <p:sp>
          <p:nvSpPr>
            <p:cNvPr id="70" name="Oval 6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2" name="Picture 71"/>
            <p:cNvPicPr>
              <a:picLocks noChangeAspect="1"/>
            </p:cNvPicPr>
            <p:nvPr/>
          </p:nvPicPr>
          <p:blipFill>
            <a:blip r:embed="rId3"/>
            <a:stretch>
              <a:fillRect/>
            </a:stretch>
          </p:blipFill>
          <p:spPr>
            <a:xfrm>
              <a:off x="5384197" y="1874551"/>
              <a:ext cx="635000" cy="635000"/>
            </a:xfrm>
            <a:prstGeom prst="rect">
              <a:avLst/>
            </a:prstGeom>
          </p:spPr>
        </p:pic>
      </p:grpSp>
      <p:grpSp>
        <p:nvGrpSpPr>
          <p:cNvPr id="76" name="Group 75"/>
          <p:cNvGrpSpPr/>
          <p:nvPr/>
        </p:nvGrpSpPr>
        <p:grpSpPr>
          <a:xfrm>
            <a:off x="7688775" y="2673907"/>
            <a:ext cx="472245" cy="472245"/>
            <a:chOff x="5074887" y="1551700"/>
            <a:chExt cx="1253620" cy="1253620"/>
          </a:xfrm>
        </p:grpSpPr>
        <p:sp>
          <p:nvSpPr>
            <p:cNvPr id="77" name="Oval 76"/>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78" name="Picture 77"/>
            <p:cNvPicPr>
              <a:picLocks noChangeAspect="1"/>
            </p:cNvPicPr>
            <p:nvPr/>
          </p:nvPicPr>
          <p:blipFill>
            <a:blip r:embed="rId3"/>
            <a:stretch>
              <a:fillRect/>
            </a:stretch>
          </p:blipFill>
          <p:spPr>
            <a:xfrm>
              <a:off x="5384197" y="1874551"/>
              <a:ext cx="635000" cy="635000"/>
            </a:xfrm>
            <a:prstGeom prst="rect">
              <a:avLst/>
            </a:prstGeom>
          </p:spPr>
        </p:pic>
      </p:grpSp>
      <p:grpSp>
        <p:nvGrpSpPr>
          <p:cNvPr id="79" name="Group 78"/>
          <p:cNvGrpSpPr/>
          <p:nvPr/>
        </p:nvGrpSpPr>
        <p:grpSpPr>
          <a:xfrm>
            <a:off x="7688775" y="4096086"/>
            <a:ext cx="472245" cy="472245"/>
            <a:chOff x="5074887" y="1551700"/>
            <a:chExt cx="1253620" cy="1253620"/>
          </a:xfrm>
        </p:grpSpPr>
        <p:sp>
          <p:nvSpPr>
            <p:cNvPr id="80" name="Oval 79"/>
            <p:cNvSpPr/>
            <p:nvPr/>
          </p:nvSpPr>
          <p:spPr bwMode="auto">
            <a:xfrm>
              <a:off x="5074887" y="1551700"/>
              <a:ext cx="1253620" cy="1253620"/>
            </a:xfrm>
            <a:prstGeom prst="ellipse">
              <a:avLst/>
            </a:prstGeom>
            <a:solidFill>
              <a:srgbClr val="BA8FF7"/>
            </a:solidFill>
            <a:ln w="19050"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914378" fontAlgn="base">
                <a:lnSpc>
                  <a:spcPct val="90000"/>
                </a:lnSpc>
                <a:spcBef>
                  <a:spcPct val="0"/>
                </a:spcBef>
                <a:spcAft>
                  <a:spcPct val="0"/>
                </a:spcAft>
              </a:pPr>
              <a:endParaRPr lang="en-US" sz="2000" dirty="0">
                <a:solidFill>
                  <a:srgbClr val="191919"/>
                </a:solidFill>
                <a:latin typeface="Helvetica Neue" charset="0"/>
                <a:ea typeface="Helvetica Neue" charset="0"/>
                <a:cs typeface="Helvetica Neue" charset="0"/>
              </a:endParaRPr>
            </a:p>
          </p:txBody>
        </p:sp>
        <p:pic>
          <p:nvPicPr>
            <p:cNvPr id="81" name="Picture 80"/>
            <p:cNvPicPr>
              <a:picLocks noChangeAspect="1"/>
            </p:cNvPicPr>
            <p:nvPr/>
          </p:nvPicPr>
          <p:blipFill>
            <a:blip r:embed="rId3"/>
            <a:stretch>
              <a:fillRect/>
            </a:stretch>
          </p:blipFill>
          <p:spPr>
            <a:xfrm>
              <a:off x="5384197" y="1874551"/>
              <a:ext cx="635000" cy="635000"/>
            </a:xfrm>
            <a:prstGeom prst="rect">
              <a:avLst/>
            </a:prstGeom>
          </p:spPr>
        </p:pic>
      </p:grpSp>
      <p:pic>
        <p:nvPicPr>
          <p:cNvPr id="82" name="Picture 8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1735" y="2264914"/>
            <a:ext cx="406324" cy="284427"/>
          </a:xfrm>
          <a:prstGeom prst="rect">
            <a:avLst/>
          </a:prstGeom>
        </p:spPr>
      </p:pic>
      <p:pic>
        <p:nvPicPr>
          <p:cNvPr id="83" name="Picture 8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19061" y="512849"/>
            <a:ext cx="406324" cy="284427"/>
          </a:xfrm>
          <a:prstGeom prst="rect">
            <a:avLst/>
          </a:prstGeom>
        </p:spPr>
      </p:pic>
      <p:pic>
        <p:nvPicPr>
          <p:cNvPr id="84" name="Picture 8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9422" y="4217706"/>
            <a:ext cx="406324" cy="284427"/>
          </a:xfrm>
          <a:prstGeom prst="rect">
            <a:avLst/>
          </a:prstGeom>
        </p:spPr>
      </p:pic>
      <p:pic>
        <p:nvPicPr>
          <p:cNvPr id="95"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149422" y="4609297"/>
            <a:ext cx="367187" cy="310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6"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473797" y="2247139"/>
            <a:ext cx="367187" cy="310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8330090" y="4631343"/>
            <a:ext cx="329712" cy="251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9" name="Picture 4"/>
          <p:cNvPicPr>
            <a:picLocks noChangeAspect="1"/>
          </p:cNvPicPr>
          <p:nvPr/>
        </p:nvPicPr>
        <p:blipFill>
          <a:blip r:embed="rId6">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760041" y="3300427"/>
            <a:ext cx="329712" cy="251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Cloud 3"/>
          <p:cNvSpPr/>
          <p:nvPr/>
        </p:nvSpPr>
        <p:spPr bwMode="auto">
          <a:xfrm>
            <a:off x="8348805" y="695374"/>
            <a:ext cx="420198" cy="284427"/>
          </a:xfrm>
          <a:prstGeom prst="cloud">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000" b="0" i="0" u="none" strike="noStrike" cap="none" normalizeH="0" baseline="0" dirty="0" smtClean="0">
              <a:ln>
                <a:noFill/>
              </a:ln>
              <a:solidFill>
                <a:srgbClr val="191919"/>
              </a:solidFill>
              <a:effectLst/>
              <a:latin typeface="HelvNeue Light for IBM" pitchFamily="34" charset="0"/>
            </a:endParaRPr>
          </a:p>
        </p:txBody>
      </p:sp>
      <p:pic>
        <p:nvPicPr>
          <p:cNvPr id="101"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721735" y="1713665"/>
            <a:ext cx="400979" cy="359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 name="Picture 63" descr="SP_Picto_Black_Technology_Tablet"/>
          <p:cNvPicPr>
            <a:picLocks noChangeAspect="1" noChangeArrowheads="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822054" y="4105367"/>
            <a:ext cx="170364" cy="172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426808" y="3127638"/>
            <a:ext cx="400979" cy="359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697737" y="3131320"/>
            <a:ext cx="248579" cy="222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5" name="Picture 36"/>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662474" y="4274059"/>
            <a:ext cx="352461" cy="268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258823" y="3689071"/>
            <a:ext cx="400979" cy="359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529752" y="3692753"/>
            <a:ext cx="248579" cy="222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8370575" y="4244913"/>
            <a:ext cx="248741" cy="189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Straight Arrow Connector 5"/>
          <p:cNvCxnSpPr/>
          <p:nvPr/>
        </p:nvCxnSpPr>
        <p:spPr bwMode="auto">
          <a:xfrm flipH="1" flipV="1">
            <a:off x="7554567"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09" name="Straight Arrow Connector 108"/>
          <p:cNvCxnSpPr/>
          <p:nvPr/>
        </p:nvCxnSpPr>
        <p:spPr bwMode="auto">
          <a:xfrm flipH="1" flipV="1">
            <a:off x="6998345" y="4357620"/>
            <a:ext cx="152533" cy="1"/>
          </a:xfrm>
          <a:prstGeom prst="straightConnector1">
            <a:avLst/>
          </a:prstGeom>
          <a:noFill/>
          <a:ln w="9525" cap="flat" cmpd="sng" algn="ctr">
            <a:solidFill>
              <a:srgbClr val="002060"/>
            </a:solidFill>
            <a:prstDash val="sysDash"/>
            <a:round/>
            <a:headEnd type="none" w="med" len="med"/>
            <a:tailEnd type="triangle" w="sm" len="sm"/>
          </a:ln>
          <a:effectLst/>
        </p:spPr>
      </p:cxnSp>
      <p:sp>
        <p:nvSpPr>
          <p:cNvPr id="50" name="TextBox 49"/>
          <p:cNvSpPr txBox="1"/>
          <p:nvPr/>
        </p:nvSpPr>
        <p:spPr>
          <a:xfrm>
            <a:off x="7412109" y="4408447"/>
            <a:ext cx="373820" cy="246221"/>
          </a:xfrm>
          <a:prstGeom prst="rect">
            <a:avLst/>
          </a:prstGeom>
          <a:noFill/>
        </p:spPr>
        <p:txBody>
          <a:bodyPr wrap="none" rtlCol="0">
            <a:spAutoFit/>
          </a:bodyPr>
          <a:lstStyle/>
          <a:p>
            <a:r>
              <a:rPr lang="en-US" sz="1000" smtClean="0">
                <a:solidFill>
                  <a:schemeClr val="tx1">
                    <a:lumMod val="65000"/>
                    <a:lumOff val="35000"/>
                  </a:schemeClr>
                </a:solidFill>
              </a:rPr>
              <a:t>API</a:t>
            </a:r>
            <a:endParaRPr lang="en-US" sz="1000">
              <a:solidFill>
                <a:schemeClr val="tx1">
                  <a:lumMod val="65000"/>
                  <a:lumOff val="35000"/>
                </a:schemeClr>
              </a:solidFill>
            </a:endParaRPr>
          </a:p>
        </p:txBody>
      </p:sp>
      <p:sp>
        <p:nvSpPr>
          <p:cNvPr id="110" name="TextBox 109"/>
          <p:cNvSpPr txBox="1"/>
          <p:nvPr/>
        </p:nvSpPr>
        <p:spPr>
          <a:xfrm>
            <a:off x="6847477" y="4896833"/>
            <a:ext cx="1010213" cy="246221"/>
          </a:xfrm>
          <a:prstGeom prst="rect">
            <a:avLst/>
          </a:prstGeom>
          <a:noFill/>
        </p:spPr>
        <p:txBody>
          <a:bodyPr wrap="none" rtlCol="0">
            <a:spAutoFit/>
          </a:bodyPr>
          <a:lstStyle/>
          <a:p>
            <a:r>
              <a:rPr lang="en-US" sz="1000" smtClean="0">
                <a:solidFill>
                  <a:schemeClr val="tx1">
                    <a:lumMod val="65000"/>
                    <a:lumOff val="35000"/>
                  </a:schemeClr>
                </a:solidFill>
              </a:rPr>
              <a:t>App Developer</a:t>
            </a:r>
            <a:endParaRPr lang="en-US" sz="1000">
              <a:solidFill>
                <a:schemeClr val="tx1">
                  <a:lumMod val="65000"/>
                  <a:lumOff val="35000"/>
                </a:schemeClr>
              </a:solidFill>
            </a:endParaRPr>
          </a:p>
        </p:txBody>
      </p:sp>
      <p:cxnSp>
        <p:nvCxnSpPr>
          <p:cNvPr id="111" name="Straight Arrow Connector 110"/>
          <p:cNvCxnSpPr/>
          <p:nvPr/>
        </p:nvCxnSpPr>
        <p:spPr bwMode="auto">
          <a:xfrm flipH="1">
            <a:off x="8089754" y="4009749"/>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4" name="Straight Arrow Connector 113"/>
          <p:cNvCxnSpPr/>
          <p:nvPr/>
        </p:nvCxnSpPr>
        <p:spPr bwMode="auto">
          <a:xfrm flipH="1" flipV="1">
            <a:off x="8142696" y="4356069"/>
            <a:ext cx="152533" cy="1"/>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5" name="Straight Arrow Connector 114"/>
          <p:cNvCxnSpPr/>
          <p:nvPr/>
        </p:nvCxnSpPr>
        <p:spPr bwMode="auto">
          <a:xfrm flipH="1" flipV="1">
            <a:off x="8089754" y="4492391"/>
            <a:ext cx="187785" cy="182070"/>
          </a:xfrm>
          <a:prstGeom prst="straightConnector1">
            <a:avLst/>
          </a:prstGeom>
          <a:noFill/>
          <a:ln w="9525" cap="flat" cmpd="sng" algn="ctr">
            <a:solidFill>
              <a:srgbClr val="002060"/>
            </a:solidFill>
            <a:prstDash val="sysDash"/>
            <a:round/>
            <a:headEnd type="none" w="med" len="med"/>
            <a:tailEnd type="triangle" w="sm" len="sm"/>
          </a:ln>
          <a:effectLst/>
        </p:spPr>
      </p:cxnSp>
      <p:cxnSp>
        <p:nvCxnSpPr>
          <p:cNvPr id="116" name="Straight Arrow Connector 115"/>
          <p:cNvCxnSpPr/>
          <p:nvPr/>
        </p:nvCxnSpPr>
        <p:spPr bwMode="auto">
          <a:xfrm flipV="1">
            <a:off x="7922223" y="2539732"/>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18" name="Picture 10"/>
          <p:cNvPicPr>
            <a:picLocks noChangeAspect="1"/>
          </p:cNvPicPr>
          <p:nvPr/>
        </p:nvPicPr>
        <p:blipFill>
          <a:blip r:embed="rId13">
            <a:duotone>
              <a:prstClr val="black"/>
              <a:schemeClr val="tx1">
                <a:lumMod val="75000"/>
                <a:lumOff val="25000"/>
                <a:tint val="45000"/>
                <a:satMod val="400000"/>
              </a:schemeClr>
            </a:duotone>
            <a:extLst>
              <a:ext uri="{28A0092B-C50C-407E-A947-70E740481C1C}">
                <a14:useLocalDpi xmlns:a14="http://schemas.microsoft.com/office/drawing/2010/main" val="0"/>
              </a:ext>
            </a:extLst>
          </a:blip>
          <a:srcRect/>
          <a:stretch>
            <a:fillRect/>
          </a:stretch>
        </p:blipFill>
        <p:spPr bwMode="auto">
          <a:xfrm>
            <a:off x="7148973" y="3160642"/>
            <a:ext cx="248741" cy="189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0" name="TextBox 119"/>
          <p:cNvSpPr txBox="1"/>
          <p:nvPr/>
        </p:nvSpPr>
        <p:spPr>
          <a:xfrm>
            <a:off x="8270105" y="2549495"/>
            <a:ext cx="774571" cy="400110"/>
          </a:xfrm>
          <a:prstGeom prst="rect">
            <a:avLst/>
          </a:prstGeom>
          <a:noFill/>
        </p:spPr>
        <p:txBody>
          <a:bodyPr wrap="none" rtlCol="0">
            <a:spAutoFit/>
          </a:bodyPr>
          <a:lstStyle/>
          <a:p>
            <a:pPr algn="ctr"/>
            <a:r>
              <a:rPr lang="en-US" sz="1000" dirty="0" smtClean="0">
                <a:solidFill>
                  <a:schemeClr val="tx1">
                    <a:lumMod val="65000"/>
                    <a:lumOff val="35000"/>
                  </a:schemeClr>
                </a:solidFill>
              </a:rPr>
              <a:t>Integration</a:t>
            </a:r>
          </a:p>
          <a:p>
            <a:pPr algn="ctr"/>
            <a:r>
              <a:rPr lang="en-US" sz="1000" dirty="0" smtClean="0">
                <a:solidFill>
                  <a:schemeClr val="tx1">
                    <a:lumMod val="65000"/>
                    <a:lumOff val="35000"/>
                  </a:schemeClr>
                </a:solidFill>
              </a:rPr>
              <a:t>Specialist</a:t>
            </a:r>
          </a:p>
        </p:txBody>
      </p:sp>
      <p:cxnSp>
        <p:nvCxnSpPr>
          <p:cNvPr id="121" name="Straight Arrow Connector 120"/>
          <p:cNvCxnSpPr/>
          <p:nvPr/>
        </p:nvCxnSpPr>
        <p:spPr bwMode="auto">
          <a:xfrm flipH="1">
            <a:off x="8161020" y="988765"/>
            <a:ext cx="187785" cy="182070"/>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2" name="Straight Arrow Connector 121"/>
          <p:cNvCxnSpPr/>
          <p:nvPr/>
        </p:nvCxnSpPr>
        <p:spPr bwMode="auto">
          <a:xfrm flipH="1">
            <a:off x="7472349" y="3083962"/>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4" name="Straight Arrow Connector 123"/>
          <p:cNvCxnSpPr/>
          <p:nvPr/>
        </p:nvCxnSpPr>
        <p:spPr bwMode="auto">
          <a:xfrm>
            <a:off x="8168283" y="3079751"/>
            <a:ext cx="246121" cy="113016"/>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25" name="Straight Arrow Connector 124"/>
          <p:cNvCxnSpPr/>
          <p:nvPr/>
        </p:nvCxnSpPr>
        <p:spPr bwMode="auto">
          <a:xfrm flipV="1">
            <a:off x="7926066" y="3148949"/>
            <a:ext cx="1" cy="137134"/>
          </a:xfrm>
          <a:prstGeom prst="straightConnector1">
            <a:avLst/>
          </a:prstGeom>
          <a:noFill/>
          <a:ln w="9525" cap="flat" cmpd="sng" algn="ctr">
            <a:solidFill>
              <a:srgbClr val="002060"/>
            </a:solidFill>
            <a:prstDash val="sysDash"/>
            <a:round/>
            <a:headEnd type="triangle" w="sm" len="sm"/>
            <a:tailEnd type="triangle" w="sm" len="sm"/>
          </a:ln>
          <a:effectLst/>
        </p:spPr>
      </p:cxnSp>
      <p:pic>
        <p:nvPicPr>
          <p:cNvPr id="126" name="Picture 44"/>
          <p:cNvPicPr>
            <a:picLocks noChangeAspect="1"/>
          </p:cNvPicPr>
          <p:nvPr/>
        </p:nvPicPr>
        <p:blipFill>
          <a:blip r:embed="rId14">
            <a:duotone>
              <a:prstClr val="black"/>
              <a:schemeClr val="tx1">
                <a:tint val="45000"/>
                <a:satMod val="400000"/>
              </a:schemeClr>
            </a:duotone>
            <a:extLst>
              <a:ext uri="{BEBA8EAE-BF5A-486C-A8C5-ECC9F3942E4B}">
                <a14:imgProps xmlns:a14="http://schemas.microsoft.com/office/drawing/2010/main">
                  <a14:imgLayer r:embed="rId1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411872" y="2949605"/>
            <a:ext cx="243159" cy="135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7" name="TextBox 126"/>
          <p:cNvSpPr txBox="1"/>
          <p:nvPr/>
        </p:nvSpPr>
        <p:spPr>
          <a:xfrm>
            <a:off x="7022157" y="2569475"/>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cxnSp>
        <p:nvCxnSpPr>
          <p:cNvPr id="128" name="Straight Arrow Connector 127"/>
          <p:cNvCxnSpPr/>
          <p:nvPr/>
        </p:nvCxnSpPr>
        <p:spPr bwMode="auto">
          <a:xfrm flipV="1">
            <a:off x="7922223" y="1499432"/>
            <a:ext cx="0" cy="177972"/>
          </a:xfrm>
          <a:prstGeom prst="straightConnector1">
            <a:avLst/>
          </a:prstGeom>
          <a:noFill/>
          <a:ln w="9525" cap="flat" cmpd="sng" algn="ctr">
            <a:solidFill>
              <a:srgbClr val="002060"/>
            </a:solidFill>
            <a:prstDash val="sysDash"/>
            <a:round/>
            <a:headEnd type="triangle" w="sm" len="sm"/>
            <a:tailEnd type="triangle" w="sm" len="sm"/>
          </a:ln>
          <a:effectLst/>
        </p:spPr>
      </p:cxnSp>
      <p:cxnSp>
        <p:nvCxnSpPr>
          <p:cNvPr id="133" name="Straight Arrow Connector 132"/>
          <p:cNvCxnSpPr/>
          <p:nvPr/>
        </p:nvCxnSpPr>
        <p:spPr bwMode="auto">
          <a:xfrm flipV="1">
            <a:off x="7922397" y="797589"/>
            <a:ext cx="0" cy="177972"/>
          </a:xfrm>
          <a:prstGeom prst="straightConnector1">
            <a:avLst/>
          </a:prstGeom>
          <a:noFill/>
          <a:ln w="9525" cap="flat" cmpd="sng" algn="ctr">
            <a:solidFill>
              <a:srgbClr val="002060"/>
            </a:solidFill>
            <a:prstDash val="sysDash"/>
            <a:round/>
            <a:headEnd type="triangle" w="sm" len="sm"/>
            <a:tailEnd type="triangle" w="sm" len="sm"/>
          </a:ln>
          <a:effectLst/>
        </p:spPr>
      </p:cxnSp>
      <p:sp>
        <p:nvSpPr>
          <p:cNvPr id="134" name="TextBox 133"/>
          <p:cNvSpPr txBox="1"/>
          <p:nvPr/>
        </p:nvSpPr>
        <p:spPr>
          <a:xfrm>
            <a:off x="7412037" y="3721827"/>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a:t>
            </a:r>
            <a:endParaRPr lang="en-US" sz="1000" b="1" dirty="0">
              <a:solidFill>
                <a:schemeClr val="tx1">
                  <a:lumMod val="65000"/>
                  <a:lumOff val="35000"/>
                </a:schemeClr>
              </a:solidFill>
            </a:endParaRPr>
          </a:p>
        </p:txBody>
      </p:sp>
      <p:sp>
        <p:nvSpPr>
          <p:cNvPr id="135" name="TextBox 134"/>
          <p:cNvSpPr txBox="1"/>
          <p:nvPr/>
        </p:nvSpPr>
        <p:spPr>
          <a:xfrm>
            <a:off x="8145589" y="1291051"/>
            <a:ext cx="724878" cy="400110"/>
          </a:xfrm>
          <a:prstGeom prst="rect">
            <a:avLst/>
          </a:prstGeom>
          <a:noFill/>
        </p:spPr>
        <p:txBody>
          <a:bodyPr wrap="none" rtlCol="0">
            <a:spAutoFit/>
          </a:bodyPr>
          <a:lstStyle/>
          <a:p>
            <a:r>
              <a:rPr lang="en-US" sz="1000" b="1" dirty="0" smtClean="0">
                <a:solidFill>
                  <a:schemeClr val="tx1">
                    <a:lumMod val="65000"/>
                    <a:lumOff val="35000"/>
                  </a:schemeClr>
                </a:solidFill>
              </a:rPr>
              <a:t>IBM App </a:t>
            </a:r>
          </a:p>
          <a:p>
            <a:r>
              <a:rPr lang="en-US" sz="1000" b="1" dirty="0" smtClean="0">
                <a:solidFill>
                  <a:schemeClr val="tx1">
                    <a:lumMod val="65000"/>
                    <a:lumOff val="35000"/>
                  </a:schemeClr>
                </a:solidFill>
              </a:rPr>
              <a:t>Connect </a:t>
            </a:r>
            <a:endParaRPr lang="en-US" sz="1000" b="1" dirty="0">
              <a:solidFill>
                <a:schemeClr val="tx1">
                  <a:lumMod val="65000"/>
                  <a:lumOff val="35000"/>
                </a:schemeClr>
              </a:solidFill>
            </a:endParaRPr>
          </a:p>
        </p:txBody>
      </p:sp>
      <p:pic>
        <p:nvPicPr>
          <p:cNvPr id="136" name="Picture 40"/>
          <p:cNvPicPr>
            <a:picLocks noChangeAspect="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022091" y="1728710"/>
            <a:ext cx="248579" cy="222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9" name="Picture 9"/>
          <p:cNvPicPr>
            <a:picLocks noChangeAspect="1"/>
          </p:cNvPicPr>
          <p:nvPr/>
        </p:nvPicPr>
        <p:blipFill>
          <a:blip r:embed="rId5">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7095852" y="1337924"/>
            <a:ext cx="367187" cy="310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 name="TextBox 139"/>
          <p:cNvSpPr txBox="1"/>
          <p:nvPr/>
        </p:nvSpPr>
        <p:spPr>
          <a:xfrm>
            <a:off x="6842858" y="1625075"/>
            <a:ext cx="862737" cy="400110"/>
          </a:xfrm>
          <a:prstGeom prst="rect">
            <a:avLst/>
          </a:prstGeom>
          <a:noFill/>
        </p:spPr>
        <p:txBody>
          <a:bodyPr wrap="none" rtlCol="0">
            <a:spAutoFit/>
          </a:bodyPr>
          <a:lstStyle/>
          <a:p>
            <a:pPr algn="ctr"/>
            <a:r>
              <a:rPr lang="en-US" sz="1000" dirty="0" smtClean="0">
                <a:solidFill>
                  <a:schemeClr val="tx1">
                    <a:lumMod val="65000"/>
                    <a:lumOff val="35000"/>
                  </a:schemeClr>
                </a:solidFill>
              </a:rPr>
              <a:t>Business</a:t>
            </a:r>
          </a:p>
          <a:p>
            <a:pPr algn="ctr"/>
            <a:r>
              <a:rPr lang="en-US" sz="1000" dirty="0" smtClean="0">
                <a:solidFill>
                  <a:schemeClr val="tx1">
                    <a:lumMod val="65000"/>
                    <a:lumOff val="35000"/>
                  </a:schemeClr>
                </a:solidFill>
              </a:rPr>
              <a:t>Professional</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4981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8613" y="219075"/>
            <a:ext cx="4008255" cy="395288"/>
          </a:xfrm>
        </p:spPr>
        <p:txBody>
          <a:bodyPr/>
          <a:lstStyle/>
          <a:p>
            <a:r>
              <a:rPr lang="en-US" dirty="0" smtClean="0">
                <a:latin typeface="Helvetica Neue" charset="0"/>
                <a:ea typeface="Helvetica Neue" charset="0"/>
                <a:cs typeface="Helvetica Neue" charset="0"/>
              </a:rPr>
              <a:t>IBM Cloud Integration for Salesforce</a:t>
            </a:r>
            <a:endParaRPr lang="en-US" dirty="0">
              <a:latin typeface="Helvetica Neue" charset="0"/>
              <a:ea typeface="Helvetica Neue" charset="0"/>
              <a:cs typeface="Helvetica Neue" charset="0"/>
            </a:endParaRPr>
          </a:p>
        </p:txBody>
      </p:sp>
      <p:cxnSp>
        <p:nvCxnSpPr>
          <p:cNvPr id="7" name="Straight Connector 6"/>
          <p:cNvCxnSpPr/>
          <p:nvPr/>
        </p:nvCxnSpPr>
        <p:spPr bwMode="auto">
          <a:xfrm>
            <a:off x="4336868" y="1314451"/>
            <a:ext cx="0" cy="3475832"/>
          </a:xfrm>
          <a:prstGeom prst="line">
            <a:avLst/>
          </a:prstGeom>
          <a:noFill/>
          <a:ln w="28575" cap="flat" cmpd="sng" algn="ctr">
            <a:solidFill>
              <a:srgbClr val="00B0F0"/>
            </a:solidFill>
            <a:prstDash val="solid"/>
            <a:round/>
            <a:headEnd type="none" w="med" len="med"/>
            <a:tailEnd type="none" w="med" len="med"/>
          </a:ln>
          <a:effectLst/>
        </p:spPr>
      </p:cxnSp>
      <p:sp>
        <p:nvSpPr>
          <p:cNvPr id="11" name="TextBox 10"/>
          <p:cNvSpPr txBox="1"/>
          <p:nvPr/>
        </p:nvSpPr>
        <p:spPr>
          <a:xfrm>
            <a:off x="4516244" y="1269847"/>
            <a:ext cx="4192857" cy="3475832"/>
          </a:xfrm>
          <a:prstGeom prst="rect">
            <a:avLst/>
          </a:prstGeom>
          <a:noFill/>
        </p:spPr>
        <p:txBody>
          <a:bodyPr wrap="square" rtlCol="0">
            <a:noAutofit/>
          </a:bodyPr>
          <a:lstStyle/>
          <a:p>
            <a:pPr>
              <a:spcAft>
                <a:spcPts val="600"/>
              </a:spcAft>
            </a:pPr>
            <a:r>
              <a:rPr lang="en-US" altLang="x-none" dirty="0" smtClean="0">
                <a:latin typeface="Helvetica Neue" charset="0"/>
                <a:ea typeface="Helvetica Neue" charset="0"/>
                <a:cs typeface="Helvetica Neue" charset="0"/>
              </a:rPr>
              <a:t>Use </a:t>
            </a:r>
            <a:r>
              <a:rPr lang="en-US" altLang="x-none" b="1" dirty="0" smtClean="0">
                <a:latin typeface="Helvetica Neue" charset="0"/>
                <a:ea typeface="Helvetica Neue" charset="0"/>
                <a:cs typeface="Helvetica Neue" charset="0"/>
              </a:rPr>
              <a:t>Quick Start Services</a:t>
            </a:r>
            <a:r>
              <a:rPr lang="en-US" altLang="x-none" dirty="0" smtClean="0">
                <a:latin typeface="Helvetica Neue" charset="0"/>
                <a:ea typeface="Helvetica Neue" charset="0"/>
                <a:cs typeface="Helvetica Neue" charset="0"/>
              </a:rPr>
              <a:t> from IBM Cloud Professional Services: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Implementation services</a:t>
            </a:r>
          </a:p>
          <a:p>
            <a:pPr marL="288925" lvl="1">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Start implementing your first set of integration flows to unlock your enterprise assets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Architectural consulting</a:t>
            </a:r>
            <a:endParaRPr lang="en-US" altLang="x-none" dirty="0" smtClean="0">
              <a:solidFill>
                <a:srgbClr val="002060"/>
              </a:solidFill>
              <a:latin typeface="Helvetica Neue" charset="0"/>
              <a:ea typeface="Helvetica Neue" charset="0"/>
              <a:cs typeface="Helvetica Neue" charset="0"/>
            </a:endParaRPr>
          </a:p>
          <a:p>
            <a:pPr marL="288925">
              <a:spcAft>
                <a:spcPts val="600"/>
              </a:spcAft>
            </a:pPr>
            <a:r>
              <a:rPr lang="en-US" altLang="x-none" sz="1400" dirty="0" smtClean="0">
                <a:solidFill>
                  <a:schemeClr val="tx1">
                    <a:lumMod val="65000"/>
                    <a:lumOff val="35000"/>
                  </a:schemeClr>
                </a:solidFill>
                <a:latin typeface="Helvetica Neue" charset="0"/>
                <a:ea typeface="Helvetica Neue" charset="0"/>
                <a:cs typeface="Helvetica Neue" charset="0"/>
              </a:rPr>
              <a:t>Help with overall design of how solution components should fit the business requirements</a:t>
            </a:r>
          </a:p>
          <a:p>
            <a:pPr marL="288925" indent="-166688">
              <a:buFont typeface="Arial" charset="0"/>
              <a:buChar char="•"/>
            </a:pPr>
            <a:r>
              <a:rPr lang="en-US" altLang="x-none" b="1" dirty="0" smtClean="0">
                <a:solidFill>
                  <a:srgbClr val="002060"/>
                </a:solidFill>
                <a:latin typeface="Helvetica Neue" charset="0"/>
                <a:ea typeface="Helvetica Neue" charset="0"/>
                <a:cs typeface="Helvetica Neue" charset="0"/>
              </a:rPr>
              <a:t>Upgrade planning</a:t>
            </a:r>
            <a:endParaRPr lang="en-US" altLang="x-none" dirty="0" smtClean="0">
              <a:solidFill>
                <a:srgbClr val="002060"/>
              </a:solidFill>
              <a:latin typeface="Helvetica Neue" charset="0"/>
              <a:ea typeface="Helvetica Neue" charset="0"/>
              <a:cs typeface="Helvetica Neue" charset="0"/>
            </a:endParaRPr>
          </a:p>
          <a:p>
            <a:pPr marL="288925"/>
            <a:r>
              <a:rPr lang="en-US" altLang="x-none" sz="1400" dirty="0" smtClean="0">
                <a:solidFill>
                  <a:schemeClr val="tx1">
                    <a:lumMod val="65000"/>
                    <a:lumOff val="35000"/>
                  </a:schemeClr>
                </a:solidFill>
                <a:latin typeface="Helvetica Neue" charset="0"/>
                <a:ea typeface="Helvetica Neue" charset="0"/>
                <a:cs typeface="Helvetica Neue" charset="0"/>
              </a:rPr>
              <a:t>For customers on prior versions of integration software, plan for your upgrade to take advantage of new features that allow you to integrate with Salesforce</a:t>
            </a:r>
            <a:endParaRPr lang="en-US" altLang="x-none" sz="1400" dirty="0">
              <a:solidFill>
                <a:schemeClr val="tx1">
                  <a:lumMod val="65000"/>
                  <a:lumOff val="35000"/>
                </a:schemeClr>
              </a:solidFill>
              <a:latin typeface="Helvetica Neue" charset="0"/>
              <a:ea typeface="Helvetica Neue" charset="0"/>
              <a:cs typeface="Helvetica Neue" charset="0"/>
            </a:endParaRPr>
          </a:p>
        </p:txBody>
      </p:sp>
      <p:pic>
        <p:nvPicPr>
          <p:cNvPr id="9" name="Picture 2"/>
          <p:cNvPicPr>
            <a:picLocks noChangeAspect="1"/>
          </p:cNvPicPr>
          <p:nvPr/>
        </p:nvPicPr>
        <p:blipFill rotWithShape="1">
          <a:blip r:embed="rId2">
            <a:alphaModFix amt="80000"/>
            <a:extLst>
              <a:ext uri="{28A0092B-C50C-407E-A947-70E740481C1C}">
                <a14:useLocalDpi xmlns:a14="http://schemas.microsoft.com/office/drawing/2010/main" val="0"/>
              </a:ext>
            </a:extLst>
          </a:blip>
          <a:srcRect l="44651" r="20168"/>
          <a:stretch/>
        </p:blipFill>
        <p:spPr bwMode="auto">
          <a:xfrm flipH="1">
            <a:off x="328613" y="1314451"/>
            <a:ext cx="3828880" cy="3498234"/>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
          <p:cNvSpPr>
            <a:spLocks noGrp="1"/>
          </p:cNvSpPr>
          <p:nvPr>
            <p:ph type="sldNum" sz="quarter" idx="10"/>
          </p:nvPr>
        </p:nvSpPr>
        <p:spPr>
          <a:xfrm>
            <a:off x="328613" y="4894263"/>
            <a:ext cx="2124075" cy="171450"/>
          </a:xfrm>
        </p:spPr>
        <p:txBody>
          <a:bodyPr/>
          <a:lstStyle/>
          <a:p>
            <a:pPr algn="l">
              <a:defRPr/>
            </a:pPr>
            <a:r>
              <a:rPr lang="en-US" dirty="0"/>
              <a:t>6</a:t>
            </a:r>
          </a:p>
        </p:txBody>
      </p:sp>
    </p:spTree>
    <p:extLst>
      <p:ext uri="{BB962C8B-B14F-4D97-AF65-F5344CB8AC3E}">
        <p14:creationId xmlns:p14="http://schemas.microsoft.com/office/powerpoint/2010/main" val="114215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charset="0"/>
                <a:ea typeface="Helvetica Neue" charset="0"/>
                <a:cs typeface="Helvetica Neue" charset="0"/>
              </a:rPr>
              <a:t>IBM Cloud Integration for Salesforce Demo</a:t>
            </a:r>
            <a:endParaRPr lang="en-US" dirty="0">
              <a:latin typeface="Helvetica Neue" charset="0"/>
              <a:ea typeface="Helvetica Neue" charset="0"/>
              <a:cs typeface="Helvetica Neue" charset="0"/>
            </a:endParaRPr>
          </a:p>
        </p:txBody>
      </p:sp>
      <p:sp>
        <p:nvSpPr>
          <p:cNvPr id="5" name="TextBox 4"/>
          <p:cNvSpPr txBox="1"/>
          <p:nvPr/>
        </p:nvSpPr>
        <p:spPr>
          <a:xfrm>
            <a:off x="328613" y="1092820"/>
            <a:ext cx="5003783" cy="2862322"/>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End User: Client-facing Seller</a:t>
            </a:r>
          </a:p>
          <a:p>
            <a:endParaRPr lang="en-US" sz="1600" dirty="0">
              <a:latin typeface="Helvetica Neue" charset="0"/>
              <a:ea typeface="Helvetica Neue" charset="0"/>
              <a:cs typeface="Helvetica Neue" charset="0"/>
            </a:endParaRP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Uses Salesforce to prepare for client-facing meeting</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Retrieves information on current shipment status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Notices shipments are delayed</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Requests the shipment be expedited via Salesforce</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Request routes automatically through internal systems</a:t>
            </a:r>
          </a:p>
          <a:p>
            <a:pPr marL="285750" indent="-163513">
              <a:buFont typeface="Arial" charset="0"/>
              <a:buChar char="•"/>
            </a:pPr>
            <a:r>
              <a:rPr lang="en-US" sz="1600" dirty="0" smtClean="0">
                <a:solidFill>
                  <a:srgbClr val="002060"/>
                </a:solidFill>
                <a:latin typeface="Helvetica Neue" charset="0"/>
                <a:ea typeface="Helvetica Neue" charset="0"/>
                <a:cs typeface="Helvetica Neue" charset="0"/>
              </a:rPr>
              <a:t>Update registered back in Salesforce</a:t>
            </a:r>
            <a:endParaRPr lang="en-US" sz="1600" dirty="0">
              <a:solidFill>
                <a:srgbClr val="002060"/>
              </a:solidFill>
              <a:latin typeface="Helvetica Neue" charset="0"/>
              <a:ea typeface="Helvetica Neue" charset="0"/>
              <a:cs typeface="Helvetica Neue" charset="0"/>
            </a:endParaRPr>
          </a:p>
        </p:txBody>
      </p:sp>
      <p:sp>
        <p:nvSpPr>
          <p:cNvPr id="6" name="TextBox 5"/>
          <p:cNvSpPr txBox="1"/>
          <p:nvPr/>
        </p:nvSpPr>
        <p:spPr>
          <a:xfrm>
            <a:off x="5332396" y="1092820"/>
            <a:ext cx="3683017" cy="2092881"/>
          </a:xfrm>
          <a:prstGeom prst="rect">
            <a:avLst/>
          </a:prstGeom>
          <a:noFill/>
        </p:spPr>
        <p:txBody>
          <a:bodyPr wrap="square" rtlCol="0">
            <a:spAutoFit/>
          </a:bodyPr>
          <a:lstStyle/>
          <a:p>
            <a:r>
              <a:rPr lang="en-US" b="1" dirty="0" smtClean="0">
                <a:latin typeface="Helvetica Neue" charset="0"/>
                <a:ea typeface="Helvetica Neue" charset="0"/>
                <a:cs typeface="Helvetica Neue" charset="0"/>
              </a:rPr>
              <a:t>Enterprise Value</a:t>
            </a:r>
          </a:p>
          <a:p>
            <a:endParaRPr lang="en-US" sz="1600" b="1" dirty="0">
              <a:solidFill>
                <a:srgbClr val="002060"/>
              </a:solidFill>
              <a:latin typeface="Helvetica Neue" charset="0"/>
              <a:ea typeface="Helvetica Neue" charset="0"/>
              <a:cs typeface="Helvetica Neue" charset="0"/>
            </a:endParaRP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a:t>
            </a:r>
            <a:r>
              <a:rPr lang="en-US" sz="1600" dirty="0">
                <a:solidFill>
                  <a:srgbClr val="002060"/>
                </a:solidFill>
                <a:latin typeface="Helvetica Neue" charset="0"/>
                <a:ea typeface="Helvetica Neue" charset="0"/>
                <a:cs typeface="Helvetica Neue" charset="0"/>
              </a:rPr>
              <a:t>connectivity options for enterprise and SaaS </a:t>
            </a:r>
            <a:r>
              <a:rPr lang="en-US" sz="1600" dirty="0" smtClean="0">
                <a:solidFill>
                  <a:srgbClr val="002060"/>
                </a:solidFill>
                <a:latin typeface="Helvetica Neue" charset="0"/>
                <a:ea typeface="Helvetica Neue" charset="0"/>
                <a:cs typeface="Helvetica Neue" charset="0"/>
              </a:rPr>
              <a:t>environments</a:t>
            </a: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Real-time Salesforce change processing</a:t>
            </a:r>
          </a:p>
          <a:p>
            <a:pPr marL="285750" indent="-171450">
              <a:buFont typeface="Arial" charset="0"/>
              <a:buChar char="•"/>
            </a:pPr>
            <a:r>
              <a:rPr lang="en-US" sz="1600" dirty="0" smtClean="0">
                <a:solidFill>
                  <a:srgbClr val="002060"/>
                </a:solidFill>
                <a:latin typeface="Helvetica Neue" charset="0"/>
                <a:ea typeface="Helvetica Neue" charset="0"/>
                <a:cs typeface="Helvetica Neue" charset="0"/>
              </a:rPr>
              <a:t>Simple configuration for Salesforce data synchronization</a:t>
            </a:r>
            <a:endParaRPr lang="en-US" sz="1600" dirty="0">
              <a:solidFill>
                <a:srgbClr val="002060"/>
              </a:solidFill>
              <a:latin typeface="Helvetica Neue" charset="0"/>
              <a:ea typeface="Helvetica Neue" charset="0"/>
              <a:cs typeface="Helvetica Neue" charset="0"/>
            </a:endParaRPr>
          </a:p>
        </p:txBody>
      </p:sp>
      <p:sp>
        <p:nvSpPr>
          <p:cNvPr id="7" name="Slide Number Placeholder 1"/>
          <p:cNvSpPr>
            <a:spLocks noGrp="1"/>
          </p:cNvSpPr>
          <p:nvPr>
            <p:ph type="sldNum" sz="quarter" idx="10"/>
          </p:nvPr>
        </p:nvSpPr>
        <p:spPr>
          <a:xfrm>
            <a:off x="328613" y="4894263"/>
            <a:ext cx="2124075" cy="171450"/>
          </a:xfrm>
        </p:spPr>
        <p:txBody>
          <a:bodyPr/>
          <a:lstStyle/>
          <a:p>
            <a:pPr algn="l">
              <a:defRPr/>
            </a:pPr>
            <a:r>
              <a:rPr lang="en-US" dirty="0" smtClean="0"/>
              <a:t>10</a:t>
            </a:r>
            <a:endParaRPr lang="en-US" dirty="0"/>
          </a:p>
        </p:txBody>
      </p:sp>
    </p:spTree>
    <p:extLst>
      <p:ext uri="{BB962C8B-B14F-4D97-AF65-F5344CB8AC3E}">
        <p14:creationId xmlns:p14="http://schemas.microsoft.com/office/powerpoint/2010/main" val="110824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387798"/>
          </a:xfrm>
        </p:spPr>
        <p:txBody>
          <a:bodyPr/>
          <a:lstStyle/>
          <a:p>
            <a:r>
              <a:rPr lang="en-US" dirty="0" smtClean="0">
                <a:latin typeface="Helvetica Neue" charset="0"/>
                <a:ea typeface="Helvetica Neue" charset="0"/>
                <a:cs typeface="Helvetica Neue" charset="0"/>
              </a:rPr>
              <a:t>IBM Cloud Integration for Salesforce Demo</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smtClean="0">
                <a:ln>
                  <a:noFill/>
                </a:ln>
                <a:solidFill>
                  <a:schemeClr val="tx2">
                    <a:lumMod val="75000"/>
                  </a:schemeClr>
                </a:solidFill>
                <a:effectLst/>
                <a:latin typeface="Helvetica Neue Light" charset="0"/>
                <a:ea typeface="Helvetica Neue Light" charset="0"/>
                <a:cs typeface="Helvetica Neue Light" charset="0"/>
              </a:rPr>
              <a:t>App</a:t>
            </a:r>
            <a:endPar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endParaRP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sp>
        <p:nvSpPr>
          <p:cNvPr id="23" name="Rounded Rectangle 22"/>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48" name="Straight Arrow Connector 47"/>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2" name="Straight Arrow Connector 51"/>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63" name="Straight Arrow Connector 62"/>
          <p:cNvCxnSpPr/>
          <p:nvPr/>
        </p:nvCxnSpPr>
        <p:spPr bwMode="auto">
          <a:xfrm>
            <a:off x="1754215" y="1941454"/>
            <a:ext cx="1485389" cy="0"/>
          </a:xfrm>
          <a:prstGeom prst="straightConnector1">
            <a:avLst/>
          </a:prstGeom>
          <a:noFill/>
          <a:ln w="12700" cap="flat" cmpd="sng" algn="ctr">
            <a:solidFill>
              <a:schemeClr val="bg1">
                <a:lumMod val="50000"/>
              </a:schemeClr>
            </a:solidFill>
            <a:prstDash val="solid"/>
            <a:round/>
            <a:headEnd type="none" w="med" len="med"/>
            <a:tailEnd type="triangle"/>
          </a:ln>
          <a:effectLst/>
        </p:spPr>
      </p:cxnSp>
      <p:grpSp>
        <p:nvGrpSpPr>
          <p:cNvPr id="4" name="Group 3"/>
          <p:cNvGrpSpPr/>
          <p:nvPr/>
        </p:nvGrpSpPr>
        <p:grpSpPr>
          <a:xfrm>
            <a:off x="2011486" y="2534306"/>
            <a:ext cx="1201918" cy="454268"/>
            <a:chOff x="2011486" y="2534306"/>
            <a:chExt cx="1201918" cy="454268"/>
          </a:xfrm>
        </p:grpSpPr>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grp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7" name="Rounded Rectangle 26"/>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cxnSp>
        <p:nvCxnSpPr>
          <p:cNvPr id="28" name="Straight Arrow Connector 27"/>
          <p:cNvCxnSpPr/>
          <p:nvPr/>
        </p:nvCxnSpPr>
        <p:spPr bwMode="auto">
          <a:xfrm>
            <a:off x="6142934" y="1941454"/>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9" name="Slide Number Placeholder 1"/>
          <p:cNvSpPr>
            <a:spLocks noGrp="1"/>
          </p:cNvSpPr>
          <p:nvPr>
            <p:ph type="sldNum" sz="quarter" idx="10"/>
          </p:nvPr>
        </p:nvSpPr>
        <p:spPr>
          <a:xfrm>
            <a:off x="328613" y="4894263"/>
            <a:ext cx="2124075" cy="171450"/>
          </a:xfrm>
        </p:spPr>
        <p:txBody>
          <a:bodyPr/>
          <a:lstStyle/>
          <a:p>
            <a:pPr algn="l">
              <a:defRPr/>
            </a:pPr>
            <a:r>
              <a:rPr lang="en-US" dirty="0" smtClean="0"/>
              <a:t>11</a:t>
            </a:r>
            <a:endParaRPr lang="en-US" dirty="0"/>
          </a:p>
        </p:txBody>
      </p:sp>
      <p:grpSp>
        <p:nvGrpSpPr>
          <p:cNvPr id="18" name="Group 17"/>
          <p:cNvGrpSpPr/>
          <p:nvPr/>
        </p:nvGrpSpPr>
        <p:grpSpPr>
          <a:xfrm>
            <a:off x="6096215" y="2362256"/>
            <a:ext cx="2424583" cy="435274"/>
            <a:chOff x="6096215" y="2362256"/>
            <a:chExt cx="2424583" cy="435274"/>
          </a:xfrm>
        </p:grpSpPr>
        <p:cxnSp>
          <p:nvCxnSpPr>
            <p:cNvPr id="19" name="Straight Arrow Connector 18"/>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0" name="Rounded Rectangle 19"/>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182352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5"/>
            <a:ext cx="8686800" cy="637097"/>
          </a:xfrm>
        </p:spPr>
        <p:txBody>
          <a:bodyPr/>
          <a:lstStyle/>
          <a:p>
            <a:r>
              <a:rPr lang="en-US" dirty="0" smtClean="0">
                <a:latin typeface="Helvetica Neue" charset="0"/>
                <a:ea typeface="Helvetica Neue" charset="0"/>
                <a:cs typeface="Helvetica Neue" charset="0"/>
              </a:rPr>
              <a:t>IBM Cloud Integration for Salesforce Demo</a:t>
            </a:r>
            <a:br>
              <a:rPr lang="en-US" dirty="0" smtClean="0">
                <a:latin typeface="Helvetica Neue" charset="0"/>
                <a:ea typeface="Helvetica Neue" charset="0"/>
                <a:cs typeface="Helvetica Neue" charset="0"/>
              </a:rPr>
            </a:br>
            <a:r>
              <a:rPr lang="en-US" sz="1800" dirty="0" smtClean="0">
                <a:solidFill>
                  <a:srgbClr val="7030A0"/>
                </a:solidFill>
                <a:latin typeface="Helvetica Neue" charset="0"/>
                <a:ea typeface="Helvetica Neue" charset="0"/>
                <a:cs typeface="Helvetica Neue" charset="0"/>
              </a:rPr>
              <a:t>Field </a:t>
            </a:r>
            <a:r>
              <a:rPr lang="en-US" sz="1800" dirty="0">
                <a:solidFill>
                  <a:srgbClr val="7030A0"/>
                </a:solidFill>
                <a:latin typeface="Helvetica Neue" charset="0"/>
                <a:ea typeface="Helvetica Neue" charset="0"/>
                <a:cs typeface="Helvetica Neue" charset="0"/>
              </a:rPr>
              <a:t>Rep retrieves additional customer information</a:t>
            </a:r>
            <a:endParaRPr lang="en-US" sz="2400" dirty="0">
              <a:solidFill>
                <a:srgbClr val="7030A0"/>
              </a:solidFill>
              <a:latin typeface="Helvetica Neue" charset="0"/>
              <a:ea typeface="Helvetica Neue" charset="0"/>
              <a:cs typeface="Helvetica Neue" charset="0"/>
            </a:endParaRPr>
          </a:p>
        </p:txBody>
      </p:sp>
      <p:sp>
        <p:nvSpPr>
          <p:cNvPr id="5" name="Rounded Rectangle 4"/>
          <p:cNvSpPr/>
          <p:nvPr/>
        </p:nvSpPr>
        <p:spPr bwMode="auto">
          <a:xfrm>
            <a:off x="3331819" y="1674866"/>
            <a:ext cx="2706880" cy="1110126"/>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0" tIns="0" rIns="0" bIns="0" numCol="1" rtlCol="0" anchor="ctr" anchorCtr="0" compatLnSpc="1">
            <a:prstTxWarp prst="textNoShape">
              <a:avLst/>
            </a:prstTxWarp>
          </a:bodyPr>
          <a:lstStyle/>
          <a:p>
            <a:pPr marL="0" marR="0" indent="0" defTabSz="914400" rtl="0" eaLnBrk="1" fontAlgn="base" latinLnBrk="0" hangingPunct="1">
              <a:lnSpc>
                <a:spcPct val="90000"/>
              </a:lnSpc>
              <a:spcBef>
                <a:spcPct val="0"/>
              </a:spcBef>
              <a:spcAft>
                <a:spcPct val="0"/>
              </a:spcAft>
              <a:buClrTx/>
              <a:buSzTx/>
              <a:buFontTx/>
              <a:buNone/>
              <a:tabLst/>
            </a:pPr>
            <a:r>
              <a:rPr kumimoji="0" lang="en-US"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App</a:t>
            </a:r>
          </a:p>
          <a:p>
            <a:pPr marL="0" marR="0" indent="0" defTabSz="914400" rtl="0" eaLnBrk="1" fontAlgn="base" latinLnBrk="0" hangingPunct="1">
              <a:lnSpc>
                <a:spcPct val="90000"/>
              </a:lnSpc>
              <a:spcBef>
                <a:spcPct val="0"/>
              </a:spcBef>
              <a:spcAft>
                <a:spcPct val="0"/>
              </a:spcAft>
              <a:buClrTx/>
              <a:buSzTx/>
              <a:buFontTx/>
              <a:buNone/>
              <a:tabLst/>
            </a:pPr>
            <a:r>
              <a:rPr kumimoji="0" lang="en-US"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Connect</a:t>
            </a:r>
          </a:p>
        </p:txBody>
      </p:sp>
      <p:pic>
        <p:nvPicPr>
          <p:cNvPr id="24" name="Picture 23"/>
          <p:cNvPicPr>
            <a:picLocks noChangeAspect="1"/>
          </p:cNvPicPr>
          <p:nvPr/>
        </p:nvPicPr>
        <p:blipFill>
          <a:blip r:embed="rId2"/>
          <a:stretch>
            <a:fillRect/>
          </a:stretch>
        </p:blipFill>
        <p:spPr>
          <a:xfrm>
            <a:off x="762990" y="3140118"/>
            <a:ext cx="1833847" cy="1151248"/>
          </a:xfrm>
          <a:prstGeom prst="rect">
            <a:avLst/>
          </a:prstGeom>
        </p:spPr>
      </p:pic>
      <p:pic>
        <p:nvPicPr>
          <p:cNvPr id="26" name="Picture 25"/>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448188" y="1782098"/>
            <a:ext cx="501795" cy="501795"/>
          </a:xfrm>
          <a:prstGeom prst="rect">
            <a:avLst/>
          </a:prstGeom>
        </p:spPr>
      </p:pic>
      <p:pic>
        <p:nvPicPr>
          <p:cNvPr id="43" name="Picture 4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043836" y="1487812"/>
            <a:ext cx="841682" cy="841682"/>
          </a:xfrm>
          <a:prstGeom prst="rect">
            <a:avLst/>
          </a:prstGeom>
        </p:spPr>
      </p:pic>
      <p:cxnSp>
        <p:nvCxnSpPr>
          <p:cNvPr id="63" name="Straight Arrow Connector 62"/>
          <p:cNvCxnSpPr/>
          <p:nvPr/>
        </p:nvCxnSpPr>
        <p:spPr bwMode="auto">
          <a:xfrm>
            <a:off x="1754215" y="1941454"/>
            <a:ext cx="1485389" cy="0"/>
          </a:xfrm>
          <a:prstGeom prst="straightConnector1">
            <a:avLst/>
          </a:prstGeom>
          <a:noFill/>
          <a:ln w="38100" cap="flat" cmpd="sng" algn="ctr">
            <a:solidFill>
              <a:srgbClr val="7030A0"/>
            </a:solidFill>
            <a:prstDash val="solid"/>
            <a:round/>
            <a:headEnd type="none" w="med" len="med"/>
            <a:tailEnd type="triangle"/>
          </a:ln>
          <a:effectLst/>
        </p:spPr>
      </p:cxnSp>
      <p:cxnSp>
        <p:nvCxnSpPr>
          <p:cNvPr id="49" name="Straight Arrow Connector 48"/>
          <p:cNvCxnSpPr/>
          <p:nvPr/>
        </p:nvCxnSpPr>
        <p:spPr bwMode="auto">
          <a:xfrm>
            <a:off x="2011486" y="2534306"/>
            <a:ext cx="3532" cy="454268"/>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51" name="Straight Arrow Connector 50"/>
          <p:cNvCxnSpPr/>
          <p:nvPr/>
        </p:nvCxnSpPr>
        <p:spPr bwMode="auto">
          <a:xfrm flipH="1">
            <a:off x="2011486" y="2534306"/>
            <a:ext cx="1201918" cy="0"/>
          </a:xfrm>
          <a:prstGeom prst="straightConnector1">
            <a:avLst/>
          </a:prstGeom>
          <a:noFill/>
          <a:ln w="12700" cap="flat" cmpd="sng" algn="ctr">
            <a:solidFill>
              <a:schemeClr val="bg1">
                <a:lumMod val="50000"/>
              </a:schemeClr>
            </a:solidFill>
            <a:prstDash val="solid"/>
            <a:round/>
            <a:headEnd type="none" w="med" len="med"/>
            <a:tailEnd type="none" w="med" len="med"/>
          </a:ln>
          <a:effectLst/>
        </p:spPr>
      </p:cxnSp>
      <p:cxnSp>
        <p:nvCxnSpPr>
          <p:cNvPr id="66" name="Straight Arrow Connector 65"/>
          <p:cNvCxnSpPr/>
          <p:nvPr/>
        </p:nvCxnSpPr>
        <p:spPr bwMode="auto">
          <a:xfrm>
            <a:off x="1464677" y="2458147"/>
            <a:ext cx="0" cy="528484"/>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28" name="Straight Arrow Connector 27"/>
          <p:cNvCxnSpPr/>
          <p:nvPr/>
        </p:nvCxnSpPr>
        <p:spPr bwMode="auto">
          <a:xfrm>
            <a:off x="6142934" y="1941454"/>
            <a:ext cx="751673" cy="0"/>
          </a:xfrm>
          <a:prstGeom prst="straightConnector1">
            <a:avLst/>
          </a:prstGeom>
          <a:noFill/>
          <a:ln w="38100" cap="flat" cmpd="sng" algn="ctr">
            <a:solidFill>
              <a:srgbClr val="7030A0"/>
            </a:solidFill>
            <a:prstDash val="solid"/>
            <a:round/>
            <a:headEnd type="none" w="med" len="med"/>
            <a:tailEnd type="triangle"/>
          </a:ln>
          <a:effectLst/>
        </p:spPr>
      </p:cxnSp>
      <p:sp>
        <p:nvSpPr>
          <p:cNvPr id="21" name="Rectangular Callout 20"/>
          <p:cNvSpPr/>
          <p:nvPr/>
        </p:nvSpPr>
        <p:spPr bwMode="auto">
          <a:xfrm>
            <a:off x="1853086" y="1134360"/>
            <a:ext cx="989276" cy="535276"/>
          </a:xfrm>
          <a:prstGeom prst="wedgeRectCallout">
            <a:avLst>
              <a:gd name="adj1" fmla="val -34675"/>
              <a:gd name="adj2" fmla="val 80595"/>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rPr>
              <a:t>1. Call API to enrich accounts with service info</a:t>
            </a:r>
          </a:p>
        </p:txBody>
      </p:sp>
      <p:sp>
        <p:nvSpPr>
          <p:cNvPr id="29" name="Rectangular Callout 28"/>
          <p:cNvSpPr/>
          <p:nvPr/>
        </p:nvSpPr>
        <p:spPr bwMode="auto">
          <a:xfrm>
            <a:off x="6142934" y="1134360"/>
            <a:ext cx="1933444" cy="334520"/>
          </a:xfrm>
          <a:prstGeom prst="wedgeRectCallout">
            <a:avLst>
              <a:gd name="adj1" fmla="val -37919"/>
              <a:gd name="adj2" fmla="val 158568"/>
            </a:avLst>
          </a:prstGeom>
          <a:solidFill>
            <a:schemeClr val="accent4">
              <a:lumMod val="20000"/>
              <a:lumOff val="80000"/>
            </a:schemeClr>
          </a:solidFill>
          <a:ln w="9525" cap="flat" cmpd="sng" algn="ctr">
            <a:solidFill>
              <a:schemeClr val="accent4">
                <a:lumMod val="5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000" dirty="0">
                <a:solidFill>
                  <a:srgbClr val="191919"/>
                </a:solidFill>
                <a:latin typeface="Helvetica Neue Light" charset="0"/>
                <a:ea typeface="Helvetica Neue Light" charset="0"/>
                <a:cs typeface="Helvetica Neue Light" charset="0"/>
              </a:rPr>
              <a:t>2</a:t>
            </a:r>
            <a:r>
              <a:rPr lang="en-US" sz="1000" dirty="0" smtClean="0">
                <a:solidFill>
                  <a:srgbClr val="191919"/>
                </a:solidFill>
                <a:latin typeface="Helvetica Neue Light" charset="0"/>
                <a:ea typeface="Helvetica Neue Light" charset="0"/>
                <a:cs typeface="Helvetica Neue Light" charset="0"/>
              </a:rPr>
              <a:t>. Retrieve pending shipment status and return to mobile app.</a:t>
            </a:r>
            <a:endParaRPr kumimoji="0" lang="en-US" sz="1000" u="none" strike="noStrike" cap="none" normalizeH="0" baseline="0" dirty="0" smtClean="0">
              <a:ln>
                <a:noFill/>
              </a:ln>
              <a:solidFill>
                <a:srgbClr val="191919"/>
              </a:solidFill>
              <a:effectLst/>
              <a:latin typeface="Helvetica Neue Light" charset="0"/>
              <a:ea typeface="Helvetica Neue Light" charset="0"/>
              <a:cs typeface="Helvetica Neue Light" charset="0"/>
            </a:endParaRPr>
          </a:p>
        </p:txBody>
      </p:sp>
      <p:sp>
        <p:nvSpPr>
          <p:cNvPr id="32" name="Rounded Rectangle 31"/>
          <p:cNvSpPr/>
          <p:nvPr/>
        </p:nvSpPr>
        <p:spPr bwMode="auto">
          <a:xfrm>
            <a:off x="4120452" y="3504483"/>
            <a:ext cx="1046177" cy="654628"/>
          </a:xfrm>
          <a:prstGeom prst="roundRect">
            <a:avLst/>
          </a:prstGeom>
          <a:ln>
            <a:solidFill>
              <a:srgbClr val="00206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chemeClr val="tx2">
                    <a:lumMod val="75000"/>
                  </a:schemeClr>
                </a:solidFill>
                <a:effectLst/>
                <a:latin typeface="Helvetica Neue Light" charset="0"/>
                <a:ea typeface="Helvetica Neue Light" charset="0"/>
                <a:cs typeface="Helvetica Neue Light" charset="0"/>
              </a:rPr>
              <a:t>MQ</a:t>
            </a:r>
          </a:p>
        </p:txBody>
      </p:sp>
      <p:cxnSp>
        <p:nvCxnSpPr>
          <p:cNvPr id="33" name="Straight Arrow Connector 32"/>
          <p:cNvCxnSpPr/>
          <p:nvPr/>
        </p:nvCxnSpPr>
        <p:spPr bwMode="auto">
          <a:xfrm>
            <a:off x="2596837" y="3831797"/>
            <a:ext cx="1353146" cy="3603"/>
          </a:xfrm>
          <a:prstGeom prst="straightConnector1">
            <a:avLst/>
          </a:prstGeom>
          <a:noFill/>
          <a:ln w="12700" cap="flat" cmpd="sng" algn="ctr">
            <a:solidFill>
              <a:schemeClr val="bg1">
                <a:lumMod val="50000"/>
              </a:schemeClr>
            </a:solidFill>
            <a:prstDash val="solid"/>
            <a:round/>
            <a:headEnd type="none" w="med" len="med"/>
            <a:tailEnd type="triangle"/>
          </a:ln>
          <a:effectLst/>
        </p:spPr>
      </p:cxnSp>
      <p:cxnSp>
        <p:nvCxnSpPr>
          <p:cNvPr id="34" name="Straight Arrow Connector 33"/>
          <p:cNvCxnSpPr/>
          <p:nvPr/>
        </p:nvCxnSpPr>
        <p:spPr bwMode="auto">
          <a:xfrm flipV="1">
            <a:off x="4636631" y="2921621"/>
            <a:ext cx="3717" cy="457199"/>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35" name="Slide Number Placeholder 1"/>
          <p:cNvSpPr>
            <a:spLocks noGrp="1"/>
          </p:cNvSpPr>
          <p:nvPr>
            <p:ph type="sldNum" sz="quarter" idx="10"/>
          </p:nvPr>
        </p:nvSpPr>
        <p:spPr>
          <a:xfrm>
            <a:off x="328613" y="4894263"/>
            <a:ext cx="2124075" cy="171450"/>
          </a:xfrm>
        </p:spPr>
        <p:txBody>
          <a:bodyPr/>
          <a:lstStyle/>
          <a:p>
            <a:pPr algn="l">
              <a:defRPr/>
            </a:pPr>
            <a:r>
              <a:rPr lang="en-US" smtClean="0"/>
              <a:t>12</a:t>
            </a:r>
            <a:endParaRPr lang="en-US" dirty="0"/>
          </a:p>
        </p:txBody>
      </p:sp>
      <p:sp>
        <p:nvSpPr>
          <p:cNvPr id="23" name="Rounded Rectangle 22"/>
          <p:cNvSpPr/>
          <p:nvPr/>
        </p:nvSpPr>
        <p:spPr bwMode="auto">
          <a:xfrm>
            <a:off x="7026294" y="1723817"/>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smtClean="0">
                <a:ln>
                  <a:noFill/>
                </a:ln>
                <a:solidFill>
                  <a:schemeClr val="tx1">
                    <a:lumMod val="50000"/>
                    <a:lumOff val="50000"/>
                  </a:schemeClr>
                </a:solidFill>
                <a:effectLst/>
                <a:latin typeface="Helvetica Neue Light" charset="0"/>
                <a:ea typeface="Helvetica Neue Light" charset="0"/>
                <a:cs typeface="Helvetica Neue Light" charset="0"/>
              </a:rPr>
              <a:t>Shipping Vendor</a:t>
            </a:r>
          </a:p>
        </p:txBody>
      </p:sp>
      <p:grpSp>
        <p:nvGrpSpPr>
          <p:cNvPr id="19" name="Group 18"/>
          <p:cNvGrpSpPr/>
          <p:nvPr/>
        </p:nvGrpSpPr>
        <p:grpSpPr>
          <a:xfrm>
            <a:off x="6096215" y="2362256"/>
            <a:ext cx="2424583" cy="435274"/>
            <a:chOff x="6096215" y="2362256"/>
            <a:chExt cx="2424583" cy="435274"/>
          </a:xfrm>
        </p:grpSpPr>
        <p:cxnSp>
          <p:nvCxnSpPr>
            <p:cNvPr id="20" name="Straight Arrow Connector 19"/>
            <p:cNvCxnSpPr/>
            <p:nvPr/>
          </p:nvCxnSpPr>
          <p:spPr bwMode="auto">
            <a:xfrm>
              <a:off x="6096215" y="2534306"/>
              <a:ext cx="751673" cy="0"/>
            </a:xfrm>
            <a:prstGeom prst="straightConnector1">
              <a:avLst/>
            </a:prstGeom>
            <a:noFill/>
            <a:ln w="12700" cap="flat" cmpd="sng" algn="ctr">
              <a:solidFill>
                <a:schemeClr val="bg1">
                  <a:lumMod val="50000"/>
                </a:schemeClr>
              </a:solidFill>
              <a:prstDash val="solid"/>
              <a:round/>
              <a:headEnd type="none" w="med" len="med"/>
              <a:tailEnd type="triangle"/>
            </a:ln>
            <a:effectLst/>
          </p:spPr>
        </p:cxnSp>
        <p:sp>
          <p:nvSpPr>
            <p:cNvPr id="22" name="Rounded Rectangle 21"/>
            <p:cNvSpPr/>
            <p:nvPr/>
          </p:nvSpPr>
          <p:spPr bwMode="auto">
            <a:xfrm>
              <a:off x="7026294" y="2362256"/>
              <a:ext cx="1494504" cy="435274"/>
            </a:xfrm>
            <a:prstGeom prst="roundRect">
              <a:avLst/>
            </a:prstGeom>
            <a:noFill/>
            <a:ln>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rPr>
                <a:t>Trouble</a:t>
              </a:r>
              <a:r>
                <a:rPr kumimoji="0" lang="en-US" sz="1400" u="none" strike="noStrike" cap="none" normalizeH="0" dirty="0" smtClean="0">
                  <a:ln>
                    <a:noFill/>
                  </a:ln>
                  <a:solidFill>
                    <a:schemeClr val="tx1">
                      <a:lumMod val="50000"/>
                      <a:lumOff val="50000"/>
                    </a:schemeClr>
                  </a:solidFill>
                  <a:effectLst/>
                  <a:latin typeface="Helvetica Neue Light" charset="0"/>
                  <a:ea typeface="Helvetica Neue Light" charset="0"/>
                  <a:cs typeface="Helvetica Neue Light" charset="0"/>
                </a:rPr>
                <a:t> Ticket System</a:t>
              </a:r>
              <a:endParaRPr kumimoji="0" lang="en-US" sz="1400" u="none" strike="noStrike" cap="none" normalizeH="0" baseline="0" dirty="0" smtClean="0">
                <a:ln>
                  <a:noFill/>
                </a:ln>
                <a:solidFill>
                  <a:schemeClr val="tx1">
                    <a:lumMod val="50000"/>
                    <a:lumOff val="50000"/>
                  </a:schemeClr>
                </a:solidFill>
                <a:effectLst/>
                <a:latin typeface="Helvetica Neue Light" charset="0"/>
                <a:ea typeface="Helvetica Neue Light" charset="0"/>
                <a:cs typeface="Helvetica Neue Light" charset="0"/>
              </a:endParaRPr>
            </a:p>
          </p:txBody>
        </p:sp>
      </p:grpSp>
    </p:spTree>
    <p:extLst>
      <p:ext uri="{BB962C8B-B14F-4D97-AF65-F5344CB8AC3E}">
        <p14:creationId xmlns:p14="http://schemas.microsoft.com/office/powerpoint/2010/main" val="425733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36398</TotalTime>
  <Words>1557</Words>
  <Application>Microsoft Macintosh PowerPoint</Application>
  <PresentationFormat>On-screen Show (16:9)</PresentationFormat>
  <Paragraphs>256</Paragraphs>
  <Slides>22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Calibri</vt:lpstr>
      <vt:lpstr>Courier</vt:lpstr>
      <vt:lpstr>Helvetica Neue</vt:lpstr>
      <vt:lpstr>Helvetica Neue Light</vt:lpstr>
      <vt:lpstr>HelvNeue Light for IBM</vt:lpstr>
      <vt:lpstr>MS PGothic</vt:lpstr>
      <vt:lpstr>Times New Roman</vt:lpstr>
      <vt:lpstr>Wingdings</vt:lpstr>
      <vt:lpstr>Arial</vt:lpstr>
      <vt:lpstr>Default Theme</vt:lpstr>
      <vt:lpstr>IBM Cloud Integration for Salesforce</vt:lpstr>
      <vt:lpstr>IBM and Salesforce Announce Landmark Global Strategic Partnership1 06 March 2017</vt:lpstr>
      <vt:lpstr>Key elements of the partnership</vt:lpstr>
      <vt:lpstr>IBM Cloud Integration for Salesforce</vt:lpstr>
      <vt:lpstr>Cloud Integration for Salesforce Use Cases</vt:lpstr>
      <vt:lpstr>IBM Cloud Integration for Salesforce</vt:lpstr>
      <vt:lpstr>IBM Cloud Integration for Salesforce Demo</vt:lpstr>
      <vt:lpstr>IBM Cloud Integration for Salesforce Demo</vt:lpstr>
      <vt:lpstr>IBM Cloud Integration for Salesforce Demo Field Rep retrieves additional customer information</vt:lpstr>
      <vt:lpstr>IBM Cloud Integration for Salesforce Demo Field Rep expedites shipment</vt:lpstr>
      <vt:lpstr>IBM Cloud Integration for Salesforce Demo Create new incident on custom help desk system</vt:lpstr>
      <vt:lpstr>IBM Cloud Integration for Salesforce Demo Trouble tickets synchronized to Cases in SF</vt:lpstr>
      <vt:lpstr>Value of using App Connect for OData </vt:lpstr>
      <vt:lpstr>Value of using App Connect for Synchronization use cases</vt:lpstr>
      <vt:lpstr>Value of using App Connect for supporting APIs </vt:lpstr>
      <vt:lpstr>Value of using App Connect for supporting real time Messaging</vt:lpstr>
      <vt:lpstr>Demonstration</vt:lpstr>
      <vt:lpstr>Broad connectivity options</vt:lpstr>
      <vt:lpstr>IBM Cloud Integration for Salesforce Expanding to use full value of IBM Application Integration Suite</vt:lpstr>
      <vt:lpstr>Use case: Streaming Salesforce events to MQ messaging backbone</vt:lpstr>
      <vt:lpstr>Suggested next steps to learn, explore, and try</vt:lpstr>
      <vt:lpstr> Thank you.</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Grohman</dc:creator>
  <cp:lastModifiedBy>Michael Alley</cp:lastModifiedBy>
  <cp:revision>94</cp:revision>
  <dcterms:created xsi:type="dcterms:W3CDTF">2017-04-17T23:26:01Z</dcterms:created>
  <dcterms:modified xsi:type="dcterms:W3CDTF">2017-08-18T19:38:08Z</dcterms:modified>
</cp:coreProperties>
</file>