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1ED20-336C-C54E-97FF-51D971DDA8D3}" type="datetimeFigureOut">
              <a:rPr lang="ru-RU" smtClean="0"/>
              <a:t>22.11.17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2484B-A085-8F42-9C2B-D12BB7C06F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362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2484B-A085-8F42-9C2B-D12BB7C06F2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734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2484B-A085-8F42-9C2B-D12BB7C06F2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536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2484B-A085-8F42-9C2B-D12BB7C06F2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679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2484B-A085-8F42-9C2B-D12BB7C06F2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531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2484B-A085-8F42-9C2B-D12BB7C06F2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510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2484B-A085-8F42-9C2B-D12BB7C06F2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997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45-3946-204C-8077-82C8B6F019CE}" type="datetime1">
              <a:rPr lang="ru-RU" smtClean="0"/>
              <a:t>22.11.17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7E77-14F3-6A42-9701-6907F82A1B6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D449-80AE-814B-8DB3-1E36A9CCBF10}" type="datetime1">
              <a:rPr lang="ru-RU" smtClean="0"/>
              <a:t>22.11.17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7E77-14F3-6A42-9701-6907F82A1B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9A44-8E01-2743-8976-EF941574C81C}" type="datetime1">
              <a:rPr lang="ru-RU" smtClean="0"/>
              <a:t>22.11.17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7E77-14F3-6A42-9701-6907F82A1B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A749-5043-324C-8D1B-418783391B9F}" type="datetime1">
              <a:rPr lang="ru-RU" smtClean="0"/>
              <a:t>22.11.17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7E77-14F3-6A42-9701-6907F82A1B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FBD1-044B-A841-BC75-A2E49FE87455}" type="datetime1">
              <a:rPr lang="ru-RU" smtClean="0"/>
              <a:t>22.11.17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7E77-14F3-6A42-9701-6907F82A1B6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EF9A-D32D-1545-9E85-55794886AA9F}" type="datetime1">
              <a:rPr lang="ru-RU" smtClean="0"/>
              <a:t>22.11.17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7E77-14F3-6A42-9701-6907F82A1B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D35E-A4CD-6343-A19C-EE1ADE1F2F6A}" type="datetime1">
              <a:rPr lang="ru-RU" smtClean="0"/>
              <a:t>22.11.17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7E77-14F3-6A42-9701-6907F82A1B6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A968-B377-0F40-BBD3-99D92AF1F0F4}" type="datetime1">
              <a:rPr lang="ru-RU" smtClean="0"/>
              <a:t>22.11.17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7E77-14F3-6A42-9701-6907F82A1B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B0CF-759E-D74C-9C8E-8C37D560E7E6}" type="datetime1">
              <a:rPr lang="ru-RU" smtClean="0"/>
              <a:t>22.11.17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7E77-14F3-6A42-9701-6907F82A1B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7FB0-5FFB-D94F-AA8A-7F060962B924}" type="datetime1">
              <a:rPr lang="ru-RU" smtClean="0"/>
              <a:t>22.11.17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7E77-14F3-6A42-9701-6907F82A1B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646D185-F5DF-B946-A3B6-89BC39E6FCED}" type="datetime1">
              <a:rPr lang="ru-RU" smtClean="0"/>
              <a:t>22.11.17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7E77-14F3-6A42-9701-6907F82A1B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C481B6E-C2EF-C14D-AAB8-9581CE1BF4F9}" type="datetime1">
              <a:rPr lang="ru-RU" smtClean="0"/>
              <a:t>22.11.17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23E7E77-14F3-6A42-9701-6907F82A1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48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s.google.com/optimization/introduction/using#l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s.google.com/optimization/mip/integer_op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Google optimization tools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57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Google Optimization Tools</a:t>
            </a:r>
          </a:p>
          <a:p>
            <a:r>
              <a:rPr lang="ru-RU" dirty="0" smtClean="0"/>
              <a:t>Линейное программирование </a:t>
            </a:r>
          </a:p>
          <a:p>
            <a:r>
              <a:rPr lang="ru-RU" dirty="0" smtClean="0"/>
              <a:t>Целочисленное программирование</a:t>
            </a:r>
          </a:p>
          <a:p>
            <a:r>
              <a:rPr lang="ru-RU" dirty="0" smtClean="0"/>
              <a:t>Другие задачи</a:t>
            </a:r>
          </a:p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7E77-14F3-6A42-9701-6907F82A1B6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82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 это такое?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Optimization Tools </a:t>
            </a:r>
            <a:r>
              <a:rPr lang="mr-IN" dirty="0" smtClean="0"/>
              <a:t>–</a:t>
            </a:r>
            <a:r>
              <a:rPr lang="ru-RU" dirty="0" smtClean="0"/>
              <a:t> быстрая </a:t>
            </a:r>
            <a:r>
              <a:rPr lang="ru-RU" dirty="0" smtClean="0"/>
              <a:t>кроссплатформенная программа </a:t>
            </a:r>
            <a:r>
              <a:rPr lang="ru-RU" dirty="0" smtClean="0"/>
              <a:t>для решения задач оптимизации</a:t>
            </a:r>
            <a:r>
              <a:rPr lang="en-US" dirty="0" smtClean="0"/>
              <a:t>. </a:t>
            </a:r>
            <a:r>
              <a:rPr lang="ru-RU" dirty="0" smtClean="0"/>
              <a:t>Включает в себя простой интерфейс</a:t>
            </a:r>
            <a:r>
              <a:rPr lang="en-US" dirty="0" smtClean="0"/>
              <a:t> (</a:t>
            </a:r>
            <a:r>
              <a:rPr lang="ru-RU" dirty="0" smtClean="0"/>
              <a:t>набор классов) для решения задач линейного и смешанного целочисленного программирования</a:t>
            </a:r>
            <a:r>
              <a:rPr lang="en-US" dirty="0" smtClean="0"/>
              <a:t>, </a:t>
            </a:r>
            <a:r>
              <a:rPr lang="ru-RU" dirty="0" smtClean="0"/>
              <a:t>алгоритмы на графах</a:t>
            </a:r>
            <a:r>
              <a:rPr lang="en-US" dirty="0" smtClean="0"/>
              <a:t>, </a:t>
            </a:r>
            <a:r>
              <a:rPr lang="ru-RU" dirty="0" smtClean="0"/>
              <a:t>алгоритмы для решения задач коммивояжера и задачи о рюкзаке</a:t>
            </a:r>
            <a:r>
              <a:rPr lang="en-US" dirty="0" smtClean="0"/>
              <a:t>. </a:t>
            </a:r>
          </a:p>
          <a:p>
            <a:r>
              <a:rPr lang="ru-RU" dirty="0" smtClean="0"/>
              <a:t>Написана на </a:t>
            </a:r>
            <a:r>
              <a:rPr lang="en-US" dirty="0" smtClean="0"/>
              <a:t>C++, </a:t>
            </a:r>
            <a:r>
              <a:rPr lang="ru-RU" dirty="0" smtClean="0"/>
              <a:t>но может быть использована также с </a:t>
            </a:r>
            <a:r>
              <a:rPr lang="en-US" dirty="0" smtClean="0"/>
              <a:t>Python, C#, Java.</a:t>
            </a:r>
            <a:endParaRPr lang="ru-RU" dirty="0" smtClean="0"/>
          </a:p>
          <a:p>
            <a:r>
              <a:rPr lang="ru-RU" dirty="0" smtClean="0"/>
              <a:t>Задачи целочисленного линейного программирования можно решать через </a:t>
            </a:r>
            <a:r>
              <a:rPr lang="en-US" dirty="0" smtClean="0"/>
              <a:t>Google Sheets </a:t>
            </a:r>
            <a:r>
              <a:rPr lang="ru-RU" dirty="0" smtClean="0"/>
              <a:t>или </a:t>
            </a:r>
            <a:r>
              <a:rPr lang="en-US" dirty="0" smtClean="0"/>
              <a:t>Google Apps Script (API </a:t>
            </a:r>
            <a:r>
              <a:rPr lang="ru-RU" dirty="0" smtClean="0"/>
              <a:t>для </a:t>
            </a:r>
            <a:r>
              <a:rPr lang="en-US" dirty="0" err="1" smtClean="0"/>
              <a:t>Javascript</a:t>
            </a:r>
            <a:r>
              <a:rPr lang="en-US" dirty="0" smtClean="0"/>
              <a:t>).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7E77-14F3-6A42-9701-6907F82A1B65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Линейное программирование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решения задач линейного программирования используется оптимизатор </a:t>
            </a:r>
            <a:r>
              <a:rPr lang="en-US" dirty="0"/>
              <a:t>Glop.</a:t>
            </a:r>
            <a:endParaRPr lang="ru-RU" dirty="0"/>
          </a:p>
          <a:p>
            <a:r>
              <a:rPr lang="ru-RU" dirty="0"/>
              <a:t>Можно решать через </a:t>
            </a:r>
            <a:r>
              <a:rPr lang="en-US" dirty="0"/>
              <a:t>OR-Tools,  Google Sheets </a:t>
            </a:r>
            <a:r>
              <a:rPr lang="ru-RU" dirty="0"/>
              <a:t>или </a:t>
            </a:r>
            <a:r>
              <a:rPr lang="en-US" dirty="0"/>
              <a:t>Google App </a:t>
            </a:r>
            <a:r>
              <a:rPr lang="en-US" dirty="0" smtClean="0"/>
              <a:t>Script</a:t>
            </a:r>
          </a:p>
          <a:p>
            <a:r>
              <a:rPr lang="ru-RU" dirty="0" smtClean="0"/>
              <a:t>Пример кода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>
                <a:solidFill>
                  <a:srgbClr val="D81B60"/>
                </a:solidFill>
              </a:rPr>
              <a:t>// x + 2y &lt;= 14.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>
                <a:solidFill>
                  <a:srgbClr val="9C27B0"/>
                </a:solidFill>
              </a:rPr>
              <a:t>MPConstraint</a:t>
            </a:r>
            <a:r>
              <a:rPr lang="en-US" dirty="0"/>
              <a:t>* </a:t>
            </a:r>
            <a:r>
              <a:rPr lang="en-US" dirty="0" err="1">
                <a:solidFill>
                  <a:srgbClr val="3B78E7"/>
                </a:solidFill>
              </a:rPr>
              <a:t>const</a:t>
            </a:r>
            <a:r>
              <a:rPr lang="en-US" dirty="0"/>
              <a:t> c0 = </a:t>
            </a:r>
            <a:r>
              <a:rPr lang="en-US" dirty="0" err="1"/>
              <a:t>solver.</a:t>
            </a:r>
            <a:r>
              <a:rPr lang="en-US" dirty="0" err="1">
                <a:solidFill>
                  <a:srgbClr val="9C27B0"/>
                </a:solidFill>
              </a:rPr>
              <a:t>MakeRowConstraint</a:t>
            </a:r>
            <a:r>
              <a:rPr lang="en-US" dirty="0"/>
              <a:t>(-infinity, </a:t>
            </a:r>
            <a:r>
              <a:rPr lang="en-US" dirty="0">
                <a:solidFill>
                  <a:srgbClr val="C53929"/>
                </a:solidFill>
              </a:rPr>
              <a:t>14.0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 c0-&gt;</a:t>
            </a:r>
            <a:r>
              <a:rPr lang="en-US" dirty="0" err="1">
                <a:solidFill>
                  <a:srgbClr val="9C27B0"/>
                </a:solidFill>
              </a:rPr>
              <a:t>SetCoefficient</a:t>
            </a:r>
            <a:r>
              <a:rPr lang="en-US" dirty="0"/>
              <a:t>(x, </a:t>
            </a:r>
            <a:r>
              <a:rPr lang="en-US" dirty="0">
                <a:solidFill>
                  <a:srgbClr val="C53929"/>
                </a:solidFill>
              </a:rPr>
              <a:t>1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 c0-&gt;</a:t>
            </a:r>
            <a:r>
              <a:rPr lang="en-US" dirty="0" err="1">
                <a:solidFill>
                  <a:srgbClr val="9C27B0"/>
                </a:solidFill>
              </a:rPr>
              <a:t>SetCoefficient</a:t>
            </a:r>
            <a:r>
              <a:rPr lang="en-US" dirty="0"/>
              <a:t>(y, </a:t>
            </a:r>
            <a:r>
              <a:rPr lang="en-US" dirty="0">
                <a:solidFill>
                  <a:srgbClr val="C53929"/>
                </a:solidFill>
              </a:rPr>
              <a:t>2</a:t>
            </a:r>
            <a:r>
              <a:rPr lang="en-US" dirty="0" smtClean="0"/>
              <a:t>);</a:t>
            </a:r>
          </a:p>
          <a:p>
            <a:r>
              <a:rPr lang="ru-RU" dirty="0" smtClean="0"/>
              <a:t>Пример </a:t>
            </a:r>
            <a:r>
              <a:rPr lang="ru-RU" dirty="0"/>
              <a:t>решения задачи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https://developers.google.com/optimization/introduction/</a:t>
            </a:r>
            <a:r>
              <a:rPr lang="en-US" dirty="0" err="1">
                <a:hlinkClick r:id="rId3"/>
              </a:rPr>
              <a:t>using#lp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7E77-14F3-6A42-9701-6907F82A1B6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4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Целочисленное программирование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 умолчанию используется оптимизатор </a:t>
            </a:r>
            <a:r>
              <a:rPr lang="en-US" dirty="0" smtClean="0"/>
              <a:t>CBC. </a:t>
            </a:r>
            <a:r>
              <a:rPr lang="ru-RU" dirty="0" smtClean="0"/>
              <a:t>Если собирать </a:t>
            </a:r>
            <a:r>
              <a:rPr lang="en-US" dirty="0" smtClean="0"/>
              <a:t>OR-Tools </a:t>
            </a:r>
            <a:r>
              <a:rPr lang="ru-RU" dirty="0" smtClean="0"/>
              <a:t>из исходников</a:t>
            </a:r>
            <a:r>
              <a:rPr lang="en-US" dirty="0" smtClean="0"/>
              <a:t>, </a:t>
            </a:r>
            <a:r>
              <a:rPr lang="ru-RU" dirty="0" smtClean="0"/>
              <a:t>можно использовать другие оптимизаторы</a:t>
            </a:r>
            <a:r>
              <a:rPr lang="en-US" dirty="0" smtClean="0"/>
              <a:t>, </a:t>
            </a:r>
            <a:r>
              <a:rPr lang="ru-RU" dirty="0" smtClean="0"/>
              <a:t>такие как </a:t>
            </a:r>
            <a:r>
              <a:rPr lang="en-US" dirty="0" smtClean="0"/>
              <a:t>SCIP, GLPK, </a:t>
            </a:r>
            <a:r>
              <a:rPr lang="en-US" dirty="0" err="1" smtClean="0"/>
              <a:t>Gurobi</a:t>
            </a:r>
            <a:r>
              <a:rPr lang="en-US" dirty="0" smtClean="0"/>
              <a:t>.</a:t>
            </a:r>
          </a:p>
          <a:p>
            <a:r>
              <a:rPr lang="ru-RU" dirty="0" smtClean="0"/>
              <a:t>Пример кода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/>
              <a:t>  </a:t>
            </a:r>
            <a:r>
              <a:rPr lang="en-US" dirty="0">
                <a:solidFill>
                  <a:srgbClr val="D81B60"/>
                </a:solidFill>
              </a:rPr>
              <a:t># x + 7 * y &lt;= 17.5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constraint1 = </a:t>
            </a:r>
            <a:r>
              <a:rPr lang="en-US" dirty="0" err="1"/>
              <a:t>solver.</a:t>
            </a:r>
            <a:r>
              <a:rPr lang="en-US" dirty="0" err="1">
                <a:solidFill>
                  <a:srgbClr val="9C27B0"/>
                </a:solidFill>
              </a:rPr>
              <a:t>Constraint</a:t>
            </a:r>
            <a:r>
              <a:rPr lang="en-US" dirty="0"/>
              <a:t>(-</a:t>
            </a:r>
            <a:r>
              <a:rPr lang="en-US" dirty="0" err="1"/>
              <a:t>solver.infinity</a:t>
            </a:r>
            <a:r>
              <a:rPr lang="en-US" dirty="0"/>
              <a:t>(), </a:t>
            </a:r>
            <a:r>
              <a:rPr lang="en-US" dirty="0">
                <a:solidFill>
                  <a:srgbClr val="C53929"/>
                </a:solidFill>
              </a:rPr>
              <a:t>17.5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 constraint1.</a:t>
            </a:r>
            <a:r>
              <a:rPr lang="en-US" dirty="0">
                <a:solidFill>
                  <a:srgbClr val="9C27B0"/>
                </a:solidFill>
              </a:rPr>
              <a:t>SetCoefficient</a:t>
            </a:r>
            <a:r>
              <a:rPr lang="en-US" dirty="0"/>
              <a:t>(x, </a:t>
            </a:r>
            <a:r>
              <a:rPr lang="en-US" dirty="0">
                <a:solidFill>
                  <a:srgbClr val="C53929"/>
                </a:solidFill>
              </a:rPr>
              <a:t>1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 constraint1.</a:t>
            </a:r>
            <a:r>
              <a:rPr lang="en-US" dirty="0">
                <a:solidFill>
                  <a:srgbClr val="9C27B0"/>
                </a:solidFill>
              </a:rPr>
              <a:t>SetCoefficient</a:t>
            </a:r>
            <a:r>
              <a:rPr lang="en-US" dirty="0"/>
              <a:t>(y, </a:t>
            </a:r>
            <a:r>
              <a:rPr lang="en-US" dirty="0">
                <a:solidFill>
                  <a:srgbClr val="C53929"/>
                </a:solidFill>
              </a:rPr>
              <a:t>7</a:t>
            </a:r>
            <a:r>
              <a:rPr lang="en-US" dirty="0"/>
              <a:t>)</a:t>
            </a:r>
            <a:endParaRPr lang="en-US" dirty="0" smtClean="0"/>
          </a:p>
          <a:p>
            <a:r>
              <a:rPr lang="ru-RU" dirty="0" smtClean="0"/>
              <a:t>Пример решения задачи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https://developers.google.com/optimization/mip/integer_opt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7E77-14F3-6A42-9701-6907F82A1B6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3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помощью </a:t>
            </a:r>
            <a:r>
              <a:rPr lang="en-US" dirty="0"/>
              <a:t>Google Optimization Tools </a:t>
            </a:r>
            <a:r>
              <a:rPr lang="ru-RU" dirty="0"/>
              <a:t>можно решать множество других задач</a:t>
            </a:r>
            <a:r>
              <a:rPr lang="en-US" dirty="0"/>
              <a:t>. </a:t>
            </a:r>
            <a:r>
              <a:rPr lang="ru-RU" dirty="0"/>
              <a:t> Например</a:t>
            </a:r>
            <a:r>
              <a:rPr lang="en-US" dirty="0"/>
              <a:t>, </a:t>
            </a:r>
            <a:r>
              <a:rPr lang="ru-RU" dirty="0"/>
              <a:t>задачу коммивояжера</a:t>
            </a:r>
            <a:r>
              <a:rPr lang="en-US" dirty="0"/>
              <a:t>, </a:t>
            </a:r>
            <a:r>
              <a:rPr lang="ru-RU" dirty="0"/>
              <a:t>транспортные задачи</a:t>
            </a:r>
            <a:r>
              <a:rPr lang="en-US" dirty="0"/>
              <a:t>, </a:t>
            </a:r>
            <a:r>
              <a:rPr lang="ru-RU" dirty="0"/>
              <a:t> задачи про потоки</a:t>
            </a:r>
            <a:r>
              <a:rPr lang="en-US" dirty="0"/>
              <a:t>, </a:t>
            </a:r>
            <a:r>
              <a:rPr lang="ru-RU" dirty="0"/>
              <a:t>задачи о расписаниях (</a:t>
            </a:r>
            <a:r>
              <a:rPr lang="en-US" dirty="0"/>
              <a:t>scheduling problems),  </a:t>
            </a:r>
            <a:r>
              <a:rPr lang="ru-RU" dirty="0"/>
              <a:t>задачи о рюкзаке</a:t>
            </a:r>
            <a:r>
              <a:rPr lang="en-US" dirty="0"/>
              <a:t>. 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7E77-14F3-6A42-9701-6907F82A1B6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5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Optimization Tools </a:t>
            </a:r>
            <a:r>
              <a:rPr lang="mr-IN" dirty="0"/>
              <a:t>–</a:t>
            </a:r>
            <a:r>
              <a:rPr lang="ru-RU" dirty="0"/>
              <a:t> библиотека</a:t>
            </a:r>
            <a:r>
              <a:rPr lang="en-US" dirty="0"/>
              <a:t>, </a:t>
            </a:r>
            <a:r>
              <a:rPr lang="ru-RU" dirty="0"/>
              <a:t>обладающая очень большой функциональностью</a:t>
            </a:r>
            <a:r>
              <a:rPr lang="en-US" dirty="0"/>
              <a:t>, </a:t>
            </a:r>
            <a:r>
              <a:rPr lang="ru-RU" dirty="0"/>
              <a:t>гибкостью</a:t>
            </a:r>
            <a:r>
              <a:rPr lang="en-US" dirty="0"/>
              <a:t>, </a:t>
            </a:r>
            <a:r>
              <a:rPr lang="ru-RU" dirty="0"/>
              <a:t>и хорошей документацией</a:t>
            </a:r>
            <a:r>
              <a:rPr lang="en-US" dirty="0"/>
              <a:t>.</a:t>
            </a:r>
            <a:r>
              <a:rPr lang="ru-RU" dirty="0"/>
              <a:t> Она действительно может быть полезна в нашем проекте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7E77-14F3-6A42-9701-6907F82A1B6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83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андероль">
  <a:themeElements>
    <a:clrScheme name="Бандероль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Бандероль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Бандероль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446</TotalTime>
  <Words>228</Words>
  <Application>Microsoft Macintosh PowerPoint</Application>
  <PresentationFormat>Широкоэкранный</PresentationFormat>
  <Paragraphs>36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Calibri</vt:lpstr>
      <vt:lpstr>Corbel</vt:lpstr>
      <vt:lpstr>Gill Sans MT</vt:lpstr>
      <vt:lpstr>Mangal</vt:lpstr>
      <vt:lpstr>Arial</vt:lpstr>
      <vt:lpstr>Бандероль</vt:lpstr>
      <vt:lpstr>Google optimization tools</vt:lpstr>
      <vt:lpstr>Содержание</vt:lpstr>
      <vt:lpstr>Что это такое?</vt:lpstr>
      <vt:lpstr>Линейное программирование</vt:lpstr>
      <vt:lpstr>Целочисленное программирование</vt:lpstr>
      <vt:lpstr>Другие задачи</vt:lpstr>
      <vt:lpstr>ВЫВОДЫ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optimization tools</dc:title>
  <dc:creator>Усачёв Данила Иванович</dc:creator>
  <cp:lastModifiedBy>Усачёв Данила Иванович</cp:lastModifiedBy>
  <cp:revision>37</cp:revision>
  <dcterms:created xsi:type="dcterms:W3CDTF">2017-11-13T12:59:34Z</dcterms:created>
  <dcterms:modified xsi:type="dcterms:W3CDTF">2017-11-22T08:26:08Z</dcterms:modified>
</cp:coreProperties>
</file>