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74" r:id="rId3"/>
    <p:sldId id="258" r:id="rId4"/>
    <p:sldId id="257" r:id="rId5"/>
    <p:sldId id="259" r:id="rId6"/>
    <p:sldId id="260" r:id="rId7"/>
    <p:sldId id="264" r:id="rId8"/>
    <p:sldId id="266" r:id="rId9"/>
    <p:sldId id="267" r:id="rId10"/>
    <p:sldId id="268" r:id="rId11"/>
    <p:sldId id="269" r:id="rId12"/>
    <p:sldId id="270" r:id="rId13"/>
    <p:sldId id="265" r:id="rId14"/>
    <p:sldId id="261" r:id="rId15"/>
    <p:sldId id="271" r:id="rId16"/>
    <p:sldId id="272" r:id="rId17"/>
    <p:sldId id="262" r:id="rId18"/>
    <p:sldId id="263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785DB-D87A-4139-9166-8E12019326DB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79949-A184-482D-8DB6-C360E681B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653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CB43-3F40-460B-A1A7-07DAB44E4415}" type="datetime1">
              <a:rPr lang="en-US" smtClean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B138-8231-40AD-8361-B6FFE879BCB2}" type="datetime1">
              <a:rPr lang="en-US" smtClean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FC26-5F17-45F9-96C7-F85717D47A66}" type="datetime1">
              <a:rPr lang="en-US" smtClean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15DA-AF32-4699-8B75-339EF7AD2F64}" type="datetime1">
              <a:rPr lang="en-US" smtClean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80FA-BBC9-4347-A98C-B827A0107936}" type="datetime1">
              <a:rPr lang="en-US" smtClean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0193-A49B-4E9C-A219-1D3FA589CC39}" type="datetime1">
              <a:rPr lang="en-US" smtClean="0"/>
              <a:t>11/23/2017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909E-43FF-4010-8D69-8CB746B103A5}" type="datetime1">
              <a:rPr lang="en-US" smtClean="0"/>
              <a:t>11/23/2017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C72E-FEEF-4578-BF8D-7B0422A30800}" type="datetime1">
              <a:rPr lang="en-US" smtClean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7B79-6D30-4B08-A872-E7EE8FEE2220}" type="datetime1">
              <a:rPr lang="en-US" smtClean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6C3C-966A-432A-918A-EE632ACBB9B8}" type="datetime1">
              <a:rPr lang="en-US" smtClean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F83E-B248-4352-A399-87D7073C5541}" type="datetime1">
              <a:rPr lang="en-US" smtClean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6C16-673F-43F2-B69A-CDD271002ADE}" type="datetime1">
              <a:rPr lang="en-US" smtClean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8FE5D-4AE6-4F98-BF12-5D6F443FC45A}" type="datetime1">
              <a:rPr lang="en-US" smtClean="0"/>
              <a:t>11/23/2017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70CF-AAB2-4FD0-BC1E-87070D99999D}" type="datetime1">
              <a:rPr lang="en-US" smtClean="0"/>
              <a:t>11/23/2017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EDAF-65A7-4F10-BE80-6E236EB08CC7}" type="datetime1">
              <a:rPr lang="en-US" smtClean="0"/>
              <a:t>11/23/2017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4A38-FD4F-4AE3-AA9E-84F00E1315FC}" type="datetime1">
              <a:rPr lang="en-US" smtClean="0"/>
              <a:t>11/23/2017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6281-53E1-4A61-9414-AEF85E93900E}" type="datetime1">
              <a:rPr lang="en-US" smtClean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84CADF9-8529-4B0A-A56F-678E55612D77}" type="datetime1">
              <a:rPr lang="en-US" smtClean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ms.com/latest/docs/" TargetMode="External"/><Relationship Id="rId2" Type="http://schemas.openxmlformats.org/officeDocument/2006/relationships/hyperlink" Target="https://www.gam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ams.com/products/simple-example/" TargetMode="External"/><Relationship Id="rId4" Type="http://schemas.openxmlformats.org/officeDocument/2006/relationships/hyperlink" Target="https://www.gams.com/fileadmin/community/contrib/doc/gamsman_russian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ms.com/fileadmin/academicp.pdf" TargetMode="External"/><Relationship Id="rId2" Type="http://schemas.openxmlformats.org/officeDocument/2006/relationships/hyperlink" Target="https://www.gams.com/fileadmin/commercialp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psolve.sourceforge.net/5.5/mps-format.htm" TargetMode="External"/><Relationship Id="rId2" Type="http://schemas.openxmlformats.org/officeDocument/2006/relationships/hyperlink" Target="https://en.wikipedia.org/wiki/MPS_(format)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lpsolve.sourceforge.net/5.0/CPLEX-format.ht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mpl.com/resources/the-ampl-book/chapter-downloads/" TargetMode="External"/><Relationship Id="rId2" Type="http://schemas.openxmlformats.org/officeDocument/2006/relationships/hyperlink" Target="http://amp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oa7.socionet.ru/files/AMPL.pd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ampl.com/try-ampl/star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1E00B-B2F4-42DC-8B9E-BD524208B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Языки моделирования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A5FB1F-1552-4BA5-925B-08FC6D048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Владислав </a:t>
            </a:r>
            <a:r>
              <a:rPr lang="ru-RU" dirty="0" err="1">
                <a:latin typeface="+mn-lt"/>
              </a:rPr>
              <a:t>кочергин</a:t>
            </a:r>
            <a:r>
              <a:rPr lang="ru-RU" dirty="0">
                <a:latin typeface="+mn-lt"/>
              </a:rPr>
              <a:t>, бпми161, 24 ноября 2017 года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46CE17-5F3B-4B7F-8E6A-1560F10C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27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EA573F-4A7E-4D79-8007-447E047A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 (A Modeling Language for Mathematical Programming)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506C8A-8EA0-47FC-A99D-CA3F59C82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7635" y="2052918"/>
            <a:ext cx="3132218" cy="4195481"/>
          </a:xfrm>
        </p:spPr>
        <p:txBody>
          <a:bodyPr/>
          <a:lstStyle/>
          <a:p>
            <a:r>
              <a:rPr lang="ru-RU" dirty="0"/>
              <a:t>Примерный файл модели (его можно найти в файлах, прилагаемых к </a:t>
            </a:r>
            <a:r>
              <a:rPr lang="ru-RU" dirty="0" err="1"/>
              <a:t>туториалу</a:t>
            </a:r>
            <a:r>
              <a:rPr lang="ru-RU" dirty="0"/>
              <a:t>, он также прилагается к </a:t>
            </a:r>
            <a:r>
              <a:rPr lang="ru-RU" dirty="0" err="1"/>
              <a:t>демо</a:t>
            </a:r>
            <a:r>
              <a:rPr lang="ru-RU" dirty="0"/>
              <a:t>-версии).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54F1D0-ADE3-447E-B8F0-A2AC99BB1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052918"/>
            <a:ext cx="5545000" cy="311543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EE58ED-6D32-4F1D-8444-4C3DDD1F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01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EF15AF-0207-4285-B9E8-C2F54A45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 (A Modeling Language for Mathematical Programming)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F0FFEE-9DF2-4229-8FA9-30D730579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374" y="2052918"/>
            <a:ext cx="3198479" cy="4195481"/>
          </a:xfrm>
        </p:spPr>
        <p:txBody>
          <a:bodyPr/>
          <a:lstStyle/>
          <a:p>
            <a:r>
              <a:rPr lang="ru-RU" dirty="0"/>
              <a:t>Примерный файл с данными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508842-8793-4437-9394-1B63FC8BB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052917"/>
            <a:ext cx="5553225" cy="3486491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A41EDE-A563-4F55-AB29-171DFB17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2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5DA8F-6F29-4A42-ADF3-3704728E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 (A Modeling Language for Mathematical Programming)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4CE0E3D-9E66-48E0-963C-FE9E1C7B0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519" y="1888436"/>
            <a:ext cx="8603906" cy="4604287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0309E55-0899-4C20-A55F-48B6513F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541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544F8-8DC0-4DA4-A3CB-A01FEDE6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 (A Modeling Language for Mathematical Programming)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313D98-C44D-4DFE-B728-59044450F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Плюсы</a:t>
            </a:r>
          </a:p>
          <a:p>
            <a:pPr marL="457200" indent="-457200">
              <a:buAutoNum type="arabicPeriod"/>
            </a:pPr>
            <a:r>
              <a:rPr lang="ru-RU" dirty="0"/>
              <a:t>Язык поддерживается многими популярными оптимизаторами</a:t>
            </a:r>
          </a:p>
          <a:p>
            <a:pPr marL="457200" indent="-457200">
              <a:buAutoNum type="arabicPeriod"/>
            </a:pPr>
            <a:r>
              <a:rPr lang="ru-RU" dirty="0"/>
              <a:t>Есть бесплатный </a:t>
            </a:r>
            <a:r>
              <a:rPr lang="ru-RU" dirty="0" err="1"/>
              <a:t>туториал</a:t>
            </a:r>
            <a:r>
              <a:rPr lang="ru-RU" dirty="0"/>
              <a:t> от разработчиков языка</a:t>
            </a:r>
          </a:p>
          <a:p>
            <a:r>
              <a:rPr lang="ru-RU" dirty="0"/>
              <a:t>Минусы</a:t>
            </a:r>
          </a:p>
          <a:p>
            <a:pPr marL="457200" indent="-457200">
              <a:buAutoNum type="arabicPeriod"/>
            </a:pPr>
            <a:r>
              <a:rPr lang="ru-RU" dirty="0"/>
              <a:t>Нужно искать бесплатные </a:t>
            </a:r>
            <a:r>
              <a:rPr lang="ru-RU" dirty="0" err="1"/>
              <a:t>солверы</a:t>
            </a:r>
            <a:r>
              <a:rPr lang="ru-RU" dirty="0"/>
              <a:t> без ограничений на количество переменных и ограничений.</a:t>
            </a:r>
          </a:p>
          <a:p>
            <a:pPr marL="457200" indent="-457200">
              <a:buAutoNum type="arabicPeriod"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889718-21E2-46F4-9C94-5475C3BF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379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85329-1A4D-4918-88BA-6DC9AFD9D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GAMS (General Algebraic Modeling System)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08C736-0C77-4615-8585-45C211657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https://www.gams.com/</a:t>
            </a:r>
            <a:endParaRPr lang="ru-RU" dirty="0"/>
          </a:p>
          <a:p>
            <a:r>
              <a:rPr lang="ru-RU" dirty="0"/>
              <a:t>В 1</a:t>
            </a:r>
            <a:r>
              <a:rPr lang="en-US" dirty="0"/>
              <a:t>976 </a:t>
            </a:r>
            <a:r>
              <a:rPr lang="ru-RU" dirty="0"/>
              <a:t>идея </a:t>
            </a:r>
            <a:r>
              <a:rPr lang="en-US" dirty="0"/>
              <a:t>GAMS </a:t>
            </a:r>
            <a:r>
              <a:rPr lang="ru-RU" dirty="0"/>
              <a:t>презентована на Международном симпозиуме математического программирования (</a:t>
            </a:r>
            <a:r>
              <a:rPr lang="en-US" dirty="0"/>
              <a:t>International Symposium on Mathematical Programming, ISMP)</a:t>
            </a:r>
            <a:r>
              <a:rPr lang="ru-RU" dirty="0"/>
              <a:t> в Будапеште</a:t>
            </a:r>
          </a:p>
          <a:p>
            <a:r>
              <a:rPr lang="ru-RU" dirty="0"/>
              <a:t>Обновляется</a:t>
            </a:r>
          </a:p>
          <a:p>
            <a:r>
              <a:rPr lang="ru-RU" dirty="0"/>
              <a:t>Есть официальная документация: </a:t>
            </a:r>
            <a:r>
              <a:rPr lang="en-US" dirty="0">
                <a:hlinkClick r:id="rId3"/>
              </a:rPr>
              <a:t>https://www.gams.com/latest/docs/</a:t>
            </a:r>
            <a:r>
              <a:rPr lang="ru-RU" dirty="0"/>
              <a:t> </a:t>
            </a:r>
          </a:p>
          <a:p>
            <a:r>
              <a:rPr lang="ru-RU" dirty="0" err="1"/>
              <a:t>Туториал</a:t>
            </a:r>
            <a:r>
              <a:rPr lang="ru-RU" dirty="0"/>
              <a:t> на русском: </a:t>
            </a:r>
            <a:r>
              <a:rPr lang="en-US" dirty="0">
                <a:hlinkClick r:id="rId4"/>
              </a:rPr>
              <a:t>https://www.gams.com/fileadmin/community/contrib/doc/gamsman_russian.pdf</a:t>
            </a:r>
            <a:r>
              <a:rPr lang="ru-RU" dirty="0"/>
              <a:t> </a:t>
            </a:r>
          </a:p>
          <a:p>
            <a:r>
              <a:rPr lang="ru-RU" dirty="0"/>
              <a:t>Пример кода: </a:t>
            </a:r>
            <a:r>
              <a:rPr lang="en-US" dirty="0">
                <a:hlinkClick r:id="rId5"/>
              </a:rPr>
              <a:t>https://www.gams.com/products/simple-example/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6B9DFA-6271-43B2-98A1-BC2D9B59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06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85329-1A4D-4918-88BA-6DC9AFD9D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GAMS (General Algebraic Modeling System)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08C736-0C77-4615-8585-45C211657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ru-RU" dirty="0"/>
              <a:t>Прайс-листы</a:t>
            </a:r>
          </a:p>
          <a:p>
            <a:pPr marL="0" indent="0">
              <a:buNone/>
            </a:pPr>
            <a:r>
              <a:rPr lang="ru-RU" dirty="0"/>
              <a:t>1. </a:t>
            </a:r>
            <a:r>
              <a:rPr lang="en-US" dirty="0"/>
              <a:t>Commercial: </a:t>
            </a:r>
            <a:r>
              <a:rPr lang="en-US" dirty="0">
                <a:hlinkClick r:id="rId2"/>
              </a:rPr>
              <a:t>https://www.gams.com/fileadmin/commercialp.pdf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2. </a:t>
            </a:r>
            <a:r>
              <a:rPr lang="en-US" dirty="0"/>
              <a:t>Academic: </a:t>
            </a:r>
            <a:r>
              <a:rPr lang="en-US" dirty="0">
                <a:hlinkClick r:id="rId3"/>
              </a:rPr>
              <a:t>https://www.gams.com/fileadmin/academicp.pdf</a:t>
            </a:r>
            <a:endParaRPr lang="en-US" dirty="0"/>
          </a:p>
          <a:p>
            <a:r>
              <a:rPr lang="ru-RU" dirty="0"/>
              <a:t>Есть бесплатная </a:t>
            </a:r>
            <a:r>
              <a:rPr lang="ru-RU" dirty="0" err="1"/>
              <a:t>демо</a:t>
            </a:r>
            <a:r>
              <a:rPr lang="ru-RU" dirty="0"/>
              <a:t>-версия, ограничения:</a:t>
            </a:r>
          </a:p>
          <a:p>
            <a:pPr marL="0" indent="0">
              <a:buNone/>
            </a:pPr>
            <a:r>
              <a:rPr lang="ru-RU" dirty="0"/>
              <a:t>1. Не более 300 переменных и ограничений</a:t>
            </a:r>
          </a:p>
          <a:p>
            <a:pPr marL="0" indent="0">
              <a:buNone/>
            </a:pPr>
            <a:r>
              <a:rPr lang="ru-RU" dirty="0"/>
              <a:t>2. Не более 2000 ненулевых элементов</a:t>
            </a:r>
          </a:p>
          <a:p>
            <a:pPr marL="0" indent="0">
              <a:buNone/>
            </a:pPr>
            <a:r>
              <a:rPr lang="ru-RU" dirty="0"/>
              <a:t>3. Не более 50 дискретных величин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A0B23E-8FA3-48A0-86FD-7338A2D7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857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85329-1A4D-4918-88BA-6DC9AFD9D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GAMS (General Algebraic Modeling System)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08C736-0C77-4615-8585-45C211657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ru-RU" dirty="0"/>
              <a:t>По поводу плюсов и минусов всё аналогично </a:t>
            </a:r>
            <a:r>
              <a:rPr lang="en-US" dirty="0"/>
              <a:t>AMPL</a:t>
            </a:r>
            <a:endParaRPr lang="ru-RU" dirty="0"/>
          </a:p>
          <a:p>
            <a:r>
              <a:rPr lang="ru-RU" dirty="0"/>
              <a:t>Плюсы</a:t>
            </a:r>
          </a:p>
          <a:p>
            <a:pPr marL="457200" indent="-457200">
              <a:buAutoNum type="arabicPeriod"/>
            </a:pPr>
            <a:r>
              <a:rPr lang="ru-RU" dirty="0"/>
              <a:t>Язык поддерживается многими популярными оптимизаторами</a:t>
            </a:r>
          </a:p>
          <a:p>
            <a:pPr marL="457200" indent="-457200">
              <a:buAutoNum type="arabicPeriod"/>
            </a:pPr>
            <a:r>
              <a:rPr lang="ru-RU" dirty="0"/>
              <a:t>Есть документация от разработчиков языка</a:t>
            </a:r>
          </a:p>
          <a:p>
            <a:r>
              <a:rPr lang="ru-RU" dirty="0"/>
              <a:t>Минусы</a:t>
            </a:r>
          </a:p>
          <a:p>
            <a:pPr marL="457200" indent="-457200">
              <a:buAutoNum type="arabicPeriod"/>
            </a:pPr>
            <a:r>
              <a:rPr lang="ru-RU" dirty="0"/>
              <a:t>Нужно искать бесплатные </a:t>
            </a:r>
            <a:r>
              <a:rPr lang="ru-RU" dirty="0" err="1"/>
              <a:t>солверы</a:t>
            </a:r>
            <a:r>
              <a:rPr lang="ru-RU" dirty="0"/>
              <a:t> без ограничений на количество переменных и ограничений.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25BD8A-A12B-4218-B53A-D59C89EDD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34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1DB2E-BB41-490F-B59F-55A7C7DB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MPS</a:t>
            </a:r>
            <a:r>
              <a:rPr lang="ru-RU" dirty="0"/>
              <a:t> </a:t>
            </a:r>
            <a:r>
              <a:rPr lang="en-US" dirty="0"/>
              <a:t>(Mathematical Programming System)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30959E-872D-436E-9A24-09917B81A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 кода на Википедии: </a:t>
            </a:r>
            <a:r>
              <a:rPr lang="en-US" dirty="0">
                <a:hlinkClick r:id="rId2"/>
              </a:rPr>
              <a:t>https://en.wikipedia.org/wiki/MPS_(format)</a:t>
            </a:r>
            <a:endParaRPr lang="ru-RU" dirty="0"/>
          </a:p>
          <a:p>
            <a:r>
              <a:rPr lang="ru-RU" dirty="0"/>
              <a:t>Описание формата: </a:t>
            </a:r>
            <a:r>
              <a:rPr lang="en-US" dirty="0">
                <a:hlinkClick r:id="rId3"/>
              </a:rPr>
              <a:t>http://lpsolve.sourceforge.net/5.5/mps-format.htm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/>
              <a:t>Как я понимаю, у этого языка нет своей </a:t>
            </a:r>
            <a:r>
              <a:rPr lang="en-US" dirty="0"/>
              <a:t>IDE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91A4E6-4235-4574-9583-3CF0213B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87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DFF764-6FAA-4F27-9701-8EC70B2C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43DC4B-79E5-40CA-BC96-FDCF24B05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CPLEX-LP </a:t>
            </a:r>
            <a:r>
              <a:rPr lang="ru-RU" dirty="0"/>
              <a:t>формат: </a:t>
            </a:r>
            <a:r>
              <a:rPr lang="en-US" dirty="0">
                <a:hlinkClick r:id="rId2"/>
              </a:rPr>
              <a:t>http://lpsolve.sourceforge.net/5.0/CPLEX-format.htm</a:t>
            </a:r>
            <a:r>
              <a:rPr lang="ru-RU" dirty="0"/>
              <a:t> </a:t>
            </a:r>
          </a:p>
          <a:p>
            <a:r>
              <a:rPr lang="ru-RU" dirty="0"/>
              <a:t>Аналогично я ничего не нашёл про </a:t>
            </a:r>
            <a:r>
              <a:rPr lang="en-US" dirty="0"/>
              <a:t>IDE</a:t>
            </a:r>
            <a:r>
              <a:rPr lang="ru-RU" dirty="0"/>
              <a:t> данного языка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93ECCD-EA8F-4486-A159-F720279A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125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68EFB6-7922-488F-964C-1A7952A8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6F683D-5B7F-4DAA-A973-2F47EE5B4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нашего проекта считаю нужным найти бесплатные </a:t>
            </a:r>
            <a:r>
              <a:rPr lang="ru-RU" dirty="0" err="1"/>
              <a:t>солверы</a:t>
            </a:r>
            <a:r>
              <a:rPr lang="ru-RU" dirty="0"/>
              <a:t> без ограничений на количество переменных и неравенств, поддерживающие </a:t>
            </a:r>
            <a:r>
              <a:rPr lang="en-US" dirty="0"/>
              <a:t>AMPL</a:t>
            </a:r>
            <a:r>
              <a:rPr lang="ru-RU" dirty="0"/>
              <a:t> и </a:t>
            </a:r>
            <a:r>
              <a:rPr lang="en-US" dirty="0"/>
              <a:t>GAMS.</a:t>
            </a:r>
            <a:endParaRPr lang="ru-RU" dirty="0"/>
          </a:p>
          <a:p>
            <a:r>
              <a:rPr lang="ru-RU" dirty="0"/>
              <a:t>Язык </a:t>
            </a:r>
            <a:r>
              <a:rPr lang="en-US" dirty="0"/>
              <a:t>AMPL</a:t>
            </a:r>
            <a:r>
              <a:rPr lang="ru-RU" dirty="0"/>
              <a:t> очень похож на формальную математическую запись, поэтому, как мне кажется, задача получения </a:t>
            </a:r>
            <a:r>
              <a:rPr lang="en-US" dirty="0"/>
              <a:t>AMPL</a:t>
            </a:r>
            <a:r>
              <a:rPr lang="ru-RU" dirty="0"/>
              <a:t>-кода по заданной матрице задачи ЛП вполне реальна.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63E945-A251-4982-89F0-3E2BE7BB9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0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0C7E9-7518-4F9A-BC6D-A6933F58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D604D2-32BD-4E2C-A4B2-6E3DB328F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Статистика использования языков</a:t>
            </a:r>
          </a:p>
          <a:p>
            <a:r>
              <a:rPr lang="en-US" dirty="0"/>
              <a:t>AMPL</a:t>
            </a:r>
          </a:p>
          <a:p>
            <a:r>
              <a:rPr lang="en-US" dirty="0"/>
              <a:t>GAMS</a:t>
            </a:r>
          </a:p>
          <a:p>
            <a:r>
              <a:rPr lang="en-US" dirty="0"/>
              <a:t>MPS</a:t>
            </a:r>
          </a:p>
          <a:p>
            <a:r>
              <a:rPr lang="en-US" dirty="0"/>
              <a:t>LP</a:t>
            </a:r>
          </a:p>
          <a:p>
            <a:r>
              <a:rPr lang="ru-RU" dirty="0"/>
              <a:t>Выводы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2F7082-8D7B-43AE-B68A-07FF5834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1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7ADC4C-31C8-41EF-B3C5-E1CC1297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Статистика использования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linear programming)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2D7C0AE-B10F-4C4C-9ADD-25F497430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171300"/>
            <a:ext cx="9404723" cy="3372898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0BF3F0B-A540-4BFF-87D5-C8A798CC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0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425DA-119C-4D28-AB19-F5C4634B2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10422" cy="1400530"/>
          </a:xfrm>
        </p:spPr>
        <p:txBody>
          <a:bodyPr/>
          <a:lstStyle/>
          <a:p>
            <a:r>
              <a:rPr lang="ru-RU" dirty="0"/>
              <a:t>Статистика использования</a:t>
            </a:r>
            <a:br>
              <a:rPr lang="ru-RU" dirty="0"/>
            </a:br>
            <a:r>
              <a:rPr lang="en-US" dirty="0"/>
              <a:t>(mixed-integer linear programming)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2A1CD9-1F75-44B5-8ACA-1342A3964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EB76CD-7C71-44CE-BCEE-64C053B56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052918"/>
            <a:ext cx="9610422" cy="4352364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34225A7-5196-4D07-A469-EB21D140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7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F9C22F-9553-4301-AB99-BDB29BF6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Языки моделирования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39BB03-ABAC-4D2B-83B5-CBE399F87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Таким образом, наиболее используемые языки для моделирования задач </a:t>
            </a:r>
            <a:r>
              <a:rPr lang="en-US" dirty="0"/>
              <a:t>Linear </a:t>
            </a:r>
            <a:r>
              <a:rPr lang="ru-RU" dirty="0"/>
              <a:t>и</a:t>
            </a:r>
            <a:r>
              <a:rPr lang="en-US" dirty="0"/>
              <a:t> Mixed-integer linear programming</a:t>
            </a:r>
          </a:p>
          <a:p>
            <a:pPr marL="0" indent="0">
              <a:buNone/>
            </a:pPr>
            <a:r>
              <a:rPr lang="en-US" dirty="0"/>
              <a:t>1. AMPL</a:t>
            </a:r>
          </a:p>
          <a:p>
            <a:pPr marL="0" indent="0">
              <a:buNone/>
            </a:pPr>
            <a:r>
              <a:rPr lang="en-US" dirty="0"/>
              <a:t>2. GAMS</a:t>
            </a:r>
          </a:p>
          <a:p>
            <a:pPr marL="0" indent="0">
              <a:buNone/>
            </a:pPr>
            <a:r>
              <a:rPr lang="en-US" dirty="0"/>
              <a:t>3. MPS</a:t>
            </a:r>
          </a:p>
          <a:p>
            <a:pPr marL="0" indent="0">
              <a:buNone/>
            </a:pPr>
            <a:r>
              <a:rPr lang="en-US" dirty="0"/>
              <a:t>4. LP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9C0673-9D49-45F8-92CF-F5B81137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0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5A570-8790-40E0-AB80-FC0281A8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 (A Modeling Language for Mathematical Programming)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A48058-6296-4CF3-9B45-35053E855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http://ampl.com/</a:t>
            </a:r>
            <a:endParaRPr lang="ru-RU" dirty="0"/>
          </a:p>
          <a:p>
            <a:r>
              <a:rPr lang="en-US" dirty="0"/>
              <a:t>AMPL -</a:t>
            </a:r>
            <a:r>
              <a:rPr lang="ru-RU" dirty="0"/>
              <a:t> язык программирования высокого уровня, разработанный в </a:t>
            </a:r>
            <a:r>
              <a:rPr lang="ru-RU" dirty="0" err="1"/>
              <a:t>Bell</a:t>
            </a:r>
            <a:r>
              <a:rPr lang="ru-RU" dirty="0"/>
              <a:t> </a:t>
            </a:r>
            <a:r>
              <a:rPr lang="ru-RU" dirty="0" err="1"/>
              <a:t>Laboratories</a:t>
            </a:r>
            <a:r>
              <a:rPr lang="ru-RU" dirty="0"/>
              <a:t> в 1985 году</a:t>
            </a:r>
            <a:endParaRPr lang="en-US" dirty="0"/>
          </a:p>
          <a:p>
            <a:r>
              <a:rPr lang="ru-RU" dirty="0"/>
              <a:t>Последний релиз (по Википедии) – 12 октября </a:t>
            </a:r>
            <a:r>
              <a:rPr lang="en-US" dirty="0"/>
              <a:t>2013</a:t>
            </a:r>
            <a:r>
              <a:rPr lang="ru-RU" dirty="0"/>
              <a:t> года</a:t>
            </a:r>
          </a:p>
          <a:p>
            <a:r>
              <a:rPr lang="ru-RU" dirty="0"/>
              <a:t>Существует </a:t>
            </a:r>
            <a:r>
              <a:rPr lang="ru-RU" dirty="0" err="1"/>
              <a:t>туториал</a:t>
            </a:r>
            <a:r>
              <a:rPr lang="ru-RU" dirty="0"/>
              <a:t> с файлами примеров, который можно скачать бесплатно с их сайта: </a:t>
            </a:r>
            <a:r>
              <a:rPr lang="en-US" dirty="0">
                <a:hlinkClick r:id="rId3"/>
              </a:rPr>
              <a:t>http://ampl.com/resources/the-ampl-book/chapter-downloads/</a:t>
            </a:r>
            <a:endParaRPr lang="ru-RU" dirty="0"/>
          </a:p>
          <a:p>
            <a:r>
              <a:rPr lang="ru-RU" dirty="0"/>
              <a:t>Ещё один </a:t>
            </a:r>
            <a:r>
              <a:rPr lang="ru-RU" dirty="0" err="1"/>
              <a:t>туториал</a:t>
            </a:r>
            <a:r>
              <a:rPr lang="ru-RU" dirty="0"/>
              <a:t> попроще и на русском: </a:t>
            </a:r>
            <a:r>
              <a:rPr lang="en-US" dirty="0">
                <a:hlinkClick r:id="rId4"/>
              </a:rPr>
              <a:t>http://soa7.socionet.ru/files/AMPL.pdf</a:t>
            </a:r>
            <a:r>
              <a:rPr lang="ru-RU" dirty="0"/>
              <a:t> </a:t>
            </a:r>
          </a:p>
          <a:p>
            <a:endParaRPr lang="ru-RU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43C13A-5A31-4972-A668-9AD0ECC1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610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544F8-8DC0-4DA4-A3CB-A01FEDE6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 (A Modeling Language for Mathematical Programming)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313D98-C44D-4DFE-B728-59044450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383" y="2052918"/>
            <a:ext cx="3145470" cy="4195481"/>
          </a:xfrm>
        </p:spPr>
        <p:txBody>
          <a:bodyPr/>
          <a:lstStyle/>
          <a:p>
            <a:r>
              <a:rPr lang="en-US" dirty="0"/>
              <a:t>Standard Price List</a:t>
            </a:r>
            <a:endParaRPr lang="ru-RU" dirty="0"/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10F53A-2AF7-4337-B247-30CC0572D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052917"/>
            <a:ext cx="5709314" cy="4195481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DBEB3DE-1850-4B82-9814-3905DA9F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36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CD3D6-F56C-40F3-AA74-4BFC1EE1A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 (A Modeling Language for Mathematical Programming)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D99998-EDF2-4400-AC2A-297EB0CE2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8320" y="2052918"/>
            <a:ext cx="3309662" cy="4195481"/>
          </a:xfrm>
        </p:spPr>
        <p:txBody>
          <a:bodyPr/>
          <a:lstStyle/>
          <a:p>
            <a:r>
              <a:rPr lang="en-US" dirty="0"/>
              <a:t>Academic Price List. </a:t>
            </a:r>
            <a:r>
              <a:rPr lang="ru-RU" dirty="0"/>
              <a:t>Для линейных </a:t>
            </a:r>
            <a:r>
              <a:rPr lang="ru-RU" dirty="0" err="1"/>
              <a:t>солверов</a:t>
            </a:r>
            <a:r>
              <a:rPr lang="ru-RU" dirty="0"/>
              <a:t> предоставляется возможность года бесплатного пользования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D37AC56-E137-4060-AD16-CCA5C97C6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052918"/>
            <a:ext cx="3309662" cy="4105497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660FC5-F4C0-4D85-86B4-9A08C0A6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1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25D2E-2117-4A3B-8F1E-09D8B905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 (A Modeling Language for Mathematical Programming)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CFC9F7-EDA1-4367-B31D-1809C58B1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Существует также 30-дневная полная пробная версия и бесплатная </a:t>
            </a:r>
            <a:r>
              <a:rPr lang="ru-RU" dirty="0" err="1"/>
              <a:t>демо</a:t>
            </a:r>
            <a:r>
              <a:rPr lang="ru-RU" dirty="0"/>
              <a:t>-версия, поддерживающая не более 500 переменных и 500 ограничений для линейных задач, и не более 300 переменных и 300 ограничений для нелинейных задач.</a:t>
            </a:r>
          </a:p>
          <a:p>
            <a:r>
              <a:rPr lang="ru-RU" dirty="0"/>
              <a:t>Есть онлайн-сервер: </a:t>
            </a:r>
            <a:r>
              <a:rPr lang="en-US" dirty="0">
                <a:hlinkClick r:id="rId2"/>
              </a:rPr>
              <a:t>http://ampl.com/try-ampl/start/</a:t>
            </a:r>
            <a:r>
              <a:rPr lang="ru-RU" dirty="0"/>
              <a:t> </a:t>
            </a:r>
          </a:p>
          <a:p>
            <a:r>
              <a:rPr lang="ru-RU" dirty="0"/>
              <a:t>На нём можно прогонять примеры из </a:t>
            </a:r>
            <a:r>
              <a:rPr lang="ru-RU" dirty="0" err="1"/>
              <a:t>туториала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1237C0-09C8-4167-B1D6-349D688D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67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495</TotalTime>
  <Words>668</Words>
  <Application>Microsoft Office PowerPoint</Application>
  <PresentationFormat>Широкоэкранный</PresentationFormat>
  <Paragraphs>94</Paragraphs>
  <Slides>19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Ион</vt:lpstr>
      <vt:lpstr>Языки моделирования</vt:lpstr>
      <vt:lpstr>Содержание</vt:lpstr>
      <vt:lpstr>Статистика использования (linear programming)</vt:lpstr>
      <vt:lpstr>Статистика использования (mixed-integer linear programming)</vt:lpstr>
      <vt:lpstr>Языки моделирования</vt:lpstr>
      <vt:lpstr>AMPL (A Modeling Language for Mathematical Programming)</vt:lpstr>
      <vt:lpstr>AMPL (A Modeling Language for Mathematical Programming)</vt:lpstr>
      <vt:lpstr>AMPL (A Modeling Language for Mathematical Programming)</vt:lpstr>
      <vt:lpstr>AMPL (A Modeling Language for Mathematical Programming)</vt:lpstr>
      <vt:lpstr>AMPL (A Modeling Language for Mathematical Programming)</vt:lpstr>
      <vt:lpstr>AMPL (A Modeling Language for Mathematical Programming)</vt:lpstr>
      <vt:lpstr>AMPL (A Modeling Language for Mathematical Programming)</vt:lpstr>
      <vt:lpstr>AMPL (A Modeling Language for Mathematical Programming)</vt:lpstr>
      <vt:lpstr>GAMS (General Algebraic Modeling System) </vt:lpstr>
      <vt:lpstr>GAMS (General Algebraic Modeling System) </vt:lpstr>
      <vt:lpstr>GAMS (General Algebraic Modeling System) </vt:lpstr>
      <vt:lpstr>MPS (Mathematical Programming System)</vt:lpstr>
      <vt:lpstr>LP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Языки моделирования</dc:title>
  <dc:creator>Кочергин Владислав Константинович</dc:creator>
  <cp:lastModifiedBy>Кочергин Владислав Константинович</cp:lastModifiedBy>
  <cp:revision>30</cp:revision>
  <dcterms:created xsi:type="dcterms:W3CDTF">2017-11-21T07:43:37Z</dcterms:created>
  <dcterms:modified xsi:type="dcterms:W3CDTF">2017-11-23T19:11:00Z</dcterms:modified>
</cp:coreProperties>
</file>