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15"/>
  </p:notesMasterIdLst>
  <p:sldIdLst>
    <p:sldId id="256" r:id="rId2"/>
    <p:sldId id="265" r:id="rId3"/>
    <p:sldId id="266" r:id="rId4"/>
    <p:sldId id="264" r:id="rId5"/>
    <p:sldId id="259" r:id="rId6"/>
    <p:sldId id="260" r:id="rId7"/>
    <p:sldId id="261" r:id="rId8"/>
    <p:sldId id="267" r:id="rId9"/>
    <p:sldId id="268" r:id="rId10"/>
    <p:sldId id="262" r:id="rId11"/>
    <p:sldId id="263" r:id="rId12"/>
    <p:sldId id="257" r:id="rId13"/>
    <p:sldId id="25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6DFDA-C983-4EDA-B901-FC2787B1629F}" type="datetimeFigureOut">
              <a:rPr lang="ru-RU" smtClean="0"/>
              <a:t>23.11.2017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66B16-D691-47CA-BB10-73D8E90F2223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866B16-D691-47CA-BB10-73D8E90F2223}" type="slidenum">
              <a:rPr lang="ru-RU" smtClean="0"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602-B985-49D8-B25E-BA597EABBAD7}" type="datetime1">
              <a:rPr lang="ru-RU" smtClean="0"/>
              <a:t>23.11.2017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13C4-4C57-44C4-98B6-EBB06C4CC5B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2487-A082-4355-A416-1A2FF0022788}" type="datetime1">
              <a:rPr lang="ru-RU" smtClean="0"/>
              <a:t>23.11.2017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13C4-4C57-44C4-98B6-EBB06C4CC5B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7D5D2-C16F-4B88-88A4-18BAEBB68995}" type="datetime1">
              <a:rPr lang="ru-RU" smtClean="0"/>
              <a:t>23.11.2017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13C4-4C57-44C4-98B6-EBB06C4CC5B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5472C-FB46-45CB-B208-B6274F4A4706}" type="datetime1">
              <a:rPr lang="ru-RU" smtClean="0"/>
              <a:t>23.11.2017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>
            <a:lvl1pPr algn="ctr">
              <a:defRPr sz="2400">
                <a:solidFill>
                  <a:srgbClr val="FF0000"/>
                </a:solidFill>
              </a:defRPr>
            </a:lvl1pPr>
          </a:lstStyle>
          <a:p>
            <a:fld id="{5F8913C4-4C57-44C4-98B6-EBB06C4CC5BD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ABD17-F17E-4912-86B1-ADDFEE355014}" type="datetime1">
              <a:rPr lang="ru-RU" smtClean="0"/>
              <a:t>23.11.2017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5F8913C4-4C57-44C4-98B6-EBB06C4CC5B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97A2C-B8AE-49D6-820D-21F07B019864}" type="datetime1">
              <a:rPr lang="ru-RU" smtClean="0"/>
              <a:t>23.11.2017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13C4-4C57-44C4-98B6-EBB06C4CC5B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6BFD9-0DA7-4F09-B6F1-D4299B6CEBED}" type="datetime1">
              <a:rPr lang="ru-RU" smtClean="0"/>
              <a:t>23.11.2017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13C4-4C57-44C4-98B6-EBB06C4CC5B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EC576-77AB-4859-B82F-FBD80A520EA1}" type="datetime1">
              <a:rPr lang="ru-RU" smtClean="0"/>
              <a:t>23.11.2017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13C4-4C57-44C4-98B6-EBB06C4CC5B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F75BF-EC7A-46D6-95DD-631214D829AD}" type="datetime1">
              <a:rPr lang="ru-RU" smtClean="0"/>
              <a:t>23.11.2017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13C4-4C57-44C4-98B6-EBB06C4CC5B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4AEEB-A2E6-4816-9702-18F356AB6CDF}" type="datetime1">
              <a:rPr lang="ru-RU" smtClean="0"/>
              <a:t>23.11.2017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13C4-4C57-44C4-98B6-EBB06C4CC5B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BBFA-E419-4873-9B6F-CF1D08C411D8}" type="datetime1">
              <a:rPr lang="ru-RU" smtClean="0"/>
              <a:t>23.11.2017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13C4-4C57-44C4-98B6-EBB06C4CC5B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4B0A7FE-6132-4BD0-9784-DB39BD0EB261}" type="datetime1">
              <a:rPr lang="ru-RU" smtClean="0"/>
              <a:t>23.11.2017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F8913C4-4C57-44C4-98B6-EBB06C4CC5B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neos-guide.org/content/NEOS-API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plato.asu.edu/sub/websub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numawww.mathematik.tu-darmstadt.de/" TargetMode="External"/><Relationship Id="rId2" Type="http://schemas.openxmlformats.org/officeDocument/2006/relationships/hyperlink" Target="http://ampl.com/try-ampl/star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neos-guide.org/Optimization-Guid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1472" y="2143116"/>
            <a:ext cx="7929618" cy="2143140"/>
          </a:xfrm>
          <a:solidFill>
            <a:srgbClr val="C00000"/>
          </a:solidFill>
          <a:ln>
            <a:solidFill>
              <a:schemeClr val="tx2">
                <a:lumMod val="75000"/>
              </a:schemeClr>
            </a:solidFill>
          </a:ln>
        </p:spPr>
        <p:txBody>
          <a:bodyPr>
            <a:noAutofit/>
          </a:bodyPr>
          <a:lstStyle/>
          <a:p>
            <a:r>
              <a:rPr lang="ru-RU" sz="7200" dirty="0" err="1" smtClean="0"/>
              <a:t>Онлайн-платформы</a:t>
            </a:r>
            <a:endParaRPr lang="ru-RU" sz="7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709160"/>
          </a:xfrm>
        </p:spPr>
        <p:txBody>
          <a:bodyPr>
            <a:normAutofit/>
          </a:bodyPr>
          <a:lstStyle/>
          <a:p>
            <a:r>
              <a:rPr lang="ru-RU" dirty="0" smtClean="0"/>
              <a:t>Запускает </a:t>
            </a:r>
            <a:r>
              <a:rPr lang="en-US" dirty="0" smtClean="0"/>
              <a:t>XML-RPC </a:t>
            </a:r>
            <a:r>
              <a:rPr lang="ru-RU" dirty="0" smtClean="0"/>
              <a:t>сервер, который может быть отвечать на запросы клиента, написанного на разных языках, включая </a:t>
            </a:r>
            <a:r>
              <a:rPr lang="en-US" dirty="0" smtClean="0"/>
              <a:t>C, C++, Python, Java </a:t>
            </a:r>
            <a:r>
              <a:rPr lang="ru-RU" dirty="0" smtClean="0"/>
              <a:t>и другие.</a:t>
            </a:r>
          </a:p>
          <a:p>
            <a:r>
              <a:rPr lang="ru-RU" dirty="0" smtClean="0"/>
              <a:t>Все запросы должны быть в </a:t>
            </a:r>
            <a:r>
              <a:rPr lang="en-US" dirty="0" smtClean="0"/>
              <a:t>XML </a:t>
            </a:r>
            <a:r>
              <a:rPr lang="ru-RU" dirty="0" smtClean="0"/>
              <a:t>формате, предусмотренным выбранным </a:t>
            </a:r>
            <a:r>
              <a:rPr lang="en-US" dirty="0" smtClean="0"/>
              <a:t>solver’</a:t>
            </a:r>
            <a:r>
              <a:rPr lang="ru-RU" dirty="0" err="1" smtClean="0"/>
              <a:t>ом</a:t>
            </a:r>
            <a:r>
              <a:rPr lang="ru-RU" dirty="0" smtClean="0"/>
              <a:t>.</a:t>
            </a:r>
          </a:p>
          <a:p>
            <a:r>
              <a:rPr lang="en-US" dirty="0" smtClean="0"/>
              <a:t>NEOS</a:t>
            </a:r>
            <a:r>
              <a:rPr lang="ru-RU" dirty="0" smtClean="0"/>
              <a:t> сам предоставляет клиенты, написанные на </a:t>
            </a:r>
            <a:r>
              <a:rPr lang="en-US" dirty="0" smtClean="0"/>
              <a:t>Python </a:t>
            </a:r>
            <a:r>
              <a:rPr lang="ru-RU" dirty="0" smtClean="0"/>
              <a:t>и </a:t>
            </a:r>
            <a:r>
              <a:rPr lang="en-US" dirty="0" smtClean="0"/>
              <a:t>Java.</a:t>
            </a:r>
            <a:endParaRPr lang="ru-RU" dirty="0" smtClean="0"/>
          </a:p>
          <a:p>
            <a:r>
              <a:rPr lang="ru-RU" dirty="0" err="1" smtClean="0"/>
              <a:t>Гайд</a:t>
            </a:r>
            <a:r>
              <a:rPr lang="ru-RU" dirty="0" smtClean="0"/>
              <a:t> тут (</a:t>
            </a:r>
            <a:r>
              <a:rPr lang="en-US" dirty="0" smtClean="0">
                <a:hlinkClick r:id="rId2"/>
              </a:rPr>
              <a:t>https://neos-guide.org/content/NEOS-API</a:t>
            </a:r>
            <a:r>
              <a:rPr lang="ru-RU" dirty="0" smtClean="0"/>
              <a:t>)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13C4-4C57-44C4-98B6-EBB06C4CC5BD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Дополнительные </a:t>
            </a:r>
            <a:r>
              <a:rPr lang="ru-RU" dirty="0" err="1" smtClean="0"/>
              <a:t>фичи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 </a:t>
            </a:r>
            <a:r>
              <a:rPr lang="en-US" dirty="0" smtClean="0"/>
              <a:t>NEOS’</a:t>
            </a:r>
            <a:r>
              <a:rPr lang="ru-RU" dirty="0" smtClean="0"/>
              <a:t>е описаны многие виды оптимизационных задач, а так же алгоритмы их решения.</a:t>
            </a:r>
          </a:p>
          <a:p>
            <a:r>
              <a:rPr lang="ru-RU" dirty="0" smtClean="0"/>
              <a:t>Для каждого оптимизатора, есть набор тестовых данных.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13C4-4C57-44C4-98B6-EBB06C4CC5BD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 </a:t>
            </a:r>
            <a:r>
              <a:rPr lang="ru-RU" dirty="0" smtClean="0"/>
              <a:t>надо устанавливать сторонний софт, ответ получается сразу на платформе.</a:t>
            </a:r>
          </a:p>
          <a:p>
            <a:r>
              <a:rPr lang="ru-RU" dirty="0" smtClean="0"/>
              <a:t>Зачастую</a:t>
            </a:r>
            <a:r>
              <a:rPr lang="ru-RU" dirty="0" smtClean="0"/>
              <a:t>, простота ввода данных, пользователю не нужно долго разбираться в правилах оформления </a:t>
            </a:r>
            <a:r>
              <a:rPr lang="en-US" dirty="0" smtClean="0"/>
              <a:t>input </a:t>
            </a:r>
            <a:r>
              <a:rPr lang="ru-RU" dirty="0" smtClean="0"/>
              <a:t>файлов.</a:t>
            </a:r>
          </a:p>
          <a:p>
            <a:r>
              <a:rPr lang="ru-RU" dirty="0" smtClean="0"/>
              <a:t>Иногда </a:t>
            </a:r>
            <a:r>
              <a:rPr lang="ru-RU" dirty="0" smtClean="0"/>
              <a:t>присутствует математическое сопровождение, проводимой оптимизации</a:t>
            </a:r>
            <a:r>
              <a:rPr lang="en-US" dirty="0" smtClean="0"/>
              <a:t>.</a:t>
            </a:r>
            <a:endParaRPr lang="ru-RU" dirty="0" smtClean="0"/>
          </a:p>
          <a:p>
            <a:pPr>
              <a:buNone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13C4-4C57-44C4-98B6-EBB06C4CC5BD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Недостатки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Пожалуй</a:t>
            </a:r>
            <a:r>
              <a:rPr lang="ru-RU" dirty="0" smtClean="0"/>
              <a:t>, главный недостаток – это узконаправленность многих онлайн-платофрм, которые способны оптимизировать ограниченный набор задач (например</a:t>
            </a:r>
            <a:r>
              <a:rPr lang="en-US" dirty="0" smtClean="0"/>
              <a:t>,</a:t>
            </a:r>
            <a:r>
              <a:rPr lang="ru-RU" dirty="0" smtClean="0"/>
              <a:t> только </a:t>
            </a:r>
            <a:r>
              <a:rPr lang="en-US" dirty="0" smtClean="0"/>
              <a:t>LP</a:t>
            </a:r>
            <a:r>
              <a:rPr lang="ru-RU" dirty="0" smtClean="0"/>
              <a:t> или только </a:t>
            </a:r>
            <a:r>
              <a:rPr lang="en-US" dirty="0" smtClean="0"/>
              <a:t>Binary quadratic problems)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По </a:t>
            </a:r>
            <a:r>
              <a:rPr lang="ru-RU" dirty="0" smtClean="0"/>
              <a:t>возможностям размера входа и </a:t>
            </a:r>
            <a:r>
              <a:rPr lang="ru-RU" dirty="0" smtClean="0"/>
              <a:t>времени ожидания ответа</a:t>
            </a:r>
            <a:r>
              <a:rPr lang="ru-RU" dirty="0" smtClean="0"/>
              <a:t> </a:t>
            </a:r>
            <a:r>
              <a:rPr lang="ru-RU" dirty="0" smtClean="0"/>
              <a:t>уступает софту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Например, </a:t>
            </a:r>
            <a:r>
              <a:rPr lang="ru-RU" dirty="0" err="1" smtClean="0"/>
              <a:t>онлайн</a:t>
            </a:r>
            <a:r>
              <a:rPr lang="ru-RU" dirty="0" err="1" smtClean="0"/>
              <a:t>-</a:t>
            </a:r>
            <a:r>
              <a:rPr lang="ru-RU" dirty="0" err="1" smtClean="0"/>
              <a:t>версия</a:t>
            </a:r>
            <a:r>
              <a:rPr lang="ru-RU" dirty="0" smtClean="0"/>
              <a:t> </a:t>
            </a:r>
            <a:r>
              <a:rPr lang="en-US" dirty="0" smtClean="0"/>
              <a:t>AMPL </a:t>
            </a:r>
            <a:r>
              <a:rPr lang="ru-RU" dirty="0" smtClean="0"/>
              <a:t>способна принимать до 300 переменных (500 для </a:t>
            </a:r>
            <a:r>
              <a:rPr lang="en-US" dirty="0" smtClean="0"/>
              <a:t>LP) </a:t>
            </a:r>
            <a:r>
              <a:rPr lang="ru-RU" dirty="0" smtClean="0"/>
              <a:t>и до 300 целевых функций и ограничений. В то же время, некоторые версии ПО не имеют ограничений по входу и все упирается в ресурсы используемого компьютера.</a:t>
            </a:r>
          </a:p>
          <a:p>
            <a:pPr lvl="1"/>
            <a:r>
              <a:rPr lang="ru-RU" dirty="0" smtClean="0"/>
              <a:t>Так же, из-за загруженности серверов ответ может быть получен не сразу.</a:t>
            </a:r>
            <a:endParaRPr lang="ru-RU" dirty="0" smtClean="0"/>
          </a:p>
          <a:p>
            <a:pPr>
              <a:buNone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13C4-4C57-44C4-98B6-EBB06C4CC5BD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 презентации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51510" indent="-514350">
              <a:buFont typeface="+mj-lt"/>
              <a:buAutoNum type="arabicPeriod"/>
            </a:pPr>
            <a:r>
              <a:rPr lang="ru-RU" dirty="0" smtClean="0"/>
              <a:t>Список существующих перспективных </a:t>
            </a:r>
            <a:r>
              <a:rPr lang="ru-RU" dirty="0" err="1" smtClean="0"/>
              <a:t>онлайн-платформ</a:t>
            </a:r>
            <a:r>
              <a:rPr lang="ru-RU" dirty="0" smtClean="0"/>
              <a:t> для решения задач оптимизации</a:t>
            </a:r>
          </a:p>
          <a:p>
            <a:pPr marL="651510" indent="-514350">
              <a:buFont typeface="+mj-lt"/>
              <a:buAutoNum type="arabicPeriod"/>
            </a:pPr>
            <a:r>
              <a:rPr lang="ru-RU" dirty="0" smtClean="0"/>
              <a:t>Обзор платформы </a:t>
            </a:r>
            <a:r>
              <a:rPr lang="en-US" dirty="0" smtClean="0"/>
              <a:t>NEOS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ru-RU" dirty="0" smtClean="0"/>
              <a:t>История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ru-RU" dirty="0" smtClean="0"/>
              <a:t>Текущий статус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ru-RU" dirty="0" smtClean="0"/>
              <a:t>Использование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US" dirty="0" smtClean="0"/>
              <a:t>API </a:t>
            </a:r>
            <a:r>
              <a:rPr lang="ru-RU" dirty="0" smtClean="0"/>
              <a:t>и клиенты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ru-RU" dirty="0" smtClean="0"/>
              <a:t>Дополнительный материал</a:t>
            </a:r>
          </a:p>
          <a:p>
            <a:pPr marL="651510" indent="-514350">
              <a:buFont typeface="+mj-lt"/>
              <a:buAutoNum type="arabicPeriod"/>
            </a:pPr>
            <a:r>
              <a:rPr lang="ru-RU" dirty="0" smtClean="0"/>
              <a:t> Выводы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ru-RU" sz="2400" b="1" dirty="0" smtClean="0">
                <a:solidFill>
                  <a:srgbClr val="FF0000"/>
                </a:solidFill>
              </a:rPr>
              <a:t>2</a:t>
            </a:r>
            <a:endParaRPr lang="ru-RU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Онлайн-платформы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Необходимость использовать </a:t>
            </a:r>
            <a:r>
              <a:rPr lang="ru-RU" dirty="0" err="1" smtClean="0"/>
              <a:t>онлайн-платформы</a:t>
            </a:r>
            <a:r>
              <a:rPr lang="ru-RU" dirty="0" smtClean="0"/>
              <a:t> возникает, когда уже сформулирована постановка задачи, но нет необходимого ПО, соответственно все вычисления проводятся на удаленных серверах.</a:t>
            </a:r>
          </a:p>
          <a:p>
            <a:r>
              <a:rPr lang="ru-RU" dirty="0" smtClean="0"/>
              <a:t>При определенном выборе платформы нужно составить требуемый </a:t>
            </a:r>
            <a:r>
              <a:rPr lang="ru-RU" dirty="0" err="1" smtClean="0"/>
              <a:t>входный</a:t>
            </a:r>
            <a:r>
              <a:rPr lang="ru-RU" dirty="0" smtClean="0"/>
              <a:t> файл с постановкой задачи.</a:t>
            </a:r>
          </a:p>
          <a:p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plato.asu.edu/sub/websub.html</a:t>
            </a:r>
            <a:r>
              <a:rPr lang="ru-RU" dirty="0" smtClean="0"/>
              <a:t> - некоторые существующие </a:t>
            </a:r>
            <a:r>
              <a:rPr lang="ru-RU" dirty="0" err="1" smtClean="0"/>
              <a:t>онлайн-платформы</a:t>
            </a:r>
            <a:r>
              <a:rPr lang="ru-RU" dirty="0" smtClean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13C4-4C57-44C4-98B6-EBB06C4CC5BD}" type="slidenum">
              <a:rPr lang="ru-RU" smtClean="0"/>
              <a:pPr/>
              <a:t>3</a:t>
            </a:fld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О</a:t>
            </a:r>
            <a:r>
              <a:rPr lang="ru-RU" dirty="0" err="1" smtClean="0"/>
              <a:t>нлайн-платформы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TryAMPL</a:t>
            </a:r>
            <a:r>
              <a:rPr lang="en-US" dirty="0" smtClean="0"/>
              <a:t> – </a:t>
            </a:r>
            <a:r>
              <a:rPr lang="ru-RU" dirty="0" smtClean="0"/>
              <a:t>неплохая платформа, с меньшим набором оптимизаторов и только с </a:t>
            </a:r>
            <a:r>
              <a:rPr lang="en-US" dirty="0" smtClean="0"/>
              <a:t>AMPL input </a:t>
            </a:r>
            <a:r>
              <a:rPr lang="ru-RU" dirty="0" smtClean="0"/>
              <a:t>форматом.(</a:t>
            </a:r>
            <a:r>
              <a:rPr lang="en-US" dirty="0" smtClean="0">
                <a:hlinkClick r:id="rId2"/>
              </a:rPr>
              <a:t>http://ampl.com/try-ampl/start/</a:t>
            </a:r>
            <a:r>
              <a:rPr lang="ru-RU" dirty="0" smtClean="0"/>
              <a:t>)</a:t>
            </a:r>
          </a:p>
          <a:p>
            <a:r>
              <a:rPr lang="en-US" dirty="0" err="1" smtClean="0"/>
              <a:t>NumaWWW</a:t>
            </a:r>
            <a:r>
              <a:rPr lang="en-US" dirty="0" smtClean="0"/>
              <a:t> – </a:t>
            </a:r>
            <a:r>
              <a:rPr lang="ru-RU" dirty="0" smtClean="0"/>
              <a:t>тоже неплохая платформа, но интересна тем, что предоставлена обширная математическая справка к каждому способу оптимизации (</a:t>
            </a:r>
            <a:r>
              <a:rPr lang="en-US" dirty="0" smtClean="0">
                <a:hlinkClick r:id="rId3"/>
              </a:rPr>
              <a:t>http://numawww.mathematik.tu-darmstadt.de/</a:t>
            </a:r>
            <a:r>
              <a:rPr lang="ru-RU" dirty="0" smtClean="0"/>
              <a:t>)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13C4-4C57-44C4-98B6-EBB06C4CC5BD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NEOS Server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Представляет собой </a:t>
            </a:r>
            <a:r>
              <a:rPr lang="ru-RU" dirty="0" err="1" smtClean="0"/>
              <a:t>онлайн-платформу</a:t>
            </a:r>
            <a:r>
              <a:rPr lang="ru-RU" dirty="0" smtClean="0"/>
              <a:t> для решения числовых задач оптимизации.</a:t>
            </a:r>
          </a:p>
          <a:p>
            <a:pPr lvl="1"/>
            <a:r>
              <a:rPr lang="ru-RU" dirty="0" smtClean="0"/>
              <a:t>Сам проект был запущен Северо-Западным университетом и </a:t>
            </a:r>
            <a:r>
              <a:rPr lang="ru-RU" dirty="0" err="1" smtClean="0"/>
              <a:t>Аргоннской</a:t>
            </a:r>
            <a:r>
              <a:rPr lang="ru-RU" dirty="0" smtClean="0"/>
              <a:t> национальной лабораторией в 1996 году.</a:t>
            </a:r>
          </a:p>
          <a:p>
            <a:pPr lvl="1"/>
            <a:r>
              <a:rPr lang="ru-RU" dirty="0" smtClean="0"/>
              <a:t>Был одним из первых примеров концепта </a:t>
            </a:r>
            <a:r>
              <a:rPr lang="en-US" dirty="0" err="1" smtClean="0"/>
              <a:t>SaaS</a:t>
            </a:r>
            <a:r>
              <a:rPr lang="en-US" dirty="0" smtClean="0"/>
              <a:t> (software as a service).</a:t>
            </a:r>
          </a:p>
          <a:p>
            <a:pPr lvl="1"/>
            <a:r>
              <a:rPr lang="ru-RU" dirty="0" smtClean="0"/>
              <a:t>Предоставляет доступ к более чем 60 внедренным </a:t>
            </a:r>
            <a:r>
              <a:rPr lang="en-US" dirty="0" smtClean="0"/>
              <a:t>solver’</a:t>
            </a:r>
            <a:r>
              <a:rPr lang="ru-RU" dirty="0" err="1" smtClean="0"/>
              <a:t>ам</a:t>
            </a:r>
            <a:r>
              <a:rPr lang="ru-RU" dirty="0" smtClean="0"/>
              <a:t>, для решения более чем 12 типов задач ( например, </a:t>
            </a:r>
            <a:r>
              <a:rPr lang="en-US" dirty="0" smtClean="0"/>
              <a:t>MIP</a:t>
            </a:r>
            <a:r>
              <a:rPr lang="ru-RU" dirty="0" smtClean="0"/>
              <a:t>, </a:t>
            </a:r>
            <a:r>
              <a:rPr lang="en-US" dirty="0" smtClean="0"/>
              <a:t>QP</a:t>
            </a:r>
            <a:r>
              <a:rPr lang="ru-RU" dirty="0" smtClean="0"/>
              <a:t>, </a:t>
            </a:r>
            <a:r>
              <a:rPr lang="en-US" dirty="0" smtClean="0"/>
              <a:t>TSP </a:t>
            </a:r>
            <a:r>
              <a:rPr lang="ru-RU" dirty="0" smtClean="0"/>
              <a:t>и другие).</a:t>
            </a:r>
          </a:p>
          <a:p>
            <a:pPr lvl="1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3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Текущий статус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 последний месяц отправлено больше 57 тысяч задач. За год более 544 тысяч. Самые часто отправляемые – это </a:t>
            </a:r>
            <a:r>
              <a:rPr lang="en-US" dirty="0" smtClean="0"/>
              <a:t>MILP </a:t>
            </a:r>
            <a:r>
              <a:rPr lang="ru-RU" dirty="0" smtClean="0"/>
              <a:t>и </a:t>
            </a:r>
            <a:r>
              <a:rPr lang="en-US" dirty="0" smtClean="0"/>
              <a:t>MINCO ( mixed integer linear programming </a:t>
            </a:r>
            <a:r>
              <a:rPr lang="ru-RU" dirty="0" smtClean="0"/>
              <a:t>и </a:t>
            </a:r>
            <a:r>
              <a:rPr lang="en-US" dirty="0" smtClean="0"/>
              <a:t>mixed integer nonlinearly constrained optimization).</a:t>
            </a:r>
          </a:p>
          <a:p>
            <a:r>
              <a:rPr lang="ru-RU" dirty="0" smtClean="0"/>
              <a:t>Наиболее используемые оптимизаторы </a:t>
            </a:r>
            <a:r>
              <a:rPr lang="en-US" dirty="0" smtClean="0"/>
              <a:t>CPLEX, </a:t>
            </a:r>
            <a:r>
              <a:rPr lang="en-US" dirty="0" err="1" smtClean="0"/>
              <a:t>Gurobi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Bonmin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13C4-4C57-44C4-98B6-EBB06C4CC5BD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Использовать может абсолютно каждый, даже несмотря на то, что некоторые </a:t>
            </a:r>
            <a:r>
              <a:rPr lang="en-US" dirty="0" smtClean="0"/>
              <a:t>solver’</a:t>
            </a:r>
            <a:r>
              <a:rPr lang="ru-RU" dirty="0" err="1" smtClean="0"/>
              <a:t>ы</a:t>
            </a:r>
            <a:r>
              <a:rPr lang="ru-RU" dirty="0" smtClean="0"/>
              <a:t> представляют собой платные продукты с закрытым исходным кодом.</a:t>
            </a:r>
          </a:p>
          <a:p>
            <a:r>
              <a:rPr lang="ru-RU" dirty="0" smtClean="0"/>
              <a:t>Как использовать</a:t>
            </a:r>
            <a:r>
              <a:rPr lang="en-US" dirty="0" smtClean="0"/>
              <a:t>:</a:t>
            </a:r>
            <a:endParaRPr lang="ru-RU" dirty="0" smtClean="0"/>
          </a:p>
          <a:p>
            <a:pPr lvl="1"/>
            <a:r>
              <a:rPr lang="ru-RU" dirty="0" smtClean="0"/>
              <a:t>Для начала нужно выбрать подходящий </a:t>
            </a:r>
            <a:r>
              <a:rPr lang="en-US" dirty="0" smtClean="0"/>
              <a:t>solver </a:t>
            </a:r>
            <a:r>
              <a:rPr lang="ru-RU" dirty="0" smtClean="0"/>
              <a:t>из списка для решения задачи, в </a:t>
            </a:r>
            <a:r>
              <a:rPr lang="ru-RU" dirty="0" err="1" smtClean="0"/>
              <a:t>гайде</a:t>
            </a:r>
            <a:r>
              <a:rPr lang="ru-RU" dirty="0" smtClean="0"/>
              <a:t> предоставлена информация какие типы задач вообще существуют(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https://neos-guide.org/Optimization-Guide</a:t>
            </a:r>
            <a:r>
              <a:rPr lang="en-US" dirty="0" smtClean="0"/>
              <a:t> </a:t>
            </a:r>
            <a:r>
              <a:rPr lang="ru-RU" dirty="0" smtClean="0"/>
              <a:t>).</a:t>
            </a:r>
          </a:p>
          <a:p>
            <a:pPr lvl="1"/>
            <a:r>
              <a:rPr lang="ru-RU" dirty="0" smtClean="0"/>
              <a:t>Выбрать нужный формат </a:t>
            </a:r>
            <a:r>
              <a:rPr lang="en-US" dirty="0" smtClean="0"/>
              <a:t>input’</a:t>
            </a:r>
            <a:r>
              <a:rPr lang="ru-RU" dirty="0" smtClean="0"/>
              <a:t>а (</a:t>
            </a:r>
            <a:r>
              <a:rPr lang="en-US" dirty="0" smtClean="0"/>
              <a:t>AMPL</a:t>
            </a:r>
            <a:r>
              <a:rPr lang="ru-RU" dirty="0" smtClean="0"/>
              <a:t>, </a:t>
            </a:r>
            <a:r>
              <a:rPr lang="en-US" dirty="0" smtClean="0"/>
              <a:t>GAMS </a:t>
            </a:r>
            <a:r>
              <a:rPr lang="ru-RU" dirty="0" smtClean="0"/>
              <a:t>или другие форматы).</a:t>
            </a:r>
          </a:p>
          <a:p>
            <a:pPr lvl="1"/>
            <a:r>
              <a:rPr lang="ru-RU" dirty="0" smtClean="0"/>
              <a:t>Выбрать метод отправки (</a:t>
            </a:r>
            <a:r>
              <a:rPr lang="ru-RU" dirty="0" err="1" smtClean="0"/>
              <a:t>веб</a:t>
            </a:r>
            <a:r>
              <a:rPr lang="ru-RU" dirty="0" smtClean="0"/>
              <a:t>, </a:t>
            </a:r>
            <a:r>
              <a:rPr lang="ru-RU" dirty="0" err="1" smtClean="0"/>
              <a:t>емайл</a:t>
            </a:r>
            <a:r>
              <a:rPr lang="ru-RU" dirty="0" smtClean="0"/>
              <a:t>, </a:t>
            </a:r>
            <a:r>
              <a:rPr lang="en-US" dirty="0" smtClean="0"/>
              <a:t>XML-RPC </a:t>
            </a:r>
            <a:r>
              <a:rPr lang="ru-RU" dirty="0" smtClean="0"/>
              <a:t>или </a:t>
            </a:r>
            <a:r>
              <a:rPr lang="en-US" dirty="0" smtClean="0"/>
              <a:t>Kestrel) </a:t>
            </a:r>
            <a:r>
              <a:rPr lang="ru-RU" dirty="0" smtClean="0"/>
              <a:t>и отправить</a:t>
            </a:r>
            <a:r>
              <a:rPr lang="ru-RU" dirty="0" smtClean="0"/>
              <a:t>.</a:t>
            </a:r>
          </a:p>
          <a:p>
            <a:pPr lvl="1"/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13C4-4C57-44C4-98B6-EBB06C4CC5BD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857232"/>
          </a:xfrm>
        </p:spPr>
        <p:txBody>
          <a:bodyPr/>
          <a:lstStyle/>
          <a:p>
            <a:r>
              <a:rPr lang="ru-RU" dirty="0" smtClean="0"/>
              <a:t>Использование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785794"/>
            <a:ext cx="8229600" cy="6072206"/>
          </a:xfrm>
        </p:spPr>
        <p:txBody>
          <a:bodyPr>
            <a:normAutofit/>
          </a:bodyPr>
          <a:lstStyle/>
          <a:p>
            <a:pPr lvl="1"/>
            <a:r>
              <a:rPr lang="ru-RU" dirty="0" smtClean="0"/>
              <a:t>Если размеры задачи не большие, то задача ставится в очередь с </a:t>
            </a:r>
            <a:r>
              <a:rPr lang="en-US" dirty="0" smtClean="0"/>
              <a:t>short priority</a:t>
            </a:r>
            <a:r>
              <a:rPr lang="ru-RU" dirty="0" smtClean="0"/>
              <a:t> </a:t>
            </a:r>
            <a:r>
              <a:rPr lang="ru-RU" dirty="0" smtClean="0"/>
              <a:t>и результаты можно сразу увидеть на </a:t>
            </a:r>
            <a:r>
              <a:rPr lang="en-US" dirty="0" smtClean="0"/>
              <a:t>stream </a:t>
            </a:r>
            <a:r>
              <a:rPr lang="ru-RU" dirty="0" smtClean="0"/>
              <a:t>странице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ru-RU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13C4-4C57-44C4-98B6-EBB06C4CC5BD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6" name="Рисунок 5" descr="neos salesm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90" y="1983571"/>
            <a:ext cx="6357982" cy="487442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Для долго решающейся задачи выдается ее номер и пароль с помощью которого можно отслеживать за прогрессом ее решения (место в очереди и статус), также можно снять задачу с очереди. </a:t>
            </a:r>
          </a:p>
          <a:p>
            <a:pPr lvl="1"/>
            <a:r>
              <a:rPr lang="ru-RU" dirty="0" smtClean="0"/>
              <a:t>Ограничения</a:t>
            </a:r>
            <a:r>
              <a:rPr lang="en-US" dirty="0" smtClean="0"/>
              <a:t>: </a:t>
            </a:r>
            <a:r>
              <a:rPr lang="ru-RU" dirty="0" smtClean="0"/>
              <a:t>файлы до 16 </a:t>
            </a:r>
            <a:r>
              <a:rPr lang="en-US" dirty="0" smtClean="0"/>
              <a:t>MB</a:t>
            </a:r>
            <a:r>
              <a:rPr lang="ru-RU" dirty="0" smtClean="0"/>
              <a:t>, </a:t>
            </a:r>
            <a:r>
              <a:rPr lang="en-US" dirty="0" smtClean="0"/>
              <a:t>3GB </a:t>
            </a:r>
            <a:r>
              <a:rPr lang="ru-RU" dirty="0" smtClean="0"/>
              <a:t>для памяти, задача решается максимум 8 часов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913C4-4C57-44C4-98B6-EBB06C4CC5BD}" type="slidenum">
              <a:rPr lang="ru-RU" smtClean="0"/>
              <a:pPr/>
              <a:t>9</a:t>
            </a:fld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532</TotalTime>
  <Words>618</Words>
  <Application>Microsoft Office PowerPoint</Application>
  <PresentationFormat>Экран (4:3)</PresentationFormat>
  <Paragraphs>73</Paragraphs>
  <Slides>13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Апекс</vt:lpstr>
      <vt:lpstr>Онлайн-платформы</vt:lpstr>
      <vt:lpstr>Содержание презентации</vt:lpstr>
      <vt:lpstr>Онлайн-платформы</vt:lpstr>
      <vt:lpstr>Онлайн-платформы</vt:lpstr>
      <vt:lpstr>NEOS Server</vt:lpstr>
      <vt:lpstr>Текущий статус</vt:lpstr>
      <vt:lpstr>Использование</vt:lpstr>
      <vt:lpstr>Использование</vt:lpstr>
      <vt:lpstr>Использование</vt:lpstr>
      <vt:lpstr>API</vt:lpstr>
      <vt:lpstr>Дополнительные фичи</vt:lpstr>
      <vt:lpstr>Преимущества</vt:lpstr>
      <vt:lpstr>Недостатки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Онлайн-платформы</dc:title>
  <dc:creator>Daniil</dc:creator>
  <cp:lastModifiedBy>Daniil</cp:lastModifiedBy>
  <cp:revision>49</cp:revision>
  <dcterms:created xsi:type="dcterms:W3CDTF">2017-11-20T20:09:23Z</dcterms:created>
  <dcterms:modified xsi:type="dcterms:W3CDTF">2017-11-23T22:40:31Z</dcterms:modified>
</cp:coreProperties>
</file>