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45"/>
  </p:notesMasterIdLst>
  <p:handoutMasterIdLst>
    <p:handoutMasterId r:id="rId46"/>
  </p:handoutMasterIdLst>
  <p:sldIdLst>
    <p:sldId id="506" r:id="rId2"/>
    <p:sldId id="630" r:id="rId3"/>
    <p:sldId id="615" r:id="rId4"/>
    <p:sldId id="631" r:id="rId5"/>
    <p:sldId id="632" r:id="rId6"/>
    <p:sldId id="616" r:id="rId7"/>
    <p:sldId id="613" r:id="rId8"/>
    <p:sldId id="473" r:id="rId9"/>
    <p:sldId id="474" r:id="rId10"/>
    <p:sldId id="594" r:id="rId11"/>
    <p:sldId id="633" r:id="rId12"/>
    <p:sldId id="608" r:id="rId13"/>
    <p:sldId id="609" r:id="rId14"/>
    <p:sldId id="610" r:id="rId15"/>
    <p:sldId id="597" r:id="rId16"/>
    <p:sldId id="601" r:id="rId17"/>
    <p:sldId id="628" r:id="rId18"/>
    <p:sldId id="629" r:id="rId19"/>
    <p:sldId id="625" r:id="rId20"/>
    <p:sldId id="626" r:id="rId21"/>
    <p:sldId id="627" r:id="rId22"/>
    <p:sldId id="596" r:id="rId23"/>
    <p:sldId id="598" r:id="rId24"/>
    <p:sldId id="600" r:id="rId25"/>
    <p:sldId id="599" r:id="rId26"/>
    <p:sldId id="590" r:id="rId27"/>
    <p:sldId id="591" r:id="rId28"/>
    <p:sldId id="564" r:id="rId29"/>
    <p:sldId id="563" r:id="rId30"/>
    <p:sldId id="611" r:id="rId31"/>
    <p:sldId id="565" r:id="rId32"/>
    <p:sldId id="566" r:id="rId33"/>
    <p:sldId id="567" r:id="rId34"/>
    <p:sldId id="568" r:id="rId35"/>
    <p:sldId id="569" r:id="rId36"/>
    <p:sldId id="570" r:id="rId37"/>
    <p:sldId id="571" r:id="rId38"/>
    <p:sldId id="572" r:id="rId39"/>
    <p:sldId id="573" r:id="rId40"/>
    <p:sldId id="602" r:id="rId41"/>
    <p:sldId id="577" r:id="rId42"/>
    <p:sldId id="619" r:id="rId43"/>
    <p:sldId id="624" r:id="rId44"/>
  </p:sldIdLst>
  <p:sldSz cx="12192000" cy="6858000"/>
  <p:notesSz cx="7010400" cy="9296400"/>
  <p:defaultTextStyle>
    <a:defPPr>
      <a:defRPr lang="es-ES"/>
    </a:defPPr>
    <a:lvl1pPr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3333FF"/>
    <a:srgbClr val="FFFF99"/>
    <a:srgbClr val="FFFFCC"/>
    <a:srgbClr val="DDDDDD"/>
    <a:srgbClr val="E5FFE5"/>
    <a:srgbClr val="CC66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763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eaLnBrk="1" hangingPunct="1">
              <a:defRPr sz="1200">
                <a:latin typeface="Arial" charset="0"/>
                <a:ea typeface="+mn-ea"/>
                <a:cs typeface="+mn-cs"/>
              </a:defRPr>
            </a:lvl1pPr>
          </a:lstStyle>
          <a:p>
            <a:pPr>
              <a:defRPr/>
            </a:pPr>
            <a:endParaRPr lang="es-ES"/>
          </a:p>
        </p:txBody>
      </p:sp>
      <p:sp>
        <p:nvSpPr>
          <p:cNvPr id="197635"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s-ES"/>
          </a:p>
        </p:txBody>
      </p:sp>
      <p:sp>
        <p:nvSpPr>
          <p:cNvPr id="197636"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eaLnBrk="1" hangingPunct="1">
              <a:defRPr sz="1200">
                <a:latin typeface="Arial" charset="0"/>
                <a:ea typeface="+mn-ea"/>
                <a:cs typeface="+mn-cs"/>
              </a:defRPr>
            </a:lvl1pPr>
          </a:lstStyle>
          <a:p>
            <a:pPr>
              <a:defRPr/>
            </a:pPr>
            <a:endParaRPr lang="es-ES"/>
          </a:p>
        </p:txBody>
      </p:sp>
      <p:sp>
        <p:nvSpPr>
          <p:cNvPr id="197637"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05850A51-D2E6-4E15-8CA9-7D562C436315}" type="slidenum">
              <a:rPr lang="es-ES" altLang="es-CL"/>
              <a:pPr>
                <a:defRPr/>
              </a:pPr>
              <a:t>‹Nº›</a:t>
            </a:fld>
            <a:endParaRPr lang="es-ES" altLang="es-CL"/>
          </a:p>
        </p:txBody>
      </p:sp>
    </p:spTree>
    <p:extLst>
      <p:ext uri="{BB962C8B-B14F-4D97-AF65-F5344CB8AC3E}">
        <p14:creationId xmlns:p14="http://schemas.microsoft.com/office/powerpoint/2010/main" val="168614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eaLnBrk="1" hangingPunct="1">
              <a:defRPr sz="1200">
                <a:latin typeface="Arial" charset="0"/>
                <a:ea typeface="+mn-ea"/>
                <a:cs typeface="+mn-cs"/>
              </a:defRPr>
            </a:lvl1pPr>
          </a:lstStyle>
          <a:p>
            <a:pPr>
              <a:defRPr/>
            </a:pPr>
            <a:endParaRPr lang="es-ES"/>
          </a:p>
        </p:txBody>
      </p:sp>
      <p:sp>
        <p:nvSpPr>
          <p:cNvPr id="57347"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s-ES"/>
          </a:p>
        </p:txBody>
      </p:sp>
      <p:sp>
        <p:nvSpPr>
          <p:cNvPr id="2052"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9"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57350"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eaLnBrk="1" hangingPunct="1">
              <a:defRPr sz="1200">
                <a:latin typeface="Arial" charset="0"/>
                <a:ea typeface="+mn-ea"/>
                <a:cs typeface="+mn-cs"/>
              </a:defRPr>
            </a:lvl1pPr>
          </a:lstStyle>
          <a:p>
            <a:pPr>
              <a:defRPr/>
            </a:pPr>
            <a:endParaRPr lang="es-ES"/>
          </a:p>
        </p:txBody>
      </p:sp>
      <p:sp>
        <p:nvSpPr>
          <p:cNvPr id="57351"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smtClean="0"/>
            </a:lvl1pPr>
          </a:lstStyle>
          <a:p>
            <a:pPr>
              <a:defRPr/>
            </a:pPr>
            <a:fld id="{EAABA4B6-CEA7-43D0-AC88-248AAAE5F232}" type="slidenum">
              <a:rPr lang="es-ES" altLang="es-CL"/>
              <a:pPr>
                <a:defRPr/>
              </a:pPr>
              <a:t>‹Nº›</a:t>
            </a:fld>
            <a:endParaRPr lang="es-ES" altLang="es-CL"/>
          </a:p>
        </p:txBody>
      </p:sp>
    </p:spTree>
    <p:extLst>
      <p:ext uri="{BB962C8B-B14F-4D97-AF65-F5344CB8AC3E}">
        <p14:creationId xmlns:p14="http://schemas.microsoft.com/office/powerpoint/2010/main" val="8038306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Marcador de imagen de diapositiva 1"/>
          <p:cNvSpPr>
            <a:spLocks noGrp="1" noRot="1" noChangeAspect="1" noTextEdit="1"/>
          </p:cNvSpPr>
          <p:nvPr>
            <p:ph type="sldImg"/>
          </p:nvPr>
        </p:nvSpPr>
        <p:spPr>
          <a:xfrm>
            <a:off x="381000" y="685800"/>
            <a:ext cx="6096000" cy="3429000"/>
          </a:xfrm>
          <a:ln/>
        </p:spPr>
      </p:sp>
      <p:sp>
        <p:nvSpPr>
          <p:cNvPr id="75779" name="Marcador de notas 2"/>
          <p:cNvSpPr>
            <a:spLocks noGrp="1"/>
          </p:cNvSpPr>
          <p:nvPr>
            <p:ph type="body" idx="1"/>
          </p:nvPr>
        </p:nvSpPr>
        <p:spPr>
          <a:noFill/>
          <a:ln/>
        </p:spPr>
        <p:txBody>
          <a:bodyPr/>
          <a:lstStyle/>
          <a:p>
            <a:endParaRPr lang="es-CL" dirty="0"/>
          </a:p>
        </p:txBody>
      </p:sp>
      <p:sp>
        <p:nvSpPr>
          <p:cNvPr id="75780" name="Marcador de número de diapositiva 3"/>
          <p:cNvSpPr>
            <a:spLocks noGrp="1"/>
          </p:cNvSpPr>
          <p:nvPr>
            <p:ph type="sldNum" sz="quarter" idx="5"/>
          </p:nvPr>
        </p:nvSpPr>
        <p:spPr>
          <a:noFill/>
        </p:spPr>
        <p:txBody>
          <a:bodyPr/>
          <a:lstStyle/>
          <a:p>
            <a:fld id="{77126F00-C40B-4D9E-9D43-43A56D92EA45}" type="slidenum">
              <a:rPr lang="es-CL" smtClean="0"/>
              <a:pPr/>
              <a:t>2</a:t>
            </a:fld>
            <a:endParaRPr lang="es-CL"/>
          </a:p>
        </p:txBody>
      </p:sp>
    </p:spTree>
    <p:extLst>
      <p:ext uri="{BB962C8B-B14F-4D97-AF65-F5344CB8AC3E}">
        <p14:creationId xmlns:p14="http://schemas.microsoft.com/office/powerpoint/2010/main" val="1454175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p:cNvSpPr>
            <a:spLocks noGrp="1" noRot="1" noChangeAspect="1" noTextEdit="1"/>
          </p:cNvSpPr>
          <p:nvPr>
            <p:ph type="sldImg"/>
          </p:nvPr>
        </p:nvSpPr>
        <p:spPr>
          <a:ln/>
        </p:spPr>
      </p:sp>
      <p:sp>
        <p:nvSpPr>
          <p:cNvPr id="1126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s-CL" altLang="es-MX">
              <a:latin typeface="Arial" panose="020B0604020202020204" pitchFamily="34" charset="0"/>
            </a:endParaRPr>
          </a:p>
        </p:txBody>
      </p:sp>
      <p:sp>
        <p:nvSpPr>
          <p:cNvPr id="1126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fld id="{B8E7FB4F-24A6-435F-BA8D-401D4EC60AC7}" type="slidenum">
              <a:rPr lang="es-ES" altLang="es-MX" sz="1200"/>
              <a:pPr/>
              <a:t>4</a:t>
            </a:fld>
            <a:endParaRPr lang="es-ES" altLang="es-MX" sz="1200"/>
          </a:p>
        </p:txBody>
      </p:sp>
    </p:spTree>
    <p:extLst>
      <p:ext uri="{BB962C8B-B14F-4D97-AF65-F5344CB8AC3E}">
        <p14:creationId xmlns:p14="http://schemas.microsoft.com/office/powerpoint/2010/main" val="3738786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EAABA4B6-CEA7-43D0-AC88-248AAAE5F232}" type="slidenum">
              <a:rPr lang="es-ES" altLang="es-CL" smtClean="0"/>
              <a:pPr>
                <a:defRPr/>
              </a:pPr>
              <a:t>6</a:t>
            </a:fld>
            <a:endParaRPr lang="es-ES" altLang="es-CL"/>
          </a:p>
        </p:txBody>
      </p:sp>
    </p:spTree>
    <p:extLst>
      <p:ext uri="{BB962C8B-B14F-4D97-AF65-F5344CB8AC3E}">
        <p14:creationId xmlns:p14="http://schemas.microsoft.com/office/powerpoint/2010/main" val="2537353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Marcador de imagen de diapositiva"/>
          <p:cNvSpPr>
            <a:spLocks noGrp="1" noRot="1" noChangeAspect="1" noTextEdit="1"/>
          </p:cNvSpPr>
          <p:nvPr>
            <p:ph type="sldImg"/>
          </p:nvPr>
        </p:nvSpPr>
        <p:spPr>
          <a:ln/>
        </p:spPr>
      </p:sp>
      <p:sp>
        <p:nvSpPr>
          <p:cNvPr id="28675" name="2 Marcador de notas"/>
          <p:cNvSpPr>
            <a:spLocks noGrp="1"/>
          </p:cNvSpPr>
          <p:nvPr>
            <p:ph type="body" idx="1"/>
          </p:nvPr>
        </p:nvSpPr>
        <p:spPr>
          <a:noFill/>
          <a:ln/>
        </p:spPr>
        <p:txBody>
          <a:bodyPr/>
          <a:lstStyle/>
          <a:p>
            <a:endParaRPr lang="es-MX" altLang="es-MX"/>
          </a:p>
        </p:txBody>
      </p:sp>
      <p:sp>
        <p:nvSpPr>
          <p:cNvPr id="28676" name="3 Marcador de número de diapositiva"/>
          <p:cNvSpPr>
            <a:spLocks noGrp="1"/>
          </p:cNvSpPr>
          <p:nvPr>
            <p:ph type="sldNum" sz="quarter" idx="5"/>
          </p:nvPr>
        </p:nvSpPr>
        <p:spPr>
          <a:noFill/>
        </p:spPr>
        <p:txBody>
          <a:bodyPr/>
          <a:lstStyle/>
          <a:p>
            <a:fld id="{8C12DC95-D3CE-4102-9FF5-8EF6EF6B9D34}" type="slidenum">
              <a:rPr lang="es-ES" altLang="es-MX" smtClean="0"/>
              <a:pPr/>
              <a:t>7</a:t>
            </a:fld>
            <a:endParaRPr lang="es-ES" altLang="es-MX"/>
          </a:p>
        </p:txBody>
      </p:sp>
    </p:spTree>
    <p:extLst>
      <p:ext uri="{BB962C8B-B14F-4D97-AF65-F5344CB8AC3E}">
        <p14:creationId xmlns:p14="http://schemas.microsoft.com/office/powerpoint/2010/main" val="2692967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1 Marcador de imagen de diapositiva"/>
          <p:cNvSpPr>
            <a:spLocks noGrp="1" noRot="1" noChangeAspect="1" noTextEdit="1"/>
          </p:cNvSpPr>
          <p:nvPr>
            <p:ph type="sldImg"/>
          </p:nvPr>
        </p:nvSpPr>
        <p:spPr>
          <a:ln/>
        </p:spPr>
      </p:sp>
      <p:sp>
        <p:nvSpPr>
          <p:cNvPr id="69635" name="2 Marcador de notas"/>
          <p:cNvSpPr>
            <a:spLocks noGrp="1"/>
          </p:cNvSpPr>
          <p:nvPr>
            <p:ph type="body" idx="1"/>
          </p:nvPr>
        </p:nvSpPr>
        <p:spPr>
          <a:noFill/>
          <a:ln/>
        </p:spPr>
        <p:txBody>
          <a:bodyPr/>
          <a:lstStyle/>
          <a:p>
            <a:endParaRPr lang="es-MX" altLang="es-MX"/>
          </a:p>
        </p:txBody>
      </p:sp>
      <p:sp>
        <p:nvSpPr>
          <p:cNvPr id="69636" name="3 Marcador de número de diapositiva"/>
          <p:cNvSpPr>
            <a:spLocks noGrp="1"/>
          </p:cNvSpPr>
          <p:nvPr>
            <p:ph type="sldNum" sz="quarter" idx="5"/>
          </p:nvPr>
        </p:nvSpPr>
        <p:spPr>
          <a:noFill/>
        </p:spPr>
        <p:txBody>
          <a:bodyPr/>
          <a:lstStyle/>
          <a:p>
            <a:fld id="{CBE2417D-4DC0-4F04-83B7-207B2D7067AC}" type="slidenum">
              <a:rPr lang="es-ES" altLang="es-MX" smtClean="0">
                <a:latin typeface="Arial" charset="0"/>
              </a:rPr>
              <a:pPr/>
              <a:t>19</a:t>
            </a:fld>
            <a:endParaRPr lang="es-ES" altLang="es-MX">
              <a:latin typeface="Arial" charset="0"/>
            </a:endParaRPr>
          </a:p>
        </p:txBody>
      </p:sp>
    </p:spTree>
    <p:extLst>
      <p:ext uri="{BB962C8B-B14F-4D97-AF65-F5344CB8AC3E}">
        <p14:creationId xmlns:p14="http://schemas.microsoft.com/office/powerpoint/2010/main" val="1674519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L" dirty="0"/>
          </a:p>
        </p:txBody>
      </p:sp>
      <p:sp>
        <p:nvSpPr>
          <p:cNvPr id="4" name="3 Marcador de número de diapositiva"/>
          <p:cNvSpPr>
            <a:spLocks noGrp="1"/>
          </p:cNvSpPr>
          <p:nvPr>
            <p:ph type="sldNum" sz="quarter" idx="10"/>
          </p:nvPr>
        </p:nvSpPr>
        <p:spPr/>
        <p:txBody>
          <a:bodyPr/>
          <a:lstStyle/>
          <a:p>
            <a:pPr>
              <a:defRPr/>
            </a:pPr>
            <a:fld id="{EAABA4B6-CEA7-43D0-AC88-248AAAE5F232}" type="slidenum">
              <a:rPr lang="es-ES" altLang="es-CL" smtClean="0"/>
              <a:pPr>
                <a:defRPr/>
              </a:pPr>
              <a:t>20</a:t>
            </a:fld>
            <a:endParaRPr lang="es-ES" altLang="es-CL"/>
          </a:p>
        </p:txBody>
      </p:sp>
    </p:spTree>
    <p:extLst>
      <p:ext uri="{BB962C8B-B14F-4D97-AF65-F5344CB8AC3E}">
        <p14:creationId xmlns:p14="http://schemas.microsoft.com/office/powerpoint/2010/main" val="3154790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1 Marcador de imagen de diapositiva"/>
          <p:cNvSpPr>
            <a:spLocks noGrp="1" noRot="1" noChangeAspect="1" noTextEdit="1"/>
          </p:cNvSpPr>
          <p:nvPr>
            <p:ph type="sldImg"/>
          </p:nvPr>
        </p:nvSpPr>
        <p:spPr>
          <a:ln/>
        </p:spPr>
      </p:sp>
      <p:sp>
        <p:nvSpPr>
          <p:cNvPr id="29699" name="2 Marcador de notas"/>
          <p:cNvSpPr>
            <a:spLocks noGrp="1"/>
          </p:cNvSpPr>
          <p:nvPr>
            <p:ph type="body" idx="1"/>
          </p:nvPr>
        </p:nvSpPr>
        <p:spPr>
          <a:noFill/>
          <a:ln/>
        </p:spPr>
        <p:txBody>
          <a:bodyPr/>
          <a:lstStyle/>
          <a:p>
            <a:endParaRPr lang="es-MX" altLang="es-MX"/>
          </a:p>
        </p:txBody>
      </p:sp>
      <p:sp>
        <p:nvSpPr>
          <p:cNvPr id="29700" name="3 Marcador de número de diapositiva"/>
          <p:cNvSpPr>
            <a:spLocks noGrp="1"/>
          </p:cNvSpPr>
          <p:nvPr>
            <p:ph type="sldNum" sz="quarter" idx="5"/>
          </p:nvPr>
        </p:nvSpPr>
        <p:spPr>
          <a:noFill/>
        </p:spPr>
        <p:txBody>
          <a:bodyPr/>
          <a:lstStyle/>
          <a:p>
            <a:fld id="{D55686CA-782C-4C2F-BE19-FA3ACC7A242A}" type="slidenum">
              <a:rPr lang="es-ES" altLang="es-MX" smtClean="0"/>
              <a:pPr/>
              <a:t>42</a:t>
            </a:fld>
            <a:endParaRPr lang="es-ES" altLang="es-MX"/>
          </a:p>
        </p:txBody>
      </p:sp>
    </p:spTree>
    <p:extLst>
      <p:ext uri="{BB962C8B-B14F-4D97-AF65-F5344CB8AC3E}">
        <p14:creationId xmlns:p14="http://schemas.microsoft.com/office/powerpoint/2010/main" val="633900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p:txBody>
          <a:bodyPr/>
          <a:lstStyle>
            <a:lvl1pPr>
              <a:defRPr/>
            </a:lvl1pPr>
          </a:lstStyle>
          <a:p>
            <a:pPr>
              <a:defRPr/>
            </a:pPr>
            <a:endParaRPr lang="es-ES"/>
          </a:p>
        </p:txBody>
      </p:sp>
      <p:sp>
        <p:nvSpPr>
          <p:cNvPr id="5" name="4 Marcador de pie de página"/>
          <p:cNvSpPr>
            <a:spLocks noGrp="1"/>
          </p:cNvSpPr>
          <p:nvPr>
            <p:ph type="ftr" sz="quarter" idx="11"/>
          </p:nvPr>
        </p:nvSpPr>
        <p:spPr/>
        <p:txBody>
          <a:bodyPr/>
          <a:lstStyle>
            <a:lvl1pPr>
              <a:defRPr/>
            </a:lvl1pPr>
          </a:lstStyle>
          <a:p>
            <a:pPr>
              <a:defRPr/>
            </a:pPr>
            <a:r>
              <a:rPr lang="es-ES"/>
              <a:t>Profesor M. Cs. Oscar Maltés P.</a:t>
            </a:r>
          </a:p>
        </p:txBody>
      </p:sp>
      <p:sp>
        <p:nvSpPr>
          <p:cNvPr id="6" name="5 Marcador de número de diapositiva"/>
          <p:cNvSpPr>
            <a:spLocks noGrp="1"/>
          </p:cNvSpPr>
          <p:nvPr>
            <p:ph type="sldNum" sz="quarter" idx="12"/>
          </p:nvPr>
        </p:nvSpPr>
        <p:spPr/>
        <p:txBody>
          <a:bodyPr/>
          <a:lstStyle>
            <a:lvl1pPr>
              <a:defRPr/>
            </a:lvl1pPr>
          </a:lstStyle>
          <a:p>
            <a:pPr>
              <a:defRPr/>
            </a:pPr>
            <a:fld id="{5C238CF0-04A6-4817-ADC4-64A36F35325C}" type="slidenum">
              <a:rPr lang="es-ES" altLang="es-CL"/>
              <a:pPr>
                <a:defRPr/>
              </a:pPr>
              <a:t>‹Nº›</a:t>
            </a:fld>
            <a:endParaRPr lang="es-ES" altLang="es-CL"/>
          </a:p>
        </p:txBody>
      </p:sp>
    </p:spTree>
    <p:extLst>
      <p:ext uri="{BB962C8B-B14F-4D97-AF65-F5344CB8AC3E}">
        <p14:creationId xmlns:p14="http://schemas.microsoft.com/office/powerpoint/2010/main" val="3059273812"/>
      </p:ext>
    </p:extLst>
  </p:cSld>
  <p:clrMapOvr>
    <a:masterClrMapping/>
  </p:clrMapOvr>
  <p:transition spd="slow">
    <p:spli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lvl1pPr>
              <a:defRPr/>
            </a:lvl1pPr>
          </a:lstStyle>
          <a:p>
            <a:pPr>
              <a:defRPr/>
            </a:pPr>
            <a:endParaRPr lang="es-ES"/>
          </a:p>
        </p:txBody>
      </p:sp>
      <p:sp>
        <p:nvSpPr>
          <p:cNvPr id="5" name="4 Marcador de pie de página"/>
          <p:cNvSpPr>
            <a:spLocks noGrp="1"/>
          </p:cNvSpPr>
          <p:nvPr>
            <p:ph type="ftr" sz="quarter" idx="11"/>
          </p:nvPr>
        </p:nvSpPr>
        <p:spPr/>
        <p:txBody>
          <a:bodyPr/>
          <a:lstStyle>
            <a:lvl1pPr>
              <a:defRPr/>
            </a:lvl1pPr>
          </a:lstStyle>
          <a:p>
            <a:pPr>
              <a:defRPr/>
            </a:pPr>
            <a:r>
              <a:rPr lang="es-ES"/>
              <a:t>Profesor M. Cs. Oscar Maltés P.</a:t>
            </a:r>
          </a:p>
        </p:txBody>
      </p:sp>
      <p:sp>
        <p:nvSpPr>
          <p:cNvPr id="6" name="5 Marcador de número de diapositiva"/>
          <p:cNvSpPr>
            <a:spLocks noGrp="1"/>
          </p:cNvSpPr>
          <p:nvPr>
            <p:ph type="sldNum" sz="quarter" idx="12"/>
          </p:nvPr>
        </p:nvSpPr>
        <p:spPr/>
        <p:txBody>
          <a:bodyPr/>
          <a:lstStyle>
            <a:lvl1pPr>
              <a:defRPr/>
            </a:lvl1pPr>
          </a:lstStyle>
          <a:p>
            <a:pPr>
              <a:defRPr/>
            </a:pPr>
            <a:fld id="{6983F29E-9B11-4D95-8FF7-9412C1601C4B}" type="slidenum">
              <a:rPr lang="es-ES" altLang="es-CL"/>
              <a:pPr>
                <a:defRPr/>
              </a:pPr>
              <a:t>‹Nº›</a:t>
            </a:fld>
            <a:endParaRPr lang="es-ES" altLang="es-CL"/>
          </a:p>
        </p:txBody>
      </p:sp>
    </p:spTree>
    <p:extLst>
      <p:ext uri="{BB962C8B-B14F-4D97-AF65-F5344CB8AC3E}">
        <p14:creationId xmlns:p14="http://schemas.microsoft.com/office/powerpoint/2010/main" val="2682097736"/>
      </p:ext>
    </p:extLst>
  </p:cSld>
  <p:clrMapOvr>
    <a:masterClrMapping/>
  </p:clrMapOvr>
  <p:transition spd="slow">
    <p:spli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lvl1pPr>
              <a:defRPr/>
            </a:lvl1pPr>
          </a:lstStyle>
          <a:p>
            <a:pPr>
              <a:defRPr/>
            </a:pPr>
            <a:endParaRPr lang="es-ES"/>
          </a:p>
        </p:txBody>
      </p:sp>
      <p:sp>
        <p:nvSpPr>
          <p:cNvPr id="5" name="4 Marcador de pie de página"/>
          <p:cNvSpPr>
            <a:spLocks noGrp="1"/>
          </p:cNvSpPr>
          <p:nvPr>
            <p:ph type="ftr" sz="quarter" idx="11"/>
          </p:nvPr>
        </p:nvSpPr>
        <p:spPr/>
        <p:txBody>
          <a:bodyPr/>
          <a:lstStyle>
            <a:lvl1pPr>
              <a:defRPr/>
            </a:lvl1pPr>
          </a:lstStyle>
          <a:p>
            <a:pPr>
              <a:defRPr/>
            </a:pPr>
            <a:r>
              <a:rPr lang="es-ES"/>
              <a:t>Profesor M. Cs. Oscar Maltés P.</a:t>
            </a:r>
          </a:p>
        </p:txBody>
      </p:sp>
      <p:sp>
        <p:nvSpPr>
          <p:cNvPr id="6" name="5 Marcador de número de diapositiva"/>
          <p:cNvSpPr>
            <a:spLocks noGrp="1"/>
          </p:cNvSpPr>
          <p:nvPr>
            <p:ph type="sldNum" sz="quarter" idx="12"/>
          </p:nvPr>
        </p:nvSpPr>
        <p:spPr/>
        <p:txBody>
          <a:bodyPr/>
          <a:lstStyle>
            <a:lvl1pPr>
              <a:defRPr/>
            </a:lvl1pPr>
          </a:lstStyle>
          <a:p>
            <a:pPr>
              <a:defRPr/>
            </a:pPr>
            <a:fld id="{910A560C-51C5-4546-9CD8-4294BE8A3A71}" type="slidenum">
              <a:rPr lang="es-ES" altLang="es-CL"/>
              <a:pPr>
                <a:defRPr/>
              </a:pPr>
              <a:t>‹Nº›</a:t>
            </a:fld>
            <a:endParaRPr lang="es-ES" altLang="es-CL"/>
          </a:p>
        </p:txBody>
      </p:sp>
    </p:spTree>
    <p:extLst>
      <p:ext uri="{BB962C8B-B14F-4D97-AF65-F5344CB8AC3E}">
        <p14:creationId xmlns:p14="http://schemas.microsoft.com/office/powerpoint/2010/main" val="1981157206"/>
      </p:ext>
    </p:extLst>
  </p:cSld>
  <p:clrMapOvr>
    <a:masterClrMapping/>
  </p:clrMapOvr>
  <p:transition spd="slow">
    <p:spli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lvl1pPr>
              <a:defRPr/>
            </a:lvl1pPr>
          </a:lstStyle>
          <a:p>
            <a:pPr>
              <a:defRPr/>
            </a:pPr>
            <a:endParaRPr lang="es-ES"/>
          </a:p>
        </p:txBody>
      </p:sp>
      <p:sp>
        <p:nvSpPr>
          <p:cNvPr id="5" name="4 Marcador de pie de página"/>
          <p:cNvSpPr>
            <a:spLocks noGrp="1"/>
          </p:cNvSpPr>
          <p:nvPr>
            <p:ph type="ftr" sz="quarter" idx="11"/>
          </p:nvPr>
        </p:nvSpPr>
        <p:spPr/>
        <p:txBody>
          <a:bodyPr/>
          <a:lstStyle>
            <a:lvl1pPr>
              <a:defRPr/>
            </a:lvl1pPr>
          </a:lstStyle>
          <a:p>
            <a:pPr>
              <a:defRPr/>
            </a:pPr>
            <a:r>
              <a:rPr lang="es-ES"/>
              <a:t>Profesor M. Cs. Oscar Maltés P.</a:t>
            </a:r>
          </a:p>
        </p:txBody>
      </p:sp>
      <p:sp>
        <p:nvSpPr>
          <p:cNvPr id="6" name="5 Marcador de número de diapositiva"/>
          <p:cNvSpPr>
            <a:spLocks noGrp="1"/>
          </p:cNvSpPr>
          <p:nvPr>
            <p:ph type="sldNum" sz="quarter" idx="12"/>
          </p:nvPr>
        </p:nvSpPr>
        <p:spPr/>
        <p:txBody>
          <a:bodyPr/>
          <a:lstStyle>
            <a:lvl1pPr>
              <a:defRPr/>
            </a:lvl1pPr>
          </a:lstStyle>
          <a:p>
            <a:pPr>
              <a:defRPr/>
            </a:pPr>
            <a:fld id="{8D8633AA-D882-4CD7-A6A9-29C960DD0B14}" type="slidenum">
              <a:rPr lang="es-ES" altLang="es-CL"/>
              <a:pPr>
                <a:defRPr/>
              </a:pPr>
              <a:t>‹Nº›</a:t>
            </a:fld>
            <a:endParaRPr lang="es-ES" altLang="es-CL"/>
          </a:p>
        </p:txBody>
      </p:sp>
    </p:spTree>
    <p:extLst>
      <p:ext uri="{BB962C8B-B14F-4D97-AF65-F5344CB8AC3E}">
        <p14:creationId xmlns:p14="http://schemas.microsoft.com/office/powerpoint/2010/main" val="2547874666"/>
      </p:ext>
    </p:extLst>
  </p:cSld>
  <p:clrMapOvr>
    <a:masterClrMapping/>
  </p:clrMapOvr>
  <p:transition spd="slow">
    <p:spli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endParaRPr lang="es-ES"/>
          </a:p>
        </p:txBody>
      </p:sp>
      <p:sp>
        <p:nvSpPr>
          <p:cNvPr id="5" name="4 Marcador de pie de página"/>
          <p:cNvSpPr>
            <a:spLocks noGrp="1"/>
          </p:cNvSpPr>
          <p:nvPr>
            <p:ph type="ftr" sz="quarter" idx="11"/>
          </p:nvPr>
        </p:nvSpPr>
        <p:spPr/>
        <p:txBody>
          <a:bodyPr/>
          <a:lstStyle>
            <a:lvl1pPr>
              <a:defRPr/>
            </a:lvl1pPr>
          </a:lstStyle>
          <a:p>
            <a:pPr>
              <a:defRPr/>
            </a:pPr>
            <a:r>
              <a:rPr lang="es-ES"/>
              <a:t>Profesor M. Cs. Oscar Maltés P.</a:t>
            </a:r>
          </a:p>
        </p:txBody>
      </p:sp>
      <p:sp>
        <p:nvSpPr>
          <p:cNvPr id="6" name="5 Marcador de número de diapositiva"/>
          <p:cNvSpPr>
            <a:spLocks noGrp="1"/>
          </p:cNvSpPr>
          <p:nvPr>
            <p:ph type="sldNum" sz="quarter" idx="12"/>
          </p:nvPr>
        </p:nvSpPr>
        <p:spPr/>
        <p:txBody>
          <a:bodyPr/>
          <a:lstStyle>
            <a:lvl1pPr>
              <a:defRPr/>
            </a:lvl1pPr>
          </a:lstStyle>
          <a:p>
            <a:pPr>
              <a:defRPr/>
            </a:pPr>
            <a:fld id="{88F385FD-F526-4E1C-BED3-77294B5DCB38}" type="slidenum">
              <a:rPr lang="es-ES" altLang="es-CL"/>
              <a:pPr>
                <a:defRPr/>
              </a:pPr>
              <a:t>‹Nº›</a:t>
            </a:fld>
            <a:endParaRPr lang="es-ES" altLang="es-CL"/>
          </a:p>
        </p:txBody>
      </p:sp>
    </p:spTree>
    <p:extLst>
      <p:ext uri="{BB962C8B-B14F-4D97-AF65-F5344CB8AC3E}">
        <p14:creationId xmlns:p14="http://schemas.microsoft.com/office/powerpoint/2010/main" val="2064050082"/>
      </p:ext>
    </p:extLst>
  </p:cSld>
  <p:clrMapOvr>
    <a:masterClrMapping/>
  </p:clrMapOvr>
  <p:transition spd="slow">
    <p:spli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3 Marcador de fecha"/>
          <p:cNvSpPr>
            <a:spLocks noGrp="1"/>
          </p:cNvSpPr>
          <p:nvPr>
            <p:ph type="dt" sz="half" idx="10"/>
          </p:nvPr>
        </p:nvSpPr>
        <p:spPr/>
        <p:txBody>
          <a:bodyPr/>
          <a:lstStyle>
            <a:lvl1pPr>
              <a:defRPr/>
            </a:lvl1pPr>
          </a:lstStyle>
          <a:p>
            <a:pPr>
              <a:defRPr/>
            </a:pPr>
            <a:endParaRPr lang="es-ES"/>
          </a:p>
        </p:txBody>
      </p:sp>
      <p:sp>
        <p:nvSpPr>
          <p:cNvPr id="6" name="4 Marcador de pie de página"/>
          <p:cNvSpPr>
            <a:spLocks noGrp="1"/>
          </p:cNvSpPr>
          <p:nvPr>
            <p:ph type="ftr" sz="quarter" idx="11"/>
          </p:nvPr>
        </p:nvSpPr>
        <p:spPr/>
        <p:txBody>
          <a:bodyPr/>
          <a:lstStyle>
            <a:lvl1pPr>
              <a:defRPr/>
            </a:lvl1pPr>
          </a:lstStyle>
          <a:p>
            <a:pPr>
              <a:defRPr/>
            </a:pPr>
            <a:r>
              <a:rPr lang="es-ES"/>
              <a:t>Profesor M. Cs. Oscar Maltés P.</a:t>
            </a:r>
          </a:p>
        </p:txBody>
      </p:sp>
      <p:sp>
        <p:nvSpPr>
          <p:cNvPr id="7" name="5 Marcador de número de diapositiva"/>
          <p:cNvSpPr>
            <a:spLocks noGrp="1"/>
          </p:cNvSpPr>
          <p:nvPr>
            <p:ph type="sldNum" sz="quarter" idx="12"/>
          </p:nvPr>
        </p:nvSpPr>
        <p:spPr/>
        <p:txBody>
          <a:bodyPr/>
          <a:lstStyle>
            <a:lvl1pPr>
              <a:defRPr/>
            </a:lvl1pPr>
          </a:lstStyle>
          <a:p>
            <a:pPr>
              <a:defRPr/>
            </a:pPr>
            <a:fld id="{DF865198-698D-4E46-8B42-BFF80B510CE3}" type="slidenum">
              <a:rPr lang="es-ES" altLang="es-CL"/>
              <a:pPr>
                <a:defRPr/>
              </a:pPr>
              <a:t>‹Nº›</a:t>
            </a:fld>
            <a:endParaRPr lang="es-ES" altLang="es-CL"/>
          </a:p>
        </p:txBody>
      </p:sp>
    </p:spTree>
    <p:extLst>
      <p:ext uri="{BB962C8B-B14F-4D97-AF65-F5344CB8AC3E}">
        <p14:creationId xmlns:p14="http://schemas.microsoft.com/office/powerpoint/2010/main" val="3020624783"/>
      </p:ext>
    </p:extLst>
  </p:cSld>
  <p:clrMapOvr>
    <a:masterClrMapping/>
  </p:clrMapOvr>
  <p:transition spd="slow">
    <p:spli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3 Marcador de fecha"/>
          <p:cNvSpPr>
            <a:spLocks noGrp="1"/>
          </p:cNvSpPr>
          <p:nvPr>
            <p:ph type="dt" sz="half" idx="10"/>
          </p:nvPr>
        </p:nvSpPr>
        <p:spPr/>
        <p:txBody>
          <a:bodyPr/>
          <a:lstStyle>
            <a:lvl1pPr>
              <a:defRPr/>
            </a:lvl1pPr>
          </a:lstStyle>
          <a:p>
            <a:pPr>
              <a:defRPr/>
            </a:pPr>
            <a:endParaRPr lang="es-ES"/>
          </a:p>
        </p:txBody>
      </p:sp>
      <p:sp>
        <p:nvSpPr>
          <p:cNvPr id="8" name="4 Marcador de pie de página"/>
          <p:cNvSpPr>
            <a:spLocks noGrp="1"/>
          </p:cNvSpPr>
          <p:nvPr>
            <p:ph type="ftr" sz="quarter" idx="11"/>
          </p:nvPr>
        </p:nvSpPr>
        <p:spPr/>
        <p:txBody>
          <a:bodyPr/>
          <a:lstStyle>
            <a:lvl1pPr>
              <a:defRPr/>
            </a:lvl1pPr>
          </a:lstStyle>
          <a:p>
            <a:pPr>
              <a:defRPr/>
            </a:pPr>
            <a:r>
              <a:rPr lang="es-ES"/>
              <a:t>Profesor M. Cs. Oscar Maltés P.</a:t>
            </a:r>
          </a:p>
        </p:txBody>
      </p:sp>
      <p:sp>
        <p:nvSpPr>
          <p:cNvPr id="9" name="5 Marcador de número de diapositiva"/>
          <p:cNvSpPr>
            <a:spLocks noGrp="1"/>
          </p:cNvSpPr>
          <p:nvPr>
            <p:ph type="sldNum" sz="quarter" idx="12"/>
          </p:nvPr>
        </p:nvSpPr>
        <p:spPr/>
        <p:txBody>
          <a:bodyPr/>
          <a:lstStyle>
            <a:lvl1pPr>
              <a:defRPr/>
            </a:lvl1pPr>
          </a:lstStyle>
          <a:p>
            <a:pPr>
              <a:defRPr/>
            </a:pPr>
            <a:fld id="{4F580453-0B67-4648-A190-C10D39335D7E}" type="slidenum">
              <a:rPr lang="es-ES" altLang="es-CL"/>
              <a:pPr>
                <a:defRPr/>
              </a:pPr>
              <a:t>‹Nº›</a:t>
            </a:fld>
            <a:endParaRPr lang="es-ES" altLang="es-CL"/>
          </a:p>
        </p:txBody>
      </p:sp>
    </p:spTree>
    <p:extLst>
      <p:ext uri="{BB962C8B-B14F-4D97-AF65-F5344CB8AC3E}">
        <p14:creationId xmlns:p14="http://schemas.microsoft.com/office/powerpoint/2010/main" val="2520387325"/>
      </p:ext>
    </p:extLst>
  </p:cSld>
  <p:clrMapOvr>
    <a:masterClrMapping/>
  </p:clrMapOvr>
  <p:transition spd="slow">
    <p:spli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3 Marcador de fecha"/>
          <p:cNvSpPr>
            <a:spLocks noGrp="1"/>
          </p:cNvSpPr>
          <p:nvPr>
            <p:ph type="dt" sz="half" idx="10"/>
          </p:nvPr>
        </p:nvSpPr>
        <p:spPr/>
        <p:txBody>
          <a:bodyPr/>
          <a:lstStyle>
            <a:lvl1pPr>
              <a:defRPr/>
            </a:lvl1pPr>
          </a:lstStyle>
          <a:p>
            <a:pPr>
              <a:defRPr/>
            </a:pPr>
            <a:endParaRPr lang="es-ES"/>
          </a:p>
        </p:txBody>
      </p:sp>
      <p:sp>
        <p:nvSpPr>
          <p:cNvPr id="4" name="4 Marcador de pie de página"/>
          <p:cNvSpPr>
            <a:spLocks noGrp="1"/>
          </p:cNvSpPr>
          <p:nvPr>
            <p:ph type="ftr" sz="quarter" idx="11"/>
          </p:nvPr>
        </p:nvSpPr>
        <p:spPr/>
        <p:txBody>
          <a:bodyPr/>
          <a:lstStyle>
            <a:lvl1pPr>
              <a:defRPr/>
            </a:lvl1pPr>
          </a:lstStyle>
          <a:p>
            <a:pPr>
              <a:defRPr/>
            </a:pPr>
            <a:r>
              <a:rPr lang="es-ES"/>
              <a:t>Profesor M. Cs. Oscar Maltés P.</a:t>
            </a:r>
          </a:p>
        </p:txBody>
      </p:sp>
      <p:sp>
        <p:nvSpPr>
          <p:cNvPr id="5" name="5 Marcador de número de diapositiva"/>
          <p:cNvSpPr>
            <a:spLocks noGrp="1"/>
          </p:cNvSpPr>
          <p:nvPr>
            <p:ph type="sldNum" sz="quarter" idx="12"/>
          </p:nvPr>
        </p:nvSpPr>
        <p:spPr/>
        <p:txBody>
          <a:bodyPr/>
          <a:lstStyle>
            <a:lvl1pPr>
              <a:defRPr/>
            </a:lvl1pPr>
          </a:lstStyle>
          <a:p>
            <a:pPr>
              <a:defRPr/>
            </a:pPr>
            <a:fld id="{94092C1C-AE48-4CF4-B694-174EEC6C8FC6}" type="slidenum">
              <a:rPr lang="es-ES" altLang="es-CL"/>
              <a:pPr>
                <a:defRPr/>
              </a:pPr>
              <a:t>‹Nº›</a:t>
            </a:fld>
            <a:endParaRPr lang="es-ES" altLang="es-CL"/>
          </a:p>
        </p:txBody>
      </p:sp>
    </p:spTree>
    <p:extLst>
      <p:ext uri="{BB962C8B-B14F-4D97-AF65-F5344CB8AC3E}">
        <p14:creationId xmlns:p14="http://schemas.microsoft.com/office/powerpoint/2010/main" val="63812425"/>
      </p:ext>
    </p:extLst>
  </p:cSld>
  <p:clrMapOvr>
    <a:masterClrMapping/>
  </p:clrMapOvr>
  <p:transition spd="slow">
    <p:spli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endParaRPr lang="es-ES"/>
          </a:p>
        </p:txBody>
      </p:sp>
      <p:sp>
        <p:nvSpPr>
          <p:cNvPr id="3" name="4 Marcador de pie de página"/>
          <p:cNvSpPr>
            <a:spLocks noGrp="1"/>
          </p:cNvSpPr>
          <p:nvPr>
            <p:ph type="ftr" sz="quarter" idx="11"/>
          </p:nvPr>
        </p:nvSpPr>
        <p:spPr/>
        <p:txBody>
          <a:bodyPr/>
          <a:lstStyle>
            <a:lvl1pPr>
              <a:defRPr/>
            </a:lvl1pPr>
          </a:lstStyle>
          <a:p>
            <a:pPr>
              <a:defRPr/>
            </a:pPr>
            <a:r>
              <a:rPr lang="es-ES"/>
              <a:t>Profesor M. Cs. Oscar Maltés P.</a:t>
            </a:r>
          </a:p>
        </p:txBody>
      </p:sp>
      <p:sp>
        <p:nvSpPr>
          <p:cNvPr id="4" name="5 Marcador de número de diapositiva"/>
          <p:cNvSpPr>
            <a:spLocks noGrp="1"/>
          </p:cNvSpPr>
          <p:nvPr>
            <p:ph type="sldNum" sz="quarter" idx="12"/>
          </p:nvPr>
        </p:nvSpPr>
        <p:spPr/>
        <p:txBody>
          <a:bodyPr/>
          <a:lstStyle>
            <a:lvl1pPr>
              <a:defRPr/>
            </a:lvl1pPr>
          </a:lstStyle>
          <a:p>
            <a:pPr>
              <a:defRPr/>
            </a:pPr>
            <a:fld id="{41416059-75A2-47B5-B2D3-899E29ECFD88}" type="slidenum">
              <a:rPr lang="es-ES" altLang="es-CL"/>
              <a:pPr>
                <a:defRPr/>
              </a:pPr>
              <a:t>‹Nº›</a:t>
            </a:fld>
            <a:endParaRPr lang="es-ES" altLang="es-CL"/>
          </a:p>
        </p:txBody>
      </p:sp>
    </p:spTree>
    <p:extLst>
      <p:ext uri="{BB962C8B-B14F-4D97-AF65-F5344CB8AC3E}">
        <p14:creationId xmlns:p14="http://schemas.microsoft.com/office/powerpoint/2010/main" val="4133928458"/>
      </p:ext>
    </p:extLst>
  </p:cSld>
  <p:clrMapOvr>
    <a:masterClrMapping/>
  </p:clrMapOvr>
  <p:transition spd="slow">
    <p:spli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ES"/>
          </a:p>
        </p:txBody>
      </p:sp>
      <p:sp>
        <p:nvSpPr>
          <p:cNvPr id="6" name="4 Marcador de pie de página"/>
          <p:cNvSpPr>
            <a:spLocks noGrp="1"/>
          </p:cNvSpPr>
          <p:nvPr>
            <p:ph type="ftr" sz="quarter" idx="11"/>
          </p:nvPr>
        </p:nvSpPr>
        <p:spPr/>
        <p:txBody>
          <a:bodyPr/>
          <a:lstStyle>
            <a:lvl1pPr>
              <a:defRPr/>
            </a:lvl1pPr>
          </a:lstStyle>
          <a:p>
            <a:pPr>
              <a:defRPr/>
            </a:pPr>
            <a:r>
              <a:rPr lang="es-ES"/>
              <a:t>Profesor M. Cs. Oscar Maltés P.</a:t>
            </a:r>
          </a:p>
        </p:txBody>
      </p:sp>
      <p:sp>
        <p:nvSpPr>
          <p:cNvPr id="7" name="5 Marcador de número de diapositiva"/>
          <p:cNvSpPr>
            <a:spLocks noGrp="1"/>
          </p:cNvSpPr>
          <p:nvPr>
            <p:ph type="sldNum" sz="quarter" idx="12"/>
          </p:nvPr>
        </p:nvSpPr>
        <p:spPr/>
        <p:txBody>
          <a:bodyPr/>
          <a:lstStyle>
            <a:lvl1pPr>
              <a:defRPr/>
            </a:lvl1pPr>
          </a:lstStyle>
          <a:p>
            <a:pPr>
              <a:defRPr/>
            </a:pPr>
            <a:fld id="{611F9652-3505-4CCF-93B9-B3C19DFC792D}" type="slidenum">
              <a:rPr lang="es-ES" altLang="es-CL"/>
              <a:pPr>
                <a:defRPr/>
              </a:pPr>
              <a:t>‹Nº›</a:t>
            </a:fld>
            <a:endParaRPr lang="es-ES" altLang="es-CL"/>
          </a:p>
        </p:txBody>
      </p:sp>
    </p:spTree>
    <p:extLst>
      <p:ext uri="{BB962C8B-B14F-4D97-AF65-F5344CB8AC3E}">
        <p14:creationId xmlns:p14="http://schemas.microsoft.com/office/powerpoint/2010/main" val="2069839764"/>
      </p:ext>
    </p:extLst>
  </p:cSld>
  <p:clrMapOvr>
    <a:masterClrMapping/>
  </p:clrMapOvr>
  <p:transition spd="slow">
    <p:spli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L" noProof="0"/>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endParaRPr lang="es-ES"/>
          </a:p>
        </p:txBody>
      </p:sp>
      <p:sp>
        <p:nvSpPr>
          <p:cNvPr id="6" name="4 Marcador de pie de página"/>
          <p:cNvSpPr>
            <a:spLocks noGrp="1"/>
          </p:cNvSpPr>
          <p:nvPr>
            <p:ph type="ftr" sz="quarter" idx="11"/>
          </p:nvPr>
        </p:nvSpPr>
        <p:spPr/>
        <p:txBody>
          <a:bodyPr/>
          <a:lstStyle>
            <a:lvl1pPr>
              <a:defRPr/>
            </a:lvl1pPr>
          </a:lstStyle>
          <a:p>
            <a:pPr>
              <a:defRPr/>
            </a:pPr>
            <a:r>
              <a:rPr lang="es-ES"/>
              <a:t>Profesor M. Cs. Oscar Maltés P.</a:t>
            </a:r>
          </a:p>
        </p:txBody>
      </p:sp>
      <p:sp>
        <p:nvSpPr>
          <p:cNvPr id="7" name="5 Marcador de número de diapositiva"/>
          <p:cNvSpPr>
            <a:spLocks noGrp="1"/>
          </p:cNvSpPr>
          <p:nvPr>
            <p:ph type="sldNum" sz="quarter" idx="12"/>
          </p:nvPr>
        </p:nvSpPr>
        <p:spPr/>
        <p:txBody>
          <a:bodyPr/>
          <a:lstStyle>
            <a:lvl1pPr>
              <a:defRPr/>
            </a:lvl1pPr>
          </a:lstStyle>
          <a:p>
            <a:pPr>
              <a:defRPr/>
            </a:pPr>
            <a:fld id="{8172C726-6938-4FCA-B99A-8450992E500A}" type="slidenum">
              <a:rPr lang="es-ES" altLang="es-CL"/>
              <a:pPr>
                <a:defRPr/>
              </a:pPr>
              <a:t>‹Nº›</a:t>
            </a:fld>
            <a:endParaRPr lang="es-ES" altLang="es-CL"/>
          </a:p>
        </p:txBody>
      </p:sp>
    </p:spTree>
    <p:extLst>
      <p:ext uri="{BB962C8B-B14F-4D97-AF65-F5344CB8AC3E}">
        <p14:creationId xmlns:p14="http://schemas.microsoft.com/office/powerpoint/2010/main" val="3372041231"/>
      </p:ext>
    </p:extLst>
  </p:cSld>
  <p:clrMapOvr>
    <a:masterClrMapping/>
  </p:clrMapOvr>
  <p:transition spd="slow">
    <p:spli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MX"/>
              <a:t>Haga clic para modificar el estilo de título del patrón</a:t>
            </a:r>
            <a:endParaRPr lang="es-CL" altLang="es-MX"/>
          </a:p>
        </p:txBody>
      </p:sp>
      <p:sp>
        <p:nvSpPr>
          <p:cNvPr id="1027" name="2 Marcador de texto"/>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MX"/>
              <a:t>Haga clic para modificar el estilo de texto del patrón</a:t>
            </a:r>
          </a:p>
          <a:p>
            <a:pPr lvl="1"/>
            <a:r>
              <a:rPr lang="es-ES" altLang="es-MX"/>
              <a:t>Segundo nivel</a:t>
            </a:r>
          </a:p>
          <a:p>
            <a:pPr lvl="2"/>
            <a:r>
              <a:rPr lang="es-ES" altLang="es-MX"/>
              <a:t>Tercer nivel</a:t>
            </a:r>
          </a:p>
          <a:p>
            <a:pPr lvl="3"/>
            <a:r>
              <a:rPr lang="es-ES" altLang="es-MX"/>
              <a:t>Cuarto nivel</a:t>
            </a:r>
          </a:p>
          <a:p>
            <a:pPr lvl="4"/>
            <a:r>
              <a:rPr lang="es-ES" altLang="es-MX"/>
              <a:t>Quinto nivel</a:t>
            </a:r>
            <a:endParaRPr lang="es-CL" altLang="es-MX"/>
          </a:p>
        </p:txBody>
      </p:sp>
      <p:sp>
        <p:nvSpPr>
          <p:cNvPr id="4" name="3 Marcador de fecha"/>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defRPr>
            </a:lvl1pPr>
          </a:lstStyle>
          <a:p>
            <a:pPr>
              <a:defRPr/>
            </a:pPr>
            <a:endParaRPr lang="es-ES"/>
          </a:p>
        </p:txBody>
      </p:sp>
      <p:sp>
        <p:nvSpPr>
          <p:cNvPr id="5" name="4 Marcador de pie de página"/>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defRPr>
            </a:lvl1pPr>
          </a:lstStyle>
          <a:p>
            <a:pPr>
              <a:defRPr/>
            </a:pPr>
            <a:r>
              <a:rPr lang="es-ES"/>
              <a:t>Profesor M. Cs. Oscar Maltés P.</a:t>
            </a:r>
          </a:p>
        </p:txBody>
      </p:sp>
      <p:sp>
        <p:nvSpPr>
          <p:cNvPr id="6" name="5 Marcador de número de diapositiva"/>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A0B89307-882B-4E94-8995-A9BBDCB1406A}" type="slidenum">
              <a:rPr lang="es-ES" altLang="es-CL"/>
              <a:pPr>
                <a:defRPr/>
              </a:pPr>
              <a:t>‹Nº›</a:t>
            </a:fld>
            <a:endParaRPr lang="es-ES" altLang="es-CL"/>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ransition spd="slow">
    <p:split/>
  </p:transition>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slide" Target="slide27.xml"/><Relationship Id="rId4" Type="http://schemas.openxmlformats.org/officeDocument/2006/relationships/slide" Target="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9"/>
          <p:cNvSpPr txBox="1">
            <a:spLocks noChangeArrowheads="1"/>
          </p:cNvSpPr>
          <p:nvPr/>
        </p:nvSpPr>
        <p:spPr bwMode="auto">
          <a:xfrm>
            <a:off x="4873228" y="5857453"/>
            <a:ext cx="2374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CL" altLang="es-MX" sz="2800" b="1" dirty="0">
                <a:solidFill>
                  <a:srgbClr val="0000FF"/>
                </a:solidFill>
                <a:latin typeface="Arial" panose="020B0604020202020204" pitchFamily="34" charset="0"/>
              </a:rPr>
              <a:t>2020</a:t>
            </a:r>
            <a:endParaRPr lang="es-ES" altLang="es-MX" sz="2800" b="1" dirty="0">
              <a:solidFill>
                <a:srgbClr val="0000FF"/>
              </a:solidFill>
              <a:latin typeface="Arial" panose="020B0604020202020204" pitchFamily="34" charset="0"/>
            </a:endParaRPr>
          </a:p>
        </p:txBody>
      </p:sp>
      <p:pic>
        <p:nvPicPr>
          <p:cNvPr id="4099" name="5 Imagen" descr="C:\Users\Alejandra Peralta\AppData\Local\Microsoft\Windows\Temporary Internet Files\Content.IE5\DBX2O8OA\Logo Nuevo DEpartamento de Ciencias Básica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24192" y="188640"/>
            <a:ext cx="3312121" cy="136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8 CuadroTexto"/>
          <p:cNvSpPr txBox="1">
            <a:spLocks noChangeArrowheads="1"/>
          </p:cNvSpPr>
          <p:nvPr/>
        </p:nvSpPr>
        <p:spPr bwMode="auto">
          <a:xfrm>
            <a:off x="2207568" y="4797152"/>
            <a:ext cx="77041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MX" altLang="es-MX" sz="2400" b="1" dirty="0">
                <a:solidFill>
                  <a:srgbClr val="0000FF"/>
                </a:solidFill>
                <a:latin typeface="Arial" panose="020B0604020202020204" pitchFamily="34" charset="0"/>
              </a:rPr>
              <a:t>DESARROLLANDO DESTREZAS A TRAVÉS DE LAS HABILIDADES</a:t>
            </a:r>
            <a:endParaRPr lang="es-CL" altLang="es-MX" sz="2400" b="1" dirty="0">
              <a:solidFill>
                <a:srgbClr val="0000FF"/>
              </a:solidFill>
              <a:latin typeface="Arial" panose="020B0604020202020204" pitchFamily="34" charset="0"/>
            </a:endParaRPr>
          </a:p>
        </p:txBody>
      </p:sp>
      <p:sp>
        <p:nvSpPr>
          <p:cNvPr id="4101" name="2 CuadroTexto"/>
          <p:cNvSpPr txBox="1">
            <a:spLocks noChangeArrowheads="1"/>
          </p:cNvSpPr>
          <p:nvPr/>
        </p:nvSpPr>
        <p:spPr bwMode="auto">
          <a:xfrm>
            <a:off x="2280294" y="1899989"/>
            <a:ext cx="77041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CL" altLang="es-MX" sz="2800" b="1" dirty="0">
                <a:solidFill>
                  <a:srgbClr val="0000FF"/>
                </a:solidFill>
                <a:latin typeface="Arial" panose="020B0604020202020204" pitchFamily="34" charset="0"/>
                <a:cs typeface="Arial" panose="020B0604020202020204" pitchFamily="34" charset="0"/>
              </a:rPr>
              <a:t>QUÍMICA GENERAL            NOMENCLATURA QUÍMICA INORGÁNICA. INTRODUCCIÓN y COMPUESTOS BINARIOS     </a:t>
            </a:r>
          </a:p>
        </p:txBody>
      </p:sp>
      <p:pic>
        <p:nvPicPr>
          <p:cNvPr id="4102" name="Picture 6" descr="C:\Users\Oscar Maltes\Desktop\logo uc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448" y="332656"/>
            <a:ext cx="1223838" cy="11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Rectángulo"/>
          <p:cNvSpPr>
            <a:spLocks noChangeArrowheads="1"/>
          </p:cNvSpPr>
          <p:nvPr/>
        </p:nvSpPr>
        <p:spPr bwMode="auto">
          <a:xfrm>
            <a:off x="431373" y="3513782"/>
            <a:ext cx="11329259" cy="1077218"/>
          </a:xfrm>
          <a:prstGeom prst="rect">
            <a:avLst/>
          </a:prstGeom>
          <a:noFill/>
          <a:ln w="9525">
            <a:noFill/>
            <a:miter lim="800000"/>
            <a:headEnd/>
            <a:tailEnd/>
          </a:ln>
        </p:spPr>
        <p:txBody>
          <a:bodyPr wrap="square">
            <a:spAutoFit/>
          </a:bodyPr>
          <a:lstStyle/>
          <a:p>
            <a:pPr algn="ctr"/>
            <a:r>
              <a:rPr lang="es-MX" altLang="es-MX" b="1" dirty="0">
                <a:solidFill>
                  <a:srgbClr val="0000FF"/>
                </a:solidFill>
                <a:latin typeface="Arial" pitchFamily="34" charset="0"/>
                <a:cs typeface="Arial" pitchFamily="34" charset="0"/>
              </a:rPr>
              <a:t>PROFESORES</a:t>
            </a:r>
          </a:p>
          <a:p>
            <a:pPr algn="ctr"/>
            <a:r>
              <a:rPr lang="es-MX" altLang="es-MX" b="1" dirty="0">
                <a:solidFill>
                  <a:srgbClr val="0000FF"/>
                </a:solidFill>
                <a:latin typeface="Arial" pitchFamily="34" charset="0"/>
                <a:cs typeface="Arial" pitchFamily="34" charset="0"/>
              </a:rPr>
              <a:t>Lic. STEFANNY </a:t>
            </a:r>
            <a:r>
              <a:rPr lang="es-MX" altLang="es-MX" b="1" dirty="0" err="1">
                <a:solidFill>
                  <a:srgbClr val="0000FF"/>
                </a:solidFill>
                <a:latin typeface="Arial" pitchFamily="34" charset="0"/>
                <a:cs typeface="Arial" pitchFamily="34" charset="0"/>
              </a:rPr>
              <a:t>MüLLER</a:t>
            </a:r>
            <a:r>
              <a:rPr lang="es-MX" altLang="es-MX" b="1" dirty="0">
                <a:solidFill>
                  <a:srgbClr val="0000FF"/>
                </a:solidFill>
                <a:latin typeface="Arial" pitchFamily="34" charset="0"/>
                <a:cs typeface="Arial" pitchFamily="34" charset="0"/>
              </a:rPr>
              <a:t> PARRA – M. </a:t>
            </a:r>
            <a:r>
              <a:rPr lang="es-MX" altLang="es-MX" b="1" dirty="0" err="1">
                <a:solidFill>
                  <a:srgbClr val="0000FF"/>
                </a:solidFill>
                <a:latin typeface="Arial" pitchFamily="34" charset="0"/>
                <a:cs typeface="Arial" pitchFamily="34" charset="0"/>
              </a:rPr>
              <a:t>Cs.</a:t>
            </a:r>
            <a:r>
              <a:rPr lang="es-MX" altLang="es-MX" b="1" dirty="0">
                <a:solidFill>
                  <a:srgbClr val="0000FF"/>
                </a:solidFill>
                <a:latin typeface="Arial" pitchFamily="34" charset="0"/>
                <a:cs typeface="Arial" pitchFamily="34" charset="0"/>
              </a:rPr>
              <a:t> OSCAR MALTÉS PÉREZ </a:t>
            </a:r>
          </a:p>
          <a:p>
            <a:pPr algn="ctr"/>
            <a:r>
              <a:rPr lang="es-MX" altLang="es-MX" b="1" dirty="0">
                <a:solidFill>
                  <a:srgbClr val="0000FF"/>
                </a:solidFill>
                <a:latin typeface="Arial" pitchFamily="34" charset="0"/>
                <a:cs typeface="Arial" pitchFamily="34" charset="0"/>
              </a:rPr>
              <a:t>M. Cs. CLOTILDE PIZARRO MARÍN – Lic. MARGARITA PASTÉN OLIVARES</a:t>
            </a:r>
          </a:p>
          <a:p>
            <a:pPr algn="ctr"/>
            <a:r>
              <a:rPr lang="es-MX" altLang="es-MX" b="1" dirty="0">
                <a:solidFill>
                  <a:srgbClr val="0000FF"/>
                </a:solidFill>
                <a:cs typeface="Arial" pitchFamily="34" charset="0"/>
              </a:rPr>
              <a:t>B.M. ALDO ZEPEDA CAMPUSANO</a:t>
            </a:r>
            <a:endParaRPr lang="es-MX" altLang="es-MX" b="1" dirty="0">
              <a:solidFill>
                <a:srgbClr val="0000FF"/>
              </a:solidFill>
              <a:latin typeface="Arial" pitchFamily="34" charset="0"/>
              <a:cs typeface="Arial" pitchFamily="34" charset="0"/>
            </a:endParaRPr>
          </a:p>
        </p:txBody>
      </p:sp>
    </p:spTree>
  </p:cSld>
  <p:clrMapOvr>
    <a:masterClrMapping/>
  </p:clrMapOvr>
  <p:transition spd="slow">
    <p:spli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2287588" y="1762125"/>
          <a:ext cx="7696200" cy="4114800"/>
        </p:xfrm>
        <a:graphic>
          <a:graphicData uri="http://schemas.openxmlformats.org/presentationml/2006/ole">
            <mc:AlternateContent xmlns:mc="http://schemas.openxmlformats.org/markup-compatibility/2006">
              <mc:Choice xmlns:v="urn:schemas-microsoft-com:vml" Requires="v">
                <p:oleObj spid="_x0000_s14347" name="Foto de Photo Editor" r:id="rId3" imgW="5819048" imgH="2952381" progId="">
                  <p:embed/>
                </p:oleObj>
              </mc:Choice>
              <mc:Fallback>
                <p:oleObj name="Foto de Photo Editor" r:id="rId3" imgW="5819048" imgH="2952381" progId="">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7588" y="1762125"/>
                        <a:ext cx="7696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39" name="Text Box 3"/>
          <p:cNvSpPr txBox="1">
            <a:spLocks noChangeArrowheads="1"/>
          </p:cNvSpPr>
          <p:nvPr/>
        </p:nvSpPr>
        <p:spPr bwMode="auto">
          <a:xfrm>
            <a:off x="2076450" y="333375"/>
            <a:ext cx="8051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s-ES_tradnl" altLang="es-MX" sz="2800" b="1">
                <a:solidFill>
                  <a:srgbClr val="0000FF"/>
                </a:solidFill>
                <a:latin typeface="Arial" panose="020B0604020202020204" pitchFamily="34" charset="0"/>
              </a:rPr>
              <a:t>FORMACIÓN DE LOS IONES A PARTIR DE UN ÁTOMO NEUTRO</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xmlns="" id="{C676DFC2-F922-4335-9210-3EDBFE8E8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845245"/>
            <a:ext cx="10153127" cy="5896123"/>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3">
            <a:extLst>
              <a:ext uri="{FF2B5EF4-FFF2-40B4-BE49-F238E27FC236}">
                <a16:creationId xmlns:a16="http://schemas.microsoft.com/office/drawing/2014/main" xmlns="" id="{C9CFE961-BD61-4795-8381-80B65562330F}"/>
              </a:ext>
            </a:extLst>
          </p:cNvPr>
          <p:cNvSpPr txBox="1">
            <a:spLocks noChangeArrowheads="1"/>
          </p:cNvSpPr>
          <p:nvPr/>
        </p:nvSpPr>
        <p:spPr bwMode="auto">
          <a:xfrm>
            <a:off x="1990030" y="530448"/>
            <a:ext cx="84264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s-ES_tradnl" altLang="es-MX" sz="2800" b="1" dirty="0">
                <a:solidFill>
                  <a:srgbClr val="0000FF"/>
                </a:solidFill>
                <a:latin typeface="Arial" panose="020B0604020202020204" pitchFamily="34" charset="0"/>
                <a:cs typeface="Times New Roman" panose="02020603050405020304" pitchFamily="18" charset="0"/>
              </a:rPr>
              <a:t>ESTADOS DE OXIDACIÓN  MÁS FRECUENTES</a:t>
            </a:r>
          </a:p>
        </p:txBody>
      </p:sp>
    </p:spTree>
    <p:extLst>
      <p:ext uri="{BB962C8B-B14F-4D97-AF65-F5344CB8AC3E}">
        <p14:creationId xmlns:p14="http://schemas.microsoft.com/office/powerpoint/2010/main" val="2579359789"/>
      </p:ext>
    </p:extLst>
  </p:cSld>
  <p:clrMapOvr>
    <a:masterClrMapping/>
  </p:clrMapOvr>
  <p:transition spd="slow">
    <p:spli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774825" y="196850"/>
            <a:ext cx="86106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s-ES_tradnl" altLang="es-MX" sz="2600" b="1">
                <a:solidFill>
                  <a:srgbClr val="0000FF"/>
                </a:solidFill>
                <a:latin typeface="Arial" panose="020B0604020202020204" pitchFamily="34" charset="0"/>
              </a:rPr>
              <a:t>ESTADOS DE OXIDACIÓN DE LOS ELEMENTOS METÁLICOS MÁS COMUNES</a:t>
            </a:r>
            <a:endParaRPr lang="es-ES" altLang="es-MX" sz="2600" b="1">
              <a:solidFill>
                <a:srgbClr val="0000FF"/>
              </a:solidFill>
              <a:latin typeface="Arial" panose="020B0604020202020204" pitchFamily="34" charset="0"/>
            </a:endParaRPr>
          </a:p>
        </p:txBody>
      </p:sp>
      <p:sp>
        <p:nvSpPr>
          <p:cNvPr id="16387" name="Text Box 3"/>
          <p:cNvSpPr txBox="1">
            <a:spLocks noChangeArrowheads="1"/>
          </p:cNvSpPr>
          <p:nvPr/>
        </p:nvSpPr>
        <p:spPr bwMode="auto">
          <a:xfrm>
            <a:off x="2362200" y="1182688"/>
            <a:ext cx="78486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s-ES_tradnl" altLang="es-MX" sz="2400" b="1">
                <a:solidFill>
                  <a:srgbClr val="0000FF"/>
                </a:solidFill>
                <a:latin typeface="Arial" panose="020B0604020202020204" pitchFamily="34" charset="0"/>
              </a:rPr>
              <a:t>+1	         +2		+3		+4</a:t>
            </a:r>
          </a:p>
          <a:p>
            <a:pPr>
              <a:spcBef>
                <a:spcPct val="50000"/>
              </a:spcBef>
              <a:buFontTx/>
              <a:buNone/>
            </a:pPr>
            <a:r>
              <a:rPr lang="es-ES_tradnl" altLang="es-MX" sz="2400" b="1">
                <a:solidFill>
                  <a:srgbClr val="0000FF"/>
                </a:solidFill>
                <a:latin typeface="Arial" panose="020B0604020202020204" pitchFamily="34" charset="0"/>
              </a:rPr>
              <a:t>       Li, Na          Be, Mg           Al, Ga              Ti, V</a:t>
            </a:r>
          </a:p>
          <a:p>
            <a:pPr>
              <a:spcBef>
                <a:spcPct val="50000"/>
              </a:spcBef>
              <a:buFontTx/>
              <a:buNone/>
            </a:pPr>
            <a:r>
              <a:rPr lang="es-ES_tradnl" altLang="es-MX" sz="2400">
                <a:solidFill>
                  <a:srgbClr val="0000FF"/>
                </a:solidFill>
                <a:latin typeface="Arial" panose="020B0604020202020204" pitchFamily="34" charset="0"/>
              </a:rPr>
              <a:t>       </a:t>
            </a:r>
            <a:r>
              <a:rPr lang="es-ES_tradnl" altLang="es-MX" sz="2400" b="1">
                <a:solidFill>
                  <a:srgbClr val="0000FF"/>
                </a:solidFill>
                <a:latin typeface="Arial" panose="020B0604020202020204" pitchFamily="34" charset="0"/>
              </a:rPr>
              <a:t>K,</a:t>
            </a:r>
            <a:r>
              <a:rPr lang="es-ES_tradnl" altLang="es-MX" sz="2400">
                <a:solidFill>
                  <a:srgbClr val="0000FF"/>
                </a:solidFill>
                <a:latin typeface="Arial" panose="020B0604020202020204" pitchFamily="34" charset="0"/>
              </a:rPr>
              <a:t> </a:t>
            </a:r>
            <a:r>
              <a:rPr lang="es-ES_tradnl" altLang="es-MX" sz="2400" b="1">
                <a:solidFill>
                  <a:srgbClr val="0000FF"/>
                </a:solidFill>
                <a:latin typeface="Arial" panose="020B0604020202020204" pitchFamily="34" charset="0"/>
              </a:rPr>
              <a:t>Rb           Ca, Sr            In,  Tl              Mn, Tc</a:t>
            </a:r>
          </a:p>
          <a:p>
            <a:pPr>
              <a:spcBef>
                <a:spcPct val="50000"/>
              </a:spcBef>
              <a:buFontTx/>
              <a:buNone/>
            </a:pPr>
            <a:r>
              <a:rPr lang="es-ES_tradnl" altLang="es-MX" sz="2400" b="1">
                <a:solidFill>
                  <a:srgbClr val="0000FF"/>
                </a:solidFill>
                <a:latin typeface="Arial" panose="020B0604020202020204" pitchFamily="34" charset="0"/>
              </a:rPr>
              <a:t>       Cs, Fr          Ba, Ra           Au, Sc             Re, Os</a:t>
            </a:r>
          </a:p>
          <a:p>
            <a:pPr>
              <a:spcBef>
                <a:spcPct val="50000"/>
              </a:spcBef>
              <a:buFontTx/>
              <a:buNone/>
            </a:pPr>
            <a:r>
              <a:rPr lang="es-ES_tradnl" altLang="es-MX" sz="2400" b="1">
                <a:solidFill>
                  <a:srgbClr val="0000FF"/>
                </a:solidFill>
                <a:latin typeface="Arial" panose="020B0604020202020204" pitchFamily="34" charset="0"/>
              </a:rPr>
              <a:t>       Ag, Au        Ti, V, Cr         Ti, V, Cr            Pd, Pt  </a:t>
            </a:r>
          </a:p>
          <a:p>
            <a:pPr>
              <a:spcBef>
                <a:spcPct val="50000"/>
              </a:spcBef>
              <a:buFontTx/>
              <a:buNone/>
            </a:pPr>
            <a:r>
              <a:rPr lang="es-ES_tradnl" altLang="es-MX" sz="2400" b="1">
                <a:solidFill>
                  <a:srgbClr val="0000FF"/>
                </a:solidFill>
                <a:latin typeface="Arial" panose="020B0604020202020204" pitchFamily="34" charset="0"/>
              </a:rPr>
              <a:t>       Hg, Tl        Mn, Pd, Pt     Mn, Mo, Y         Ge, Sn</a:t>
            </a:r>
          </a:p>
          <a:p>
            <a:pPr>
              <a:spcBef>
                <a:spcPct val="50000"/>
              </a:spcBef>
              <a:buFontTx/>
              <a:buNone/>
            </a:pPr>
            <a:r>
              <a:rPr lang="es-ES_tradnl" altLang="es-MX" sz="2400" b="1">
                <a:solidFill>
                  <a:srgbClr val="0000FF"/>
                </a:solidFill>
                <a:latin typeface="Arial" panose="020B0604020202020204" pitchFamily="34" charset="0"/>
              </a:rPr>
              <a:t>       Cu             Fe, Co, Ni      Fe, Co, Ni           Pb</a:t>
            </a:r>
          </a:p>
          <a:p>
            <a:pPr>
              <a:spcBef>
                <a:spcPct val="50000"/>
              </a:spcBef>
              <a:buFontTx/>
              <a:buNone/>
            </a:pPr>
            <a:r>
              <a:rPr lang="es-ES_tradnl" altLang="es-MX" sz="2400" b="1">
                <a:solidFill>
                  <a:srgbClr val="0000FF"/>
                </a:solidFill>
                <a:latin typeface="Arial" panose="020B0604020202020204" pitchFamily="34" charset="0"/>
              </a:rPr>
              <a:t>                         Zn, Cu, Cd     Ru, Os, Bi </a:t>
            </a:r>
          </a:p>
          <a:p>
            <a:pPr>
              <a:spcBef>
                <a:spcPct val="50000"/>
              </a:spcBef>
              <a:buFontTx/>
              <a:buNone/>
            </a:pPr>
            <a:r>
              <a:rPr lang="es-ES_tradnl" altLang="es-MX" sz="2400" b="1">
                <a:solidFill>
                  <a:srgbClr val="0000FF"/>
                </a:solidFill>
                <a:latin typeface="Arial" panose="020B0604020202020204" pitchFamily="34" charset="0"/>
              </a:rPr>
              <a:t>                        Sn, Pb, Hg</a:t>
            </a:r>
            <a:endParaRPr lang="es-ES" altLang="es-MX" sz="2400" b="1">
              <a:solidFill>
                <a:srgbClr val="0000FF"/>
              </a:solidFill>
              <a:latin typeface="Arial" panose="020B0604020202020204" pitchFamily="34" charset="0"/>
            </a:endParaRPr>
          </a:p>
        </p:txBody>
      </p:sp>
      <p:sp>
        <p:nvSpPr>
          <p:cNvPr id="16388" name="Line 4"/>
          <p:cNvSpPr>
            <a:spLocks noChangeShapeType="1"/>
          </p:cNvSpPr>
          <p:nvPr/>
        </p:nvSpPr>
        <p:spPr bwMode="auto">
          <a:xfrm>
            <a:off x="2667000" y="1196975"/>
            <a:ext cx="73914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6389" name="Line 5"/>
          <p:cNvSpPr>
            <a:spLocks noChangeShapeType="1"/>
          </p:cNvSpPr>
          <p:nvPr/>
        </p:nvSpPr>
        <p:spPr bwMode="auto">
          <a:xfrm>
            <a:off x="2667000" y="1677988"/>
            <a:ext cx="73914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6390" name="Line 6"/>
          <p:cNvSpPr>
            <a:spLocks noChangeShapeType="1"/>
          </p:cNvSpPr>
          <p:nvPr/>
        </p:nvSpPr>
        <p:spPr bwMode="auto">
          <a:xfrm>
            <a:off x="2667000" y="6092825"/>
            <a:ext cx="73914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6391" name="Line 7"/>
          <p:cNvSpPr>
            <a:spLocks noChangeShapeType="1"/>
          </p:cNvSpPr>
          <p:nvPr/>
        </p:nvSpPr>
        <p:spPr bwMode="auto">
          <a:xfrm>
            <a:off x="2667000" y="1216025"/>
            <a:ext cx="0" cy="4876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6392" name="Line 8"/>
          <p:cNvSpPr>
            <a:spLocks noChangeShapeType="1"/>
          </p:cNvSpPr>
          <p:nvPr/>
        </p:nvSpPr>
        <p:spPr bwMode="auto">
          <a:xfrm>
            <a:off x="4419600" y="1216025"/>
            <a:ext cx="0" cy="4876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6393" name="Line 9"/>
          <p:cNvSpPr>
            <a:spLocks noChangeShapeType="1"/>
          </p:cNvSpPr>
          <p:nvPr/>
        </p:nvSpPr>
        <p:spPr bwMode="auto">
          <a:xfrm>
            <a:off x="6324600" y="1216025"/>
            <a:ext cx="0" cy="4876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6394" name="Line 10"/>
          <p:cNvSpPr>
            <a:spLocks noChangeShapeType="1"/>
          </p:cNvSpPr>
          <p:nvPr/>
        </p:nvSpPr>
        <p:spPr bwMode="auto">
          <a:xfrm>
            <a:off x="8153400" y="1216025"/>
            <a:ext cx="0" cy="4876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6395" name="Line 11"/>
          <p:cNvSpPr>
            <a:spLocks noChangeShapeType="1"/>
          </p:cNvSpPr>
          <p:nvPr/>
        </p:nvSpPr>
        <p:spPr bwMode="auto">
          <a:xfrm>
            <a:off x="10058400" y="1216025"/>
            <a:ext cx="0" cy="48768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2133600" y="206375"/>
            <a:ext cx="8305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s-ES_tradnl" altLang="es-MX" sz="2000" b="1">
                <a:solidFill>
                  <a:srgbClr val="0000FF"/>
                </a:solidFill>
                <a:latin typeface="Arial" panose="020B0604020202020204" pitchFamily="34" charset="0"/>
              </a:rPr>
              <a:t>ESTADOS DE OXIDACIÓN POSITIVOS DE LOS ELEMENTOS NO METÁLICOS MÁS COMUNES</a:t>
            </a:r>
            <a:endParaRPr lang="es-ES" altLang="es-MX" sz="2000" b="1">
              <a:solidFill>
                <a:srgbClr val="0000FF"/>
              </a:solidFill>
              <a:latin typeface="Arial" panose="020B0604020202020204" pitchFamily="34" charset="0"/>
            </a:endParaRPr>
          </a:p>
        </p:txBody>
      </p:sp>
      <p:sp>
        <p:nvSpPr>
          <p:cNvPr id="17411" name="Text Box 3"/>
          <p:cNvSpPr txBox="1">
            <a:spLocks noChangeArrowheads="1"/>
          </p:cNvSpPr>
          <p:nvPr/>
        </p:nvSpPr>
        <p:spPr bwMode="auto">
          <a:xfrm>
            <a:off x="2362200" y="990600"/>
            <a:ext cx="76962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s-ES_tradnl" altLang="es-MX" sz="2000" b="1">
                <a:solidFill>
                  <a:srgbClr val="0000FF"/>
                </a:solidFill>
                <a:latin typeface="Arial" panose="020B0604020202020204" pitchFamily="34" charset="0"/>
              </a:rPr>
              <a:t>+1	+2	+3	+4	+5	+6	+7</a:t>
            </a:r>
          </a:p>
          <a:p>
            <a:pPr>
              <a:spcBef>
                <a:spcPct val="50000"/>
              </a:spcBef>
              <a:buFontTx/>
              <a:buNone/>
            </a:pPr>
            <a:r>
              <a:rPr lang="es-ES_tradnl" altLang="es-MX" sz="2000" b="1">
                <a:solidFill>
                  <a:srgbClr val="0000FF"/>
                </a:solidFill>
                <a:latin typeface="Arial" panose="020B0604020202020204" pitchFamily="34" charset="0"/>
              </a:rPr>
              <a:t>	Cl </a:t>
            </a:r>
            <a:r>
              <a:rPr lang="es-ES_tradnl" altLang="es-MX" sz="2000" b="1">
                <a:solidFill>
                  <a:srgbClr val="0000FF"/>
                </a:solidFill>
                <a:latin typeface="Arial" panose="020B0604020202020204" pitchFamily="34" charset="0"/>
                <a:cs typeface="Times New Roman" panose="02020603050405020304" pitchFamily="18" charset="0"/>
              </a:rPr>
              <a:t>• </a:t>
            </a:r>
            <a:r>
              <a:rPr lang="es-ES_tradnl" altLang="es-MX" sz="2000" b="1">
                <a:solidFill>
                  <a:srgbClr val="0000FF"/>
                </a:solidFill>
                <a:latin typeface="Arial" panose="020B0604020202020204" pitchFamily="34" charset="0"/>
              </a:rPr>
              <a:t>	C	B • 	C • 	N • 	S • 	Cl •</a:t>
            </a:r>
          </a:p>
          <a:p>
            <a:pPr>
              <a:spcBef>
                <a:spcPct val="50000"/>
              </a:spcBef>
              <a:buFontTx/>
              <a:buNone/>
            </a:pPr>
            <a:r>
              <a:rPr lang="es-ES_tradnl" altLang="es-MX" sz="2000" b="1">
                <a:solidFill>
                  <a:srgbClr val="0000FF"/>
                </a:solidFill>
                <a:latin typeface="Arial" panose="020B0604020202020204" pitchFamily="34" charset="0"/>
              </a:rPr>
              <a:t>	Br • 	Si	N • 	Si • 	P • 	Se • 	I •</a:t>
            </a:r>
          </a:p>
          <a:p>
            <a:pPr>
              <a:spcBef>
                <a:spcPct val="50000"/>
              </a:spcBef>
              <a:buFontTx/>
              <a:buNone/>
            </a:pPr>
            <a:r>
              <a:rPr lang="es-ES_tradnl" altLang="es-MX" sz="2000" b="1">
                <a:solidFill>
                  <a:srgbClr val="0000FF"/>
                </a:solidFill>
                <a:latin typeface="Arial" panose="020B0604020202020204" pitchFamily="34" charset="0"/>
              </a:rPr>
              <a:t>	I • 	N	P • 	Ge	As • 	Te • 	Mn • </a:t>
            </a:r>
          </a:p>
          <a:p>
            <a:pPr>
              <a:spcBef>
                <a:spcPct val="50000"/>
              </a:spcBef>
              <a:buFontTx/>
              <a:buNone/>
            </a:pPr>
            <a:r>
              <a:rPr lang="es-ES_tradnl" altLang="es-MX" sz="2000" b="1">
                <a:solidFill>
                  <a:srgbClr val="0000FF"/>
                </a:solidFill>
                <a:latin typeface="Arial" panose="020B0604020202020204" pitchFamily="34" charset="0"/>
              </a:rPr>
              <a:t>	N	S	As • 	N	Sb • 	Cr • 	Tc • 	</a:t>
            </a:r>
          </a:p>
          <a:p>
            <a:pPr>
              <a:spcBef>
                <a:spcPct val="50000"/>
              </a:spcBef>
              <a:buFontTx/>
              <a:buNone/>
            </a:pPr>
            <a:r>
              <a:rPr lang="es-ES_tradnl" altLang="es-MX" sz="2000" b="1">
                <a:solidFill>
                  <a:srgbClr val="0000FF"/>
                </a:solidFill>
                <a:latin typeface="Arial" panose="020B0604020202020204" pitchFamily="34" charset="0"/>
              </a:rPr>
              <a:t>	H		Sb •	S •	Cl •	Mo •	</a:t>
            </a:r>
          </a:p>
          <a:p>
            <a:pPr>
              <a:spcBef>
                <a:spcPct val="50000"/>
              </a:spcBef>
              <a:buFontTx/>
              <a:buNone/>
            </a:pPr>
            <a:r>
              <a:rPr lang="es-ES_tradnl" altLang="es-MX" sz="2000" b="1">
                <a:solidFill>
                  <a:srgbClr val="0000FF"/>
                </a:solidFill>
                <a:latin typeface="Arial" panose="020B0604020202020204" pitchFamily="34" charset="0"/>
              </a:rPr>
              <a:t>			Cl •	Se •	Br •	W •</a:t>
            </a:r>
          </a:p>
          <a:p>
            <a:pPr>
              <a:spcBef>
                <a:spcPct val="50000"/>
              </a:spcBef>
              <a:buFontTx/>
              <a:buNone/>
            </a:pPr>
            <a:r>
              <a:rPr lang="es-ES_tradnl" altLang="es-MX" sz="2000" b="1">
                <a:solidFill>
                  <a:srgbClr val="0000FF"/>
                </a:solidFill>
                <a:latin typeface="Arial" panose="020B0604020202020204" pitchFamily="34" charset="0"/>
              </a:rPr>
              <a:t>				Te •	I •	Tc •</a:t>
            </a:r>
          </a:p>
          <a:p>
            <a:pPr>
              <a:spcBef>
                <a:spcPct val="50000"/>
              </a:spcBef>
              <a:buFontTx/>
              <a:buNone/>
            </a:pPr>
            <a:r>
              <a:rPr lang="es-ES_tradnl" altLang="es-MX" sz="2000" b="1">
                <a:solidFill>
                  <a:srgbClr val="0000FF"/>
                </a:solidFill>
                <a:latin typeface="Arial" panose="020B0604020202020204" pitchFamily="34" charset="0"/>
              </a:rPr>
              <a:t>					V •	Re •</a:t>
            </a:r>
          </a:p>
          <a:p>
            <a:pPr>
              <a:spcBef>
                <a:spcPct val="50000"/>
              </a:spcBef>
              <a:buFontTx/>
              <a:buNone/>
            </a:pPr>
            <a:r>
              <a:rPr lang="es-ES_tradnl" altLang="es-MX" sz="2000" b="1">
                <a:solidFill>
                  <a:srgbClr val="0000FF"/>
                </a:solidFill>
                <a:latin typeface="Arial" panose="020B0604020202020204" pitchFamily="34" charset="0"/>
              </a:rPr>
              <a:t>                                                                               Mn • </a:t>
            </a:r>
          </a:p>
          <a:p>
            <a:pPr algn="ctr">
              <a:spcBef>
                <a:spcPct val="50000"/>
              </a:spcBef>
              <a:buFontTx/>
              <a:buNone/>
            </a:pPr>
            <a:endParaRPr lang="es-ES" altLang="es-MX" sz="2000" b="1">
              <a:solidFill>
                <a:srgbClr val="0000FF"/>
              </a:solidFill>
              <a:latin typeface="Arial" panose="020B0604020202020204" pitchFamily="34" charset="0"/>
            </a:endParaRPr>
          </a:p>
        </p:txBody>
      </p:sp>
      <p:sp>
        <p:nvSpPr>
          <p:cNvPr id="17412" name="Text Box 4"/>
          <p:cNvSpPr txBox="1">
            <a:spLocks noChangeArrowheads="1"/>
          </p:cNvSpPr>
          <p:nvPr/>
        </p:nvSpPr>
        <p:spPr bwMode="auto">
          <a:xfrm>
            <a:off x="2279650" y="5564188"/>
            <a:ext cx="821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s-ES_tradnl" altLang="es-MX" sz="2400" b="1">
                <a:solidFill>
                  <a:srgbClr val="FF0000"/>
                </a:solidFill>
                <a:latin typeface="Arial" panose="020B0604020202020204" pitchFamily="34" charset="0"/>
              </a:rPr>
              <a:t>Los elementos marcados con (</a:t>
            </a:r>
            <a:r>
              <a:rPr lang="es-ES_tradnl" altLang="es-MX" sz="2400" b="1">
                <a:solidFill>
                  <a:srgbClr val="FF0000"/>
                </a:solidFill>
                <a:latin typeface="Arial" panose="020B0604020202020204" pitchFamily="34" charset="0"/>
                <a:cs typeface="Times New Roman" panose="02020603050405020304" pitchFamily="18" charset="0"/>
              </a:rPr>
              <a:t>•) forman oxiácidos</a:t>
            </a:r>
            <a:endParaRPr lang="es-ES" altLang="es-MX" sz="2400" b="1">
              <a:solidFill>
                <a:srgbClr val="FF0000"/>
              </a:solidFill>
              <a:latin typeface="Arial" panose="020B0604020202020204" pitchFamily="34" charset="0"/>
              <a:cs typeface="Times New Roman" panose="02020603050405020304" pitchFamily="18" charset="0"/>
            </a:endParaRPr>
          </a:p>
        </p:txBody>
      </p:sp>
      <p:sp>
        <p:nvSpPr>
          <p:cNvPr id="17413" name="Line 13"/>
          <p:cNvSpPr>
            <a:spLocks noChangeShapeType="1"/>
          </p:cNvSpPr>
          <p:nvPr/>
        </p:nvSpPr>
        <p:spPr bwMode="auto">
          <a:xfrm>
            <a:off x="3000375" y="5516563"/>
            <a:ext cx="65532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7414" name="Line 14"/>
          <p:cNvSpPr>
            <a:spLocks noChangeShapeType="1"/>
          </p:cNvSpPr>
          <p:nvPr/>
        </p:nvSpPr>
        <p:spPr bwMode="auto">
          <a:xfrm>
            <a:off x="3000375" y="1412875"/>
            <a:ext cx="65532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7415" name="Line 15"/>
          <p:cNvSpPr>
            <a:spLocks noChangeShapeType="1"/>
          </p:cNvSpPr>
          <p:nvPr/>
        </p:nvSpPr>
        <p:spPr bwMode="auto">
          <a:xfrm>
            <a:off x="3000375" y="990600"/>
            <a:ext cx="65532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7416" name="Line 16"/>
          <p:cNvSpPr>
            <a:spLocks noChangeShapeType="1"/>
          </p:cNvSpPr>
          <p:nvPr/>
        </p:nvSpPr>
        <p:spPr bwMode="auto">
          <a:xfrm>
            <a:off x="3000375" y="981075"/>
            <a:ext cx="0" cy="45354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17417" name="Line 17"/>
          <p:cNvSpPr>
            <a:spLocks noChangeShapeType="1"/>
          </p:cNvSpPr>
          <p:nvPr/>
        </p:nvSpPr>
        <p:spPr bwMode="auto">
          <a:xfrm>
            <a:off x="9551988" y="981075"/>
            <a:ext cx="0" cy="45354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17418" name="Line 18"/>
          <p:cNvSpPr>
            <a:spLocks noChangeShapeType="1"/>
          </p:cNvSpPr>
          <p:nvPr/>
        </p:nvSpPr>
        <p:spPr bwMode="auto">
          <a:xfrm>
            <a:off x="8688388" y="981075"/>
            <a:ext cx="0" cy="45354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17419" name="Line 19"/>
          <p:cNvSpPr>
            <a:spLocks noChangeShapeType="1"/>
          </p:cNvSpPr>
          <p:nvPr/>
        </p:nvSpPr>
        <p:spPr bwMode="auto">
          <a:xfrm>
            <a:off x="7751763" y="981075"/>
            <a:ext cx="0" cy="45354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17420" name="Line 20"/>
          <p:cNvSpPr>
            <a:spLocks noChangeShapeType="1"/>
          </p:cNvSpPr>
          <p:nvPr/>
        </p:nvSpPr>
        <p:spPr bwMode="auto">
          <a:xfrm>
            <a:off x="6743700" y="981075"/>
            <a:ext cx="0" cy="45354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17421" name="Line 21"/>
          <p:cNvSpPr>
            <a:spLocks noChangeShapeType="1"/>
          </p:cNvSpPr>
          <p:nvPr/>
        </p:nvSpPr>
        <p:spPr bwMode="auto">
          <a:xfrm>
            <a:off x="5808663" y="981075"/>
            <a:ext cx="0" cy="45354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17422" name="Line 22"/>
          <p:cNvSpPr>
            <a:spLocks noChangeShapeType="1"/>
          </p:cNvSpPr>
          <p:nvPr/>
        </p:nvSpPr>
        <p:spPr bwMode="auto">
          <a:xfrm>
            <a:off x="4872038" y="981075"/>
            <a:ext cx="0" cy="45354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CL"/>
          </a:p>
        </p:txBody>
      </p:sp>
      <p:sp>
        <p:nvSpPr>
          <p:cNvPr id="17423" name="Line 23"/>
          <p:cNvSpPr>
            <a:spLocks noChangeShapeType="1"/>
          </p:cNvSpPr>
          <p:nvPr/>
        </p:nvSpPr>
        <p:spPr bwMode="auto">
          <a:xfrm>
            <a:off x="4008438" y="981075"/>
            <a:ext cx="0" cy="45354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CL"/>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631950" y="206375"/>
            <a:ext cx="891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s-ES_tradnl" altLang="es-MX" sz="2000" b="1">
                <a:solidFill>
                  <a:srgbClr val="0000FF"/>
                </a:solidFill>
                <a:latin typeface="Arial" panose="020B0604020202020204" pitchFamily="34" charset="0"/>
              </a:rPr>
              <a:t>ESTADOS DE OXIDACIÓN NEGATIVOS DE LOS ELEMENTOS NO METÁLICOS MÁS COMUNES</a:t>
            </a:r>
            <a:endParaRPr lang="es-ES" altLang="es-MX" sz="2000" b="1">
              <a:solidFill>
                <a:srgbClr val="0000FF"/>
              </a:solidFill>
              <a:latin typeface="Arial" panose="020B0604020202020204" pitchFamily="34" charset="0"/>
            </a:endParaRPr>
          </a:p>
        </p:txBody>
      </p:sp>
      <p:sp>
        <p:nvSpPr>
          <p:cNvPr id="18435" name="Text Box 3"/>
          <p:cNvSpPr txBox="1">
            <a:spLocks noChangeArrowheads="1"/>
          </p:cNvSpPr>
          <p:nvPr/>
        </p:nvSpPr>
        <p:spPr bwMode="auto">
          <a:xfrm>
            <a:off x="2362200" y="1143000"/>
            <a:ext cx="77724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s-ES_tradnl" altLang="es-MX" sz="2400">
                <a:solidFill>
                  <a:srgbClr val="0000FF"/>
                </a:solidFill>
                <a:latin typeface="Arial" panose="020B0604020202020204" pitchFamily="34" charset="0"/>
              </a:rPr>
              <a:t>	</a:t>
            </a:r>
            <a:r>
              <a:rPr lang="es-ES_tradnl" altLang="es-MX" sz="2400" b="1">
                <a:solidFill>
                  <a:srgbClr val="0000FF"/>
                </a:solidFill>
                <a:latin typeface="Arial" panose="020B0604020202020204" pitchFamily="34" charset="0"/>
              </a:rPr>
              <a:t>-1		-2		-3		-4</a:t>
            </a:r>
          </a:p>
          <a:p>
            <a:pPr>
              <a:spcBef>
                <a:spcPct val="50000"/>
              </a:spcBef>
              <a:buFontTx/>
              <a:buNone/>
            </a:pPr>
            <a:r>
              <a:rPr lang="es-ES_tradnl" altLang="es-MX" sz="2400" b="1">
                <a:solidFill>
                  <a:srgbClr val="0000FF"/>
                </a:solidFill>
                <a:latin typeface="Arial" panose="020B0604020202020204" pitchFamily="34" charset="0"/>
              </a:rPr>
              <a:t>	F		O		N		C</a:t>
            </a:r>
          </a:p>
          <a:p>
            <a:pPr>
              <a:spcBef>
                <a:spcPct val="50000"/>
              </a:spcBef>
              <a:buFontTx/>
              <a:buNone/>
            </a:pPr>
            <a:r>
              <a:rPr lang="es-ES_tradnl" altLang="es-MX" sz="2400" b="1">
                <a:solidFill>
                  <a:srgbClr val="0000FF"/>
                </a:solidFill>
                <a:latin typeface="Arial" panose="020B0604020202020204" pitchFamily="34" charset="0"/>
              </a:rPr>
              <a:t>	Cl		S		P		Si</a:t>
            </a:r>
          </a:p>
          <a:p>
            <a:pPr>
              <a:spcBef>
                <a:spcPct val="50000"/>
              </a:spcBef>
              <a:buFontTx/>
              <a:buNone/>
            </a:pPr>
            <a:r>
              <a:rPr lang="es-ES_tradnl" altLang="es-MX" sz="2400" b="1">
                <a:solidFill>
                  <a:srgbClr val="0000FF"/>
                </a:solidFill>
                <a:latin typeface="Arial" panose="020B0604020202020204" pitchFamily="34" charset="0"/>
              </a:rPr>
              <a:t>	Br		Se		As		Ge</a:t>
            </a:r>
          </a:p>
          <a:p>
            <a:pPr>
              <a:spcBef>
                <a:spcPct val="50000"/>
              </a:spcBef>
              <a:buFontTx/>
              <a:buNone/>
            </a:pPr>
            <a:r>
              <a:rPr lang="es-ES_tradnl" altLang="es-MX" sz="2400" b="1">
                <a:solidFill>
                  <a:srgbClr val="0000FF"/>
                </a:solidFill>
                <a:latin typeface="Arial" panose="020B0604020202020204" pitchFamily="34" charset="0"/>
              </a:rPr>
              <a:t>	I		Te		Sb</a:t>
            </a:r>
          </a:p>
          <a:p>
            <a:pPr>
              <a:spcBef>
                <a:spcPct val="50000"/>
              </a:spcBef>
              <a:buFontTx/>
              <a:buNone/>
            </a:pPr>
            <a:r>
              <a:rPr lang="es-ES_tradnl" altLang="es-MX" sz="2400" b="1">
                <a:solidFill>
                  <a:srgbClr val="0000FF"/>
                </a:solidFill>
                <a:latin typeface="Arial" panose="020B0604020202020204" pitchFamily="34" charset="0"/>
              </a:rPr>
              <a:t>			</a:t>
            </a:r>
          </a:p>
          <a:p>
            <a:pPr>
              <a:spcBef>
                <a:spcPct val="50000"/>
              </a:spcBef>
              <a:buFontTx/>
              <a:buNone/>
            </a:pPr>
            <a:r>
              <a:rPr lang="es-ES_tradnl" altLang="es-MX" sz="2400" b="1">
                <a:solidFill>
                  <a:srgbClr val="0000FF"/>
                </a:solidFill>
                <a:latin typeface="Arial" panose="020B0604020202020204" pitchFamily="34" charset="0"/>
              </a:rPr>
              <a:t>	H</a:t>
            </a:r>
            <a:r>
              <a:rPr lang="es-ES_tradnl" altLang="es-MX" sz="2400" b="1" baseline="30000">
                <a:solidFill>
                  <a:srgbClr val="0000FF"/>
                </a:solidFill>
                <a:latin typeface="Arial" panose="020B0604020202020204" pitchFamily="34" charset="0"/>
              </a:rPr>
              <a:t>*</a:t>
            </a:r>
          </a:p>
          <a:p>
            <a:pPr>
              <a:spcBef>
                <a:spcPct val="50000"/>
              </a:spcBef>
              <a:buFontTx/>
              <a:buNone/>
            </a:pPr>
            <a:r>
              <a:rPr lang="es-ES_tradnl" altLang="es-MX" sz="2400" b="1" baseline="30000">
                <a:solidFill>
                  <a:srgbClr val="0000FF"/>
                </a:solidFill>
                <a:latin typeface="Arial" panose="020B0604020202020204" pitchFamily="34" charset="0"/>
              </a:rPr>
              <a:t>	</a:t>
            </a:r>
            <a:r>
              <a:rPr lang="es-ES_tradnl" altLang="es-MX" sz="2400" b="1">
                <a:solidFill>
                  <a:srgbClr val="0000FF"/>
                </a:solidFill>
                <a:latin typeface="Arial" panose="020B0604020202020204" pitchFamily="34" charset="0"/>
              </a:rPr>
              <a:t>O</a:t>
            </a:r>
            <a:r>
              <a:rPr lang="es-ES_tradnl" altLang="es-MX" sz="2400" b="1" baseline="30000">
                <a:solidFill>
                  <a:srgbClr val="0000FF"/>
                </a:solidFill>
                <a:latin typeface="Arial" panose="020B0604020202020204" pitchFamily="34" charset="0"/>
              </a:rPr>
              <a:t>*</a:t>
            </a:r>
            <a:endParaRPr lang="es-ES" altLang="es-MX" sz="2400" b="1">
              <a:solidFill>
                <a:srgbClr val="0000FF"/>
              </a:solidFill>
              <a:latin typeface="Arial" panose="020B0604020202020204" pitchFamily="34" charset="0"/>
            </a:endParaRPr>
          </a:p>
        </p:txBody>
      </p:sp>
      <p:sp>
        <p:nvSpPr>
          <p:cNvPr id="18436" name="Text Box 4"/>
          <p:cNvSpPr txBox="1">
            <a:spLocks noChangeArrowheads="1"/>
          </p:cNvSpPr>
          <p:nvPr/>
        </p:nvSpPr>
        <p:spPr bwMode="auto">
          <a:xfrm>
            <a:off x="1957388" y="5661025"/>
            <a:ext cx="8459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s-ES_tradnl" altLang="es-MX" sz="2000" b="1">
                <a:solidFill>
                  <a:srgbClr val="FF0000"/>
                </a:solidFill>
                <a:latin typeface="Arial" panose="020B0604020202020204" pitchFamily="34" charset="0"/>
              </a:rPr>
              <a:t>H</a:t>
            </a:r>
            <a:r>
              <a:rPr lang="es-ES_tradnl" altLang="es-MX" sz="2000" b="1" baseline="30000">
                <a:solidFill>
                  <a:srgbClr val="FF0000"/>
                </a:solidFill>
                <a:latin typeface="Arial" panose="020B0604020202020204" pitchFamily="34" charset="0"/>
              </a:rPr>
              <a:t>*</a:t>
            </a:r>
            <a:r>
              <a:rPr lang="es-ES_tradnl" altLang="es-MX" sz="2000" b="1">
                <a:solidFill>
                  <a:srgbClr val="FF0000"/>
                </a:solidFill>
                <a:latin typeface="Arial" panose="020B0604020202020204" pitchFamily="34" charset="0"/>
              </a:rPr>
              <a:t> y O</a:t>
            </a:r>
            <a:r>
              <a:rPr lang="es-ES_tradnl" altLang="es-MX" sz="2000" b="1" baseline="30000">
                <a:solidFill>
                  <a:srgbClr val="FF0000"/>
                </a:solidFill>
                <a:latin typeface="Arial" panose="020B0604020202020204" pitchFamily="34" charset="0"/>
              </a:rPr>
              <a:t>*</a:t>
            </a:r>
            <a:r>
              <a:rPr lang="es-ES_tradnl" altLang="es-MX" sz="2000" b="1">
                <a:solidFill>
                  <a:srgbClr val="FF0000"/>
                </a:solidFill>
                <a:latin typeface="Arial" panose="020B0604020202020204" pitchFamily="34" charset="0"/>
              </a:rPr>
              <a:t> usan este EO en los hidruros y peróxidos, respectivamente</a:t>
            </a:r>
            <a:endParaRPr lang="es-ES" altLang="es-MX" sz="2000" b="1">
              <a:solidFill>
                <a:srgbClr val="FF0000"/>
              </a:solidFill>
              <a:latin typeface="Arial" panose="020B0604020202020204" pitchFamily="34" charset="0"/>
            </a:endParaRPr>
          </a:p>
        </p:txBody>
      </p:sp>
      <p:sp>
        <p:nvSpPr>
          <p:cNvPr id="18437" name="Line 5"/>
          <p:cNvSpPr>
            <a:spLocks noChangeShapeType="1"/>
          </p:cNvSpPr>
          <p:nvPr/>
        </p:nvSpPr>
        <p:spPr bwMode="auto">
          <a:xfrm>
            <a:off x="2514600" y="1143000"/>
            <a:ext cx="0" cy="4419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8438" name="Line 6"/>
          <p:cNvSpPr>
            <a:spLocks noChangeShapeType="1"/>
          </p:cNvSpPr>
          <p:nvPr/>
        </p:nvSpPr>
        <p:spPr bwMode="auto">
          <a:xfrm>
            <a:off x="6248400" y="1143000"/>
            <a:ext cx="0" cy="4419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8439" name="Line 7"/>
          <p:cNvSpPr>
            <a:spLocks noChangeShapeType="1"/>
          </p:cNvSpPr>
          <p:nvPr/>
        </p:nvSpPr>
        <p:spPr bwMode="auto">
          <a:xfrm>
            <a:off x="8001000" y="1143000"/>
            <a:ext cx="0" cy="4419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8440" name="Line 8"/>
          <p:cNvSpPr>
            <a:spLocks noChangeShapeType="1"/>
          </p:cNvSpPr>
          <p:nvPr/>
        </p:nvSpPr>
        <p:spPr bwMode="auto">
          <a:xfrm>
            <a:off x="9829800" y="1143000"/>
            <a:ext cx="0" cy="4419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8441" name="Line 9"/>
          <p:cNvSpPr>
            <a:spLocks noChangeShapeType="1"/>
          </p:cNvSpPr>
          <p:nvPr/>
        </p:nvSpPr>
        <p:spPr bwMode="auto">
          <a:xfrm>
            <a:off x="4419600" y="1143000"/>
            <a:ext cx="0" cy="4419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8442" name="Line 10"/>
          <p:cNvSpPr>
            <a:spLocks noChangeShapeType="1"/>
          </p:cNvSpPr>
          <p:nvPr/>
        </p:nvSpPr>
        <p:spPr bwMode="auto">
          <a:xfrm>
            <a:off x="2514600" y="5562600"/>
            <a:ext cx="73152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8443" name="Line 11"/>
          <p:cNvSpPr>
            <a:spLocks noChangeShapeType="1"/>
          </p:cNvSpPr>
          <p:nvPr/>
        </p:nvSpPr>
        <p:spPr bwMode="auto">
          <a:xfrm>
            <a:off x="2514600" y="1676400"/>
            <a:ext cx="73152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18444" name="Line 12"/>
          <p:cNvSpPr>
            <a:spLocks noChangeShapeType="1"/>
          </p:cNvSpPr>
          <p:nvPr/>
        </p:nvSpPr>
        <p:spPr bwMode="auto">
          <a:xfrm>
            <a:off x="2514600" y="1143000"/>
            <a:ext cx="73152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4 CuadroTexto"/>
          <p:cNvSpPr txBox="1">
            <a:spLocks noChangeArrowheads="1"/>
          </p:cNvSpPr>
          <p:nvPr/>
        </p:nvSpPr>
        <p:spPr bwMode="auto">
          <a:xfrm>
            <a:off x="479425" y="1427163"/>
            <a:ext cx="114490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s-CL" altLang="es-MX" sz="2400" b="1">
                <a:solidFill>
                  <a:srgbClr val="0000FF"/>
                </a:solidFill>
                <a:latin typeface="Arial" panose="020B0604020202020204" pitchFamily="34" charset="0"/>
              </a:rPr>
              <a:t>PARA ESCRIBIR LA FÓRMULA QUÍMICA DE LOS COMPUESTOS FORMADOS, SE ESCRIBE PRIMERO EL SÍMBOLO DEL ELEMENTO MÁS ELECTROPOSITIVO (MENOS ELECTRONEGATIVOS) Y LUEGO EL SÍMBOLO DEL ELEMENTO MÁS ELECTRONEGATIVO (MENOS ELECTROPOSITIVO).</a:t>
            </a:r>
          </a:p>
        </p:txBody>
      </p:sp>
      <p:sp>
        <p:nvSpPr>
          <p:cNvPr id="13315" name="5 CuadroTexto"/>
          <p:cNvSpPr txBox="1">
            <a:spLocks noChangeArrowheads="1"/>
          </p:cNvSpPr>
          <p:nvPr/>
        </p:nvSpPr>
        <p:spPr bwMode="auto">
          <a:xfrm>
            <a:off x="3719513" y="960438"/>
            <a:ext cx="4679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MX" altLang="es-MX" sz="2800" b="1">
                <a:solidFill>
                  <a:srgbClr val="0000FF"/>
                </a:solidFill>
                <a:latin typeface="Arial" panose="020B0604020202020204" pitchFamily="34" charset="0"/>
              </a:rPr>
              <a:t>REGLA  Nº 2</a:t>
            </a:r>
          </a:p>
        </p:txBody>
      </p:sp>
      <p:sp>
        <p:nvSpPr>
          <p:cNvPr id="13316" name="4 CuadroTexto"/>
          <p:cNvSpPr txBox="1">
            <a:spLocks noChangeArrowheads="1"/>
          </p:cNvSpPr>
          <p:nvPr/>
        </p:nvSpPr>
        <p:spPr bwMode="auto">
          <a:xfrm>
            <a:off x="479425" y="3443288"/>
            <a:ext cx="114490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s-CL" altLang="es-MX" sz="2400" b="1">
                <a:solidFill>
                  <a:srgbClr val="0000FF"/>
                </a:solidFill>
                <a:latin typeface="Arial" panose="020B0604020202020204" pitchFamily="34" charset="0"/>
              </a:rPr>
              <a:t>PARA ESCRIBIR NOMBRE DE LOS COMPUESTOS FORMADOS, SE ESCRIBE PRIMERO EL NOMBRE DEL ELEMENTO MÁS ELECTRONEGATIVO TERMINADO DE ACUERDO A LA FUNCIÓN INORGÁNICA Y LUEGO EL NOMBRE DEL ELEMENTO MÁS ELECTROPOSITIVO.</a:t>
            </a:r>
          </a:p>
        </p:txBody>
      </p:sp>
      <p:sp>
        <p:nvSpPr>
          <p:cNvPr id="13317" name="5 CuadroTexto"/>
          <p:cNvSpPr txBox="1">
            <a:spLocks noChangeArrowheads="1"/>
          </p:cNvSpPr>
          <p:nvPr/>
        </p:nvSpPr>
        <p:spPr bwMode="auto">
          <a:xfrm>
            <a:off x="3719513" y="2978150"/>
            <a:ext cx="46799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MX" altLang="es-MX" sz="2800" b="1">
                <a:solidFill>
                  <a:srgbClr val="0000FF"/>
                </a:solidFill>
                <a:latin typeface="Arial" panose="020B0604020202020204" pitchFamily="34" charset="0"/>
              </a:rPr>
              <a:t>REGLA  Nº 3</a:t>
            </a:r>
          </a:p>
        </p:txBody>
      </p:sp>
      <p:sp>
        <p:nvSpPr>
          <p:cNvPr id="6" name="5 CuadroTexto"/>
          <p:cNvSpPr txBox="1">
            <a:spLocks noChangeArrowheads="1"/>
          </p:cNvSpPr>
          <p:nvPr/>
        </p:nvSpPr>
        <p:spPr bwMode="auto">
          <a:xfrm>
            <a:off x="3719513" y="5065713"/>
            <a:ext cx="4679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MX" altLang="es-MX" sz="2800" b="1">
                <a:solidFill>
                  <a:srgbClr val="0000FF"/>
                </a:solidFill>
                <a:latin typeface="Arial" panose="020B0604020202020204" pitchFamily="34" charset="0"/>
              </a:rPr>
              <a:t>REGLA  Nº 4</a:t>
            </a:r>
          </a:p>
        </p:txBody>
      </p:sp>
      <p:sp>
        <p:nvSpPr>
          <p:cNvPr id="7" name="4 CuadroTexto"/>
          <p:cNvSpPr txBox="1">
            <a:spLocks noChangeArrowheads="1"/>
          </p:cNvSpPr>
          <p:nvPr/>
        </p:nvSpPr>
        <p:spPr bwMode="auto">
          <a:xfrm>
            <a:off x="479425" y="5540375"/>
            <a:ext cx="114490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s-CL" altLang="es-MX" sz="2400" b="1">
                <a:solidFill>
                  <a:srgbClr val="0000FF"/>
                </a:solidFill>
                <a:latin typeface="Arial" panose="020B0604020202020204" pitchFamily="34" charset="0"/>
              </a:rPr>
              <a:t>SI UN ELEMENTO QUÍMICO TIENE MÁS DE UN EO, (DOS O MÁS), ESTE SE ESCRIBE AL FINAL DEL NOMBRE EN NÚMEROS ROMANOS Y ENTREPARÉNTESIS.  SISTEMA DE STOCK.</a:t>
            </a:r>
          </a:p>
        </p:txBody>
      </p:sp>
      <p:sp>
        <p:nvSpPr>
          <p:cNvPr id="8" name="4 CuadroTexto"/>
          <p:cNvSpPr txBox="1">
            <a:spLocks noChangeArrowheads="1"/>
          </p:cNvSpPr>
          <p:nvPr/>
        </p:nvSpPr>
        <p:spPr bwMode="auto">
          <a:xfrm>
            <a:off x="479425" y="476250"/>
            <a:ext cx="11449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s-CL" altLang="es-MX" sz="2400" b="1">
                <a:solidFill>
                  <a:srgbClr val="0000FF"/>
                </a:solidFill>
                <a:latin typeface="Arial" panose="020B0604020202020204" pitchFamily="34" charset="0"/>
              </a:rPr>
              <a:t>LOS COMPUESTOS QUÍMICOS DEBEN SER ELÉCTRICAMENTE NEUTROS.</a:t>
            </a:r>
          </a:p>
        </p:txBody>
      </p:sp>
      <p:sp>
        <p:nvSpPr>
          <p:cNvPr id="9" name="5 CuadroTexto"/>
          <p:cNvSpPr txBox="1">
            <a:spLocks noChangeArrowheads="1"/>
          </p:cNvSpPr>
          <p:nvPr/>
        </p:nvSpPr>
        <p:spPr bwMode="auto">
          <a:xfrm>
            <a:off x="3719513" y="44450"/>
            <a:ext cx="4679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MX" altLang="es-MX" sz="2800" b="1">
                <a:solidFill>
                  <a:srgbClr val="0000FF"/>
                </a:solidFill>
                <a:latin typeface="Arial" panose="020B0604020202020204" pitchFamily="34" charset="0"/>
              </a:rPr>
              <a:t>REGLA  Nº 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p:bldP spid="13316" grpId="0"/>
      <p:bldP spid="13317" grpId="0"/>
      <p:bldP spid="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9872" y="908720"/>
            <a:ext cx="11232752" cy="5509200"/>
          </a:xfrm>
          <a:prstGeom prst="rect">
            <a:avLst/>
          </a:prstGeom>
          <a:noFill/>
        </p:spPr>
        <p:txBody>
          <a:bodyPr wrap="square">
            <a:spAutoFit/>
          </a:bodyPr>
          <a:lstStyle/>
          <a:p>
            <a:pPr eaLnBrk="1" hangingPunct="1">
              <a:defRPr/>
            </a:pPr>
            <a:r>
              <a:rPr lang="es-ES" sz="3200" b="1" u="sng" dirty="0">
                <a:solidFill>
                  <a:srgbClr val="3333FF"/>
                </a:solidFill>
              </a:rPr>
              <a:t>ESCRIBIR</a:t>
            </a:r>
            <a:r>
              <a:rPr lang="es-ES" sz="3200" b="1" dirty="0">
                <a:solidFill>
                  <a:srgbClr val="3333FF"/>
                </a:solidFill>
              </a:rPr>
              <a:t> la fórmula química y el nombre del compuesto formado por aluminio y bromo:</a:t>
            </a:r>
          </a:p>
          <a:p>
            <a:pPr eaLnBrk="1" hangingPunct="1">
              <a:defRPr/>
            </a:pPr>
            <a:endParaRPr lang="es-ES" b="1" dirty="0">
              <a:solidFill>
                <a:srgbClr val="3333FF"/>
              </a:solidFill>
            </a:endParaRPr>
          </a:p>
          <a:p>
            <a:pPr eaLnBrk="1" hangingPunct="1">
              <a:defRPr/>
            </a:pPr>
            <a:r>
              <a:rPr lang="es-ES" sz="3200" b="1" dirty="0">
                <a:solidFill>
                  <a:srgbClr val="3333FF"/>
                </a:solidFill>
              </a:rPr>
              <a:t>Si se aplican las REGLAS anteriores a la combinación de los elementos aluminio y bromo:</a:t>
            </a:r>
          </a:p>
          <a:p>
            <a:pPr eaLnBrk="1" hangingPunct="1">
              <a:defRPr/>
            </a:pPr>
            <a:endParaRPr lang="es-ES" b="1" dirty="0">
              <a:solidFill>
                <a:srgbClr val="3333FF"/>
              </a:solidFill>
            </a:endParaRPr>
          </a:p>
          <a:p>
            <a:pPr marL="514350" indent="-514350" eaLnBrk="1" hangingPunct="1">
              <a:buFont typeface="+mj-lt"/>
              <a:buAutoNum type="arabicPeriod"/>
              <a:defRPr/>
            </a:pPr>
            <a:r>
              <a:rPr lang="es-ES" sz="3200" b="1" dirty="0">
                <a:solidFill>
                  <a:srgbClr val="3333FF"/>
                </a:solidFill>
              </a:rPr>
              <a:t>Se identifican los símbolos de los elementos: Al y Br</a:t>
            </a:r>
          </a:p>
          <a:p>
            <a:pPr marL="514350" indent="-514350" eaLnBrk="1" hangingPunct="1">
              <a:buFont typeface="+mj-lt"/>
              <a:buAutoNum type="arabicPeriod"/>
              <a:defRPr/>
            </a:pPr>
            <a:r>
              <a:rPr lang="es-ES" sz="3200" b="1" dirty="0">
                <a:solidFill>
                  <a:srgbClr val="3333FF"/>
                </a:solidFill>
              </a:rPr>
              <a:t>Estados de oxidación, EO:  Al(+3)  y  Br(-1, +1, +5)</a:t>
            </a:r>
          </a:p>
          <a:p>
            <a:pPr marL="514350" indent="-514350" eaLnBrk="1" hangingPunct="1">
              <a:buFont typeface="+mj-lt"/>
              <a:buAutoNum type="arabicPeriod"/>
              <a:defRPr/>
            </a:pPr>
            <a:r>
              <a:rPr lang="es-ES" sz="3200" b="1" dirty="0">
                <a:solidFill>
                  <a:srgbClr val="3333FF"/>
                </a:solidFill>
              </a:rPr>
              <a:t>Al</a:t>
            </a:r>
            <a:r>
              <a:rPr lang="es-ES" sz="3200" b="1" baseline="30000" dirty="0">
                <a:solidFill>
                  <a:srgbClr val="3333FF"/>
                </a:solidFill>
              </a:rPr>
              <a:t>3+</a:t>
            </a:r>
            <a:r>
              <a:rPr lang="es-ES" sz="3200" b="1" dirty="0">
                <a:solidFill>
                  <a:srgbClr val="3333FF"/>
                </a:solidFill>
              </a:rPr>
              <a:t> Br</a:t>
            </a:r>
            <a:r>
              <a:rPr lang="es-ES" sz="3200" b="1" baseline="30000" dirty="0">
                <a:solidFill>
                  <a:srgbClr val="3333FF"/>
                </a:solidFill>
              </a:rPr>
              <a:t>1-</a:t>
            </a:r>
          </a:p>
          <a:p>
            <a:pPr marL="514350" indent="-514350" eaLnBrk="1" hangingPunct="1">
              <a:buFont typeface="+mj-lt"/>
              <a:buAutoNum type="arabicPeriod"/>
              <a:defRPr/>
            </a:pPr>
            <a:r>
              <a:rPr lang="es-ES" sz="3200" b="1" dirty="0">
                <a:solidFill>
                  <a:srgbClr val="3333FF"/>
                </a:solidFill>
              </a:rPr>
              <a:t>Se intercambian los valores de los EO:  Al Br</a:t>
            </a:r>
            <a:r>
              <a:rPr lang="es-ES" sz="3200" b="1" baseline="-25000" dirty="0">
                <a:solidFill>
                  <a:srgbClr val="3333FF"/>
                </a:solidFill>
              </a:rPr>
              <a:t>3</a:t>
            </a:r>
          </a:p>
          <a:p>
            <a:pPr marL="514350" indent="-514350" eaLnBrk="1" hangingPunct="1">
              <a:buFont typeface="+mj-lt"/>
              <a:buAutoNum type="arabicPeriod"/>
              <a:defRPr/>
            </a:pPr>
            <a:r>
              <a:rPr lang="es-ES" sz="3200" b="1" dirty="0">
                <a:solidFill>
                  <a:srgbClr val="3333FF"/>
                </a:solidFill>
              </a:rPr>
              <a:t>AlBr</a:t>
            </a:r>
            <a:r>
              <a:rPr lang="es-ES" sz="3200" b="1" baseline="-25000" dirty="0">
                <a:solidFill>
                  <a:srgbClr val="3333FF"/>
                </a:solidFill>
              </a:rPr>
              <a:t>3  </a:t>
            </a:r>
            <a:r>
              <a:rPr lang="es-ES" sz="3200" b="1" dirty="0">
                <a:solidFill>
                  <a:srgbClr val="3333FF"/>
                </a:solidFill>
              </a:rPr>
              <a:t> Bromuro de aluminio</a:t>
            </a:r>
          </a:p>
          <a:p>
            <a:pPr marL="514350" indent="-514350" eaLnBrk="1" hangingPunct="1">
              <a:buFont typeface="+mj-lt"/>
              <a:buAutoNum type="arabicPeriod"/>
              <a:defRPr/>
            </a:pPr>
            <a:r>
              <a:rPr lang="es-ES" sz="3200" b="1" dirty="0">
                <a:solidFill>
                  <a:srgbClr val="3333FF"/>
                </a:solidFill>
              </a:rPr>
              <a:t>¿Por qué este nombre?... </a:t>
            </a:r>
            <a:r>
              <a:rPr lang="es-ES" sz="3200" b="1" dirty="0" err="1">
                <a:solidFill>
                  <a:srgbClr val="3333FF"/>
                </a:solidFill>
              </a:rPr>
              <a:t>Mmmmmmmmm</a:t>
            </a:r>
            <a:r>
              <a:rPr lang="es-ES" sz="3200" b="1" dirty="0">
                <a:solidFill>
                  <a:srgbClr val="3333FF"/>
                </a:solidFill>
              </a:rPr>
              <a:t>?????</a:t>
            </a:r>
            <a:endParaRPr lang="es-CL" sz="3200" dirty="0"/>
          </a:p>
        </p:txBody>
      </p:sp>
      <p:sp>
        <p:nvSpPr>
          <p:cNvPr id="3" name="CuadroTexto 2"/>
          <p:cNvSpPr txBox="1"/>
          <p:nvPr/>
        </p:nvSpPr>
        <p:spPr>
          <a:xfrm>
            <a:off x="1847528" y="188640"/>
            <a:ext cx="8496944" cy="584775"/>
          </a:xfrm>
          <a:prstGeom prst="rect">
            <a:avLst/>
          </a:prstGeom>
          <a:noFill/>
        </p:spPr>
        <p:txBody>
          <a:bodyPr wrap="square" rtlCol="0">
            <a:spAutoFit/>
          </a:bodyPr>
          <a:lstStyle/>
          <a:p>
            <a:pPr algn="ctr"/>
            <a:r>
              <a:rPr lang="es-CL" sz="3200" b="1" dirty="0">
                <a:solidFill>
                  <a:srgbClr val="0000FF"/>
                </a:solidFill>
              </a:rPr>
              <a:t>APLICANDO LAS REGLAS</a:t>
            </a: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44450"/>
            <a:ext cx="5979584" cy="558800"/>
          </a:xfrm>
        </p:spPr>
        <p:txBody>
          <a:bodyPr/>
          <a:lstStyle/>
          <a:p>
            <a:pPr eaLnBrk="1" hangingPunct="1"/>
            <a:r>
              <a:rPr lang="es-CL" altLang="es-MX" sz="2700" b="1">
                <a:solidFill>
                  <a:srgbClr val="0000FF"/>
                </a:solidFill>
                <a:latin typeface="Arial" charset="0"/>
              </a:rPr>
              <a:t>CATIONES COMUNES</a:t>
            </a:r>
            <a:endParaRPr lang="es-ES" altLang="es-MX" sz="2700" b="1">
              <a:solidFill>
                <a:srgbClr val="0000FF"/>
              </a:solidFill>
              <a:latin typeface="Arial" charset="0"/>
            </a:endParaRPr>
          </a:p>
        </p:txBody>
      </p:sp>
      <p:graphicFrame>
        <p:nvGraphicFramePr>
          <p:cNvPr id="283682" name="Group 34"/>
          <p:cNvGraphicFramePr>
            <a:graphicFrameLocks noGrp="1"/>
          </p:cNvGraphicFramePr>
          <p:nvPr>
            <p:ph idx="4294967295"/>
          </p:nvPr>
        </p:nvGraphicFramePr>
        <p:xfrm>
          <a:off x="787400" y="620714"/>
          <a:ext cx="10972800" cy="5721349"/>
        </p:xfrm>
        <a:graphic>
          <a:graphicData uri="http://schemas.openxmlformats.org/drawingml/2006/table">
            <a:tbl>
              <a:tblPr/>
              <a:tblGrid>
                <a:gridCol w="5486400">
                  <a:extLst>
                    <a:ext uri="{9D8B030D-6E8A-4147-A177-3AD203B41FA5}">
                      <a16:colId xmlns:a16="http://schemas.microsoft.com/office/drawing/2014/main" xmlns="" val="20000"/>
                    </a:ext>
                  </a:extLst>
                </a:gridCol>
                <a:gridCol w="5486400">
                  <a:extLst>
                    <a:ext uri="{9D8B030D-6E8A-4147-A177-3AD203B41FA5}">
                      <a16:colId xmlns:a16="http://schemas.microsoft.com/office/drawing/2014/main" xmlns="" val="20001"/>
                    </a:ext>
                  </a:extLst>
                </a:gridCol>
              </a:tblGrid>
              <a:tr h="38897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Carga    Fórmula          Nombre</a:t>
                      </a:r>
                      <a:endParaRPr kumimoji="0" lang="es-ES" sz="1300" b="1" i="0" u="none" strike="noStrike" cap="none" normalizeH="0" baseline="0" dirty="0">
                        <a:ln>
                          <a:noFill/>
                        </a:ln>
                        <a:solidFill>
                          <a:srgbClr val="0000FF"/>
                        </a:solidFill>
                        <a:effectLst/>
                        <a:latin typeface="Arial" charset="0"/>
                      </a:endParaRPr>
                    </a:p>
                  </a:txBody>
                  <a:tcPr marL="121920" marR="121920"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Fórmula          Nombre</a:t>
                      </a:r>
                      <a:endParaRPr kumimoji="0" lang="es-ES" sz="1300" b="1" i="0" u="none" strike="noStrike" cap="none" normalizeH="0" baseline="0" dirty="0">
                        <a:ln>
                          <a:noFill/>
                        </a:ln>
                        <a:solidFill>
                          <a:srgbClr val="0000FF"/>
                        </a:solidFill>
                        <a:effectLst/>
                        <a:latin typeface="Arial" charset="0"/>
                      </a:endParaRPr>
                    </a:p>
                  </a:txBody>
                  <a:tcPr marL="121920" marR="121920"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4784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+1              H</a:t>
                      </a:r>
                      <a:r>
                        <a:rPr kumimoji="0" lang="es-CL" sz="1300" b="1" i="0" u="none" strike="noStrike" cap="none" normalizeH="0" baseline="30000" dirty="0">
                          <a:ln>
                            <a:noFill/>
                          </a:ln>
                          <a:solidFill>
                            <a:srgbClr val="0000FF"/>
                          </a:solidFill>
                          <a:effectLst/>
                          <a:latin typeface="Arial" charset="0"/>
                        </a:rPr>
                        <a:t>+</a:t>
                      </a:r>
                      <a:r>
                        <a:rPr kumimoji="0" lang="es-CL" sz="1300" b="1" i="0" u="none" strike="noStrike" cap="none" normalizeH="0" baseline="0" dirty="0">
                          <a:ln>
                            <a:noFill/>
                          </a:ln>
                          <a:solidFill>
                            <a:srgbClr val="0000FF"/>
                          </a:solidFill>
                          <a:effectLst/>
                          <a:latin typeface="Arial" charset="0"/>
                        </a:rPr>
                        <a:t>                   ion Hidrógeno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Li</a:t>
                      </a:r>
                      <a:r>
                        <a:rPr kumimoji="0" lang="es-CL" sz="1300" b="1" i="0" u="none" strike="noStrike" cap="none" normalizeH="0" baseline="30000" dirty="0">
                          <a:ln>
                            <a:noFill/>
                          </a:ln>
                          <a:solidFill>
                            <a:srgbClr val="0000FF"/>
                          </a:solidFill>
                          <a:effectLst/>
                          <a:latin typeface="Arial" charset="0"/>
                        </a:rPr>
                        <a:t>+</a:t>
                      </a:r>
                      <a:r>
                        <a:rPr kumimoji="0" lang="es-CL" sz="1300" b="1" i="0" u="none" strike="noStrike" cap="none" normalizeH="0" baseline="0" dirty="0">
                          <a:ln>
                            <a:noFill/>
                          </a:ln>
                          <a:solidFill>
                            <a:srgbClr val="0000FF"/>
                          </a:solidFill>
                          <a:effectLst/>
                          <a:latin typeface="Arial" charset="0"/>
                        </a:rPr>
                        <a:t>                   ion Litio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Na</a:t>
                      </a:r>
                      <a:r>
                        <a:rPr kumimoji="0" lang="es-CL" sz="1300" b="1" i="0" u="none" strike="noStrike" cap="none" normalizeH="0" baseline="30000" dirty="0">
                          <a:ln>
                            <a:noFill/>
                          </a:ln>
                          <a:solidFill>
                            <a:srgbClr val="0000FF"/>
                          </a:solidFill>
                          <a:effectLst/>
                          <a:latin typeface="Arial" charset="0"/>
                        </a:rPr>
                        <a:t>+</a:t>
                      </a:r>
                      <a:r>
                        <a:rPr kumimoji="0" lang="es-CL" sz="1300" b="1" i="0" u="none" strike="noStrike" cap="none" normalizeH="0" baseline="0" dirty="0">
                          <a:ln>
                            <a:noFill/>
                          </a:ln>
                          <a:solidFill>
                            <a:srgbClr val="0000FF"/>
                          </a:solidFill>
                          <a:effectLst/>
                          <a:latin typeface="Arial" charset="0"/>
                        </a:rPr>
                        <a:t>                 ion Sodio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K</a:t>
                      </a:r>
                      <a:r>
                        <a:rPr kumimoji="0" lang="es-CL" sz="1300" b="1" i="0" u="none" strike="noStrike" cap="none" normalizeH="0" baseline="30000" dirty="0">
                          <a:ln>
                            <a:noFill/>
                          </a:ln>
                          <a:solidFill>
                            <a:srgbClr val="0000FF"/>
                          </a:solidFill>
                          <a:effectLst/>
                          <a:latin typeface="Arial" charset="0"/>
                        </a:rPr>
                        <a:t>+</a:t>
                      </a:r>
                      <a:r>
                        <a:rPr kumimoji="0" lang="es-CL" sz="1300" b="1" i="0" u="none" strike="noStrike" cap="none" normalizeH="0" baseline="0" dirty="0">
                          <a:ln>
                            <a:noFill/>
                          </a:ln>
                          <a:solidFill>
                            <a:srgbClr val="0000FF"/>
                          </a:solidFill>
                          <a:effectLst/>
                          <a:latin typeface="Arial" charset="0"/>
                        </a:rPr>
                        <a:t>                   ion Potasio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Cs</a:t>
                      </a:r>
                      <a:r>
                        <a:rPr kumimoji="0" lang="es-CL" sz="1300" b="1" i="0" u="none" strike="noStrike" cap="none" normalizeH="0" baseline="30000" dirty="0">
                          <a:ln>
                            <a:noFill/>
                          </a:ln>
                          <a:solidFill>
                            <a:srgbClr val="0000FF"/>
                          </a:solidFill>
                          <a:effectLst/>
                          <a:latin typeface="Arial" charset="0"/>
                        </a:rPr>
                        <a:t>+</a:t>
                      </a:r>
                      <a:r>
                        <a:rPr kumimoji="0" lang="es-CL" sz="1300" b="1" i="0" u="none" strike="noStrike" cap="none" normalizeH="0" baseline="0" dirty="0">
                          <a:ln>
                            <a:noFill/>
                          </a:ln>
                          <a:solidFill>
                            <a:srgbClr val="0000FF"/>
                          </a:solidFill>
                          <a:effectLst/>
                          <a:latin typeface="Arial" charset="0"/>
                        </a:rPr>
                        <a:t>                 ion Cesio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Ag</a:t>
                      </a:r>
                      <a:r>
                        <a:rPr kumimoji="0" lang="es-CL" sz="1300" b="1" i="0" u="none" strike="noStrike" cap="none" normalizeH="0" baseline="30000" dirty="0">
                          <a:ln>
                            <a:noFill/>
                          </a:ln>
                          <a:solidFill>
                            <a:srgbClr val="0000FF"/>
                          </a:solidFill>
                          <a:effectLst/>
                          <a:latin typeface="Arial" charset="0"/>
                        </a:rPr>
                        <a:t>+</a:t>
                      </a:r>
                      <a:r>
                        <a:rPr kumimoji="0" lang="es-CL" sz="1300" b="1" i="0" u="none" strike="noStrike" cap="none" normalizeH="0" baseline="0" dirty="0">
                          <a:ln>
                            <a:noFill/>
                          </a:ln>
                          <a:solidFill>
                            <a:srgbClr val="0000FF"/>
                          </a:solidFill>
                          <a:effectLst/>
                          <a:latin typeface="Arial" charset="0"/>
                        </a:rPr>
                        <a:t>                 ion Plata</a:t>
                      </a:r>
                      <a:endParaRPr kumimoji="0" lang="es-ES" sz="1300" b="1" i="0" u="none" strike="noStrike" cap="none" normalizeH="0" baseline="0" dirty="0">
                        <a:ln>
                          <a:noFill/>
                        </a:ln>
                        <a:solidFill>
                          <a:srgbClr val="0000FF"/>
                        </a:solidFill>
                        <a:effectLst/>
                        <a:latin typeface="Arial" charset="0"/>
                      </a:endParaRPr>
                    </a:p>
                  </a:txBody>
                  <a:tcPr marL="121920" marR="121920"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NH</a:t>
                      </a:r>
                      <a:r>
                        <a:rPr kumimoji="0" lang="es-CL" sz="1300" b="1" i="0" u="none" strike="noStrike" cap="none" normalizeH="0" baseline="-25000" dirty="0">
                          <a:ln>
                            <a:noFill/>
                          </a:ln>
                          <a:solidFill>
                            <a:srgbClr val="0000FF"/>
                          </a:solidFill>
                          <a:effectLst/>
                          <a:latin typeface="Arial" charset="0"/>
                        </a:rPr>
                        <a:t>4</a:t>
                      </a:r>
                      <a:r>
                        <a:rPr kumimoji="0" lang="es-CL" sz="1300" b="1" i="0" u="none" strike="noStrike" cap="none" normalizeH="0" baseline="30000" dirty="0">
                          <a:ln>
                            <a:noFill/>
                          </a:ln>
                          <a:solidFill>
                            <a:srgbClr val="0000FF"/>
                          </a:solidFill>
                          <a:effectLst/>
                          <a:latin typeface="Arial" charset="0"/>
                        </a:rPr>
                        <a:t>+</a:t>
                      </a:r>
                      <a:r>
                        <a:rPr kumimoji="0" lang="es-CL" sz="1300" b="1" i="0" u="none" strike="noStrike" cap="none" normalizeH="0" baseline="0" dirty="0">
                          <a:ln>
                            <a:noFill/>
                          </a:ln>
                          <a:solidFill>
                            <a:srgbClr val="0000FF"/>
                          </a:solidFill>
                          <a:effectLst/>
                          <a:latin typeface="Arial" charset="0"/>
                        </a:rPr>
                        <a:t>                   ion Amonio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Cu</a:t>
                      </a:r>
                      <a:r>
                        <a:rPr kumimoji="0" lang="es-CL" sz="1300" b="1" i="0" u="none" strike="noStrike" cap="none" normalizeH="0" baseline="30000" dirty="0">
                          <a:ln>
                            <a:noFill/>
                          </a:ln>
                          <a:solidFill>
                            <a:srgbClr val="0000FF"/>
                          </a:solidFill>
                          <a:effectLst/>
                          <a:latin typeface="Arial" charset="0"/>
                        </a:rPr>
                        <a:t>+</a:t>
                      </a:r>
                      <a:r>
                        <a:rPr kumimoji="0" lang="es-CL" sz="1300" b="1" i="0" u="none" strike="noStrike" cap="none" normalizeH="0" baseline="0" dirty="0">
                          <a:ln>
                            <a:noFill/>
                          </a:ln>
                          <a:solidFill>
                            <a:srgbClr val="0000FF"/>
                          </a:solidFill>
                          <a:effectLst/>
                          <a:latin typeface="Arial" charset="0"/>
                        </a:rPr>
                        <a:t>                     ion Cobre(I)</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a:t>
                      </a:r>
                      <a:endParaRPr kumimoji="0" lang="es-ES" sz="1300" b="1" i="0" u="none" strike="noStrike" cap="none" normalizeH="0" baseline="0" dirty="0">
                        <a:ln>
                          <a:noFill/>
                        </a:ln>
                        <a:solidFill>
                          <a:srgbClr val="0000FF"/>
                        </a:solidFill>
                        <a:effectLst/>
                        <a:latin typeface="Arial" charset="0"/>
                      </a:endParaRPr>
                    </a:p>
                  </a:txBody>
                  <a:tcPr marL="121920" marR="121920"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275449">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+2              Mg</a:t>
                      </a:r>
                      <a:r>
                        <a:rPr kumimoji="0" lang="es-CL" sz="1300" b="1" i="0" u="none" strike="noStrike" cap="none" normalizeH="0" baseline="30000" dirty="0">
                          <a:ln>
                            <a:noFill/>
                          </a:ln>
                          <a:solidFill>
                            <a:srgbClr val="0000FF"/>
                          </a:solidFill>
                          <a:effectLst/>
                          <a:latin typeface="Arial" charset="0"/>
                        </a:rPr>
                        <a:t>2+</a:t>
                      </a:r>
                      <a:r>
                        <a:rPr kumimoji="0" lang="es-CL" sz="1300" b="1" i="0" u="none" strike="noStrike" cap="none" normalizeH="0" baseline="0" dirty="0">
                          <a:ln>
                            <a:noFill/>
                          </a:ln>
                          <a:solidFill>
                            <a:srgbClr val="0000FF"/>
                          </a:solidFill>
                          <a:effectLst/>
                          <a:latin typeface="Arial" charset="0"/>
                        </a:rPr>
                        <a:t>               ion Magnesio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Ca</a:t>
                      </a:r>
                      <a:r>
                        <a:rPr kumimoji="0" lang="es-CL" sz="1300" b="1" i="0" u="none" strike="noStrike" cap="none" normalizeH="0" baseline="30000" dirty="0">
                          <a:ln>
                            <a:noFill/>
                          </a:ln>
                          <a:solidFill>
                            <a:srgbClr val="0000FF"/>
                          </a:solidFill>
                          <a:effectLst/>
                          <a:latin typeface="Arial" charset="0"/>
                        </a:rPr>
                        <a:t>2+</a:t>
                      </a:r>
                      <a:r>
                        <a:rPr kumimoji="0" lang="es-CL" sz="1300" b="1" i="0" u="none" strike="noStrike" cap="none" normalizeH="0" baseline="0" dirty="0">
                          <a:ln>
                            <a:noFill/>
                          </a:ln>
                          <a:solidFill>
                            <a:srgbClr val="0000FF"/>
                          </a:solidFill>
                          <a:effectLst/>
                          <a:latin typeface="Arial" charset="0"/>
                        </a:rPr>
                        <a:t>                ion Calcio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Sr</a:t>
                      </a:r>
                      <a:r>
                        <a:rPr kumimoji="0" lang="es-CL" sz="1300" b="1" i="0" u="none" strike="noStrike" cap="none" normalizeH="0" baseline="30000" dirty="0">
                          <a:ln>
                            <a:noFill/>
                          </a:ln>
                          <a:solidFill>
                            <a:srgbClr val="0000FF"/>
                          </a:solidFill>
                          <a:effectLst/>
                          <a:latin typeface="Arial" charset="0"/>
                        </a:rPr>
                        <a:t>2+</a:t>
                      </a:r>
                      <a:r>
                        <a:rPr kumimoji="0" lang="es-CL" sz="1300" b="1" i="0" u="none" strike="noStrike" cap="none" normalizeH="0" baseline="0" dirty="0">
                          <a:ln>
                            <a:noFill/>
                          </a:ln>
                          <a:solidFill>
                            <a:srgbClr val="0000FF"/>
                          </a:solidFill>
                          <a:effectLst/>
                          <a:latin typeface="Arial" charset="0"/>
                        </a:rPr>
                        <a:t>                 ion Estroncio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Ba</a:t>
                      </a:r>
                      <a:r>
                        <a:rPr kumimoji="0" lang="es-CL" sz="1300" b="1" i="0" u="none" strike="noStrike" cap="none" normalizeH="0" baseline="30000" dirty="0">
                          <a:ln>
                            <a:noFill/>
                          </a:ln>
                          <a:solidFill>
                            <a:srgbClr val="0000FF"/>
                          </a:solidFill>
                          <a:effectLst/>
                          <a:latin typeface="Arial" charset="0"/>
                        </a:rPr>
                        <a:t>2+</a:t>
                      </a:r>
                      <a:r>
                        <a:rPr kumimoji="0" lang="es-CL" sz="1300" b="1" i="0" u="none" strike="noStrike" cap="none" normalizeH="0" baseline="0" dirty="0">
                          <a:ln>
                            <a:noFill/>
                          </a:ln>
                          <a:solidFill>
                            <a:srgbClr val="0000FF"/>
                          </a:solidFill>
                          <a:effectLst/>
                          <a:latin typeface="Arial" charset="0"/>
                        </a:rPr>
                        <a:t>                ion Bario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Zn</a:t>
                      </a:r>
                      <a:r>
                        <a:rPr kumimoji="0" lang="es-CL" sz="1300" b="1" i="0" u="none" strike="noStrike" cap="none" normalizeH="0" baseline="30000" dirty="0">
                          <a:ln>
                            <a:noFill/>
                          </a:ln>
                          <a:solidFill>
                            <a:srgbClr val="0000FF"/>
                          </a:solidFill>
                          <a:effectLst/>
                          <a:latin typeface="Arial" charset="0"/>
                        </a:rPr>
                        <a:t>2+</a:t>
                      </a:r>
                      <a:r>
                        <a:rPr kumimoji="0" lang="es-CL" sz="1300" b="1" i="0" u="none" strike="noStrike" cap="none" normalizeH="0" baseline="0" dirty="0">
                          <a:ln>
                            <a:noFill/>
                          </a:ln>
                          <a:solidFill>
                            <a:srgbClr val="0000FF"/>
                          </a:solidFill>
                          <a:effectLst/>
                          <a:latin typeface="Arial" charset="0"/>
                        </a:rPr>
                        <a:t>                ion Zinc</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Cd</a:t>
                      </a:r>
                      <a:r>
                        <a:rPr kumimoji="0" lang="es-CL" sz="1300" b="1" i="0" u="none" strike="noStrike" cap="none" normalizeH="0" baseline="30000" dirty="0">
                          <a:ln>
                            <a:noFill/>
                          </a:ln>
                          <a:solidFill>
                            <a:srgbClr val="0000FF"/>
                          </a:solidFill>
                          <a:effectLst/>
                          <a:latin typeface="Arial" charset="0"/>
                        </a:rPr>
                        <a:t>2+</a:t>
                      </a:r>
                      <a:r>
                        <a:rPr kumimoji="0" lang="es-CL" sz="1300" b="1" i="0" u="none" strike="noStrike" cap="none" normalizeH="0" baseline="0" dirty="0">
                          <a:ln>
                            <a:noFill/>
                          </a:ln>
                          <a:solidFill>
                            <a:srgbClr val="0000FF"/>
                          </a:solidFill>
                          <a:effectLst/>
                          <a:latin typeface="Arial" charset="0"/>
                        </a:rPr>
                        <a:t>                ion Cadmio</a:t>
                      </a:r>
                      <a:endParaRPr kumimoji="0" lang="es-ES" sz="1300" b="1" i="0" u="none" strike="noStrike" cap="none" normalizeH="0" baseline="0" dirty="0">
                        <a:ln>
                          <a:noFill/>
                        </a:ln>
                        <a:solidFill>
                          <a:srgbClr val="0000FF"/>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s-ES" sz="1300" b="1" i="0" u="none" strike="noStrike" cap="none" normalizeH="0" baseline="0" dirty="0">
                        <a:ln>
                          <a:noFill/>
                        </a:ln>
                        <a:solidFill>
                          <a:srgbClr val="0000FF"/>
                        </a:solidFill>
                        <a:effectLst/>
                        <a:latin typeface="Arial" charset="0"/>
                      </a:endParaRPr>
                    </a:p>
                  </a:txBody>
                  <a:tcPr marL="121920" marR="121920"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Co</a:t>
                      </a:r>
                      <a:r>
                        <a:rPr kumimoji="0" lang="es-CL" sz="1300" b="1" i="0" u="none" strike="noStrike" cap="none" normalizeH="0" baseline="30000" dirty="0">
                          <a:ln>
                            <a:noFill/>
                          </a:ln>
                          <a:solidFill>
                            <a:srgbClr val="0000FF"/>
                          </a:solidFill>
                          <a:effectLst/>
                          <a:latin typeface="Arial" charset="0"/>
                        </a:rPr>
                        <a:t>2+</a:t>
                      </a:r>
                      <a:r>
                        <a:rPr kumimoji="0" lang="es-CL" sz="1300" b="1" i="0" u="none" strike="noStrike" cap="none" normalizeH="0" baseline="0" dirty="0">
                          <a:ln>
                            <a:noFill/>
                          </a:ln>
                          <a:solidFill>
                            <a:srgbClr val="0000FF"/>
                          </a:solidFill>
                          <a:effectLst/>
                          <a:latin typeface="Arial" charset="0"/>
                        </a:rPr>
                        <a:t>                    ion Cobalto(II)</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Cu</a:t>
                      </a:r>
                      <a:r>
                        <a:rPr kumimoji="0" lang="es-CL" sz="1300" b="1" i="0" u="none" strike="noStrike" cap="none" normalizeH="0" baseline="30000" dirty="0">
                          <a:ln>
                            <a:noFill/>
                          </a:ln>
                          <a:solidFill>
                            <a:srgbClr val="0000FF"/>
                          </a:solidFill>
                          <a:effectLst/>
                          <a:latin typeface="Arial" charset="0"/>
                        </a:rPr>
                        <a:t>2+</a:t>
                      </a:r>
                      <a:r>
                        <a:rPr kumimoji="0" lang="es-CL" sz="1300" b="1" i="0" u="none" strike="noStrike" cap="none" normalizeH="0" baseline="0" dirty="0">
                          <a:ln>
                            <a:noFill/>
                          </a:ln>
                          <a:solidFill>
                            <a:srgbClr val="0000FF"/>
                          </a:solidFill>
                          <a:effectLst/>
                          <a:latin typeface="Arial" charset="0"/>
                        </a:rPr>
                        <a:t>                    ion Cobre(II)</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Fe</a:t>
                      </a:r>
                      <a:r>
                        <a:rPr kumimoji="0" lang="es-CL" sz="1300" b="1" i="0" u="none" strike="noStrike" cap="none" normalizeH="0" baseline="30000" dirty="0">
                          <a:ln>
                            <a:noFill/>
                          </a:ln>
                          <a:solidFill>
                            <a:srgbClr val="0000FF"/>
                          </a:solidFill>
                          <a:effectLst/>
                          <a:latin typeface="Arial" charset="0"/>
                        </a:rPr>
                        <a:t>2+</a:t>
                      </a:r>
                      <a:r>
                        <a:rPr kumimoji="0" lang="es-CL" sz="1300" b="1" i="0" u="none" strike="noStrike" cap="none" normalizeH="0" baseline="0" dirty="0">
                          <a:ln>
                            <a:noFill/>
                          </a:ln>
                          <a:solidFill>
                            <a:srgbClr val="0000FF"/>
                          </a:solidFill>
                          <a:effectLst/>
                          <a:latin typeface="Arial" charset="0"/>
                        </a:rPr>
                        <a:t>                     ion Hierro(II)</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Mn</a:t>
                      </a:r>
                      <a:r>
                        <a:rPr kumimoji="0" lang="es-CL" sz="1300" b="1" i="0" u="none" strike="noStrike" cap="none" normalizeH="0" baseline="30000" dirty="0">
                          <a:ln>
                            <a:noFill/>
                          </a:ln>
                          <a:solidFill>
                            <a:srgbClr val="0000FF"/>
                          </a:solidFill>
                          <a:effectLst/>
                          <a:latin typeface="Arial" charset="0"/>
                        </a:rPr>
                        <a:t>2+</a:t>
                      </a:r>
                      <a:r>
                        <a:rPr kumimoji="0" lang="es-CL" sz="1300" b="1" i="0" u="none" strike="noStrike" cap="none" normalizeH="0" baseline="0" dirty="0">
                          <a:ln>
                            <a:noFill/>
                          </a:ln>
                          <a:solidFill>
                            <a:srgbClr val="0000FF"/>
                          </a:solidFill>
                          <a:effectLst/>
                          <a:latin typeface="Arial" charset="0"/>
                        </a:rPr>
                        <a:t>                    ion Manganeso(II)</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Hg</a:t>
                      </a:r>
                      <a:r>
                        <a:rPr kumimoji="0" lang="es-CL" sz="1300" b="1" i="0" u="none" strike="noStrike" cap="none" normalizeH="0" baseline="-25000" dirty="0">
                          <a:ln>
                            <a:noFill/>
                          </a:ln>
                          <a:solidFill>
                            <a:srgbClr val="0000FF"/>
                          </a:solidFill>
                          <a:effectLst/>
                          <a:latin typeface="Arial" charset="0"/>
                        </a:rPr>
                        <a:t>2</a:t>
                      </a:r>
                      <a:r>
                        <a:rPr kumimoji="0" lang="es-CL" sz="1300" b="1" i="0" u="none" strike="noStrike" cap="none" normalizeH="0" baseline="30000" dirty="0">
                          <a:ln>
                            <a:noFill/>
                          </a:ln>
                          <a:solidFill>
                            <a:srgbClr val="0000FF"/>
                          </a:solidFill>
                          <a:effectLst/>
                          <a:latin typeface="Arial" charset="0"/>
                        </a:rPr>
                        <a:t>2+</a:t>
                      </a:r>
                      <a:r>
                        <a:rPr kumimoji="0" lang="es-CL" sz="1300" b="1" i="0" u="none" strike="noStrike" cap="none" normalizeH="0" baseline="0" dirty="0">
                          <a:ln>
                            <a:noFill/>
                          </a:ln>
                          <a:solidFill>
                            <a:srgbClr val="0000FF"/>
                          </a:solidFill>
                          <a:effectLst/>
                          <a:latin typeface="Arial" charset="0"/>
                        </a:rPr>
                        <a:t>                   ion Mercurio(I)</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Hg</a:t>
                      </a:r>
                      <a:r>
                        <a:rPr kumimoji="0" lang="es-CL" sz="1300" b="1" i="0" u="none" strike="noStrike" cap="none" normalizeH="0" baseline="30000" dirty="0">
                          <a:ln>
                            <a:noFill/>
                          </a:ln>
                          <a:solidFill>
                            <a:srgbClr val="0000FF"/>
                          </a:solidFill>
                          <a:effectLst/>
                          <a:latin typeface="Arial" charset="0"/>
                        </a:rPr>
                        <a:t>2+</a:t>
                      </a:r>
                      <a:r>
                        <a:rPr kumimoji="0" lang="es-CL" sz="1300" b="1" i="0" u="none" strike="noStrike" cap="none" normalizeH="0" baseline="0" dirty="0">
                          <a:ln>
                            <a:noFill/>
                          </a:ln>
                          <a:solidFill>
                            <a:srgbClr val="0000FF"/>
                          </a:solidFill>
                          <a:effectLst/>
                          <a:latin typeface="Arial" charset="0"/>
                        </a:rPr>
                        <a:t>                    ion Mercurio(II)</a:t>
                      </a:r>
                      <a:endParaRPr kumimoji="0" lang="es-ES" sz="1300" b="1" i="0" u="none" strike="noStrike" cap="none" normalizeH="0" baseline="0" dirty="0">
                        <a:ln>
                          <a:noFill/>
                        </a:ln>
                        <a:solidFill>
                          <a:srgbClr val="0000FF"/>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Ni</a:t>
                      </a:r>
                      <a:r>
                        <a:rPr kumimoji="0" lang="es-CL" sz="1300" b="1" i="0" u="none" strike="noStrike" cap="none" normalizeH="0" baseline="30000" dirty="0">
                          <a:ln>
                            <a:noFill/>
                          </a:ln>
                          <a:solidFill>
                            <a:srgbClr val="0000FF"/>
                          </a:solidFill>
                          <a:effectLst/>
                          <a:latin typeface="Arial" charset="0"/>
                        </a:rPr>
                        <a:t>2+</a:t>
                      </a:r>
                      <a:r>
                        <a:rPr kumimoji="0" lang="es-CL" sz="1300" b="1" i="0" u="none" strike="noStrike" cap="none" normalizeH="0" baseline="0" dirty="0">
                          <a:ln>
                            <a:noFill/>
                          </a:ln>
                          <a:solidFill>
                            <a:srgbClr val="0000FF"/>
                          </a:solidFill>
                          <a:effectLst/>
                          <a:latin typeface="Arial" charset="0"/>
                        </a:rPr>
                        <a:t>                     ion Níquel(II)</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Pb</a:t>
                      </a:r>
                      <a:r>
                        <a:rPr kumimoji="0" lang="es-CL" sz="1300" b="1" i="0" u="none" strike="noStrike" cap="none" normalizeH="0" baseline="30000" dirty="0">
                          <a:ln>
                            <a:noFill/>
                          </a:ln>
                          <a:solidFill>
                            <a:srgbClr val="0000FF"/>
                          </a:solidFill>
                          <a:effectLst/>
                          <a:latin typeface="Arial" charset="0"/>
                        </a:rPr>
                        <a:t>2+</a:t>
                      </a:r>
                      <a:r>
                        <a:rPr kumimoji="0" lang="es-CL" sz="1300" b="1" i="0" u="none" strike="noStrike" cap="none" normalizeH="0" baseline="0" dirty="0">
                          <a:ln>
                            <a:noFill/>
                          </a:ln>
                          <a:solidFill>
                            <a:srgbClr val="0000FF"/>
                          </a:solidFill>
                          <a:effectLst/>
                          <a:latin typeface="Arial" charset="0"/>
                        </a:rPr>
                        <a:t>                    ion Plomo(II)</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300" b="1" i="0" u="none" strike="noStrike" cap="none" normalizeH="0" baseline="0" dirty="0">
                          <a:ln>
                            <a:noFill/>
                          </a:ln>
                          <a:solidFill>
                            <a:srgbClr val="0000FF"/>
                          </a:solidFill>
                          <a:effectLst/>
                          <a:latin typeface="Arial" charset="0"/>
                        </a:rPr>
                        <a:t>   Sn</a:t>
                      </a:r>
                      <a:r>
                        <a:rPr kumimoji="0" lang="es-CL" sz="1300" b="1" i="0" u="none" strike="noStrike" cap="none" normalizeH="0" baseline="30000" dirty="0">
                          <a:ln>
                            <a:noFill/>
                          </a:ln>
                          <a:solidFill>
                            <a:srgbClr val="0000FF"/>
                          </a:solidFill>
                          <a:effectLst/>
                          <a:latin typeface="Arial" charset="0"/>
                        </a:rPr>
                        <a:t>2+</a:t>
                      </a:r>
                      <a:r>
                        <a:rPr kumimoji="0" lang="es-CL" sz="1300" b="1" i="0" u="none" strike="noStrike" cap="none" normalizeH="0" baseline="0" dirty="0">
                          <a:ln>
                            <a:noFill/>
                          </a:ln>
                          <a:solidFill>
                            <a:srgbClr val="0000FF"/>
                          </a:solidFill>
                          <a:effectLst/>
                          <a:latin typeface="Arial" charset="0"/>
                        </a:rPr>
                        <a:t>                    ion Estaño(II)</a:t>
                      </a:r>
                      <a:endParaRPr kumimoji="0" lang="es-ES" sz="1300" b="1" i="0" u="none" strike="noStrike" cap="none" normalizeH="0" baseline="0" dirty="0">
                        <a:ln>
                          <a:noFill/>
                        </a:ln>
                        <a:solidFill>
                          <a:srgbClr val="0000FF"/>
                        </a:solidFill>
                        <a:effectLst/>
                        <a:latin typeface="Arial" charset="0"/>
                      </a:endParaRPr>
                    </a:p>
                  </a:txBody>
                  <a:tcPr marL="121920" marR="121920"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58369">
                <a:tc>
                  <a:txBody>
                    <a:bodyPr/>
                    <a:lstStyle/>
                    <a:p>
                      <a:pPr>
                        <a:spcAft>
                          <a:spcPts val="0"/>
                        </a:spcAft>
                      </a:pPr>
                      <a:r>
                        <a:rPr lang="it-IT" sz="1300" b="1" dirty="0">
                          <a:solidFill>
                            <a:srgbClr val="0000CC"/>
                          </a:solidFill>
                          <a:effectLst/>
                          <a:latin typeface="Arial"/>
                          <a:ea typeface="Times New Roman"/>
                        </a:rPr>
                        <a:t>    +3               Al</a:t>
                      </a:r>
                      <a:r>
                        <a:rPr lang="it-IT" sz="1300" b="1" baseline="30000" dirty="0">
                          <a:solidFill>
                            <a:srgbClr val="0000CC"/>
                          </a:solidFill>
                          <a:effectLst/>
                          <a:latin typeface="Arial"/>
                          <a:ea typeface="Times New Roman"/>
                        </a:rPr>
                        <a:t>3+</a:t>
                      </a:r>
                      <a:r>
                        <a:rPr lang="it-IT" sz="1300" b="1" dirty="0">
                          <a:solidFill>
                            <a:srgbClr val="0000CC"/>
                          </a:solidFill>
                          <a:effectLst/>
                          <a:latin typeface="Arial"/>
                          <a:ea typeface="Times New Roman"/>
                        </a:rPr>
                        <a:t>                  ion Aluminio</a:t>
                      </a:r>
                      <a:endParaRPr lang="es-MX" sz="1300" dirty="0">
                        <a:solidFill>
                          <a:srgbClr val="0000CC"/>
                        </a:solidFill>
                        <a:effectLst/>
                        <a:latin typeface="Arial"/>
                        <a:ea typeface="Times New Roman"/>
                      </a:endParaRPr>
                    </a:p>
                    <a:p>
                      <a:pPr>
                        <a:spcAft>
                          <a:spcPts val="0"/>
                        </a:spcAft>
                      </a:pPr>
                      <a:r>
                        <a:rPr lang="it-IT" sz="1300" b="1" dirty="0">
                          <a:solidFill>
                            <a:srgbClr val="0000CC"/>
                          </a:solidFill>
                          <a:effectLst/>
                          <a:latin typeface="Arial"/>
                          <a:ea typeface="Times New Roman"/>
                        </a:rPr>
                        <a:t>                       Sc</a:t>
                      </a:r>
                      <a:r>
                        <a:rPr lang="it-IT" sz="1300" b="1" baseline="30000" dirty="0">
                          <a:solidFill>
                            <a:srgbClr val="0000CC"/>
                          </a:solidFill>
                          <a:effectLst/>
                          <a:latin typeface="Arial"/>
                          <a:ea typeface="Times New Roman"/>
                        </a:rPr>
                        <a:t>3+</a:t>
                      </a:r>
                      <a:r>
                        <a:rPr lang="it-IT" sz="1300" b="1" dirty="0">
                          <a:solidFill>
                            <a:srgbClr val="0000CC"/>
                          </a:solidFill>
                          <a:effectLst/>
                          <a:latin typeface="Arial"/>
                          <a:ea typeface="Times New Roman"/>
                        </a:rPr>
                        <a:t>                 ion Escandio </a:t>
                      </a:r>
                      <a:endParaRPr lang="es-MX" sz="1300" dirty="0">
                        <a:solidFill>
                          <a:srgbClr val="0000CC"/>
                        </a:solidFill>
                        <a:effectLst/>
                        <a:latin typeface="Arial"/>
                        <a:ea typeface="Times New Roman"/>
                      </a:endParaRPr>
                    </a:p>
                    <a:p>
                      <a:pPr>
                        <a:spcAft>
                          <a:spcPts val="0"/>
                        </a:spcAft>
                      </a:pPr>
                      <a:r>
                        <a:rPr lang="es-CL" sz="1300" b="1" dirty="0">
                          <a:solidFill>
                            <a:srgbClr val="0000CC"/>
                          </a:solidFill>
                          <a:effectLst/>
                          <a:latin typeface="Arial"/>
                          <a:ea typeface="Times New Roman"/>
                        </a:rPr>
                        <a:t>                       Ga</a:t>
                      </a:r>
                      <a:r>
                        <a:rPr lang="es-CL" sz="1300" b="1" baseline="30000" dirty="0">
                          <a:solidFill>
                            <a:srgbClr val="0000CC"/>
                          </a:solidFill>
                          <a:effectLst/>
                          <a:latin typeface="Arial"/>
                          <a:ea typeface="Times New Roman"/>
                        </a:rPr>
                        <a:t>3+</a:t>
                      </a:r>
                      <a:r>
                        <a:rPr lang="es-CL" sz="1300" b="1" dirty="0">
                          <a:solidFill>
                            <a:srgbClr val="0000CC"/>
                          </a:solidFill>
                          <a:effectLst/>
                          <a:latin typeface="Arial"/>
                          <a:ea typeface="Times New Roman"/>
                        </a:rPr>
                        <a:t>                 ion Galio</a:t>
                      </a:r>
                      <a:r>
                        <a:rPr lang="it-IT" sz="1300" b="1" dirty="0">
                          <a:solidFill>
                            <a:srgbClr val="0000CC"/>
                          </a:solidFill>
                          <a:effectLst/>
                          <a:latin typeface="Arial"/>
                          <a:ea typeface="Times New Roman"/>
                        </a:rPr>
                        <a:t>      </a:t>
                      </a:r>
                      <a:endParaRPr lang="es-MX" sz="1300" dirty="0">
                        <a:solidFill>
                          <a:srgbClr val="0000CC"/>
                        </a:solidFill>
                        <a:effectLst/>
                        <a:latin typeface="Arial"/>
                        <a:ea typeface="Times New Roman"/>
                      </a:endParaRPr>
                    </a:p>
                  </a:txBody>
                  <a:tcPr marL="0" marR="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spcAft>
                          <a:spcPts val="0"/>
                        </a:spcAft>
                      </a:pPr>
                      <a:r>
                        <a:rPr lang="it-IT" sz="1300" b="1" dirty="0">
                          <a:solidFill>
                            <a:srgbClr val="0000CC"/>
                          </a:solidFill>
                          <a:effectLst/>
                          <a:latin typeface="Arial"/>
                          <a:ea typeface="Times New Roman"/>
                        </a:rPr>
                        <a:t>     Cr</a:t>
                      </a:r>
                      <a:r>
                        <a:rPr lang="it-IT" sz="1300" b="1" baseline="30000" dirty="0">
                          <a:solidFill>
                            <a:srgbClr val="0000CC"/>
                          </a:solidFill>
                          <a:effectLst/>
                          <a:latin typeface="Arial"/>
                          <a:ea typeface="Times New Roman"/>
                        </a:rPr>
                        <a:t>3+</a:t>
                      </a:r>
                      <a:r>
                        <a:rPr lang="it-IT" sz="1300" b="1" dirty="0">
                          <a:solidFill>
                            <a:srgbClr val="0000CC"/>
                          </a:solidFill>
                          <a:effectLst/>
                          <a:latin typeface="Arial"/>
                          <a:ea typeface="Times New Roman"/>
                        </a:rPr>
                        <a:t>                     ion Cromo(III)</a:t>
                      </a:r>
                      <a:endParaRPr lang="es-MX" sz="1300" dirty="0">
                        <a:solidFill>
                          <a:srgbClr val="0000CC"/>
                        </a:solidFill>
                        <a:effectLst/>
                        <a:latin typeface="Arial"/>
                        <a:ea typeface="Times New Roman"/>
                      </a:endParaRPr>
                    </a:p>
                    <a:p>
                      <a:pPr>
                        <a:spcAft>
                          <a:spcPts val="0"/>
                        </a:spcAft>
                      </a:pPr>
                      <a:r>
                        <a:rPr lang="it-IT" sz="1300" b="1" dirty="0">
                          <a:solidFill>
                            <a:srgbClr val="0000CC"/>
                          </a:solidFill>
                          <a:effectLst/>
                          <a:latin typeface="Arial"/>
                          <a:ea typeface="Times New Roman"/>
                        </a:rPr>
                        <a:t>     Fe</a:t>
                      </a:r>
                      <a:r>
                        <a:rPr lang="it-IT" sz="1300" b="1" baseline="30000" dirty="0">
                          <a:solidFill>
                            <a:srgbClr val="0000CC"/>
                          </a:solidFill>
                          <a:effectLst/>
                          <a:latin typeface="Arial"/>
                          <a:ea typeface="Times New Roman"/>
                        </a:rPr>
                        <a:t>3+</a:t>
                      </a:r>
                      <a:r>
                        <a:rPr lang="it-IT" sz="1300" b="1" dirty="0">
                          <a:solidFill>
                            <a:srgbClr val="0000CC"/>
                          </a:solidFill>
                          <a:effectLst/>
                          <a:latin typeface="Arial"/>
                          <a:ea typeface="Times New Roman"/>
                        </a:rPr>
                        <a:t>                     ion Hierro(III)</a:t>
                      </a:r>
                      <a:endParaRPr lang="es-MX" sz="1300" dirty="0">
                        <a:solidFill>
                          <a:srgbClr val="0000CC"/>
                        </a:solidFill>
                        <a:effectLst/>
                        <a:latin typeface="Arial"/>
                        <a:ea typeface="Times New Roman"/>
                      </a:endParaRPr>
                    </a:p>
                    <a:p>
                      <a:pPr>
                        <a:spcAft>
                          <a:spcPts val="0"/>
                        </a:spcAft>
                      </a:pPr>
                      <a:r>
                        <a:rPr lang="it-IT" sz="1300" b="1" dirty="0">
                          <a:solidFill>
                            <a:srgbClr val="0000CC"/>
                          </a:solidFill>
                          <a:effectLst/>
                          <a:latin typeface="Arial"/>
                          <a:ea typeface="Times New Roman"/>
                        </a:rPr>
                        <a:t>     </a:t>
                      </a:r>
                      <a:r>
                        <a:rPr lang="es-CL" sz="1300" b="1" dirty="0">
                          <a:solidFill>
                            <a:srgbClr val="0000CC"/>
                          </a:solidFill>
                          <a:effectLst/>
                          <a:latin typeface="Arial"/>
                          <a:ea typeface="Times New Roman"/>
                        </a:rPr>
                        <a:t>Co</a:t>
                      </a:r>
                      <a:r>
                        <a:rPr lang="es-CL" sz="1300" b="1" baseline="30000" dirty="0">
                          <a:solidFill>
                            <a:srgbClr val="0000CC"/>
                          </a:solidFill>
                          <a:effectLst/>
                          <a:latin typeface="Arial"/>
                          <a:ea typeface="Times New Roman"/>
                        </a:rPr>
                        <a:t>3+</a:t>
                      </a:r>
                      <a:r>
                        <a:rPr lang="es-CL" sz="1300" b="1" dirty="0">
                          <a:solidFill>
                            <a:srgbClr val="0000CC"/>
                          </a:solidFill>
                          <a:effectLst/>
                          <a:latin typeface="Arial"/>
                          <a:ea typeface="Times New Roman"/>
                        </a:rPr>
                        <a:t>                    ion Cobalto(III)</a:t>
                      </a:r>
                      <a:endParaRPr lang="es-MX" sz="1300" dirty="0">
                        <a:solidFill>
                          <a:srgbClr val="0000CC"/>
                        </a:solidFill>
                        <a:effectLst/>
                        <a:latin typeface="Arial"/>
                        <a:ea typeface="Times New Roman"/>
                      </a:endParaRPr>
                    </a:p>
                    <a:p>
                      <a:pPr>
                        <a:spcAft>
                          <a:spcPts val="0"/>
                        </a:spcAft>
                      </a:pPr>
                      <a:r>
                        <a:rPr lang="es-CL" sz="1300" b="1" dirty="0">
                          <a:solidFill>
                            <a:srgbClr val="0000CC"/>
                          </a:solidFill>
                          <a:effectLst/>
                          <a:latin typeface="Arial"/>
                          <a:ea typeface="Times New Roman"/>
                        </a:rPr>
                        <a:t>    </a:t>
                      </a:r>
                      <a:r>
                        <a:rPr lang="fr-FR" sz="1300" b="1" dirty="0">
                          <a:solidFill>
                            <a:srgbClr val="0000CC"/>
                          </a:solidFill>
                          <a:effectLst/>
                          <a:latin typeface="Arial"/>
                          <a:ea typeface="Times New Roman"/>
                        </a:rPr>
                        <a:t> Ni</a:t>
                      </a:r>
                      <a:r>
                        <a:rPr lang="fr-FR" sz="1300" b="1" baseline="30000" dirty="0">
                          <a:solidFill>
                            <a:srgbClr val="0000CC"/>
                          </a:solidFill>
                          <a:effectLst/>
                          <a:latin typeface="Arial"/>
                          <a:ea typeface="Times New Roman"/>
                        </a:rPr>
                        <a:t>3+</a:t>
                      </a:r>
                      <a:r>
                        <a:rPr lang="fr-FR" sz="1300" b="1" dirty="0">
                          <a:solidFill>
                            <a:srgbClr val="0000CC"/>
                          </a:solidFill>
                          <a:effectLst/>
                          <a:latin typeface="Arial"/>
                          <a:ea typeface="Times New Roman"/>
                        </a:rPr>
                        <a:t>                     ion </a:t>
                      </a:r>
                      <a:r>
                        <a:rPr lang="fr-FR" sz="1300" b="1" dirty="0" err="1">
                          <a:solidFill>
                            <a:srgbClr val="0000CC"/>
                          </a:solidFill>
                          <a:effectLst/>
                          <a:latin typeface="Arial"/>
                          <a:ea typeface="Times New Roman"/>
                        </a:rPr>
                        <a:t>Níquel</a:t>
                      </a:r>
                      <a:r>
                        <a:rPr lang="fr-FR" sz="1300" b="1" dirty="0">
                          <a:solidFill>
                            <a:srgbClr val="0000CC"/>
                          </a:solidFill>
                          <a:effectLst/>
                          <a:latin typeface="Arial"/>
                          <a:ea typeface="Times New Roman"/>
                        </a:rPr>
                        <a:t>(III)</a:t>
                      </a:r>
                      <a:r>
                        <a:rPr lang="es-ES" sz="1300" dirty="0">
                          <a:solidFill>
                            <a:srgbClr val="0000CC"/>
                          </a:solidFill>
                          <a:effectLst/>
                          <a:latin typeface="Arial"/>
                          <a:ea typeface="Times New Roman"/>
                        </a:rPr>
                        <a:t> </a:t>
                      </a:r>
                      <a:endParaRPr lang="es-MX" sz="1300" dirty="0">
                        <a:solidFill>
                          <a:srgbClr val="0000CC"/>
                        </a:solidFill>
                        <a:effectLst/>
                        <a:latin typeface="Arial"/>
                        <a:ea typeface="Times New Roman"/>
                      </a:endParaRPr>
                    </a:p>
                  </a:txBody>
                  <a:tcPr marL="0" marR="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720145">
                <a:tc>
                  <a:txBody>
                    <a:bodyPr/>
                    <a:lstStyle/>
                    <a:p>
                      <a:pPr>
                        <a:spcAft>
                          <a:spcPts val="0"/>
                        </a:spcAft>
                      </a:pPr>
                      <a:r>
                        <a:rPr lang="it-IT" sz="1300" b="1" dirty="0">
                          <a:solidFill>
                            <a:srgbClr val="0000CC"/>
                          </a:solidFill>
                          <a:effectLst/>
                          <a:latin typeface="Arial"/>
                          <a:ea typeface="Times New Roman"/>
                        </a:rPr>
                        <a:t>    </a:t>
                      </a:r>
                      <a:r>
                        <a:rPr lang="es-CL" sz="1300" b="1" dirty="0">
                          <a:solidFill>
                            <a:srgbClr val="0000CC"/>
                          </a:solidFill>
                          <a:effectLst/>
                          <a:latin typeface="Arial"/>
                          <a:ea typeface="Times New Roman"/>
                        </a:rPr>
                        <a:t>+4               Ge</a:t>
                      </a:r>
                      <a:r>
                        <a:rPr lang="es-CL" sz="1300" b="1" baseline="30000" dirty="0">
                          <a:solidFill>
                            <a:srgbClr val="0000CC"/>
                          </a:solidFill>
                          <a:effectLst/>
                          <a:latin typeface="Arial"/>
                          <a:ea typeface="Times New Roman"/>
                        </a:rPr>
                        <a:t>4+</a:t>
                      </a:r>
                      <a:r>
                        <a:rPr lang="es-CL" sz="1300" b="1" dirty="0">
                          <a:solidFill>
                            <a:srgbClr val="0000CC"/>
                          </a:solidFill>
                          <a:effectLst/>
                          <a:latin typeface="Arial"/>
                          <a:ea typeface="Times New Roman"/>
                        </a:rPr>
                        <a:t>                 ion Germanio </a:t>
                      </a:r>
                      <a:endParaRPr lang="es-MX" sz="1300" dirty="0">
                        <a:solidFill>
                          <a:srgbClr val="0000CC"/>
                        </a:solidFill>
                        <a:effectLst/>
                        <a:latin typeface="Arial"/>
                        <a:ea typeface="Times New Roman"/>
                      </a:endParaRPr>
                    </a:p>
                    <a:p>
                      <a:pPr>
                        <a:spcAft>
                          <a:spcPts val="0"/>
                        </a:spcAft>
                      </a:pPr>
                      <a:r>
                        <a:rPr lang="it-IT" sz="1300" b="1" dirty="0">
                          <a:solidFill>
                            <a:srgbClr val="0000CC"/>
                          </a:solidFill>
                          <a:effectLst/>
                          <a:latin typeface="Arial"/>
                          <a:ea typeface="Times New Roman"/>
                        </a:rPr>
                        <a:t> </a:t>
                      </a:r>
                      <a:endParaRPr lang="es-MX" sz="1300" dirty="0">
                        <a:solidFill>
                          <a:srgbClr val="0000CC"/>
                        </a:solidFill>
                        <a:effectLst/>
                        <a:latin typeface="Arial"/>
                        <a:ea typeface="Times New Roman"/>
                      </a:endParaRPr>
                    </a:p>
                  </a:txBody>
                  <a:tcPr marL="0" marR="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spcAft>
                          <a:spcPts val="0"/>
                        </a:spcAft>
                      </a:pPr>
                      <a:r>
                        <a:rPr lang="it-IT" sz="1300" b="1" dirty="0">
                          <a:solidFill>
                            <a:srgbClr val="0000CC"/>
                          </a:solidFill>
                          <a:effectLst/>
                          <a:latin typeface="Arial"/>
                          <a:ea typeface="Times New Roman"/>
                        </a:rPr>
                        <a:t> </a:t>
                      </a:r>
                      <a:r>
                        <a:rPr lang="es-CL" sz="1300" b="1" dirty="0">
                          <a:solidFill>
                            <a:srgbClr val="0000CC"/>
                          </a:solidFill>
                          <a:effectLst/>
                          <a:latin typeface="Arial"/>
                          <a:ea typeface="Times New Roman"/>
                        </a:rPr>
                        <a:t>    Pb</a:t>
                      </a:r>
                      <a:r>
                        <a:rPr lang="es-CL" sz="1300" b="1" baseline="30000" dirty="0">
                          <a:solidFill>
                            <a:srgbClr val="0000CC"/>
                          </a:solidFill>
                          <a:effectLst/>
                          <a:latin typeface="Arial"/>
                          <a:ea typeface="Times New Roman"/>
                        </a:rPr>
                        <a:t>4+</a:t>
                      </a:r>
                      <a:r>
                        <a:rPr lang="es-CL" sz="1300" b="1" dirty="0">
                          <a:solidFill>
                            <a:srgbClr val="0000CC"/>
                          </a:solidFill>
                          <a:effectLst/>
                          <a:latin typeface="Arial"/>
                          <a:ea typeface="Times New Roman"/>
                        </a:rPr>
                        <a:t>                    ion Plomo (IV)</a:t>
                      </a:r>
                      <a:endParaRPr lang="es-MX" sz="1300" dirty="0">
                        <a:solidFill>
                          <a:srgbClr val="0000CC"/>
                        </a:solidFill>
                        <a:effectLst/>
                        <a:latin typeface="Arial"/>
                        <a:ea typeface="Times New Roman"/>
                      </a:endParaRPr>
                    </a:p>
                    <a:p>
                      <a:pPr>
                        <a:spcAft>
                          <a:spcPts val="0"/>
                        </a:spcAft>
                      </a:pPr>
                      <a:r>
                        <a:rPr lang="es-CL" sz="1300" b="1" dirty="0">
                          <a:solidFill>
                            <a:srgbClr val="0000CC"/>
                          </a:solidFill>
                          <a:effectLst/>
                          <a:latin typeface="Arial"/>
                          <a:ea typeface="Times New Roman"/>
                        </a:rPr>
                        <a:t>     Sn</a:t>
                      </a:r>
                      <a:r>
                        <a:rPr lang="es-CL" sz="1300" b="1" baseline="30000" dirty="0">
                          <a:solidFill>
                            <a:srgbClr val="0000CC"/>
                          </a:solidFill>
                          <a:effectLst/>
                          <a:latin typeface="Arial"/>
                          <a:ea typeface="Times New Roman"/>
                        </a:rPr>
                        <a:t>4+</a:t>
                      </a:r>
                      <a:r>
                        <a:rPr lang="es-CL" sz="1300" b="1" dirty="0">
                          <a:solidFill>
                            <a:srgbClr val="0000CC"/>
                          </a:solidFill>
                          <a:effectLst/>
                          <a:latin typeface="Arial"/>
                          <a:ea typeface="Times New Roman"/>
                        </a:rPr>
                        <a:t>                    ion Estaño (IV)</a:t>
                      </a:r>
                      <a:endParaRPr lang="es-MX" sz="1300" dirty="0">
                        <a:solidFill>
                          <a:srgbClr val="0000CC"/>
                        </a:solidFill>
                        <a:effectLst/>
                        <a:latin typeface="Arial"/>
                        <a:ea typeface="Times New Roman"/>
                      </a:endParaRPr>
                    </a:p>
                    <a:p>
                      <a:pPr>
                        <a:spcAft>
                          <a:spcPts val="0"/>
                        </a:spcAft>
                      </a:pPr>
                      <a:r>
                        <a:rPr lang="it-IT" sz="1300" b="1" dirty="0">
                          <a:solidFill>
                            <a:srgbClr val="0000CC"/>
                          </a:solidFill>
                          <a:effectLst/>
                          <a:latin typeface="Arial"/>
                          <a:ea typeface="Times New Roman"/>
                        </a:rPr>
                        <a:t>     </a:t>
                      </a:r>
                      <a:r>
                        <a:rPr lang="es-CL" sz="1300" b="1" dirty="0">
                          <a:solidFill>
                            <a:srgbClr val="0000CC"/>
                          </a:solidFill>
                          <a:effectLst/>
                          <a:latin typeface="Arial"/>
                          <a:ea typeface="Times New Roman"/>
                        </a:rPr>
                        <a:t>Pt</a:t>
                      </a:r>
                      <a:r>
                        <a:rPr lang="es-CL" sz="1300" b="1" baseline="30000" dirty="0">
                          <a:solidFill>
                            <a:srgbClr val="0000CC"/>
                          </a:solidFill>
                          <a:effectLst/>
                          <a:latin typeface="Arial"/>
                          <a:ea typeface="Times New Roman"/>
                        </a:rPr>
                        <a:t>4+</a:t>
                      </a:r>
                      <a:r>
                        <a:rPr lang="es-CL" sz="1300" b="1" dirty="0">
                          <a:solidFill>
                            <a:srgbClr val="0000CC"/>
                          </a:solidFill>
                          <a:effectLst/>
                          <a:latin typeface="Arial"/>
                          <a:ea typeface="Times New Roman"/>
                        </a:rPr>
                        <a:t>                     ion Platino (IV)</a:t>
                      </a:r>
                      <a:r>
                        <a:rPr lang="it-IT" sz="1300" b="1" dirty="0">
                          <a:solidFill>
                            <a:srgbClr val="0000CC"/>
                          </a:solidFill>
                          <a:effectLst/>
                          <a:latin typeface="Arial"/>
                          <a:ea typeface="Times New Roman"/>
                        </a:rPr>
                        <a:t> </a:t>
                      </a:r>
                      <a:endParaRPr lang="es-MX" sz="1300" dirty="0">
                        <a:solidFill>
                          <a:srgbClr val="0000CC"/>
                        </a:solidFill>
                        <a:effectLst/>
                        <a:latin typeface="Arial"/>
                        <a:ea typeface="Times New Roman"/>
                      </a:endParaRPr>
                    </a:p>
                  </a:txBody>
                  <a:tcPr marL="0" marR="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custDataLst>
      <p:tags r:id="rId1"/>
    </p:custData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0" y="115888"/>
            <a:ext cx="5774267" cy="558800"/>
          </a:xfrm>
        </p:spPr>
        <p:txBody>
          <a:bodyPr/>
          <a:lstStyle/>
          <a:p>
            <a:pPr eaLnBrk="1" hangingPunct="1"/>
            <a:r>
              <a:rPr lang="es-CL" altLang="es-MX" sz="2700" b="1">
                <a:solidFill>
                  <a:srgbClr val="0000FF"/>
                </a:solidFill>
                <a:latin typeface="Arial" charset="0"/>
              </a:rPr>
              <a:t>ANIONES COMUNES</a:t>
            </a:r>
            <a:endParaRPr lang="es-ES" altLang="es-MX" sz="2700" b="1">
              <a:solidFill>
                <a:srgbClr val="0000FF"/>
              </a:solidFill>
              <a:latin typeface="Arial" charset="0"/>
            </a:endParaRPr>
          </a:p>
        </p:txBody>
      </p:sp>
      <p:graphicFrame>
        <p:nvGraphicFramePr>
          <p:cNvPr id="17442" name="Group 34"/>
          <p:cNvGraphicFramePr>
            <a:graphicFrameLocks noGrp="1"/>
          </p:cNvGraphicFramePr>
          <p:nvPr>
            <p:ph idx="4294967295"/>
          </p:nvPr>
        </p:nvGraphicFramePr>
        <p:xfrm>
          <a:off x="692151" y="836613"/>
          <a:ext cx="10972800" cy="5191126"/>
        </p:xfrm>
        <a:graphic>
          <a:graphicData uri="http://schemas.openxmlformats.org/drawingml/2006/table">
            <a:tbl>
              <a:tblPr/>
              <a:tblGrid>
                <a:gridCol w="5486400">
                  <a:extLst>
                    <a:ext uri="{9D8B030D-6E8A-4147-A177-3AD203B41FA5}">
                      <a16:colId xmlns:a16="http://schemas.microsoft.com/office/drawing/2014/main" xmlns="" val="20000"/>
                    </a:ext>
                  </a:extLst>
                </a:gridCol>
                <a:gridCol w="5486400">
                  <a:extLst>
                    <a:ext uri="{9D8B030D-6E8A-4147-A177-3AD203B41FA5}">
                      <a16:colId xmlns:a16="http://schemas.microsoft.com/office/drawing/2014/main" xmlns="" val="20001"/>
                    </a:ext>
                  </a:extLst>
                </a:gridCol>
              </a:tblGrid>
              <a:tr h="387361">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800" b="1" i="0" u="none" strike="noStrike" cap="none" normalizeH="0" baseline="0" dirty="0">
                          <a:ln>
                            <a:noFill/>
                          </a:ln>
                          <a:solidFill>
                            <a:srgbClr val="0000FF"/>
                          </a:solidFill>
                          <a:effectLst/>
                          <a:latin typeface="Arial" charset="0"/>
                        </a:rPr>
                        <a:t>Carga    Fórmula          Nombre</a:t>
                      </a:r>
                      <a:endParaRPr kumimoji="0" lang="es-ES" sz="1800" b="1" i="0" u="none" strike="noStrike" cap="none" normalizeH="0" baseline="0" dirty="0">
                        <a:ln>
                          <a:noFill/>
                        </a:ln>
                        <a:solidFill>
                          <a:srgbClr val="0000FF"/>
                        </a:solidFill>
                        <a:effectLst/>
                        <a:latin typeface="Arial" charset="0"/>
                      </a:endParaRPr>
                    </a:p>
                  </a:txBody>
                  <a:tcPr marL="121920" marR="121920"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800" b="1" i="0" u="none" strike="noStrike" cap="none" normalizeH="0" baseline="0" dirty="0">
                          <a:ln>
                            <a:noFill/>
                          </a:ln>
                          <a:solidFill>
                            <a:srgbClr val="0000FF"/>
                          </a:solidFill>
                          <a:effectLst/>
                          <a:latin typeface="Arial" charset="0"/>
                        </a:rPr>
                        <a:t>Fórmula          Nombre</a:t>
                      </a:r>
                      <a:endParaRPr kumimoji="0" lang="es-ES" sz="1800" b="1" i="0" u="none" strike="noStrike" cap="none" normalizeH="0" baseline="0" dirty="0">
                        <a:ln>
                          <a:noFill/>
                        </a:ln>
                        <a:solidFill>
                          <a:srgbClr val="0000FF"/>
                        </a:solidFill>
                        <a:effectLst/>
                        <a:latin typeface="Arial" charset="0"/>
                      </a:endParaRPr>
                    </a:p>
                  </a:txBody>
                  <a:tcPr marL="121920" marR="121920"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841044">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-1               H</a:t>
                      </a:r>
                      <a:r>
                        <a:rPr kumimoji="0" lang="es-CL" sz="1400" b="1" i="0" u="none" strike="noStrike" cap="none" normalizeH="0" baseline="30000" dirty="0">
                          <a:ln>
                            <a:noFill/>
                          </a:ln>
                          <a:solidFill>
                            <a:srgbClr val="0000FF"/>
                          </a:solidFill>
                          <a:effectLst/>
                          <a:latin typeface="Arial" charset="0"/>
                          <a:sym typeface="Symbol" pitchFamily="18" charset="2"/>
                        </a:rPr>
                        <a:t></a:t>
                      </a:r>
                      <a:r>
                        <a:rPr kumimoji="0" lang="es-CL" sz="1400" b="1" i="0" u="none" strike="noStrike" cap="none" normalizeH="0" baseline="0" dirty="0">
                          <a:ln>
                            <a:noFill/>
                          </a:ln>
                          <a:solidFill>
                            <a:srgbClr val="0000FF"/>
                          </a:solidFill>
                          <a:effectLst/>
                          <a:latin typeface="Arial" charset="0"/>
                        </a:rPr>
                        <a:t>                    ion Hidruro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F</a:t>
                      </a:r>
                      <a:r>
                        <a:rPr kumimoji="0" lang="es-CL" sz="1400" b="1" i="0" u="none" strike="noStrike" cap="none" normalizeH="0" baseline="30000" dirty="0">
                          <a:ln>
                            <a:noFill/>
                          </a:ln>
                          <a:solidFill>
                            <a:srgbClr val="0000FF"/>
                          </a:solidFill>
                          <a:effectLst/>
                          <a:latin typeface="Arial" charset="0"/>
                          <a:sym typeface="Symbol" pitchFamily="18" charset="2"/>
                        </a:rPr>
                        <a:t></a:t>
                      </a:r>
                      <a:r>
                        <a:rPr kumimoji="0" lang="es-CL" sz="1400" b="1" i="0" u="none" strike="noStrike" cap="none" normalizeH="0" baseline="0" dirty="0">
                          <a:ln>
                            <a:noFill/>
                          </a:ln>
                          <a:solidFill>
                            <a:srgbClr val="0000FF"/>
                          </a:solidFill>
                          <a:effectLst/>
                          <a:latin typeface="Arial" charset="0"/>
                        </a:rPr>
                        <a:t>                     ion Fluoruro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Cl</a:t>
                      </a:r>
                      <a:r>
                        <a:rPr kumimoji="0" lang="es-CL" sz="1400" b="1" i="0" u="none" strike="noStrike" cap="none" normalizeH="0" baseline="30000" dirty="0">
                          <a:ln>
                            <a:noFill/>
                          </a:ln>
                          <a:solidFill>
                            <a:srgbClr val="0000FF"/>
                          </a:solidFill>
                          <a:effectLst/>
                          <a:latin typeface="Arial" charset="0"/>
                          <a:sym typeface="Symbol" pitchFamily="18" charset="2"/>
                        </a:rPr>
                        <a:t></a:t>
                      </a:r>
                      <a:r>
                        <a:rPr kumimoji="0" lang="es-CL" sz="1400" b="1" i="0" u="none" strike="noStrike" cap="none" normalizeH="0" baseline="0" dirty="0">
                          <a:ln>
                            <a:noFill/>
                          </a:ln>
                          <a:solidFill>
                            <a:srgbClr val="0000FF"/>
                          </a:solidFill>
                          <a:effectLst/>
                          <a:latin typeface="Arial" charset="0"/>
                        </a:rPr>
                        <a:t>                   ion Cloruro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Br</a:t>
                      </a:r>
                      <a:r>
                        <a:rPr kumimoji="0" lang="es-CL" sz="1400" b="1" i="0" u="none" strike="noStrike" cap="none" normalizeH="0" baseline="30000" dirty="0">
                          <a:ln>
                            <a:noFill/>
                          </a:ln>
                          <a:solidFill>
                            <a:srgbClr val="0000FF"/>
                          </a:solidFill>
                          <a:effectLst/>
                          <a:latin typeface="Arial" charset="0"/>
                          <a:sym typeface="Symbol" pitchFamily="18" charset="2"/>
                        </a:rPr>
                        <a:t></a:t>
                      </a:r>
                      <a:r>
                        <a:rPr kumimoji="0" lang="es-CL" sz="1400" b="1" i="0" u="none" strike="noStrike" cap="none" normalizeH="0" baseline="0" dirty="0">
                          <a:ln>
                            <a:noFill/>
                          </a:ln>
                          <a:solidFill>
                            <a:srgbClr val="0000FF"/>
                          </a:solidFill>
                          <a:effectLst/>
                          <a:latin typeface="Arial" charset="0"/>
                        </a:rPr>
                        <a:t>                   ion Bromuro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I</a:t>
                      </a:r>
                      <a:r>
                        <a:rPr kumimoji="0" lang="es-CL" sz="1400" b="1" i="0" u="none" strike="noStrike" cap="none" normalizeH="0" baseline="30000" dirty="0">
                          <a:ln>
                            <a:noFill/>
                          </a:ln>
                          <a:solidFill>
                            <a:srgbClr val="0000FF"/>
                          </a:solidFill>
                          <a:effectLst/>
                          <a:latin typeface="Arial" charset="0"/>
                          <a:sym typeface="Symbol" pitchFamily="18" charset="2"/>
                        </a:rPr>
                        <a:t></a:t>
                      </a:r>
                      <a:r>
                        <a:rPr kumimoji="0" lang="es-CL" sz="1400" b="1" i="0" u="none" strike="noStrike" cap="none" normalizeH="0" baseline="0" dirty="0">
                          <a:ln>
                            <a:noFill/>
                          </a:ln>
                          <a:solidFill>
                            <a:srgbClr val="0000FF"/>
                          </a:solidFill>
                          <a:effectLst/>
                          <a:latin typeface="Arial" charset="0"/>
                        </a:rPr>
                        <a:t>                      ion Yoduro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CN</a:t>
                      </a:r>
                      <a:r>
                        <a:rPr kumimoji="0" lang="es-CL" sz="1400" b="1" i="0" u="none" strike="noStrike" cap="none" normalizeH="0" baseline="30000" dirty="0">
                          <a:ln>
                            <a:noFill/>
                          </a:ln>
                          <a:solidFill>
                            <a:srgbClr val="0000FF"/>
                          </a:solidFill>
                          <a:effectLst/>
                          <a:latin typeface="Arial" charset="0"/>
                          <a:sym typeface="Symbol" pitchFamily="18" charset="2"/>
                        </a:rPr>
                        <a:t></a:t>
                      </a:r>
                      <a:r>
                        <a:rPr kumimoji="0" lang="es-CL" sz="1400" b="1" i="0" u="none" strike="noStrike" cap="none" normalizeH="0" baseline="0" dirty="0">
                          <a:ln>
                            <a:noFill/>
                          </a:ln>
                          <a:solidFill>
                            <a:srgbClr val="0000FF"/>
                          </a:solidFill>
                          <a:effectLst/>
                          <a:latin typeface="Arial" charset="0"/>
                        </a:rPr>
                        <a:t>                  ion Cianuro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OH</a:t>
                      </a:r>
                      <a:r>
                        <a:rPr kumimoji="0" lang="es-CL" sz="1400" b="1" i="0" u="none" strike="noStrike" cap="none" normalizeH="0" baseline="30000" dirty="0">
                          <a:ln>
                            <a:noFill/>
                          </a:ln>
                          <a:solidFill>
                            <a:srgbClr val="0000FF"/>
                          </a:solidFill>
                          <a:effectLst/>
                          <a:latin typeface="Arial" charset="0"/>
                          <a:sym typeface="Symbol" pitchFamily="18" charset="2"/>
                        </a:rPr>
                        <a:t></a:t>
                      </a:r>
                      <a:r>
                        <a:rPr kumimoji="0" lang="es-CL" sz="1400" b="1" i="0" u="none" strike="noStrike" cap="none" normalizeH="0" baseline="0" dirty="0">
                          <a:ln>
                            <a:noFill/>
                          </a:ln>
                          <a:solidFill>
                            <a:srgbClr val="0000FF"/>
                          </a:solidFill>
                          <a:effectLst/>
                          <a:latin typeface="Arial" charset="0"/>
                          <a:sym typeface="Symbol" pitchFamily="18" charset="2"/>
                        </a:rPr>
                        <a:t>                  ion Hidróxido</a:t>
                      </a:r>
                    </a:p>
                  </a:txBody>
                  <a:tcPr marL="121920" marR="121920"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C</a:t>
                      </a:r>
                      <a:r>
                        <a:rPr kumimoji="0" lang="es-CL" sz="1400" b="1" i="0" u="none" strike="noStrike" cap="none" normalizeH="0" baseline="-25000" dirty="0">
                          <a:ln>
                            <a:noFill/>
                          </a:ln>
                          <a:solidFill>
                            <a:srgbClr val="0000FF"/>
                          </a:solidFill>
                          <a:effectLst/>
                          <a:latin typeface="Arial" charset="0"/>
                        </a:rPr>
                        <a:t>2</a:t>
                      </a:r>
                      <a:r>
                        <a:rPr kumimoji="0" lang="es-CL" sz="1400" b="1" i="0" u="none" strike="noStrike" cap="none" normalizeH="0" baseline="0" dirty="0">
                          <a:ln>
                            <a:noFill/>
                          </a:ln>
                          <a:solidFill>
                            <a:srgbClr val="0000FF"/>
                          </a:solidFill>
                          <a:effectLst/>
                          <a:latin typeface="Arial" charset="0"/>
                        </a:rPr>
                        <a:t>H</a:t>
                      </a:r>
                      <a:r>
                        <a:rPr kumimoji="0" lang="es-CL" sz="1400" b="1" i="0" u="none" strike="noStrike" cap="none" normalizeH="0" baseline="-25000" dirty="0">
                          <a:ln>
                            <a:noFill/>
                          </a:ln>
                          <a:solidFill>
                            <a:srgbClr val="0000FF"/>
                          </a:solidFill>
                          <a:effectLst/>
                          <a:latin typeface="Arial" charset="0"/>
                        </a:rPr>
                        <a:t>3</a:t>
                      </a:r>
                      <a:r>
                        <a:rPr kumimoji="0" lang="es-CL" sz="1400" b="1" i="0" u="none" strike="noStrike" cap="none" normalizeH="0" baseline="0" dirty="0">
                          <a:ln>
                            <a:noFill/>
                          </a:ln>
                          <a:solidFill>
                            <a:srgbClr val="0000FF"/>
                          </a:solidFill>
                          <a:effectLst/>
                          <a:latin typeface="Arial" charset="0"/>
                        </a:rPr>
                        <a:t>O</a:t>
                      </a:r>
                      <a:r>
                        <a:rPr kumimoji="0" lang="es-CL" sz="1400" b="1" i="0" u="none" strike="noStrike" cap="none" normalizeH="0" baseline="-25000" dirty="0">
                          <a:ln>
                            <a:noFill/>
                          </a:ln>
                          <a:solidFill>
                            <a:srgbClr val="0000FF"/>
                          </a:solidFill>
                          <a:effectLst/>
                          <a:latin typeface="Arial" charset="0"/>
                        </a:rPr>
                        <a:t>2</a:t>
                      </a:r>
                      <a:r>
                        <a:rPr kumimoji="0" lang="es-CL" sz="1400" b="1" i="0" u="none" strike="noStrike" cap="none" normalizeH="0" baseline="30000" dirty="0">
                          <a:ln>
                            <a:noFill/>
                          </a:ln>
                          <a:solidFill>
                            <a:srgbClr val="0000FF"/>
                          </a:solidFill>
                          <a:effectLst/>
                          <a:latin typeface="Arial" charset="0"/>
                          <a:sym typeface="Symbol" pitchFamily="18" charset="2"/>
                        </a:rPr>
                        <a:t></a:t>
                      </a:r>
                      <a:r>
                        <a:rPr kumimoji="0" lang="es-CL" sz="1400" b="1" i="0" u="none" strike="noStrike" cap="none" normalizeH="0" baseline="0" dirty="0">
                          <a:ln>
                            <a:noFill/>
                          </a:ln>
                          <a:solidFill>
                            <a:srgbClr val="0000FF"/>
                          </a:solidFill>
                          <a:effectLst/>
                          <a:latin typeface="Arial" charset="0"/>
                        </a:rPr>
                        <a:t>           ion Acetato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ClO</a:t>
                      </a:r>
                      <a:r>
                        <a:rPr kumimoji="0" lang="es-CL" sz="1400" b="1" i="0" u="none" strike="noStrike" cap="none" normalizeH="0" baseline="-25000" dirty="0">
                          <a:ln>
                            <a:noFill/>
                          </a:ln>
                          <a:solidFill>
                            <a:srgbClr val="0000FF"/>
                          </a:solidFill>
                          <a:effectLst/>
                          <a:latin typeface="Arial" charset="0"/>
                        </a:rPr>
                        <a:t>3</a:t>
                      </a:r>
                      <a:r>
                        <a:rPr kumimoji="0" lang="es-CL" sz="1400" b="1" i="0" u="none" strike="noStrike" cap="none" normalizeH="0" baseline="30000" dirty="0">
                          <a:ln>
                            <a:noFill/>
                          </a:ln>
                          <a:solidFill>
                            <a:srgbClr val="0000FF"/>
                          </a:solidFill>
                          <a:effectLst/>
                          <a:latin typeface="Arial" charset="0"/>
                          <a:sym typeface="Symbol" pitchFamily="18" charset="2"/>
                        </a:rPr>
                        <a:t></a:t>
                      </a:r>
                      <a:r>
                        <a:rPr kumimoji="0" lang="es-CL" sz="1400" b="1" i="0" u="none" strike="noStrike" cap="none" normalizeH="0" baseline="0" dirty="0">
                          <a:ln>
                            <a:noFill/>
                          </a:ln>
                          <a:solidFill>
                            <a:srgbClr val="0000FF"/>
                          </a:solidFill>
                          <a:effectLst/>
                          <a:latin typeface="Arial" charset="0"/>
                        </a:rPr>
                        <a:t>               ion Clorato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ClO</a:t>
                      </a:r>
                      <a:r>
                        <a:rPr kumimoji="0" lang="es-CL" sz="1400" b="1" i="0" u="none" strike="noStrike" cap="none" normalizeH="0" baseline="-25000" dirty="0">
                          <a:ln>
                            <a:noFill/>
                          </a:ln>
                          <a:solidFill>
                            <a:srgbClr val="0000FF"/>
                          </a:solidFill>
                          <a:effectLst/>
                          <a:latin typeface="Arial" charset="0"/>
                        </a:rPr>
                        <a:t>4</a:t>
                      </a:r>
                      <a:r>
                        <a:rPr kumimoji="0" lang="es-CL" sz="1400" b="1" i="0" u="none" strike="noStrike" cap="none" normalizeH="0" baseline="30000" dirty="0">
                          <a:ln>
                            <a:noFill/>
                          </a:ln>
                          <a:solidFill>
                            <a:srgbClr val="0000FF"/>
                          </a:solidFill>
                          <a:effectLst/>
                          <a:latin typeface="Arial" charset="0"/>
                          <a:sym typeface="Symbol" pitchFamily="18" charset="2"/>
                        </a:rPr>
                        <a:t></a:t>
                      </a:r>
                      <a:r>
                        <a:rPr kumimoji="0" lang="es-CL" sz="1400" b="1" i="0" u="none" strike="noStrike" cap="none" normalizeH="0" baseline="0" dirty="0">
                          <a:ln>
                            <a:noFill/>
                          </a:ln>
                          <a:solidFill>
                            <a:srgbClr val="0000FF"/>
                          </a:solidFill>
                          <a:effectLst/>
                          <a:latin typeface="Arial" charset="0"/>
                        </a:rPr>
                        <a:t>               ion perclorato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NO</a:t>
                      </a:r>
                      <a:r>
                        <a:rPr kumimoji="0" lang="es-CL" sz="1400" b="1" i="0" u="none" strike="noStrike" cap="none" normalizeH="0" baseline="-25000" dirty="0">
                          <a:ln>
                            <a:noFill/>
                          </a:ln>
                          <a:solidFill>
                            <a:srgbClr val="0000FF"/>
                          </a:solidFill>
                          <a:effectLst/>
                          <a:latin typeface="Arial" charset="0"/>
                        </a:rPr>
                        <a:t>3</a:t>
                      </a:r>
                      <a:r>
                        <a:rPr kumimoji="0" lang="es-CL" sz="1400" b="1" i="0" u="none" strike="noStrike" cap="none" normalizeH="0" baseline="30000" dirty="0">
                          <a:ln>
                            <a:noFill/>
                          </a:ln>
                          <a:solidFill>
                            <a:srgbClr val="0000FF"/>
                          </a:solidFill>
                          <a:effectLst/>
                          <a:latin typeface="Arial" charset="0"/>
                          <a:sym typeface="Symbol" pitchFamily="18" charset="2"/>
                        </a:rPr>
                        <a:t> </a:t>
                      </a:r>
                      <a:r>
                        <a:rPr kumimoji="0" lang="es-CL" sz="1400" b="1" i="0" u="none" strike="noStrike" cap="none" normalizeH="0" baseline="0" dirty="0">
                          <a:ln>
                            <a:noFill/>
                          </a:ln>
                          <a:solidFill>
                            <a:srgbClr val="0000FF"/>
                          </a:solidFill>
                          <a:effectLst/>
                          <a:latin typeface="Arial" charset="0"/>
                          <a:sym typeface="Symbol" pitchFamily="18" charset="2"/>
                        </a:rPr>
                        <a:t>                ion nitrato</a:t>
                      </a:r>
                      <a:endParaRPr kumimoji="0" lang="es-CL" sz="1400" b="1" i="0" u="none" strike="noStrike" cap="none" normalizeH="0" baseline="30000" dirty="0">
                        <a:ln>
                          <a:noFill/>
                        </a:ln>
                        <a:solidFill>
                          <a:srgbClr val="0000FF"/>
                        </a:solidFill>
                        <a:effectLst/>
                        <a:latin typeface="Arial" charset="0"/>
                        <a:sym typeface="Symbol" pitchFamily="18" charset="2"/>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30000" dirty="0">
                          <a:ln>
                            <a:noFill/>
                          </a:ln>
                          <a:solidFill>
                            <a:srgbClr val="0000FF"/>
                          </a:solidFill>
                          <a:effectLst/>
                          <a:latin typeface="Arial" charset="0"/>
                          <a:sym typeface="Symbol" pitchFamily="18" charset="2"/>
                        </a:rPr>
                        <a:t>    </a:t>
                      </a:r>
                      <a:r>
                        <a:rPr kumimoji="0" lang="es-CL" sz="1400" b="1" i="0" u="none" strike="noStrike" cap="none" normalizeH="0" baseline="0" dirty="0">
                          <a:ln>
                            <a:noFill/>
                          </a:ln>
                          <a:solidFill>
                            <a:srgbClr val="0000FF"/>
                          </a:solidFill>
                          <a:effectLst/>
                          <a:latin typeface="Arial" charset="0"/>
                          <a:sym typeface="Symbol" pitchFamily="18" charset="2"/>
                        </a:rPr>
                        <a:t>MnO</a:t>
                      </a:r>
                      <a:r>
                        <a:rPr kumimoji="0" lang="es-CL" sz="1400" b="1" i="0" u="none" strike="noStrike" cap="none" normalizeH="0" baseline="-25000" dirty="0">
                          <a:ln>
                            <a:noFill/>
                          </a:ln>
                          <a:solidFill>
                            <a:srgbClr val="0000FF"/>
                          </a:solidFill>
                          <a:effectLst/>
                          <a:latin typeface="Arial" charset="0"/>
                          <a:sym typeface="Symbol" pitchFamily="18" charset="2"/>
                        </a:rPr>
                        <a:t>4</a:t>
                      </a:r>
                      <a:r>
                        <a:rPr kumimoji="0" lang="es-CL" sz="1400" b="1" i="0" u="none" strike="noStrike" cap="none" normalizeH="0" baseline="30000" dirty="0">
                          <a:ln>
                            <a:noFill/>
                          </a:ln>
                          <a:solidFill>
                            <a:srgbClr val="0000FF"/>
                          </a:solidFill>
                          <a:effectLst/>
                          <a:latin typeface="Arial" charset="0"/>
                          <a:sym typeface="Symbol" pitchFamily="18" charset="2"/>
                        </a:rPr>
                        <a:t></a:t>
                      </a:r>
                      <a:r>
                        <a:rPr kumimoji="0" lang="es-CL" sz="1400" b="1" i="0" u="none" strike="noStrike" cap="none" normalizeH="0" baseline="0" dirty="0">
                          <a:ln>
                            <a:noFill/>
                          </a:ln>
                          <a:solidFill>
                            <a:srgbClr val="0000FF"/>
                          </a:solidFill>
                          <a:effectLst/>
                          <a:latin typeface="Arial" charset="0"/>
                          <a:sym typeface="Symbol" pitchFamily="18" charset="2"/>
                        </a:rPr>
                        <a:t>              ion permanganato</a:t>
                      </a:r>
                    </a:p>
                  </a:txBody>
                  <a:tcPr marL="121920" marR="121920"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58500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-2               O</a:t>
                      </a:r>
                      <a:r>
                        <a:rPr kumimoji="0" lang="es-CL" sz="1400" b="1" i="0" u="none" strike="noStrike" cap="none" normalizeH="0" baseline="30000" dirty="0">
                          <a:ln>
                            <a:noFill/>
                          </a:ln>
                          <a:solidFill>
                            <a:srgbClr val="0000FF"/>
                          </a:solidFill>
                          <a:effectLst/>
                          <a:latin typeface="Arial" charset="0"/>
                        </a:rPr>
                        <a:t>2</a:t>
                      </a:r>
                      <a:r>
                        <a:rPr kumimoji="0" lang="es-CL" sz="1400" b="1" i="0" u="none" strike="noStrike" cap="none" normalizeH="0" baseline="30000" dirty="0">
                          <a:ln>
                            <a:noFill/>
                          </a:ln>
                          <a:solidFill>
                            <a:srgbClr val="0000FF"/>
                          </a:solidFill>
                          <a:effectLst/>
                          <a:latin typeface="Arial" charset="0"/>
                          <a:sym typeface="Symbol" pitchFamily="18" charset="2"/>
                        </a:rPr>
                        <a:t></a:t>
                      </a:r>
                      <a:r>
                        <a:rPr kumimoji="0" lang="es-CL" sz="1400" b="1" i="0" u="none" strike="noStrike" cap="none" normalizeH="0" baseline="0" dirty="0">
                          <a:ln>
                            <a:noFill/>
                          </a:ln>
                          <a:solidFill>
                            <a:srgbClr val="0000FF"/>
                          </a:solidFill>
                          <a:effectLst/>
                          <a:latin typeface="Arial" charset="0"/>
                        </a:rPr>
                        <a:t>                   ion Óxido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O</a:t>
                      </a:r>
                      <a:r>
                        <a:rPr kumimoji="0" lang="es-CL" sz="1400" b="1" i="0" u="none" strike="noStrike" cap="none" normalizeH="0" baseline="-25000" dirty="0">
                          <a:ln>
                            <a:noFill/>
                          </a:ln>
                          <a:solidFill>
                            <a:srgbClr val="0000FF"/>
                          </a:solidFill>
                          <a:effectLst/>
                          <a:latin typeface="Arial" charset="0"/>
                        </a:rPr>
                        <a:t>2</a:t>
                      </a:r>
                      <a:r>
                        <a:rPr kumimoji="0" lang="es-CL" sz="1400" b="1" i="0" u="none" strike="noStrike" cap="none" normalizeH="0" baseline="30000" dirty="0">
                          <a:ln>
                            <a:noFill/>
                          </a:ln>
                          <a:solidFill>
                            <a:srgbClr val="0000FF"/>
                          </a:solidFill>
                          <a:effectLst/>
                          <a:latin typeface="Arial" charset="0"/>
                        </a:rPr>
                        <a:t>2</a:t>
                      </a:r>
                      <a:r>
                        <a:rPr kumimoji="0" lang="es-CL" sz="1400" b="1" i="0" u="none" strike="noStrike" cap="none" normalizeH="0" baseline="30000" dirty="0">
                          <a:ln>
                            <a:noFill/>
                          </a:ln>
                          <a:solidFill>
                            <a:srgbClr val="0000FF"/>
                          </a:solidFill>
                          <a:effectLst/>
                          <a:latin typeface="Arial" charset="0"/>
                          <a:sym typeface="Symbol" pitchFamily="18" charset="2"/>
                        </a:rPr>
                        <a:t></a:t>
                      </a:r>
                      <a:r>
                        <a:rPr kumimoji="0" lang="es-CL" sz="1400" b="1" i="0" u="none" strike="noStrike" cap="none" normalizeH="0" baseline="0" dirty="0">
                          <a:ln>
                            <a:noFill/>
                          </a:ln>
                          <a:solidFill>
                            <a:srgbClr val="0000FF"/>
                          </a:solidFill>
                          <a:effectLst/>
                          <a:latin typeface="Arial" charset="0"/>
                        </a:rPr>
                        <a:t>                  ion Peróxido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S</a:t>
                      </a:r>
                      <a:r>
                        <a:rPr kumimoji="0" lang="es-CL" sz="1400" b="1" i="0" u="none" strike="noStrike" cap="none" normalizeH="0" baseline="30000" dirty="0">
                          <a:ln>
                            <a:noFill/>
                          </a:ln>
                          <a:solidFill>
                            <a:srgbClr val="0000FF"/>
                          </a:solidFill>
                          <a:effectLst/>
                          <a:latin typeface="Arial" charset="0"/>
                        </a:rPr>
                        <a:t>2</a:t>
                      </a:r>
                      <a:r>
                        <a:rPr kumimoji="0" lang="es-CL" sz="1400" b="1" i="0" u="none" strike="noStrike" cap="none" normalizeH="0" baseline="30000" dirty="0">
                          <a:ln>
                            <a:noFill/>
                          </a:ln>
                          <a:solidFill>
                            <a:srgbClr val="0000FF"/>
                          </a:solidFill>
                          <a:effectLst/>
                          <a:latin typeface="Arial" charset="0"/>
                          <a:sym typeface="Symbol" pitchFamily="18" charset="2"/>
                        </a:rPr>
                        <a:t></a:t>
                      </a:r>
                      <a:r>
                        <a:rPr kumimoji="0" lang="es-CL" sz="1400" b="1" i="0" u="none" strike="noStrike" cap="none" normalizeH="0" baseline="0" dirty="0">
                          <a:ln>
                            <a:noFill/>
                          </a:ln>
                          <a:solidFill>
                            <a:srgbClr val="0000FF"/>
                          </a:solidFill>
                          <a:effectLst/>
                          <a:latin typeface="Arial" charset="0"/>
                        </a:rPr>
                        <a:t>                    ion Sulfuro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Se</a:t>
                      </a:r>
                      <a:r>
                        <a:rPr kumimoji="0" lang="es-CL" sz="1400" b="1" i="0" u="none" strike="noStrike" cap="none" normalizeH="0" baseline="30000" dirty="0">
                          <a:ln>
                            <a:noFill/>
                          </a:ln>
                          <a:solidFill>
                            <a:srgbClr val="0000FF"/>
                          </a:solidFill>
                          <a:effectLst/>
                          <a:latin typeface="Arial" charset="0"/>
                        </a:rPr>
                        <a:t>2</a:t>
                      </a:r>
                      <a:r>
                        <a:rPr kumimoji="0" lang="es-CL" sz="1400" b="1" i="0" u="none" strike="noStrike" cap="none" normalizeH="0" baseline="30000" dirty="0">
                          <a:ln>
                            <a:noFill/>
                          </a:ln>
                          <a:solidFill>
                            <a:srgbClr val="0000FF"/>
                          </a:solidFill>
                          <a:effectLst/>
                          <a:latin typeface="Arial" charset="0"/>
                          <a:sym typeface="Symbol"/>
                        </a:rPr>
                        <a:t></a:t>
                      </a:r>
                      <a:r>
                        <a:rPr kumimoji="0" lang="es-CL" sz="1400" b="1" i="0" u="none" strike="noStrike" cap="none" normalizeH="0" baseline="0" dirty="0">
                          <a:ln>
                            <a:noFill/>
                          </a:ln>
                          <a:solidFill>
                            <a:srgbClr val="0000FF"/>
                          </a:solidFill>
                          <a:effectLst/>
                          <a:latin typeface="Arial" charset="0"/>
                          <a:sym typeface="Symbol"/>
                        </a:rPr>
                        <a:t>                  ion </a:t>
                      </a:r>
                      <a:r>
                        <a:rPr kumimoji="0" lang="es-CL" sz="1400" b="1" i="0" u="none" strike="noStrike" cap="none" normalizeH="0" baseline="0" dirty="0" err="1">
                          <a:ln>
                            <a:noFill/>
                          </a:ln>
                          <a:solidFill>
                            <a:srgbClr val="0000FF"/>
                          </a:solidFill>
                          <a:effectLst/>
                          <a:latin typeface="Arial" charset="0"/>
                          <a:sym typeface="Symbol"/>
                        </a:rPr>
                        <a:t>Selenuro</a:t>
                      </a:r>
                      <a:endParaRPr kumimoji="0" lang="es-CL" sz="1400" b="1" i="0" u="none" strike="noStrike" cap="none" normalizeH="0" baseline="0" dirty="0">
                        <a:ln>
                          <a:noFill/>
                        </a:ln>
                        <a:solidFill>
                          <a:srgbClr val="0000FF"/>
                        </a:solidFill>
                        <a:effectLst/>
                        <a:latin typeface="Arial" charset="0"/>
                        <a:sym typeface="Symbol"/>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Te</a:t>
                      </a:r>
                      <a:r>
                        <a:rPr kumimoji="0" lang="es-CL" sz="1400" b="1" i="0" u="none" strike="noStrike" cap="none" normalizeH="0" baseline="30000" dirty="0">
                          <a:ln>
                            <a:noFill/>
                          </a:ln>
                          <a:solidFill>
                            <a:srgbClr val="0000FF"/>
                          </a:solidFill>
                          <a:effectLst/>
                          <a:latin typeface="Arial" charset="0"/>
                        </a:rPr>
                        <a:t>2</a:t>
                      </a:r>
                      <a:r>
                        <a:rPr kumimoji="0" lang="es-CL" sz="1400" b="1" i="0" u="none" strike="noStrike" cap="none" normalizeH="0" baseline="30000" dirty="0">
                          <a:ln>
                            <a:noFill/>
                          </a:ln>
                          <a:solidFill>
                            <a:srgbClr val="0000FF"/>
                          </a:solidFill>
                          <a:effectLst/>
                          <a:latin typeface="Arial" charset="0"/>
                          <a:sym typeface="Symbol"/>
                        </a:rPr>
                        <a:t></a:t>
                      </a:r>
                      <a:r>
                        <a:rPr kumimoji="0" lang="es-CL" sz="1400" b="1" i="0" u="none" strike="noStrike" cap="none" normalizeH="0" baseline="0" dirty="0">
                          <a:ln>
                            <a:noFill/>
                          </a:ln>
                          <a:solidFill>
                            <a:srgbClr val="0000FF"/>
                          </a:solidFill>
                          <a:effectLst/>
                          <a:latin typeface="Arial" charset="0"/>
                          <a:sym typeface="Symbol"/>
                        </a:rPr>
                        <a:t>                   ion Teluro</a:t>
                      </a:r>
                      <a:endParaRPr kumimoji="0" lang="es-ES" sz="1400" b="1" i="0" u="none" strike="noStrike" cap="none" normalizeH="0" baseline="0" dirty="0">
                        <a:ln>
                          <a:noFill/>
                        </a:ln>
                        <a:solidFill>
                          <a:srgbClr val="0000FF"/>
                        </a:solidFill>
                        <a:effectLst/>
                        <a:latin typeface="Arial" charset="0"/>
                      </a:endParaRPr>
                    </a:p>
                  </a:txBody>
                  <a:tcPr marL="121920" marR="121920"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a:ln>
                            <a:noFill/>
                          </a:ln>
                          <a:solidFill>
                            <a:srgbClr val="0000FF"/>
                          </a:solidFill>
                          <a:effectLst/>
                          <a:latin typeface="Arial" charset="0"/>
                        </a:rPr>
                        <a:t>   CO</a:t>
                      </a:r>
                      <a:r>
                        <a:rPr kumimoji="0" lang="es-CL" sz="1400" b="1" i="0" u="none" strike="noStrike" cap="none" normalizeH="0" baseline="-25000">
                          <a:ln>
                            <a:noFill/>
                          </a:ln>
                          <a:solidFill>
                            <a:srgbClr val="0000FF"/>
                          </a:solidFill>
                          <a:effectLst/>
                          <a:latin typeface="Arial" charset="0"/>
                        </a:rPr>
                        <a:t>3</a:t>
                      </a:r>
                      <a:r>
                        <a:rPr kumimoji="0" lang="es-CL" sz="1400" b="1" i="0" u="none" strike="noStrike" cap="none" normalizeH="0" baseline="30000">
                          <a:ln>
                            <a:noFill/>
                          </a:ln>
                          <a:solidFill>
                            <a:srgbClr val="0000FF"/>
                          </a:solidFill>
                          <a:effectLst/>
                          <a:latin typeface="Arial" charset="0"/>
                        </a:rPr>
                        <a:t>2</a:t>
                      </a:r>
                      <a:r>
                        <a:rPr kumimoji="0" lang="es-CL" sz="1400" b="1" i="0" u="none" strike="noStrike" cap="none" normalizeH="0" baseline="30000">
                          <a:ln>
                            <a:noFill/>
                          </a:ln>
                          <a:solidFill>
                            <a:srgbClr val="0000FF"/>
                          </a:solidFill>
                          <a:effectLst/>
                          <a:latin typeface="Arial" charset="0"/>
                          <a:sym typeface="Symbol" pitchFamily="18" charset="2"/>
                        </a:rPr>
                        <a:t></a:t>
                      </a:r>
                      <a:r>
                        <a:rPr kumimoji="0" lang="es-CL" sz="1400" b="1" i="0" u="none" strike="noStrike" cap="none" normalizeH="0" baseline="0">
                          <a:ln>
                            <a:noFill/>
                          </a:ln>
                          <a:solidFill>
                            <a:srgbClr val="0000FF"/>
                          </a:solidFill>
                          <a:effectLst/>
                          <a:latin typeface="Arial" charset="0"/>
                        </a:rPr>
                        <a:t>               ion Carbonato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a:ln>
                            <a:noFill/>
                          </a:ln>
                          <a:solidFill>
                            <a:srgbClr val="0000FF"/>
                          </a:solidFill>
                          <a:effectLst/>
                          <a:latin typeface="Arial" charset="0"/>
                        </a:rPr>
                        <a:t>   CrO</a:t>
                      </a:r>
                      <a:r>
                        <a:rPr kumimoji="0" lang="es-CL" sz="1400" b="1" i="0" u="none" strike="noStrike" cap="none" normalizeH="0" baseline="-25000">
                          <a:ln>
                            <a:noFill/>
                          </a:ln>
                          <a:solidFill>
                            <a:srgbClr val="0000FF"/>
                          </a:solidFill>
                          <a:effectLst/>
                          <a:latin typeface="Arial" charset="0"/>
                        </a:rPr>
                        <a:t>4</a:t>
                      </a:r>
                      <a:r>
                        <a:rPr kumimoji="0" lang="es-CL" sz="1400" b="1" i="0" u="none" strike="noStrike" cap="none" normalizeH="0" baseline="30000">
                          <a:ln>
                            <a:noFill/>
                          </a:ln>
                          <a:solidFill>
                            <a:srgbClr val="0000FF"/>
                          </a:solidFill>
                          <a:effectLst/>
                          <a:latin typeface="Arial" charset="0"/>
                        </a:rPr>
                        <a:t>2</a:t>
                      </a:r>
                      <a:r>
                        <a:rPr kumimoji="0" lang="es-CL" sz="1400" b="1" i="0" u="none" strike="noStrike" cap="none" normalizeH="0" baseline="30000">
                          <a:ln>
                            <a:noFill/>
                          </a:ln>
                          <a:solidFill>
                            <a:srgbClr val="0000FF"/>
                          </a:solidFill>
                          <a:effectLst/>
                          <a:latin typeface="Arial" charset="0"/>
                          <a:sym typeface="Symbol" pitchFamily="18" charset="2"/>
                        </a:rPr>
                        <a:t></a:t>
                      </a:r>
                      <a:r>
                        <a:rPr kumimoji="0" lang="es-CL" sz="1400" b="1" i="0" u="none" strike="noStrike" cap="none" normalizeH="0" baseline="0">
                          <a:ln>
                            <a:noFill/>
                          </a:ln>
                          <a:solidFill>
                            <a:srgbClr val="0000FF"/>
                          </a:solidFill>
                          <a:effectLst/>
                          <a:latin typeface="Arial" charset="0"/>
                        </a:rPr>
                        <a:t>              ion Cromato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a:ln>
                            <a:noFill/>
                          </a:ln>
                          <a:solidFill>
                            <a:srgbClr val="0000FF"/>
                          </a:solidFill>
                          <a:effectLst/>
                          <a:latin typeface="Arial" charset="0"/>
                        </a:rPr>
                        <a:t>   Cr</a:t>
                      </a:r>
                      <a:r>
                        <a:rPr kumimoji="0" lang="es-CL" sz="1400" b="1" i="0" u="none" strike="noStrike" cap="none" normalizeH="0" baseline="-25000">
                          <a:ln>
                            <a:noFill/>
                          </a:ln>
                          <a:solidFill>
                            <a:srgbClr val="0000FF"/>
                          </a:solidFill>
                          <a:effectLst/>
                          <a:latin typeface="Arial" charset="0"/>
                        </a:rPr>
                        <a:t>2</a:t>
                      </a:r>
                      <a:r>
                        <a:rPr kumimoji="0" lang="es-CL" sz="1400" b="1" i="0" u="none" strike="noStrike" cap="none" normalizeH="0" baseline="0">
                          <a:ln>
                            <a:noFill/>
                          </a:ln>
                          <a:solidFill>
                            <a:srgbClr val="0000FF"/>
                          </a:solidFill>
                          <a:effectLst/>
                          <a:latin typeface="Arial" charset="0"/>
                        </a:rPr>
                        <a:t>O</a:t>
                      </a:r>
                      <a:r>
                        <a:rPr kumimoji="0" lang="es-CL" sz="1400" b="1" i="0" u="none" strike="noStrike" cap="none" normalizeH="0" baseline="-25000">
                          <a:ln>
                            <a:noFill/>
                          </a:ln>
                          <a:solidFill>
                            <a:srgbClr val="0000FF"/>
                          </a:solidFill>
                          <a:effectLst/>
                          <a:latin typeface="Arial" charset="0"/>
                        </a:rPr>
                        <a:t>7</a:t>
                      </a:r>
                      <a:r>
                        <a:rPr kumimoji="0" lang="es-CL" sz="1400" b="1" i="0" u="none" strike="noStrike" cap="none" normalizeH="0" baseline="30000">
                          <a:ln>
                            <a:noFill/>
                          </a:ln>
                          <a:solidFill>
                            <a:srgbClr val="0000FF"/>
                          </a:solidFill>
                          <a:effectLst/>
                          <a:latin typeface="Arial" charset="0"/>
                        </a:rPr>
                        <a:t>2</a:t>
                      </a:r>
                      <a:r>
                        <a:rPr kumimoji="0" lang="es-CL" sz="1400" b="1" i="0" u="none" strike="noStrike" cap="none" normalizeH="0" baseline="30000">
                          <a:ln>
                            <a:noFill/>
                          </a:ln>
                          <a:solidFill>
                            <a:srgbClr val="0000FF"/>
                          </a:solidFill>
                          <a:effectLst/>
                          <a:latin typeface="Arial" charset="0"/>
                          <a:sym typeface="Symbol" pitchFamily="18" charset="2"/>
                        </a:rPr>
                        <a:t></a:t>
                      </a:r>
                      <a:r>
                        <a:rPr kumimoji="0" lang="es-CL" sz="1400" b="1" i="0" u="none" strike="noStrike" cap="none" normalizeH="0" baseline="0">
                          <a:ln>
                            <a:noFill/>
                          </a:ln>
                          <a:solidFill>
                            <a:srgbClr val="0000FF"/>
                          </a:solidFill>
                          <a:effectLst/>
                          <a:latin typeface="Arial" charset="0"/>
                        </a:rPr>
                        <a:t>             ion Dicromato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a:ln>
                            <a:noFill/>
                          </a:ln>
                          <a:solidFill>
                            <a:srgbClr val="0000FF"/>
                          </a:solidFill>
                          <a:effectLst/>
                          <a:latin typeface="Arial" charset="0"/>
                        </a:rPr>
                        <a:t>   SO</a:t>
                      </a:r>
                      <a:r>
                        <a:rPr kumimoji="0" lang="es-CL" sz="1400" b="1" i="0" u="none" strike="noStrike" cap="none" normalizeH="0" baseline="-25000">
                          <a:ln>
                            <a:noFill/>
                          </a:ln>
                          <a:solidFill>
                            <a:srgbClr val="0000FF"/>
                          </a:solidFill>
                          <a:effectLst/>
                          <a:latin typeface="Arial" charset="0"/>
                        </a:rPr>
                        <a:t>4</a:t>
                      </a:r>
                      <a:r>
                        <a:rPr kumimoji="0" lang="es-CL" sz="1400" b="1" i="0" u="none" strike="noStrike" cap="none" normalizeH="0" baseline="30000">
                          <a:ln>
                            <a:noFill/>
                          </a:ln>
                          <a:solidFill>
                            <a:srgbClr val="0000FF"/>
                          </a:solidFill>
                          <a:effectLst/>
                          <a:latin typeface="Arial" charset="0"/>
                        </a:rPr>
                        <a:t>2</a:t>
                      </a:r>
                      <a:r>
                        <a:rPr kumimoji="0" lang="es-CL" sz="1400" b="1" i="0" u="none" strike="noStrike" cap="none" normalizeH="0" baseline="30000">
                          <a:ln>
                            <a:noFill/>
                          </a:ln>
                          <a:solidFill>
                            <a:srgbClr val="0000FF"/>
                          </a:solidFill>
                          <a:effectLst/>
                          <a:latin typeface="Arial" charset="0"/>
                          <a:sym typeface="Symbol" pitchFamily="18" charset="2"/>
                        </a:rPr>
                        <a:t></a:t>
                      </a:r>
                      <a:r>
                        <a:rPr kumimoji="0" lang="es-CL" sz="1400" b="1" i="0" u="none" strike="noStrike" cap="none" normalizeH="0" baseline="0">
                          <a:ln>
                            <a:noFill/>
                          </a:ln>
                          <a:solidFill>
                            <a:srgbClr val="0000FF"/>
                          </a:solidFill>
                          <a:effectLst/>
                          <a:latin typeface="Arial" charset="0"/>
                        </a:rPr>
                        <a:t>                ion Sulfato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a:ln>
                            <a:noFill/>
                          </a:ln>
                          <a:solidFill>
                            <a:srgbClr val="0000FF"/>
                          </a:solidFill>
                          <a:effectLst/>
                          <a:latin typeface="Arial" charset="0"/>
                        </a:rPr>
                        <a:t>   MnO</a:t>
                      </a:r>
                      <a:r>
                        <a:rPr kumimoji="0" lang="es-CL" sz="1400" b="1" i="0" u="none" strike="noStrike" cap="none" normalizeH="0" baseline="-25000">
                          <a:ln>
                            <a:noFill/>
                          </a:ln>
                          <a:solidFill>
                            <a:srgbClr val="0000FF"/>
                          </a:solidFill>
                          <a:effectLst/>
                          <a:latin typeface="Arial" charset="0"/>
                        </a:rPr>
                        <a:t>4</a:t>
                      </a:r>
                      <a:r>
                        <a:rPr kumimoji="0" lang="es-CL" sz="1400" b="1" i="0" u="none" strike="noStrike" cap="none" normalizeH="0" baseline="30000">
                          <a:ln>
                            <a:noFill/>
                          </a:ln>
                          <a:solidFill>
                            <a:srgbClr val="0000FF"/>
                          </a:solidFill>
                          <a:effectLst/>
                          <a:latin typeface="Arial" charset="0"/>
                        </a:rPr>
                        <a:t>2-</a:t>
                      </a:r>
                      <a:r>
                        <a:rPr kumimoji="0" lang="es-CL" sz="1400" b="1" i="0" u="none" strike="noStrike" cap="none" normalizeH="0" baseline="0">
                          <a:ln>
                            <a:noFill/>
                          </a:ln>
                          <a:solidFill>
                            <a:srgbClr val="0000FF"/>
                          </a:solidFill>
                          <a:effectLst/>
                          <a:latin typeface="Arial" charset="0"/>
                        </a:rPr>
                        <a:t>              ion manganato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a:ln>
                            <a:noFill/>
                          </a:ln>
                          <a:solidFill>
                            <a:srgbClr val="0000FF"/>
                          </a:solidFill>
                          <a:effectLst/>
                          <a:latin typeface="Arial" charset="0"/>
                        </a:rPr>
                        <a:t>   </a:t>
                      </a:r>
                      <a:endParaRPr kumimoji="0" lang="es-ES" sz="1400" b="1" i="0" u="none" strike="noStrike" cap="none" normalizeH="0" baseline="0">
                        <a:ln>
                          <a:noFill/>
                        </a:ln>
                        <a:solidFill>
                          <a:srgbClr val="0000FF"/>
                        </a:solidFill>
                        <a:effectLst/>
                        <a:latin typeface="Arial" charset="0"/>
                      </a:endParaRPr>
                    </a:p>
                  </a:txBody>
                  <a:tcPr marL="121920" marR="121920"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1686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-3               N</a:t>
                      </a:r>
                      <a:r>
                        <a:rPr kumimoji="0" lang="es-CL" sz="1400" b="1" i="0" u="none" strike="noStrike" cap="none" normalizeH="0" baseline="30000" dirty="0">
                          <a:ln>
                            <a:noFill/>
                          </a:ln>
                          <a:solidFill>
                            <a:srgbClr val="0000FF"/>
                          </a:solidFill>
                          <a:effectLst/>
                          <a:latin typeface="Arial" charset="0"/>
                        </a:rPr>
                        <a:t>3</a:t>
                      </a:r>
                      <a:r>
                        <a:rPr kumimoji="0" lang="es-CL" sz="1400" b="1" i="0" u="none" strike="noStrike" cap="none" normalizeH="0" baseline="30000" dirty="0">
                          <a:ln>
                            <a:noFill/>
                          </a:ln>
                          <a:solidFill>
                            <a:srgbClr val="0000FF"/>
                          </a:solidFill>
                          <a:effectLst/>
                          <a:latin typeface="Arial" charset="0"/>
                          <a:sym typeface="Symbol" pitchFamily="18" charset="2"/>
                        </a:rPr>
                        <a:t></a:t>
                      </a:r>
                      <a:r>
                        <a:rPr kumimoji="0" lang="es-CL" sz="1400" b="1" i="0" u="none" strike="noStrike" cap="none" normalizeH="0" baseline="0" dirty="0">
                          <a:ln>
                            <a:noFill/>
                          </a:ln>
                          <a:solidFill>
                            <a:srgbClr val="0000FF"/>
                          </a:solidFill>
                          <a:effectLst/>
                          <a:latin typeface="Arial" charset="0"/>
                        </a:rPr>
                        <a:t>                 ion Nitruro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As</a:t>
                      </a:r>
                      <a:r>
                        <a:rPr kumimoji="0" lang="es-CL" sz="1400" b="1" i="0" u="none" strike="noStrike" cap="none" normalizeH="0" baseline="30000" dirty="0">
                          <a:ln>
                            <a:noFill/>
                          </a:ln>
                          <a:solidFill>
                            <a:srgbClr val="0000FF"/>
                          </a:solidFill>
                          <a:effectLst/>
                          <a:latin typeface="Arial" charset="0"/>
                        </a:rPr>
                        <a:t>3</a:t>
                      </a:r>
                      <a:r>
                        <a:rPr kumimoji="0" lang="es-CL" sz="1400" b="1" i="0" u="none" strike="noStrike" cap="none" normalizeH="0" baseline="30000" dirty="0">
                          <a:ln>
                            <a:noFill/>
                          </a:ln>
                          <a:solidFill>
                            <a:srgbClr val="0000FF"/>
                          </a:solidFill>
                          <a:effectLst/>
                          <a:latin typeface="Arial" charset="0"/>
                          <a:sym typeface="Symbol"/>
                        </a:rPr>
                        <a:t></a:t>
                      </a:r>
                      <a:r>
                        <a:rPr kumimoji="0" lang="es-CL" sz="1400" b="1" i="0" u="none" strike="noStrike" cap="none" normalizeH="0" baseline="0" dirty="0">
                          <a:ln>
                            <a:noFill/>
                          </a:ln>
                          <a:solidFill>
                            <a:srgbClr val="0000FF"/>
                          </a:solidFill>
                          <a:effectLst/>
                          <a:latin typeface="Arial" charset="0"/>
                          <a:sym typeface="Symbol"/>
                        </a:rPr>
                        <a:t>                ion </a:t>
                      </a:r>
                      <a:r>
                        <a:rPr kumimoji="0" lang="es-CL" sz="1400" b="1" i="0" u="none" strike="noStrike" cap="none" normalizeH="0" baseline="0" dirty="0" err="1">
                          <a:ln>
                            <a:noFill/>
                          </a:ln>
                          <a:solidFill>
                            <a:srgbClr val="0000FF"/>
                          </a:solidFill>
                          <a:effectLst/>
                          <a:latin typeface="Arial" charset="0"/>
                          <a:sym typeface="Symbol"/>
                        </a:rPr>
                        <a:t>Arsenuro</a:t>
                      </a:r>
                      <a:endParaRPr kumimoji="0" lang="es-CL" sz="1400" b="1" i="0" u="none" strike="noStrike" cap="none" normalizeH="0" baseline="0" dirty="0">
                        <a:ln>
                          <a:noFill/>
                        </a:ln>
                        <a:solidFill>
                          <a:srgbClr val="0000FF"/>
                        </a:solidFill>
                        <a:effectLst/>
                        <a:latin typeface="Arial" charset="0"/>
                        <a:sym typeface="Symbol"/>
                      </a:endParaRP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Sb</a:t>
                      </a:r>
                      <a:r>
                        <a:rPr kumimoji="0" lang="es-CL" sz="1400" b="1" i="0" u="none" strike="noStrike" cap="none" normalizeH="0" baseline="30000" dirty="0">
                          <a:ln>
                            <a:noFill/>
                          </a:ln>
                          <a:solidFill>
                            <a:srgbClr val="0000FF"/>
                          </a:solidFill>
                          <a:effectLst/>
                          <a:latin typeface="Arial" charset="0"/>
                        </a:rPr>
                        <a:t>3</a:t>
                      </a:r>
                      <a:r>
                        <a:rPr kumimoji="0" lang="es-CL" sz="1400" b="1" i="0" u="none" strike="noStrike" cap="none" normalizeH="0" baseline="30000" dirty="0">
                          <a:ln>
                            <a:noFill/>
                          </a:ln>
                          <a:solidFill>
                            <a:srgbClr val="0000FF"/>
                          </a:solidFill>
                          <a:effectLst/>
                          <a:latin typeface="Arial" charset="0"/>
                          <a:sym typeface="Symbol"/>
                        </a:rPr>
                        <a:t></a:t>
                      </a:r>
                      <a:r>
                        <a:rPr kumimoji="0" lang="es-CL" sz="1400" b="1" i="0" u="none" strike="noStrike" cap="none" normalizeH="0" baseline="0" dirty="0">
                          <a:ln>
                            <a:noFill/>
                          </a:ln>
                          <a:solidFill>
                            <a:srgbClr val="0000FF"/>
                          </a:solidFill>
                          <a:effectLst/>
                          <a:latin typeface="Arial" charset="0"/>
                          <a:sym typeface="Symbol"/>
                        </a:rPr>
                        <a:t>                ion </a:t>
                      </a:r>
                      <a:r>
                        <a:rPr kumimoji="0" lang="es-CL" sz="1400" b="1" i="0" u="none" strike="noStrike" cap="none" normalizeH="0" baseline="0" dirty="0" err="1">
                          <a:ln>
                            <a:noFill/>
                          </a:ln>
                          <a:solidFill>
                            <a:srgbClr val="0000FF"/>
                          </a:solidFill>
                          <a:effectLst/>
                          <a:latin typeface="Arial" charset="0"/>
                          <a:sym typeface="Symbol"/>
                        </a:rPr>
                        <a:t>Antimonuro</a:t>
                      </a:r>
                      <a:endParaRPr kumimoji="0" lang="es-ES" sz="1400" b="1" i="0" u="none" strike="noStrike" cap="none" normalizeH="0" baseline="0" dirty="0">
                        <a:ln>
                          <a:noFill/>
                        </a:ln>
                        <a:solidFill>
                          <a:srgbClr val="0000FF"/>
                        </a:solidFill>
                        <a:effectLst/>
                        <a:latin typeface="Arial" charset="0"/>
                      </a:endParaRPr>
                    </a:p>
                  </a:txBody>
                  <a:tcPr marL="121920" marR="121920"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a:ln>
                            <a:noFill/>
                          </a:ln>
                          <a:solidFill>
                            <a:srgbClr val="0000FF"/>
                          </a:solidFill>
                          <a:effectLst/>
                          <a:latin typeface="Arial" charset="0"/>
                        </a:rPr>
                        <a:t>   PO</a:t>
                      </a:r>
                      <a:r>
                        <a:rPr kumimoji="0" lang="es-CL" sz="1400" b="1" i="0" u="none" strike="noStrike" cap="none" normalizeH="0" baseline="-25000">
                          <a:ln>
                            <a:noFill/>
                          </a:ln>
                          <a:solidFill>
                            <a:srgbClr val="0000FF"/>
                          </a:solidFill>
                          <a:effectLst/>
                          <a:latin typeface="Arial" charset="0"/>
                        </a:rPr>
                        <a:t>4</a:t>
                      </a:r>
                      <a:r>
                        <a:rPr kumimoji="0" lang="es-CL" sz="1400" b="1" i="0" u="none" strike="noStrike" cap="none" normalizeH="0" baseline="30000">
                          <a:ln>
                            <a:noFill/>
                          </a:ln>
                          <a:solidFill>
                            <a:srgbClr val="0000FF"/>
                          </a:solidFill>
                          <a:effectLst/>
                          <a:latin typeface="Arial" charset="0"/>
                        </a:rPr>
                        <a:t>3</a:t>
                      </a:r>
                      <a:r>
                        <a:rPr kumimoji="0" lang="es-CL" sz="1400" b="1" i="0" u="none" strike="noStrike" cap="none" normalizeH="0" baseline="30000">
                          <a:ln>
                            <a:noFill/>
                          </a:ln>
                          <a:solidFill>
                            <a:srgbClr val="0000FF"/>
                          </a:solidFill>
                          <a:effectLst/>
                          <a:latin typeface="Arial" charset="0"/>
                          <a:sym typeface="Symbol" pitchFamily="18" charset="2"/>
                        </a:rPr>
                        <a:t></a:t>
                      </a:r>
                      <a:r>
                        <a:rPr kumimoji="0" lang="es-CL" sz="1400" b="1" i="0" u="none" strike="noStrike" cap="none" normalizeH="0" baseline="0">
                          <a:ln>
                            <a:noFill/>
                          </a:ln>
                          <a:solidFill>
                            <a:srgbClr val="0000FF"/>
                          </a:solidFill>
                          <a:effectLst/>
                          <a:latin typeface="Arial" charset="0"/>
                        </a:rPr>
                        <a:t>                ion fosfato o ion ortofosfato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a:ln>
                            <a:noFill/>
                          </a:ln>
                          <a:solidFill>
                            <a:srgbClr val="0000FF"/>
                          </a:solidFill>
                          <a:effectLst/>
                          <a:latin typeface="Arial" charset="0"/>
                        </a:rPr>
                        <a:t>   </a:t>
                      </a:r>
                      <a:endParaRPr kumimoji="0" lang="es-ES" sz="1400" b="1" i="0" u="none" strike="noStrike" cap="none" normalizeH="0" baseline="0">
                        <a:ln>
                          <a:noFill/>
                        </a:ln>
                        <a:solidFill>
                          <a:srgbClr val="0000FF"/>
                        </a:solidFill>
                        <a:effectLst/>
                        <a:latin typeface="Arial" charset="0"/>
                      </a:endParaRPr>
                    </a:p>
                  </a:txBody>
                  <a:tcPr marL="121920" marR="121920"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6084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rgbClr val="0000FF"/>
                          </a:solidFill>
                          <a:effectLst/>
                          <a:latin typeface="Arial" charset="0"/>
                        </a:rPr>
                        <a:t>    -4               C</a:t>
                      </a:r>
                      <a:r>
                        <a:rPr kumimoji="0" lang="es-CL" sz="1400" b="1" i="0" u="none" strike="noStrike" cap="none" normalizeH="0" baseline="30000" dirty="0">
                          <a:ln>
                            <a:noFill/>
                          </a:ln>
                          <a:solidFill>
                            <a:srgbClr val="0000FF"/>
                          </a:solidFill>
                          <a:effectLst/>
                          <a:latin typeface="Arial" charset="0"/>
                        </a:rPr>
                        <a:t>4</a:t>
                      </a:r>
                      <a:r>
                        <a:rPr kumimoji="0" lang="es-CL" sz="1400" b="1" i="0" u="none" strike="noStrike" cap="none" normalizeH="0" baseline="30000" dirty="0">
                          <a:ln>
                            <a:noFill/>
                          </a:ln>
                          <a:solidFill>
                            <a:srgbClr val="0000FF"/>
                          </a:solidFill>
                          <a:effectLst/>
                          <a:latin typeface="Arial" charset="0"/>
                          <a:sym typeface="Symbol" pitchFamily="18" charset="2"/>
                        </a:rPr>
                        <a:t></a:t>
                      </a:r>
                      <a:r>
                        <a:rPr kumimoji="0" lang="es-CL" sz="1400" b="1" i="0" u="none" strike="noStrike" cap="none" normalizeH="0" baseline="0" dirty="0">
                          <a:ln>
                            <a:noFill/>
                          </a:ln>
                          <a:solidFill>
                            <a:srgbClr val="0000FF"/>
                          </a:solidFill>
                          <a:effectLst/>
                          <a:latin typeface="Arial" charset="0"/>
                        </a:rPr>
                        <a:t>                 ion Carburo</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s-ES" sz="1400" b="1" i="0" u="none" strike="noStrike" cap="none" normalizeH="0" baseline="0" dirty="0">
                        <a:ln>
                          <a:noFill/>
                        </a:ln>
                        <a:solidFill>
                          <a:srgbClr val="0000FF"/>
                        </a:solidFill>
                        <a:effectLst/>
                        <a:latin typeface="Arial" charset="0"/>
                      </a:endParaRPr>
                    </a:p>
                  </a:txBody>
                  <a:tcPr marL="121920" marR="121920"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s-ES" sz="1400" b="1" i="0" u="none" strike="noStrike" cap="none" normalizeH="0" baseline="0" dirty="0">
                        <a:ln>
                          <a:noFill/>
                        </a:ln>
                        <a:solidFill>
                          <a:srgbClr val="0000FF"/>
                        </a:solidFill>
                        <a:effectLst/>
                        <a:latin typeface="Arial" charset="0"/>
                      </a:endParaRPr>
                    </a:p>
                  </a:txBody>
                  <a:tcPr marL="121920" marR="121920"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custDataLst>
      <p:tags r:id="rId1"/>
    </p:custData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2040839" y="2041029"/>
            <a:ext cx="8159617" cy="523875"/>
          </a:xfrm>
          <a:prstGeom prst="rect">
            <a:avLst/>
          </a:prstGeom>
          <a:noFill/>
          <a:ln w="9525">
            <a:noFill/>
            <a:miter lim="800000"/>
            <a:headEnd/>
            <a:tailEnd/>
          </a:ln>
        </p:spPr>
        <p:txBody>
          <a:bodyPr wrap="square">
            <a:spAutoFit/>
          </a:bodyPr>
          <a:lstStyle/>
          <a:p>
            <a:pPr algn="ctr"/>
            <a:r>
              <a:rPr lang="es-CL" altLang="es-MX" sz="2800" b="1" dirty="0">
                <a:solidFill>
                  <a:srgbClr val="0000FF"/>
                </a:solidFill>
              </a:rPr>
              <a:t>TRABAJANDO CON EL SIMPATIQUIM……..</a:t>
            </a:r>
          </a:p>
        </p:txBody>
      </p:sp>
      <p:sp>
        <p:nvSpPr>
          <p:cNvPr id="9" name="8 CuadroTexto"/>
          <p:cNvSpPr txBox="1">
            <a:spLocks noChangeArrowheads="1"/>
          </p:cNvSpPr>
          <p:nvPr/>
        </p:nvSpPr>
        <p:spPr bwMode="auto">
          <a:xfrm>
            <a:off x="983432" y="2910423"/>
            <a:ext cx="10249964" cy="2246769"/>
          </a:xfrm>
          <a:prstGeom prst="rect">
            <a:avLst/>
          </a:prstGeom>
          <a:noFill/>
          <a:ln w="9525">
            <a:noFill/>
            <a:miter lim="800000"/>
            <a:headEnd/>
            <a:tailEnd/>
          </a:ln>
        </p:spPr>
        <p:txBody>
          <a:bodyPr wrap="square">
            <a:spAutoFit/>
          </a:bodyPr>
          <a:lstStyle/>
          <a:p>
            <a:pPr algn="just"/>
            <a:r>
              <a:rPr lang="es-CL" altLang="es-MX" sz="2800" b="1" dirty="0">
                <a:solidFill>
                  <a:srgbClr val="0000FF"/>
                </a:solidFill>
              </a:rPr>
              <a:t>DISEÑAR Y RECORTAR UNA SERIE DE TARJETAS QUE REPRESENTEN ALGUNOS DE LOS CATIONES Y ANIONES QUE SE MUESTRAN EN LAS TABLAS Y CON ELLAS REPRESENTAR COMPUESTOS QUÍMICOS APLICANDO LAS REGLAS DEFINIDAS ANTERIORMENTE.</a:t>
            </a:r>
          </a:p>
        </p:txBody>
      </p:sp>
      <p:sp>
        <p:nvSpPr>
          <p:cNvPr id="4" name="3 CuadroTexto"/>
          <p:cNvSpPr txBox="1">
            <a:spLocks noChangeArrowheads="1"/>
          </p:cNvSpPr>
          <p:nvPr/>
        </p:nvSpPr>
        <p:spPr bwMode="auto">
          <a:xfrm>
            <a:off x="2279576" y="530677"/>
            <a:ext cx="7632848" cy="954107"/>
          </a:xfrm>
          <a:prstGeom prst="rect">
            <a:avLst/>
          </a:prstGeom>
          <a:noFill/>
          <a:ln w="9525">
            <a:noFill/>
            <a:miter lim="800000"/>
            <a:headEnd/>
            <a:tailEnd/>
          </a:ln>
        </p:spPr>
        <p:txBody>
          <a:bodyPr wrap="square">
            <a:spAutoFit/>
          </a:bodyPr>
          <a:lstStyle/>
          <a:p>
            <a:pPr algn="ctr"/>
            <a:r>
              <a:rPr lang="es-CL" altLang="es-MX" sz="2800" b="1" dirty="0">
                <a:solidFill>
                  <a:srgbClr val="0000FF"/>
                </a:solidFill>
              </a:rPr>
              <a:t>SUGERENCIA DE TRABAJO AUTÓNOMO. APLICANDO CDIO</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09600" y="116632"/>
            <a:ext cx="10972800" cy="994693"/>
          </a:xfrm>
        </p:spPr>
        <p:txBody>
          <a:bodyPr>
            <a:normAutofit fontScale="90000"/>
          </a:bodyPr>
          <a:lstStyle/>
          <a:p>
            <a:r>
              <a:rPr lang="es-CL" sz="3200" b="1" dirty="0">
                <a:solidFill>
                  <a:srgbClr val="0000FF"/>
                </a:solidFill>
                <a:latin typeface="Arial" charset="0"/>
                <a:cs typeface="Arial" charset="0"/>
              </a:rPr>
              <a:t>USEMOS MENTIMETER PARA ACTIVAR NUESTROS CONOCIMIENTOS PREVIOS… </a:t>
            </a:r>
          </a:p>
        </p:txBody>
      </p:sp>
      <p:sp>
        <p:nvSpPr>
          <p:cNvPr id="4" name="CuadroTexto 3"/>
          <p:cNvSpPr txBox="1">
            <a:spLocks noChangeArrowheads="1"/>
          </p:cNvSpPr>
          <p:nvPr/>
        </p:nvSpPr>
        <p:spPr bwMode="auto">
          <a:xfrm>
            <a:off x="1221238" y="1076156"/>
            <a:ext cx="9749524" cy="892552"/>
          </a:xfrm>
          <a:prstGeom prst="rect">
            <a:avLst/>
          </a:prstGeom>
          <a:noFill/>
          <a:ln w="9525">
            <a:noFill/>
            <a:miter lim="800000"/>
            <a:headEnd/>
            <a:tailEnd/>
          </a:ln>
        </p:spPr>
        <p:txBody>
          <a:bodyPr wrap="square">
            <a:spAutoFit/>
          </a:bodyPr>
          <a:lstStyle/>
          <a:p>
            <a:pPr algn="ctr"/>
            <a:r>
              <a:rPr lang="es-CL" sz="2600" b="1" dirty="0">
                <a:solidFill>
                  <a:srgbClr val="0000FF"/>
                </a:solidFill>
                <a:cs typeface="Arial" charset="0"/>
              </a:rPr>
              <a:t>¿Qué conceptos están asociados con NOMENCLATURA QUÍMICA INORGÁNICA?</a:t>
            </a:r>
            <a:endParaRPr lang="es-CL" sz="2600" b="1" dirty="0"/>
          </a:p>
        </p:txBody>
      </p:sp>
    </p:spTree>
    <p:extLst>
      <p:ext uri="{BB962C8B-B14F-4D97-AF65-F5344CB8AC3E}">
        <p14:creationId xmlns:p14="http://schemas.microsoft.com/office/powerpoint/2010/main" val="11156443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776299" y="1077009"/>
            <a:ext cx="8568173" cy="400110"/>
          </a:xfrm>
          <a:prstGeom prst="rect">
            <a:avLst/>
          </a:prstGeom>
          <a:solidFill>
            <a:schemeClr val="bg1"/>
          </a:solidFill>
          <a:ln w="9525">
            <a:noFill/>
            <a:miter lim="800000"/>
            <a:headEnd/>
            <a:tailEnd/>
          </a:ln>
        </p:spPr>
        <p:txBody>
          <a:bodyPr wrap="square">
            <a:spAutoFit/>
          </a:bodyPr>
          <a:lstStyle/>
          <a:p>
            <a:pPr algn="ctr">
              <a:spcBef>
                <a:spcPct val="50000"/>
              </a:spcBef>
            </a:pPr>
            <a:r>
              <a:rPr lang="es-MX" altLang="es-MX" sz="2000" b="1" dirty="0">
                <a:solidFill>
                  <a:srgbClr val="0000FF"/>
                </a:solidFill>
                <a:cs typeface="Arial" charset="0"/>
              </a:rPr>
              <a:t>Usando iones con una carga eléctrica positiva y negativa.</a:t>
            </a:r>
          </a:p>
        </p:txBody>
      </p:sp>
      <p:graphicFrame>
        <p:nvGraphicFramePr>
          <p:cNvPr id="19492" name="Group 36"/>
          <p:cNvGraphicFramePr>
            <a:graphicFrameLocks noGrp="1"/>
          </p:cNvGraphicFramePr>
          <p:nvPr/>
        </p:nvGraphicFramePr>
        <p:xfrm>
          <a:off x="4286251" y="1701119"/>
          <a:ext cx="1809749" cy="588963"/>
        </p:xfrm>
        <a:graphic>
          <a:graphicData uri="http://schemas.openxmlformats.org/drawingml/2006/table">
            <a:tbl>
              <a:tblPr/>
              <a:tblGrid>
                <a:gridCol w="1809749">
                  <a:extLst>
                    <a:ext uri="{9D8B030D-6E8A-4147-A177-3AD203B41FA5}">
                      <a16:colId xmlns:a16="http://schemas.microsoft.com/office/drawing/2014/main" xmlns="" val="20000"/>
                    </a:ext>
                  </a:extLst>
                </a:gridCol>
              </a:tblGrid>
              <a:tr h="5889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sz="1200" b="1" i="0" u="none" strike="noStrike" cap="none" normalizeH="0" baseline="0" dirty="0">
                          <a:ln>
                            <a:noFill/>
                          </a:ln>
                          <a:solidFill>
                            <a:schemeClr val="tx1"/>
                          </a:solidFill>
                          <a:effectLst/>
                          <a:latin typeface="Arial" charset="0"/>
                          <a:cs typeface="Times New Roman" pitchFamily="18" charset="0"/>
                        </a:rPr>
                        <a:t>              </a:t>
                      </a:r>
                      <a:r>
                        <a:rPr kumimoji="0" lang="es-MX" sz="2800" b="1" i="0" u="none" strike="noStrike" cap="none" normalizeH="0" baseline="0" dirty="0">
                          <a:ln>
                            <a:noFill/>
                          </a:ln>
                          <a:solidFill>
                            <a:schemeClr val="tx1"/>
                          </a:solidFill>
                          <a:effectLst/>
                          <a:latin typeface="Arial" charset="0"/>
                          <a:cs typeface="Times New Roman" pitchFamily="18" charset="0"/>
                        </a:rPr>
                        <a:t>Na  +                   </a:t>
                      </a:r>
                      <a:endParaRPr kumimoji="0" lang="es-MX" sz="1800" b="0" i="0" u="none" strike="noStrike" cap="none" normalizeH="0" baseline="0" dirty="0">
                        <a:ln>
                          <a:noFill/>
                        </a:ln>
                        <a:solidFill>
                          <a:schemeClr val="tx1"/>
                        </a:solidFill>
                        <a:effectLst/>
                        <a:latin typeface="Arial" charset="0"/>
                      </a:endParaRPr>
                    </a:p>
                  </a:txBody>
                  <a:tcPr marL="121919" marR="121919"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53F62"/>
                    </a:solidFill>
                  </a:tcPr>
                </a:tc>
                <a:extLst>
                  <a:ext uri="{0D108BD9-81ED-4DB2-BD59-A6C34878D82A}">
                    <a16:rowId xmlns:a16="http://schemas.microsoft.com/office/drawing/2014/main" xmlns="" val="10000"/>
                  </a:ext>
                </a:extLst>
              </a:tr>
            </a:tbl>
          </a:graphicData>
        </a:graphic>
      </p:graphicFrame>
      <p:graphicFrame>
        <p:nvGraphicFramePr>
          <p:cNvPr id="19493" name="Group 37"/>
          <p:cNvGraphicFramePr>
            <a:graphicFrameLocks noGrp="1"/>
          </p:cNvGraphicFramePr>
          <p:nvPr>
            <p:extLst>
              <p:ext uri="{D42A27DB-BD31-4B8C-83A1-F6EECF244321}">
                <p14:modId xmlns:p14="http://schemas.microsoft.com/office/powerpoint/2010/main" val="206556760"/>
              </p:ext>
            </p:extLst>
          </p:nvPr>
        </p:nvGraphicFramePr>
        <p:xfrm>
          <a:off x="6096000" y="1701119"/>
          <a:ext cx="1627716" cy="588963"/>
        </p:xfrm>
        <a:graphic>
          <a:graphicData uri="http://schemas.openxmlformats.org/drawingml/2006/table">
            <a:tbl>
              <a:tblPr/>
              <a:tblGrid>
                <a:gridCol w="1627716">
                  <a:extLst>
                    <a:ext uri="{9D8B030D-6E8A-4147-A177-3AD203B41FA5}">
                      <a16:colId xmlns:a16="http://schemas.microsoft.com/office/drawing/2014/main" xmlns="" val="20000"/>
                    </a:ext>
                  </a:extLst>
                </a:gridCol>
              </a:tblGrid>
              <a:tr h="5889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800" b="1" i="0" u="none" strike="noStrike" cap="none" normalizeH="0" baseline="0" dirty="0">
                          <a:ln>
                            <a:noFill/>
                          </a:ln>
                          <a:solidFill>
                            <a:schemeClr val="tx1"/>
                          </a:solidFill>
                          <a:effectLst/>
                          <a:latin typeface="Arial" charset="0"/>
                          <a:ea typeface="ＭＳ Ｐゴシック" pitchFamily="34" charset="-128"/>
                          <a:cs typeface="Times New Roman" pitchFamily="18" charset="0"/>
                        </a:rPr>
                        <a:t>−</a:t>
                      </a:r>
                      <a:r>
                        <a:rPr kumimoji="0" lang="es-MX" sz="1200" b="1" i="0" u="none" strike="noStrike" cap="none" normalizeH="0" baseline="0" dirty="0">
                          <a:ln>
                            <a:noFill/>
                          </a:ln>
                          <a:solidFill>
                            <a:schemeClr val="tx1"/>
                          </a:solidFill>
                          <a:effectLst/>
                          <a:latin typeface="Arial" charset="0"/>
                          <a:ea typeface="ＭＳ Ｐゴシック" pitchFamily="34" charset="-128"/>
                          <a:cs typeface="Times New Roman" pitchFamily="18" charset="0"/>
                        </a:rPr>
                        <a:t>      </a:t>
                      </a:r>
                      <a:r>
                        <a:rPr kumimoji="0" lang="es-MX" sz="2800" b="1" i="0" u="none" strike="noStrike" cap="none" normalizeH="0" baseline="0" dirty="0">
                          <a:ln>
                            <a:noFill/>
                          </a:ln>
                          <a:solidFill>
                            <a:schemeClr val="tx1"/>
                          </a:solidFill>
                          <a:effectLst/>
                          <a:latin typeface="Arial" charset="0"/>
                          <a:ea typeface="ＭＳ Ｐゴシック" pitchFamily="34" charset="-128"/>
                          <a:cs typeface="Times New Roman" pitchFamily="18" charset="0"/>
                        </a:rPr>
                        <a:t>Cl              </a:t>
                      </a:r>
                      <a:endParaRPr kumimoji="0" lang="es-MX" sz="1800" b="0" i="0" u="none" strike="noStrike" cap="none" normalizeH="0" baseline="0" dirty="0">
                        <a:ln>
                          <a:noFill/>
                        </a:ln>
                        <a:solidFill>
                          <a:schemeClr val="tx1"/>
                        </a:solidFill>
                        <a:effectLst/>
                        <a:latin typeface="Arial" charset="0"/>
                        <a:ea typeface="ＭＳ Ｐゴシック" pitchFamily="34" charset="-128"/>
                      </a:endParaRPr>
                    </a:p>
                  </a:txBody>
                  <a:tcPr marL="121920" marR="121920"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xmlns="" val="10000"/>
                  </a:ext>
                </a:extLst>
              </a:tr>
            </a:tbl>
          </a:graphicData>
        </a:graphic>
      </p:graphicFrame>
      <p:graphicFrame>
        <p:nvGraphicFramePr>
          <p:cNvPr id="19486" name="Group 30"/>
          <p:cNvGraphicFramePr>
            <a:graphicFrameLocks noGrp="1"/>
          </p:cNvGraphicFramePr>
          <p:nvPr>
            <p:extLst>
              <p:ext uri="{D42A27DB-BD31-4B8C-83A1-F6EECF244321}">
                <p14:modId xmlns:p14="http://schemas.microsoft.com/office/powerpoint/2010/main" val="642320563"/>
              </p:ext>
            </p:extLst>
          </p:nvPr>
        </p:nvGraphicFramePr>
        <p:xfrm>
          <a:off x="4620724" y="3140968"/>
          <a:ext cx="1547284" cy="1428750"/>
        </p:xfrm>
        <a:graphic>
          <a:graphicData uri="http://schemas.openxmlformats.org/drawingml/2006/table">
            <a:tbl>
              <a:tblPr/>
              <a:tblGrid>
                <a:gridCol w="1547284">
                  <a:extLst>
                    <a:ext uri="{9D8B030D-6E8A-4147-A177-3AD203B41FA5}">
                      <a16:colId xmlns:a16="http://schemas.microsoft.com/office/drawing/2014/main" xmlns="" val="20000"/>
                    </a:ext>
                  </a:extLst>
                </a:gridCol>
              </a:tblGrid>
              <a:tr h="14287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sz="2600" b="1" i="0" u="none" strike="noStrike" cap="none" normalizeH="0" baseline="0" dirty="0">
                          <a:ln>
                            <a:noFill/>
                          </a:ln>
                          <a:solidFill>
                            <a:srgbClr val="FFFF00"/>
                          </a:solidFill>
                          <a:effectLst/>
                          <a:latin typeface="Arial"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sz="2800" b="1" i="0" u="none" strike="noStrike" cap="none" normalizeH="0" baseline="0" dirty="0">
                          <a:ln>
                            <a:noFill/>
                          </a:ln>
                          <a:solidFill>
                            <a:srgbClr val="FFFF00"/>
                          </a:solidFill>
                          <a:effectLst/>
                          <a:latin typeface="Arial" charset="0"/>
                          <a:cs typeface="Times New Roman" pitchFamily="18" charset="0"/>
                        </a:rPr>
                        <a:t>    Ca </a:t>
                      </a:r>
                      <a:r>
                        <a:rPr kumimoji="0" lang="es-MX" sz="2600" b="1" i="0" u="none" strike="noStrike" cap="none" normalizeH="0" baseline="0" dirty="0">
                          <a:ln>
                            <a:noFill/>
                          </a:ln>
                          <a:solidFill>
                            <a:schemeClr val="tx1"/>
                          </a:solidFill>
                          <a:effectLst/>
                          <a:latin typeface="Arial"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sz="2600" b="1" i="0" u="none" strike="noStrike" cap="none" normalizeH="0" baseline="0" dirty="0">
                          <a:ln>
                            <a:noFill/>
                          </a:ln>
                          <a:solidFill>
                            <a:srgbClr val="FFFF00"/>
                          </a:solidFill>
                          <a:effectLst/>
                          <a:latin typeface="Arial" charset="0"/>
                          <a:cs typeface="Times New Roman" pitchFamily="18" charset="0"/>
                        </a:rPr>
                        <a:t>            +</a:t>
                      </a:r>
                      <a:endParaRPr kumimoji="0" lang="es-MX" sz="1800" b="0" i="0" u="none" strike="noStrike" cap="none" normalizeH="0" baseline="0" dirty="0">
                        <a:ln>
                          <a:noFill/>
                        </a:ln>
                        <a:solidFill>
                          <a:srgbClr val="FFFF00"/>
                        </a:solidFill>
                        <a:effectLst/>
                        <a:latin typeface="Arial" charset="0"/>
                      </a:endParaRPr>
                    </a:p>
                  </a:txBody>
                  <a:tcPr marL="121921" marR="1219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66FF"/>
                    </a:solidFill>
                  </a:tcPr>
                </a:tc>
                <a:extLst>
                  <a:ext uri="{0D108BD9-81ED-4DB2-BD59-A6C34878D82A}">
                    <a16:rowId xmlns:a16="http://schemas.microsoft.com/office/drawing/2014/main" xmlns="" val="10000"/>
                  </a:ext>
                </a:extLst>
              </a:tr>
            </a:tbl>
          </a:graphicData>
        </a:graphic>
      </p:graphicFrame>
      <p:graphicFrame>
        <p:nvGraphicFramePr>
          <p:cNvPr id="19477" name="Group 21"/>
          <p:cNvGraphicFramePr>
            <a:graphicFrameLocks noGrp="1"/>
          </p:cNvGraphicFramePr>
          <p:nvPr>
            <p:extLst>
              <p:ext uri="{D42A27DB-BD31-4B8C-83A1-F6EECF244321}">
                <p14:modId xmlns:p14="http://schemas.microsoft.com/office/powerpoint/2010/main" val="928425080"/>
              </p:ext>
            </p:extLst>
          </p:nvPr>
        </p:nvGraphicFramePr>
        <p:xfrm>
          <a:off x="6196476" y="3140968"/>
          <a:ext cx="1627716" cy="1428750"/>
        </p:xfrm>
        <a:graphic>
          <a:graphicData uri="http://schemas.openxmlformats.org/drawingml/2006/table">
            <a:tbl>
              <a:tblPr/>
              <a:tblGrid>
                <a:gridCol w="1627716">
                  <a:extLst>
                    <a:ext uri="{9D8B030D-6E8A-4147-A177-3AD203B41FA5}">
                      <a16:colId xmlns:a16="http://schemas.microsoft.com/office/drawing/2014/main" xmlns="" val="20000"/>
                    </a:ext>
                  </a:extLst>
                </a:gridCol>
              </a:tblGrid>
              <a:tr h="1428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600" b="1" i="0" u="none" strike="noStrike" cap="none" normalizeH="0" baseline="0" dirty="0">
                          <a:ln>
                            <a:noFill/>
                          </a:ln>
                          <a:solidFill>
                            <a:srgbClr val="0000FF"/>
                          </a:solidFill>
                          <a:effectLst/>
                          <a:latin typeface="Arial" charset="0"/>
                          <a:ea typeface="ＭＳ Ｐゴシック" pitchFamily="34" charset="-128"/>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sz="2800" b="1" i="0" u="none" strike="noStrike" cap="none" normalizeH="0" baseline="0" dirty="0">
                          <a:ln>
                            <a:noFill/>
                          </a:ln>
                          <a:solidFill>
                            <a:srgbClr val="0000FF"/>
                          </a:solidFill>
                          <a:effectLst/>
                          <a:latin typeface="Arial" charset="0"/>
                          <a:ea typeface="ＭＳ Ｐゴシック" pitchFamily="34" charset="-128"/>
                          <a:cs typeface="Times New Roman" pitchFamily="18" charset="0"/>
                        </a:rPr>
                        <a:t>     O</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sz="2600" b="1" i="0" u="none" strike="noStrike" cap="none" normalizeH="0" baseline="0" dirty="0">
                          <a:ln>
                            <a:noFill/>
                          </a:ln>
                          <a:solidFill>
                            <a:srgbClr val="0000FF"/>
                          </a:solidFill>
                          <a:effectLst/>
                          <a:latin typeface="Arial" charset="0"/>
                          <a:ea typeface="ＭＳ Ｐゴシック" pitchFamily="34" charset="-128"/>
                          <a:cs typeface="Times New Roman" pitchFamily="18" charset="0"/>
                        </a:rPr>
                        <a:t>−</a:t>
                      </a:r>
                      <a:endParaRPr kumimoji="0" lang="es-MX" sz="1800" b="0" i="0" u="none" strike="noStrike" cap="none" normalizeH="0" baseline="0" dirty="0">
                        <a:ln>
                          <a:noFill/>
                        </a:ln>
                        <a:solidFill>
                          <a:srgbClr val="0000FF"/>
                        </a:solidFill>
                        <a:effectLst/>
                        <a:latin typeface="Arial" charset="0"/>
                        <a:ea typeface="ＭＳ Ｐゴシック" pitchFamily="34" charset="-128"/>
                      </a:endParaRPr>
                    </a:p>
                  </a:txBody>
                  <a:tcPr marL="121920" marR="12192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xmlns="" val="10000"/>
                  </a:ext>
                </a:extLst>
              </a:tr>
            </a:tbl>
          </a:graphicData>
        </a:graphic>
      </p:graphicFrame>
      <p:sp>
        <p:nvSpPr>
          <p:cNvPr id="23579" name="Text Box 27"/>
          <p:cNvSpPr txBox="1">
            <a:spLocks noChangeArrowheads="1"/>
          </p:cNvSpPr>
          <p:nvPr/>
        </p:nvSpPr>
        <p:spPr bwMode="auto">
          <a:xfrm>
            <a:off x="1295400" y="2492376"/>
            <a:ext cx="9601200" cy="701675"/>
          </a:xfrm>
          <a:prstGeom prst="rect">
            <a:avLst/>
          </a:prstGeom>
          <a:noFill/>
          <a:ln w="9525">
            <a:noFill/>
            <a:miter lim="800000"/>
            <a:headEnd/>
            <a:tailEnd/>
          </a:ln>
        </p:spPr>
        <p:txBody>
          <a:bodyPr>
            <a:spAutoFit/>
          </a:bodyPr>
          <a:lstStyle/>
          <a:p>
            <a:pPr>
              <a:spcBef>
                <a:spcPct val="50000"/>
              </a:spcBef>
            </a:pPr>
            <a:endParaRPr lang="es-CL" altLang="es-MX" sz="4000">
              <a:latin typeface="Tahoma" pitchFamily="34" charset="0"/>
            </a:endParaRPr>
          </a:p>
        </p:txBody>
      </p:sp>
      <p:sp>
        <p:nvSpPr>
          <p:cNvPr id="19484" name="Text Box 28"/>
          <p:cNvSpPr txBox="1">
            <a:spLocks noChangeArrowheads="1"/>
          </p:cNvSpPr>
          <p:nvPr/>
        </p:nvSpPr>
        <p:spPr bwMode="auto">
          <a:xfrm>
            <a:off x="1199456" y="2597153"/>
            <a:ext cx="9865096" cy="400110"/>
          </a:xfrm>
          <a:prstGeom prst="rect">
            <a:avLst/>
          </a:prstGeom>
          <a:solidFill>
            <a:schemeClr val="bg1"/>
          </a:solidFill>
          <a:ln w="9525">
            <a:noFill/>
            <a:miter lim="800000"/>
            <a:headEnd/>
            <a:tailEnd/>
          </a:ln>
        </p:spPr>
        <p:txBody>
          <a:bodyPr wrap="square">
            <a:spAutoFit/>
          </a:bodyPr>
          <a:lstStyle/>
          <a:p>
            <a:pPr algn="ctr">
              <a:spcBef>
                <a:spcPct val="50000"/>
              </a:spcBef>
            </a:pPr>
            <a:r>
              <a:rPr lang="es-MX" altLang="es-MX" sz="2000" b="1" dirty="0">
                <a:solidFill>
                  <a:srgbClr val="0000FF"/>
                </a:solidFill>
                <a:cs typeface="Arial" charset="0"/>
              </a:rPr>
              <a:t>Usando iones con dos cargas eléctricas positivas  y negativas.</a:t>
            </a:r>
          </a:p>
        </p:txBody>
      </p:sp>
      <p:sp>
        <p:nvSpPr>
          <p:cNvPr id="19485" name="Text Box 29"/>
          <p:cNvSpPr txBox="1">
            <a:spLocks noChangeArrowheads="1"/>
          </p:cNvSpPr>
          <p:nvPr/>
        </p:nvSpPr>
        <p:spPr bwMode="auto">
          <a:xfrm>
            <a:off x="2548508" y="4653136"/>
            <a:ext cx="7291908" cy="1938992"/>
          </a:xfrm>
          <a:prstGeom prst="rect">
            <a:avLst/>
          </a:prstGeom>
          <a:solidFill>
            <a:schemeClr val="bg1">
              <a:alpha val="39999"/>
            </a:schemeClr>
          </a:solidFill>
          <a:ln w="9525">
            <a:noFill/>
            <a:miter lim="800000"/>
            <a:headEnd/>
            <a:tailEnd/>
          </a:ln>
        </p:spPr>
        <p:txBody>
          <a:bodyPr wrap="square">
            <a:spAutoFit/>
          </a:bodyPr>
          <a:lstStyle/>
          <a:p>
            <a:pPr>
              <a:spcBef>
                <a:spcPct val="50000"/>
              </a:spcBef>
            </a:pPr>
            <a:r>
              <a:rPr lang="es-MX" altLang="es-MX" sz="2000" b="1" dirty="0">
                <a:solidFill>
                  <a:srgbClr val="0000FF"/>
                </a:solidFill>
                <a:cs typeface="Arial" charset="0"/>
              </a:rPr>
              <a:t>Se observa que las cargas se equilibran. Se obtienen dos compuestos, cuyas fórmulas y nombres, de acuerdo a las reglas anteriores son:              </a:t>
            </a:r>
          </a:p>
          <a:p>
            <a:pPr>
              <a:spcBef>
                <a:spcPct val="50000"/>
              </a:spcBef>
            </a:pPr>
            <a:r>
              <a:rPr lang="es-MX" altLang="es-MX" sz="2000" b="1" dirty="0">
                <a:solidFill>
                  <a:srgbClr val="0000FF"/>
                </a:solidFill>
                <a:cs typeface="Arial" charset="0"/>
              </a:rPr>
              <a:t>		Na Cl  Cloruro de Sodio</a:t>
            </a:r>
          </a:p>
          <a:p>
            <a:pPr>
              <a:spcBef>
                <a:spcPct val="50000"/>
              </a:spcBef>
            </a:pPr>
            <a:r>
              <a:rPr lang="es-MX" altLang="es-MX" sz="2000" b="1" dirty="0">
                <a:solidFill>
                  <a:srgbClr val="0000FF"/>
                </a:solidFill>
                <a:cs typeface="Arial" charset="0"/>
              </a:rPr>
              <a:t>		Ca O Óxido de calcio</a:t>
            </a:r>
          </a:p>
        </p:txBody>
      </p:sp>
      <p:sp>
        <p:nvSpPr>
          <p:cNvPr id="13" name="12 CuadroTexto"/>
          <p:cNvSpPr txBox="1">
            <a:spLocks noChangeArrowheads="1"/>
          </p:cNvSpPr>
          <p:nvPr/>
        </p:nvSpPr>
        <p:spPr bwMode="auto">
          <a:xfrm>
            <a:off x="8202653" y="5694347"/>
            <a:ext cx="2573867" cy="830997"/>
          </a:xfrm>
          <a:prstGeom prst="rect">
            <a:avLst/>
          </a:prstGeom>
          <a:noFill/>
          <a:ln w="9525">
            <a:noFill/>
            <a:miter lim="800000"/>
            <a:headEnd/>
            <a:tailEnd/>
          </a:ln>
        </p:spPr>
        <p:txBody>
          <a:bodyPr>
            <a:spAutoFit/>
          </a:bodyPr>
          <a:lstStyle/>
          <a:p>
            <a:pPr algn="ctr"/>
            <a:r>
              <a:rPr lang="es-CL" altLang="es-MX" sz="2400" b="1" dirty="0">
                <a:solidFill>
                  <a:srgbClr val="FF0000"/>
                </a:solidFill>
              </a:rPr>
              <a:t>¿Por qué estos nombres?</a:t>
            </a:r>
          </a:p>
        </p:txBody>
      </p:sp>
      <p:sp>
        <p:nvSpPr>
          <p:cNvPr id="11" name="CuadroTexto 1"/>
          <p:cNvSpPr txBox="1">
            <a:spLocks noChangeArrowheads="1"/>
          </p:cNvSpPr>
          <p:nvPr/>
        </p:nvSpPr>
        <p:spPr bwMode="auto">
          <a:xfrm>
            <a:off x="335360" y="116632"/>
            <a:ext cx="115681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ctr"/>
            <a:r>
              <a:rPr lang="es-CL" altLang="es-CL" sz="2800" b="1" dirty="0">
                <a:solidFill>
                  <a:srgbClr val="3333FF"/>
                </a:solidFill>
              </a:rPr>
              <a:t>SIMPATIQUIM. UNA FORMA ENTRETENIDA PARA           APRENDER NOMENCLATURA </a:t>
            </a:r>
          </a:p>
        </p:txBody>
      </p:sp>
    </p:spTree>
    <p:custDataLst>
      <p:tags r:id="rId1"/>
    </p:custDataLst>
  </p:cSld>
  <p:clrMapOvr>
    <a:masterClrMapping/>
  </p:clrMapOvr>
  <p:transition spd="slow">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6" fill="hold" grpId="0" nodeType="clickEffect">
                                  <p:stCondLst>
                                    <p:cond delay="0"/>
                                  </p:stCondLst>
                                  <p:childTnLst>
                                    <p:set>
                                      <p:cBhvr>
                                        <p:cTn id="10" dur="1" fill="hold">
                                          <p:stCondLst>
                                            <p:cond delay="0"/>
                                          </p:stCondLst>
                                        </p:cTn>
                                        <p:tgtEl>
                                          <p:spTgt spid="19458"/>
                                        </p:tgtEl>
                                        <p:attrNameLst>
                                          <p:attrName>style.visibility</p:attrName>
                                        </p:attrNameLst>
                                      </p:cBhvr>
                                      <p:to>
                                        <p:strVal val="visible"/>
                                      </p:to>
                                    </p:set>
                                    <p:animEffect transition="in" filter="barn(inHorizontal)">
                                      <p:cBhvr>
                                        <p:cTn id="11" dur="500"/>
                                        <p:tgtEl>
                                          <p:spTgt spid="194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ntr" presetSubtype="0" fill="hold" nodeType="clickEffect">
                                  <p:stCondLst>
                                    <p:cond delay="0"/>
                                  </p:stCondLst>
                                  <p:childTnLst>
                                    <p:set>
                                      <p:cBhvr>
                                        <p:cTn id="15" dur="1" fill="hold">
                                          <p:stCondLst>
                                            <p:cond delay="0"/>
                                          </p:stCondLst>
                                        </p:cTn>
                                        <p:tgtEl>
                                          <p:spTgt spid="19492"/>
                                        </p:tgtEl>
                                        <p:attrNameLst>
                                          <p:attrName>style.visibility</p:attrName>
                                        </p:attrNameLst>
                                      </p:cBhvr>
                                      <p:to>
                                        <p:strVal val="visible"/>
                                      </p:to>
                                    </p:set>
                                    <p:anim to="" calcmode="lin" valueType="num">
                                      <p:cBhvr>
                                        <p:cTn id="16" dur="1" fill="hold"/>
                                        <p:tgtEl>
                                          <p:spTgt spid="19492"/>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9493"/>
                                        </p:tgtEl>
                                        <p:attrNameLst>
                                          <p:attrName>style.visibility</p:attrName>
                                        </p:attrNameLst>
                                      </p:cBhvr>
                                      <p:to>
                                        <p:strVal val="visible"/>
                                      </p:to>
                                    </p:set>
                                    <p:animEffect transition="in" filter="box(in)">
                                      <p:cBhvr>
                                        <p:cTn id="21" dur="500"/>
                                        <p:tgtEl>
                                          <p:spTgt spid="1949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6" fill="hold" grpId="0" nodeType="clickEffect">
                                  <p:stCondLst>
                                    <p:cond delay="0"/>
                                  </p:stCondLst>
                                  <p:childTnLst>
                                    <p:set>
                                      <p:cBhvr>
                                        <p:cTn id="25" dur="1" fill="hold">
                                          <p:stCondLst>
                                            <p:cond delay="0"/>
                                          </p:stCondLst>
                                        </p:cTn>
                                        <p:tgtEl>
                                          <p:spTgt spid="19484"/>
                                        </p:tgtEl>
                                        <p:attrNameLst>
                                          <p:attrName>style.visibility</p:attrName>
                                        </p:attrNameLst>
                                      </p:cBhvr>
                                      <p:to>
                                        <p:strVal val="visible"/>
                                      </p:to>
                                    </p:set>
                                    <p:animEffect transition="in" filter="barn(inHorizontal)">
                                      <p:cBhvr>
                                        <p:cTn id="26" dur="500"/>
                                        <p:tgtEl>
                                          <p:spTgt spid="1948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nodeType="clickEffect">
                                  <p:stCondLst>
                                    <p:cond delay="0"/>
                                  </p:stCondLst>
                                  <p:childTnLst>
                                    <p:set>
                                      <p:cBhvr>
                                        <p:cTn id="30" dur="1" fill="hold">
                                          <p:stCondLst>
                                            <p:cond delay="0"/>
                                          </p:stCondLst>
                                        </p:cTn>
                                        <p:tgtEl>
                                          <p:spTgt spid="19486"/>
                                        </p:tgtEl>
                                        <p:attrNameLst>
                                          <p:attrName>style.visibility</p:attrName>
                                        </p:attrNameLst>
                                      </p:cBhvr>
                                      <p:to>
                                        <p:strVal val="visible"/>
                                      </p:to>
                                    </p:set>
                                    <p:anim to="" calcmode="lin" valueType="num">
                                      <p:cBhvr>
                                        <p:cTn id="31" dur="1" fill="hold"/>
                                        <p:tgtEl>
                                          <p:spTgt spid="19486"/>
                                        </p:tgtEl>
                                        <p:attrNameLst>
                                          <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nodeType="clickEffect">
                                  <p:stCondLst>
                                    <p:cond delay="0"/>
                                  </p:stCondLst>
                                  <p:childTnLst>
                                    <p:set>
                                      <p:cBhvr>
                                        <p:cTn id="35" dur="1" fill="hold">
                                          <p:stCondLst>
                                            <p:cond delay="0"/>
                                          </p:stCondLst>
                                        </p:cTn>
                                        <p:tgtEl>
                                          <p:spTgt spid="19477"/>
                                        </p:tgtEl>
                                        <p:attrNameLst>
                                          <p:attrName>style.visibility</p:attrName>
                                        </p:attrNameLst>
                                      </p:cBhvr>
                                      <p:to>
                                        <p:strVal val="visible"/>
                                      </p:to>
                                    </p:set>
                                    <p:animEffect transition="in" filter="box(in)">
                                      <p:cBhvr>
                                        <p:cTn id="36" dur="500"/>
                                        <p:tgtEl>
                                          <p:spTgt spid="1947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26" fill="hold" grpId="0" nodeType="clickEffect">
                                  <p:stCondLst>
                                    <p:cond delay="0"/>
                                  </p:stCondLst>
                                  <p:childTnLst>
                                    <p:set>
                                      <p:cBhvr>
                                        <p:cTn id="40" dur="1" fill="hold">
                                          <p:stCondLst>
                                            <p:cond delay="0"/>
                                          </p:stCondLst>
                                        </p:cTn>
                                        <p:tgtEl>
                                          <p:spTgt spid="19485"/>
                                        </p:tgtEl>
                                        <p:attrNameLst>
                                          <p:attrName>style.visibility</p:attrName>
                                        </p:attrNameLst>
                                      </p:cBhvr>
                                      <p:to>
                                        <p:strVal val="visible"/>
                                      </p:to>
                                    </p:set>
                                    <p:animEffect transition="in" filter="barn(inHorizontal)">
                                      <p:cBhvr>
                                        <p:cTn id="41" dur="500"/>
                                        <p:tgtEl>
                                          <p:spTgt spid="1948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ox(in)">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nimBg="1"/>
      <p:bldP spid="19484" grpId="0" animBg="1"/>
      <p:bldP spid="19485" grpId="0" animBg="1"/>
      <p:bldP spid="13"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1" name="Text Box 21"/>
          <p:cNvSpPr txBox="1">
            <a:spLocks noChangeArrowheads="1"/>
          </p:cNvSpPr>
          <p:nvPr/>
        </p:nvSpPr>
        <p:spPr bwMode="auto">
          <a:xfrm>
            <a:off x="4511824" y="2261190"/>
            <a:ext cx="1629833" cy="1887890"/>
          </a:xfrm>
          <a:prstGeom prst="rect">
            <a:avLst/>
          </a:prstGeom>
          <a:solidFill>
            <a:srgbClr val="FF00FF"/>
          </a:solidFill>
          <a:ln w="9525">
            <a:noFill/>
            <a:miter lim="800000"/>
            <a:headEnd/>
            <a:tailEnd/>
          </a:ln>
          <a:effectLst/>
        </p:spPr>
        <p:txBody>
          <a:bodyPr wrap="square">
            <a:spAutoFit/>
          </a:bodyPr>
          <a:lstStyle/>
          <a:p>
            <a:pPr>
              <a:spcBef>
                <a:spcPct val="50000"/>
              </a:spcBef>
              <a:defRPr/>
            </a:pPr>
            <a:r>
              <a:rPr lang="es-MX" sz="2800" b="1" dirty="0">
                <a:latin typeface="+mn-lt"/>
                <a:ea typeface="MS PGothic" pitchFamily="34" charset="-128"/>
                <a:sym typeface="Symbol"/>
              </a:rPr>
              <a:t>               </a:t>
            </a:r>
            <a:r>
              <a:rPr lang="es-MX" sz="2800" b="1" dirty="0"/>
              <a:t>+</a:t>
            </a:r>
            <a:r>
              <a:rPr lang="es-MX" sz="2800" b="1" dirty="0">
                <a:latin typeface="+mn-lt"/>
                <a:ea typeface="MS PGothic" pitchFamily="34" charset="-128"/>
              </a:rPr>
              <a:t>              </a:t>
            </a:r>
          </a:p>
          <a:p>
            <a:pPr algn="l">
              <a:spcBef>
                <a:spcPct val="50000"/>
              </a:spcBef>
              <a:defRPr/>
            </a:pPr>
            <a:r>
              <a:rPr lang="es-MX" sz="2800" b="1" dirty="0">
                <a:latin typeface="+mn-lt"/>
                <a:ea typeface="MS PGothic" pitchFamily="34" charset="-128"/>
              </a:rPr>
              <a:t>       Al    +</a:t>
            </a:r>
          </a:p>
          <a:p>
            <a:pPr>
              <a:spcBef>
                <a:spcPct val="50000"/>
              </a:spcBef>
              <a:defRPr/>
            </a:pPr>
            <a:r>
              <a:rPr lang="es-MX" sz="2800" b="1" dirty="0">
                <a:latin typeface="+mn-lt"/>
                <a:ea typeface="MS PGothic" pitchFamily="34" charset="-128"/>
              </a:rPr>
              <a:t>               </a:t>
            </a:r>
            <a:r>
              <a:rPr lang="es-MX" sz="2800" b="1" dirty="0"/>
              <a:t>+</a:t>
            </a:r>
            <a:r>
              <a:rPr lang="es-MX" sz="2800" b="1" dirty="0">
                <a:latin typeface="+mn-lt"/>
                <a:ea typeface="MS PGothic" pitchFamily="34" charset="-128"/>
              </a:rPr>
              <a:t>    </a:t>
            </a:r>
          </a:p>
        </p:txBody>
      </p:sp>
      <p:graphicFrame>
        <p:nvGraphicFramePr>
          <p:cNvPr id="9" name="Group 37"/>
          <p:cNvGraphicFramePr>
            <a:graphicFrameLocks noGrp="1"/>
          </p:cNvGraphicFramePr>
          <p:nvPr>
            <p:extLst>
              <p:ext uri="{D42A27DB-BD31-4B8C-83A1-F6EECF244321}">
                <p14:modId xmlns:p14="http://schemas.microsoft.com/office/powerpoint/2010/main" val="236117157"/>
              </p:ext>
            </p:extLst>
          </p:nvPr>
        </p:nvGraphicFramePr>
        <p:xfrm>
          <a:off x="6124467" y="2261190"/>
          <a:ext cx="1627717" cy="648072"/>
        </p:xfrm>
        <a:graphic>
          <a:graphicData uri="http://schemas.openxmlformats.org/drawingml/2006/table">
            <a:tbl>
              <a:tblPr/>
              <a:tblGrid>
                <a:gridCol w="1627717">
                  <a:extLst>
                    <a:ext uri="{9D8B030D-6E8A-4147-A177-3AD203B41FA5}">
                      <a16:colId xmlns:a16="http://schemas.microsoft.com/office/drawing/2014/main" xmlns="" val="20000"/>
                    </a:ext>
                  </a:extLst>
                </a:gridCol>
              </a:tblGrid>
              <a:tr h="6480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800" b="1" i="0" u="none" strike="noStrike" cap="none" normalizeH="0" baseline="0" dirty="0">
                          <a:ln>
                            <a:noFill/>
                          </a:ln>
                          <a:solidFill>
                            <a:schemeClr val="tx1"/>
                          </a:solidFill>
                          <a:effectLst/>
                          <a:latin typeface="Arial" charset="0"/>
                          <a:ea typeface="ＭＳ Ｐゴシック" pitchFamily="34" charset="-128"/>
                          <a:cs typeface="Times New Roman" pitchFamily="18" charset="0"/>
                        </a:rPr>
                        <a:t>−</a:t>
                      </a:r>
                      <a:r>
                        <a:rPr kumimoji="0" lang="es-MX" sz="1200" b="1" i="0" u="none" strike="noStrike" cap="none" normalizeH="0" baseline="0" dirty="0">
                          <a:ln>
                            <a:noFill/>
                          </a:ln>
                          <a:solidFill>
                            <a:schemeClr val="tx1"/>
                          </a:solidFill>
                          <a:effectLst/>
                          <a:latin typeface="Arial" charset="0"/>
                          <a:ea typeface="ＭＳ Ｐゴシック" pitchFamily="34" charset="-128"/>
                          <a:cs typeface="Times New Roman" pitchFamily="18" charset="0"/>
                        </a:rPr>
                        <a:t>      </a:t>
                      </a:r>
                      <a:r>
                        <a:rPr kumimoji="0" lang="es-MX" sz="2800" b="1" i="0" u="none" strike="noStrike" cap="none" normalizeH="0" baseline="0" dirty="0">
                          <a:ln>
                            <a:noFill/>
                          </a:ln>
                          <a:solidFill>
                            <a:schemeClr val="tx1"/>
                          </a:solidFill>
                          <a:effectLst/>
                          <a:latin typeface="Arial" charset="0"/>
                          <a:ea typeface="ＭＳ Ｐゴシック" pitchFamily="34" charset="-128"/>
                          <a:cs typeface="Times New Roman" pitchFamily="18" charset="0"/>
                        </a:rPr>
                        <a:t>OH              </a:t>
                      </a:r>
                      <a:endParaRPr kumimoji="0" lang="es-MX" sz="1800" b="0" i="0" u="none" strike="noStrike" cap="none" normalizeH="0" baseline="0" dirty="0">
                        <a:ln>
                          <a:noFill/>
                        </a:ln>
                        <a:solidFill>
                          <a:schemeClr val="tx1"/>
                        </a:solidFill>
                        <a:effectLst/>
                        <a:latin typeface="Arial" charset="0"/>
                        <a:ea typeface="ＭＳ Ｐゴシック" pitchFamily="34" charset="-128"/>
                      </a:endParaRPr>
                    </a:p>
                  </a:txBody>
                  <a:tcPr marL="121920" marR="121920"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xmlns="" val="10000"/>
                  </a:ext>
                </a:extLst>
              </a:tr>
            </a:tbl>
          </a:graphicData>
        </a:graphic>
      </p:graphicFrame>
      <p:graphicFrame>
        <p:nvGraphicFramePr>
          <p:cNvPr id="10" name="Group 37"/>
          <p:cNvGraphicFramePr>
            <a:graphicFrameLocks noGrp="1"/>
          </p:cNvGraphicFramePr>
          <p:nvPr>
            <p:extLst>
              <p:ext uri="{D42A27DB-BD31-4B8C-83A1-F6EECF244321}">
                <p14:modId xmlns:p14="http://schemas.microsoft.com/office/powerpoint/2010/main" val="445206293"/>
              </p:ext>
            </p:extLst>
          </p:nvPr>
        </p:nvGraphicFramePr>
        <p:xfrm>
          <a:off x="6124467" y="2909262"/>
          <a:ext cx="1627717" cy="648072"/>
        </p:xfrm>
        <a:graphic>
          <a:graphicData uri="http://schemas.openxmlformats.org/drawingml/2006/table">
            <a:tbl>
              <a:tblPr/>
              <a:tblGrid>
                <a:gridCol w="1627717">
                  <a:extLst>
                    <a:ext uri="{9D8B030D-6E8A-4147-A177-3AD203B41FA5}">
                      <a16:colId xmlns:a16="http://schemas.microsoft.com/office/drawing/2014/main" xmlns="" val="20000"/>
                    </a:ext>
                  </a:extLst>
                </a:gridCol>
              </a:tblGrid>
              <a:tr h="64807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800" b="1" i="0" u="none" strike="noStrike" cap="none" normalizeH="0" baseline="0" dirty="0">
                          <a:ln>
                            <a:noFill/>
                          </a:ln>
                          <a:solidFill>
                            <a:schemeClr val="tx1"/>
                          </a:solidFill>
                          <a:effectLst/>
                          <a:latin typeface="Arial" charset="0"/>
                          <a:ea typeface="ＭＳ Ｐゴシック" pitchFamily="34" charset="-128"/>
                          <a:cs typeface="Times New Roman" pitchFamily="18" charset="0"/>
                        </a:rPr>
                        <a:t>−</a:t>
                      </a:r>
                      <a:r>
                        <a:rPr kumimoji="0" lang="es-MX" sz="1200" b="1" i="0" u="none" strike="noStrike" cap="none" normalizeH="0" baseline="0" dirty="0">
                          <a:ln>
                            <a:noFill/>
                          </a:ln>
                          <a:solidFill>
                            <a:schemeClr val="tx1"/>
                          </a:solidFill>
                          <a:effectLst/>
                          <a:latin typeface="Arial" charset="0"/>
                          <a:ea typeface="ＭＳ Ｐゴシック" pitchFamily="34" charset="-128"/>
                          <a:cs typeface="Times New Roman" pitchFamily="18" charset="0"/>
                        </a:rPr>
                        <a:t>      </a:t>
                      </a:r>
                      <a:r>
                        <a:rPr kumimoji="0" lang="es-MX" sz="2800" b="1" i="0" u="none" strike="noStrike" cap="none" normalizeH="0" baseline="0" dirty="0">
                          <a:ln>
                            <a:noFill/>
                          </a:ln>
                          <a:solidFill>
                            <a:schemeClr val="tx1"/>
                          </a:solidFill>
                          <a:effectLst/>
                          <a:latin typeface="Arial" charset="0"/>
                          <a:ea typeface="ＭＳ Ｐゴシック" pitchFamily="34" charset="-128"/>
                          <a:cs typeface="Times New Roman" pitchFamily="18" charset="0"/>
                        </a:rPr>
                        <a:t>OH              </a:t>
                      </a:r>
                      <a:endParaRPr kumimoji="0" lang="es-MX" sz="1800" b="0" i="0" u="none" strike="noStrike" cap="none" normalizeH="0" baseline="0" dirty="0">
                        <a:ln>
                          <a:noFill/>
                        </a:ln>
                        <a:solidFill>
                          <a:schemeClr val="tx1"/>
                        </a:solidFill>
                        <a:effectLst/>
                        <a:latin typeface="Arial" charset="0"/>
                        <a:ea typeface="ＭＳ Ｐゴシック" pitchFamily="34" charset="-128"/>
                      </a:endParaRPr>
                    </a:p>
                  </a:txBody>
                  <a:tcPr marL="121920" marR="121920"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xmlns="" val="10000"/>
                  </a:ext>
                </a:extLst>
              </a:tr>
            </a:tbl>
          </a:graphicData>
        </a:graphic>
      </p:graphicFrame>
      <p:graphicFrame>
        <p:nvGraphicFramePr>
          <p:cNvPr id="11" name="Group 37"/>
          <p:cNvGraphicFramePr>
            <a:graphicFrameLocks noGrp="1"/>
          </p:cNvGraphicFramePr>
          <p:nvPr>
            <p:extLst>
              <p:ext uri="{D42A27DB-BD31-4B8C-83A1-F6EECF244321}">
                <p14:modId xmlns:p14="http://schemas.microsoft.com/office/powerpoint/2010/main" val="3148616915"/>
              </p:ext>
            </p:extLst>
          </p:nvPr>
        </p:nvGraphicFramePr>
        <p:xfrm>
          <a:off x="6124467" y="3541652"/>
          <a:ext cx="1627717" cy="591746"/>
        </p:xfrm>
        <a:graphic>
          <a:graphicData uri="http://schemas.openxmlformats.org/drawingml/2006/table">
            <a:tbl>
              <a:tblPr/>
              <a:tblGrid>
                <a:gridCol w="1627717">
                  <a:extLst>
                    <a:ext uri="{9D8B030D-6E8A-4147-A177-3AD203B41FA5}">
                      <a16:colId xmlns:a16="http://schemas.microsoft.com/office/drawing/2014/main" xmlns="" val="20000"/>
                    </a:ext>
                  </a:extLst>
                </a:gridCol>
              </a:tblGrid>
              <a:tr h="5917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800" b="1" i="0" u="none" strike="noStrike" cap="none" normalizeH="0" baseline="0" dirty="0">
                          <a:ln>
                            <a:noFill/>
                          </a:ln>
                          <a:solidFill>
                            <a:schemeClr val="tx1"/>
                          </a:solidFill>
                          <a:effectLst/>
                          <a:latin typeface="Arial" charset="0"/>
                          <a:ea typeface="ＭＳ Ｐゴシック" pitchFamily="34" charset="-128"/>
                          <a:cs typeface="Times New Roman" pitchFamily="18" charset="0"/>
                        </a:rPr>
                        <a:t>−</a:t>
                      </a:r>
                      <a:r>
                        <a:rPr kumimoji="0" lang="es-MX" sz="1200" b="1" i="0" u="none" strike="noStrike" cap="none" normalizeH="0" baseline="0" dirty="0">
                          <a:ln>
                            <a:noFill/>
                          </a:ln>
                          <a:solidFill>
                            <a:schemeClr val="tx1"/>
                          </a:solidFill>
                          <a:effectLst/>
                          <a:latin typeface="Arial" charset="0"/>
                          <a:ea typeface="ＭＳ Ｐゴシック" pitchFamily="34" charset="-128"/>
                          <a:cs typeface="Times New Roman" pitchFamily="18" charset="0"/>
                        </a:rPr>
                        <a:t>      </a:t>
                      </a:r>
                      <a:r>
                        <a:rPr kumimoji="0" lang="es-MX" sz="2800" b="1" i="0" u="none" strike="noStrike" cap="none" normalizeH="0" baseline="0" dirty="0">
                          <a:ln>
                            <a:noFill/>
                          </a:ln>
                          <a:solidFill>
                            <a:schemeClr val="tx1"/>
                          </a:solidFill>
                          <a:effectLst/>
                          <a:latin typeface="Arial" charset="0"/>
                          <a:ea typeface="ＭＳ Ｐゴシック" pitchFamily="34" charset="-128"/>
                          <a:cs typeface="Times New Roman" pitchFamily="18" charset="0"/>
                        </a:rPr>
                        <a:t>OH              </a:t>
                      </a:r>
                      <a:endParaRPr kumimoji="0" lang="es-MX" sz="1800" b="0" i="0" u="none" strike="noStrike" cap="none" normalizeH="0" baseline="0" dirty="0">
                        <a:ln>
                          <a:noFill/>
                        </a:ln>
                        <a:solidFill>
                          <a:schemeClr val="tx1"/>
                        </a:solidFill>
                        <a:effectLst/>
                        <a:latin typeface="Arial" charset="0"/>
                        <a:ea typeface="ＭＳ Ｐゴシック" pitchFamily="34" charset="-128"/>
                      </a:endParaRPr>
                    </a:p>
                  </a:txBody>
                  <a:tcPr marL="121920" marR="121920" marT="45721" marB="4572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00"/>
                    </a:solidFill>
                  </a:tcPr>
                </a:tc>
                <a:extLst>
                  <a:ext uri="{0D108BD9-81ED-4DB2-BD59-A6C34878D82A}">
                    <a16:rowId xmlns:a16="http://schemas.microsoft.com/office/drawing/2014/main" xmlns="" val="10000"/>
                  </a:ext>
                </a:extLst>
              </a:tr>
            </a:tbl>
          </a:graphicData>
        </a:graphic>
      </p:graphicFrame>
      <p:sp>
        <p:nvSpPr>
          <p:cNvPr id="16" name="15 CuadroTexto"/>
          <p:cNvSpPr txBox="1">
            <a:spLocks noChangeArrowheads="1"/>
          </p:cNvSpPr>
          <p:nvPr/>
        </p:nvSpPr>
        <p:spPr bwMode="auto">
          <a:xfrm>
            <a:off x="3143252" y="4110038"/>
            <a:ext cx="5429249" cy="461962"/>
          </a:xfrm>
          <a:prstGeom prst="rect">
            <a:avLst/>
          </a:prstGeom>
          <a:solidFill>
            <a:schemeClr val="bg1"/>
          </a:solidFill>
          <a:ln w="9525">
            <a:noFill/>
            <a:miter lim="800000"/>
            <a:headEnd/>
            <a:tailEnd/>
          </a:ln>
        </p:spPr>
        <p:txBody>
          <a:bodyPr>
            <a:spAutoFit/>
          </a:bodyPr>
          <a:lstStyle/>
          <a:p>
            <a:endParaRPr lang="es-CL" altLang="es-MX" sz="2400" dirty="0">
              <a:solidFill>
                <a:srgbClr val="0000FF"/>
              </a:solidFill>
              <a:cs typeface="Arial" charset="0"/>
            </a:endParaRPr>
          </a:p>
        </p:txBody>
      </p:sp>
      <p:sp>
        <p:nvSpPr>
          <p:cNvPr id="17" name="16 CuadroTexto"/>
          <p:cNvSpPr txBox="1">
            <a:spLocks noChangeArrowheads="1"/>
          </p:cNvSpPr>
          <p:nvPr/>
        </p:nvSpPr>
        <p:spPr bwMode="auto">
          <a:xfrm>
            <a:off x="3143672" y="5085184"/>
            <a:ext cx="5273401" cy="461665"/>
          </a:xfrm>
          <a:prstGeom prst="rect">
            <a:avLst/>
          </a:prstGeom>
          <a:solidFill>
            <a:schemeClr val="bg1"/>
          </a:solidFill>
          <a:ln w="9525">
            <a:noFill/>
            <a:miter lim="800000"/>
            <a:headEnd/>
            <a:tailEnd/>
          </a:ln>
        </p:spPr>
        <p:txBody>
          <a:bodyPr wrap="square">
            <a:spAutoFit/>
          </a:bodyPr>
          <a:lstStyle/>
          <a:p>
            <a:r>
              <a:rPr lang="es-MX" altLang="es-MX" sz="2400" b="1" dirty="0">
                <a:solidFill>
                  <a:srgbClr val="0000FF"/>
                </a:solidFill>
                <a:cs typeface="Arial" charset="0"/>
              </a:rPr>
              <a:t>Al(OH)</a:t>
            </a:r>
            <a:r>
              <a:rPr lang="es-MX" altLang="es-MX" sz="2400" b="1" baseline="-25000" dirty="0">
                <a:solidFill>
                  <a:srgbClr val="0000FF"/>
                </a:solidFill>
                <a:cs typeface="Arial" charset="0"/>
              </a:rPr>
              <a:t>3 </a:t>
            </a:r>
            <a:r>
              <a:rPr lang="es-MX" altLang="es-MX" sz="2400" b="1" dirty="0">
                <a:solidFill>
                  <a:srgbClr val="0000FF"/>
                </a:solidFill>
                <a:cs typeface="Arial" charset="0"/>
              </a:rPr>
              <a:t>  Hidróxido de aluminio</a:t>
            </a:r>
            <a:endParaRPr lang="es-CL" altLang="es-MX" sz="2400" dirty="0">
              <a:solidFill>
                <a:srgbClr val="0000FF"/>
              </a:solidFill>
              <a:cs typeface="Arial" charset="0"/>
            </a:endParaRPr>
          </a:p>
        </p:txBody>
      </p:sp>
      <p:sp>
        <p:nvSpPr>
          <p:cNvPr id="18" name="17 CuadroTexto"/>
          <p:cNvSpPr txBox="1">
            <a:spLocks noChangeArrowheads="1"/>
          </p:cNvSpPr>
          <p:nvPr/>
        </p:nvSpPr>
        <p:spPr bwMode="auto">
          <a:xfrm>
            <a:off x="2207568" y="5847655"/>
            <a:ext cx="7992888" cy="461665"/>
          </a:xfrm>
          <a:prstGeom prst="rect">
            <a:avLst/>
          </a:prstGeom>
          <a:solidFill>
            <a:schemeClr val="bg1"/>
          </a:solidFill>
          <a:ln w="9525">
            <a:noFill/>
            <a:miter lim="800000"/>
            <a:headEnd/>
            <a:tailEnd/>
          </a:ln>
        </p:spPr>
        <p:txBody>
          <a:bodyPr wrap="square">
            <a:spAutoFit/>
          </a:bodyPr>
          <a:lstStyle/>
          <a:p>
            <a:r>
              <a:rPr lang="es-MX" altLang="es-MX" sz="2400" b="1" dirty="0">
                <a:solidFill>
                  <a:srgbClr val="0000FF"/>
                </a:solidFill>
                <a:cs typeface="Arial" charset="0"/>
              </a:rPr>
              <a:t>El paréntesis indica que hay tres iones hidróxidos</a:t>
            </a:r>
            <a:endParaRPr lang="es-CL" altLang="es-MX" sz="2400" dirty="0">
              <a:solidFill>
                <a:srgbClr val="0000FF"/>
              </a:solidFill>
              <a:cs typeface="Arial" charset="0"/>
            </a:endParaRPr>
          </a:p>
        </p:txBody>
      </p:sp>
      <p:sp>
        <p:nvSpPr>
          <p:cNvPr id="19" name="18 CuadroTexto"/>
          <p:cNvSpPr txBox="1">
            <a:spLocks noChangeArrowheads="1"/>
          </p:cNvSpPr>
          <p:nvPr/>
        </p:nvSpPr>
        <p:spPr bwMode="auto">
          <a:xfrm>
            <a:off x="1415480" y="188913"/>
            <a:ext cx="9412932" cy="830262"/>
          </a:xfrm>
          <a:prstGeom prst="rect">
            <a:avLst/>
          </a:prstGeom>
          <a:solidFill>
            <a:schemeClr val="bg1"/>
          </a:solidFill>
          <a:ln w="9525">
            <a:noFill/>
            <a:miter lim="800000"/>
            <a:headEnd/>
            <a:tailEnd/>
          </a:ln>
        </p:spPr>
        <p:txBody>
          <a:bodyPr wrap="square">
            <a:spAutoFit/>
          </a:bodyPr>
          <a:lstStyle/>
          <a:p>
            <a:pPr algn="ctr"/>
            <a:r>
              <a:rPr lang="es-MX" altLang="es-MX" sz="2400" b="1" dirty="0">
                <a:solidFill>
                  <a:srgbClr val="0000FF"/>
                </a:solidFill>
                <a:cs typeface="Arial" charset="0"/>
              </a:rPr>
              <a:t>¿Qué hacemos cuando se quiere formar el compuesto formado por el ion aluminio y el ion hidróxido?</a:t>
            </a:r>
            <a:endParaRPr lang="es-CL" altLang="es-MX" sz="2400" dirty="0">
              <a:solidFill>
                <a:srgbClr val="0000FF"/>
              </a:solidFill>
              <a:cs typeface="Arial" charset="0"/>
            </a:endParaRPr>
          </a:p>
        </p:txBody>
      </p:sp>
      <p:sp>
        <p:nvSpPr>
          <p:cNvPr id="20" name="19 CuadroTexto"/>
          <p:cNvSpPr txBox="1">
            <a:spLocks noChangeArrowheads="1"/>
          </p:cNvSpPr>
          <p:nvPr/>
        </p:nvSpPr>
        <p:spPr bwMode="auto">
          <a:xfrm>
            <a:off x="1703512" y="1116856"/>
            <a:ext cx="8784976" cy="1016000"/>
          </a:xfrm>
          <a:prstGeom prst="rect">
            <a:avLst/>
          </a:prstGeom>
          <a:solidFill>
            <a:schemeClr val="bg1"/>
          </a:solidFill>
          <a:ln w="9525">
            <a:noFill/>
            <a:miter lim="800000"/>
            <a:headEnd/>
            <a:tailEnd/>
          </a:ln>
        </p:spPr>
        <p:txBody>
          <a:bodyPr wrap="square">
            <a:spAutoFit/>
          </a:bodyPr>
          <a:lstStyle/>
          <a:p>
            <a:pPr algn="just"/>
            <a:r>
              <a:rPr lang="es-MX" altLang="es-MX" sz="2000" b="1" dirty="0">
                <a:solidFill>
                  <a:srgbClr val="0000FF"/>
                </a:solidFill>
                <a:cs typeface="Arial" charset="0"/>
              </a:rPr>
              <a:t>Buscamos el rectángulo del ion aluminio (Al</a:t>
            </a:r>
            <a:r>
              <a:rPr lang="es-MX" altLang="es-MX" sz="2000" b="1" baseline="30000" dirty="0">
                <a:solidFill>
                  <a:srgbClr val="0000FF"/>
                </a:solidFill>
                <a:cs typeface="Arial" charset="0"/>
              </a:rPr>
              <a:t>3+</a:t>
            </a:r>
            <a:r>
              <a:rPr lang="es-MX" altLang="es-MX" sz="2000" b="1" dirty="0">
                <a:solidFill>
                  <a:srgbClr val="0000FF"/>
                </a:solidFill>
                <a:cs typeface="Arial" charset="0"/>
              </a:rPr>
              <a:t>) y los rectángulos del ion hidróxido (OH</a:t>
            </a:r>
            <a:r>
              <a:rPr lang="es-MX" altLang="es-MX" sz="2000" b="1" baseline="30000" dirty="0">
                <a:solidFill>
                  <a:srgbClr val="0000FF"/>
                </a:solidFill>
                <a:cs typeface="Arial" charset="0"/>
              </a:rPr>
              <a:t>−</a:t>
            </a:r>
            <a:r>
              <a:rPr lang="es-MX" altLang="es-MX" sz="2000" b="1" dirty="0">
                <a:solidFill>
                  <a:srgbClr val="0000FF"/>
                </a:solidFill>
                <a:cs typeface="Arial" charset="0"/>
              </a:rPr>
              <a:t>). Para que el compuesto sea eléctricamente neutro,  intervienen un ion aluminio (Al</a:t>
            </a:r>
            <a:r>
              <a:rPr lang="es-MX" altLang="es-MX" sz="2000" b="1" baseline="30000" dirty="0">
                <a:solidFill>
                  <a:srgbClr val="0000FF"/>
                </a:solidFill>
                <a:cs typeface="Arial" charset="0"/>
              </a:rPr>
              <a:t>3+</a:t>
            </a:r>
            <a:r>
              <a:rPr lang="es-MX" altLang="es-MX" sz="2000" b="1" dirty="0">
                <a:solidFill>
                  <a:srgbClr val="0000FF"/>
                </a:solidFill>
                <a:cs typeface="Arial" charset="0"/>
              </a:rPr>
              <a:t>) y tres iones hidróxido (OH</a:t>
            </a:r>
            <a:r>
              <a:rPr lang="es-MX" altLang="es-MX" sz="2000" b="1" baseline="30000" dirty="0">
                <a:solidFill>
                  <a:srgbClr val="0000FF"/>
                </a:solidFill>
                <a:cs typeface="Arial" charset="0"/>
              </a:rPr>
              <a:t>−</a:t>
            </a:r>
            <a:r>
              <a:rPr lang="es-MX" altLang="es-MX" sz="2000" b="1" dirty="0">
                <a:solidFill>
                  <a:srgbClr val="0000FF"/>
                </a:solidFill>
                <a:cs typeface="Arial" charset="0"/>
              </a:rPr>
              <a:t>)</a:t>
            </a:r>
            <a:endParaRPr lang="es-CL" altLang="es-MX" sz="2000" dirty="0">
              <a:solidFill>
                <a:srgbClr val="0000FF"/>
              </a:solidFill>
              <a:cs typeface="Arial" charset="0"/>
            </a:endParaRPr>
          </a:p>
        </p:txBody>
      </p:sp>
      <p:sp>
        <p:nvSpPr>
          <p:cNvPr id="21" name="20 CuadroTexto"/>
          <p:cNvSpPr txBox="1">
            <a:spLocks noChangeArrowheads="1"/>
          </p:cNvSpPr>
          <p:nvPr/>
        </p:nvSpPr>
        <p:spPr bwMode="auto">
          <a:xfrm>
            <a:off x="8328249" y="4902259"/>
            <a:ext cx="2376264" cy="830997"/>
          </a:xfrm>
          <a:prstGeom prst="rect">
            <a:avLst/>
          </a:prstGeom>
          <a:noFill/>
          <a:ln w="9525">
            <a:noFill/>
            <a:miter lim="800000"/>
            <a:headEnd/>
            <a:tailEnd/>
          </a:ln>
        </p:spPr>
        <p:txBody>
          <a:bodyPr wrap="square">
            <a:spAutoFit/>
          </a:bodyPr>
          <a:lstStyle/>
          <a:p>
            <a:pPr algn="ctr"/>
            <a:r>
              <a:rPr lang="es-CL" altLang="es-MX" sz="2400" b="1" dirty="0">
                <a:solidFill>
                  <a:srgbClr val="FF0000"/>
                </a:solidFill>
              </a:rPr>
              <a:t>¿Por qué éste nombre?</a:t>
            </a:r>
          </a:p>
        </p:txBody>
      </p:sp>
      <p:sp>
        <p:nvSpPr>
          <p:cNvPr id="25" name="24 CuadroTexto"/>
          <p:cNvSpPr txBox="1"/>
          <p:nvPr/>
        </p:nvSpPr>
        <p:spPr>
          <a:xfrm>
            <a:off x="1991544" y="4233282"/>
            <a:ext cx="8640961" cy="707886"/>
          </a:xfrm>
          <a:prstGeom prst="rect">
            <a:avLst/>
          </a:prstGeom>
          <a:noFill/>
        </p:spPr>
        <p:txBody>
          <a:bodyPr wrap="square" rtlCol="0">
            <a:spAutoFit/>
          </a:bodyPr>
          <a:lstStyle/>
          <a:p>
            <a:r>
              <a:rPr lang="es-MX" altLang="es-MX" sz="2000" b="1" dirty="0">
                <a:solidFill>
                  <a:srgbClr val="0000FF"/>
                </a:solidFill>
                <a:cs typeface="Arial" charset="0"/>
              </a:rPr>
              <a:t>Se observa que las cargas se equilibran. Se obtiene el compuesto, cuya fórmula y nombre, de acuerdo a las reglas anteriores es:</a:t>
            </a:r>
            <a:endParaRPr lang="es-CL" sz="2000" dirty="0"/>
          </a:p>
        </p:txBody>
      </p:sp>
    </p:spTree>
    <p:custDataLst>
      <p:tags r:id="rId1"/>
    </p:custDataLst>
  </p:cSld>
  <p:clrMapOvr>
    <a:masterClrMapping/>
  </p:clrMapOvr>
  <p:transition spd="slow">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501"/>
                                        </p:tgtEl>
                                        <p:attrNameLst>
                                          <p:attrName>style.visibility</p:attrName>
                                        </p:attrNameLst>
                                      </p:cBhvr>
                                      <p:to>
                                        <p:strVal val="visible"/>
                                      </p:to>
                                    </p:set>
                                    <p:animEffect transition="in" filter="box(in)">
                                      <p:cBhvr>
                                        <p:cTn id="17" dur="500"/>
                                        <p:tgtEl>
                                          <p:spTgt spid="205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in)">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ox(in)">
                                      <p:cBhvr>
                                        <p:cTn id="37" dur="500"/>
                                        <p:tgtEl>
                                          <p:spTgt spid="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in)">
                                      <p:cBhvr>
                                        <p:cTn id="42" dur="500"/>
                                        <p:tgtEl>
                                          <p:spTgt spid="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ox(in)">
                                      <p:cBhvr>
                                        <p:cTn id="47" dur="500"/>
                                        <p:tgtEl>
                                          <p:spTgt spid="1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ox(in)">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1" grpId="0" animBg="1"/>
      <p:bldP spid="17" grpId="0" animBg="1"/>
      <p:bldP spid="18" grpId="0" animBg="1"/>
      <p:bldP spid="19" grpId="0" animBg="1"/>
      <p:bldP spid="20" grpId="0" animBg="1"/>
      <p:bldP spid="21"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271588" y="1033463"/>
            <a:ext cx="9793287"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MX" sz="2800" b="1">
                <a:solidFill>
                  <a:srgbClr val="0000FF"/>
                </a:solidFill>
                <a:latin typeface="Arial" panose="020B0604020202020204" pitchFamily="34" charset="0"/>
                <a:cs typeface="Arial" panose="020B0604020202020204" pitchFamily="34" charset="0"/>
              </a:rPr>
              <a:t>¿Cuál es el compuesto si se combina el Al</a:t>
            </a:r>
            <a:r>
              <a:rPr lang="es-MX" altLang="es-MX" sz="2800" b="1" baseline="30000">
                <a:solidFill>
                  <a:srgbClr val="0000FF"/>
                </a:solidFill>
                <a:latin typeface="Arial" panose="020B0604020202020204" pitchFamily="34" charset="0"/>
                <a:cs typeface="Arial" panose="020B0604020202020204" pitchFamily="34" charset="0"/>
              </a:rPr>
              <a:t>3+</a:t>
            </a:r>
            <a:r>
              <a:rPr lang="es-MX" altLang="es-MX" sz="2800" b="1">
                <a:solidFill>
                  <a:srgbClr val="0000FF"/>
                </a:solidFill>
                <a:latin typeface="Arial" panose="020B0604020202020204" pitchFamily="34" charset="0"/>
                <a:cs typeface="Arial" panose="020B0604020202020204" pitchFamily="34" charset="0"/>
              </a:rPr>
              <a:t> con O</a:t>
            </a:r>
            <a:r>
              <a:rPr lang="es-MX" altLang="es-MX" sz="2800" b="1" baseline="30000">
                <a:solidFill>
                  <a:srgbClr val="0000FF"/>
                </a:solidFill>
                <a:latin typeface="Arial" panose="020B0604020202020204" pitchFamily="34" charset="0"/>
                <a:cs typeface="Arial" panose="020B0604020202020204" pitchFamily="34" charset="0"/>
              </a:rPr>
              <a:t>2−</a:t>
            </a:r>
            <a:r>
              <a:rPr lang="es-MX" altLang="es-MX" sz="2800" b="1">
                <a:solidFill>
                  <a:srgbClr val="0000FF"/>
                </a:solidFill>
                <a:latin typeface="Arial" panose="020B0604020202020204" pitchFamily="34" charset="0"/>
                <a:cs typeface="Arial" panose="020B0604020202020204" pitchFamily="34" charset="0"/>
              </a:rPr>
              <a:t>?</a:t>
            </a:r>
          </a:p>
        </p:txBody>
      </p:sp>
      <p:sp>
        <p:nvSpPr>
          <p:cNvPr id="44035" name="Text Box 23"/>
          <p:cNvSpPr txBox="1">
            <a:spLocks noChangeArrowheads="1"/>
          </p:cNvSpPr>
          <p:nvPr/>
        </p:nvSpPr>
        <p:spPr bwMode="auto">
          <a:xfrm>
            <a:off x="6197600" y="2132856"/>
            <a:ext cx="3786188" cy="273921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MX" sz="2400" b="1" dirty="0">
                <a:solidFill>
                  <a:srgbClr val="0000FF"/>
                </a:solidFill>
                <a:latin typeface="Arial" panose="020B0604020202020204" pitchFamily="34" charset="0"/>
                <a:cs typeface="Arial" panose="020B0604020202020204" pitchFamily="34" charset="0"/>
              </a:rPr>
              <a:t>La formula se equilibra con seis cargas positivas y seis cargas negativas.                      El resultado es </a:t>
            </a:r>
            <a:r>
              <a:rPr lang="es-MX" altLang="es-MX" sz="2800" b="1" dirty="0">
                <a:solidFill>
                  <a:srgbClr val="0000FF"/>
                </a:solidFill>
                <a:latin typeface="Arial" panose="020B0604020202020204" pitchFamily="34" charset="0"/>
                <a:cs typeface="Arial" panose="020B0604020202020204" pitchFamily="34" charset="0"/>
              </a:rPr>
              <a:t>Al</a:t>
            </a:r>
            <a:r>
              <a:rPr lang="es-MX" altLang="es-MX" sz="2800" b="1" baseline="-30000" dirty="0">
                <a:solidFill>
                  <a:srgbClr val="0000FF"/>
                </a:solidFill>
                <a:latin typeface="Arial" panose="020B0604020202020204" pitchFamily="34" charset="0"/>
                <a:cs typeface="Arial" panose="020B0604020202020204" pitchFamily="34" charset="0"/>
              </a:rPr>
              <a:t>2</a:t>
            </a:r>
            <a:r>
              <a:rPr lang="es-MX" altLang="es-MX" sz="2800" b="1" dirty="0">
                <a:solidFill>
                  <a:srgbClr val="0000FF"/>
                </a:solidFill>
                <a:latin typeface="Arial" panose="020B0604020202020204" pitchFamily="34" charset="0"/>
                <a:cs typeface="Arial" panose="020B0604020202020204" pitchFamily="34" charset="0"/>
              </a:rPr>
              <a:t>O</a:t>
            </a:r>
            <a:r>
              <a:rPr lang="es-MX" altLang="es-MX" sz="2800" b="1" baseline="-30000" dirty="0">
                <a:solidFill>
                  <a:srgbClr val="0000FF"/>
                </a:solidFill>
                <a:latin typeface="Arial" panose="020B0604020202020204" pitchFamily="34" charset="0"/>
                <a:cs typeface="Arial" panose="020B0604020202020204" pitchFamily="34" charset="0"/>
              </a:rPr>
              <a:t>3 </a:t>
            </a:r>
            <a:r>
              <a:rPr lang="es-MX" altLang="es-MX" sz="2400" b="1" dirty="0">
                <a:solidFill>
                  <a:srgbClr val="0000FF"/>
                </a:solidFill>
                <a:latin typeface="Arial" panose="020B0604020202020204" pitchFamily="34" charset="0"/>
                <a:cs typeface="Arial" panose="020B0604020202020204" pitchFamily="34" charset="0"/>
              </a:rPr>
              <a:t>y su nombre es </a:t>
            </a:r>
            <a:r>
              <a:rPr lang="es-MX" altLang="es-MX" sz="2400" b="1" dirty="0">
                <a:solidFill>
                  <a:srgbClr val="FF0000"/>
                </a:solidFill>
                <a:latin typeface="Arial" panose="020B0604020202020204" pitchFamily="34" charset="0"/>
                <a:cs typeface="Arial" panose="020B0604020202020204" pitchFamily="34" charset="0"/>
              </a:rPr>
              <a:t>óxido de aluminio</a:t>
            </a:r>
            <a:endParaRPr lang="es-MX" altLang="es-MX" sz="2800" b="1" baseline="-30000" dirty="0">
              <a:solidFill>
                <a:srgbClr val="FF0000"/>
              </a:solidFill>
              <a:latin typeface="Arial" panose="020B0604020202020204" pitchFamily="34" charset="0"/>
              <a:cs typeface="Arial" panose="020B0604020202020204" pitchFamily="34" charset="0"/>
            </a:endParaRPr>
          </a:p>
        </p:txBody>
      </p:sp>
      <p:sp>
        <p:nvSpPr>
          <p:cNvPr id="10" name="Text Box 21"/>
          <p:cNvSpPr txBox="1">
            <a:spLocks noChangeArrowheads="1"/>
          </p:cNvSpPr>
          <p:nvPr/>
        </p:nvSpPr>
        <p:spPr bwMode="auto">
          <a:xfrm>
            <a:off x="3125788" y="2028602"/>
            <a:ext cx="1222375" cy="1816100"/>
          </a:xfrm>
          <a:prstGeom prst="rect">
            <a:avLst/>
          </a:prstGeom>
          <a:solidFill>
            <a:srgbClr val="FF00FF"/>
          </a:solidFill>
          <a:ln w="9525">
            <a:noFill/>
            <a:miter lim="800000"/>
            <a:headEnd/>
            <a:tailEnd/>
          </a:ln>
          <a:effectLst/>
        </p:spPr>
        <p:txBody>
          <a:bodyPr>
            <a:spAutoFit/>
          </a:bodyPr>
          <a:lstStyle/>
          <a:p>
            <a:pPr algn="ctr" eaLnBrk="1" hangingPunct="1">
              <a:spcBef>
                <a:spcPct val="50000"/>
              </a:spcBef>
              <a:defRPr/>
            </a:pPr>
            <a:r>
              <a:rPr lang="es-MX" sz="2800" b="1" dirty="0">
                <a:latin typeface="+mn-lt"/>
              </a:rPr>
              <a:t>       +</a:t>
            </a:r>
          </a:p>
          <a:p>
            <a:pPr algn="ctr" eaLnBrk="1" hangingPunct="1">
              <a:spcBef>
                <a:spcPct val="50000"/>
              </a:spcBef>
              <a:defRPr/>
            </a:pPr>
            <a:r>
              <a:rPr lang="es-MX" sz="2800" b="1" dirty="0">
                <a:latin typeface="+mn-lt"/>
              </a:rPr>
              <a:t>Al    +</a:t>
            </a:r>
          </a:p>
          <a:p>
            <a:pPr algn="ctr" eaLnBrk="1" hangingPunct="1">
              <a:spcBef>
                <a:spcPct val="50000"/>
              </a:spcBef>
              <a:defRPr/>
            </a:pPr>
            <a:r>
              <a:rPr lang="es-MX" sz="2800" b="1" dirty="0">
                <a:latin typeface="+mn-lt"/>
              </a:rPr>
              <a:t>       +</a:t>
            </a:r>
          </a:p>
        </p:txBody>
      </p:sp>
      <p:sp>
        <p:nvSpPr>
          <p:cNvPr id="11" name="Text Box 21"/>
          <p:cNvSpPr txBox="1">
            <a:spLocks noChangeArrowheads="1"/>
          </p:cNvSpPr>
          <p:nvPr/>
        </p:nvSpPr>
        <p:spPr bwMode="auto">
          <a:xfrm>
            <a:off x="3125788" y="3989164"/>
            <a:ext cx="1222375" cy="1816100"/>
          </a:xfrm>
          <a:prstGeom prst="rect">
            <a:avLst/>
          </a:prstGeom>
          <a:solidFill>
            <a:srgbClr val="FF00FF"/>
          </a:solidFill>
          <a:ln w="9525">
            <a:noFill/>
            <a:miter lim="800000"/>
            <a:headEnd/>
            <a:tailEnd/>
          </a:ln>
          <a:effectLst/>
        </p:spPr>
        <p:txBody>
          <a:bodyPr>
            <a:spAutoFit/>
          </a:bodyPr>
          <a:lstStyle/>
          <a:p>
            <a:pPr algn="ctr" eaLnBrk="1" hangingPunct="1">
              <a:spcBef>
                <a:spcPct val="50000"/>
              </a:spcBef>
              <a:defRPr/>
            </a:pPr>
            <a:r>
              <a:rPr lang="es-MX" sz="2800" b="1" dirty="0">
                <a:latin typeface="+mn-lt"/>
              </a:rPr>
              <a:t>       +</a:t>
            </a:r>
          </a:p>
          <a:p>
            <a:pPr algn="ctr" eaLnBrk="1" hangingPunct="1">
              <a:spcBef>
                <a:spcPct val="50000"/>
              </a:spcBef>
              <a:defRPr/>
            </a:pPr>
            <a:r>
              <a:rPr lang="es-MX" sz="2800" b="1" dirty="0">
                <a:latin typeface="+mn-lt"/>
              </a:rPr>
              <a:t>Al    +</a:t>
            </a:r>
          </a:p>
          <a:p>
            <a:pPr algn="ctr" eaLnBrk="1" hangingPunct="1">
              <a:spcBef>
                <a:spcPct val="50000"/>
              </a:spcBef>
              <a:defRPr/>
            </a:pPr>
            <a:r>
              <a:rPr lang="es-MX" sz="2800" b="1" dirty="0">
                <a:latin typeface="+mn-lt"/>
              </a:rPr>
              <a:t>       +</a:t>
            </a:r>
          </a:p>
        </p:txBody>
      </p:sp>
      <p:graphicFrame>
        <p:nvGraphicFramePr>
          <p:cNvPr id="12" name="Group 21"/>
          <p:cNvGraphicFramePr>
            <a:graphicFrameLocks noGrp="1"/>
          </p:cNvGraphicFramePr>
          <p:nvPr>
            <p:extLst>
              <p:ext uri="{D42A27DB-BD31-4B8C-83A1-F6EECF244321}">
                <p14:modId xmlns:p14="http://schemas.microsoft.com/office/powerpoint/2010/main" val="2181124010"/>
              </p:ext>
            </p:extLst>
          </p:nvPr>
        </p:nvGraphicFramePr>
        <p:xfrm>
          <a:off x="4367808" y="2044477"/>
          <a:ext cx="1220788" cy="1128712"/>
        </p:xfrm>
        <a:graphic>
          <a:graphicData uri="http://schemas.openxmlformats.org/drawingml/2006/table">
            <a:tbl>
              <a:tblPr/>
              <a:tblGrid>
                <a:gridCol w="1220788">
                  <a:extLst>
                    <a:ext uri="{9D8B030D-6E8A-4147-A177-3AD203B41FA5}">
                      <a16:colId xmlns:a16="http://schemas.microsoft.com/office/drawing/2014/main" xmlns="" val="20000"/>
                    </a:ext>
                  </a:extLst>
                </a:gridCol>
              </a:tblGrid>
              <a:tr h="11287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1" i="0" u="none" strike="noStrike" cap="none" normalizeH="0" baseline="0" dirty="0">
                          <a:ln>
                            <a:noFill/>
                          </a:ln>
                          <a:solidFill>
                            <a:srgbClr val="0000FF"/>
                          </a:solidFill>
                          <a:effectLst/>
                          <a:latin typeface="Arial"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sz="2400" b="1" i="0" u="none" strike="noStrike" cap="none" normalizeH="0" baseline="0" dirty="0">
                          <a:ln>
                            <a:noFill/>
                          </a:ln>
                          <a:solidFill>
                            <a:srgbClr val="0000FF"/>
                          </a:solidFill>
                          <a:effectLst/>
                          <a:latin typeface="Arial" charset="0"/>
                          <a:cs typeface="Times New Roman" pitchFamily="18" charset="0"/>
                        </a:rPr>
                        <a:t>     </a:t>
                      </a:r>
                      <a:r>
                        <a:rPr kumimoji="0" lang="es-MX" sz="2800" b="1" i="0" u="none" strike="noStrike" cap="none" normalizeH="0" baseline="0" dirty="0">
                          <a:ln>
                            <a:noFill/>
                          </a:ln>
                          <a:solidFill>
                            <a:srgbClr val="0000FF"/>
                          </a:solidFill>
                          <a:effectLst/>
                          <a:latin typeface="Arial" charset="0"/>
                          <a:cs typeface="Times New Roman" pitchFamily="18" charset="0"/>
                        </a:rPr>
                        <a: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2000" b="1" i="0" u="none" strike="noStrike" cap="none" normalizeH="0" baseline="0" dirty="0">
                          <a:ln>
                            <a:noFill/>
                          </a:ln>
                          <a:solidFill>
                            <a:srgbClr val="0000FF"/>
                          </a:solidFill>
                          <a:effectLst/>
                          <a:latin typeface="Arial" charset="0"/>
                          <a:cs typeface="Times New Roman" pitchFamily="18" charset="0"/>
                        </a:rPr>
                        <a:t>−</a:t>
                      </a:r>
                      <a:endParaRPr kumimoji="0" lang="es-MX" sz="2000" b="0" i="0" u="none" strike="noStrike" cap="none" normalizeH="0" baseline="0" dirty="0">
                        <a:ln>
                          <a:noFill/>
                        </a:ln>
                        <a:solidFill>
                          <a:srgbClr val="0000FF"/>
                        </a:solidFill>
                        <a:effectLst/>
                        <a:latin typeface="Arial" charset="0"/>
                      </a:endParaRPr>
                    </a:p>
                  </a:txBody>
                  <a:tcPr marT="45759" marB="4575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xmlns="" val="10000"/>
                  </a:ext>
                </a:extLst>
              </a:tr>
            </a:tbl>
          </a:graphicData>
        </a:graphic>
      </p:graphicFrame>
      <p:graphicFrame>
        <p:nvGraphicFramePr>
          <p:cNvPr id="13" name="Group 21"/>
          <p:cNvGraphicFramePr>
            <a:graphicFrameLocks noGrp="1"/>
          </p:cNvGraphicFramePr>
          <p:nvPr>
            <p:extLst>
              <p:ext uri="{D42A27DB-BD31-4B8C-83A1-F6EECF244321}">
                <p14:modId xmlns:p14="http://schemas.microsoft.com/office/powerpoint/2010/main" val="1962902447"/>
              </p:ext>
            </p:extLst>
          </p:nvPr>
        </p:nvGraphicFramePr>
        <p:xfrm>
          <a:off x="4367808" y="3341464"/>
          <a:ext cx="1220788" cy="1127338"/>
        </p:xfrm>
        <a:graphic>
          <a:graphicData uri="http://schemas.openxmlformats.org/drawingml/2006/table">
            <a:tbl>
              <a:tblPr/>
              <a:tblGrid>
                <a:gridCol w="1220788">
                  <a:extLst>
                    <a:ext uri="{9D8B030D-6E8A-4147-A177-3AD203B41FA5}">
                      <a16:colId xmlns:a16="http://schemas.microsoft.com/office/drawing/2014/main" xmlns="" val="20000"/>
                    </a:ext>
                  </a:extLst>
                </a:gridCol>
              </a:tblGrid>
              <a:tr h="1127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1" i="0" u="none" strike="noStrike" cap="none" normalizeH="0" baseline="0" dirty="0">
                          <a:ln>
                            <a:noFill/>
                          </a:ln>
                          <a:solidFill>
                            <a:srgbClr val="0000FF"/>
                          </a:solidFill>
                          <a:effectLst/>
                          <a:latin typeface="Arial"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sz="2400" b="1" i="0" u="none" strike="noStrike" cap="none" normalizeH="0" baseline="0" dirty="0">
                          <a:ln>
                            <a:noFill/>
                          </a:ln>
                          <a:solidFill>
                            <a:schemeClr val="bg2"/>
                          </a:solidFill>
                          <a:effectLst/>
                          <a:latin typeface="Arial" charset="0"/>
                          <a:cs typeface="Times New Roman" pitchFamily="18" charset="0"/>
                        </a:rPr>
                        <a:t>     </a:t>
                      </a:r>
                      <a:r>
                        <a:rPr kumimoji="0" lang="es-MX" sz="2800" b="1" i="0" u="none" strike="noStrike" cap="none" normalizeH="0" baseline="0" dirty="0">
                          <a:ln>
                            <a:noFill/>
                          </a:ln>
                          <a:solidFill>
                            <a:srgbClr val="0000FF"/>
                          </a:solidFill>
                          <a:effectLst/>
                          <a:latin typeface="Arial" charset="0"/>
                          <a:cs typeface="Times New Roman" pitchFamily="18" charset="0"/>
                        </a:rPr>
                        <a: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2000" b="1" i="0" u="none" strike="noStrike" cap="none" normalizeH="0" baseline="0" dirty="0">
                          <a:ln>
                            <a:noFill/>
                          </a:ln>
                          <a:solidFill>
                            <a:srgbClr val="0000FF"/>
                          </a:solidFill>
                          <a:effectLst/>
                          <a:latin typeface="Arial" charset="0"/>
                          <a:cs typeface="Times New Roman" pitchFamily="18" charset="0"/>
                        </a:rPr>
                        <a:t>−</a:t>
                      </a:r>
                      <a:endParaRPr kumimoji="0" lang="es-MX" sz="2000" b="0" i="0" u="none" strike="noStrike" cap="none" normalizeH="0" baseline="0" dirty="0">
                        <a:ln>
                          <a:noFill/>
                        </a:ln>
                        <a:solidFill>
                          <a:srgbClr val="0000FF"/>
                        </a:solidFill>
                        <a:effectLst/>
                        <a:latin typeface="Arial" charset="0"/>
                      </a:endParaRPr>
                    </a:p>
                  </a:txBody>
                  <a:tcPr marT="45509" marB="455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xmlns="" val="10000"/>
                  </a:ext>
                </a:extLst>
              </a:tr>
            </a:tbl>
          </a:graphicData>
        </a:graphic>
      </p:graphicFrame>
      <p:graphicFrame>
        <p:nvGraphicFramePr>
          <p:cNvPr id="14" name="Group 21"/>
          <p:cNvGraphicFramePr>
            <a:graphicFrameLocks noGrp="1"/>
          </p:cNvGraphicFramePr>
          <p:nvPr>
            <p:extLst>
              <p:ext uri="{D42A27DB-BD31-4B8C-83A1-F6EECF244321}">
                <p14:modId xmlns:p14="http://schemas.microsoft.com/office/powerpoint/2010/main" val="1494440205"/>
              </p:ext>
            </p:extLst>
          </p:nvPr>
        </p:nvGraphicFramePr>
        <p:xfrm>
          <a:off x="4367808" y="4662264"/>
          <a:ext cx="1220788" cy="1127338"/>
        </p:xfrm>
        <a:graphic>
          <a:graphicData uri="http://schemas.openxmlformats.org/drawingml/2006/table">
            <a:tbl>
              <a:tblPr/>
              <a:tblGrid>
                <a:gridCol w="1220788">
                  <a:extLst>
                    <a:ext uri="{9D8B030D-6E8A-4147-A177-3AD203B41FA5}">
                      <a16:colId xmlns:a16="http://schemas.microsoft.com/office/drawing/2014/main" xmlns="" val="20000"/>
                    </a:ext>
                  </a:extLst>
                </a:gridCol>
              </a:tblGrid>
              <a:tr h="1127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1" i="0" u="none" strike="noStrike" cap="none" normalizeH="0" baseline="0" dirty="0">
                          <a:ln>
                            <a:noFill/>
                          </a:ln>
                          <a:solidFill>
                            <a:srgbClr val="0000FF"/>
                          </a:solidFill>
                          <a:effectLst/>
                          <a:latin typeface="Arial"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sz="2400" b="1" i="0" u="none" strike="noStrike" cap="none" normalizeH="0" baseline="0" dirty="0">
                          <a:ln>
                            <a:noFill/>
                          </a:ln>
                          <a:solidFill>
                            <a:schemeClr val="bg2"/>
                          </a:solidFill>
                          <a:effectLst/>
                          <a:latin typeface="Arial" charset="0"/>
                          <a:cs typeface="Times New Roman" pitchFamily="18" charset="0"/>
                        </a:rPr>
                        <a:t>     </a:t>
                      </a:r>
                      <a:r>
                        <a:rPr kumimoji="0" lang="es-MX" sz="2800" b="1" i="0" u="none" strike="noStrike" cap="none" normalizeH="0" baseline="0" dirty="0">
                          <a:ln>
                            <a:noFill/>
                          </a:ln>
                          <a:solidFill>
                            <a:srgbClr val="0000FF"/>
                          </a:solidFill>
                          <a:effectLst/>
                          <a:latin typeface="Arial" charset="0"/>
                          <a:cs typeface="Times New Roman" pitchFamily="18" charset="0"/>
                        </a:rPr>
                        <a:t>O</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s-MX" sz="2000" b="1" i="0" u="none" strike="noStrike" cap="none" normalizeH="0" baseline="0" dirty="0">
                          <a:ln>
                            <a:noFill/>
                          </a:ln>
                          <a:solidFill>
                            <a:srgbClr val="0000FF"/>
                          </a:solidFill>
                          <a:effectLst/>
                          <a:latin typeface="Arial" charset="0"/>
                          <a:cs typeface="Times New Roman" pitchFamily="18" charset="0"/>
                        </a:rPr>
                        <a:t>−</a:t>
                      </a:r>
                      <a:endParaRPr kumimoji="0" lang="es-MX" sz="2000" b="0" i="0" u="none" strike="noStrike" cap="none" normalizeH="0" baseline="0" dirty="0">
                        <a:ln>
                          <a:noFill/>
                        </a:ln>
                        <a:solidFill>
                          <a:srgbClr val="0000FF"/>
                        </a:solidFill>
                        <a:effectLst/>
                        <a:latin typeface="Arial" charset="0"/>
                      </a:endParaRPr>
                    </a:p>
                  </a:txBody>
                  <a:tcPr marT="45509" marB="455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xmlns="" val="10000"/>
                  </a:ext>
                </a:extLst>
              </a:tr>
            </a:tbl>
          </a:graphicData>
        </a:graphic>
      </p:graphicFrame>
      <p:sp>
        <p:nvSpPr>
          <p:cNvPr id="44056" name="17 CuadroTexto"/>
          <p:cNvSpPr txBox="1">
            <a:spLocks noChangeArrowheads="1"/>
          </p:cNvSpPr>
          <p:nvPr/>
        </p:nvSpPr>
        <p:spPr bwMode="auto">
          <a:xfrm>
            <a:off x="6960096" y="5014917"/>
            <a:ext cx="22322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CL" altLang="es-MX" sz="2400" b="1" dirty="0">
                <a:solidFill>
                  <a:srgbClr val="FF0000"/>
                </a:solidFill>
                <a:latin typeface="Arial" panose="020B0604020202020204" pitchFamily="34" charset="0"/>
              </a:rPr>
              <a:t>¿Por qué éste nombre?</a:t>
            </a:r>
          </a:p>
        </p:txBody>
      </p:sp>
    </p:spTree>
    <p:custDataLst>
      <p:tags r:id="rId1"/>
    </p:custDataLst>
  </p:cSld>
  <p:clrMapOvr>
    <a:masterClrMapping/>
  </p:clrMapOvr>
  <p:transition spd="slow">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ox(in)">
                                      <p:cBhvr>
                                        <p:cTn id="7" dur="500"/>
                                        <p:tgtEl>
                                          <p:spTgt spid="440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ox(in)">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500"/>
                                        <p:tgtEl>
                                          <p:spTgt spid="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4035"/>
                                        </p:tgtEl>
                                        <p:attrNameLst>
                                          <p:attrName>style.visibility</p:attrName>
                                        </p:attrNameLst>
                                      </p:cBhvr>
                                      <p:to>
                                        <p:strVal val="visible"/>
                                      </p:to>
                                    </p:set>
                                    <p:animEffect transition="in" filter="box(in)">
                                      <p:cBhvr>
                                        <p:cTn id="37" dur="500"/>
                                        <p:tgtEl>
                                          <p:spTgt spid="440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4056"/>
                                        </p:tgtEl>
                                        <p:attrNameLst>
                                          <p:attrName>style.visibility</p:attrName>
                                        </p:attrNameLst>
                                      </p:cBhvr>
                                      <p:to>
                                        <p:strVal val="visible"/>
                                      </p:to>
                                    </p:set>
                                    <p:animEffect transition="in" filter="box(in)">
                                      <p:cBhvr>
                                        <p:cTn id="42" dur="500"/>
                                        <p:tgtEl>
                                          <p:spTgt spid="44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nimBg="1"/>
      <p:bldP spid="44035" grpId="0" animBg="1"/>
      <p:bldP spid="10" grpId="0" animBg="1"/>
      <p:bldP spid="11" grpId="0" animBg="1"/>
      <p:bldP spid="4405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063750" y="852488"/>
            <a:ext cx="37449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s-ES_tradnl" altLang="es-MX" sz="2600" b="1">
                <a:solidFill>
                  <a:srgbClr val="0000FF"/>
                </a:solidFill>
                <a:latin typeface="Arial" panose="020B0604020202020204" pitchFamily="34" charset="0"/>
              </a:rPr>
              <a:t> Compuesto químico</a:t>
            </a:r>
            <a:endParaRPr lang="es-ES" altLang="es-MX" sz="2600" b="1">
              <a:solidFill>
                <a:srgbClr val="0000FF"/>
              </a:solidFill>
              <a:latin typeface="Arial" panose="020B0604020202020204" pitchFamily="34" charset="0"/>
            </a:endParaRPr>
          </a:p>
        </p:txBody>
      </p:sp>
      <p:sp>
        <p:nvSpPr>
          <p:cNvPr id="22531" name="Text Box 3"/>
          <p:cNvSpPr txBox="1">
            <a:spLocks noChangeArrowheads="1"/>
          </p:cNvSpPr>
          <p:nvPr/>
        </p:nvSpPr>
        <p:spPr bwMode="auto">
          <a:xfrm>
            <a:off x="6781800" y="1524000"/>
            <a:ext cx="3276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s-ES_tradnl" altLang="es-MX" sz="2600" b="1">
                <a:solidFill>
                  <a:srgbClr val="FF0000"/>
                </a:solidFill>
                <a:latin typeface="Arial" panose="020B0604020202020204" pitchFamily="34" charset="0"/>
              </a:rPr>
              <a:t>Nombre químico</a:t>
            </a:r>
            <a:endParaRPr lang="es-ES" altLang="es-MX" sz="2600" b="1">
              <a:solidFill>
                <a:srgbClr val="FF0000"/>
              </a:solidFill>
              <a:latin typeface="Arial" panose="020B0604020202020204" pitchFamily="34" charset="0"/>
            </a:endParaRPr>
          </a:p>
        </p:txBody>
      </p:sp>
      <p:sp>
        <p:nvSpPr>
          <p:cNvPr id="22532" name="Text Box 4"/>
          <p:cNvSpPr txBox="1">
            <a:spLocks noChangeArrowheads="1"/>
          </p:cNvSpPr>
          <p:nvPr/>
        </p:nvSpPr>
        <p:spPr bwMode="auto">
          <a:xfrm>
            <a:off x="6705600" y="304800"/>
            <a:ext cx="3276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50000"/>
              </a:spcBef>
              <a:buFontTx/>
              <a:buNone/>
            </a:pPr>
            <a:r>
              <a:rPr lang="es-ES_tradnl" altLang="es-MX" sz="2600" b="1">
                <a:solidFill>
                  <a:srgbClr val="FF0000"/>
                </a:solidFill>
                <a:latin typeface="Arial" panose="020B0604020202020204" pitchFamily="34" charset="0"/>
              </a:rPr>
              <a:t>Fórmula química</a:t>
            </a:r>
            <a:endParaRPr lang="es-ES" altLang="es-MX" sz="2600" b="1">
              <a:solidFill>
                <a:srgbClr val="FF0000"/>
              </a:solidFill>
              <a:latin typeface="Arial" panose="020B0604020202020204" pitchFamily="34" charset="0"/>
            </a:endParaRPr>
          </a:p>
        </p:txBody>
      </p:sp>
      <p:sp>
        <p:nvSpPr>
          <p:cNvPr id="22533" name="Line 5"/>
          <p:cNvSpPr>
            <a:spLocks noChangeShapeType="1"/>
          </p:cNvSpPr>
          <p:nvPr/>
        </p:nvSpPr>
        <p:spPr bwMode="auto">
          <a:xfrm>
            <a:off x="2286000" y="838200"/>
            <a:ext cx="33528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22534" name="Line 6"/>
          <p:cNvSpPr>
            <a:spLocks noChangeShapeType="1"/>
          </p:cNvSpPr>
          <p:nvPr/>
        </p:nvSpPr>
        <p:spPr bwMode="auto">
          <a:xfrm>
            <a:off x="2286000" y="1447800"/>
            <a:ext cx="33528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22535" name="Line 7"/>
          <p:cNvSpPr>
            <a:spLocks noChangeShapeType="1"/>
          </p:cNvSpPr>
          <p:nvPr/>
        </p:nvSpPr>
        <p:spPr bwMode="auto">
          <a:xfrm>
            <a:off x="6705600" y="304800"/>
            <a:ext cx="33528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22536" name="Line 8"/>
          <p:cNvSpPr>
            <a:spLocks noChangeShapeType="1"/>
          </p:cNvSpPr>
          <p:nvPr/>
        </p:nvSpPr>
        <p:spPr bwMode="auto">
          <a:xfrm>
            <a:off x="6705600" y="838200"/>
            <a:ext cx="33528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22537" name="Line 9"/>
          <p:cNvSpPr>
            <a:spLocks noChangeShapeType="1"/>
          </p:cNvSpPr>
          <p:nvPr/>
        </p:nvSpPr>
        <p:spPr bwMode="auto">
          <a:xfrm>
            <a:off x="6705600" y="1524000"/>
            <a:ext cx="33528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22538" name="Line 10"/>
          <p:cNvSpPr>
            <a:spLocks noChangeShapeType="1"/>
          </p:cNvSpPr>
          <p:nvPr/>
        </p:nvSpPr>
        <p:spPr bwMode="auto">
          <a:xfrm>
            <a:off x="6705600" y="2057400"/>
            <a:ext cx="33528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22539" name="Line 11"/>
          <p:cNvSpPr>
            <a:spLocks noChangeShapeType="1"/>
          </p:cNvSpPr>
          <p:nvPr/>
        </p:nvSpPr>
        <p:spPr bwMode="auto">
          <a:xfrm>
            <a:off x="2286000" y="838200"/>
            <a:ext cx="0" cy="609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22540" name="Line 12"/>
          <p:cNvSpPr>
            <a:spLocks noChangeShapeType="1"/>
          </p:cNvSpPr>
          <p:nvPr/>
        </p:nvSpPr>
        <p:spPr bwMode="auto">
          <a:xfrm>
            <a:off x="5638800" y="838200"/>
            <a:ext cx="0" cy="6096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22541" name="Line 13"/>
          <p:cNvSpPr>
            <a:spLocks noChangeShapeType="1"/>
          </p:cNvSpPr>
          <p:nvPr/>
        </p:nvSpPr>
        <p:spPr bwMode="auto">
          <a:xfrm>
            <a:off x="6705600" y="304800"/>
            <a:ext cx="0" cy="5334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22542" name="Line 14"/>
          <p:cNvSpPr>
            <a:spLocks noChangeShapeType="1"/>
          </p:cNvSpPr>
          <p:nvPr/>
        </p:nvSpPr>
        <p:spPr bwMode="auto">
          <a:xfrm>
            <a:off x="10058400" y="1524000"/>
            <a:ext cx="0" cy="5334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22543" name="Line 15"/>
          <p:cNvSpPr>
            <a:spLocks noChangeShapeType="1"/>
          </p:cNvSpPr>
          <p:nvPr/>
        </p:nvSpPr>
        <p:spPr bwMode="auto">
          <a:xfrm>
            <a:off x="10058400" y="304800"/>
            <a:ext cx="0" cy="5334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22544" name="Line 16"/>
          <p:cNvSpPr>
            <a:spLocks noChangeShapeType="1"/>
          </p:cNvSpPr>
          <p:nvPr/>
        </p:nvSpPr>
        <p:spPr bwMode="auto">
          <a:xfrm>
            <a:off x="6705600" y="1524000"/>
            <a:ext cx="0" cy="5334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22545" name="Line 17"/>
          <p:cNvSpPr>
            <a:spLocks noChangeShapeType="1"/>
          </p:cNvSpPr>
          <p:nvPr/>
        </p:nvSpPr>
        <p:spPr bwMode="auto">
          <a:xfrm>
            <a:off x="5638800" y="1143000"/>
            <a:ext cx="381000" cy="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22546" name="Line 18"/>
          <p:cNvSpPr>
            <a:spLocks noChangeShapeType="1"/>
          </p:cNvSpPr>
          <p:nvPr/>
        </p:nvSpPr>
        <p:spPr bwMode="auto">
          <a:xfrm>
            <a:off x="6019800" y="609600"/>
            <a:ext cx="0" cy="11430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22547" name="Line 19"/>
          <p:cNvSpPr>
            <a:spLocks noChangeShapeType="1"/>
          </p:cNvSpPr>
          <p:nvPr/>
        </p:nvSpPr>
        <p:spPr bwMode="auto">
          <a:xfrm>
            <a:off x="6019800" y="1752600"/>
            <a:ext cx="609600"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CL"/>
          </a:p>
        </p:txBody>
      </p:sp>
      <p:sp>
        <p:nvSpPr>
          <p:cNvPr id="22548" name="Line 20"/>
          <p:cNvSpPr>
            <a:spLocks noChangeShapeType="1"/>
          </p:cNvSpPr>
          <p:nvPr/>
        </p:nvSpPr>
        <p:spPr bwMode="auto">
          <a:xfrm>
            <a:off x="6019800" y="533400"/>
            <a:ext cx="609600" cy="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s-CL"/>
          </a:p>
        </p:txBody>
      </p:sp>
      <p:sp>
        <p:nvSpPr>
          <p:cNvPr id="22549" name="Line 21"/>
          <p:cNvSpPr>
            <a:spLocks noChangeShapeType="1"/>
          </p:cNvSpPr>
          <p:nvPr/>
        </p:nvSpPr>
        <p:spPr bwMode="auto">
          <a:xfrm flipV="1">
            <a:off x="6019800" y="533400"/>
            <a:ext cx="0" cy="152400"/>
          </a:xfrm>
          <a:prstGeom prst="line">
            <a:avLst/>
          </a:prstGeom>
          <a:noFill/>
          <a:ln w="2857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CL"/>
          </a:p>
        </p:txBody>
      </p:sp>
      <p:sp>
        <p:nvSpPr>
          <p:cNvPr id="22550" name="Text Box 22"/>
          <p:cNvSpPr txBox="1">
            <a:spLocks noChangeArrowheads="1"/>
          </p:cNvSpPr>
          <p:nvPr/>
        </p:nvSpPr>
        <p:spPr bwMode="auto">
          <a:xfrm>
            <a:off x="2290763" y="2205038"/>
            <a:ext cx="4597400" cy="39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50000"/>
              </a:spcBef>
              <a:buFontTx/>
              <a:buNone/>
            </a:pPr>
            <a:r>
              <a:rPr lang="es-ES_tradnl" altLang="es-MX" sz="2000" b="1">
                <a:solidFill>
                  <a:srgbClr val="0000FF"/>
                </a:solidFill>
                <a:latin typeface="Arial" panose="020B0604020202020204" pitchFamily="34" charset="0"/>
              </a:rPr>
              <a:t>La</a:t>
            </a:r>
            <a:r>
              <a:rPr lang="es-ES_tradnl" altLang="es-MX" sz="2000" b="1">
                <a:latin typeface="Arial" panose="020B0604020202020204" pitchFamily="34" charset="0"/>
              </a:rPr>
              <a:t> </a:t>
            </a:r>
            <a:r>
              <a:rPr lang="es-ES_tradnl" altLang="es-MX" sz="2000" b="1">
                <a:solidFill>
                  <a:srgbClr val="FF0000"/>
                </a:solidFill>
                <a:latin typeface="Arial" panose="020B0604020202020204" pitchFamily="34" charset="0"/>
              </a:rPr>
              <a:t>FÓRMULA  QUÍMICA</a:t>
            </a:r>
            <a:r>
              <a:rPr lang="es-ES_tradnl" altLang="es-MX" sz="2000" b="1">
                <a:solidFill>
                  <a:srgbClr val="0000FF"/>
                </a:solidFill>
                <a:latin typeface="Arial" panose="020B0604020202020204" pitchFamily="34" charset="0"/>
              </a:rPr>
              <a:t>,   indica  los  elementos que la constituyen  y  proporciona, toda la información referida a los EO y la relación numérica  en  que  intervienen  sus  respectivos átomos o iones</a:t>
            </a:r>
          </a:p>
          <a:p>
            <a:pPr algn="just">
              <a:spcBef>
                <a:spcPct val="50000"/>
              </a:spcBef>
              <a:buFontTx/>
              <a:buNone/>
            </a:pPr>
            <a:r>
              <a:rPr lang="es-ES_tradnl" altLang="es-MX" sz="2000" b="1">
                <a:solidFill>
                  <a:srgbClr val="0000FF"/>
                </a:solidFill>
                <a:latin typeface="Arial" panose="020B0604020202020204" pitchFamily="34" charset="0"/>
              </a:rPr>
              <a:t> El </a:t>
            </a:r>
            <a:r>
              <a:rPr lang="es-ES_tradnl" altLang="es-MX" sz="2000" b="1">
                <a:latin typeface="Arial" panose="020B0604020202020204" pitchFamily="34" charset="0"/>
              </a:rPr>
              <a:t> </a:t>
            </a:r>
            <a:r>
              <a:rPr lang="es-ES_tradnl" altLang="es-MX" sz="2000" b="1">
                <a:solidFill>
                  <a:srgbClr val="FF0000"/>
                </a:solidFill>
                <a:latin typeface="Arial" panose="020B0604020202020204" pitchFamily="34" charset="0"/>
              </a:rPr>
              <a:t>NOMBRE  QUÍMICO</a:t>
            </a:r>
            <a:r>
              <a:rPr lang="es-ES_tradnl" altLang="es-MX" sz="2000" b="1">
                <a:solidFill>
                  <a:srgbClr val="0000FF"/>
                </a:solidFill>
                <a:latin typeface="Arial" panose="020B0604020202020204" pitchFamily="34" charset="0"/>
              </a:rPr>
              <a:t>,   es  la  trascripción de la fórmula en términos de un lenguaje común y que se rige por determinadas normas y reglas específicas dictadas por la IUPAC</a:t>
            </a:r>
            <a:r>
              <a:rPr lang="es-ES_tradnl" altLang="es-MX" sz="2000" b="1">
                <a:latin typeface="Arial" panose="020B0604020202020204" pitchFamily="34" charset="0"/>
              </a:rPr>
              <a:t>                              </a:t>
            </a:r>
            <a:endParaRPr lang="es-ES" altLang="es-MX" sz="2000" b="1">
              <a:latin typeface="Arial" panose="020B0604020202020204" pitchFamily="34" charset="0"/>
            </a:endParaRPr>
          </a:p>
        </p:txBody>
      </p:sp>
      <p:pic>
        <p:nvPicPr>
          <p:cNvPr id="22551" name="25 Imagen" descr="https://upload.wikimedia.org/wikipedia/commons/thumb/e/e6/Clorato_de_calcio_(Arreglado).jpg/300px-Clorato_de_calcio_(Arreglado).jpg"/>
          <p:cNvPicPr>
            <a:picLocks noChangeAspect="1" noChangeArrowheads="1"/>
          </p:cNvPicPr>
          <p:nvPr/>
        </p:nvPicPr>
        <p:blipFill>
          <a:blip r:embed="rId2" cstate="print">
            <a:extLst>
              <a:ext uri="{28A0092B-C50C-407E-A947-70E740481C1C}">
                <a14:useLocalDpi xmlns:a14="http://schemas.microsoft.com/office/drawing/2010/main" val="0"/>
              </a:ext>
            </a:extLst>
          </a:blip>
          <a:srcRect t="11980" b="3125"/>
          <a:stretch>
            <a:fillRect/>
          </a:stretch>
        </p:blipFill>
        <p:spPr bwMode="auto">
          <a:xfrm>
            <a:off x="7175500" y="2324100"/>
            <a:ext cx="286385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2" name="26 CuadroTexto"/>
          <p:cNvSpPr txBox="1">
            <a:spLocks noChangeArrowheads="1"/>
          </p:cNvSpPr>
          <p:nvPr/>
        </p:nvSpPr>
        <p:spPr bwMode="auto">
          <a:xfrm>
            <a:off x="7248525" y="4767263"/>
            <a:ext cx="2808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CL" altLang="es-CL" sz="2400" b="1">
                <a:solidFill>
                  <a:srgbClr val="0000FF"/>
                </a:solidFill>
                <a:latin typeface="Arial" panose="020B0604020202020204" pitchFamily="34" charset="0"/>
              </a:rPr>
              <a:t>Clor</a:t>
            </a:r>
            <a:r>
              <a:rPr lang="es-CL" altLang="es-CL" sz="2400" b="1">
                <a:solidFill>
                  <a:srgbClr val="FF0000"/>
                </a:solidFill>
                <a:latin typeface="Arial" panose="020B0604020202020204" pitchFamily="34" charset="0"/>
              </a:rPr>
              <a:t>ato</a:t>
            </a:r>
            <a:r>
              <a:rPr lang="es-CL" altLang="es-CL" sz="2400" b="1">
                <a:solidFill>
                  <a:srgbClr val="0000FF"/>
                </a:solidFill>
                <a:latin typeface="Arial" panose="020B0604020202020204" pitchFamily="34" charset="0"/>
              </a:rPr>
              <a:t> de calcio</a:t>
            </a:r>
          </a:p>
        </p:txBody>
      </p:sp>
      <p:cxnSp>
        <p:nvCxnSpPr>
          <p:cNvPr id="22553" name="32 Conector recto de flecha"/>
          <p:cNvCxnSpPr>
            <a:cxnSpLocks noChangeShapeType="1"/>
          </p:cNvCxnSpPr>
          <p:nvPr/>
        </p:nvCxnSpPr>
        <p:spPr bwMode="auto">
          <a:xfrm flipV="1">
            <a:off x="7680325" y="3933825"/>
            <a:ext cx="144463" cy="9350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54" name="34 Conector recto de flecha"/>
          <p:cNvCxnSpPr>
            <a:cxnSpLocks noChangeShapeType="1"/>
          </p:cNvCxnSpPr>
          <p:nvPr/>
        </p:nvCxnSpPr>
        <p:spPr bwMode="auto">
          <a:xfrm flipV="1">
            <a:off x="7896225" y="3429000"/>
            <a:ext cx="503238" cy="5048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55" name="36 Conector recto de flecha"/>
          <p:cNvCxnSpPr>
            <a:cxnSpLocks noChangeShapeType="1"/>
          </p:cNvCxnSpPr>
          <p:nvPr/>
        </p:nvCxnSpPr>
        <p:spPr bwMode="auto">
          <a:xfrm>
            <a:off x="8256588" y="5229225"/>
            <a:ext cx="0" cy="50323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2556" name="38 Conector recto de flecha"/>
          <p:cNvCxnSpPr>
            <a:cxnSpLocks noChangeShapeType="1"/>
          </p:cNvCxnSpPr>
          <p:nvPr/>
        </p:nvCxnSpPr>
        <p:spPr bwMode="auto">
          <a:xfrm>
            <a:off x="8328025" y="5661025"/>
            <a:ext cx="1800225"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2557" name="41 Conector recto de flecha"/>
          <p:cNvCxnSpPr>
            <a:cxnSpLocks noChangeShapeType="1"/>
          </p:cNvCxnSpPr>
          <p:nvPr/>
        </p:nvCxnSpPr>
        <p:spPr bwMode="auto">
          <a:xfrm flipV="1">
            <a:off x="10128250" y="2708275"/>
            <a:ext cx="0" cy="288131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2558" name="44 Conector recto de flecha"/>
          <p:cNvCxnSpPr>
            <a:cxnSpLocks noChangeShapeType="1"/>
          </p:cNvCxnSpPr>
          <p:nvPr/>
        </p:nvCxnSpPr>
        <p:spPr bwMode="auto">
          <a:xfrm flipH="1">
            <a:off x="8904288" y="2708275"/>
            <a:ext cx="1223962" cy="21590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2559" name="45 Conector recto de flecha"/>
          <p:cNvCxnSpPr>
            <a:cxnSpLocks noChangeShapeType="1"/>
          </p:cNvCxnSpPr>
          <p:nvPr/>
        </p:nvCxnSpPr>
        <p:spPr bwMode="auto">
          <a:xfrm flipV="1">
            <a:off x="9336088" y="4221163"/>
            <a:ext cx="0" cy="57626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60" name="47 Conector recto de flecha"/>
          <p:cNvCxnSpPr>
            <a:cxnSpLocks noChangeShapeType="1"/>
          </p:cNvCxnSpPr>
          <p:nvPr/>
        </p:nvCxnSpPr>
        <p:spPr bwMode="auto">
          <a:xfrm>
            <a:off x="7464425" y="4221163"/>
            <a:ext cx="1800225" cy="0"/>
          </a:xfrm>
          <a:prstGeom prst="straightConnector1">
            <a:avLst/>
          </a:prstGeom>
          <a:noFill/>
          <a:ln w="9525"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22561" name="53 Conector recto de flecha"/>
          <p:cNvCxnSpPr>
            <a:cxnSpLocks noChangeShapeType="1"/>
          </p:cNvCxnSpPr>
          <p:nvPr/>
        </p:nvCxnSpPr>
        <p:spPr bwMode="auto">
          <a:xfrm flipV="1">
            <a:off x="7464425" y="3429000"/>
            <a:ext cx="0" cy="7921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2562" name="59 CuadroTexto"/>
          <p:cNvSpPr txBox="1">
            <a:spLocks noChangeArrowheads="1"/>
          </p:cNvSpPr>
          <p:nvPr/>
        </p:nvSpPr>
        <p:spPr bwMode="auto">
          <a:xfrm>
            <a:off x="6959600" y="5805488"/>
            <a:ext cx="33845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CL" altLang="es-CL" sz="1600" b="1">
                <a:solidFill>
                  <a:srgbClr val="FF0000"/>
                </a:solidFill>
                <a:latin typeface="Arial" panose="020B0604020202020204" pitchFamily="34" charset="0"/>
              </a:rPr>
              <a:t>Función inorgánica - oxisal</a:t>
            </a:r>
          </a:p>
        </p:txBody>
      </p:sp>
      <p:cxnSp>
        <p:nvCxnSpPr>
          <p:cNvPr id="35" name="34 Conector recto de flecha"/>
          <p:cNvCxnSpPr>
            <a:cxnSpLocks noChangeShapeType="1"/>
          </p:cNvCxnSpPr>
          <p:nvPr/>
        </p:nvCxnSpPr>
        <p:spPr bwMode="auto">
          <a:xfrm>
            <a:off x="7752184" y="2636912"/>
            <a:ext cx="151607" cy="21602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8" name="37 CuadroTexto"/>
          <p:cNvSpPr txBox="1"/>
          <p:nvPr/>
        </p:nvSpPr>
        <p:spPr>
          <a:xfrm>
            <a:off x="7392144" y="2298358"/>
            <a:ext cx="576064" cy="338554"/>
          </a:xfrm>
          <a:prstGeom prst="rect">
            <a:avLst/>
          </a:prstGeom>
          <a:noFill/>
        </p:spPr>
        <p:txBody>
          <a:bodyPr wrap="square" rtlCol="0">
            <a:spAutoFit/>
          </a:bodyPr>
          <a:lstStyle/>
          <a:p>
            <a:pPr algn="ctr"/>
            <a:r>
              <a:rPr lang="es-CL" b="1" dirty="0"/>
              <a:t>EO</a:t>
            </a:r>
          </a:p>
        </p:txBody>
      </p:sp>
      <p:cxnSp>
        <p:nvCxnSpPr>
          <p:cNvPr id="39" name="45 Conector recto de flecha"/>
          <p:cNvCxnSpPr>
            <a:cxnSpLocks noChangeShapeType="1"/>
          </p:cNvCxnSpPr>
          <p:nvPr/>
        </p:nvCxnSpPr>
        <p:spPr bwMode="auto">
          <a:xfrm flipH="1">
            <a:off x="9696400" y="2492896"/>
            <a:ext cx="648072" cy="35984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1" name="40 CuadroTexto"/>
          <p:cNvSpPr txBox="1"/>
          <p:nvPr/>
        </p:nvSpPr>
        <p:spPr>
          <a:xfrm>
            <a:off x="10272464" y="2276872"/>
            <a:ext cx="576064" cy="338554"/>
          </a:xfrm>
          <a:prstGeom prst="rect">
            <a:avLst/>
          </a:prstGeom>
          <a:noFill/>
        </p:spPr>
        <p:txBody>
          <a:bodyPr wrap="square" rtlCol="0">
            <a:spAutoFit/>
          </a:bodyPr>
          <a:lstStyle/>
          <a:p>
            <a:pPr algn="ctr"/>
            <a:r>
              <a:rPr lang="es-CL" b="1" dirty="0"/>
              <a:t>EO</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1271588" y="404813"/>
            <a:ext cx="4546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MX" altLang="es-MX" sz="2800" b="1">
                <a:solidFill>
                  <a:srgbClr val="0000FF"/>
                </a:solidFill>
                <a:latin typeface="Arial" panose="020B0604020202020204" pitchFamily="34" charset="0"/>
                <a:cs typeface="Arial" panose="020B0604020202020204" pitchFamily="34" charset="0"/>
              </a:rPr>
              <a:t>LA FUNCIÓN QUÍMICA</a:t>
            </a:r>
          </a:p>
        </p:txBody>
      </p:sp>
      <p:sp>
        <p:nvSpPr>
          <p:cNvPr id="23555" name="Rectangle 5"/>
          <p:cNvSpPr>
            <a:spLocks noGrp="1" noChangeArrowheads="1"/>
          </p:cNvSpPr>
          <p:nvPr>
            <p:ph type="body" sz="half" idx="4294967295"/>
          </p:nvPr>
        </p:nvSpPr>
        <p:spPr>
          <a:xfrm>
            <a:off x="407988" y="1989138"/>
            <a:ext cx="5327650" cy="2376487"/>
          </a:xfrm>
        </p:spPr>
        <p:txBody>
          <a:bodyPr/>
          <a:lstStyle/>
          <a:p>
            <a:pPr algn="just" eaLnBrk="1" hangingPunct="1">
              <a:lnSpc>
                <a:spcPct val="90000"/>
              </a:lnSpc>
            </a:pPr>
            <a:r>
              <a:rPr lang="es-MX" altLang="es-MX" sz="2600" b="1">
                <a:solidFill>
                  <a:srgbClr val="0000FF"/>
                </a:solidFill>
                <a:latin typeface="Arial" panose="020B0604020202020204" pitchFamily="34" charset="0"/>
                <a:cs typeface="Arial" panose="020B0604020202020204" pitchFamily="34" charset="0"/>
              </a:rPr>
              <a:t>es la propiedad que tienen las sustancias de comportarse en forma semejante</a:t>
            </a:r>
          </a:p>
          <a:p>
            <a:pPr algn="just" eaLnBrk="1" hangingPunct="1">
              <a:lnSpc>
                <a:spcPct val="90000"/>
              </a:lnSpc>
            </a:pPr>
            <a:r>
              <a:rPr lang="es-MX" altLang="es-MX" sz="2600" b="1">
                <a:solidFill>
                  <a:srgbClr val="0000FF"/>
                </a:solidFill>
                <a:latin typeface="Arial" panose="020B0604020202020204" pitchFamily="34" charset="0"/>
                <a:cs typeface="Arial" panose="020B0604020202020204" pitchFamily="34" charset="0"/>
              </a:rPr>
              <a:t> Las principales funciones son: </a:t>
            </a:r>
            <a:r>
              <a:rPr lang="es-MX" altLang="es-MX" sz="2600" b="1">
                <a:solidFill>
                  <a:srgbClr val="FF0000"/>
                </a:solidFill>
                <a:latin typeface="Arial" panose="020B0604020202020204" pitchFamily="34" charset="0"/>
                <a:cs typeface="Arial" panose="020B0604020202020204" pitchFamily="34" charset="0"/>
              </a:rPr>
              <a:t>óxido, base o hidróxido, ácido y sal</a:t>
            </a:r>
            <a:endParaRPr lang="es-MX" altLang="es-MX" sz="2600" b="1">
              <a:solidFill>
                <a:srgbClr val="0000FF"/>
              </a:solidFill>
              <a:latin typeface="Arial" panose="020B0604020202020204" pitchFamily="34" charset="0"/>
              <a:cs typeface="Arial" panose="020B0604020202020204" pitchFamily="34" charset="0"/>
            </a:endParaRPr>
          </a:p>
        </p:txBody>
      </p:sp>
      <p:pic>
        <p:nvPicPr>
          <p:cNvPr id="23556" name="Picture 6" descr="j034336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981075"/>
            <a:ext cx="525621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Text Box 7"/>
          <p:cNvSpPr txBox="1">
            <a:spLocks noChangeArrowheads="1"/>
          </p:cNvSpPr>
          <p:nvPr/>
        </p:nvSpPr>
        <p:spPr bwMode="auto">
          <a:xfrm rot="5246174">
            <a:off x="7316788" y="2263775"/>
            <a:ext cx="71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MX" sz="1400" b="1" i="1">
                <a:latin typeface="Arial" panose="020B0604020202020204" pitchFamily="34" charset="0"/>
              </a:rPr>
              <a:t>óxido</a:t>
            </a:r>
          </a:p>
        </p:txBody>
      </p:sp>
      <p:sp>
        <p:nvSpPr>
          <p:cNvPr id="23558" name="Text Box 8"/>
          <p:cNvSpPr txBox="1">
            <a:spLocks noChangeArrowheads="1"/>
          </p:cNvSpPr>
          <p:nvPr/>
        </p:nvSpPr>
        <p:spPr bwMode="auto">
          <a:xfrm rot="-5694961">
            <a:off x="8122444" y="2196307"/>
            <a:ext cx="7191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MX" sz="1400" b="1" i="1">
                <a:latin typeface="Arial" panose="020B0604020202020204" pitchFamily="34" charset="0"/>
              </a:rPr>
              <a:t>base</a:t>
            </a:r>
          </a:p>
        </p:txBody>
      </p:sp>
      <p:sp>
        <p:nvSpPr>
          <p:cNvPr id="23559" name="Text Box 9"/>
          <p:cNvSpPr txBox="1">
            <a:spLocks noChangeArrowheads="1"/>
          </p:cNvSpPr>
          <p:nvPr/>
        </p:nvSpPr>
        <p:spPr bwMode="auto">
          <a:xfrm rot="-5112427">
            <a:off x="8302625" y="3457575"/>
            <a:ext cx="647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MX" sz="1400" b="1" i="1">
                <a:latin typeface="Arial" panose="020B0604020202020204" pitchFamily="34" charset="0"/>
              </a:rPr>
              <a:t>ácido</a:t>
            </a:r>
          </a:p>
        </p:txBody>
      </p:sp>
      <p:sp>
        <p:nvSpPr>
          <p:cNvPr id="23560" name="Text Box 10"/>
          <p:cNvSpPr txBox="1">
            <a:spLocks noChangeArrowheads="1"/>
          </p:cNvSpPr>
          <p:nvPr/>
        </p:nvSpPr>
        <p:spPr bwMode="auto">
          <a:xfrm rot="3338740">
            <a:off x="7456488" y="3276600"/>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MX" altLang="es-MX" sz="1400" b="1" i="1">
                <a:latin typeface="Arial" panose="020B0604020202020204" pitchFamily="34" charset="0"/>
              </a:rPr>
              <a:t>sal</a:t>
            </a:r>
          </a:p>
        </p:txBody>
      </p:sp>
    </p:spTree>
    <p:custDataLst>
      <p:tags r:id="rId1"/>
    </p:custData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4294967295"/>
          </p:nvPr>
        </p:nvSpPr>
        <p:spPr>
          <a:xfrm>
            <a:off x="2438400" y="765175"/>
            <a:ext cx="8229600" cy="5759450"/>
          </a:xfrm>
        </p:spPr>
        <p:txBody>
          <a:bodyPr/>
          <a:lstStyle/>
          <a:p>
            <a:pPr eaLnBrk="1" hangingPunct="1">
              <a:lnSpc>
                <a:spcPct val="80000"/>
              </a:lnSpc>
              <a:buFont typeface="Wingdings" panose="05000000000000000000" pitchFamily="2" charset="2"/>
              <a:buNone/>
            </a:pPr>
            <a:r>
              <a:rPr lang="es-ES_tradnl" altLang="es-MX" sz="1300" b="1">
                <a:solidFill>
                  <a:srgbClr val="0000FF"/>
                </a:solidFill>
              </a:rPr>
              <a:t> </a:t>
            </a:r>
            <a:endParaRPr lang="es-CL" altLang="es-MX" sz="1300" b="1">
              <a:solidFill>
                <a:srgbClr val="0000FF"/>
              </a:solidFill>
            </a:endParaRPr>
          </a:p>
          <a:p>
            <a:pPr eaLnBrk="1" hangingPunct="1">
              <a:lnSpc>
                <a:spcPct val="80000"/>
              </a:lnSpc>
              <a:buFont typeface="Wingdings" panose="05000000000000000000" pitchFamily="2" charset="2"/>
              <a:buNone/>
            </a:pPr>
            <a:r>
              <a:rPr lang="es-CL" altLang="es-MX" sz="1300" b="1">
                <a:solidFill>
                  <a:srgbClr val="0000FF"/>
                </a:solidFill>
              </a:rPr>
              <a:t/>
            </a:r>
            <a:br>
              <a:rPr lang="es-CL" altLang="es-MX" sz="1300" b="1">
                <a:solidFill>
                  <a:srgbClr val="0000FF"/>
                </a:solidFill>
              </a:rPr>
            </a:br>
            <a:r>
              <a:rPr lang="es-ES_tradnl" altLang="es-MX" sz="1300" b="1">
                <a:solidFill>
                  <a:srgbClr val="0000FF"/>
                </a:solidFill>
              </a:rPr>
              <a:t>			</a:t>
            </a:r>
            <a:r>
              <a:rPr lang="es-ES_tradnl" altLang="es-MX" sz="1300" b="1">
                <a:solidFill>
                  <a:srgbClr val="0000FF"/>
                </a:solidFill>
                <a:latin typeface="Arial" panose="020B0604020202020204" pitchFamily="34" charset="0"/>
                <a:cs typeface="Arial" panose="020B0604020202020204" pitchFamily="34" charset="0"/>
              </a:rPr>
              <a:t>                     Óxidos Metálicos</a:t>
            </a:r>
            <a:endParaRPr lang="es-CL" altLang="es-MX" sz="1300" b="1">
              <a:solidFill>
                <a:srgbClr val="0000FF"/>
              </a:solidFill>
              <a:latin typeface="Arial" panose="020B0604020202020204" pitchFamily="34" charset="0"/>
              <a:cs typeface="Arial" panose="020B0604020202020204" pitchFamily="34" charset="0"/>
            </a:endParaRPr>
          </a:p>
          <a:p>
            <a:pPr eaLnBrk="1" hangingPunct="1">
              <a:lnSpc>
                <a:spcPct val="80000"/>
              </a:lnSpc>
              <a:buFont typeface="Wingdings" panose="05000000000000000000" pitchFamily="2" charset="2"/>
              <a:buNone/>
            </a:pPr>
            <a:r>
              <a:rPr lang="es-ES_tradnl" altLang="es-MX" sz="1300" b="1">
                <a:solidFill>
                  <a:srgbClr val="0000FF"/>
                </a:solidFill>
                <a:latin typeface="Arial" panose="020B0604020202020204" pitchFamily="34" charset="0"/>
                <a:cs typeface="Arial" panose="020B0604020202020204" pitchFamily="34" charset="0"/>
              </a:rPr>
              <a:t>		                             Oxigenados           Óxidos no metálicos o anhídridos </a:t>
            </a:r>
          </a:p>
          <a:p>
            <a:pPr eaLnBrk="1" hangingPunct="1">
              <a:lnSpc>
                <a:spcPct val="80000"/>
              </a:lnSpc>
              <a:buFont typeface="Wingdings" panose="05000000000000000000" pitchFamily="2" charset="2"/>
              <a:buNone/>
            </a:pPr>
            <a:r>
              <a:rPr lang="es-ES_tradnl" altLang="es-MX" sz="1300" b="1">
                <a:solidFill>
                  <a:srgbClr val="0000FF"/>
                </a:solidFill>
                <a:latin typeface="Arial" panose="020B0604020202020204" pitchFamily="34" charset="0"/>
                <a:cs typeface="Arial" panose="020B0604020202020204" pitchFamily="34" charset="0"/>
              </a:rPr>
              <a:t>                                                                                 Peróxidos y superóxidos</a:t>
            </a:r>
          </a:p>
          <a:p>
            <a:pPr eaLnBrk="1" hangingPunct="1">
              <a:lnSpc>
                <a:spcPct val="80000"/>
              </a:lnSpc>
              <a:buFont typeface="Wingdings" panose="05000000000000000000" pitchFamily="2" charset="2"/>
              <a:buNone/>
            </a:pPr>
            <a:r>
              <a:rPr lang="es-ES_tradnl" altLang="es-MX" sz="1300" b="1">
                <a:solidFill>
                  <a:srgbClr val="0000FF"/>
                </a:solidFill>
                <a:latin typeface="Arial" panose="020B0604020202020204" pitchFamily="34" charset="0"/>
                <a:cs typeface="Arial" panose="020B0604020202020204" pitchFamily="34" charset="0"/>
              </a:rPr>
              <a:t>				                                  </a:t>
            </a:r>
          </a:p>
          <a:p>
            <a:pPr eaLnBrk="1" hangingPunct="1">
              <a:lnSpc>
                <a:spcPct val="80000"/>
              </a:lnSpc>
              <a:buFont typeface="Wingdings" panose="05000000000000000000" pitchFamily="2" charset="2"/>
              <a:buNone/>
            </a:pPr>
            <a:r>
              <a:rPr lang="es-ES_tradnl" altLang="es-MX" sz="1300" b="1">
                <a:solidFill>
                  <a:srgbClr val="0000FF"/>
                </a:solidFill>
                <a:latin typeface="Arial" panose="020B0604020202020204" pitchFamily="34" charset="0"/>
                <a:cs typeface="Arial" panose="020B0604020202020204" pitchFamily="34" charset="0"/>
              </a:rPr>
              <a:t>                                                                                 Hidruros metálicos</a:t>
            </a:r>
          </a:p>
          <a:p>
            <a:pPr eaLnBrk="1" hangingPunct="1">
              <a:lnSpc>
                <a:spcPct val="80000"/>
              </a:lnSpc>
              <a:buFont typeface="Wingdings" panose="05000000000000000000" pitchFamily="2" charset="2"/>
              <a:buNone/>
            </a:pPr>
            <a:r>
              <a:rPr lang="es-ES_tradnl" altLang="es-MX" sz="1300" b="1">
                <a:solidFill>
                  <a:srgbClr val="0000FF"/>
                </a:solidFill>
                <a:latin typeface="Arial" panose="020B0604020202020204" pitchFamily="34" charset="0"/>
                <a:cs typeface="Arial" panose="020B0604020202020204" pitchFamily="34" charset="0"/>
              </a:rPr>
              <a:t>                                                          </a:t>
            </a:r>
          </a:p>
          <a:p>
            <a:pPr eaLnBrk="1" hangingPunct="1">
              <a:lnSpc>
                <a:spcPct val="80000"/>
              </a:lnSpc>
              <a:buFont typeface="Wingdings" panose="05000000000000000000" pitchFamily="2" charset="2"/>
              <a:buNone/>
            </a:pPr>
            <a:r>
              <a:rPr lang="es-ES_tradnl" altLang="es-MX" sz="1300" b="1">
                <a:solidFill>
                  <a:srgbClr val="0000FF"/>
                </a:solidFill>
                <a:latin typeface="Arial" panose="020B0604020202020204" pitchFamily="34" charset="0"/>
                <a:cs typeface="Arial" panose="020B0604020202020204" pitchFamily="34" charset="0"/>
              </a:rPr>
              <a:t>                                                 Hidrogenados        Hídridos no metálicos o volátiles</a:t>
            </a:r>
          </a:p>
          <a:p>
            <a:pPr eaLnBrk="1" hangingPunct="1">
              <a:lnSpc>
                <a:spcPct val="80000"/>
              </a:lnSpc>
              <a:buFont typeface="Wingdings" panose="05000000000000000000" pitchFamily="2" charset="2"/>
              <a:buNone/>
            </a:pPr>
            <a:r>
              <a:rPr lang="es-ES_tradnl" altLang="es-MX" sz="1300" b="1">
                <a:solidFill>
                  <a:srgbClr val="0000FF"/>
                </a:solidFill>
                <a:latin typeface="Arial" panose="020B0604020202020204" pitchFamily="34" charset="0"/>
                <a:cs typeface="Arial" panose="020B0604020202020204" pitchFamily="34" charset="0"/>
              </a:rPr>
              <a:t>                     		       </a:t>
            </a:r>
          </a:p>
          <a:p>
            <a:pPr lvl="2" eaLnBrk="1" hangingPunct="1">
              <a:lnSpc>
                <a:spcPct val="80000"/>
              </a:lnSpc>
              <a:buFont typeface="Wingdings" panose="05000000000000000000" pitchFamily="2" charset="2"/>
              <a:buNone/>
            </a:pPr>
            <a:r>
              <a:rPr lang="es-ES_tradnl" altLang="es-MX" sz="1500" b="1">
                <a:solidFill>
                  <a:srgbClr val="0000FF"/>
                </a:solidFill>
                <a:latin typeface="Arial" panose="020B0604020202020204" pitchFamily="34" charset="0"/>
                <a:cs typeface="Arial" panose="020B0604020202020204" pitchFamily="34" charset="0"/>
              </a:rPr>
              <a:t>                                             </a:t>
            </a:r>
            <a:r>
              <a:rPr lang="es-ES_tradnl" altLang="es-MX" sz="1300" b="1">
                <a:solidFill>
                  <a:srgbClr val="0000FF"/>
                </a:solidFill>
                <a:latin typeface="Arial" panose="020B0604020202020204" pitchFamily="34" charset="0"/>
                <a:cs typeface="Arial" panose="020B0604020202020204" pitchFamily="34" charset="0"/>
              </a:rPr>
              <a:t>           Hidrácidos </a:t>
            </a:r>
          </a:p>
          <a:p>
            <a:pPr eaLnBrk="1" hangingPunct="1">
              <a:lnSpc>
                <a:spcPct val="80000"/>
              </a:lnSpc>
              <a:buFont typeface="Wingdings" panose="05000000000000000000" pitchFamily="2" charset="2"/>
              <a:buNone/>
            </a:pPr>
            <a:r>
              <a:rPr lang="es-ES_tradnl" altLang="es-MX" sz="1300" b="1">
                <a:solidFill>
                  <a:srgbClr val="0000FF"/>
                </a:solidFill>
                <a:latin typeface="Arial" panose="020B0604020202020204" pitchFamily="34" charset="0"/>
                <a:cs typeface="Arial" panose="020B0604020202020204" pitchFamily="34" charset="0"/>
              </a:rPr>
              <a:t> </a:t>
            </a:r>
          </a:p>
          <a:p>
            <a:pPr eaLnBrk="1" hangingPunct="1">
              <a:lnSpc>
                <a:spcPct val="80000"/>
              </a:lnSpc>
              <a:buFont typeface="Wingdings" panose="05000000000000000000" pitchFamily="2" charset="2"/>
              <a:buNone/>
            </a:pPr>
            <a:r>
              <a:rPr lang="es-ES_tradnl" altLang="es-MX" sz="1300" b="1">
                <a:solidFill>
                  <a:srgbClr val="0000FF"/>
                </a:solidFill>
                <a:latin typeface="Arial" panose="020B0604020202020204" pitchFamily="34" charset="0"/>
                <a:cs typeface="Arial" panose="020B0604020202020204" pitchFamily="34" charset="0"/>
              </a:rPr>
              <a:t>			         Sales binarias 	</a:t>
            </a:r>
          </a:p>
          <a:p>
            <a:pPr eaLnBrk="1" hangingPunct="1">
              <a:lnSpc>
                <a:spcPct val="80000"/>
              </a:lnSpc>
              <a:buFont typeface="Wingdings" panose="05000000000000000000" pitchFamily="2" charset="2"/>
              <a:buNone/>
            </a:pPr>
            <a:endParaRPr lang="es-ES_tradnl" altLang="es-MX" sz="1300" b="1">
              <a:solidFill>
                <a:srgbClr val="0000FF"/>
              </a:solidFill>
              <a:latin typeface="Arial" panose="020B0604020202020204" pitchFamily="34" charset="0"/>
              <a:cs typeface="Arial" panose="020B0604020202020204" pitchFamily="34" charset="0"/>
            </a:endParaRPr>
          </a:p>
          <a:p>
            <a:pPr eaLnBrk="1" hangingPunct="1">
              <a:lnSpc>
                <a:spcPct val="80000"/>
              </a:lnSpc>
              <a:buFont typeface="Wingdings" panose="05000000000000000000" pitchFamily="2" charset="2"/>
              <a:buNone/>
            </a:pPr>
            <a:r>
              <a:rPr lang="es-ES_tradnl" altLang="es-MX" sz="1300" b="1">
                <a:solidFill>
                  <a:srgbClr val="0000FF"/>
                </a:solidFill>
                <a:latin typeface="Arial" panose="020B0604020202020204" pitchFamily="34" charset="0"/>
                <a:cs typeface="Arial" panose="020B0604020202020204" pitchFamily="34" charset="0"/>
              </a:rPr>
              <a:t> 			                      </a:t>
            </a:r>
          </a:p>
          <a:p>
            <a:pPr eaLnBrk="1" hangingPunct="1">
              <a:lnSpc>
                <a:spcPct val="80000"/>
              </a:lnSpc>
              <a:buFont typeface="Wingdings" panose="05000000000000000000" pitchFamily="2" charset="2"/>
              <a:buNone/>
            </a:pPr>
            <a:r>
              <a:rPr lang="es-ES_tradnl" altLang="es-MX" sz="1300" b="1">
                <a:solidFill>
                  <a:srgbClr val="0000FF"/>
                </a:solidFill>
                <a:latin typeface="Arial" panose="020B0604020202020204" pitchFamily="34" charset="0"/>
                <a:cs typeface="Arial" panose="020B0604020202020204" pitchFamily="34" charset="0"/>
              </a:rPr>
              <a:t>			              Hidróxidos o bases</a:t>
            </a:r>
            <a:endParaRPr lang="es-CL" altLang="es-MX" sz="1300" b="1">
              <a:solidFill>
                <a:srgbClr val="0000FF"/>
              </a:solidFill>
              <a:latin typeface="Arial" panose="020B0604020202020204" pitchFamily="34" charset="0"/>
              <a:cs typeface="Arial" panose="020B0604020202020204" pitchFamily="34" charset="0"/>
            </a:endParaRPr>
          </a:p>
          <a:p>
            <a:pPr eaLnBrk="1" hangingPunct="1">
              <a:lnSpc>
                <a:spcPct val="80000"/>
              </a:lnSpc>
              <a:buFont typeface="Wingdings" panose="05000000000000000000" pitchFamily="2" charset="2"/>
              <a:buNone/>
            </a:pPr>
            <a:r>
              <a:rPr lang="es-ES_tradnl" altLang="es-MX" sz="1300" b="1">
                <a:solidFill>
                  <a:srgbClr val="0000FF"/>
                </a:solidFill>
                <a:latin typeface="Arial" panose="020B0604020202020204" pitchFamily="34" charset="0"/>
                <a:cs typeface="Arial" panose="020B0604020202020204" pitchFamily="34" charset="0"/>
              </a:rPr>
              <a:t>			</a:t>
            </a:r>
          </a:p>
          <a:p>
            <a:pPr eaLnBrk="1" hangingPunct="1">
              <a:lnSpc>
                <a:spcPct val="80000"/>
              </a:lnSpc>
              <a:buFont typeface="Wingdings" panose="05000000000000000000" pitchFamily="2" charset="2"/>
              <a:buNone/>
            </a:pPr>
            <a:r>
              <a:rPr lang="es-ES_tradnl" altLang="es-MX" sz="1300" b="1">
                <a:solidFill>
                  <a:srgbClr val="0000FF"/>
                </a:solidFill>
                <a:latin typeface="Arial" panose="020B0604020202020204" pitchFamily="34" charset="0"/>
                <a:cs typeface="Arial" panose="020B0604020202020204" pitchFamily="34" charset="0"/>
              </a:rPr>
              <a:t>			              Ácidos oxiácidos u oxoácidos </a:t>
            </a:r>
          </a:p>
          <a:p>
            <a:pPr eaLnBrk="1" hangingPunct="1">
              <a:lnSpc>
                <a:spcPct val="80000"/>
              </a:lnSpc>
              <a:buFont typeface="Wingdings" panose="05000000000000000000" pitchFamily="2" charset="2"/>
              <a:buNone/>
            </a:pPr>
            <a:r>
              <a:rPr lang="es-ES_tradnl" altLang="es-MX" sz="1300" b="1">
                <a:solidFill>
                  <a:srgbClr val="0000FF"/>
                </a:solidFill>
                <a:latin typeface="Arial" panose="020B0604020202020204" pitchFamily="34" charset="0"/>
                <a:cs typeface="Arial" panose="020B0604020202020204" pitchFamily="34" charset="0"/>
              </a:rPr>
              <a:t>		            </a:t>
            </a:r>
            <a:endParaRPr lang="en-US" altLang="es-MX" sz="1300" b="1">
              <a:solidFill>
                <a:srgbClr val="0000FF"/>
              </a:solidFill>
              <a:latin typeface="Arial" panose="020B0604020202020204" pitchFamily="34" charset="0"/>
              <a:cs typeface="Arial" panose="020B0604020202020204" pitchFamily="34" charset="0"/>
            </a:endParaRPr>
          </a:p>
          <a:p>
            <a:pPr eaLnBrk="1" hangingPunct="1">
              <a:lnSpc>
                <a:spcPct val="80000"/>
              </a:lnSpc>
              <a:buFont typeface="Wingdings" panose="05000000000000000000" pitchFamily="2" charset="2"/>
              <a:buNone/>
            </a:pPr>
            <a:r>
              <a:rPr lang="en-US" altLang="es-MX" sz="1300" b="1">
                <a:solidFill>
                  <a:srgbClr val="0000FF"/>
                </a:solidFill>
                <a:latin typeface="Arial" panose="020B0604020202020204" pitchFamily="34" charset="0"/>
                <a:cs typeface="Arial" panose="020B0604020202020204" pitchFamily="34" charset="0"/>
              </a:rPr>
              <a:t>	               	              Sales u oxisales neutras</a:t>
            </a:r>
          </a:p>
          <a:p>
            <a:pPr eaLnBrk="1" hangingPunct="1">
              <a:lnSpc>
                <a:spcPct val="80000"/>
              </a:lnSpc>
              <a:buFont typeface="Wingdings" panose="05000000000000000000" pitchFamily="2" charset="2"/>
              <a:buNone/>
            </a:pPr>
            <a:r>
              <a:rPr lang="en-US" altLang="es-MX" sz="1300" b="1">
                <a:solidFill>
                  <a:srgbClr val="0000FF"/>
                </a:solidFill>
                <a:latin typeface="Arial" panose="020B0604020202020204" pitchFamily="34" charset="0"/>
                <a:cs typeface="Arial" panose="020B0604020202020204" pitchFamily="34" charset="0"/>
              </a:rPr>
              <a:t> </a:t>
            </a:r>
          </a:p>
          <a:p>
            <a:pPr eaLnBrk="1" hangingPunct="1">
              <a:lnSpc>
                <a:spcPct val="80000"/>
              </a:lnSpc>
              <a:buFont typeface="Wingdings" panose="05000000000000000000" pitchFamily="2" charset="2"/>
              <a:buNone/>
            </a:pPr>
            <a:r>
              <a:rPr lang="en-US" altLang="es-MX" sz="1300" b="1">
                <a:solidFill>
                  <a:srgbClr val="0000FF"/>
                </a:solidFill>
                <a:latin typeface="Arial" panose="020B0604020202020204" pitchFamily="34" charset="0"/>
                <a:cs typeface="Arial" panose="020B0604020202020204" pitchFamily="34" charset="0"/>
              </a:rPr>
              <a:t>			              Tioácidos y tiosales</a:t>
            </a:r>
          </a:p>
          <a:p>
            <a:pPr eaLnBrk="1" hangingPunct="1">
              <a:lnSpc>
                <a:spcPct val="80000"/>
              </a:lnSpc>
              <a:buFont typeface="Wingdings" panose="05000000000000000000" pitchFamily="2" charset="2"/>
              <a:buNone/>
            </a:pPr>
            <a:endParaRPr lang="en-US" altLang="es-MX" sz="1300" b="1">
              <a:solidFill>
                <a:srgbClr val="0000FF"/>
              </a:solidFill>
            </a:endParaRPr>
          </a:p>
          <a:p>
            <a:pPr eaLnBrk="1" hangingPunct="1">
              <a:lnSpc>
                <a:spcPct val="80000"/>
              </a:lnSpc>
              <a:buFont typeface="Wingdings" panose="05000000000000000000" pitchFamily="2" charset="2"/>
              <a:buNone/>
            </a:pPr>
            <a:endParaRPr lang="en-US" altLang="es-MX" sz="1300" b="1">
              <a:solidFill>
                <a:srgbClr val="0000FF"/>
              </a:solidFill>
            </a:endParaRPr>
          </a:p>
          <a:p>
            <a:pPr eaLnBrk="1" hangingPunct="1">
              <a:lnSpc>
                <a:spcPct val="80000"/>
              </a:lnSpc>
              <a:buFont typeface="Wingdings" panose="05000000000000000000" pitchFamily="2" charset="2"/>
              <a:buNone/>
            </a:pPr>
            <a:r>
              <a:rPr lang="en-US" altLang="es-MX" sz="1300" b="1">
                <a:solidFill>
                  <a:srgbClr val="0000FF"/>
                </a:solidFill>
              </a:rPr>
              <a:t>		     </a:t>
            </a:r>
            <a:r>
              <a:rPr lang="es-ES_tradnl" altLang="es-MX" sz="1400" b="1">
                <a:solidFill>
                  <a:srgbClr val="0000FF"/>
                </a:solidFill>
                <a:latin typeface="Arial" panose="020B0604020202020204" pitchFamily="34" charset="0"/>
                <a:cs typeface="Arial" panose="020B0604020202020204" pitchFamily="34" charset="0"/>
              </a:rPr>
              <a:t>Cuaternarios     Sales oxigenadas ácidas, tiosales y oxisales dobles</a:t>
            </a:r>
          </a:p>
          <a:p>
            <a:pPr eaLnBrk="1" hangingPunct="1">
              <a:lnSpc>
                <a:spcPct val="80000"/>
              </a:lnSpc>
              <a:buFont typeface="Wingdings" panose="05000000000000000000" pitchFamily="2" charset="2"/>
              <a:buNone/>
            </a:pPr>
            <a:r>
              <a:rPr lang="es-ES_tradnl" altLang="es-MX" sz="1300" b="1">
                <a:solidFill>
                  <a:srgbClr val="0000FF"/>
                </a:solidFill>
              </a:rPr>
              <a:t> </a:t>
            </a:r>
            <a:endParaRPr lang="es-CL" altLang="es-MX" sz="1300" b="1">
              <a:solidFill>
                <a:srgbClr val="0000FF"/>
              </a:solidFill>
            </a:endParaRPr>
          </a:p>
        </p:txBody>
      </p:sp>
      <p:sp>
        <p:nvSpPr>
          <p:cNvPr id="24579" name="AutoShape 3"/>
          <p:cNvSpPr>
            <a:spLocks/>
          </p:cNvSpPr>
          <p:nvPr/>
        </p:nvSpPr>
        <p:spPr bwMode="auto">
          <a:xfrm>
            <a:off x="3287713" y="909638"/>
            <a:ext cx="215900" cy="4967287"/>
          </a:xfrm>
          <a:prstGeom prst="leftBrace">
            <a:avLst>
              <a:gd name="adj1" fmla="val 191728"/>
              <a:gd name="adj2" fmla="val 50000"/>
            </a:avLst>
          </a:prstGeom>
          <a:noFill/>
          <a:ln w="38100">
            <a:solidFill>
              <a:srgbClr val="0000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s-CL" altLang="es-MX" sz="1600">
              <a:latin typeface="Arial" panose="020B0604020202020204" pitchFamily="34" charset="0"/>
            </a:endParaRPr>
          </a:p>
        </p:txBody>
      </p:sp>
      <p:sp>
        <p:nvSpPr>
          <p:cNvPr id="24580" name="AutoShape 4"/>
          <p:cNvSpPr>
            <a:spLocks/>
          </p:cNvSpPr>
          <p:nvPr/>
        </p:nvSpPr>
        <p:spPr bwMode="auto">
          <a:xfrm>
            <a:off x="4595813" y="1270000"/>
            <a:ext cx="169862" cy="2303463"/>
          </a:xfrm>
          <a:prstGeom prst="leftBrace">
            <a:avLst>
              <a:gd name="adj1" fmla="val 113007"/>
              <a:gd name="adj2" fmla="val 50000"/>
            </a:avLst>
          </a:prstGeom>
          <a:noFill/>
          <a:ln w="38100">
            <a:solidFill>
              <a:srgbClr val="0000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s-CL" altLang="es-MX" sz="1600">
              <a:latin typeface="Arial" panose="020B0604020202020204" pitchFamily="34" charset="0"/>
            </a:endParaRPr>
          </a:p>
        </p:txBody>
      </p:sp>
      <p:sp>
        <p:nvSpPr>
          <p:cNvPr id="24581" name="AutoShape 5"/>
          <p:cNvSpPr>
            <a:spLocks/>
          </p:cNvSpPr>
          <p:nvPr/>
        </p:nvSpPr>
        <p:spPr bwMode="auto">
          <a:xfrm>
            <a:off x="4595813" y="3716338"/>
            <a:ext cx="144462" cy="1441450"/>
          </a:xfrm>
          <a:prstGeom prst="leftBrace">
            <a:avLst>
              <a:gd name="adj1" fmla="val 83150"/>
              <a:gd name="adj2" fmla="val 50000"/>
            </a:avLst>
          </a:prstGeom>
          <a:noFill/>
          <a:ln w="38100">
            <a:solidFill>
              <a:srgbClr val="0000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s-CL" altLang="es-MX" sz="1600">
              <a:latin typeface="Arial" panose="020B0604020202020204" pitchFamily="34" charset="0"/>
            </a:endParaRPr>
          </a:p>
        </p:txBody>
      </p:sp>
      <p:sp>
        <p:nvSpPr>
          <p:cNvPr id="24582" name="AutoShape 6"/>
          <p:cNvSpPr>
            <a:spLocks/>
          </p:cNvSpPr>
          <p:nvPr/>
        </p:nvSpPr>
        <p:spPr bwMode="auto">
          <a:xfrm>
            <a:off x="6024563" y="1125538"/>
            <a:ext cx="71437" cy="574675"/>
          </a:xfrm>
          <a:prstGeom prst="leftBrace">
            <a:avLst>
              <a:gd name="adj1" fmla="val 67038"/>
              <a:gd name="adj2" fmla="val 50000"/>
            </a:avLst>
          </a:prstGeom>
          <a:noFill/>
          <a:ln w="38100">
            <a:solidFill>
              <a:srgbClr val="0000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ES_tradnl" altLang="es-MX" sz="1600" b="1">
                <a:solidFill>
                  <a:srgbClr val="0000FF"/>
                </a:solidFill>
                <a:latin typeface="Tahoma" panose="020B0604030504040204" pitchFamily="34" charset="0"/>
              </a:rPr>
              <a:t> </a:t>
            </a:r>
            <a:endParaRPr lang="es-CL" altLang="es-MX" sz="1600" b="1">
              <a:solidFill>
                <a:srgbClr val="0000FF"/>
              </a:solidFill>
              <a:latin typeface="Tahoma" panose="020B0604030504040204" pitchFamily="34" charset="0"/>
            </a:endParaRPr>
          </a:p>
        </p:txBody>
      </p:sp>
      <p:sp>
        <p:nvSpPr>
          <p:cNvPr id="24583" name="AutoShape 7"/>
          <p:cNvSpPr>
            <a:spLocks/>
          </p:cNvSpPr>
          <p:nvPr/>
        </p:nvSpPr>
        <p:spPr bwMode="auto">
          <a:xfrm>
            <a:off x="5951538" y="1844675"/>
            <a:ext cx="215900" cy="1152525"/>
          </a:xfrm>
          <a:prstGeom prst="leftBrace">
            <a:avLst>
              <a:gd name="adj1" fmla="val 44485"/>
              <a:gd name="adj2" fmla="val 50000"/>
            </a:avLst>
          </a:prstGeom>
          <a:noFill/>
          <a:ln w="38100">
            <a:solidFill>
              <a:srgbClr val="0000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s-CL" altLang="es-MX" sz="1600">
              <a:latin typeface="Arial" panose="020B0604020202020204" pitchFamily="34" charset="0"/>
            </a:endParaRPr>
          </a:p>
        </p:txBody>
      </p:sp>
      <p:sp>
        <p:nvSpPr>
          <p:cNvPr id="24584" name="Text Box 8"/>
          <p:cNvSpPr txBox="1">
            <a:spLocks noChangeArrowheads="1"/>
          </p:cNvSpPr>
          <p:nvPr/>
        </p:nvSpPr>
        <p:spPr bwMode="auto">
          <a:xfrm>
            <a:off x="1597025" y="2997200"/>
            <a:ext cx="1835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ES_tradnl" altLang="es-MX" sz="1600" b="1">
                <a:solidFill>
                  <a:srgbClr val="0000FF"/>
                </a:solidFill>
                <a:latin typeface="Arial" panose="020B0604020202020204" pitchFamily="34" charset="0"/>
              </a:rPr>
              <a:t>COMPUESTOS QUÍMICOS</a:t>
            </a:r>
            <a:endParaRPr lang="es-CL" altLang="es-MX" sz="1600" b="1">
              <a:solidFill>
                <a:srgbClr val="0000FF"/>
              </a:solidFill>
              <a:latin typeface="Arial" panose="020B0604020202020204" pitchFamily="34" charset="0"/>
            </a:endParaRPr>
          </a:p>
        </p:txBody>
      </p:sp>
      <p:sp>
        <p:nvSpPr>
          <p:cNvPr id="24585" name="Text Box 9"/>
          <p:cNvSpPr txBox="1">
            <a:spLocks noChangeArrowheads="1"/>
          </p:cNvSpPr>
          <p:nvPr/>
        </p:nvSpPr>
        <p:spPr bwMode="auto">
          <a:xfrm>
            <a:off x="3000375" y="2260600"/>
            <a:ext cx="223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ES_tradnl" altLang="es-MX" sz="1400" b="1">
                <a:solidFill>
                  <a:srgbClr val="0000FF"/>
                </a:solidFill>
                <a:latin typeface="Arial" panose="020B0604020202020204" pitchFamily="34" charset="0"/>
              </a:rPr>
              <a:t>Binarios</a:t>
            </a:r>
            <a:endParaRPr lang="es-CL" altLang="es-MX" sz="1400" b="1">
              <a:solidFill>
                <a:srgbClr val="0000FF"/>
              </a:solidFill>
              <a:latin typeface="Arial" panose="020B0604020202020204" pitchFamily="34" charset="0"/>
            </a:endParaRPr>
          </a:p>
        </p:txBody>
      </p:sp>
      <p:sp>
        <p:nvSpPr>
          <p:cNvPr id="24586" name="Text Box 10"/>
          <p:cNvSpPr txBox="1">
            <a:spLocks noChangeArrowheads="1"/>
          </p:cNvSpPr>
          <p:nvPr/>
        </p:nvSpPr>
        <p:spPr bwMode="auto">
          <a:xfrm>
            <a:off x="2927350" y="4348163"/>
            <a:ext cx="2232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ES_tradnl" altLang="es-MX" sz="1400" b="1">
                <a:solidFill>
                  <a:srgbClr val="0000FF"/>
                </a:solidFill>
                <a:latin typeface="Arial" panose="020B0604020202020204" pitchFamily="34" charset="0"/>
              </a:rPr>
              <a:t>Ternarios</a:t>
            </a:r>
            <a:endParaRPr lang="es-CL" altLang="es-MX" sz="1400" b="1">
              <a:solidFill>
                <a:srgbClr val="0000FF"/>
              </a:solidFill>
              <a:latin typeface="Arial" panose="020B0604020202020204" pitchFamily="34" charset="0"/>
            </a:endParaRPr>
          </a:p>
        </p:txBody>
      </p:sp>
      <p:sp>
        <p:nvSpPr>
          <p:cNvPr id="24587" name="Text Box 12"/>
          <p:cNvSpPr txBox="1">
            <a:spLocks noChangeArrowheads="1"/>
          </p:cNvSpPr>
          <p:nvPr/>
        </p:nvSpPr>
        <p:spPr bwMode="auto">
          <a:xfrm>
            <a:off x="1992313" y="188913"/>
            <a:ext cx="8207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ES_tradnl" altLang="es-MX" sz="2400" b="1">
                <a:solidFill>
                  <a:srgbClr val="0000FF"/>
                </a:solidFill>
                <a:latin typeface="Arial" panose="020B0604020202020204" pitchFamily="34" charset="0"/>
                <a:cs typeface="Arial" panose="020B0604020202020204" pitchFamily="34" charset="0"/>
              </a:rPr>
              <a:t>CLASIFICACIÓN DE LOS COMPUESTOS QUÍMICOS</a:t>
            </a:r>
            <a:endParaRPr lang="es-CL" altLang="es-MX" sz="2400" b="1">
              <a:solidFill>
                <a:srgbClr val="0000FF"/>
              </a:solidFill>
              <a:latin typeface="Arial" panose="020B0604020202020204" pitchFamily="34" charset="0"/>
              <a:cs typeface="Arial" panose="020B0604020202020204" pitchFamily="34" charset="0"/>
            </a:endParaRPr>
          </a:p>
        </p:txBody>
      </p:sp>
      <p:sp>
        <p:nvSpPr>
          <p:cNvPr id="24588" name="AutoShape 6"/>
          <p:cNvSpPr>
            <a:spLocks/>
          </p:cNvSpPr>
          <p:nvPr/>
        </p:nvSpPr>
        <p:spPr bwMode="auto">
          <a:xfrm>
            <a:off x="4800600" y="5445125"/>
            <a:ext cx="142875" cy="358775"/>
          </a:xfrm>
          <a:prstGeom prst="leftBrace">
            <a:avLst>
              <a:gd name="adj1" fmla="val 67602"/>
              <a:gd name="adj2" fmla="val 50000"/>
            </a:avLst>
          </a:prstGeom>
          <a:noFill/>
          <a:ln w="38100">
            <a:solidFill>
              <a:srgbClr val="0000CC"/>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ES_tradnl" altLang="es-MX" sz="1600" b="1">
                <a:solidFill>
                  <a:srgbClr val="0000FF"/>
                </a:solidFill>
                <a:latin typeface="Tahoma" panose="020B0604030504040204" pitchFamily="34" charset="0"/>
              </a:rPr>
              <a:t> </a:t>
            </a:r>
            <a:endParaRPr lang="es-CL" altLang="es-MX" sz="1600" b="1">
              <a:solidFill>
                <a:srgbClr val="0000FF"/>
              </a:solidFill>
              <a:latin typeface="Tahoma" panose="020B0604030504040204" pitchFamily="34" charset="0"/>
            </a:endParaRPr>
          </a:p>
        </p:txBody>
      </p:sp>
    </p:spTree>
    <p:custDataLst>
      <p:tags r:id="rId1"/>
    </p:custData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4294967295"/>
          </p:nvPr>
        </p:nvSpPr>
        <p:spPr>
          <a:xfrm>
            <a:off x="1774825" y="1050925"/>
            <a:ext cx="9074150" cy="5040313"/>
          </a:xfrm>
        </p:spPr>
        <p:txBody>
          <a:bodyPr/>
          <a:lstStyle/>
          <a:p>
            <a:r>
              <a:rPr lang="es-CL" altLang="es-MX" sz="1800" b="1">
                <a:solidFill>
                  <a:srgbClr val="0000FF"/>
                </a:solidFill>
                <a:latin typeface="Arial" panose="020B0604020202020204" pitchFamily="34" charset="0"/>
                <a:cs typeface="Arial" panose="020B0604020202020204" pitchFamily="34" charset="0"/>
              </a:rPr>
              <a:t>La nomenclatura constituye el conjunto de reglas mediante las cuales se puede asignar un nombre unívoco a cualquier sustancia simple o compuesta</a:t>
            </a:r>
          </a:p>
          <a:p>
            <a:pPr>
              <a:buFont typeface="Wingdings" panose="05000000000000000000" pitchFamily="2" charset="2"/>
              <a:buNone/>
            </a:pPr>
            <a:r>
              <a:rPr lang="es-ES_tradnl" altLang="es-MX" sz="1900" b="1">
                <a:solidFill>
                  <a:srgbClr val="0000FF"/>
                </a:solidFill>
                <a:latin typeface="Arial" panose="020B0604020202020204" pitchFamily="34" charset="0"/>
                <a:cs typeface="Arial" panose="020B0604020202020204" pitchFamily="34" charset="0"/>
              </a:rPr>
              <a:t>	Para nombrar a los compuestos químicos, utilizaremos:</a:t>
            </a:r>
          </a:p>
          <a:p>
            <a:pPr>
              <a:buFont typeface="Wingdings" panose="05000000000000000000" pitchFamily="2" charset="2"/>
              <a:buNone/>
            </a:pPr>
            <a:endParaRPr lang="es-ES_tradnl" altLang="es-MX" sz="1900" b="1">
              <a:solidFill>
                <a:srgbClr val="0000FF"/>
              </a:solidFill>
              <a:latin typeface="Arial" panose="020B0604020202020204" pitchFamily="34" charset="0"/>
              <a:cs typeface="Arial" panose="020B0604020202020204" pitchFamily="34" charset="0"/>
            </a:endParaRPr>
          </a:p>
          <a:p>
            <a:pPr lvl="1"/>
            <a:r>
              <a:rPr lang="es-ES_tradnl" altLang="es-MX" sz="1700" b="1">
                <a:solidFill>
                  <a:srgbClr val="FF0000"/>
                </a:solidFill>
                <a:latin typeface="Arial" panose="020B0604020202020204" pitchFamily="34" charset="0"/>
                <a:cs typeface="Arial" panose="020B0604020202020204" pitchFamily="34" charset="0"/>
              </a:rPr>
              <a:t>Nombre vulgar</a:t>
            </a:r>
            <a:r>
              <a:rPr lang="es-ES_tradnl" altLang="es-MX" sz="1700" b="1">
                <a:solidFill>
                  <a:srgbClr val="0000FF"/>
                </a:solidFill>
                <a:latin typeface="Arial" panose="020B0604020202020204" pitchFamily="34" charset="0"/>
                <a:cs typeface="Arial" panose="020B0604020202020204" pitchFamily="34" charset="0"/>
              </a:rPr>
              <a:t>: es el nombre de un compuesto no  ajustado a un sistema prefijado</a:t>
            </a:r>
          </a:p>
          <a:p>
            <a:pPr lvl="2"/>
            <a:r>
              <a:rPr lang="es-ES_tradnl" altLang="es-MX" sz="1400" b="1">
                <a:solidFill>
                  <a:srgbClr val="0000FF"/>
                </a:solidFill>
                <a:latin typeface="Arial" panose="020B0604020202020204" pitchFamily="34" charset="0"/>
                <a:cs typeface="Arial" panose="020B0604020202020204" pitchFamily="34" charset="0"/>
              </a:rPr>
              <a:t>Ej.:    Agua, Amoniaco, Arsina</a:t>
            </a:r>
          </a:p>
          <a:p>
            <a:pPr lvl="1"/>
            <a:endParaRPr lang="es-ES_tradnl" altLang="es-MX" sz="1700" b="1">
              <a:solidFill>
                <a:srgbClr val="0000FF"/>
              </a:solidFill>
              <a:latin typeface="Arial" panose="020B0604020202020204" pitchFamily="34" charset="0"/>
              <a:cs typeface="Arial" panose="020B0604020202020204" pitchFamily="34" charset="0"/>
            </a:endParaRPr>
          </a:p>
          <a:p>
            <a:pPr lvl="1"/>
            <a:r>
              <a:rPr lang="es-ES_tradnl" altLang="es-MX" sz="1700" b="1">
                <a:solidFill>
                  <a:srgbClr val="FF0000"/>
                </a:solidFill>
                <a:latin typeface="Arial" panose="020B0604020202020204" pitchFamily="34" charset="0"/>
                <a:cs typeface="Arial" panose="020B0604020202020204" pitchFamily="34" charset="0"/>
              </a:rPr>
              <a:t>Nombre funcional</a:t>
            </a:r>
            <a:r>
              <a:rPr lang="es-ES_tradnl" altLang="es-MX" sz="1700" b="1">
                <a:solidFill>
                  <a:srgbClr val="0000FF"/>
                </a:solidFill>
                <a:latin typeface="Arial" panose="020B0604020202020204" pitchFamily="34" charset="0"/>
                <a:cs typeface="Arial" panose="020B0604020202020204" pitchFamily="34" charset="0"/>
              </a:rPr>
              <a:t>: resulta de la combinación de dos palabras que establecen la identificación de un compuesto basándose en la función química que lo constituye</a:t>
            </a:r>
          </a:p>
          <a:p>
            <a:pPr lvl="2"/>
            <a:r>
              <a:rPr lang="es-ES_tradnl" altLang="es-MX" sz="1400" b="1">
                <a:solidFill>
                  <a:srgbClr val="0000FF"/>
                </a:solidFill>
                <a:latin typeface="Arial" panose="020B0604020202020204" pitchFamily="34" charset="0"/>
                <a:cs typeface="Arial" panose="020B0604020202020204" pitchFamily="34" charset="0"/>
              </a:rPr>
              <a:t>Ej.:   Ácido sulfúrico</a:t>
            </a:r>
            <a:endParaRPr lang="es-ES" altLang="es-MX">
              <a:solidFill>
                <a:srgbClr val="0000FF"/>
              </a:solidFill>
              <a:latin typeface="Arial" panose="020B0604020202020204" pitchFamily="34" charset="0"/>
              <a:cs typeface="Arial" panose="020B0604020202020204" pitchFamily="34" charset="0"/>
            </a:endParaRPr>
          </a:p>
        </p:txBody>
      </p:sp>
      <p:sp>
        <p:nvSpPr>
          <p:cNvPr id="25603" name="Text Box 7"/>
          <p:cNvSpPr>
            <a:spLocks noGrp="1" noChangeArrowheads="1"/>
          </p:cNvSpPr>
          <p:nvPr>
            <p:ph type="title" idx="4294967295"/>
          </p:nvPr>
        </p:nvSpPr>
        <p:spPr>
          <a:xfrm>
            <a:off x="2641600" y="188913"/>
            <a:ext cx="6813550" cy="862012"/>
          </a:xfrm>
        </p:spPr>
        <p:txBody>
          <a:bodyPr anchorCtr="1"/>
          <a:lstStyle/>
          <a:p>
            <a:pPr>
              <a:spcBef>
                <a:spcPct val="50000"/>
              </a:spcBef>
            </a:pPr>
            <a:r>
              <a:rPr lang="es-CL" altLang="es-MX" sz="2500" b="1">
                <a:solidFill>
                  <a:srgbClr val="0000FF"/>
                </a:solidFill>
                <a:latin typeface="Arial" panose="020B0604020202020204" pitchFamily="34" charset="0"/>
                <a:cs typeface="Arial" panose="020B0604020202020204" pitchFamily="34" charset="0"/>
              </a:rPr>
              <a:t>SISTEMAS DE NOMENCLATURA</a:t>
            </a:r>
            <a:endParaRPr lang="es-ES" altLang="es-MX" sz="2500" b="1">
              <a:solidFill>
                <a:srgbClr val="0000FF"/>
              </a:solidFill>
              <a:latin typeface="Arial" panose="020B0604020202020204" pitchFamily="34" charset="0"/>
              <a:cs typeface="Arial" panose="020B0604020202020204" pitchFamily="34" charset="0"/>
            </a:endParaRPr>
          </a:p>
        </p:txBody>
      </p:sp>
      <p:sp>
        <p:nvSpPr>
          <p:cNvPr id="25604" name="Text Box 3"/>
          <p:cNvSpPr txBox="1">
            <a:spLocks noChangeArrowheads="1"/>
          </p:cNvSpPr>
          <p:nvPr/>
        </p:nvSpPr>
        <p:spPr bwMode="auto">
          <a:xfrm>
            <a:off x="2220913" y="5180013"/>
            <a:ext cx="1944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CL" altLang="es-MX" sz="1600" b="1">
                <a:solidFill>
                  <a:srgbClr val="FF0000"/>
                </a:solidFill>
                <a:latin typeface="Arial" panose="020B0604020202020204" pitchFamily="34" charset="0"/>
              </a:rPr>
              <a:t>Nombre genérico</a:t>
            </a:r>
            <a:endParaRPr lang="es-ES" altLang="es-MX" sz="1600" b="1">
              <a:solidFill>
                <a:srgbClr val="FF0000"/>
              </a:solidFill>
              <a:latin typeface="Arial" panose="020B0604020202020204" pitchFamily="34" charset="0"/>
            </a:endParaRPr>
          </a:p>
        </p:txBody>
      </p:sp>
      <p:sp>
        <p:nvSpPr>
          <p:cNvPr id="25605" name="Text Box 4"/>
          <p:cNvSpPr txBox="1">
            <a:spLocks noChangeArrowheads="1"/>
          </p:cNvSpPr>
          <p:nvPr/>
        </p:nvSpPr>
        <p:spPr bwMode="auto">
          <a:xfrm>
            <a:off x="4610100" y="5162550"/>
            <a:ext cx="2089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s-CL" altLang="es-MX" sz="1600" b="1">
                <a:solidFill>
                  <a:srgbClr val="FF0000"/>
                </a:solidFill>
                <a:latin typeface="Arial" panose="020B0604020202020204" pitchFamily="34" charset="0"/>
              </a:rPr>
              <a:t>Nombre específico</a:t>
            </a:r>
            <a:endParaRPr lang="es-ES" altLang="es-MX" sz="1600" b="1">
              <a:solidFill>
                <a:srgbClr val="FF0000"/>
              </a:solidFill>
              <a:latin typeface="Arial" panose="020B0604020202020204" pitchFamily="34" charset="0"/>
            </a:endParaRPr>
          </a:p>
        </p:txBody>
      </p:sp>
      <p:sp>
        <p:nvSpPr>
          <p:cNvPr id="25606" name="Line 5"/>
          <p:cNvSpPr>
            <a:spLocks noChangeShapeType="1"/>
          </p:cNvSpPr>
          <p:nvPr/>
        </p:nvSpPr>
        <p:spPr bwMode="auto">
          <a:xfrm rot="20149200" flipH="1">
            <a:off x="3189288" y="4702175"/>
            <a:ext cx="557212" cy="36195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
        <p:nvSpPr>
          <p:cNvPr id="25607" name="Line 6"/>
          <p:cNvSpPr>
            <a:spLocks noChangeShapeType="1"/>
          </p:cNvSpPr>
          <p:nvPr/>
        </p:nvSpPr>
        <p:spPr bwMode="auto">
          <a:xfrm rot="15287021" flipH="1">
            <a:off x="4470401" y="4818062"/>
            <a:ext cx="596900" cy="200025"/>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s-CL"/>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7"/>
          <p:cNvSpPr>
            <a:spLocks noGrp="1" noChangeArrowheads="1"/>
          </p:cNvSpPr>
          <p:nvPr>
            <p:ph type="title"/>
          </p:nvPr>
        </p:nvSpPr>
        <p:spPr>
          <a:xfrm>
            <a:off x="3216275" y="350838"/>
            <a:ext cx="5759450" cy="774700"/>
          </a:xfrm>
        </p:spPr>
        <p:txBody>
          <a:bodyPr anchorCtr="1"/>
          <a:lstStyle/>
          <a:p>
            <a:pPr>
              <a:spcBef>
                <a:spcPct val="50000"/>
              </a:spcBef>
            </a:pPr>
            <a:r>
              <a:rPr lang="es-CL" altLang="es-MX" sz="2500" b="1">
                <a:solidFill>
                  <a:srgbClr val="3333FF"/>
                </a:solidFill>
                <a:latin typeface="Arial" panose="020B0604020202020204" pitchFamily="34" charset="0"/>
              </a:rPr>
              <a:t>SISTEMAS DE NOMENCLATURA</a:t>
            </a:r>
            <a:endParaRPr lang="es-ES" altLang="es-MX" sz="2500" b="1">
              <a:solidFill>
                <a:srgbClr val="3333FF"/>
              </a:solidFill>
              <a:latin typeface="Arial" panose="020B0604020202020204" pitchFamily="34" charset="0"/>
            </a:endParaRPr>
          </a:p>
        </p:txBody>
      </p:sp>
      <p:sp>
        <p:nvSpPr>
          <p:cNvPr id="26627" name="Rectangle 2"/>
          <p:cNvSpPr>
            <a:spLocks noGrp="1" noChangeArrowheads="1"/>
          </p:cNvSpPr>
          <p:nvPr>
            <p:ph idx="1"/>
          </p:nvPr>
        </p:nvSpPr>
        <p:spPr>
          <a:xfrm>
            <a:off x="1774825" y="1052513"/>
            <a:ext cx="8642350" cy="4968875"/>
          </a:xfrm>
        </p:spPr>
        <p:txBody>
          <a:bodyPr/>
          <a:lstStyle/>
          <a:p>
            <a:pPr>
              <a:buFont typeface="Wingdings" panose="05000000000000000000" pitchFamily="2" charset="2"/>
              <a:buNone/>
            </a:pPr>
            <a:endParaRPr lang="es-ES_tradnl" altLang="es-MX" sz="1900" b="1">
              <a:solidFill>
                <a:srgbClr val="0000FF"/>
              </a:solidFill>
              <a:latin typeface="Arial" panose="020B0604020202020204" pitchFamily="34" charset="0"/>
              <a:cs typeface="Arial" panose="020B0604020202020204" pitchFamily="34" charset="0"/>
            </a:endParaRPr>
          </a:p>
          <a:p>
            <a:pPr lvl="1"/>
            <a:r>
              <a:rPr lang="es-ES_tradnl" altLang="es-MX" sz="1700" b="1">
                <a:solidFill>
                  <a:srgbClr val="FF0000"/>
                </a:solidFill>
                <a:latin typeface="Arial" panose="020B0604020202020204" pitchFamily="34" charset="0"/>
                <a:cs typeface="Arial" panose="020B0604020202020204" pitchFamily="34" charset="0"/>
              </a:rPr>
              <a:t>Nombre sistemático</a:t>
            </a:r>
            <a:r>
              <a:rPr lang="es-ES_tradnl" altLang="es-MX" sz="1700" b="1">
                <a:solidFill>
                  <a:srgbClr val="0000FF"/>
                </a:solidFill>
                <a:latin typeface="Arial" panose="020B0604020202020204" pitchFamily="34" charset="0"/>
                <a:cs typeface="Arial" panose="020B0604020202020204" pitchFamily="34" charset="0"/>
              </a:rPr>
              <a:t>: es el que indica la naturaleza y las proporciones de los constituyentes de una sustancia. Está formado en base a una serie de vocablos seleccionados, (prefijos numerales), según un sistema prefijado. Es el recomendado por la IUPAC</a:t>
            </a:r>
          </a:p>
          <a:p>
            <a:pPr lvl="2"/>
            <a:r>
              <a:rPr lang="es-ES_tradnl" altLang="es-MX" sz="1500" b="1">
                <a:solidFill>
                  <a:srgbClr val="0000FF"/>
                </a:solidFill>
                <a:latin typeface="Arial" panose="020B0604020202020204" pitchFamily="34" charset="0"/>
                <a:cs typeface="Arial" panose="020B0604020202020204" pitchFamily="34" charset="0"/>
              </a:rPr>
              <a:t>Ej.:    </a:t>
            </a:r>
            <a:r>
              <a:rPr lang="es-ES_tradnl" altLang="es-MX" sz="1500" b="1">
                <a:solidFill>
                  <a:srgbClr val="FF0000"/>
                </a:solidFill>
                <a:latin typeface="Arial" panose="020B0604020202020204" pitchFamily="34" charset="0"/>
                <a:cs typeface="Arial" panose="020B0604020202020204" pitchFamily="34" charset="0"/>
              </a:rPr>
              <a:t>Pentaóxido de dicloro</a:t>
            </a:r>
          </a:p>
          <a:p>
            <a:pPr lvl="1"/>
            <a:endParaRPr lang="es-ES_tradnl" altLang="es-MX" sz="1700" b="1">
              <a:solidFill>
                <a:srgbClr val="0000FF"/>
              </a:solidFill>
              <a:latin typeface="Arial" panose="020B0604020202020204" pitchFamily="34" charset="0"/>
              <a:cs typeface="Arial" panose="020B0604020202020204" pitchFamily="34" charset="0"/>
            </a:endParaRPr>
          </a:p>
          <a:p>
            <a:pPr lvl="1"/>
            <a:r>
              <a:rPr lang="es-ES_tradnl" altLang="es-MX" sz="1700" b="1">
                <a:solidFill>
                  <a:srgbClr val="FF0000"/>
                </a:solidFill>
                <a:latin typeface="Arial" panose="020B0604020202020204" pitchFamily="34" charset="0"/>
                <a:cs typeface="Arial" panose="020B0604020202020204" pitchFamily="34" charset="0"/>
              </a:rPr>
              <a:t>Sistema Stock</a:t>
            </a:r>
            <a:r>
              <a:rPr lang="es-ES_tradnl" altLang="es-MX" sz="1700" b="1">
                <a:solidFill>
                  <a:srgbClr val="0000FF"/>
                </a:solidFill>
                <a:latin typeface="Arial" panose="020B0604020202020204" pitchFamily="34" charset="0"/>
                <a:cs typeface="Arial" panose="020B0604020202020204" pitchFamily="34" charset="0"/>
              </a:rPr>
              <a:t>: consiste en colocar entre paréntesis, inmediatamente después del nombre del elemento, (al final del nombre), un número romano que indica el estado de oxidación, EO, o valencia del elemento</a:t>
            </a:r>
          </a:p>
          <a:p>
            <a:pPr lvl="2"/>
            <a:r>
              <a:rPr lang="es-ES_tradnl" altLang="es-MX" sz="1500" b="1">
                <a:solidFill>
                  <a:srgbClr val="0000FF"/>
                </a:solidFill>
                <a:latin typeface="Arial" panose="020B0604020202020204" pitchFamily="34" charset="0"/>
                <a:cs typeface="Arial" panose="020B0604020202020204" pitchFamily="34" charset="0"/>
              </a:rPr>
              <a:t>Ej.:   </a:t>
            </a:r>
            <a:r>
              <a:rPr lang="es-ES_tradnl" altLang="es-MX" sz="1500" b="1">
                <a:solidFill>
                  <a:srgbClr val="FF0000"/>
                </a:solidFill>
                <a:latin typeface="Arial" panose="020B0604020202020204" pitchFamily="34" charset="0"/>
                <a:cs typeface="Arial" panose="020B0604020202020204" pitchFamily="34" charset="0"/>
              </a:rPr>
              <a:t>Cloruro de hierro (III)</a:t>
            </a:r>
          </a:p>
          <a:p>
            <a:pPr lvl="2"/>
            <a:endParaRPr lang="es-ES_tradnl" altLang="es-MX" sz="1500" b="1">
              <a:solidFill>
                <a:srgbClr val="FF0000"/>
              </a:solidFill>
              <a:latin typeface="Arial" panose="020B0604020202020204" pitchFamily="34" charset="0"/>
              <a:cs typeface="Arial" panose="020B0604020202020204" pitchFamily="34" charset="0"/>
            </a:endParaRPr>
          </a:p>
          <a:p>
            <a:pPr lvl="1">
              <a:buFont typeface="Wingdings" panose="05000000000000000000" pitchFamily="2" charset="2"/>
              <a:buNone/>
            </a:pPr>
            <a:r>
              <a:rPr lang="es-ES_tradnl" altLang="es-MX" sz="1700" b="1">
                <a:solidFill>
                  <a:srgbClr val="0000FF"/>
                </a:solidFill>
                <a:latin typeface="Arial" panose="020B0604020202020204" pitchFamily="34" charset="0"/>
                <a:cs typeface="Arial" panose="020B0604020202020204" pitchFamily="34" charset="0"/>
              </a:rPr>
              <a:t>	Si el elemento tiene SÓLO un único EO, éste no se escribe</a:t>
            </a:r>
          </a:p>
          <a:p>
            <a:pPr lvl="2"/>
            <a:r>
              <a:rPr lang="es-ES_tradnl" altLang="es-MX" sz="1500" b="1">
                <a:solidFill>
                  <a:srgbClr val="0000FF"/>
                </a:solidFill>
                <a:latin typeface="Arial" panose="020B0604020202020204" pitchFamily="34" charset="0"/>
                <a:cs typeface="Arial" panose="020B0604020202020204" pitchFamily="34" charset="0"/>
              </a:rPr>
              <a:t>Ej.:   </a:t>
            </a:r>
            <a:r>
              <a:rPr lang="es-ES_tradnl" altLang="es-MX" sz="1500" b="1">
                <a:solidFill>
                  <a:srgbClr val="FF0000"/>
                </a:solidFill>
                <a:latin typeface="Arial" panose="020B0604020202020204" pitchFamily="34" charset="0"/>
                <a:cs typeface="Arial" panose="020B0604020202020204" pitchFamily="34" charset="0"/>
              </a:rPr>
              <a:t>Cloruro de aluminio</a:t>
            </a:r>
            <a:r>
              <a:rPr lang="es-ES_tradnl" altLang="es-MX" sz="1500" b="1">
                <a:solidFill>
                  <a:srgbClr val="0000FF"/>
                </a:solidFill>
                <a:latin typeface="Arial" panose="020B0604020202020204" pitchFamily="34" charset="0"/>
                <a:cs typeface="Arial" panose="020B0604020202020204" pitchFamily="34" charset="0"/>
              </a:rPr>
              <a:t> </a:t>
            </a:r>
          </a:p>
          <a:p>
            <a:pPr lvl="1">
              <a:buFont typeface="Wingdings" panose="05000000000000000000" pitchFamily="2" charset="2"/>
              <a:buNone/>
            </a:pPr>
            <a:endParaRPr lang="es-ES" altLang="es-MX">
              <a:solidFill>
                <a:srgbClr val="0000FF"/>
              </a:solidFill>
              <a:latin typeface="Arial" panose="020B0604020202020204" pitchFamily="34" charset="0"/>
              <a:cs typeface="Arial" panose="020B0604020202020204" pitchFamily="34" charset="0"/>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a:xfrm>
            <a:off x="1774825" y="1052513"/>
            <a:ext cx="8642350" cy="4968875"/>
          </a:xfrm>
        </p:spPr>
        <p:txBody>
          <a:bodyPr/>
          <a:lstStyle/>
          <a:p>
            <a:pPr lvl="1" eaLnBrk="1" hangingPunct="1"/>
            <a:r>
              <a:rPr lang="es-ES_tradnl" altLang="es-MX" sz="1700" b="1">
                <a:solidFill>
                  <a:srgbClr val="FF0000"/>
                </a:solidFill>
                <a:latin typeface="Arial" panose="020B0604020202020204" pitchFamily="34" charset="0"/>
                <a:cs typeface="Arial" panose="020B0604020202020204" pitchFamily="34" charset="0"/>
              </a:rPr>
              <a:t>Sistema Tradicional</a:t>
            </a:r>
            <a:r>
              <a:rPr lang="es-ES_tradnl" altLang="es-MX" sz="1700" b="1">
                <a:solidFill>
                  <a:srgbClr val="0000FF"/>
                </a:solidFill>
                <a:latin typeface="Arial" panose="020B0604020202020204" pitchFamily="34" charset="0"/>
                <a:cs typeface="Arial" panose="020B0604020202020204" pitchFamily="34" charset="0"/>
              </a:rPr>
              <a:t>: consiste </a:t>
            </a:r>
            <a:r>
              <a:rPr lang="es-ES" altLang="es-CL" sz="1800" b="1">
                <a:solidFill>
                  <a:srgbClr val="0000FF"/>
                </a:solidFill>
                <a:latin typeface="Arial" panose="020B0604020202020204" pitchFamily="34" charset="0"/>
                <a:cs typeface="Arial" panose="020B0604020202020204" pitchFamily="34" charset="0"/>
              </a:rPr>
              <a:t>en añadir un sufijo al nombre del elemento según el E.O. o N.O. con el que actúe.</a:t>
            </a:r>
            <a:endParaRPr lang="es-ES" altLang="es-MX">
              <a:solidFill>
                <a:srgbClr val="0000FF"/>
              </a:solidFill>
              <a:latin typeface="Arial" panose="020B0604020202020204" pitchFamily="34" charset="0"/>
              <a:cs typeface="Arial" panose="020B0604020202020204" pitchFamily="34" charset="0"/>
            </a:endParaRPr>
          </a:p>
        </p:txBody>
      </p:sp>
      <p:graphicFrame>
        <p:nvGraphicFramePr>
          <p:cNvPr id="4" name="Group 5"/>
          <p:cNvGraphicFramePr>
            <a:graphicFrameLocks/>
          </p:cNvGraphicFramePr>
          <p:nvPr/>
        </p:nvGraphicFramePr>
        <p:xfrm>
          <a:off x="2640013" y="2163763"/>
          <a:ext cx="7343775" cy="3352800"/>
        </p:xfrm>
        <a:graphic>
          <a:graphicData uri="http://schemas.openxmlformats.org/drawingml/2006/table">
            <a:tbl>
              <a:tblPr/>
              <a:tblGrid>
                <a:gridCol w="2879725">
                  <a:extLst>
                    <a:ext uri="{9D8B030D-6E8A-4147-A177-3AD203B41FA5}">
                      <a16:colId xmlns:a16="http://schemas.microsoft.com/office/drawing/2014/main" xmlns="" val="20000"/>
                    </a:ext>
                  </a:extLst>
                </a:gridCol>
                <a:gridCol w="4464050">
                  <a:extLst>
                    <a:ext uri="{9D8B030D-6E8A-4147-A177-3AD203B41FA5}">
                      <a16:colId xmlns:a16="http://schemas.microsoft.com/office/drawing/2014/main" xmlns="" val="20001"/>
                    </a:ext>
                  </a:extLst>
                </a:gridCol>
              </a:tblGrid>
              <a:tr h="2603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0000FF"/>
                          </a:solidFill>
                          <a:effectLst/>
                          <a:latin typeface="Arial" pitchFamily="34" charset="0"/>
                          <a:cs typeface="Arial" pitchFamily="34" charset="0"/>
                        </a:rPr>
                        <a:t>Posibilidad de EO o NO</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0000FF"/>
                          </a:solidFill>
                          <a:effectLst/>
                          <a:latin typeface="Arial" pitchFamily="34" charset="0"/>
                          <a:cs typeface="Arial" pitchFamily="34" charset="0"/>
                        </a:rPr>
                        <a:t>                            Terminación</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2397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0000FF"/>
                          </a:solidFill>
                          <a:effectLst/>
                          <a:latin typeface="Arial" pitchFamily="34" charset="0"/>
                          <a:cs typeface="Arial" pitchFamily="34" charset="0"/>
                        </a:rPr>
                        <a:t>uno</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0000FF"/>
                          </a:solidFill>
                          <a:effectLst/>
                          <a:latin typeface="Arial" pitchFamily="34" charset="0"/>
                          <a:cs typeface="Arial" pitchFamily="34" charset="0"/>
                        </a:rPr>
                        <a:t>                                  </a:t>
                      </a:r>
                      <a:r>
                        <a:rPr kumimoji="0" lang="es-ES" sz="1400" b="1" i="0" u="none" strike="noStrike" cap="none" normalizeH="0" baseline="0" dirty="0">
                          <a:ln>
                            <a:noFill/>
                          </a:ln>
                          <a:solidFill>
                            <a:srgbClr val="0000FF"/>
                          </a:solidFill>
                          <a:effectLst/>
                          <a:latin typeface="Arial" pitchFamily="34" charset="0"/>
                          <a:cs typeface="Arial" pitchFamily="34" charset="0"/>
                          <a:sym typeface="Wingdings 3" pitchFamily="18" charset="2"/>
                        </a:rPr>
                        <a:t>  </a:t>
                      </a:r>
                      <a:r>
                        <a:rPr kumimoji="0" lang="es-ES" sz="1400" b="1" i="0" u="none" strike="noStrike" cap="none" normalizeH="0" baseline="0" dirty="0">
                          <a:ln>
                            <a:noFill/>
                          </a:ln>
                          <a:solidFill>
                            <a:srgbClr val="0000FF"/>
                          </a:solidFill>
                          <a:effectLst/>
                          <a:latin typeface="Arial" pitchFamily="34" charset="0"/>
                          <a:cs typeface="Arial" pitchFamily="34" charset="0"/>
                        </a:rPr>
                        <a:t>          … -</a:t>
                      </a:r>
                      <a:r>
                        <a:rPr kumimoji="0" lang="es-ES" sz="1400" b="1" i="0" u="none" strike="noStrike" cap="none" normalizeH="0" baseline="0" dirty="0" err="1">
                          <a:ln>
                            <a:noFill/>
                          </a:ln>
                          <a:solidFill>
                            <a:srgbClr val="0000FF"/>
                          </a:solidFill>
                          <a:effectLst/>
                          <a:latin typeface="Arial" pitchFamily="34" charset="0"/>
                          <a:cs typeface="Arial" pitchFamily="34" charset="0"/>
                        </a:rPr>
                        <a:t>ico</a:t>
                      </a:r>
                      <a:endParaRPr kumimoji="0" lang="es-ES" sz="1400" b="1" i="0" u="none" strike="noStrike" cap="none" normalizeH="0" baseline="0" dirty="0">
                        <a:ln>
                          <a:noFill/>
                        </a:ln>
                        <a:solidFill>
                          <a:srgbClr val="0000FF"/>
                        </a:solidFill>
                        <a:effectLst/>
                        <a:latin typeface="Arial" pitchFamily="34" charset="0"/>
                        <a:cs typeface="Arial" pitchFamily="34" charset="0"/>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238125">
                <a:tc rowSpan="2">
                  <a:txBody>
                    <a:bodyPr/>
                    <a:lstStyle/>
                    <a:p>
                      <a:pPr marL="0" marR="0" lvl="0" indent="0" algn="ctr" defTabSz="914400" rtl="0" eaLnBrk="1" fontAlgn="base" latinLnBrk="0" hangingPunct="1">
                        <a:lnSpc>
                          <a:spcPct val="200000"/>
                        </a:lnSpc>
                        <a:spcBef>
                          <a:spcPct val="2000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0000FF"/>
                          </a:solidFill>
                          <a:effectLst/>
                          <a:latin typeface="Arial" pitchFamily="34" charset="0"/>
                          <a:cs typeface="Arial" pitchFamily="34" charset="0"/>
                        </a:rPr>
                        <a:t>dos</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0000FF"/>
                          </a:solidFill>
                          <a:effectLst/>
                          <a:latin typeface="Arial" pitchFamily="34" charset="0"/>
                          <a:cs typeface="Arial" pitchFamily="34" charset="0"/>
                        </a:rPr>
                        <a:t>EO menor                 </a:t>
                      </a:r>
                      <a:r>
                        <a:rPr kumimoji="0" lang="es-ES" sz="1400" b="1" i="0" u="none" strike="noStrike" cap="none" normalizeH="0" baseline="0" dirty="0">
                          <a:ln>
                            <a:noFill/>
                          </a:ln>
                          <a:solidFill>
                            <a:srgbClr val="0000FF"/>
                          </a:solidFill>
                          <a:effectLst/>
                          <a:latin typeface="Arial" pitchFamily="34" charset="0"/>
                          <a:cs typeface="Arial" pitchFamily="34" charset="0"/>
                          <a:sym typeface="Wingdings 3" pitchFamily="18" charset="2"/>
                        </a:rPr>
                        <a:t>            … -oso</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239713">
                <a:tc vMerge="1">
                  <a:txBody>
                    <a:bodyPr/>
                    <a:lstStyle/>
                    <a:p>
                      <a:endParaRPr lang="es-CL"/>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0000FF"/>
                          </a:solidFill>
                          <a:effectLst/>
                          <a:latin typeface="Arial" pitchFamily="34" charset="0"/>
                          <a:cs typeface="Arial" pitchFamily="34" charset="0"/>
                        </a:rPr>
                        <a:t>EO mayor                 </a:t>
                      </a:r>
                      <a:r>
                        <a:rPr kumimoji="0" lang="es-ES" sz="1400" b="1" i="0" u="none" strike="noStrike" cap="none" normalizeH="0" baseline="0" dirty="0">
                          <a:ln>
                            <a:noFill/>
                          </a:ln>
                          <a:solidFill>
                            <a:srgbClr val="0000FF"/>
                          </a:solidFill>
                          <a:effectLst/>
                          <a:latin typeface="Arial" pitchFamily="34" charset="0"/>
                          <a:cs typeface="Arial" pitchFamily="34" charset="0"/>
                          <a:sym typeface="Wingdings 3" pitchFamily="18" charset="2"/>
                        </a:rPr>
                        <a:t>            … -</a:t>
                      </a:r>
                      <a:r>
                        <a:rPr kumimoji="0" lang="es-ES" sz="1400" b="1" i="0" u="none" strike="noStrike" cap="none" normalizeH="0" baseline="0" dirty="0" err="1">
                          <a:ln>
                            <a:noFill/>
                          </a:ln>
                          <a:solidFill>
                            <a:srgbClr val="0000FF"/>
                          </a:solidFill>
                          <a:effectLst/>
                          <a:latin typeface="Arial" pitchFamily="34" charset="0"/>
                          <a:cs typeface="Arial" pitchFamily="34" charset="0"/>
                          <a:sym typeface="Wingdings 3" pitchFamily="18" charset="2"/>
                        </a:rPr>
                        <a:t>ico</a:t>
                      </a:r>
                      <a:endParaRPr kumimoji="0" lang="es-ES" sz="1400" b="1" i="0" u="none" strike="noStrike" cap="none" normalizeH="0" baseline="0" dirty="0">
                        <a:ln>
                          <a:noFill/>
                        </a:ln>
                        <a:solidFill>
                          <a:srgbClr val="0000FF"/>
                        </a:solidFill>
                        <a:effectLst/>
                        <a:latin typeface="Arial" pitchFamily="34" charset="0"/>
                        <a:cs typeface="Arial" pitchFamily="34" charset="0"/>
                        <a:sym typeface="Wingdings 3" pitchFamily="18" charset="2"/>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239713">
                <a:tc rowSpan="3">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0000FF"/>
                          </a:solidFill>
                          <a:effectLst/>
                          <a:latin typeface="Arial" pitchFamily="34" charset="0"/>
                          <a:cs typeface="Arial" pitchFamily="34" charset="0"/>
                        </a:rPr>
                        <a:t>tres</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0000FF"/>
                          </a:solidFill>
                          <a:effectLst/>
                          <a:latin typeface="Arial" pitchFamily="34" charset="0"/>
                          <a:cs typeface="Arial" pitchFamily="34" charset="0"/>
                        </a:rPr>
                        <a:t>EO menor                 </a:t>
                      </a:r>
                      <a:r>
                        <a:rPr kumimoji="0" lang="es-ES" sz="1400" b="1" i="0" u="none" strike="noStrike" cap="none" normalizeH="0" baseline="0" dirty="0">
                          <a:ln>
                            <a:noFill/>
                          </a:ln>
                          <a:solidFill>
                            <a:srgbClr val="0000FF"/>
                          </a:solidFill>
                          <a:effectLst/>
                          <a:latin typeface="Arial" pitchFamily="34" charset="0"/>
                          <a:cs typeface="Arial" pitchFamily="34" charset="0"/>
                          <a:sym typeface="Wingdings 3" pitchFamily="18" charset="2"/>
                        </a:rPr>
                        <a:t> hipo   … -oso</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r h="238125">
                <a:tc vMerge="1">
                  <a:txBody>
                    <a:bodyPr/>
                    <a:lstStyle/>
                    <a:p>
                      <a:endParaRPr lang="es-CL"/>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0000FF"/>
                          </a:solidFill>
                          <a:effectLst/>
                          <a:latin typeface="Arial" pitchFamily="34" charset="0"/>
                          <a:cs typeface="Arial" pitchFamily="34" charset="0"/>
                        </a:rPr>
                        <a:t>EO intermedio          </a:t>
                      </a:r>
                      <a:r>
                        <a:rPr kumimoji="0" lang="es-ES" sz="1400" b="1" i="0" u="none" strike="noStrike" cap="none" normalizeH="0" baseline="0" dirty="0">
                          <a:ln>
                            <a:noFill/>
                          </a:ln>
                          <a:solidFill>
                            <a:srgbClr val="0000FF"/>
                          </a:solidFill>
                          <a:effectLst/>
                          <a:latin typeface="Arial" pitchFamily="34" charset="0"/>
                          <a:cs typeface="Arial" pitchFamily="34" charset="0"/>
                          <a:sym typeface="Wingdings 3" pitchFamily="18" charset="2"/>
                        </a:rPr>
                        <a:t>           … -oso</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5"/>
                  </a:ext>
                </a:extLst>
              </a:tr>
              <a:tr h="239713">
                <a:tc vMerge="1">
                  <a:txBody>
                    <a:bodyPr/>
                    <a:lstStyle/>
                    <a:p>
                      <a:endParaRPr lang="es-CL"/>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0000FF"/>
                          </a:solidFill>
                          <a:effectLst/>
                          <a:latin typeface="Arial" pitchFamily="34" charset="0"/>
                          <a:cs typeface="Arial" pitchFamily="34" charset="0"/>
                        </a:rPr>
                        <a:t>EO mayor                  </a:t>
                      </a:r>
                      <a:r>
                        <a:rPr kumimoji="0" lang="es-ES" sz="1400" b="1" i="0" u="none" strike="noStrike" cap="none" normalizeH="0" baseline="0" dirty="0">
                          <a:ln>
                            <a:noFill/>
                          </a:ln>
                          <a:solidFill>
                            <a:srgbClr val="0000FF"/>
                          </a:solidFill>
                          <a:effectLst/>
                          <a:latin typeface="Arial" pitchFamily="34" charset="0"/>
                          <a:cs typeface="Arial" pitchFamily="34" charset="0"/>
                          <a:sym typeface="Wingdings 3" pitchFamily="18" charset="2"/>
                        </a:rPr>
                        <a:t>           … -</a:t>
                      </a:r>
                      <a:r>
                        <a:rPr kumimoji="0" lang="es-ES" sz="1400" b="1" i="0" u="none" strike="noStrike" cap="none" normalizeH="0" baseline="0" dirty="0" err="1">
                          <a:ln>
                            <a:noFill/>
                          </a:ln>
                          <a:solidFill>
                            <a:srgbClr val="0000FF"/>
                          </a:solidFill>
                          <a:effectLst/>
                          <a:latin typeface="Arial" pitchFamily="34" charset="0"/>
                          <a:cs typeface="Arial" pitchFamily="34" charset="0"/>
                          <a:sym typeface="Wingdings 3" pitchFamily="18" charset="2"/>
                        </a:rPr>
                        <a:t>ico</a:t>
                      </a:r>
                      <a:endParaRPr kumimoji="0" lang="es-ES" sz="1400" b="1" i="0" u="none" strike="noStrike" cap="none" normalizeH="0" baseline="0" dirty="0">
                        <a:ln>
                          <a:noFill/>
                        </a:ln>
                        <a:solidFill>
                          <a:srgbClr val="0000FF"/>
                        </a:solidFill>
                        <a:effectLst/>
                        <a:latin typeface="Arial" pitchFamily="34" charset="0"/>
                        <a:cs typeface="Arial" pitchFamily="34" charset="0"/>
                        <a:sym typeface="Wingdings 3" pitchFamily="18" charset="2"/>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6"/>
                  </a:ext>
                </a:extLst>
              </a:tr>
              <a:tr h="239713">
                <a:tc rowSpan="4">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0000FF"/>
                          </a:solidFill>
                          <a:effectLst/>
                          <a:latin typeface="Arial" pitchFamily="34" charset="0"/>
                          <a:cs typeface="Arial" pitchFamily="34" charset="0"/>
                        </a:rPr>
                        <a:t>Cuatro</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0000FF"/>
                          </a:solidFill>
                          <a:effectLst/>
                          <a:latin typeface="Arial" pitchFamily="34" charset="0"/>
                          <a:cs typeface="Arial" pitchFamily="34" charset="0"/>
                        </a:rPr>
                        <a:t>EO menor                  </a:t>
                      </a:r>
                      <a:r>
                        <a:rPr kumimoji="0" lang="es-ES" sz="1400" b="1" i="0" u="none" strike="noStrike" cap="none" normalizeH="0" baseline="0" dirty="0">
                          <a:ln>
                            <a:noFill/>
                          </a:ln>
                          <a:solidFill>
                            <a:srgbClr val="0000FF"/>
                          </a:solidFill>
                          <a:effectLst/>
                          <a:latin typeface="Arial" pitchFamily="34" charset="0"/>
                          <a:cs typeface="Arial" pitchFamily="34" charset="0"/>
                          <a:sym typeface="Wingdings 3" pitchFamily="18" charset="2"/>
                        </a:rPr>
                        <a:t> hipo   … -oso</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7"/>
                  </a:ext>
                </a:extLst>
              </a:tr>
              <a:tr h="239713">
                <a:tc vMerge="1">
                  <a:txBody>
                    <a:bodyPr/>
                    <a:lstStyle/>
                    <a:p>
                      <a:endParaRPr lang="es-CL"/>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0000FF"/>
                          </a:solidFill>
                          <a:effectLst/>
                          <a:latin typeface="Arial" pitchFamily="34" charset="0"/>
                          <a:cs typeface="Arial" pitchFamily="34" charset="0"/>
                        </a:rPr>
                        <a:t>EO intermedio           </a:t>
                      </a:r>
                      <a:r>
                        <a:rPr kumimoji="0" lang="es-ES" sz="1400" b="1" i="0" u="none" strike="noStrike" cap="none" normalizeH="0" baseline="0" dirty="0">
                          <a:ln>
                            <a:noFill/>
                          </a:ln>
                          <a:solidFill>
                            <a:srgbClr val="0000FF"/>
                          </a:solidFill>
                          <a:effectLst/>
                          <a:latin typeface="Arial" pitchFamily="34" charset="0"/>
                          <a:cs typeface="Arial" pitchFamily="34" charset="0"/>
                          <a:sym typeface="Wingdings 3" pitchFamily="18" charset="2"/>
                        </a:rPr>
                        <a:t>           … -oso</a:t>
                      </a: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8"/>
                  </a:ext>
                </a:extLst>
              </a:tr>
              <a:tr h="238125">
                <a:tc vMerge="1">
                  <a:txBody>
                    <a:bodyPr/>
                    <a:lstStyle/>
                    <a:p>
                      <a:endParaRPr lang="es-CL"/>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0000FF"/>
                          </a:solidFill>
                          <a:effectLst/>
                          <a:latin typeface="Arial" pitchFamily="34" charset="0"/>
                          <a:cs typeface="Arial" pitchFamily="34" charset="0"/>
                        </a:rPr>
                        <a:t>EO intermedio           </a:t>
                      </a:r>
                      <a:r>
                        <a:rPr kumimoji="0" lang="es-ES" sz="1400" b="1" i="0" u="none" strike="noStrike" cap="none" normalizeH="0" baseline="0" dirty="0">
                          <a:ln>
                            <a:noFill/>
                          </a:ln>
                          <a:solidFill>
                            <a:srgbClr val="0000FF"/>
                          </a:solidFill>
                          <a:effectLst/>
                          <a:latin typeface="Arial" pitchFamily="34" charset="0"/>
                          <a:cs typeface="Arial" pitchFamily="34" charset="0"/>
                          <a:sym typeface="Wingdings 3" pitchFamily="18" charset="2"/>
                        </a:rPr>
                        <a:t>           … -</a:t>
                      </a:r>
                      <a:r>
                        <a:rPr kumimoji="0" lang="es-ES" sz="1400" b="1" i="0" u="none" strike="noStrike" cap="none" normalizeH="0" baseline="0" dirty="0" err="1">
                          <a:ln>
                            <a:noFill/>
                          </a:ln>
                          <a:solidFill>
                            <a:srgbClr val="0000FF"/>
                          </a:solidFill>
                          <a:effectLst/>
                          <a:latin typeface="Arial" pitchFamily="34" charset="0"/>
                          <a:cs typeface="Arial" pitchFamily="34" charset="0"/>
                          <a:sym typeface="Wingdings 3" pitchFamily="18" charset="2"/>
                        </a:rPr>
                        <a:t>ico</a:t>
                      </a:r>
                      <a:endParaRPr kumimoji="0" lang="es-ES" sz="1400" b="1" i="0" u="none" strike="noStrike" cap="none" normalizeH="0" baseline="0" dirty="0">
                        <a:ln>
                          <a:noFill/>
                        </a:ln>
                        <a:solidFill>
                          <a:srgbClr val="0000FF"/>
                        </a:solidFill>
                        <a:effectLst/>
                        <a:latin typeface="Arial" pitchFamily="34" charset="0"/>
                        <a:cs typeface="Arial" pitchFamily="34" charset="0"/>
                        <a:sym typeface="Wingdings 3" pitchFamily="18" charset="2"/>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9"/>
                  </a:ext>
                </a:extLst>
              </a:tr>
              <a:tr h="239713">
                <a:tc vMerge="1">
                  <a:txBody>
                    <a:bodyPr/>
                    <a:lstStyle/>
                    <a:p>
                      <a:endParaRPr lang="es-CL"/>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0000FF"/>
                          </a:solidFill>
                          <a:effectLst/>
                          <a:latin typeface="Arial" pitchFamily="34" charset="0"/>
                          <a:cs typeface="Arial" pitchFamily="34" charset="0"/>
                        </a:rPr>
                        <a:t>EO mayor                   </a:t>
                      </a:r>
                      <a:r>
                        <a:rPr kumimoji="0" lang="es-ES" sz="1400" b="1" i="0" u="none" strike="noStrike" cap="none" normalizeH="0" baseline="0" dirty="0">
                          <a:ln>
                            <a:noFill/>
                          </a:ln>
                          <a:solidFill>
                            <a:srgbClr val="0000FF"/>
                          </a:solidFill>
                          <a:effectLst/>
                          <a:latin typeface="Arial" pitchFamily="34" charset="0"/>
                          <a:cs typeface="Arial" pitchFamily="34" charset="0"/>
                          <a:sym typeface="Wingdings 3" pitchFamily="18" charset="2"/>
                        </a:rPr>
                        <a:t> per    … -</a:t>
                      </a:r>
                      <a:r>
                        <a:rPr kumimoji="0" lang="es-ES" sz="1400" b="1" i="0" u="none" strike="noStrike" cap="none" normalizeH="0" baseline="0" dirty="0" err="1">
                          <a:ln>
                            <a:noFill/>
                          </a:ln>
                          <a:solidFill>
                            <a:srgbClr val="0000FF"/>
                          </a:solidFill>
                          <a:effectLst/>
                          <a:latin typeface="Arial" pitchFamily="34" charset="0"/>
                          <a:cs typeface="Arial" pitchFamily="34" charset="0"/>
                          <a:sym typeface="Wingdings 3" pitchFamily="18" charset="2"/>
                        </a:rPr>
                        <a:t>ico</a:t>
                      </a:r>
                      <a:endParaRPr kumimoji="0" lang="es-ES" sz="1400" b="1" i="0" u="none" strike="noStrike" cap="none" normalizeH="0" baseline="0" dirty="0">
                        <a:ln>
                          <a:noFill/>
                        </a:ln>
                        <a:solidFill>
                          <a:srgbClr val="0000FF"/>
                        </a:solidFill>
                        <a:effectLst/>
                        <a:latin typeface="Arial" pitchFamily="34" charset="0"/>
                        <a:cs typeface="Arial" pitchFamily="34" charset="0"/>
                        <a:sym typeface="Wingdings 3" pitchFamily="18" charset="2"/>
                      </a:endParaRPr>
                    </a:p>
                  </a:txBody>
                  <a:tcP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10"/>
                  </a:ext>
                </a:extLst>
              </a:tr>
            </a:tbl>
          </a:graphicData>
        </a:graphic>
      </p:graphicFrame>
    </p:spTree>
    <p:custDataLst>
      <p:tags r:id="rId1"/>
    </p:custData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6"/>
          <p:cNvSpPr txBox="1">
            <a:spLocks noChangeArrowheads="1"/>
          </p:cNvSpPr>
          <p:nvPr/>
        </p:nvSpPr>
        <p:spPr bwMode="auto">
          <a:xfrm>
            <a:off x="1854200" y="2349500"/>
            <a:ext cx="2519363" cy="2374900"/>
          </a:xfrm>
          <a:prstGeom prst="rect">
            <a:avLst/>
          </a:prstGeom>
          <a:noFill/>
          <a:ln w="38100" algn="ctr">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spcBef>
                <a:spcPct val="50000"/>
              </a:spcBef>
              <a:buFontTx/>
              <a:buNone/>
            </a:pPr>
            <a:r>
              <a:rPr lang="es-ES" altLang="es-MX" sz="1400" b="1">
                <a:latin typeface="Arial" panose="020B0604020202020204" pitchFamily="34" charset="0"/>
                <a:cs typeface="Arial" panose="020B0604020202020204" pitchFamily="34" charset="0"/>
              </a:rPr>
              <a:t>Nomenclatura de Stock</a:t>
            </a:r>
          </a:p>
          <a:p>
            <a:pPr algn="ctr" eaLnBrk="1" hangingPunct="1">
              <a:lnSpc>
                <a:spcPct val="80000"/>
              </a:lnSpc>
              <a:spcBef>
                <a:spcPct val="50000"/>
              </a:spcBef>
              <a:buFontTx/>
              <a:buNone/>
            </a:pPr>
            <a:r>
              <a:rPr lang="es-ES" altLang="es-MX" sz="1400" b="1">
                <a:latin typeface="Arial" panose="020B0604020202020204" pitchFamily="34" charset="0"/>
                <a:cs typeface="Arial" panose="020B0604020202020204" pitchFamily="34" charset="0"/>
              </a:rPr>
              <a:t>(IUPAC)</a:t>
            </a:r>
          </a:p>
          <a:p>
            <a:pPr algn="ctr" eaLnBrk="1" hangingPunct="1">
              <a:lnSpc>
                <a:spcPct val="80000"/>
              </a:lnSpc>
              <a:spcBef>
                <a:spcPct val="50000"/>
              </a:spcBef>
              <a:buFontTx/>
              <a:buChar char="•"/>
            </a:pPr>
            <a:r>
              <a:rPr lang="es-ES" altLang="es-MX" sz="1400">
                <a:latin typeface="Arial" panose="020B0604020202020204" pitchFamily="34" charset="0"/>
                <a:cs typeface="Arial" panose="020B0604020202020204" pitchFamily="34" charset="0"/>
              </a:rPr>
              <a:t>Primero se nombra el tipo de compuesto.</a:t>
            </a:r>
          </a:p>
          <a:p>
            <a:pPr algn="ctr" eaLnBrk="1" hangingPunct="1">
              <a:lnSpc>
                <a:spcPct val="80000"/>
              </a:lnSpc>
              <a:spcBef>
                <a:spcPct val="50000"/>
              </a:spcBef>
              <a:buFontTx/>
              <a:buChar char="•"/>
            </a:pPr>
            <a:r>
              <a:rPr lang="es-ES" altLang="es-MX" sz="1400">
                <a:latin typeface="Arial" panose="020B0604020202020204" pitchFamily="34" charset="0"/>
                <a:cs typeface="Arial" panose="020B0604020202020204" pitchFamily="34" charset="0"/>
              </a:rPr>
              <a:t>Luego, el elemento menos electronegativo.</a:t>
            </a:r>
          </a:p>
          <a:p>
            <a:pPr algn="ctr" eaLnBrk="1" hangingPunct="1">
              <a:lnSpc>
                <a:spcPct val="80000"/>
              </a:lnSpc>
              <a:spcBef>
                <a:spcPct val="50000"/>
              </a:spcBef>
              <a:buFontTx/>
              <a:buChar char="•"/>
            </a:pPr>
            <a:r>
              <a:rPr lang="es-ES" altLang="es-MX" sz="1400">
                <a:latin typeface="Arial" panose="020B0604020202020204" pitchFamily="34" charset="0"/>
                <a:cs typeface="Arial" panose="020B0604020202020204" pitchFamily="34" charset="0"/>
              </a:rPr>
              <a:t>El EO del elemento menos electronegativo se señala entre paréntesis, </a:t>
            </a:r>
            <a:r>
              <a:rPr lang="es-ES" altLang="es-MX" sz="1400" b="1" u="sng">
                <a:latin typeface="Arial" panose="020B0604020202020204" pitchFamily="34" charset="0"/>
                <a:cs typeface="Arial" panose="020B0604020202020204" pitchFamily="34" charset="0"/>
              </a:rPr>
              <a:t>SÓLO SI TIENE DOS O MÁS EO</a:t>
            </a:r>
            <a:r>
              <a:rPr lang="es-ES" altLang="es-MX" sz="1400">
                <a:latin typeface="Arial" panose="020B0604020202020204" pitchFamily="34" charset="0"/>
                <a:cs typeface="Arial" panose="020B0604020202020204" pitchFamily="34" charset="0"/>
              </a:rPr>
              <a:t>.</a:t>
            </a:r>
          </a:p>
        </p:txBody>
      </p:sp>
      <p:sp>
        <p:nvSpPr>
          <p:cNvPr id="28675" name="Text Box 7"/>
          <p:cNvSpPr txBox="1">
            <a:spLocks noChangeArrowheads="1"/>
          </p:cNvSpPr>
          <p:nvPr/>
        </p:nvSpPr>
        <p:spPr bwMode="auto">
          <a:xfrm>
            <a:off x="4810125" y="2133600"/>
            <a:ext cx="2522538" cy="2306638"/>
          </a:xfrm>
          <a:prstGeom prst="rect">
            <a:avLst/>
          </a:prstGeom>
          <a:noFill/>
          <a:ln w="38100" algn="ctr">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spcBef>
                <a:spcPct val="50000"/>
              </a:spcBef>
              <a:buFontTx/>
              <a:buNone/>
            </a:pPr>
            <a:r>
              <a:rPr lang="es-ES" altLang="es-MX" sz="1400" b="1">
                <a:latin typeface="Arial" panose="020B0604020202020204" pitchFamily="34" charset="0"/>
                <a:cs typeface="Arial" panose="020B0604020202020204" pitchFamily="34" charset="0"/>
              </a:rPr>
              <a:t>Nomenclatura Sistemática</a:t>
            </a:r>
          </a:p>
          <a:p>
            <a:pPr algn="ctr" eaLnBrk="1" hangingPunct="1">
              <a:lnSpc>
                <a:spcPct val="80000"/>
              </a:lnSpc>
              <a:spcBef>
                <a:spcPct val="50000"/>
              </a:spcBef>
              <a:buFontTx/>
              <a:buChar char="•"/>
            </a:pPr>
            <a:r>
              <a:rPr lang="es-ES" altLang="es-MX" sz="1400">
                <a:latin typeface="Arial" panose="020B0604020202020204" pitchFamily="34" charset="0"/>
                <a:cs typeface="Arial" panose="020B0604020202020204" pitchFamily="34" charset="0"/>
              </a:rPr>
              <a:t>Se nombra el tipo de compuesto, incluyendo el número de átomos del elemento mas electronegativo</a:t>
            </a:r>
          </a:p>
          <a:p>
            <a:pPr algn="ctr" eaLnBrk="1" hangingPunct="1">
              <a:lnSpc>
                <a:spcPct val="80000"/>
              </a:lnSpc>
              <a:spcBef>
                <a:spcPct val="50000"/>
              </a:spcBef>
              <a:buFontTx/>
              <a:buChar char="•"/>
            </a:pPr>
            <a:r>
              <a:rPr lang="es-ES" altLang="es-MX" sz="1400">
                <a:latin typeface="Arial" panose="020B0604020202020204" pitchFamily="34" charset="0"/>
                <a:cs typeface="Arial" panose="020B0604020202020204" pitchFamily="34" charset="0"/>
              </a:rPr>
              <a:t>Luego el elemento menos electronegativo.</a:t>
            </a:r>
          </a:p>
          <a:p>
            <a:pPr algn="ctr" eaLnBrk="1" hangingPunct="1">
              <a:lnSpc>
                <a:spcPct val="80000"/>
              </a:lnSpc>
              <a:spcBef>
                <a:spcPct val="50000"/>
              </a:spcBef>
              <a:buFontTx/>
              <a:buChar char="•"/>
            </a:pPr>
            <a:r>
              <a:rPr lang="es-ES" altLang="es-MX" sz="1400">
                <a:latin typeface="Arial" panose="020B0604020202020204" pitchFamily="34" charset="0"/>
                <a:cs typeface="Arial" panose="020B0604020202020204" pitchFamily="34" charset="0"/>
              </a:rPr>
              <a:t>No se señala el estado de oxidación ni hay sufijo especial.</a:t>
            </a:r>
          </a:p>
        </p:txBody>
      </p:sp>
      <p:sp>
        <p:nvSpPr>
          <p:cNvPr id="28676" name="Text Box 8"/>
          <p:cNvSpPr txBox="1">
            <a:spLocks noChangeArrowheads="1"/>
          </p:cNvSpPr>
          <p:nvPr/>
        </p:nvSpPr>
        <p:spPr bwMode="auto">
          <a:xfrm>
            <a:off x="7631113" y="2636838"/>
            <a:ext cx="2895600" cy="2087562"/>
          </a:xfrm>
          <a:prstGeom prst="rect">
            <a:avLst/>
          </a:prstGeom>
          <a:noFill/>
          <a:ln w="28575" algn="ctr">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180975" indent="-1809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spcBef>
                <a:spcPct val="50000"/>
              </a:spcBef>
              <a:buFontTx/>
              <a:buNone/>
            </a:pPr>
            <a:r>
              <a:rPr lang="es-ES" altLang="es-MX" sz="1400" b="1">
                <a:latin typeface="Arial" panose="020B0604020202020204" pitchFamily="34" charset="0"/>
                <a:cs typeface="Arial" panose="020B0604020202020204" pitchFamily="34" charset="0"/>
              </a:rPr>
              <a:t>Nomenclatura Tradicional</a:t>
            </a:r>
          </a:p>
          <a:p>
            <a:pPr algn="ctr" eaLnBrk="1" hangingPunct="1">
              <a:lnSpc>
                <a:spcPct val="80000"/>
              </a:lnSpc>
              <a:spcBef>
                <a:spcPct val="50000"/>
              </a:spcBef>
              <a:buFontTx/>
              <a:buChar char="•"/>
            </a:pPr>
            <a:r>
              <a:rPr lang="es-ES" altLang="es-MX" sz="1400">
                <a:latin typeface="Arial" panose="020B0604020202020204" pitchFamily="34" charset="0"/>
                <a:cs typeface="Arial" panose="020B0604020202020204" pitchFamily="34" charset="0"/>
              </a:rPr>
              <a:t>Primero se nombra el tipo de compuesto.</a:t>
            </a:r>
          </a:p>
          <a:p>
            <a:pPr algn="ctr" eaLnBrk="1" hangingPunct="1">
              <a:lnSpc>
                <a:spcPct val="80000"/>
              </a:lnSpc>
              <a:spcBef>
                <a:spcPct val="50000"/>
              </a:spcBef>
              <a:buFontTx/>
              <a:buChar char="•"/>
            </a:pPr>
            <a:r>
              <a:rPr lang="es-ES" altLang="es-MX" sz="1400">
                <a:latin typeface="Arial" panose="020B0604020202020204" pitchFamily="34" charset="0"/>
                <a:cs typeface="Arial" panose="020B0604020202020204" pitchFamily="34" charset="0"/>
              </a:rPr>
              <a:t>Luego el elemento menos electronegativo, con el sufijo asociado a su correspondiente estado de oxidación.</a:t>
            </a:r>
          </a:p>
          <a:p>
            <a:pPr algn="ctr" eaLnBrk="1" hangingPunct="1">
              <a:lnSpc>
                <a:spcPct val="80000"/>
              </a:lnSpc>
              <a:spcBef>
                <a:spcPct val="50000"/>
              </a:spcBef>
              <a:buFontTx/>
              <a:buChar char="•"/>
            </a:pPr>
            <a:r>
              <a:rPr lang="es-ES" altLang="es-MX" sz="1400">
                <a:latin typeface="Arial" panose="020B0604020202020204" pitchFamily="34" charset="0"/>
                <a:cs typeface="Arial" panose="020B0604020202020204" pitchFamily="34" charset="0"/>
              </a:rPr>
              <a:t>Para EO positivos, los más usados son ICO y OSO.</a:t>
            </a:r>
          </a:p>
        </p:txBody>
      </p:sp>
      <p:sp>
        <p:nvSpPr>
          <p:cNvPr id="28677" name="Text Box 9"/>
          <p:cNvSpPr txBox="1">
            <a:spLocks noChangeArrowheads="1"/>
          </p:cNvSpPr>
          <p:nvPr/>
        </p:nvSpPr>
        <p:spPr bwMode="auto">
          <a:xfrm>
            <a:off x="5402263" y="4551363"/>
            <a:ext cx="1320800" cy="436562"/>
          </a:xfrm>
          <a:prstGeom prst="rect">
            <a:avLst/>
          </a:prstGeom>
          <a:noFill/>
          <a:ln w="28575" algn="ctr">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spcBef>
                <a:spcPct val="50000"/>
              </a:spcBef>
              <a:buFontTx/>
              <a:buNone/>
            </a:pPr>
            <a:r>
              <a:rPr lang="es-ES" altLang="es-MX" sz="2800">
                <a:latin typeface="Arial Black" panose="020B0A04020102020204" pitchFamily="34" charset="0"/>
                <a:cs typeface="Times New Roman" panose="02020603050405020304" pitchFamily="18" charset="0"/>
              </a:rPr>
              <a:t>Fe</a:t>
            </a:r>
            <a:r>
              <a:rPr lang="es-ES" altLang="es-MX" sz="2800" baseline="-25000">
                <a:latin typeface="Arial Black" panose="020B0A04020102020204" pitchFamily="34" charset="0"/>
                <a:cs typeface="Times New Roman" panose="02020603050405020304" pitchFamily="18" charset="0"/>
              </a:rPr>
              <a:t>2</a:t>
            </a:r>
            <a:r>
              <a:rPr lang="es-ES" altLang="es-MX" sz="2800">
                <a:latin typeface="Arial Black" panose="020B0A04020102020204" pitchFamily="34" charset="0"/>
                <a:cs typeface="Times New Roman" panose="02020603050405020304" pitchFamily="18" charset="0"/>
              </a:rPr>
              <a:t>O</a:t>
            </a:r>
            <a:r>
              <a:rPr lang="es-ES" altLang="es-MX" sz="2800" baseline="-25000">
                <a:latin typeface="Arial Black" panose="020B0A04020102020204" pitchFamily="34" charset="0"/>
                <a:cs typeface="Times New Roman" panose="02020603050405020304" pitchFamily="18" charset="0"/>
              </a:rPr>
              <a:t>3</a:t>
            </a:r>
          </a:p>
        </p:txBody>
      </p:sp>
      <p:sp>
        <p:nvSpPr>
          <p:cNvPr id="28678" name="Text Box 10">
            <a:hlinkClick r:id="rId3" action="ppaction://hlinksldjump"/>
          </p:cNvPr>
          <p:cNvSpPr txBox="1">
            <a:spLocks noChangeArrowheads="1"/>
          </p:cNvSpPr>
          <p:nvPr/>
        </p:nvSpPr>
        <p:spPr bwMode="auto">
          <a:xfrm>
            <a:off x="2078038" y="5627688"/>
            <a:ext cx="2116137" cy="584200"/>
          </a:xfrm>
          <a:prstGeom prst="rect">
            <a:avLst/>
          </a:prstGeom>
          <a:solidFill>
            <a:srgbClr val="00CCFF"/>
          </a:solidFill>
          <a:ln w="28575" algn="ctr">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spcBef>
                <a:spcPct val="50000"/>
              </a:spcBef>
              <a:buFontTx/>
              <a:buNone/>
            </a:pPr>
            <a:r>
              <a:rPr lang="es-ES" altLang="es-MX" sz="2000">
                <a:latin typeface="Arial Black" panose="020B0A04020102020204" pitchFamily="34" charset="0"/>
                <a:cs typeface="Times New Roman" panose="02020603050405020304" pitchFamily="18" charset="0"/>
              </a:rPr>
              <a:t>Óxido de Hierro (III)</a:t>
            </a:r>
            <a:endParaRPr lang="es-ES" altLang="es-MX" sz="2000">
              <a:solidFill>
                <a:schemeClr val="accent2"/>
              </a:solidFill>
              <a:latin typeface="Arial Black" panose="020B0A04020102020204" pitchFamily="34" charset="0"/>
              <a:cs typeface="Times New Roman" panose="02020603050405020304" pitchFamily="18" charset="0"/>
            </a:endParaRPr>
          </a:p>
        </p:txBody>
      </p:sp>
      <p:sp>
        <p:nvSpPr>
          <p:cNvPr id="28679" name="Text Box 11">
            <a:hlinkClick r:id="rId4" action="ppaction://hlinksldjump"/>
          </p:cNvPr>
          <p:cNvSpPr txBox="1">
            <a:spLocks noChangeArrowheads="1"/>
          </p:cNvSpPr>
          <p:nvPr/>
        </p:nvSpPr>
        <p:spPr bwMode="auto">
          <a:xfrm>
            <a:off x="7766050" y="5656263"/>
            <a:ext cx="2544763" cy="338137"/>
          </a:xfrm>
          <a:prstGeom prst="rect">
            <a:avLst/>
          </a:prstGeom>
          <a:solidFill>
            <a:srgbClr val="00CCFF"/>
          </a:solidFill>
          <a:ln w="28575" algn="ctr">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spcBef>
                <a:spcPct val="50000"/>
              </a:spcBef>
              <a:buFontTx/>
              <a:buNone/>
            </a:pPr>
            <a:r>
              <a:rPr lang="es-ES" altLang="es-MX" sz="2000">
                <a:latin typeface="Arial Black" panose="020B0A04020102020204" pitchFamily="34" charset="0"/>
                <a:cs typeface="Times New Roman" panose="02020603050405020304" pitchFamily="18" charset="0"/>
              </a:rPr>
              <a:t>Óxido Férrico</a:t>
            </a:r>
          </a:p>
        </p:txBody>
      </p:sp>
      <p:sp>
        <p:nvSpPr>
          <p:cNvPr id="28680" name="Text Box 12">
            <a:hlinkClick r:id="rId5" action="ppaction://hlinksldjump"/>
          </p:cNvPr>
          <p:cNvSpPr txBox="1">
            <a:spLocks noChangeArrowheads="1"/>
          </p:cNvSpPr>
          <p:nvPr/>
        </p:nvSpPr>
        <p:spPr bwMode="auto">
          <a:xfrm>
            <a:off x="4764088" y="5699125"/>
            <a:ext cx="2597150" cy="584200"/>
          </a:xfrm>
          <a:prstGeom prst="rect">
            <a:avLst/>
          </a:prstGeom>
          <a:solidFill>
            <a:srgbClr val="00CCFF"/>
          </a:solidFill>
          <a:ln w="28575" algn="ctr">
            <a:solidFill>
              <a:srgbClr val="0000FF"/>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80000"/>
              </a:lnSpc>
              <a:spcBef>
                <a:spcPct val="50000"/>
              </a:spcBef>
              <a:buFontTx/>
              <a:buNone/>
            </a:pPr>
            <a:r>
              <a:rPr lang="es-ES" altLang="es-MX" sz="2000">
                <a:latin typeface="Arial Black" panose="020B0A04020102020204" pitchFamily="34" charset="0"/>
                <a:cs typeface="Times New Roman" panose="02020603050405020304" pitchFamily="18" charset="0"/>
              </a:rPr>
              <a:t>Trióxido de dihierro</a:t>
            </a:r>
          </a:p>
        </p:txBody>
      </p:sp>
      <p:cxnSp>
        <p:nvCxnSpPr>
          <p:cNvPr id="28681" name="AutoShape 14"/>
          <p:cNvCxnSpPr>
            <a:cxnSpLocks noChangeShapeType="1"/>
          </p:cNvCxnSpPr>
          <p:nvPr/>
        </p:nvCxnSpPr>
        <p:spPr bwMode="auto">
          <a:xfrm rot="5400000">
            <a:off x="5745957" y="5342731"/>
            <a:ext cx="635000"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82" name="1 CuadroTexto"/>
          <p:cNvSpPr txBox="1">
            <a:spLocks noChangeArrowheads="1"/>
          </p:cNvSpPr>
          <p:nvPr/>
        </p:nvSpPr>
        <p:spPr bwMode="auto">
          <a:xfrm>
            <a:off x="2184400" y="44450"/>
            <a:ext cx="823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MX" altLang="es-MX" sz="2400" b="1">
                <a:solidFill>
                  <a:srgbClr val="0000FF"/>
                </a:solidFill>
                <a:latin typeface="Arial" panose="020B0604020202020204" pitchFamily="34" charset="0"/>
              </a:rPr>
              <a:t>APLICACIÓN DE LOS SISTEMAS DE NOMENCLATURA</a:t>
            </a:r>
          </a:p>
        </p:txBody>
      </p:sp>
      <p:pic>
        <p:nvPicPr>
          <p:cNvPr id="28683" name="16 Imagen" descr="https://hiciencias.wikispaces.com/file/view/NOMENC~1.PNG/318848368/423x319/NOMENC~1.PNG"/>
          <p:cNvPicPr>
            <a:picLocks noChangeAspect="1" noChangeArrowheads="1"/>
          </p:cNvPicPr>
          <p:nvPr/>
        </p:nvPicPr>
        <p:blipFill>
          <a:blip r:embed="rId6" cstate="print">
            <a:extLst>
              <a:ext uri="{28A0092B-C50C-407E-A947-70E740481C1C}">
                <a14:useLocalDpi xmlns:a14="http://schemas.microsoft.com/office/drawing/2010/main" val="0"/>
              </a:ext>
            </a:extLst>
          </a:blip>
          <a:srcRect r="2248" b="4428"/>
          <a:stretch>
            <a:fillRect/>
          </a:stretch>
        </p:blipFill>
        <p:spPr bwMode="auto">
          <a:xfrm>
            <a:off x="4440238" y="549275"/>
            <a:ext cx="31686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684" name="23 Conector recto de flecha"/>
          <p:cNvCxnSpPr>
            <a:cxnSpLocks noChangeShapeType="1"/>
          </p:cNvCxnSpPr>
          <p:nvPr/>
        </p:nvCxnSpPr>
        <p:spPr bwMode="auto">
          <a:xfrm>
            <a:off x="6024563" y="5157788"/>
            <a:ext cx="2879725" cy="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cxnSp>
        <p:nvCxnSpPr>
          <p:cNvPr id="28685" name="25 Conector recto de flecha"/>
          <p:cNvCxnSpPr>
            <a:cxnSpLocks noChangeShapeType="1"/>
          </p:cNvCxnSpPr>
          <p:nvPr/>
        </p:nvCxnSpPr>
        <p:spPr bwMode="auto">
          <a:xfrm>
            <a:off x="6024563" y="5157788"/>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lgn="ctr">
                <a:solidFill>
                  <a:srgbClr val="000000"/>
                </a:solidFill>
                <a:round/>
                <a:headEnd/>
                <a:tailEnd type="arrow" w="med" len="med"/>
              </a14:hiddenLine>
            </a:ext>
          </a:extLst>
        </p:spPr>
      </p:cxnSp>
      <p:cxnSp>
        <p:nvCxnSpPr>
          <p:cNvPr id="28686" name="27 Conector recto"/>
          <p:cNvCxnSpPr>
            <a:cxnSpLocks noChangeShapeType="1"/>
          </p:cNvCxnSpPr>
          <p:nvPr/>
        </p:nvCxnSpPr>
        <p:spPr bwMode="auto">
          <a:xfrm>
            <a:off x="3071813" y="5170488"/>
            <a:ext cx="590391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8687" name="34 Conector recto de flecha"/>
          <p:cNvCxnSpPr>
            <a:cxnSpLocks noChangeShapeType="1"/>
          </p:cNvCxnSpPr>
          <p:nvPr/>
        </p:nvCxnSpPr>
        <p:spPr bwMode="auto">
          <a:xfrm>
            <a:off x="3071813" y="5170488"/>
            <a:ext cx="0" cy="4318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688" name="36 Conector recto de flecha"/>
          <p:cNvCxnSpPr>
            <a:cxnSpLocks noChangeShapeType="1"/>
          </p:cNvCxnSpPr>
          <p:nvPr/>
        </p:nvCxnSpPr>
        <p:spPr bwMode="auto">
          <a:xfrm>
            <a:off x="8975725" y="5170488"/>
            <a:ext cx="0" cy="4318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ustDataLst>
      <p:tags r:id="rId1"/>
    </p:custData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09600" y="2574032"/>
            <a:ext cx="10972800" cy="1143000"/>
          </a:xfrm>
        </p:spPr>
        <p:txBody>
          <a:bodyPr>
            <a:normAutofit/>
          </a:bodyPr>
          <a:lstStyle/>
          <a:p>
            <a:r>
              <a:rPr lang="es-CL" sz="3200" b="1" dirty="0">
                <a:solidFill>
                  <a:srgbClr val="0000FF"/>
                </a:solidFill>
                <a:latin typeface="Arial" pitchFamily="34" charset="0"/>
                <a:cs typeface="Arial" pitchFamily="34" charset="0"/>
              </a:rPr>
              <a:t>¿QUÉ VAMOS A HACER?.....</a:t>
            </a: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ítulo 1"/>
          <p:cNvSpPr>
            <a:spLocks noGrp="1"/>
          </p:cNvSpPr>
          <p:nvPr>
            <p:ph type="title"/>
          </p:nvPr>
        </p:nvSpPr>
        <p:spPr>
          <a:xfrm>
            <a:off x="609600" y="2708275"/>
            <a:ext cx="10972800" cy="1143000"/>
          </a:xfrm>
        </p:spPr>
        <p:txBody>
          <a:bodyPr/>
          <a:lstStyle/>
          <a:p>
            <a:r>
              <a:rPr lang="es-CL" altLang="es-CL" sz="3200" b="1">
                <a:solidFill>
                  <a:srgbClr val="3333FF"/>
                </a:solidFill>
                <a:latin typeface="Arial" panose="020B0604020202020204" pitchFamily="34" charset="0"/>
                <a:cs typeface="Arial" panose="020B0604020202020204" pitchFamily="34" charset="0"/>
              </a:rPr>
              <a:t>COMPUESTOS BINARIOS</a:t>
            </a:r>
          </a:p>
        </p:txBody>
      </p:sp>
    </p:spTree>
  </p:cSld>
  <p:clrMapOvr>
    <a:masterClrMapping/>
  </p:clrMapOvr>
  <p:transition spd="slow">
    <p:spli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2098675" y="331788"/>
            <a:ext cx="8569325" cy="504825"/>
          </a:xfrm>
          <a:solidFill>
            <a:schemeClr val="bg1"/>
          </a:solidFill>
        </p:spPr>
        <p:txBody>
          <a:bodyPr/>
          <a:lstStyle/>
          <a:p>
            <a:pPr eaLnBrk="1" hangingPunct="1"/>
            <a:r>
              <a:rPr lang="es-ES" altLang="es-MX" sz="2700" b="1">
                <a:solidFill>
                  <a:srgbClr val="0000FF"/>
                </a:solidFill>
                <a:latin typeface="Arial" panose="020B0604020202020204" pitchFamily="34" charset="0"/>
              </a:rPr>
              <a:t>CLASIFICACIÓN DE LOS COMPUESTOS BINARIOS</a:t>
            </a:r>
          </a:p>
        </p:txBody>
      </p:sp>
      <p:grpSp>
        <p:nvGrpSpPr>
          <p:cNvPr id="30723" name="Organization Chart 3"/>
          <p:cNvGrpSpPr>
            <a:grpSpLocks/>
          </p:cNvGrpSpPr>
          <p:nvPr/>
        </p:nvGrpSpPr>
        <p:grpSpPr bwMode="auto">
          <a:xfrm>
            <a:off x="2063552" y="1557338"/>
            <a:ext cx="7993062" cy="4103687"/>
            <a:chOff x="431" y="1298"/>
            <a:chExt cx="5035" cy="2585"/>
          </a:xfrm>
        </p:grpSpPr>
        <p:cxnSp>
          <p:nvCxnSpPr>
            <p:cNvPr id="30724" name="_s5124"/>
            <p:cNvCxnSpPr>
              <a:cxnSpLocks noChangeShapeType="1"/>
              <a:stCxn id="30748" idx="0"/>
              <a:endCxn id="30740" idx="2"/>
            </p:cNvCxnSpPr>
            <p:nvPr/>
          </p:nvCxnSpPr>
          <p:spPr bwMode="auto">
            <a:xfrm rot="5400000" flipH="1">
              <a:off x="4777" y="2376"/>
              <a:ext cx="211" cy="430"/>
            </a:xfrm>
            <a:prstGeom prst="bentConnector3">
              <a:avLst>
                <a:gd name="adj1" fmla="val 34125"/>
              </a:avLst>
            </a:prstGeom>
            <a:noFill/>
            <a:ln w="28575">
              <a:solidFill>
                <a:srgbClr val="0000FF"/>
              </a:solidFill>
              <a:miter lim="800000"/>
              <a:headEnd/>
              <a:tailEnd/>
            </a:ln>
            <a:extLst>
              <a:ext uri="{909E8E84-426E-40DD-AFC4-6F175D3DCCD1}">
                <a14:hiddenFill xmlns:a14="http://schemas.microsoft.com/office/drawing/2010/main">
                  <a:noFill/>
                </a14:hiddenFill>
              </a:ext>
            </a:extLst>
          </p:spPr>
        </p:cxnSp>
        <p:cxnSp>
          <p:nvCxnSpPr>
            <p:cNvPr id="30725" name="_s5125"/>
            <p:cNvCxnSpPr>
              <a:cxnSpLocks noChangeShapeType="1"/>
              <a:stCxn id="30747" idx="0"/>
              <a:endCxn id="30740" idx="2"/>
            </p:cNvCxnSpPr>
            <p:nvPr/>
          </p:nvCxnSpPr>
          <p:spPr bwMode="auto">
            <a:xfrm rot="-5400000">
              <a:off x="4347" y="2376"/>
              <a:ext cx="211" cy="430"/>
            </a:xfrm>
            <a:prstGeom prst="bentConnector3">
              <a:avLst>
                <a:gd name="adj1" fmla="val 34125"/>
              </a:avLst>
            </a:prstGeom>
            <a:noFill/>
            <a:ln w="28575">
              <a:solidFill>
                <a:srgbClr val="0000FF"/>
              </a:solidFill>
              <a:miter lim="800000"/>
              <a:headEnd/>
              <a:tailEnd/>
            </a:ln>
            <a:extLst>
              <a:ext uri="{909E8E84-426E-40DD-AFC4-6F175D3DCCD1}">
                <a14:hiddenFill xmlns:a14="http://schemas.microsoft.com/office/drawing/2010/main">
                  <a:noFill/>
                </a14:hiddenFill>
              </a:ext>
            </a:extLst>
          </p:spPr>
        </p:cxnSp>
        <p:cxnSp>
          <p:nvCxnSpPr>
            <p:cNvPr id="30726" name="_s5126"/>
            <p:cNvCxnSpPr>
              <a:cxnSpLocks noChangeShapeType="1"/>
              <a:stCxn id="30746" idx="0"/>
              <a:endCxn id="30744" idx="2"/>
            </p:cNvCxnSpPr>
            <p:nvPr/>
          </p:nvCxnSpPr>
          <p:spPr bwMode="auto">
            <a:xfrm rot="5400000" flipH="1">
              <a:off x="3476" y="3081"/>
              <a:ext cx="235" cy="430"/>
            </a:xfrm>
            <a:prstGeom prst="bentConnector3">
              <a:avLst>
                <a:gd name="adj1" fmla="val 30639"/>
              </a:avLst>
            </a:prstGeom>
            <a:noFill/>
            <a:ln w="28575">
              <a:solidFill>
                <a:srgbClr val="0000FF"/>
              </a:solidFill>
              <a:miter lim="800000"/>
              <a:headEnd/>
              <a:tailEnd/>
            </a:ln>
            <a:extLst>
              <a:ext uri="{909E8E84-426E-40DD-AFC4-6F175D3DCCD1}">
                <a14:hiddenFill xmlns:a14="http://schemas.microsoft.com/office/drawing/2010/main">
                  <a:noFill/>
                </a14:hiddenFill>
              </a:ext>
            </a:extLst>
          </p:spPr>
        </p:cxnSp>
        <p:cxnSp>
          <p:nvCxnSpPr>
            <p:cNvPr id="30727" name="_s5127"/>
            <p:cNvCxnSpPr>
              <a:cxnSpLocks noChangeShapeType="1"/>
              <a:stCxn id="30745" idx="0"/>
              <a:endCxn id="30744" idx="2"/>
            </p:cNvCxnSpPr>
            <p:nvPr/>
          </p:nvCxnSpPr>
          <p:spPr bwMode="auto">
            <a:xfrm rot="-5400000">
              <a:off x="3046" y="3081"/>
              <a:ext cx="235" cy="430"/>
            </a:xfrm>
            <a:prstGeom prst="bentConnector3">
              <a:avLst>
                <a:gd name="adj1" fmla="val 30639"/>
              </a:avLst>
            </a:prstGeom>
            <a:noFill/>
            <a:ln w="28575">
              <a:solidFill>
                <a:srgbClr val="0000FF"/>
              </a:solidFill>
              <a:miter lim="800000"/>
              <a:headEnd/>
              <a:tailEnd/>
            </a:ln>
            <a:extLst>
              <a:ext uri="{909E8E84-426E-40DD-AFC4-6F175D3DCCD1}">
                <a14:hiddenFill xmlns:a14="http://schemas.microsoft.com/office/drawing/2010/main">
                  <a:noFill/>
                </a14:hiddenFill>
              </a:ext>
            </a:extLst>
          </p:spPr>
        </p:cxnSp>
        <p:cxnSp>
          <p:nvCxnSpPr>
            <p:cNvPr id="30728" name="_s5128"/>
            <p:cNvCxnSpPr>
              <a:cxnSpLocks noChangeShapeType="1"/>
              <a:stCxn id="30744" idx="0"/>
              <a:endCxn id="30739" idx="2"/>
            </p:cNvCxnSpPr>
            <p:nvPr/>
          </p:nvCxnSpPr>
          <p:spPr bwMode="auto">
            <a:xfrm rot="5400000" flipH="1">
              <a:off x="3052" y="2381"/>
              <a:ext cx="223" cy="431"/>
            </a:xfrm>
            <a:prstGeom prst="bentConnector3">
              <a:avLst>
                <a:gd name="adj1" fmla="val 32287"/>
              </a:avLst>
            </a:prstGeom>
            <a:noFill/>
            <a:ln w="38100">
              <a:solidFill>
                <a:srgbClr val="0000FF"/>
              </a:solidFill>
              <a:miter lim="800000"/>
              <a:headEnd/>
              <a:tailEnd/>
            </a:ln>
            <a:extLst>
              <a:ext uri="{909E8E84-426E-40DD-AFC4-6F175D3DCCD1}">
                <a14:hiddenFill xmlns:a14="http://schemas.microsoft.com/office/drawing/2010/main">
                  <a:noFill/>
                </a14:hiddenFill>
              </a:ext>
            </a:extLst>
          </p:spPr>
        </p:cxnSp>
        <p:cxnSp>
          <p:nvCxnSpPr>
            <p:cNvPr id="30729" name="_s5129"/>
            <p:cNvCxnSpPr>
              <a:cxnSpLocks noChangeShapeType="1"/>
              <a:stCxn id="30743" idx="0"/>
              <a:endCxn id="30739" idx="2"/>
            </p:cNvCxnSpPr>
            <p:nvPr/>
          </p:nvCxnSpPr>
          <p:spPr bwMode="auto">
            <a:xfrm rot="-5400000">
              <a:off x="2622" y="2382"/>
              <a:ext cx="223" cy="429"/>
            </a:xfrm>
            <a:prstGeom prst="bentConnector3">
              <a:avLst>
                <a:gd name="adj1" fmla="val 32287"/>
              </a:avLst>
            </a:prstGeom>
            <a:noFill/>
            <a:ln w="38100">
              <a:solidFill>
                <a:srgbClr val="0000FF"/>
              </a:solidFill>
              <a:miter lim="800000"/>
              <a:headEnd/>
              <a:tailEnd/>
            </a:ln>
            <a:extLst>
              <a:ext uri="{909E8E84-426E-40DD-AFC4-6F175D3DCCD1}">
                <a14:hiddenFill xmlns:a14="http://schemas.microsoft.com/office/drawing/2010/main">
                  <a:noFill/>
                </a14:hiddenFill>
              </a:ext>
            </a:extLst>
          </p:spPr>
        </p:cxnSp>
        <p:cxnSp>
          <p:nvCxnSpPr>
            <p:cNvPr id="30730" name="_s5130"/>
            <p:cNvCxnSpPr>
              <a:cxnSpLocks noChangeShapeType="1"/>
              <a:stCxn id="30742" idx="0"/>
              <a:endCxn id="30737" idx="2"/>
            </p:cNvCxnSpPr>
            <p:nvPr/>
          </p:nvCxnSpPr>
          <p:spPr bwMode="auto">
            <a:xfrm rot="5400000" flipH="1">
              <a:off x="1331" y="2382"/>
              <a:ext cx="223" cy="429"/>
            </a:xfrm>
            <a:prstGeom prst="bentConnector3">
              <a:avLst>
                <a:gd name="adj1" fmla="val 32287"/>
              </a:avLst>
            </a:prstGeom>
            <a:noFill/>
            <a:ln w="38100">
              <a:solidFill>
                <a:srgbClr val="0000FF"/>
              </a:solidFill>
              <a:miter lim="800000"/>
              <a:headEnd/>
              <a:tailEnd/>
            </a:ln>
            <a:extLst>
              <a:ext uri="{909E8E84-426E-40DD-AFC4-6F175D3DCCD1}">
                <a14:hiddenFill xmlns:a14="http://schemas.microsoft.com/office/drawing/2010/main">
                  <a:noFill/>
                </a14:hiddenFill>
              </a:ext>
            </a:extLst>
          </p:spPr>
        </p:cxnSp>
        <p:cxnSp>
          <p:nvCxnSpPr>
            <p:cNvPr id="30731" name="_s5131"/>
            <p:cNvCxnSpPr>
              <a:cxnSpLocks noChangeShapeType="1"/>
              <a:stCxn id="30741" idx="0"/>
              <a:endCxn id="30737" idx="2"/>
            </p:cNvCxnSpPr>
            <p:nvPr/>
          </p:nvCxnSpPr>
          <p:spPr bwMode="auto">
            <a:xfrm rot="-5400000">
              <a:off x="902" y="2382"/>
              <a:ext cx="223" cy="429"/>
            </a:xfrm>
            <a:prstGeom prst="bentConnector3">
              <a:avLst>
                <a:gd name="adj1" fmla="val 32287"/>
              </a:avLst>
            </a:prstGeom>
            <a:noFill/>
            <a:ln w="38100">
              <a:solidFill>
                <a:srgbClr val="0000FF"/>
              </a:solidFill>
              <a:miter lim="800000"/>
              <a:headEnd/>
              <a:tailEnd/>
            </a:ln>
            <a:extLst>
              <a:ext uri="{909E8E84-426E-40DD-AFC4-6F175D3DCCD1}">
                <a14:hiddenFill xmlns:a14="http://schemas.microsoft.com/office/drawing/2010/main">
                  <a:noFill/>
                </a14:hiddenFill>
              </a:ext>
            </a:extLst>
          </p:spPr>
        </p:cxnSp>
        <p:cxnSp>
          <p:nvCxnSpPr>
            <p:cNvPr id="30732" name="_s5132"/>
            <p:cNvCxnSpPr>
              <a:cxnSpLocks noChangeShapeType="1"/>
              <a:stCxn id="30740" idx="0"/>
              <a:endCxn id="30736" idx="2"/>
            </p:cNvCxnSpPr>
            <p:nvPr/>
          </p:nvCxnSpPr>
          <p:spPr bwMode="auto">
            <a:xfrm rot="5400000" flipH="1">
              <a:off x="3696" y="1019"/>
              <a:ext cx="223" cy="1721"/>
            </a:xfrm>
            <a:prstGeom prst="bentConnector3">
              <a:avLst>
                <a:gd name="adj1" fmla="val 32287"/>
              </a:avLst>
            </a:prstGeom>
            <a:noFill/>
            <a:ln w="38100">
              <a:solidFill>
                <a:srgbClr val="0000FF"/>
              </a:solidFill>
              <a:miter lim="800000"/>
              <a:headEnd/>
              <a:tailEnd/>
            </a:ln>
            <a:extLst>
              <a:ext uri="{909E8E84-426E-40DD-AFC4-6F175D3DCCD1}">
                <a14:hiddenFill xmlns:a14="http://schemas.microsoft.com/office/drawing/2010/main">
                  <a:noFill/>
                </a14:hiddenFill>
              </a:ext>
            </a:extLst>
          </p:spPr>
        </p:cxnSp>
        <p:cxnSp>
          <p:nvCxnSpPr>
            <p:cNvPr id="30733" name="_s5133"/>
            <p:cNvCxnSpPr>
              <a:cxnSpLocks noChangeShapeType="1"/>
              <a:stCxn id="30739" idx="0"/>
              <a:endCxn id="30736" idx="2"/>
            </p:cNvCxnSpPr>
            <p:nvPr/>
          </p:nvCxnSpPr>
          <p:spPr bwMode="auto">
            <a:xfrm rot="5400000" flipH="1">
              <a:off x="2836" y="1879"/>
              <a:ext cx="223" cy="1"/>
            </a:xfrm>
            <a:prstGeom prst="bentConnector3">
              <a:avLst>
                <a:gd name="adj1" fmla="val 32287"/>
              </a:avLst>
            </a:prstGeom>
            <a:noFill/>
            <a:ln w="28575">
              <a:solidFill>
                <a:srgbClr val="0000FF"/>
              </a:solidFill>
              <a:miter lim="800000"/>
              <a:headEnd/>
              <a:tailEnd/>
            </a:ln>
            <a:extLst>
              <a:ext uri="{909E8E84-426E-40DD-AFC4-6F175D3DCCD1}">
                <a14:hiddenFill xmlns:a14="http://schemas.microsoft.com/office/drawing/2010/main">
                  <a:noFill/>
                </a14:hiddenFill>
              </a:ext>
            </a:extLst>
          </p:spPr>
        </p:cxnSp>
        <p:cxnSp>
          <p:nvCxnSpPr>
            <p:cNvPr id="30734" name="_s5134"/>
            <p:cNvCxnSpPr>
              <a:cxnSpLocks noChangeShapeType="1"/>
              <a:stCxn id="30738" idx="0"/>
              <a:endCxn id="30736" idx="2"/>
            </p:cNvCxnSpPr>
            <p:nvPr/>
          </p:nvCxnSpPr>
          <p:spPr bwMode="auto">
            <a:xfrm rot="-5400000">
              <a:off x="2406" y="1450"/>
              <a:ext cx="223" cy="859"/>
            </a:xfrm>
            <a:prstGeom prst="bentConnector3">
              <a:avLst>
                <a:gd name="adj1" fmla="val 32287"/>
              </a:avLst>
            </a:prstGeom>
            <a:noFill/>
            <a:ln w="28575">
              <a:solidFill>
                <a:srgbClr val="0000FF"/>
              </a:solidFill>
              <a:miter lim="800000"/>
              <a:headEnd/>
              <a:tailEnd/>
            </a:ln>
            <a:extLst>
              <a:ext uri="{909E8E84-426E-40DD-AFC4-6F175D3DCCD1}">
                <a14:hiddenFill xmlns:a14="http://schemas.microsoft.com/office/drawing/2010/main">
                  <a:noFill/>
                </a14:hiddenFill>
              </a:ext>
            </a:extLst>
          </p:spPr>
        </p:cxnSp>
        <p:cxnSp>
          <p:nvCxnSpPr>
            <p:cNvPr id="30735" name="_s5135"/>
            <p:cNvCxnSpPr>
              <a:cxnSpLocks noChangeShapeType="1"/>
              <a:stCxn id="30737" idx="0"/>
              <a:endCxn id="30736" idx="2"/>
            </p:cNvCxnSpPr>
            <p:nvPr/>
          </p:nvCxnSpPr>
          <p:spPr bwMode="auto">
            <a:xfrm rot="-5400000">
              <a:off x="1976" y="1020"/>
              <a:ext cx="223" cy="1719"/>
            </a:xfrm>
            <a:prstGeom prst="bentConnector3">
              <a:avLst>
                <a:gd name="adj1" fmla="val 32287"/>
              </a:avLst>
            </a:prstGeom>
            <a:noFill/>
            <a:ln w="38100">
              <a:solidFill>
                <a:srgbClr val="0000FF"/>
              </a:solidFill>
              <a:miter lim="800000"/>
              <a:headEnd/>
              <a:tailEnd/>
            </a:ln>
            <a:extLst>
              <a:ext uri="{909E8E84-426E-40DD-AFC4-6F175D3DCCD1}">
                <a14:hiddenFill xmlns:a14="http://schemas.microsoft.com/office/drawing/2010/main">
                  <a:noFill/>
                </a14:hiddenFill>
              </a:ext>
            </a:extLst>
          </p:spPr>
        </p:cxnSp>
        <p:sp>
          <p:nvSpPr>
            <p:cNvPr id="30736" name="_s5136"/>
            <p:cNvSpPr>
              <a:spLocks noChangeArrowheads="1"/>
            </p:cNvSpPr>
            <p:nvPr/>
          </p:nvSpPr>
          <p:spPr bwMode="auto">
            <a:xfrm>
              <a:off x="2578" y="1298"/>
              <a:ext cx="738" cy="470"/>
            </a:xfrm>
            <a:prstGeom prst="roundRect">
              <a:avLst>
                <a:gd name="adj" fmla="val 16667"/>
              </a:avLst>
            </a:prstGeom>
            <a:solidFill>
              <a:srgbClr val="0000FF"/>
            </a:solidFill>
            <a:ln w="9525">
              <a:solidFill>
                <a:srgbClr val="0000FF"/>
              </a:solidFill>
              <a:round/>
              <a:headEnd/>
              <a:tailEnd/>
            </a:ln>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ES" altLang="es-MX" sz="1100" b="1">
                  <a:solidFill>
                    <a:schemeClr val="bg1"/>
                  </a:solidFill>
                  <a:latin typeface="Tahoma" panose="020B0604030504040204" pitchFamily="34" charset="0"/>
                  <a:cs typeface="Arial" panose="020B0604020202020204" pitchFamily="34" charset="0"/>
                </a:rPr>
                <a:t>CLASIFICACIÓN</a:t>
              </a:r>
            </a:p>
          </p:txBody>
        </p:sp>
        <p:sp>
          <p:nvSpPr>
            <p:cNvPr id="30737" name="_s5137"/>
            <p:cNvSpPr>
              <a:spLocks noChangeArrowheads="1"/>
            </p:cNvSpPr>
            <p:nvPr/>
          </p:nvSpPr>
          <p:spPr bwMode="auto">
            <a:xfrm>
              <a:off x="859" y="2003"/>
              <a:ext cx="737" cy="470"/>
            </a:xfrm>
            <a:prstGeom prst="roundRect">
              <a:avLst>
                <a:gd name="adj" fmla="val 16667"/>
              </a:avLst>
            </a:prstGeom>
            <a:solidFill>
              <a:schemeClr val="bg1"/>
            </a:solidFill>
            <a:ln w="38100">
              <a:solidFill>
                <a:srgbClr val="0000FF"/>
              </a:solidFill>
              <a:round/>
              <a:headEnd/>
              <a:tailEnd/>
            </a:ln>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ES" altLang="es-MX" sz="1200" b="1">
                  <a:solidFill>
                    <a:srgbClr val="3333FF"/>
                  </a:solidFill>
                  <a:latin typeface="Arial" panose="020B0604020202020204" pitchFamily="34" charset="0"/>
                  <a:cs typeface="Arial" panose="020B0604020202020204" pitchFamily="34" charset="0"/>
                </a:rPr>
                <a:t>óxidos</a:t>
              </a:r>
            </a:p>
          </p:txBody>
        </p:sp>
        <p:sp>
          <p:nvSpPr>
            <p:cNvPr id="30738" name="_s5138"/>
            <p:cNvSpPr>
              <a:spLocks noChangeArrowheads="1"/>
            </p:cNvSpPr>
            <p:nvPr/>
          </p:nvSpPr>
          <p:spPr bwMode="auto">
            <a:xfrm>
              <a:off x="1719" y="2003"/>
              <a:ext cx="738" cy="470"/>
            </a:xfrm>
            <a:prstGeom prst="roundRect">
              <a:avLst>
                <a:gd name="adj" fmla="val 16667"/>
              </a:avLst>
            </a:prstGeom>
            <a:solidFill>
              <a:schemeClr val="bg1"/>
            </a:solidFill>
            <a:ln w="38100">
              <a:solidFill>
                <a:srgbClr val="0000FF"/>
              </a:solidFill>
              <a:round/>
              <a:headEnd/>
              <a:tailEnd/>
            </a:ln>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s-ES" altLang="es-MX" sz="1200" b="1">
                <a:solidFill>
                  <a:srgbClr val="3333FF"/>
                </a:solidFill>
                <a:latin typeface="Arial" panose="020B0604020202020204" pitchFamily="34" charset="0"/>
                <a:cs typeface="Arial" panose="020B0604020202020204" pitchFamily="34" charset="0"/>
              </a:endParaRPr>
            </a:p>
            <a:p>
              <a:pPr algn="ctr" eaLnBrk="1" hangingPunct="1">
                <a:spcBef>
                  <a:spcPct val="0"/>
                </a:spcBef>
                <a:buFontTx/>
                <a:buNone/>
              </a:pPr>
              <a:r>
                <a:rPr lang="es-ES" altLang="es-MX" sz="1200" b="1">
                  <a:solidFill>
                    <a:srgbClr val="3333FF"/>
                  </a:solidFill>
                  <a:latin typeface="Arial" panose="020B0604020202020204" pitchFamily="34" charset="0"/>
                  <a:cs typeface="Arial" panose="020B0604020202020204" pitchFamily="34" charset="0"/>
                </a:rPr>
                <a:t>peróxidos</a:t>
              </a:r>
              <a:br>
                <a:rPr lang="es-ES" altLang="es-MX" sz="1200" b="1">
                  <a:solidFill>
                    <a:srgbClr val="3333FF"/>
                  </a:solidFill>
                  <a:latin typeface="Arial" panose="020B0604020202020204" pitchFamily="34" charset="0"/>
                  <a:cs typeface="Arial" panose="020B0604020202020204" pitchFamily="34" charset="0"/>
                </a:rPr>
              </a:br>
              <a:r>
                <a:rPr lang="es-ES" altLang="es-MX" sz="1200" b="1">
                  <a:solidFill>
                    <a:srgbClr val="3333FF"/>
                  </a:solidFill>
                  <a:latin typeface="Arial" panose="020B0604020202020204" pitchFamily="34" charset="0"/>
                  <a:cs typeface="Arial" panose="020B0604020202020204" pitchFamily="34" charset="0"/>
                </a:rPr>
                <a:t> </a:t>
              </a:r>
              <a:endParaRPr lang="es-ES" altLang="es-MX" sz="1200" b="1">
                <a:solidFill>
                  <a:srgbClr val="FF0000"/>
                </a:solidFill>
                <a:latin typeface="Arial" panose="020B0604020202020204" pitchFamily="34" charset="0"/>
                <a:cs typeface="Arial" panose="020B0604020202020204" pitchFamily="34" charset="0"/>
              </a:endParaRPr>
            </a:p>
          </p:txBody>
        </p:sp>
        <p:sp>
          <p:nvSpPr>
            <p:cNvPr id="30739" name="_s5139"/>
            <p:cNvSpPr>
              <a:spLocks noChangeArrowheads="1"/>
            </p:cNvSpPr>
            <p:nvPr/>
          </p:nvSpPr>
          <p:spPr bwMode="auto">
            <a:xfrm>
              <a:off x="2580" y="2003"/>
              <a:ext cx="736" cy="470"/>
            </a:xfrm>
            <a:prstGeom prst="roundRect">
              <a:avLst>
                <a:gd name="adj" fmla="val 16667"/>
              </a:avLst>
            </a:prstGeom>
            <a:solidFill>
              <a:schemeClr val="bg1"/>
            </a:solidFill>
            <a:ln w="38100">
              <a:solidFill>
                <a:srgbClr val="0000FF"/>
              </a:solidFill>
              <a:round/>
              <a:headEnd/>
              <a:tailEnd/>
            </a:ln>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ES" altLang="es-MX" sz="1200" b="1">
                  <a:solidFill>
                    <a:srgbClr val="3333FF"/>
                  </a:solidFill>
                  <a:latin typeface="Arial" panose="020B0604020202020204" pitchFamily="34" charset="0"/>
                  <a:cs typeface="Arial" panose="020B0604020202020204" pitchFamily="34" charset="0"/>
                </a:rPr>
                <a:t>híbridos</a:t>
              </a:r>
            </a:p>
          </p:txBody>
        </p:sp>
        <p:sp>
          <p:nvSpPr>
            <p:cNvPr id="30740" name="_s5140"/>
            <p:cNvSpPr>
              <a:spLocks noChangeArrowheads="1"/>
            </p:cNvSpPr>
            <p:nvPr/>
          </p:nvSpPr>
          <p:spPr bwMode="auto">
            <a:xfrm>
              <a:off x="4300" y="2003"/>
              <a:ext cx="736" cy="470"/>
            </a:xfrm>
            <a:prstGeom prst="roundRect">
              <a:avLst>
                <a:gd name="adj" fmla="val 16667"/>
              </a:avLst>
            </a:prstGeom>
            <a:solidFill>
              <a:schemeClr val="bg1"/>
            </a:solidFill>
            <a:ln w="38100">
              <a:solidFill>
                <a:srgbClr val="0000FF"/>
              </a:solidFill>
              <a:round/>
              <a:headEnd/>
              <a:tailEnd/>
            </a:ln>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ES" altLang="es-MX" sz="1200" b="1">
                  <a:solidFill>
                    <a:srgbClr val="3333FF"/>
                  </a:solidFill>
                  <a:latin typeface="Arial" panose="020B0604020202020204" pitchFamily="34" charset="0"/>
                  <a:cs typeface="Arial" panose="020B0604020202020204" pitchFamily="34" charset="0"/>
                </a:rPr>
                <a:t>sales neutras</a:t>
              </a:r>
            </a:p>
          </p:txBody>
        </p:sp>
        <p:sp>
          <p:nvSpPr>
            <p:cNvPr id="30741" name="_s5141"/>
            <p:cNvSpPr>
              <a:spLocks noChangeArrowheads="1"/>
            </p:cNvSpPr>
            <p:nvPr/>
          </p:nvSpPr>
          <p:spPr bwMode="auto">
            <a:xfrm>
              <a:off x="431" y="2708"/>
              <a:ext cx="736" cy="470"/>
            </a:xfrm>
            <a:prstGeom prst="roundRect">
              <a:avLst>
                <a:gd name="adj" fmla="val 16667"/>
              </a:avLst>
            </a:prstGeom>
            <a:solidFill>
              <a:srgbClr val="00CCFF"/>
            </a:solidFill>
            <a:ln w="9525">
              <a:solidFill>
                <a:srgbClr val="000080"/>
              </a:solidFill>
              <a:round/>
              <a:headEnd/>
              <a:tailEnd/>
            </a:ln>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ES" altLang="es-MX" sz="1200" b="1">
                  <a:solidFill>
                    <a:schemeClr val="bg1"/>
                  </a:solidFill>
                  <a:latin typeface="Arial" panose="020B0604020202020204" pitchFamily="34" charset="0"/>
                  <a:cs typeface="Arial" panose="020B0604020202020204" pitchFamily="34" charset="0"/>
                </a:rPr>
                <a:t>Óxidos</a:t>
              </a:r>
            </a:p>
            <a:p>
              <a:pPr algn="ctr" eaLnBrk="1" hangingPunct="1">
                <a:spcBef>
                  <a:spcPct val="0"/>
                </a:spcBef>
                <a:buFontTx/>
                <a:buNone/>
              </a:pPr>
              <a:r>
                <a:rPr lang="es-ES" altLang="es-MX" sz="1200" b="1">
                  <a:solidFill>
                    <a:schemeClr val="bg1"/>
                  </a:solidFill>
                  <a:latin typeface="Arial" panose="020B0604020202020204" pitchFamily="34" charset="0"/>
                  <a:cs typeface="Arial" panose="020B0604020202020204" pitchFamily="34" charset="0"/>
                </a:rPr>
                <a:t> básicos</a:t>
              </a:r>
            </a:p>
          </p:txBody>
        </p:sp>
        <p:sp>
          <p:nvSpPr>
            <p:cNvPr id="30742" name="_s5142"/>
            <p:cNvSpPr>
              <a:spLocks noChangeArrowheads="1"/>
            </p:cNvSpPr>
            <p:nvPr/>
          </p:nvSpPr>
          <p:spPr bwMode="auto">
            <a:xfrm>
              <a:off x="1290" y="2708"/>
              <a:ext cx="734" cy="470"/>
            </a:xfrm>
            <a:prstGeom prst="roundRect">
              <a:avLst>
                <a:gd name="adj" fmla="val 16667"/>
              </a:avLst>
            </a:prstGeom>
            <a:solidFill>
              <a:srgbClr val="00CCFF"/>
            </a:solidFill>
            <a:ln w="9525">
              <a:solidFill>
                <a:srgbClr val="000080"/>
              </a:solidFill>
              <a:round/>
              <a:headEnd/>
              <a:tailEnd/>
            </a:ln>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ES" altLang="es-MX" sz="1200" b="1">
                  <a:solidFill>
                    <a:schemeClr val="bg1"/>
                  </a:solidFill>
                  <a:latin typeface="Arial" panose="020B0604020202020204" pitchFamily="34" charset="0"/>
                  <a:cs typeface="Arial" panose="020B0604020202020204" pitchFamily="34" charset="0"/>
                </a:rPr>
                <a:t>Óxidos</a:t>
              </a:r>
            </a:p>
            <a:p>
              <a:pPr algn="ctr" eaLnBrk="1" hangingPunct="1">
                <a:spcBef>
                  <a:spcPct val="0"/>
                </a:spcBef>
                <a:buFontTx/>
                <a:buNone/>
              </a:pPr>
              <a:r>
                <a:rPr lang="es-ES" altLang="es-MX" sz="1200" b="1">
                  <a:solidFill>
                    <a:schemeClr val="bg1"/>
                  </a:solidFill>
                  <a:latin typeface="Arial" panose="020B0604020202020204" pitchFamily="34" charset="0"/>
                  <a:cs typeface="Arial" panose="020B0604020202020204" pitchFamily="34" charset="0"/>
                </a:rPr>
                <a:t> ácidos</a:t>
              </a:r>
            </a:p>
          </p:txBody>
        </p:sp>
        <p:sp>
          <p:nvSpPr>
            <p:cNvPr id="30743" name="_s5143"/>
            <p:cNvSpPr>
              <a:spLocks noChangeArrowheads="1"/>
            </p:cNvSpPr>
            <p:nvPr/>
          </p:nvSpPr>
          <p:spPr bwMode="auto">
            <a:xfrm>
              <a:off x="2150" y="2708"/>
              <a:ext cx="738" cy="470"/>
            </a:xfrm>
            <a:prstGeom prst="roundRect">
              <a:avLst>
                <a:gd name="adj" fmla="val 16667"/>
              </a:avLst>
            </a:prstGeom>
            <a:solidFill>
              <a:srgbClr val="0000FF"/>
            </a:solidFill>
            <a:ln w="9525">
              <a:solidFill>
                <a:srgbClr val="00CCFF"/>
              </a:solidFill>
              <a:round/>
              <a:headEnd/>
              <a:tailEnd/>
            </a:ln>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ES" altLang="es-MX" sz="1200" b="1">
                  <a:solidFill>
                    <a:schemeClr val="bg1"/>
                  </a:solidFill>
                  <a:latin typeface="Arial" panose="020B0604020202020204" pitchFamily="34" charset="0"/>
                  <a:cs typeface="Arial" panose="020B0604020202020204" pitchFamily="34" charset="0"/>
                </a:rPr>
                <a:t>hidruros</a:t>
              </a:r>
              <a:br>
                <a:rPr lang="es-ES" altLang="es-MX" sz="1200" b="1">
                  <a:solidFill>
                    <a:schemeClr val="bg1"/>
                  </a:solidFill>
                  <a:latin typeface="Arial" panose="020B0604020202020204" pitchFamily="34" charset="0"/>
                  <a:cs typeface="Arial" panose="020B0604020202020204" pitchFamily="34" charset="0"/>
                </a:rPr>
              </a:br>
              <a:r>
                <a:rPr lang="es-ES" altLang="es-MX" sz="1200" b="1">
                  <a:solidFill>
                    <a:schemeClr val="bg1"/>
                  </a:solidFill>
                  <a:latin typeface="Arial" panose="020B0604020202020204" pitchFamily="34" charset="0"/>
                  <a:cs typeface="Arial" panose="020B0604020202020204" pitchFamily="34" charset="0"/>
                </a:rPr>
                <a:t>metálicos</a:t>
              </a:r>
            </a:p>
          </p:txBody>
        </p:sp>
        <p:sp>
          <p:nvSpPr>
            <p:cNvPr id="30744" name="_s5144"/>
            <p:cNvSpPr>
              <a:spLocks noChangeArrowheads="1"/>
            </p:cNvSpPr>
            <p:nvPr/>
          </p:nvSpPr>
          <p:spPr bwMode="auto">
            <a:xfrm>
              <a:off x="3011" y="2708"/>
              <a:ext cx="736" cy="470"/>
            </a:xfrm>
            <a:prstGeom prst="roundRect">
              <a:avLst>
                <a:gd name="adj" fmla="val 16667"/>
              </a:avLst>
            </a:prstGeom>
            <a:solidFill>
              <a:srgbClr val="0000FF"/>
            </a:solidFill>
            <a:ln w="9525">
              <a:solidFill>
                <a:srgbClr val="00CCFF"/>
              </a:solidFill>
              <a:round/>
              <a:headEnd/>
              <a:tailEnd/>
            </a:ln>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ES" altLang="es-MX" sz="1200" b="1">
                  <a:solidFill>
                    <a:schemeClr val="bg1"/>
                  </a:solidFill>
                  <a:latin typeface="Arial" panose="020B0604020202020204" pitchFamily="34" charset="0"/>
                  <a:cs typeface="Arial" panose="020B0604020202020204" pitchFamily="34" charset="0"/>
                </a:rPr>
                <a:t>híbridos</a:t>
              </a:r>
              <a:br>
                <a:rPr lang="es-ES" altLang="es-MX" sz="1200" b="1">
                  <a:solidFill>
                    <a:schemeClr val="bg1"/>
                  </a:solidFill>
                  <a:latin typeface="Arial" panose="020B0604020202020204" pitchFamily="34" charset="0"/>
                  <a:cs typeface="Arial" panose="020B0604020202020204" pitchFamily="34" charset="0"/>
                </a:rPr>
              </a:br>
              <a:r>
                <a:rPr lang="es-ES" altLang="es-MX" sz="1200" b="1">
                  <a:solidFill>
                    <a:schemeClr val="bg1"/>
                  </a:solidFill>
                  <a:latin typeface="Arial" panose="020B0604020202020204" pitchFamily="34" charset="0"/>
                  <a:cs typeface="Arial" panose="020B0604020202020204" pitchFamily="34" charset="0"/>
                </a:rPr>
                <a:t>no metálicos</a:t>
              </a:r>
            </a:p>
          </p:txBody>
        </p:sp>
        <p:sp>
          <p:nvSpPr>
            <p:cNvPr id="30745" name="_s5145"/>
            <p:cNvSpPr>
              <a:spLocks noChangeArrowheads="1"/>
            </p:cNvSpPr>
            <p:nvPr/>
          </p:nvSpPr>
          <p:spPr bwMode="auto">
            <a:xfrm>
              <a:off x="2581" y="3413"/>
              <a:ext cx="736" cy="470"/>
            </a:xfrm>
            <a:prstGeom prst="roundRect">
              <a:avLst>
                <a:gd name="adj" fmla="val 16667"/>
              </a:avLst>
            </a:prstGeom>
            <a:solidFill>
              <a:srgbClr val="0000FF"/>
            </a:solidFill>
            <a:ln w="9525">
              <a:solidFill>
                <a:srgbClr val="00CCFF"/>
              </a:solidFill>
              <a:round/>
              <a:headEnd/>
              <a:tailEnd/>
            </a:ln>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ES" altLang="es-MX" sz="1100" b="1">
                  <a:solidFill>
                    <a:schemeClr val="bg1"/>
                  </a:solidFill>
                  <a:latin typeface="Arial" panose="020B0604020202020204" pitchFamily="34" charset="0"/>
                  <a:cs typeface="Arial" panose="020B0604020202020204" pitchFamily="34" charset="0"/>
                </a:rPr>
                <a:t>grupos 13, 14,15</a:t>
              </a:r>
              <a:br>
                <a:rPr lang="es-ES" altLang="es-MX" sz="1100" b="1">
                  <a:solidFill>
                    <a:schemeClr val="bg1"/>
                  </a:solidFill>
                  <a:latin typeface="Arial" panose="020B0604020202020204" pitchFamily="34" charset="0"/>
                  <a:cs typeface="Arial" panose="020B0604020202020204" pitchFamily="34" charset="0"/>
                </a:rPr>
              </a:br>
              <a:r>
                <a:rPr lang="es-ES" altLang="es-MX" sz="1100" b="1">
                  <a:solidFill>
                    <a:schemeClr val="bg1"/>
                  </a:solidFill>
                  <a:latin typeface="Arial" panose="020B0604020202020204" pitchFamily="34" charset="0"/>
                  <a:cs typeface="Arial" panose="020B0604020202020204" pitchFamily="34" charset="0"/>
                </a:rPr>
                <a:t>híbridos volátiles</a:t>
              </a:r>
            </a:p>
          </p:txBody>
        </p:sp>
        <p:sp>
          <p:nvSpPr>
            <p:cNvPr id="30746" name="_s5146"/>
            <p:cNvSpPr>
              <a:spLocks noChangeArrowheads="1"/>
            </p:cNvSpPr>
            <p:nvPr/>
          </p:nvSpPr>
          <p:spPr bwMode="auto">
            <a:xfrm>
              <a:off x="3440" y="3413"/>
              <a:ext cx="737" cy="470"/>
            </a:xfrm>
            <a:prstGeom prst="roundRect">
              <a:avLst>
                <a:gd name="adj" fmla="val 16667"/>
              </a:avLst>
            </a:prstGeom>
            <a:solidFill>
              <a:srgbClr val="0000FF"/>
            </a:solidFill>
            <a:ln w="9525">
              <a:solidFill>
                <a:srgbClr val="00CCFF"/>
              </a:solidFill>
              <a:round/>
              <a:headEnd/>
              <a:tailEnd/>
            </a:ln>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ES" altLang="es-MX" sz="1100" b="1">
                  <a:solidFill>
                    <a:schemeClr val="bg1"/>
                  </a:solidFill>
                  <a:latin typeface="Arial" panose="020B0604020202020204" pitchFamily="34" charset="0"/>
                  <a:cs typeface="Arial" panose="020B0604020202020204" pitchFamily="34" charset="0"/>
                </a:rPr>
                <a:t>grupos 16, 17</a:t>
              </a:r>
              <a:br>
                <a:rPr lang="es-ES" altLang="es-MX" sz="1100" b="1">
                  <a:solidFill>
                    <a:schemeClr val="bg1"/>
                  </a:solidFill>
                  <a:latin typeface="Arial" panose="020B0604020202020204" pitchFamily="34" charset="0"/>
                  <a:cs typeface="Arial" panose="020B0604020202020204" pitchFamily="34" charset="0"/>
                </a:rPr>
              </a:br>
              <a:r>
                <a:rPr lang="es-ES" altLang="es-MX" sz="1100" b="1">
                  <a:solidFill>
                    <a:schemeClr val="bg1"/>
                  </a:solidFill>
                  <a:latin typeface="Arial" panose="020B0604020202020204" pitchFamily="34" charset="0"/>
                  <a:cs typeface="Arial" panose="020B0604020202020204" pitchFamily="34" charset="0"/>
                </a:rPr>
                <a:t>haluros de</a:t>
              </a:r>
              <a:br>
                <a:rPr lang="es-ES" altLang="es-MX" sz="1100" b="1">
                  <a:solidFill>
                    <a:schemeClr val="bg1"/>
                  </a:solidFill>
                  <a:latin typeface="Arial" panose="020B0604020202020204" pitchFamily="34" charset="0"/>
                  <a:cs typeface="Arial" panose="020B0604020202020204" pitchFamily="34" charset="0"/>
                </a:rPr>
              </a:br>
              <a:r>
                <a:rPr lang="es-ES" altLang="es-MX" sz="1100" b="1">
                  <a:solidFill>
                    <a:schemeClr val="bg1"/>
                  </a:solidFill>
                  <a:latin typeface="Arial" panose="020B0604020202020204" pitchFamily="34" charset="0"/>
                  <a:cs typeface="Arial" panose="020B0604020202020204" pitchFamily="34" charset="0"/>
                </a:rPr>
                <a:t>hidrógeno</a:t>
              </a:r>
            </a:p>
          </p:txBody>
        </p:sp>
        <p:sp>
          <p:nvSpPr>
            <p:cNvPr id="30747" name="_s5147"/>
            <p:cNvSpPr>
              <a:spLocks noChangeArrowheads="1"/>
            </p:cNvSpPr>
            <p:nvPr/>
          </p:nvSpPr>
          <p:spPr bwMode="auto">
            <a:xfrm>
              <a:off x="3870" y="2708"/>
              <a:ext cx="736" cy="470"/>
            </a:xfrm>
            <a:prstGeom prst="roundRect">
              <a:avLst>
                <a:gd name="adj" fmla="val 16667"/>
              </a:avLst>
            </a:prstGeom>
            <a:solidFill>
              <a:srgbClr val="3366FF"/>
            </a:solidFill>
            <a:ln w="38100">
              <a:solidFill>
                <a:srgbClr val="00CCFF"/>
              </a:solidFill>
              <a:round/>
              <a:headEnd/>
              <a:tailEnd/>
            </a:ln>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ES" altLang="es-MX" sz="1200" b="1">
                  <a:solidFill>
                    <a:schemeClr val="bg1"/>
                  </a:solidFill>
                  <a:latin typeface="Arial" panose="020B0604020202020204" pitchFamily="34" charset="0"/>
                  <a:cs typeface="Arial" panose="020B0604020202020204" pitchFamily="34" charset="0"/>
                </a:rPr>
                <a:t>sales </a:t>
              </a:r>
            </a:p>
            <a:p>
              <a:pPr algn="ctr" eaLnBrk="1" hangingPunct="1">
                <a:spcBef>
                  <a:spcPct val="0"/>
                </a:spcBef>
                <a:buFontTx/>
                <a:buNone/>
              </a:pPr>
              <a:r>
                <a:rPr lang="es-ES" altLang="es-MX" sz="1200" b="1">
                  <a:solidFill>
                    <a:schemeClr val="bg1"/>
                  </a:solidFill>
                  <a:latin typeface="Arial" panose="020B0604020202020204" pitchFamily="34" charset="0"/>
                  <a:cs typeface="Arial" panose="020B0604020202020204" pitchFamily="34" charset="0"/>
                </a:rPr>
                <a:t>neutras</a:t>
              </a:r>
            </a:p>
          </p:txBody>
        </p:sp>
        <p:sp>
          <p:nvSpPr>
            <p:cNvPr id="30748" name="_s5148"/>
            <p:cNvSpPr>
              <a:spLocks noChangeArrowheads="1"/>
            </p:cNvSpPr>
            <p:nvPr/>
          </p:nvSpPr>
          <p:spPr bwMode="auto">
            <a:xfrm>
              <a:off x="4729" y="2708"/>
              <a:ext cx="737" cy="470"/>
            </a:xfrm>
            <a:prstGeom prst="roundRect">
              <a:avLst>
                <a:gd name="adj" fmla="val 16667"/>
              </a:avLst>
            </a:prstGeom>
            <a:solidFill>
              <a:srgbClr val="3366FF"/>
            </a:solidFill>
            <a:ln w="38100">
              <a:solidFill>
                <a:srgbClr val="00CCFF"/>
              </a:solidFill>
              <a:round/>
              <a:headEnd/>
              <a:tailEnd/>
            </a:ln>
          </p:spPr>
          <p:txBody>
            <a:bodyPr wrap="none" lIns="0" tIns="0" rIns="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ES" altLang="es-MX" sz="1200" b="1">
                  <a:solidFill>
                    <a:schemeClr val="bg1"/>
                  </a:solidFill>
                  <a:latin typeface="Arial" panose="020B0604020202020204" pitchFamily="34" charset="0"/>
                  <a:cs typeface="Arial" panose="020B0604020202020204" pitchFamily="34" charset="0"/>
                </a:rPr>
                <a:t>sales </a:t>
              </a:r>
            </a:p>
            <a:p>
              <a:pPr algn="ctr" eaLnBrk="1" hangingPunct="1">
                <a:spcBef>
                  <a:spcPct val="0"/>
                </a:spcBef>
                <a:buFontTx/>
                <a:buNone/>
              </a:pPr>
              <a:r>
                <a:rPr lang="es-ES" altLang="es-MX" sz="1200" b="1">
                  <a:solidFill>
                    <a:schemeClr val="bg1"/>
                  </a:solidFill>
                  <a:latin typeface="Arial" panose="020B0604020202020204" pitchFamily="34" charset="0"/>
                  <a:cs typeface="Arial" panose="020B0604020202020204" pitchFamily="34" charset="0"/>
                </a:rPr>
                <a:t>volátiles</a:t>
              </a:r>
            </a:p>
          </p:txBody>
        </p:sp>
        <p:cxnSp>
          <p:nvCxnSpPr>
            <p:cNvPr id="30749" name="AutoShape 33"/>
            <p:cNvCxnSpPr>
              <a:cxnSpLocks noChangeShapeType="1"/>
            </p:cNvCxnSpPr>
            <p:nvPr/>
          </p:nvCxnSpPr>
          <p:spPr bwMode="auto">
            <a:xfrm rot="5400000" flipH="1">
              <a:off x="1321" y="2381"/>
              <a:ext cx="235" cy="430"/>
            </a:xfrm>
            <a:prstGeom prst="bentConnector3">
              <a:avLst>
                <a:gd name="adj1" fmla="val 30639"/>
              </a:avLst>
            </a:prstGeom>
            <a:noFill/>
            <a:ln w="38100">
              <a:solidFill>
                <a:srgbClr val="0000FF"/>
              </a:solidFill>
              <a:miter lim="800000"/>
              <a:headEnd/>
              <a:tailEnd/>
            </a:ln>
            <a:extLst>
              <a:ext uri="{909E8E84-426E-40DD-AFC4-6F175D3DCCD1}">
                <a14:hiddenFill xmlns:a14="http://schemas.microsoft.com/office/drawing/2010/main">
                  <a:noFill/>
                </a14:hiddenFill>
              </a:ext>
            </a:extLst>
          </p:spPr>
        </p:cxnSp>
        <p:cxnSp>
          <p:nvCxnSpPr>
            <p:cNvPr id="30750" name="AutoShape 34"/>
            <p:cNvCxnSpPr>
              <a:cxnSpLocks noChangeShapeType="1"/>
            </p:cNvCxnSpPr>
            <p:nvPr/>
          </p:nvCxnSpPr>
          <p:spPr bwMode="auto">
            <a:xfrm rot="-5400000">
              <a:off x="891" y="2380"/>
              <a:ext cx="235" cy="431"/>
            </a:xfrm>
            <a:prstGeom prst="bentConnector3">
              <a:avLst>
                <a:gd name="adj1" fmla="val 30639"/>
              </a:avLst>
            </a:prstGeom>
            <a:noFill/>
            <a:ln w="38100">
              <a:solidFill>
                <a:srgbClr val="0000FF"/>
              </a:solidFill>
              <a:miter lim="800000"/>
              <a:headEnd/>
              <a:tailEnd/>
            </a:ln>
            <a:extLst>
              <a:ext uri="{909E8E84-426E-40DD-AFC4-6F175D3DCCD1}">
                <a14:hiddenFill xmlns:a14="http://schemas.microsoft.com/office/drawing/2010/main">
                  <a:noFill/>
                </a14:hiddenFill>
              </a:ext>
            </a:extLst>
          </p:spPr>
        </p:cxnSp>
      </p:grpSp>
    </p:spTree>
    <p:custDataLst>
      <p:tags r:id="rId1"/>
    </p:custData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1343025" y="277813"/>
            <a:ext cx="4402138" cy="919162"/>
          </a:xfrm>
        </p:spPr>
        <p:txBody>
          <a:bodyPr/>
          <a:lstStyle/>
          <a:p>
            <a:pPr algn="l" eaLnBrk="1" hangingPunct="1"/>
            <a:r>
              <a:rPr lang="es-ES" altLang="es-MX" sz="2700" b="1">
                <a:solidFill>
                  <a:srgbClr val="0000FF"/>
                </a:solidFill>
                <a:latin typeface="Arial" panose="020B0604020202020204" pitchFamily="34" charset="0"/>
              </a:rPr>
              <a:t>COMPUESTOS BINARIOS</a:t>
            </a:r>
            <a:br>
              <a:rPr lang="es-ES" altLang="es-MX" sz="2700" b="1">
                <a:solidFill>
                  <a:srgbClr val="0000FF"/>
                </a:solidFill>
                <a:latin typeface="Arial" panose="020B0604020202020204" pitchFamily="34" charset="0"/>
              </a:rPr>
            </a:br>
            <a:r>
              <a:rPr lang="es-ES" altLang="es-MX" sz="2700" b="1">
                <a:solidFill>
                  <a:srgbClr val="0000FF"/>
                </a:solidFill>
                <a:latin typeface="Arial" panose="020B0604020202020204" pitchFamily="34" charset="0"/>
              </a:rPr>
              <a:t>   1. ÓXIDOS </a:t>
            </a:r>
          </a:p>
        </p:txBody>
      </p:sp>
      <p:graphicFrame>
        <p:nvGraphicFramePr>
          <p:cNvPr id="307237" name="Group 37"/>
          <p:cNvGraphicFramePr>
            <a:graphicFrameLocks noGrp="1"/>
          </p:cNvGraphicFramePr>
          <p:nvPr>
            <p:ph type="tbl" idx="4294967295"/>
          </p:nvPr>
        </p:nvGraphicFramePr>
        <p:xfrm>
          <a:off x="2279650" y="3517900"/>
          <a:ext cx="7907337" cy="2359026"/>
        </p:xfrm>
        <a:graphic>
          <a:graphicData uri="http://schemas.openxmlformats.org/drawingml/2006/table">
            <a:tbl>
              <a:tblPr/>
              <a:tblGrid>
                <a:gridCol w="1528762">
                  <a:extLst>
                    <a:ext uri="{9D8B030D-6E8A-4147-A177-3AD203B41FA5}">
                      <a16:colId xmlns:a16="http://schemas.microsoft.com/office/drawing/2014/main" xmlns="" val="20000"/>
                    </a:ext>
                  </a:extLst>
                </a:gridCol>
                <a:gridCol w="2257425">
                  <a:extLst>
                    <a:ext uri="{9D8B030D-6E8A-4147-A177-3AD203B41FA5}">
                      <a16:colId xmlns:a16="http://schemas.microsoft.com/office/drawing/2014/main" xmlns="" val="20001"/>
                    </a:ext>
                  </a:extLst>
                </a:gridCol>
                <a:gridCol w="2409825">
                  <a:extLst>
                    <a:ext uri="{9D8B030D-6E8A-4147-A177-3AD203B41FA5}">
                      <a16:colId xmlns:a16="http://schemas.microsoft.com/office/drawing/2014/main" xmlns="" val="20002"/>
                    </a:ext>
                  </a:extLst>
                </a:gridCol>
                <a:gridCol w="1711325">
                  <a:extLst>
                    <a:ext uri="{9D8B030D-6E8A-4147-A177-3AD203B41FA5}">
                      <a16:colId xmlns:a16="http://schemas.microsoft.com/office/drawing/2014/main" xmlns="" val="20003"/>
                    </a:ext>
                  </a:extLst>
                </a:gridCol>
              </a:tblGrid>
              <a:tr h="439738">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Compuesto</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Sistemática</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Stock</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Tradicional</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79425">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3333FF"/>
                          </a:solidFill>
                          <a:effectLst/>
                          <a:latin typeface="Arial" charset="0"/>
                        </a:rPr>
                        <a:t>Pb</a:t>
                      </a:r>
                      <a:r>
                        <a:rPr kumimoji="0" lang="es-ES" sz="1400" b="1" i="0" u="none" strike="noStrike" cap="none" normalizeH="0" baseline="0">
                          <a:ln>
                            <a:noFill/>
                          </a:ln>
                          <a:solidFill>
                            <a:srgbClr val="FF0000"/>
                          </a:solidFill>
                          <a:effectLst/>
                          <a:latin typeface="Arial" charset="0"/>
                        </a:rPr>
                        <a:t>O</a:t>
                      </a:r>
                      <a:r>
                        <a:rPr kumimoji="0" lang="es-ES" sz="1400" b="1" i="0" u="none" strike="noStrike" cap="none" normalizeH="0" baseline="-25000">
                          <a:ln>
                            <a:noFill/>
                          </a:ln>
                          <a:solidFill>
                            <a:srgbClr val="3333FF"/>
                          </a:solidFill>
                          <a:effectLst/>
                          <a:latin typeface="Arial" charset="0"/>
                        </a:rPr>
                        <a:t>2</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dióxido de plomo</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óxido de plomo (</a:t>
                      </a:r>
                      <a:r>
                        <a:rPr kumimoji="0" lang="es-ES" sz="1400" b="1" i="0" u="none" strike="noStrike" cap="none" normalizeH="0" baseline="0">
                          <a:ln>
                            <a:noFill/>
                          </a:ln>
                          <a:solidFill>
                            <a:srgbClr val="3333FF"/>
                          </a:solidFill>
                          <a:effectLst/>
                          <a:latin typeface="Arial" charset="0"/>
                        </a:rPr>
                        <a:t>IV</a:t>
                      </a:r>
                      <a:r>
                        <a:rPr kumimoji="0" lang="es-ES" sz="1400" b="1" i="0" u="none" strike="noStrike" cap="none" normalizeH="0" baseline="0">
                          <a:ln>
                            <a:noFill/>
                          </a:ln>
                          <a:solidFill>
                            <a:schemeClr val="tx1"/>
                          </a:solidFill>
                          <a:effectLst/>
                          <a:latin typeface="Arial" charset="0"/>
                        </a:rPr>
                        <a:t>)</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óxido plúmbico</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79425">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3333FF"/>
                          </a:solidFill>
                          <a:effectLst/>
                          <a:latin typeface="Arial" charset="0"/>
                        </a:rPr>
                        <a:t>Fe</a:t>
                      </a:r>
                      <a:r>
                        <a:rPr kumimoji="0" lang="es-ES" sz="1400" b="1" i="0" u="none" strike="noStrike" cap="none" normalizeH="0" baseline="0">
                          <a:ln>
                            <a:noFill/>
                          </a:ln>
                          <a:solidFill>
                            <a:srgbClr val="FF0000"/>
                          </a:solidFill>
                          <a:effectLst/>
                          <a:latin typeface="Arial" charset="0"/>
                        </a:rPr>
                        <a:t>O</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monóxido de hierro</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óxido de hierro (</a:t>
                      </a:r>
                      <a:r>
                        <a:rPr kumimoji="0" lang="es-ES" sz="1400" b="1" i="0" u="none" strike="noStrike" cap="none" normalizeH="0" baseline="0">
                          <a:ln>
                            <a:noFill/>
                          </a:ln>
                          <a:solidFill>
                            <a:srgbClr val="3333FF"/>
                          </a:solidFill>
                          <a:effectLst/>
                          <a:latin typeface="Arial" charset="0"/>
                        </a:rPr>
                        <a:t>II</a:t>
                      </a:r>
                      <a:r>
                        <a:rPr kumimoji="0" lang="es-ES" sz="1400" b="1" i="0" u="none" strike="noStrike" cap="none" normalizeH="0" baseline="0">
                          <a:ln>
                            <a:noFill/>
                          </a:ln>
                          <a:solidFill>
                            <a:schemeClr val="tx1"/>
                          </a:solidFill>
                          <a:effectLst/>
                          <a:latin typeface="Arial" charset="0"/>
                        </a:rPr>
                        <a:t>)</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óxido ferroso</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81013">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3333FF"/>
                          </a:solidFill>
                          <a:effectLst/>
                          <a:latin typeface="Arial" charset="0"/>
                        </a:rPr>
                        <a:t>Fe</a:t>
                      </a:r>
                      <a:r>
                        <a:rPr kumimoji="0" lang="es-ES" sz="1400" b="1" i="0" u="none" strike="noStrike" cap="none" normalizeH="0" baseline="-25000">
                          <a:ln>
                            <a:noFill/>
                          </a:ln>
                          <a:solidFill>
                            <a:srgbClr val="FF0000"/>
                          </a:solidFill>
                          <a:effectLst/>
                          <a:latin typeface="Arial" charset="0"/>
                        </a:rPr>
                        <a:t>2</a:t>
                      </a:r>
                      <a:r>
                        <a:rPr kumimoji="0" lang="es-ES" sz="1400" b="1" i="0" u="none" strike="noStrike" cap="none" normalizeH="0" baseline="0">
                          <a:ln>
                            <a:noFill/>
                          </a:ln>
                          <a:solidFill>
                            <a:srgbClr val="FF0000"/>
                          </a:solidFill>
                          <a:effectLst/>
                          <a:latin typeface="Arial" charset="0"/>
                        </a:rPr>
                        <a:t>O</a:t>
                      </a:r>
                      <a:r>
                        <a:rPr kumimoji="0" lang="es-ES" sz="1400" b="1" i="0" u="none" strike="noStrike" cap="none" normalizeH="0" baseline="-25000">
                          <a:ln>
                            <a:noFill/>
                          </a:ln>
                          <a:solidFill>
                            <a:srgbClr val="3333FF"/>
                          </a:solidFill>
                          <a:effectLst/>
                          <a:latin typeface="Arial" charset="0"/>
                        </a:rPr>
                        <a:t>3</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trióxido de dihierro</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óxido de hierro (</a:t>
                      </a:r>
                      <a:r>
                        <a:rPr kumimoji="0" lang="es-ES" sz="1400" b="1" i="0" u="none" strike="noStrike" cap="none" normalizeH="0" baseline="0" dirty="0">
                          <a:ln>
                            <a:noFill/>
                          </a:ln>
                          <a:solidFill>
                            <a:srgbClr val="3333FF"/>
                          </a:solidFill>
                          <a:effectLst/>
                          <a:latin typeface="Arial" charset="0"/>
                        </a:rPr>
                        <a:t>III</a:t>
                      </a:r>
                      <a:r>
                        <a:rPr kumimoji="0" lang="es-ES" sz="1400" b="1" i="0" u="none" strike="noStrike" cap="none" normalizeH="0" baseline="0" dirty="0">
                          <a:ln>
                            <a:noFill/>
                          </a:ln>
                          <a:solidFill>
                            <a:schemeClr val="tx1"/>
                          </a:solidFill>
                          <a:effectLst/>
                          <a:latin typeface="Arial" charset="0"/>
                        </a:rPr>
                        <a:t>)</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óxido férrico</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79425">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3333FF"/>
                          </a:solidFill>
                          <a:effectLst/>
                          <a:latin typeface="Arial" charset="0"/>
                        </a:rPr>
                        <a:t>Li</a:t>
                      </a:r>
                      <a:r>
                        <a:rPr kumimoji="0" lang="es-ES" sz="1400" b="1" i="0" u="none" strike="noStrike" cap="none" normalizeH="0" baseline="-25000">
                          <a:ln>
                            <a:noFill/>
                          </a:ln>
                          <a:solidFill>
                            <a:srgbClr val="FF0000"/>
                          </a:solidFill>
                          <a:effectLst/>
                          <a:latin typeface="Arial" charset="0"/>
                        </a:rPr>
                        <a:t>2</a:t>
                      </a:r>
                      <a:r>
                        <a:rPr kumimoji="0" lang="es-ES" sz="1400" b="1" i="0" u="none" strike="noStrike" cap="none" normalizeH="0" baseline="0">
                          <a:ln>
                            <a:noFill/>
                          </a:ln>
                          <a:solidFill>
                            <a:srgbClr val="FF0000"/>
                          </a:solidFill>
                          <a:effectLst/>
                          <a:latin typeface="Arial" charset="0"/>
                        </a:rPr>
                        <a:t>O</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óxido de dilitio</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óxido de litio</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óxido lítico</a:t>
                      </a:r>
                    </a:p>
                  </a:txBody>
                  <a:tcPr horzOverflow="overflow">
                    <a:lnL w="38100" cap="flat" cmpd="sng" algn="ctr">
                      <a:solidFill>
                        <a:srgbClr val="3399FF"/>
                      </a:solidFill>
                      <a:prstDash val="solid"/>
                      <a:round/>
                      <a:headEnd type="none" w="med" len="med"/>
                      <a:tailEnd type="none" w="med" len="med"/>
                    </a:lnL>
                    <a:lnR w="38100" cap="flat" cmpd="sng" algn="ctr">
                      <a:solidFill>
                        <a:srgbClr val="3399FF"/>
                      </a:solidFill>
                      <a:prstDash val="solid"/>
                      <a:round/>
                      <a:headEnd type="none" w="med" len="med"/>
                      <a:tailEnd type="none" w="med" len="med"/>
                    </a:lnR>
                    <a:lnT w="38100" cap="flat" cmpd="sng" algn="ctr">
                      <a:solidFill>
                        <a:srgbClr val="3399FF"/>
                      </a:solidFill>
                      <a:prstDash val="solid"/>
                      <a:round/>
                      <a:headEnd type="none" w="med" len="med"/>
                      <a:tailEnd type="none" w="med" len="med"/>
                    </a:lnT>
                    <a:lnB w="38100" cap="flat" cmpd="sng" algn="ctr">
                      <a:solidFill>
                        <a:srgbClr val="3399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31779" name="Text Box 3"/>
          <p:cNvSpPr txBox="1">
            <a:spLocks noChangeArrowheads="1"/>
          </p:cNvSpPr>
          <p:nvPr/>
        </p:nvSpPr>
        <p:spPr bwMode="auto">
          <a:xfrm>
            <a:off x="2062163" y="1268413"/>
            <a:ext cx="85709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s-ES" altLang="es-MX" sz="2400" b="1">
                <a:solidFill>
                  <a:srgbClr val="0000FF"/>
                </a:solidFill>
                <a:latin typeface="Arial" panose="020B0604020202020204" pitchFamily="34" charset="0"/>
              </a:rPr>
              <a:t>Son combinaciones del oxígeno con EO (-2) y cualquier elemento químico</a:t>
            </a:r>
          </a:p>
        </p:txBody>
      </p:sp>
      <p:sp>
        <p:nvSpPr>
          <p:cNvPr id="27684" name="Text Box 4"/>
          <p:cNvSpPr txBox="1">
            <a:spLocks noChangeArrowheads="1"/>
          </p:cNvSpPr>
          <p:nvPr/>
        </p:nvSpPr>
        <p:spPr bwMode="auto">
          <a:xfrm>
            <a:off x="2063750" y="2289175"/>
            <a:ext cx="87328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marL="457200" indent="-457200" eaLnBrk="1" hangingPunct="1">
              <a:buFontTx/>
              <a:buAutoNum type="alphaLcPeriod"/>
              <a:defRPr/>
            </a:pPr>
            <a:r>
              <a:rPr lang="es-ES" altLang="es-MX" sz="2000" b="1" dirty="0">
                <a:solidFill>
                  <a:srgbClr val="0000FF"/>
                </a:solidFill>
              </a:rPr>
              <a:t>Óxido metálico o básico:</a:t>
            </a:r>
            <a:r>
              <a:rPr lang="es-ES" altLang="es-MX" sz="2000" dirty="0">
                <a:solidFill>
                  <a:srgbClr val="0000FF"/>
                </a:solidFill>
              </a:rPr>
              <a:t>  es la combinación del oxígeno con un metal</a:t>
            </a:r>
          </a:p>
          <a:p>
            <a:pPr eaLnBrk="1" hangingPunct="1">
              <a:defRPr/>
            </a:pPr>
            <a:r>
              <a:rPr lang="es-ES" altLang="es-MX" sz="2000" dirty="0">
                <a:solidFill>
                  <a:srgbClr val="0000FF"/>
                </a:solidFill>
              </a:rPr>
              <a:t>       Se recomienda la nomenclatura de </a:t>
            </a:r>
            <a:r>
              <a:rPr lang="es-ES" altLang="es-MX" sz="2000" b="1" dirty="0">
                <a:solidFill>
                  <a:srgbClr val="FF0000"/>
                </a:solidFill>
              </a:rPr>
              <a:t>STOCK</a:t>
            </a:r>
          </a:p>
        </p:txBody>
      </p:sp>
    </p:spTree>
    <p:custDataLst>
      <p:tags r:id="rId1"/>
    </p:custData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
          <p:cNvSpPr txBox="1">
            <a:spLocks noChangeArrowheads="1"/>
          </p:cNvSpPr>
          <p:nvPr/>
        </p:nvSpPr>
        <p:spPr bwMode="auto">
          <a:xfrm>
            <a:off x="2063750" y="1158875"/>
            <a:ext cx="84248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s-ES" altLang="es-MX" sz="2400" b="1">
                <a:solidFill>
                  <a:srgbClr val="0000FF"/>
                </a:solidFill>
                <a:latin typeface="Arial" panose="020B0604020202020204" pitchFamily="34" charset="0"/>
              </a:rPr>
              <a:t>Son combinaciones del oxígeno con EO (-2) y cualquier elemento químico</a:t>
            </a:r>
          </a:p>
        </p:txBody>
      </p:sp>
      <p:sp>
        <p:nvSpPr>
          <p:cNvPr id="32771" name="Text Box 4"/>
          <p:cNvSpPr txBox="1">
            <a:spLocks noChangeArrowheads="1"/>
          </p:cNvSpPr>
          <p:nvPr/>
        </p:nvSpPr>
        <p:spPr bwMode="auto">
          <a:xfrm>
            <a:off x="2063750" y="2012950"/>
            <a:ext cx="864076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MX" sz="2000" b="1">
                <a:solidFill>
                  <a:srgbClr val="0000FF"/>
                </a:solidFill>
                <a:latin typeface="Arial" panose="020B0604020202020204" pitchFamily="34" charset="0"/>
              </a:rPr>
              <a:t>b. Óxido ácido o anhídrido: </a:t>
            </a:r>
            <a:r>
              <a:rPr lang="es-ES" altLang="es-MX" sz="2000">
                <a:solidFill>
                  <a:srgbClr val="0000FF"/>
                </a:solidFill>
                <a:latin typeface="Arial" panose="020B0604020202020204" pitchFamily="34" charset="0"/>
              </a:rPr>
              <a:t>es la combinación del oxígeno con un no    </a:t>
            </a:r>
          </a:p>
          <a:p>
            <a:pPr eaLnBrk="1" hangingPunct="1">
              <a:spcBef>
                <a:spcPct val="0"/>
              </a:spcBef>
              <a:buFontTx/>
              <a:buNone/>
            </a:pPr>
            <a:r>
              <a:rPr lang="es-ES" altLang="es-MX" sz="2000">
                <a:solidFill>
                  <a:srgbClr val="0000FF"/>
                </a:solidFill>
                <a:latin typeface="Arial" panose="020B0604020202020204" pitchFamily="34" charset="0"/>
              </a:rPr>
              <a:t>                                                metal</a:t>
            </a:r>
          </a:p>
          <a:p>
            <a:pPr eaLnBrk="1" hangingPunct="1">
              <a:spcBef>
                <a:spcPct val="0"/>
              </a:spcBef>
              <a:buFontTx/>
              <a:buNone/>
            </a:pPr>
            <a:r>
              <a:rPr lang="es-ES" altLang="es-MX" sz="2000">
                <a:solidFill>
                  <a:srgbClr val="0000FF"/>
                </a:solidFill>
                <a:latin typeface="Arial" panose="020B0604020202020204" pitchFamily="34" charset="0"/>
              </a:rPr>
              <a:t>Se recomienda la nomenclatura </a:t>
            </a:r>
            <a:r>
              <a:rPr lang="es-ES" altLang="es-MX" sz="2000" b="1">
                <a:solidFill>
                  <a:srgbClr val="FF0000"/>
                </a:solidFill>
                <a:latin typeface="Arial" panose="020B0604020202020204" pitchFamily="34" charset="0"/>
              </a:rPr>
              <a:t>SISTEMÁTICA</a:t>
            </a:r>
            <a:r>
              <a:rPr lang="es-ES" altLang="es-MX" sz="2000">
                <a:solidFill>
                  <a:srgbClr val="FF0000"/>
                </a:solidFill>
                <a:latin typeface="Arial" panose="020B0604020202020204" pitchFamily="34" charset="0"/>
              </a:rPr>
              <a:t/>
            </a:r>
            <a:br>
              <a:rPr lang="es-ES" altLang="es-MX" sz="2000">
                <a:solidFill>
                  <a:srgbClr val="FF0000"/>
                </a:solidFill>
                <a:latin typeface="Arial" panose="020B0604020202020204" pitchFamily="34" charset="0"/>
              </a:rPr>
            </a:br>
            <a:r>
              <a:rPr lang="es-ES" altLang="es-MX" sz="2000">
                <a:solidFill>
                  <a:srgbClr val="0000FF"/>
                </a:solidFill>
                <a:latin typeface="Arial" panose="020B0604020202020204" pitchFamily="34" charset="0"/>
              </a:rPr>
              <a:t>Aunque la IUPAC no aconseja utilizar en este caso la nomenclatura tradicional, hay que indicar que éstos óxidos reciben el nombre de anhídridos</a:t>
            </a:r>
          </a:p>
        </p:txBody>
      </p:sp>
      <p:graphicFrame>
        <p:nvGraphicFramePr>
          <p:cNvPr id="308263" name="Group 39"/>
          <p:cNvGraphicFramePr>
            <a:graphicFrameLocks noGrp="1"/>
          </p:cNvGraphicFramePr>
          <p:nvPr>
            <p:ph type="tbl" idx="4294967295"/>
          </p:nvPr>
        </p:nvGraphicFramePr>
        <p:xfrm>
          <a:off x="2279650" y="4337050"/>
          <a:ext cx="7775575" cy="1755775"/>
        </p:xfrm>
        <a:graphic>
          <a:graphicData uri="http://schemas.openxmlformats.org/drawingml/2006/table">
            <a:tbl>
              <a:tblPr/>
              <a:tblGrid>
                <a:gridCol w="1223963">
                  <a:extLst>
                    <a:ext uri="{9D8B030D-6E8A-4147-A177-3AD203B41FA5}">
                      <a16:colId xmlns:a16="http://schemas.microsoft.com/office/drawing/2014/main" xmlns="" val="20000"/>
                    </a:ext>
                  </a:extLst>
                </a:gridCol>
                <a:gridCol w="2016125">
                  <a:extLst>
                    <a:ext uri="{9D8B030D-6E8A-4147-A177-3AD203B41FA5}">
                      <a16:colId xmlns:a16="http://schemas.microsoft.com/office/drawing/2014/main" xmlns="" val="20001"/>
                    </a:ext>
                  </a:extLst>
                </a:gridCol>
                <a:gridCol w="2159000">
                  <a:extLst>
                    <a:ext uri="{9D8B030D-6E8A-4147-A177-3AD203B41FA5}">
                      <a16:colId xmlns:a16="http://schemas.microsoft.com/office/drawing/2014/main" xmlns="" val="20002"/>
                    </a:ext>
                  </a:extLst>
                </a:gridCol>
                <a:gridCol w="2376487">
                  <a:extLst>
                    <a:ext uri="{9D8B030D-6E8A-4147-A177-3AD203B41FA5}">
                      <a16:colId xmlns:a16="http://schemas.microsoft.com/office/drawing/2014/main" xmlns="" val="20003"/>
                    </a:ext>
                  </a:extLst>
                </a:gridCol>
              </a:tblGrid>
              <a:tr h="411832">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Compuesto</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Sistemática</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Stock</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Tradicional</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447981">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FF0000"/>
                          </a:solidFill>
                          <a:effectLst/>
                          <a:latin typeface="Arial" charset="0"/>
                        </a:rPr>
                        <a:t>SO</a:t>
                      </a:r>
                      <a:r>
                        <a:rPr kumimoji="0" lang="es-ES" sz="1400" b="1" i="0" u="none" strike="noStrike" cap="none" normalizeH="0" baseline="-25000" dirty="0">
                          <a:ln>
                            <a:noFill/>
                          </a:ln>
                          <a:solidFill>
                            <a:srgbClr val="FF0000"/>
                          </a:solidFill>
                          <a:effectLst/>
                          <a:latin typeface="Arial" charset="0"/>
                        </a:rPr>
                        <a:t>2</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dióxido de azufre</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óxido de azufre (IV)</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anhídrido sulfuroso</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447981">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FF0000"/>
                          </a:solidFill>
                          <a:effectLst/>
                          <a:latin typeface="Arial" charset="0"/>
                        </a:rPr>
                        <a:t>SO</a:t>
                      </a:r>
                      <a:r>
                        <a:rPr kumimoji="0" lang="es-ES" sz="1400" b="1" i="0" u="none" strike="noStrike" cap="none" normalizeH="0" baseline="-25000" dirty="0">
                          <a:ln>
                            <a:noFill/>
                          </a:ln>
                          <a:solidFill>
                            <a:srgbClr val="FF0000"/>
                          </a:solidFill>
                          <a:effectLst/>
                          <a:latin typeface="Arial" charset="0"/>
                        </a:rPr>
                        <a:t>3</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trióxido de azufre</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óxido de azufre (VI)</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anhídrido sulfúrico</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447981">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FF0000"/>
                          </a:solidFill>
                          <a:effectLst/>
                          <a:latin typeface="Arial" charset="0"/>
                        </a:rPr>
                        <a:t>CO</a:t>
                      </a:r>
                      <a:r>
                        <a:rPr kumimoji="0" lang="es-ES" sz="1400" b="1" i="0" u="none" strike="noStrike" cap="none" normalizeH="0" baseline="-25000" dirty="0">
                          <a:ln>
                            <a:noFill/>
                          </a:ln>
                          <a:solidFill>
                            <a:srgbClr val="FF0000"/>
                          </a:solidFill>
                          <a:effectLst/>
                          <a:latin typeface="Arial" charset="0"/>
                        </a:rPr>
                        <a:t>2</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dióxido de carbono</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óxido de carbono (IV)</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anhídrido carbónico</a:t>
                      </a:r>
                    </a:p>
                  </a:txBody>
                  <a:tcPr marT="45751" marB="457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bl>
          </a:graphicData>
        </a:graphic>
      </p:graphicFrame>
      <p:sp>
        <p:nvSpPr>
          <p:cNvPr id="6" name="Rectangle 2"/>
          <p:cNvSpPr txBox="1">
            <a:spLocks noChangeArrowheads="1"/>
          </p:cNvSpPr>
          <p:nvPr/>
        </p:nvSpPr>
        <p:spPr bwMode="auto">
          <a:xfrm>
            <a:off x="1344613" y="260350"/>
            <a:ext cx="5327650" cy="919163"/>
          </a:xfrm>
          <a:prstGeom prst="rect">
            <a:avLst/>
          </a:prstGeom>
          <a:noFill/>
          <a:ln w="9525">
            <a:noFill/>
            <a:miter lim="800000"/>
            <a:headEnd/>
            <a:tailEnd/>
          </a:ln>
        </p:spPr>
        <p:txBody>
          <a:bodyPr anchor="ctr"/>
          <a:lstStyle/>
          <a:p>
            <a:pPr eaLnBrk="1" hangingPunct="1">
              <a:defRPr/>
            </a:pPr>
            <a:r>
              <a:rPr lang="es-ES" altLang="es-MX" sz="2700" b="1" dirty="0">
                <a:solidFill>
                  <a:srgbClr val="0000FF"/>
                </a:solidFill>
                <a:latin typeface="Arial" charset="0"/>
                <a:ea typeface="+mj-ea"/>
                <a:cs typeface="+mj-cs"/>
              </a:rPr>
              <a:t>COMPUESTOS BINARIOS</a:t>
            </a:r>
            <a:br>
              <a:rPr lang="es-ES" altLang="es-MX" sz="2700" b="1" dirty="0">
                <a:solidFill>
                  <a:srgbClr val="0000FF"/>
                </a:solidFill>
                <a:latin typeface="Arial" charset="0"/>
                <a:ea typeface="+mj-ea"/>
                <a:cs typeface="+mj-cs"/>
              </a:rPr>
            </a:br>
            <a:r>
              <a:rPr lang="es-ES" altLang="es-MX" sz="2700" b="1" dirty="0">
                <a:solidFill>
                  <a:srgbClr val="0000FF"/>
                </a:solidFill>
                <a:latin typeface="Arial" charset="0"/>
                <a:ea typeface="+mj-ea"/>
                <a:cs typeface="+mj-cs"/>
              </a:rPr>
              <a:t>   1. ÓXIDOS </a:t>
            </a:r>
          </a:p>
        </p:txBody>
      </p:sp>
    </p:spTree>
    <p:custDataLst>
      <p:tags r:id="rId1"/>
    </p:custData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3"/>
          <p:cNvSpPr txBox="1">
            <a:spLocks noChangeArrowheads="1"/>
          </p:cNvSpPr>
          <p:nvPr/>
        </p:nvSpPr>
        <p:spPr bwMode="auto">
          <a:xfrm>
            <a:off x="1992313" y="1125538"/>
            <a:ext cx="79200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MX" sz="2400" b="1">
                <a:solidFill>
                  <a:srgbClr val="0000FF"/>
                </a:solidFill>
                <a:latin typeface="Arial" panose="020B0604020202020204" pitchFamily="34" charset="0"/>
              </a:rPr>
              <a:t>Son combinaciones del oxígeno con EO -1 y algún elemento metálico</a:t>
            </a:r>
          </a:p>
        </p:txBody>
      </p:sp>
      <p:sp>
        <p:nvSpPr>
          <p:cNvPr id="33795" name="Text Box 4"/>
          <p:cNvSpPr txBox="1">
            <a:spLocks noChangeArrowheads="1"/>
          </p:cNvSpPr>
          <p:nvPr/>
        </p:nvSpPr>
        <p:spPr bwMode="auto">
          <a:xfrm>
            <a:off x="1992313" y="2014538"/>
            <a:ext cx="842327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MX" sz="2000">
                <a:solidFill>
                  <a:srgbClr val="0000FF"/>
                </a:solidFill>
                <a:latin typeface="Arial" panose="020B0604020202020204" pitchFamily="34" charset="0"/>
              </a:rPr>
              <a:t>Se denominan así a los compuestos que contienen el </a:t>
            </a:r>
            <a:r>
              <a:rPr lang="es-ES" altLang="es-MX" sz="2000" b="1">
                <a:solidFill>
                  <a:srgbClr val="FF0000"/>
                </a:solidFill>
                <a:latin typeface="Arial" panose="020B0604020202020204" pitchFamily="34" charset="0"/>
              </a:rPr>
              <a:t>ion peróxido</a:t>
            </a:r>
            <a:r>
              <a:rPr lang="es-ES" altLang="es-MX" sz="2000">
                <a:solidFill>
                  <a:srgbClr val="0000FF"/>
                </a:solidFill>
                <a:latin typeface="Arial" panose="020B0604020202020204" pitchFamily="34" charset="0"/>
              </a:rPr>
              <a:t>, </a:t>
            </a:r>
            <a:r>
              <a:rPr lang="es-ES" altLang="es-MX" sz="2000" b="1">
                <a:solidFill>
                  <a:srgbClr val="FF0000"/>
                </a:solidFill>
                <a:latin typeface="Arial" panose="020B0604020202020204" pitchFamily="34" charset="0"/>
              </a:rPr>
              <a:t>O</a:t>
            </a:r>
            <a:r>
              <a:rPr lang="es-ES" altLang="es-MX" sz="2000" b="1" baseline="-25000">
                <a:solidFill>
                  <a:srgbClr val="FF0000"/>
                </a:solidFill>
                <a:latin typeface="Arial" panose="020B0604020202020204" pitchFamily="34" charset="0"/>
              </a:rPr>
              <a:t>2</a:t>
            </a:r>
            <a:r>
              <a:rPr lang="es-ES" altLang="es-MX" sz="2000" b="1" baseline="30000">
                <a:solidFill>
                  <a:srgbClr val="FF0000"/>
                </a:solidFill>
                <a:latin typeface="Arial" panose="020B0604020202020204" pitchFamily="34" charset="0"/>
              </a:rPr>
              <a:t>2-</a:t>
            </a:r>
            <a:r>
              <a:rPr lang="es-ES" altLang="es-MX" sz="2000">
                <a:solidFill>
                  <a:srgbClr val="0000FF"/>
                </a:solidFill>
                <a:latin typeface="Arial" panose="020B0604020202020204" pitchFamily="34" charset="0"/>
              </a:rPr>
              <a:t>	  </a:t>
            </a:r>
          </a:p>
          <a:p>
            <a:pPr eaLnBrk="1" hangingPunct="1">
              <a:spcBef>
                <a:spcPct val="0"/>
              </a:spcBef>
              <a:buFontTx/>
              <a:buNone/>
            </a:pPr>
            <a:r>
              <a:rPr lang="es-ES" altLang="es-MX" sz="2000">
                <a:solidFill>
                  <a:srgbClr val="0000FF"/>
                </a:solidFill>
                <a:latin typeface="Arial" panose="020B0604020202020204" pitchFamily="34" charset="0"/>
              </a:rPr>
              <a:t>Se recomienda la nomenclatura </a:t>
            </a:r>
            <a:r>
              <a:rPr lang="es-ES" altLang="es-MX" sz="2000" b="1">
                <a:solidFill>
                  <a:srgbClr val="FF0000"/>
                </a:solidFill>
                <a:latin typeface="Arial" panose="020B0604020202020204" pitchFamily="34" charset="0"/>
              </a:rPr>
              <a:t>TRADICIONAL</a:t>
            </a:r>
            <a:r>
              <a:rPr lang="es-ES" altLang="es-MX" sz="2000">
                <a:solidFill>
                  <a:srgbClr val="FF0000"/>
                </a:solidFill>
                <a:latin typeface="Arial" panose="020B0604020202020204" pitchFamily="34" charset="0"/>
              </a:rPr>
              <a:t/>
            </a:r>
            <a:br>
              <a:rPr lang="es-ES" altLang="es-MX" sz="2000">
                <a:solidFill>
                  <a:srgbClr val="FF0000"/>
                </a:solidFill>
                <a:latin typeface="Arial" panose="020B0604020202020204" pitchFamily="34" charset="0"/>
              </a:rPr>
            </a:br>
            <a:r>
              <a:rPr lang="es-ES" altLang="es-MX" sz="2000">
                <a:solidFill>
                  <a:srgbClr val="0000FF"/>
                </a:solidFill>
                <a:latin typeface="Arial" panose="020B0604020202020204" pitchFamily="34" charset="0"/>
              </a:rPr>
              <a:t>Se emplea la palabra </a:t>
            </a:r>
            <a:r>
              <a:rPr lang="es-ES" altLang="es-MX" sz="2000" b="1">
                <a:solidFill>
                  <a:srgbClr val="FF0000"/>
                </a:solidFill>
                <a:latin typeface="Arial" panose="020B0604020202020204" pitchFamily="34" charset="0"/>
              </a:rPr>
              <a:t>peróxido</a:t>
            </a:r>
            <a:r>
              <a:rPr lang="es-ES" altLang="es-MX" sz="2000">
                <a:solidFill>
                  <a:srgbClr val="0000FF"/>
                </a:solidFill>
                <a:latin typeface="Arial" panose="020B0604020202020204" pitchFamily="34" charset="0"/>
              </a:rPr>
              <a:t> seguida del nombre del </a:t>
            </a:r>
            <a:r>
              <a:rPr lang="es-ES" altLang="es-MX" sz="2000" b="1">
                <a:solidFill>
                  <a:srgbClr val="FF0000"/>
                </a:solidFill>
                <a:latin typeface="Arial" panose="020B0604020202020204" pitchFamily="34" charset="0"/>
              </a:rPr>
              <a:t>metal</a:t>
            </a:r>
            <a:r>
              <a:rPr lang="es-ES" altLang="es-MX" sz="2000">
                <a:solidFill>
                  <a:srgbClr val="0000FF"/>
                </a:solidFill>
                <a:latin typeface="Arial" panose="020B0604020202020204" pitchFamily="34" charset="0"/>
              </a:rPr>
              <a:t>. Los compuestos poco conocidos o de estructura incierta se nombran usando la nomenclatura </a:t>
            </a:r>
            <a:r>
              <a:rPr lang="es-ES" altLang="es-MX" sz="2000" b="1">
                <a:solidFill>
                  <a:srgbClr val="FF0000"/>
                </a:solidFill>
                <a:latin typeface="Arial" panose="020B0604020202020204" pitchFamily="34" charset="0"/>
              </a:rPr>
              <a:t>SISTEMÁTICA</a:t>
            </a:r>
          </a:p>
        </p:txBody>
      </p:sp>
      <p:graphicFrame>
        <p:nvGraphicFramePr>
          <p:cNvPr id="95277" name="Group 45"/>
          <p:cNvGraphicFramePr>
            <a:graphicFrameLocks noGrp="1"/>
          </p:cNvGraphicFramePr>
          <p:nvPr/>
        </p:nvGraphicFramePr>
        <p:xfrm>
          <a:off x="2136775" y="3981450"/>
          <a:ext cx="7775575" cy="1754188"/>
        </p:xfrm>
        <a:graphic>
          <a:graphicData uri="http://schemas.openxmlformats.org/drawingml/2006/table">
            <a:tbl>
              <a:tblPr/>
              <a:tblGrid>
                <a:gridCol w="1223963">
                  <a:extLst>
                    <a:ext uri="{9D8B030D-6E8A-4147-A177-3AD203B41FA5}">
                      <a16:colId xmlns:a16="http://schemas.microsoft.com/office/drawing/2014/main" xmlns="" val="20000"/>
                    </a:ext>
                  </a:extLst>
                </a:gridCol>
                <a:gridCol w="2305050">
                  <a:extLst>
                    <a:ext uri="{9D8B030D-6E8A-4147-A177-3AD203B41FA5}">
                      <a16:colId xmlns:a16="http://schemas.microsoft.com/office/drawing/2014/main" xmlns="" val="20001"/>
                    </a:ext>
                  </a:extLst>
                </a:gridCol>
                <a:gridCol w="1870075">
                  <a:extLst>
                    <a:ext uri="{9D8B030D-6E8A-4147-A177-3AD203B41FA5}">
                      <a16:colId xmlns:a16="http://schemas.microsoft.com/office/drawing/2014/main" xmlns="" val="20002"/>
                    </a:ext>
                  </a:extLst>
                </a:gridCol>
                <a:gridCol w="2376487">
                  <a:extLst>
                    <a:ext uri="{9D8B030D-6E8A-4147-A177-3AD203B41FA5}">
                      <a16:colId xmlns:a16="http://schemas.microsoft.com/office/drawing/2014/main" xmlns="" val="20003"/>
                    </a:ext>
                  </a:extLst>
                </a:gridCol>
              </a:tblGrid>
              <a:tr h="411459">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Compuesto</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Sistemática</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CL" sz="1400" b="1" i="0" u="none" strike="noStrike" cap="none" normalizeH="0" baseline="0">
                          <a:ln>
                            <a:noFill/>
                          </a:ln>
                          <a:solidFill>
                            <a:schemeClr val="tx1"/>
                          </a:solidFill>
                          <a:effectLst/>
                          <a:latin typeface="Arial" charset="0"/>
                        </a:rPr>
                        <a:t>Stock</a:t>
                      </a:r>
                      <a:endParaRPr kumimoji="0" lang="es-ES" sz="1400" b="1" i="0" u="none" strike="noStrike" cap="none" normalizeH="0" baseline="0">
                        <a:ln>
                          <a:noFill/>
                        </a:ln>
                        <a:solidFill>
                          <a:schemeClr val="tx1"/>
                        </a:solidFill>
                        <a:effectLst/>
                        <a:latin typeface="Arial"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Tradicional</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447576">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FF0000"/>
                          </a:solidFill>
                          <a:effectLst/>
                          <a:latin typeface="Arial" charset="0"/>
                        </a:rPr>
                        <a:t>K</a:t>
                      </a:r>
                      <a:r>
                        <a:rPr kumimoji="0" lang="es-ES" sz="1400" b="1" i="0" u="none" strike="noStrike" cap="none" normalizeH="0" baseline="-25000" dirty="0">
                          <a:ln>
                            <a:noFill/>
                          </a:ln>
                          <a:solidFill>
                            <a:srgbClr val="FF0000"/>
                          </a:solidFill>
                          <a:effectLst/>
                          <a:latin typeface="Arial" charset="0"/>
                        </a:rPr>
                        <a:t>2</a:t>
                      </a:r>
                      <a:r>
                        <a:rPr kumimoji="0" lang="es-ES" sz="1400" b="1" i="0" u="none" strike="noStrike" cap="none" normalizeH="0" baseline="0" dirty="0">
                          <a:ln>
                            <a:noFill/>
                          </a:ln>
                          <a:solidFill>
                            <a:srgbClr val="FF0000"/>
                          </a:solidFill>
                          <a:effectLst/>
                          <a:latin typeface="Arial" charset="0"/>
                        </a:rPr>
                        <a:t>O</a:t>
                      </a:r>
                      <a:r>
                        <a:rPr kumimoji="0" lang="es-ES" sz="1400" b="1" i="0" u="none" strike="noStrike" cap="none" normalizeH="0" baseline="-25000" dirty="0">
                          <a:ln>
                            <a:noFill/>
                          </a:ln>
                          <a:solidFill>
                            <a:srgbClr val="FF0000"/>
                          </a:solidFill>
                          <a:effectLst/>
                          <a:latin typeface="Arial" charset="0"/>
                        </a:rPr>
                        <a:t>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peróxido de dipotasio</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CL" sz="1400" b="1" i="0" u="none" strike="noStrike" cap="none" normalizeH="0" baseline="0">
                          <a:ln>
                            <a:noFill/>
                          </a:ln>
                          <a:solidFill>
                            <a:schemeClr val="tx1"/>
                          </a:solidFill>
                          <a:effectLst/>
                          <a:latin typeface="Arial" charset="0"/>
                        </a:rPr>
                        <a:t>No tiene</a:t>
                      </a:r>
                      <a:endParaRPr kumimoji="0" lang="es-ES" sz="1400" b="1" i="0" u="none" strike="noStrike" cap="none" normalizeH="0" baseline="0">
                        <a:ln>
                          <a:noFill/>
                        </a:ln>
                        <a:solidFill>
                          <a:schemeClr val="tx1"/>
                        </a:solidFill>
                        <a:effectLst/>
                        <a:latin typeface="Arial"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CL" sz="1400" b="1" i="0" u="none" strike="noStrike" cap="none" normalizeH="0" baseline="0">
                          <a:ln>
                            <a:noFill/>
                          </a:ln>
                          <a:solidFill>
                            <a:schemeClr val="tx1"/>
                          </a:solidFill>
                          <a:effectLst/>
                          <a:latin typeface="Arial" charset="0"/>
                        </a:rPr>
                        <a:t>peróxido de potasio</a:t>
                      </a:r>
                      <a:endParaRPr kumimoji="0" lang="es-ES" sz="1400" b="1" i="0" u="none" strike="noStrike" cap="none" normalizeH="0" baseline="0">
                        <a:ln>
                          <a:noFill/>
                        </a:ln>
                        <a:solidFill>
                          <a:schemeClr val="tx1"/>
                        </a:solidFill>
                        <a:effectLst/>
                        <a:latin typeface="Arial"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447576">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FF0000"/>
                          </a:solidFill>
                          <a:effectLst/>
                          <a:latin typeface="Arial" charset="0"/>
                        </a:rPr>
                        <a:t>Na</a:t>
                      </a:r>
                      <a:r>
                        <a:rPr kumimoji="0" lang="es-ES" sz="1400" b="1" i="0" u="none" strike="noStrike" cap="none" normalizeH="0" baseline="-25000" dirty="0">
                          <a:ln>
                            <a:noFill/>
                          </a:ln>
                          <a:solidFill>
                            <a:srgbClr val="FF0000"/>
                          </a:solidFill>
                          <a:effectLst/>
                          <a:latin typeface="Arial" charset="0"/>
                        </a:rPr>
                        <a:t>2</a:t>
                      </a:r>
                      <a:r>
                        <a:rPr kumimoji="0" lang="es-ES" sz="1400" b="1" i="0" u="none" strike="noStrike" cap="none" normalizeH="0" baseline="0" dirty="0">
                          <a:ln>
                            <a:noFill/>
                          </a:ln>
                          <a:solidFill>
                            <a:srgbClr val="FF0000"/>
                          </a:solidFill>
                          <a:effectLst/>
                          <a:latin typeface="Arial" charset="0"/>
                        </a:rPr>
                        <a:t>O</a:t>
                      </a:r>
                      <a:r>
                        <a:rPr kumimoji="0" lang="es-ES" sz="1400" b="1" i="0" u="none" strike="noStrike" cap="none" normalizeH="0" baseline="-25000" dirty="0">
                          <a:ln>
                            <a:noFill/>
                          </a:ln>
                          <a:solidFill>
                            <a:srgbClr val="FF0000"/>
                          </a:solidFill>
                          <a:effectLst/>
                          <a:latin typeface="Arial" charset="0"/>
                        </a:rPr>
                        <a:t>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peróxido de disodio</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CL" sz="1400" b="1" i="0" u="none" strike="noStrike" cap="none" normalizeH="0" baseline="0">
                          <a:ln>
                            <a:noFill/>
                          </a:ln>
                          <a:solidFill>
                            <a:schemeClr val="tx1"/>
                          </a:solidFill>
                          <a:effectLst/>
                          <a:latin typeface="Arial" charset="0"/>
                        </a:rPr>
                        <a:t>No tiene</a:t>
                      </a:r>
                      <a:endParaRPr kumimoji="0" lang="es-ES" sz="1400" b="1" i="0" u="none" strike="noStrike" cap="none" normalizeH="0" baseline="0">
                        <a:ln>
                          <a:noFill/>
                        </a:ln>
                        <a:solidFill>
                          <a:schemeClr val="tx1"/>
                        </a:solidFill>
                        <a:effectLst/>
                        <a:latin typeface="Arial"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CL" sz="1400" b="1" i="0" u="none" strike="noStrike" cap="none" normalizeH="0" baseline="0">
                          <a:ln>
                            <a:noFill/>
                          </a:ln>
                          <a:solidFill>
                            <a:schemeClr val="tx1"/>
                          </a:solidFill>
                          <a:effectLst/>
                          <a:latin typeface="Arial" charset="0"/>
                        </a:rPr>
                        <a:t>peróxido de sodio</a:t>
                      </a:r>
                      <a:endParaRPr kumimoji="0" lang="es-ES" sz="1400" b="1" i="0" u="none" strike="noStrike" cap="none" normalizeH="0" baseline="0">
                        <a:ln>
                          <a:noFill/>
                        </a:ln>
                        <a:solidFill>
                          <a:schemeClr val="tx1"/>
                        </a:solidFill>
                        <a:effectLst/>
                        <a:latin typeface="Arial"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447576">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FF0000"/>
                          </a:solidFill>
                          <a:effectLst/>
                          <a:latin typeface="Arial" charset="0"/>
                        </a:rPr>
                        <a:t>CaO</a:t>
                      </a:r>
                      <a:r>
                        <a:rPr kumimoji="0" lang="es-ES" sz="1400" b="1" i="0" u="none" strike="noStrike" cap="none" normalizeH="0" baseline="-25000" dirty="0">
                          <a:ln>
                            <a:noFill/>
                          </a:ln>
                          <a:solidFill>
                            <a:srgbClr val="FF0000"/>
                          </a:solidFill>
                          <a:effectLst/>
                          <a:latin typeface="Arial" charset="0"/>
                        </a:rPr>
                        <a:t>2</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peróxido de calcio</a:t>
                      </a: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CL" sz="1400" b="1" i="0" u="none" strike="noStrike" cap="none" normalizeH="0" baseline="0">
                          <a:ln>
                            <a:noFill/>
                          </a:ln>
                          <a:solidFill>
                            <a:schemeClr val="tx1"/>
                          </a:solidFill>
                          <a:effectLst/>
                          <a:latin typeface="Arial" charset="0"/>
                        </a:rPr>
                        <a:t>No tiene</a:t>
                      </a:r>
                      <a:endParaRPr kumimoji="0" lang="es-ES" sz="1400" b="1" i="0" u="none" strike="noStrike" cap="none" normalizeH="0" baseline="0">
                        <a:ln>
                          <a:noFill/>
                        </a:ln>
                        <a:solidFill>
                          <a:schemeClr val="tx1"/>
                        </a:solidFill>
                        <a:effectLst/>
                        <a:latin typeface="Arial"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CL" sz="1400" b="1" i="0" u="none" strike="noStrike" cap="none" normalizeH="0" baseline="0" dirty="0">
                          <a:ln>
                            <a:noFill/>
                          </a:ln>
                          <a:solidFill>
                            <a:schemeClr val="tx1"/>
                          </a:solidFill>
                          <a:effectLst/>
                          <a:latin typeface="Arial" charset="0"/>
                        </a:rPr>
                        <a:t>peróxido de calcio</a:t>
                      </a:r>
                      <a:endParaRPr kumimoji="0" lang="es-ES" sz="1400" b="1" i="0" u="none" strike="noStrike" cap="none" normalizeH="0" baseline="0" dirty="0">
                        <a:ln>
                          <a:noFill/>
                        </a:ln>
                        <a:solidFill>
                          <a:schemeClr val="tx1"/>
                        </a:solidFill>
                        <a:effectLst/>
                        <a:latin typeface="Arial" charset="0"/>
                      </a:endParaRPr>
                    </a:p>
                  </a:txBody>
                  <a:tcPr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bl>
          </a:graphicData>
        </a:graphic>
      </p:graphicFrame>
      <p:sp>
        <p:nvSpPr>
          <p:cNvPr id="6" name="Rectangle 2"/>
          <p:cNvSpPr txBox="1">
            <a:spLocks noChangeArrowheads="1"/>
          </p:cNvSpPr>
          <p:nvPr/>
        </p:nvSpPr>
        <p:spPr bwMode="auto">
          <a:xfrm>
            <a:off x="1333500" y="204788"/>
            <a:ext cx="4402138" cy="920750"/>
          </a:xfrm>
          <a:prstGeom prst="rect">
            <a:avLst/>
          </a:prstGeom>
          <a:noFill/>
          <a:ln w="9525">
            <a:noFill/>
            <a:miter lim="800000"/>
            <a:headEnd/>
            <a:tailEnd/>
          </a:ln>
        </p:spPr>
        <p:txBody>
          <a:bodyPr anchor="ctr"/>
          <a:lstStyle/>
          <a:p>
            <a:pPr eaLnBrk="1" hangingPunct="1">
              <a:defRPr/>
            </a:pPr>
            <a:r>
              <a:rPr lang="es-ES" altLang="es-MX" sz="2700" b="1" dirty="0">
                <a:solidFill>
                  <a:srgbClr val="0000FF"/>
                </a:solidFill>
                <a:latin typeface="Arial" charset="0"/>
                <a:ea typeface="+mj-ea"/>
                <a:cs typeface="+mj-cs"/>
              </a:rPr>
              <a:t>COMPUESTOS BINARIOS</a:t>
            </a:r>
            <a:br>
              <a:rPr lang="es-ES" altLang="es-MX" sz="2700" b="1" dirty="0">
                <a:solidFill>
                  <a:srgbClr val="0000FF"/>
                </a:solidFill>
                <a:latin typeface="Arial" charset="0"/>
                <a:ea typeface="+mj-ea"/>
                <a:cs typeface="+mj-cs"/>
              </a:rPr>
            </a:br>
            <a:r>
              <a:rPr lang="es-ES" altLang="es-MX" sz="2700" b="1" dirty="0">
                <a:solidFill>
                  <a:srgbClr val="0000FF"/>
                </a:solidFill>
                <a:latin typeface="Arial" charset="0"/>
                <a:ea typeface="+mj-ea"/>
                <a:cs typeface="+mj-cs"/>
              </a:rPr>
              <a:t>   3. PERÓXIDOS </a:t>
            </a:r>
          </a:p>
        </p:txBody>
      </p:sp>
    </p:spTree>
    <p:custDataLst>
      <p:tags r:id="rId1"/>
    </p:custData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3"/>
          <p:cNvSpPr txBox="1">
            <a:spLocks noChangeArrowheads="1"/>
          </p:cNvSpPr>
          <p:nvPr/>
        </p:nvSpPr>
        <p:spPr bwMode="auto">
          <a:xfrm>
            <a:off x="1847850" y="1300163"/>
            <a:ext cx="828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MX" sz="2000" b="1">
                <a:solidFill>
                  <a:srgbClr val="0000FF"/>
                </a:solidFill>
                <a:latin typeface="Arial" panose="020B0604020202020204" pitchFamily="34" charset="0"/>
              </a:rPr>
              <a:t>Son combinaciones del hidrógeno con cualquier elemento químico</a:t>
            </a:r>
          </a:p>
        </p:txBody>
      </p:sp>
      <p:graphicFrame>
        <p:nvGraphicFramePr>
          <p:cNvPr id="16" name="Group 40"/>
          <p:cNvGraphicFramePr>
            <a:graphicFrameLocks/>
          </p:cNvGraphicFramePr>
          <p:nvPr/>
        </p:nvGraphicFramePr>
        <p:xfrm>
          <a:off x="2208213" y="3709988"/>
          <a:ext cx="7777162" cy="2239964"/>
        </p:xfrm>
        <a:graphic>
          <a:graphicData uri="http://schemas.openxmlformats.org/drawingml/2006/table">
            <a:tbl>
              <a:tblPr/>
              <a:tblGrid>
                <a:gridCol w="1225550">
                  <a:extLst>
                    <a:ext uri="{9D8B030D-6E8A-4147-A177-3AD203B41FA5}">
                      <a16:colId xmlns:a16="http://schemas.microsoft.com/office/drawing/2014/main" xmlns="" val="20000"/>
                    </a:ext>
                  </a:extLst>
                </a:gridCol>
                <a:gridCol w="2232025">
                  <a:extLst>
                    <a:ext uri="{9D8B030D-6E8A-4147-A177-3AD203B41FA5}">
                      <a16:colId xmlns:a16="http://schemas.microsoft.com/office/drawing/2014/main" xmlns="" val="20001"/>
                    </a:ext>
                  </a:extLst>
                </a:gridCol>
                <a:gridCol w="2232025">
                  <a:extLst>
                    <a:ext uri="{9D8B030D-6E8A-4147-A177-3AD203B41FA5}">
                      <a16:colId xmlns:a16="http://schemas.microsoft.com/office/drawing/2014/main" xmlns="" val="20002"/>
                    </a:ext>
                  </a:extLst>
                </a:gridCol>
                <a:gridCol w="2087562">
                  <a:extLst>
                    <a:ext uri="{9D8B030D-6E8A-4147-A177-3AD203B41FA5}">
                      <a16:colId xmlns:a16="http://schemas.microsoft.com/office/drawing/2014/main" xmlns="" val="20003"/>
                    </a:ext>
                  </a:extLst>
                </a:gridCol>
              </a:tblGrid>
              <a:tr h="411419">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Compuesto</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Sistemática</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Stock</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Tradicional</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457136">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FF0000"/>
                          </a:solidFill>
                          <a:effectLst/>
                          <a:latin typeface="Arial" charset="0"/>
                        </a:rPr>
                        <a:t>CaH</a:t>
                      </a:r>
                      <a:r>
                        <a:rPr kumimoji="0" lang="es-ES" sz="1400" b="1" i="0" u="none" strike="noStrike" cap="none" normalizeH="0" baseline="-25000" dirty="0">
                          <a:ln>
                            <a:noFill/>
                          </a:ln>
                          <a:solidFill>
                            <a:srgbClr val="FF0000"/>
                          </a:solidFill>
                          <a:effectLst/>
                          <a:latin typeface="Arial" charset="0"/>
                        </a:rPr>
                        <a:t>2</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dihidruro de calcio</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hidruro de calcio</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hidruro cálcico</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457136">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err="1">
                          <a:ln>
                            <a:noFill/>
                          </a:ln>
                          <a:solidFill>
                            <a:srgbClr val="FF0000"/>
                          </a:solidFill>
                          <a:effectLst/>
                          <a:latin typeface="Arial" charset="0"/>
                        </a:rPr>
                        <a:t>LiH</a:t>
                      </a:r>
                      <a:endParaRPr kumimoji="0" lang="es-ES" sz="1400" b="1" i="0" u="none" strike="noStrike" cap="none" normalizeH="0" baseline="0" dirty="0">
                        <a:ln>
                          <a:noFill/>
                        </a:ln>
                        <a:solidFill>
                          <a:srgbClr val="FF0000"/>
                        </a:solidFill>
                        <a:effectLst/>
                        <a:latin typeface="Arial" charset="0"/>
                      </a:endParaRP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hidruro de litio</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hidruro de litio</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hidruro lítico</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457136">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FF0000"/>
                          </a:solidFill>
                          <a:effectLst/>
                          <a:latin typeface="Arial" charset="0"/>
                        </a:rPr>
                        <a:t>FeH</a:t>
                      </a:r>
                      <a:r>
                        <a:rPr kumimoji="0" lang="es-ES" sz="1400" b="1" i="0" u="none" strike="noStrike" cap="none" normalizeH="0" baseline="-25000" dirty="0">
                          <a:ln>
                            <a:noFill/>
                          </a:ln>
                          <a:solidFill>
                            <a:srgbClr val="FF0000"/>
                          </a:solidFill>
                          <a:effectLst/>
                          <a:latin typeface="Arial" charset="0"/>
                        </a:rPr>
                        <a:t>3</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err="1">
                          <a:ln>
                            <a:noFill/>
                          </a:ln>
                          <a:solidFill>
                            <a:schemeClr val="tx1"/>
                          </a:solidFill>
                          <a:effectLst/>
                          <a:latin typeface="Arial" charset="0"/>
                        </a:rPr>
                        <a:t>trihidruro</a:t>
                      </a:r>
                      <a:r>
                        <a:rPr kumimoji="0" lang="es-ES" sz="1400" b="1" i="0" u="none" strike="noStrike" cap="none" normalizeH="0" baseline="0" dirty="0">
                          <a:ln>
                            <a:noFill/>
                          </a:ln>
                          <a:solidFill>
                            <a:schemeClr val="tx1"/>
                          </a:solidFill>
                          <a:effectLst/>
                          <a:latin typeface="Arial" charset="0"/>
                        </a:rPr>
                        <a:t> de hierro</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hidruro de hierro (III)</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hidruro férrico</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r h="457136">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FF0000"/>
                          </a:solidFill>
                          <a:effectLst/>
                          <a:latin typeface="Arial" charset="0"/>
                        </a:rPr>
                        <a:t>SrH</a:t>
                      </a:r>
                      <a:r>
                        <a:rPr kumimoji="0" lang="es-ES" sz="1400" b="1" i="0" u="none" strike="noStrike" cap="none" normalizeH="0" baseline="-25000" dirty="0">
                          <a:ln>
                            <a:noFill/>
                          </a:ln>
                          <a:solidFill>
                            <a:srgbClr val="FF0000"/>
                          </a:solidFill>
                          <a:effectLst/>
                          <a:latin typeface="Arial" charset="0"/>
                        </a:rPr>
                        <a:t>2</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dihidruro de estroncio</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hidruro de estroncio</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hidruro de estroncio</a:t>
                      </a:r>
                    </a:p>
                  </a:txBody>
                  <a:tcPr marT="45690" marB="456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4"/>
                  </a:ext>
                </a:extLst>
              </a:tr>
            </a:tbl>
          </a:graphicData>
        </a:graphic>
      </p:graphicFrame>
      <p:sp>
        <p:nvSpPr>
          <p:cNvPr id="30755" name="Text Box 3"/>
          <p:cNvSpPr txBox="1">
            <a:spLocks noChangeArrowheads="1"/>
          </p:cNvSpPr>
          <p:nvPr/>
        </p:nvSpPr>
        <p:spPr bwMode="auto">
          <a:xfrm>
            <a:off x="1847850" y="1889125"/>
            <a:ext cx="8712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buFontTx/>
              <a:buAutoNum type="alphaLcPeriod"/>
              <a:defRPr/>
            </a:pPr>
            <a:r>
              <a:rPr lang="es-ES" altLang="es-MX" sz="2000" b="1" dirty="0">
                <a:solidFill>
                  <a:srgbClr val="FF0000"/>
                </a:solidFill>
              </a:rPr>
              <a:t>Hidruros metálicos</a:t>
            </a:r>
            <a:r>
              <a:rPr lang="es-ES" altLang="es-MX" sz="2000" b="1" dirty="0">
                <a:solidFill>
                  <a:srgbClr val="0000FF"/>
                </a:solidFill>
              </a:rPr>
              <a:t>: Es la combinación del hidrógeno, H</a:t>
            </a:r>
            <a:r>
              <a:rPr lang="es-ES" altLang="es-MX" sz="2000" b="1" baseline="30000" dirty="0">
                <a:solidFill>
                  <a:srgbClr val="0000FF"/>
                </a:solidFill>
                <a:sym typeface="Symbol" panose="05050102010706020507" pitchFamily="18" charset="2"/>
              </a:rPr>
              <a:t></a:t>
            </a:r>
            <a:r>
              <a:rPr lang="es-ES" altLang="es-MX" sz="2000" b="1" dirty="0">
                <a:solidFill>
                  <a:srgbClr val="0000FF"/>
                </a:solidFill>
              </a:rPr>
              <a:t> (</a:t>
            </a:r>
            <a:r>
              <a:rPr lang="es-ES" altLang="es-MX" sz="2000" b="1" dirty="0">
                <a:solidFill>
                  <a:srgbClr val="0000FF"/>
                </a:solidFill>
                <a:sym typeface="Symbol" panose="05050102010706020507" pitchFamily="18" charset="2"/>
              </a:rPr>
              <a:t></a:t>
            </a:r>
            <a:r>
              <a:rPr lang="es-ES" altLang="es-MX" sz="2000" b="1" dirty="0">
                <a:solidFill>
                  <a:srgbClr val="0000FF"/>
                </a:solidFill>
              </a:rPr>
              <a:t>1), ion hidruro, con un metal (EO +)</a:t>
            </a:r>
          </a:p>
          <a:p>
            <a:pPr marL="0" indent="0" eaLnBrk="1" hangingPunct="1">
              <a:defRPr/>
            </a:pPr>
            <a:endParaRPr lang="es-ES" altLang="es-MX" sz="2000" b="1" dirty="0">
              <a:solidFill>
                <a:srgbClr val="0000FF"/>
              </a:solidFill>
            </a:endParaRPr>
          </a:p>
          <a:p>
            <a:pPr marL="0" indent="0" eaLnBrk="1" hangingPunct="1">
              <a:defRPr/>
            </a:pPr>
            <a:r>
              <a:rPr lang="es-ES" altLang="es-MX" sz="2000" b="1" dirty="0">
                <a:solidFill>
                  <a:srgbClr val="0000FF"/>
                </a:solidFill>
              </a:rPr>
              <a:t>       Se recomienda la nomenclatura de </a:t>
            </a:r>
            <a:r>
              <a:rPr lang="es-ES" altLang="es-MX" sz="2000" b="1" dirty="0">
                <a:solidFill>
                  <a:srgbClr val="FF0000"/>
                </a:solidFill>
              </a:rPr>
              <a:t>Stock</a:t>
            </a:r>
            <a:endParaRPr lang="es-ES" altLang="es-MX" sz="2000" b="1" dirty="0">
              <a:solidFill>
                <a:srgbClr val="0000FF"/>
              </a:solidFill>
            </a:endParaRPr>
          </a:p>
        </p:txBody>
      </p:sp>
      <p:sp>
        <p:nvSpPr>
          <p:cNvPr id="6" name="Rectangle 2"/>
          <p:cNvSpPr txBox="1">
            <a:spLocks noChangeArrowheads="1"/>
          </p:cNvSpPr>
          <p:nvPr/>
        </p:nvSpPr>
        <p:spPr bwMode="auto">
          <a:xfrm>
            <a:off x="1189038" y="277813"/>
            <a:ext cx="4402137" cy="919162"/>
          </a:xfrm>
          <a:prstGeom prst="rect">
            <a:avLst/>
          </a:prstGeom>
          <a:noFill/>
          <a:ln w="9525">
            <a:noFill/>
            <a:miter lim="800000"/>
            <a:headEnd/>
            <a:tailEnd/>
          </a:ln>
        </p:spPr>
        <p:txBody>
          <a:bodyPr anchor="ctr"/>
          <a:lstStyle/>
          <a:p>
            <a:pPr eaLnBrk="1" hangingPunct="1">
              <a:defRPr/>
            </a:pPr>
            <a:r>
              <a:rPr lang="es-ES" altLang="es-MX" sz="2700" b="1" dirty="0">
                <a:solidFill>
                  <a:srgbClr val="0000FF"/>
                </a:solidFill>
                <a:latin typeface="Arial" charset="0"/>
                <a:ea typeface="+mj-ea"/>
                <a:cs typeface="+mj-cs"/>
              </a:rPr>
              <a:t>COMPUESTOS BINARIOS</a:t>
            </a:r>
            <a:br>
              <a:rPr lang="es-ES" altLang="es-MX" sz="2700" b="1" dirty="0">
                <a:solidFill>
                  <a:srgbClr val="0000FF"/>
                </a:solidFill>
                <a:latin typeface="Arial" charset="0"/>
                <a:ea typeface="+mj-ea"/>
                <a:cs typeface="+mj-cs"/>
              </a:rPr>
            </a:br>
            <a:r>
              <a:rPr lang="es-ES" altLang="es-MX" sz="2700" b="1" dirty="0">
                <a:solidFill>
                  <a:srgbClr val="0000FF"/>
                </a:solidFill>
                <a:latin typeface="Arial" charset="0"/>
                <a:ea typeface="+mj-ea"/>
                <a:cs typeface="+mj-cs"/>
              </a:rPr>
              <a:t>   1. HIDROGENADOS </a:t>
            </a:r>
          </a:p>
        </p:txBody>
      </p:sp>
    </p:spTree>
    <p:custDataLst>
      <p:tags r:id="rId1"/>
    </p:custData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Text Box 3"/>
          <p:cNvSpPr txBox="1">
            <a:spLocks noChangeArrowheads="1"/>
          </p:cNvSpPr>
          <p:nvPr/>
        </p:nvSpPr>
        <p:spPr bwMode="auto">
          <a:xfrm>
            <a:off x="2063750" y="1228725"/>
            <a:ext cx="8353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MX" sz="2000" b="1">
                <a:solidFill>
                  <a:srgbClr val="0000FF"/>
                </a:solidFill>
                <a:latin typeface="Arial" panose="020B0604020202020204" pitchFamily="34" charset="0"/>
              </a:rPr>
              <a:t>Son combinaciones del hidrógeno con cualquier elemento químico</a:t>
            </a:r>
          </a:p>
        </p:txBody>
      </p:sp>
      <p:sp>
        <p:nvSpPr>
          <p:cNvPr id="35843" name="Text Box 4"/>
          <p:cNvSpPr txBox="1">
            <a:spLocks noChangeArrowheads="1"/>
          </p:cNvSpPr>
          <p:nvPr/>
        </p:nvSpPr>
        <p:spPr bwMode="auto">
          <a:xfrm>
            <a:off x="2063750" y="1700808"/>
            <a:ext cx="9001125"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MX" sz="2000" b="1" dirty="0">
                <a:solidFill>
                  <a:srgbClr val="FF0000"/>
                </a:solidFill>
                <a:latin typeface="Arial" panose="020B0604020202020204" pitchFamily="34" charset="0"/>
              </a:rPr>
              <a:t>b.</a:t>
            </a:r>
            <a:r>
              <a:rPr lang="es-ES" altLang="es-MX" sz="2000" b="1" dirty="0">
                <a:solidFill>
                  <a:srgbClr val="0000FF"/>
                </a:solidFill>
                <a:latin typeface="Arial" panose="020B0604020202020204" pitchFamily="34" charset="0"/>
              </a:rPr>
              <a:t> </a:t>
            </a:r>
            <a:r>
              <a:rPr lang="es-ES" altLang="es-MX" sz="2000" b="1" dirty="0">
                <a:solidFill>
                  <a:srgbClr val="FF0000"/>
                </a:solidFill>
                <a:latin typeface="Arial" panose="020B0604020202020204" pitchFamily="34" charset="0"/>
              </a:rPr>
              <a:t>Hídridos volátiles o no metálicos del grupo III A, IV A y V A</a:t>
            </a:r>
            <a:r>
              <a:rPr lang="es-ES" altLang="es-MX" sz="2000" b="1" dirty="0">
                <a:solidFill>
                  <a:srgbClr val="0000FF"/>
                </a:solidFill>
                <a:latin typeface="Arial" panose="020B0604020202020204" pitchFamily="34" charset="0"/>
              </a:rPr>
              <a:t>:</a:t>
            </a:r>
            <a:r>
              <a:rPr lang="es-ES" altLang="es-MX" sz="2000" dirty="0">
                <a:solidFill>
                  <a:srgbClr val="0000FF"/>
                </a:solidFill>
                <a:latin typeface="Arial" panose="020B0604020202020204" pitchFamily="34" charset="0"/>
              </a:rPr>
              <a:t> Es la </a:t>
            </a:r>
          </a:p>
          <a:p>
            <a:pPr eaLnBrk="1" hangingPunct="1">
              <a:spcBef>
                <a:spcPct val="0"/>
              </a:spcBef>
              <a:buFontTx/>
              <a:buNone/>
            </a:pPr>
            <a:r>
              <a:rPr lang="es-ES" altLang="es-MX" sz="2000" dirty="0">
                <a:solidFill>
                  <a:srgbClr val="0000FF"/>
                </a:solidFill>
                <a:latin typeface="Arial" panose="020B0604020202020204" pitchFamily="34" charset="0"/>
              </a:rPr>
              <a:t>    combinación del hidrógeno (+1) con un no metal de los grupos 13, 14  y 15                                                                     </a:t>
            </a:r>
          </a:p>
          <a:p>
            <a:pPr eaLnBrk="1" hangingPunct="1">
              <a:spcBef>
                <a:spcPct val="0"/>
              </a:spcBef>
              <a:buFontTx/>
              <a:buNone/>
            </a:pPr>
            <a:r>
              <a:rPr lang="es-ES" altLang="es-MX" sz="2000" dirty="0">
                <a:solidFill>
                  <a:srgbClr val="0000FF"/>
                </a:solidFill>
                <a:latin typeface="Arial" panose="020B0604020202020204" pitchFamily="34" charset="0"/>
              </a:rPr>
              <a:t>    Se recomienda la nomenclatura </a:t>
            </a:r>
            <a:r>
              <a:rPr lang="es-ES" altLang="es-MX" sz="2000" b="1" dirty="0">
                <a:solidFill>
                  <a:srgbClr val="FF0000"/>
                </a:solidFill>
                <a:latin typeface="Arial" panose="020B0604020202020204" pitchFamily="34" charset="0"/>
              </a:rPr>
              <a:t>SISTEMÁTICA 	   </a:t>
            </a:r>
            <a:r>
              <a:rPr lang="es-ES" altLang="es-MX" sz="2000" dirty="0">
                <a:solidFill>
                  <a:srgbClr val="0000FF"/>
                </a:solidFill>
                <a:latin typeface="Arial" panose="020B0604020202020204" pitchFamily="34" charset="0"/>
              </a:rPr>
              <a:t>	</a:t>
            </a:r>
          </a:p>
          <a:p>
            <a:pPr eaLnBrk="1" hangingPunct="1">
              <a:spcBef>
                <a:spcPct val="0"/>
              </a:spcBef>
              <a:buFontTx/>
              <a:buNone/>
            </a:pPr>
            <a:r>
              <a:rPr lang="es-ES" altLang="es-MX" sz="2000" dirty="0">
                <a:solidFill>
                  <a:srgbClr val="0000FF"/>
                </a:solidFill>
                <a:latin typeface="Arial" panose="020B0604020202020204" pitchFamily="34" charset="0"/>
              </a:rPr>
              <a:t>    Tienen nombres comunes aceptados por la IUPAC</a:t>
            </a:r>
          </a:p>
        </p:txBody>
      </p:sp>
      <p:graphicFrame>
        <p:nvGraphicFramePr>
          <p:cNvPr id="311355" name="Group 59"/>
          <p:cNvGraphicFramePr>
            <a:graphicFrameLocks noGrp="1"/>
          </p:cNvGraphicFramePr>
          <p:nvPr>
            <p:ph type="tbl" idx="4294967295"/>
          </p:nvPr>
        </p:nvGraphicFramePr>
        <p:xfrm>
          <a:off x="2135560" y="3212976"/>
          <a:ext cx="7777162" cy="3291408"/>
        </p:xfrm>
        <a:graphic>
          <a:graphicData uri="http://schemas.openxmlformats.org/drawingml/2006/table">
            <a:tbl>
              <a:tblPr/>
              <a:tblGrid>
                <a:gridCol w="936625">
                  <a:extLst>
                    <a:ext uri="{9D8B030D-6E8A-4147-A177-3AD203B41FA5}">
                      <a16:colId xmlns:a16="http://schemas.microsoft.com/office/drawing/2014/main" xmlns="" val="20000"/>
                    </a:ext>
                  </a:extLst>
                </a:gridCol>
                <a:gridCol w="2520950">
                  <a:extLst>
                    <a:ext uri="{9D8B030D-6E8A-4147-A177-3AD203B41FA5}">
                      <a16:colId xmlns:a16="http://schemas.microsoft.com/office/drawing/2014/main" xmlns="" val="20001"/>
                    </a:ext>
                  </a:extLst>
                </a:gridCol>
                <a:gridCol w="2735262">
                  <a:extLst>
                    <a:ext uri="{9D8B030D-6E8A-4147-A177-3AD203B41FA5}">
                      <a16:colId xmlns:a16="http://schemas.microsoft.com/office/drawing/2014/main" xmlns="" val="20002"/>
                    </a:ext>
                  </a:extLst>
                </a:gridCol>
                <a:gridCol w="1584325">
                  <a:extLst>
                    <a:ext uri="{9D8B030D-6E8A-4147-A177-3AD203B41FA5}">
                      <a16:colId xmlns:a16="http://schemas.microsoft.com/office/drawing/2014/main" xmlns="" val="20003"/>
                    </a:ext>
                  </a:extLst>
                </a:gridCol>
              </a:tblGrid>
              <a:tr h="411361">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Comp.</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Sistemática</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Stock</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Tradicional</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0"/>
                  </a:ext>
                </a:extLst>
              </a:tr>
              <a:tr h="411361">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FF0000"/>
                          </a:solidFill>
                          <a:effectLst/>
                          <a:latin typeface="Arial" charset="0"/>
                        </a:rPr>
                        <a:t>NH</a:t>
                      </a:r>
                      <a:r>
                        <a:rPr kumimoji="0" lang="es-ES" sz="1400" b="1" i="0" u="none" strike="noStrike" cap="none" normalizeH="0" baseline="-25000">
                          <a:ln>
                            <a:noFill/>
                          </a:ln>
                          <a:solidFill>
                            <a:srgbClr val="FF0000"/>
                          </a:solidFill>
                          <a:effectLst/>
                          <a:latin typeface="Arial" charset="0"/>
                        </a:rPr>
                        <a:t>3</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err="1">
                          <a:ln>
                            <a:noFill/>
                          </a:ln>
                          <a:solidFill>
                            <a:schemeClr val="tx1"/>
                          </a:solidFill>
                          <a:effectLst/>
                          <a:latin typeface="Arial" charset="0"/>
                        </a:rPr>
                        <a:t>trihidrógeno</a:t>
                      </a:r>
                      <a:r>
                        <a:rPr kumimoji="0" lang="es-ES" sz="1400" b="1" i="0" u="none" strike="noStrike" cap="none" normalizeH="0" baseline="0" dirty="0">
                          <a:ln>
                            <a:noFill/>
                          </a:ln>
                          <a:solidFill>
                            <a:schemeClr val="tx1"/>
                          </a:solidFill>
                          <a:effectLst/>
                          <a:latin typeface="Arial" charset="0"/>
                        </a:rPr>
                        <a:t> de nitrógeno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nitruro de hidrógeno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amoniaco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1"/>
                  </a:ext>
                </a:extLst>
              </a:tr>
              <a:tr h="411361">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FF0000"/>
                          </a:solidFill>
                          <a:effectLst/>
                          <a:latin typeface="Arial" charset="0"/>
                        </a:rPr>
                        <a:t>PH</a:t>
                      </a:r>
                      <a:r>
                        <a:rPr kumimoji="0" lang="es-ES" sz="1400" b="1" i="0" u="none" strike="noStrike" cap="none" normalizeH="0" baseline="-25000">
                          <a:ln>
                            <a:noFill/>
                          </a:ln>
                          <a:solidFill>
                            <a:srgbClr val="FF0000"/>
                          </a:solidFill>
                          <a:effectLst/>
                          <a:latin typeface="Arial" charset="0"/>
                        </a:rPr>
                        <a:t>3</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err="1">
                          <a:ln>
                            <a:noFill/>
                          </a:ln>
                          <a:solidFill>
                            <a:schemeClr val="tx1"/>
                          </a:solidFill>
                          <a:effectLst/>
                          <a:latin typeface="Arial" charset="0"/>
                        </a:rPr>
                        <a:t>trihidrógeno</a:t>
                      </a:r>
                      <a:r>
                        <a:rPr kumimoji="0" lang="es-ES" sz="1400" b="1" i="0" u="none" strike="noStrike" cap="none" normalizeH="0" baseline="0" dirty="0">
                          <a:ln>
                            <a:noFill/>
                          </a:ln>
                          <a:solidFill>
                            <a:schemeClr val="tx1"/>
                          </a:solidFill>
                          <a:effectLst/>
                          <a:latin typeface="Arial" charset="0"/>
                        </a:rPr>
                        <a:t> de fósforo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fosfuro de hidrógeno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fosfina</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2"/>
                  </a:ext>
                </a:extLst>
              </a:tr>
              <a:tr h="411361">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FF0000"/>
                          </a:solidFill>
                          <a:effectLst/>
                          <a:latin typeface="Arial" charset="0"/>
                        </a:rPr>
                        <a:t>AsH</a:t>
                      </a:r>
                      <a:r>
                        <a:rPr kumimoji="0" lang="es-ES" sz="1400" b="1" i="0" u="none" strike="noStrike" cap="none" normalizeH="0" baseline="-25000">
                          <a:ln>
                            <a:noFill/>
                          </a:ln>
                          <a:solidFill>
                            <a:srgbClr val="FF0000"/>
                          </a:solidFill>
                          <a:effectLst/>
                          <a:latin typeface="Arial" charset="0"/>
                        </a:rPr>
                        <a:t>3</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trihidrógeno de arsénico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err="1">
                          <a:ln>
                            <a:noFill/>
                          </a:ln>
                          <a:solidFill>
                            <a:schemeClr val="tx1"/>
                          </a:solidFill>
                          <a:effectLst/>
                          <a:latin typeface="Arial" charset="0"/>
                        </a:rPr>
                        <a:t>arsenuro</a:t>
                      </a:r>
                      <a:r>
                        <a:rPr kumimoji="0" lang="es-ES" sz="1400" b="1" i="0" u="none" strike="noStrike" cap="none" normalizeH="0" baseline="0" dirty="0">
                          <a:ln>
                            <a:noFill/>
                          </a:ln>
                          <a:solidFill>
                            <a:schemeClr val="tx1"/>
                          </a:solidFill>
                          <a:effectLst/>
                          <a:latin typeface="Arial" charset="0"/>
                        </a:rPr>
                        <a:t> de hidrógeno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arsina</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3"/>
                  </a:ext>
                </a:extLst>
              </a:tr>
              <a:tr h="411361">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FF0000"/>
                          </a:solidFill>
                          <a:effectLst/>
                          <a:latin typeface="Arial" charset="0"/>
                        </a:rPr>
                        <a:t>SbH</a:t>
                      </a:r>
                      <a:r>
                        <a:rPr kumimoji="0" lang="es-ES" sz="1400" b="1" i="0" u="none" strike="noStrike" cap="none" normalizeH="0" baseline="-25000">
                          <a:ln>
                            <a:noFill/>
                          </a:ln>
                          <a:solidFill>
                            <a:srgbClr val="FF0000"/>
                          </a:solidFill>
                          <a:effectLst/>
                          <a:latin typeface="Arial" charset="0"/>
                        </a:rPr>
                        <a:t>3</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trihidrógeno de antimonio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err="1">
                          <a:ln>
                            <a:noFill/>
                          </a:ln>
                          <a:solidFill>
                            <a:schemeClr val="tx1"/>
                          </a:solidFill>
                          <a:effectLst/>
                          <a:latin typeface="Arial" charset="0"/>
                        </a:rPr>
                        <a:t>antimonuro</a:t>
                      </a:r>
                      <a:r>
                        <a:rPr kumimoji="0" lang="es-ES" sz="1400" b="1" i="0" u="none" strike="noStrike" cap="none" normalizeH="0" baseline="0" dirty="0">
                          <a:ln>
                            <a:noFill/>
                          </a:ln>
                          <a:solidFill>
                            <a:schemeClr val="tx1"/>
                          </a:solidFill>
                          <a:effectLst/>
                          <a:latin typeface="Arial" charset="0"/>
                        </a:rPr>
                        <a:t> de hidrógeno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estibina</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4"/>
                  </a:ext>
                </a:extLst>
              </a:tr>
              <a:tr h="411361">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FF0000"/>
                          </a:solidFill>
                          <a:effectLst/>
                          <a:latin typeface="Arial" charset="0"/>
                        </a:rPr>
                        <a:t>CH</a:t>
                      </a:r>
                      <a:r>
                        <a:rPr kumimoji="0" lang="es-ES" sz="1400" b="1" i="0" u="none" strike="noStrike" cap="none" normalizeH="0" baseline="-25000">
                          <a:ln>
                            <a:noFill/>
                          </a:ln>
                          <a:solidFill>
                            <a:srgbClr val="FF0000"/>
                          </a:solidFill>
                          <a:effectLst/>
                          <a:latin typeface="Arial" charset="0"/>
                        </a:rPr>
                        <a:t>4</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err="1">
                          <a:ln>
                            <a:noFill/>
                          </a:ln>
                          <a:solidFill>
                            <a:schemeClr val="tx1"/>
                          </a:solidFill>
                          <a:effectLst/>
                          <a:latin typeface="Arial" charset="0"/>
                        </a:rPr>
                        <a:t>tetrahidrógeno</a:t>
                      </a:r>
                      <a:r>
                        <a:rPr kumimoji="0" lang="es-ES" sz="1400" b="1" i="0" u="none" strike="noStrike" cap="none" normalizeH="0" baseline="0" dirty="0">
                          <a:ln>
                            <a:noFill/>
                          </a:ln>
                          <a:solidFill>
                            <a:schemeClr val="tx1"/>
                          </a:solidFill>
                          <a:effectLst/>
                          <a:latin typeface="Arial" charset="0"/>
                        </a:rPr>
                        <a:t> de carbono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carburo de hidrógeno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metano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5"/>
                  </a:ext>
                </a:extLst>
              </a:tr>
              <a:tr h="411361">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FF0000"/>
                          </a:solidFill>
                          <a:effectLst/>
                          <a:latin typeface="Arial" charset="0"/>
                        </a:rPr>
                        <a:t>SiH</a:t>
                      </a:r>
                      <a:r>
                        <a:rPr kumimoji="0" lang="es-ES" sz="1400" b="1" i="0" u="none" strike="noStrike" cap="none" normalizeH="0" baseline="-25000">
                          <a:ln>
                            <a:noFill/>
                          </a:ln>
                          <a:solidFill>
                            <a:srgbClr val="FF0000"/>
                          </a:solidFill>
                          <a:effectLst/>
                          <a:latin typeface="Arial" charset="0"/>
                        </a:rPr>
                        <a:t>4</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err="1">
                          <a:ln>
                            <a:noFill/>
                          </a:ln>
                          <a:solidFill>
                            <a:schemeClr val="tx1"/>
                          </a:solidFill>
                          <a:effectLst/>
                          <a:latin typeface="Arial" charset="0"/>
                        </a:rPr>
                        <a:t>tetrahidrógeno</a:t>
                      </a:r>
                      <a:r>
                        <a:rPr kumimoji="0" lang="es-ES" sz="1400" b="1" i="0" u="none" strike="noStrike" cap="none" normalizeH="0" baseline="0" dirty="0">
                          <a:ln>
                            <a:noFill/>
                          </a:ln>
                          <a:solidFill>
                            <a:schemeClr val="tx1"/>
                          </a:solidFill>
                          <a:effectLst/>
                          <a:latin typeface="Arial" charset="0"/>
                        </a:rPr>
                        <a:t> de silicio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siliciuro de hidrógeno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silano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6"/>
                  </a:ext>
                </a:extLst>
              </a:tr>
              <a:tr h="411361">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FF0000"/>
                          </a:solidFill>
                          <a:effectLst/>
                          <a:latin typeface="Arial" charset="0"/>
                        </a:rPr>
                        <a:t>BH</a:t>
                      </a:r>
                      <a:r>
                        <a:rPr kumimoji="0" lang="es-ES" sz="1400" b="1" i="0" u="none" strike="noStrike" cap="none" normalizeH="0" baseline="-25000">
                          <a:ln>
                            <a:noFill/>
                          </a:ln>
                          <a:solidFill>
                            <a:srgbClr val="FF0000"/>
                          </a:solidFill>
                          <a:effectLst/>
                          <a:latin typeface="Arial" charset="0"/>
                        </a:rPr>
                        <a:t>3</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charset="0"/>
                        </a:rPr>
                        <a:t>trihidrógeno de boro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boruro de hidrógeno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charset="0"/>
                        </a:rPr>
                        <a:t>borano</a:t>
                      </a:r>
                    </a:p>
                  </a:txBody>
                  <a:tcPr marT="45693" marB="45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7"/>
                  </a:ext>
                </a:extLst>
              </a:tr>
            </a:tbl>
          </a:graphicData>
        </a:graphic>
      </p:graphicFrame>
      <p:sp>
        <p:nvSpPr>
          <p:cNvPr id="6" name="Rectangle 2"/>
          <p:cNvSpPr txBox="1">
            <a:spLocks noChangeArrowheads="1"/>
          </p:cNvSpPr>
          <p:nvPr/>
        </p:nvSpPr>
        <p:spPr bwMode="auto">
          <a:xfrm>
            <a:off x="1416050" y="260350"/>
            <a:ext cx="4402138" cy="919163"/>
          </a:xfrm>
          <a:prstGeom prst="rect">
            <a:avLst/>
          </a:prstGeom>
          <a:noFill/>
          <a:ln w="9525">
            <a:noFill/>
            <a:miter lim="800000"/>
            <a:headEnd/>
            <a:tailEnd/>
          </a:ln>
        </p:spPr>
        <p:txBody>
          <a:bodyPr anchor="ctr"/>
          <a:lstStyle/>
          <a:p>
            <a:pPr eaLnBrk="1" hangingPunct="1">
              <a:defRPr/>
            </a:pPr>
            <a:r>
              <a:rPr lang="es-ES" altLang="es-MX" sz="2700" b="1" dirty="0">
                <a:solidFill>
                  <a:srgbClr val="0000FF"/>
                </a:solidFill>
                <a:latin typeface="Arial" charset="0"/>
                <a:ea typeface="+mj-ea"/>
                <a:cs typeface="+mj-cs"/>
              </a:rPr>
              <a:t>COMPUESTOS BINARIOS</a:t>
            </a:r>
            <a:br>
              <a:rPr lang="es-ES" altLang="es-MX" sz="2700" b="1" dirty="0">
                <a:solidFill>
                  <a:srgbClr val="0000FF"/>
                </a:solidFill>
                <a:latin typeface="Arial" charset="0"/>
                <a:ea typeface="+mj-ea"/>
                <a:cs typeface="+mj-cs"/>
              </a:rPr>
            </a:br>
            <a:r>
              <a:rPr lang="es-ES" altLang="es-MX" sz="2700" b="1" dirty="0">
                <a:solidFill>
                  <a:srgbClr val="0000FF"/>
                </a:solidFill>
                <a:latin typeface="Arial" charset="0"/>
                <a:ea typeface="+mj-ea"/>
                <a:cs typeface="+mj-cs"/>
              </a:rPr>
              <a:t>   2. HIDROGENADOS </a:t>
            </a:r>
          </a:p>
        </p:txBody>
      </p:sp>
    </p:spTree>
    <p:custDataLst>
      <p:tags r:id="rId1"/>
    </p:custData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2063750" y="1844675"/>
            <a:ext cx="972026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MX" sz="2000" b="1">
                <a:solidFill>
                  <a:srgbClr val="FF0000"/>
                </a:solidFill>
                <a:latin typeface="Arial" panose="020B0604020202020204" pitchFamily="34" charset="0"/>
              </a:rPr>
              <a:t>c.</a:t>
            </a:r>
            <a:r>
              <a:rPr lang="es-ES" altLang="es-MX" sz="2000" b="1">
                <a:solidFill>
                  <a:srgbClr val="0000FF"/>
                </a:solidFill>
                <a:latin typeface="Arial" panose="020B0604020202020204" pitchFamily="34" charset="0"/>
              </a:rPr>
              <a:t> </a:t>
            </a:r>
            <a:r>
              <a:rPr lang="es-ES" altLang="es-MX" sz="2000" b="1">
                <a:solidFill>
                  <a:srgbClr val="FF0000"/>
                </a:solidFill>
                <a:latin typeface="Arial" panose="020B0604020202020204" pitchFamily="34" charset="0"/>
              </a:rPr>
              <a:t>Hidrácidos o Haluros de Hidrógeno</a:t>
            </a:r>
            <a:r>
              <a:rPr lang="es-ES" altLang="es-MX" sz="2000" b="1">
                <a:solidFill>
                  <a:srgbClr val="0000FF"/>
                </a:solidFill>
                <a:latin typeface="Arial" panose="020B0604020202020204" pitchFamily="34" charset="0"/>
              </a:rPr>
              <a:t>: </a:t>
            </a:r>
          </a:p>
          <a:p>
            <a:pPr eaLnBrk="1" hangingPunct="1">
              <a:spcBef>
                <a:spcPct val="0"/>
              </a:spcBef>
              <a:buFontTx/>
              <a:buNone/>
            </a:pPr>
            <a:r>
              <a:rPr lang="es-ES" altLang="es-MX" sz="2000" b="1">
                <a:solidFill>
                  <a:srgbClr val="0000FF"/>
                </a:solidFill>
                <a:latin typeface="Arial" panose="020B0604020202020204" pitchFamily="34" charset="0"/>
              </a:rPr>
              <a:t>    Es la combinación del hidrógeno (+1) con un no  metal de los grupos 16 y 17                                                     	</a:t>
            </a:r>
          </a:p>
          <a:p>
            <a:pPr eaLnBrk="1" hangingPunct="1">
              <a:spcBef>
                <a:spcPct val="0"/>
              </a:spcBef>
              <a:buFontTx/>
              <a:buNone/>
            </a:pPr>
            <a:r>
              <a:rPr lang="es-ES" altLang="es-MX" sz="2000" b="1">
                <a:solidFill>
                  <a:srgbClr val="0000FF"/>
                </a:solidFill>
                <a:latin typeface="Arial" panose="020B0604020202020204" pitchFamily="34" charset="0"/>
              </a:rPr>
              <a:t>    Se recomienda la nomenclatura  </a:t>
            </a:r>
            <a:r>
              <a:rPr lang="es-ES" altLang="es-MX" sz="2000" b="1">
                <a:solidFill>
                  <a:srgbClr val="FF0000"/>
                </a:solidFill>
                <a:latin typeface="Arial" panose="020B0604020202020204" pitchFamily="34" charset="0"/>
              </a:rPr>
              <a:t>SISTEMÁTICA y 	TRADICIONAL</a:t>
            </a:r>
          </a:p>
        </p:txBody>
      </p:sp>
      <p:graphicFrame>
        <p:nvGraphicFramePr>
          <p:cNvPr id="312325" name="Group 5"/>
          <p:cNvGraphicFramePr>
            <a:graphicFrameLocks noGrp="1"/>
          </p:cNvGraphicFramePr>
          <p:nvPr>
            <p:ph type="tbl" idx="4294967295"/>
          </p:nvPr>
        </p:nvGraphicFramePr>
        <p:xfrm>
          <a:off x="2566988" y="3573463"/>
          <a:ext cx="7777162" cy="2201950"/>
        </p:xfrm>
        <a:graphic>
          <a:graphicData uri="http://schemas.openxmlformats.org/drawingml/2006/table">
            <a:tbl>
              <a:tblPr/>
              <a:tblGrid>
                <a:gridCol w="936625">
                  <a:extLst>
                    <a:ext uri="{9D8B030D-6E8A-4147-A177-3AD203B41FA5}">
                      <a16:colId xmlns:a16="http://schemas.microsoft.com/office/drawing/2014/main" xmlns="" val="20000"/>
                    </a:ext>
                  </a:extLst>
                </a:gridCol>
                <a:gridCol w="2520950">
                  <a:extLst>
                    <a:ext uri="{9D8B030D-6E8A-4147-A177-3AD203B41FA5}">
                      <a16:colId xmlns:a16="http://schemas.microsoft.com/office/drawing/2014/main" xmlns="" val="20001"/>
                    </a:ext>
                  </a:extLst>
                </a:gridCol>
                <a:gridCol w="2303462">
                  <a:extLst>
                    <a:ext uri="{9D8B030D-6E8A-4147-A177-3AD203B41FA5}">
                      <a16:colId xmlns:a16="http://schemas.microsoft.com/office/drawing/2014/main" xmlns="" val="20002"/>
                    </a:ext>
                  </a:extLst>
                </a:gridCol>
                <a:gridCol w="2016125">
                  <a:extLst>
                    <a:ext uri="{9D8B030D-6E8A-4147-A177-3AD203B41FA5}">
                      <a16:colId xmlns:a16="http://schemas.microsoft.com/office/drawing/2014/main" xmlns="" val="20003"/>
                    </a:ext>
                  </a:extLst>
                </a:gridCol>
              </a:tblGrid>
              <a:tr h="411383">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Sistemática</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Stock</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Tradicional</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0"/>
                  </a:ext>
                </a:extLst>
              </a:tr>
              <a:tr h="447620">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FF0000"/>
                          </a:solidFill>
                          <a:effectLst/>
                          <a:latin typeface="Arial" panose="020B0604020202020204" pitchFamily="34" charset="0"/>
                          <a:cs typeface="Arial" panose="020B0604020202020204" pitchFamily="34" charset="0"/>
                        </a:rPr>
                        <a:t>HF</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fluoruro de hidrógeno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fluoruro de hidrógeno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ácido fluorhídrico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1"/>
                  </a:ext>
                </a:extLst>
              </a:tr>
              <a:tr h="447620">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FF0000"/>
                          </a:solidFill>
                          <a:effectLst/>
                          <a:latin typeface="Arial" panose="020B0604020202020204" pitchFamily="34" charset="0"/>
                          <a:cs typeface="Arial" panose="020B0604020202020204" pitchFamily="34" charset="0"/>
                        </a:rPr>
                        <a:t>HCl</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cloruro de hidrógeno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cloruro de hidrógeno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ácido clorhídrico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2"/>
                  </a:ext>
                </a:extLst>
              </a:tr>
              <a:tr h="447620">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FF0000"/>
                          </a:solidFill>
                          <a:effectLst/>
                          <a:latin typeface="Arial" panose="020B0604020202020204" pitchFamily="34" charset="0"/>
                          <a:cs typeface="Arial" panose="020B0604020202020204" pitchFamily="34" charset="0"/>
                        </a:rPr>
                        <a:t>H</a:t>
                      </a:r>
                      <a:r>
                        <a:rPr kumimoji="0" lang="es-ES" sz="1400" b="1" i="0" u="none" strike="noStrike" cap="none" normalizeH="0" baseline="-25000">
                          <a:ln>
                            <a:noFill/>
                          </a:ln>
                          <a:solidFill>
                            <a:srgbClr val="FF0000"/>
                          </a:solidFill>
                          <a:effectLst/>
                          <a:latin typeface="Arial" panose="020B0604020202020204" pitchFamily="34" charset="0"/>
                          <a:cs typeface="Arial" panose="020B0604020202020204" pitchFamily="34" charset="0"/>
                        </a:rPr>
                        <a:t>2</a:t>
                      </a:r>
                      <a:r>
                        <a:rPr kumimoji="0" lang="es-ES" sz="1400" b="1" i="0" u="none" strike="noStrike" cap="none" normalizeH="0" baseline="0">
                          <a:ln>
                            <a:noFill/>
                          </a:ln>
                          <a:solidFill>
                            <a:srgbClr val="FF0000"/>
                          </a:solidFill>
                          <a:effectLst/>
                          <a:latin typeface="Arial" panose="020B0604020202020204" pitchFamily="34" charset="0"/>
                          <a:cs typeface="Arial" panose="020B0604020202020204" pitchFamily="34" charset="0"/>
                        </a:rPr>
                        <a:t>S</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sulfuro de dihidrógeno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sulfuro de hidrógeno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ácido sulfhídrico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3"/>
                  </a:ext>
                </a:extLst>
              </a:tr>
              <a:tr h="447620">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FF0000"/>
                          </a:solidFill>
                          <a:effectLst/>
                          <a:latin typeface="Arial" panose="020B0604020202020204" pitchFamily="34" charset="0"/>
                          <a:cs typeface="Arial" panose="020B0604020202020204" pitchFamily="34" charset="0"/>
                        </a:rPr>
                        <a:t>H</a:t>
                      </a:r>
                      <a:r>
                        <a:rPr kumimoji="0" lang="es-ES" sz="1400" b="1" i="0" u="none" strike="noStrike" cap="none" normalizeH="0" baseline="-25000">
                          <a:ln>
                            <a:noFill/>
                          </a:ln>
                          <a:solidFill>
                            <a:srgbClr val="FF0000"/>
                          </a:solidFill>
                          <a:effectLst/>
                          <a:latin typeface="Arial" panose="020B0604020202020204" pitchFamily="34" charset="0"/>
                          <a:cs typeface="Arial" panose="020B0604020202020204" pitchFamily="34" charset="0"/>
                        </a:rPr>
                        <a:t>2</a:t>
                      </a:r>
                      <a:r>
                        <a:rPr kumimoji="0" lang="es-ES" sz="1400" b="1" i="0" u="none" strike="noStrike" cap="none" normalizeH="0" baseline="0">
                          <a:ln>
                            <a:noFill/>
                          </a:ln>
                          <a:solidFill>
                            <a:srgbClr val="FF0000"/>
                          </a:solidFill>
                          <a:effectLst/>
                          <a:latin typeface="Arial" panose="020B0604020202020204" pitchFamily="34" charset="0"/>
                          <a:cs typeface="Arial" panose="020B0604020202020204" pitchFamily="34" charset="0"/>
                        </a:rPr>
                        <a:t>Se</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seleniuro de </a:t>
                      </a:r>
                      <a:r>
                        <a:rPr kumimoji="0" lang="es-ES" sz="1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dihidrógeno</a:t>
                      </a:r>
                      <a:endPar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seleniuro de hidrógeno</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ác</a:t>
                      </a:r>
                      <a:r>
                        <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s-ES" sz="1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selenhídrico</a:t>
                      </a:r>
                      <a:endPar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4"/>
                  </a:ext>
                </a:extLst>
              </a:tr>
            </a:tbl>
          </a:graphicData>
        </a:graphic>
      </p:graphicFrame>
      <p:sp>
        <p:nvSpPr>
          <p:cNvPr id="36899" name="Text Box 41"/>
          <p:cNvSpPr txBox="1">
            <a:spLocks noChangeArrowheads="1"/>
          </p:cNvSpPr>
          <p:nvPr/>
        </p:nvSpPr>
        <p:spPr bwMode="auto">
          <a:xfrm>
            <a:off x="2063750" y="1214438"/>
            <a:ext cx="8299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MX" sz="2000" b="1">
                <a:solidFill>
                  <a:srgbClr val="0000FF"/>
                </a:solidFill>
                <a:latin typeface="Arial" panose="020B0604020202020204" pitchFamily="34" charset="0"/>
              </a:rPr>
              <a:t>Son combinaciones del hidrógeno con cualquier elemento químico</a:t>
            </a:r>
          </a:p>
        </p:txBody>
      </p:sp>
      <p:sp>
        <p:nvSpPr>
          <p:cNvPr id="6" name="Rectangle 2"/>
          <p:cNvSpPr txBox="1">
            <a:spLocks noChangeArrowheads="1"/>
          </p:cNvSpPr>
          <p:nvPr/>
        </p:nvSpPr>
        <p:spPr bwMode="auto">
          <a:xfrm>
            <a:off x="1416050" y="265113"/>
            <a:ext cx="4402138" cy="919162"/>
          </a:xfrm>
          <a:prstGeom prst="rect">
            <a:avLst/>
          </a:prstGeom>
          <a:noFill/>
          <a:ln w="9525">
            <a:noFill/>
            <a:miter lim="800000"/>
            <a:headEnd/>
            <a:tailEnd/>
          </a:ln>
        </p:spPr>
        <p:txBody>
          <a:bodyPr anchor="ctr"/>
          <a:lstStyle/>
          <a:p>
            <a:pPr eaLnBrk="1" hangingPunct="1">
              <a:defRPr/>
            </a:pPr>
            <a:r>
              <a:rPr lang="es-ES" altLang="es-MX" sz="2700" b="1" dirty="0">
                <a:solidFill>
                  <a:srgbClr val="0000FF"/>
                </a:solidFill>
                <a:latin typeface="Arial" charset="0"/>
                <a:ea typeface="+mj-ea"/>
                <a:cs typeface="+mj-cs"/>
              </a:rPr>
              <a:t>COMPUESTOS BINARIOS</a:t>
            </a:r>
            <a:br>
              <a:rPr lang="es-ES" altLang="es-MX" sz="2700" b="1" dirty="0">
                <a:solidFill>
                  <a:srgbClr val="0000FF"/>
                </a:solidFill>
                <a:latin typeface="Arial" charset="0"/>
                <a:ea typeface="+mj-ea"/>
                <a:cs typeface="+mj-cs"/>
              </a:rPr>
            </a:br>
            <a:r>
              <a:rPr lang="es-ES" altLang="es-MX" sz="2700" b="1" dirty="0">
                <a:solidFill>
                  <a:srgbClr val="0000FF"/>
                </a:solidFill>
                <a:latin typeface="Arial" charset="0"/>
                <a:ea typeface="+mj-ea"/>
                <a:cs typeface="+mj-cs"/>
              </a:rPr>
              <a:t>   3. HIDROGENADOS </a:t>
            </a:r>
          </a:p>
        </p:txBody>
      </p:sp>
    </p:spTree>
    <p:custDataLst>
      <p:tags r:id="rId1"/>
    </p:custData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1847850" y="1773238"/>
            <a:ext cx="73644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MX" sz="2000" b="1">
                <a:solidFill>
                  <a:srgbClr val="FF0000"/>
                </a:solidFill>
                <a:latin typeface="Arial" panose="020B0604020202020204" pitchFamily="34" charset="0"/>
              </a:rPr>
              <a:t>a. Sales neutras</a:t>
            </a:r>
            <a:r>
              <a:rPr lang="es-ES" altLang="es-MX" sz="2000" b="1">
                <a:solidFill>
                  <a:srgbClr val="FF3300"/>
                </a:solidFill>
                <a:latin typeface="Arial" panose="020B0604020202020204" pitchFamily="34" charset="0"/>
              </a:rPr>
              <a:t>: </a:t>
            </a:r>
            <a:r>
              <a:rPr lang="es-ES" altLang="es-MX" sz="2000" b="1">
                <a:solidFill>
                  <a:srgbClr val="3333FF"/>
                </a:solidFill>
                <a:latin typeface="Arial" panose="020B0604020202020204" pitchFamily="34" charset="0"/>
              </a:rPr>
              <a:t>son combinaciones de un metal y un no 	                 metal </a:t>
            </a:r>
          </a:p>
          <a:p>
            <a:pPr eaLnBrk="1" hangingPunct="1">
              <a:spcBef>
                <a:spcPct val="0"/>
              </a:spcBef>
              <a:buFontTx/>
              <a:buNone/>
            </a:pPr>
            <a:r>
              <a:rPr lang="es-ES" altLang="es-MX" sz="2000" b="1">
                <a:solidFill>
                  <a:srgbClr val="FF0000"/>
                </a:solidFill>
                <a:latin typeface="Arial" panose="020B0604020202020204" pitchFamily="34" charset="0"/>
              </a:rPr>
              <a:t>    </a:t>
            </a:r>
            <a:r>
              <a:rPr lang="es-ES" altLang="es-MX" sz="2000" b="1">
                <a:solidFill>
                  <a:srgbClr val="0000FF"/>
                </a:solidFill>
                <a:latin typeface="Arial" panose="020B0604020202020204" pitchFamily="34" charset="0"/>
              </a:rPr>
              <a:t>Se recomienda la nomenclatura de </a:t>
            </a:r>
            <a:r>
              <a:rPr lang="es-ES" altLang="es-MX" sz="2000" b="1">
                <a:solidFill>
                  <a:srgbClr val="FF0000"/>
                </a:solidFill>
                <a:latin typeface="Arial" panose="020B0604020202020204" pitchFamily="34" charset="0"/>
              </a:rPr>
              <a:t>STOCK</a:t>
            </a:r>
            <a:endParaRPr lang="es-ES" altLang="es-MX" sz="2000" b="1">
              <a:solidFill>
                <a:srgbClr val="3333FF"/>
              </a:solidFill>
              <a:latin typeface="Arial" panose="020B0604020202020204" pitchFamily="34" charset="0"/>
            </a:endParaRPr>
          </a:p>
        </p:txBody>
      </p:sp>
      <p:graphicFrame>
        <p:nvGraphicFramePr>
          <p:cNvPr id="313349" name="Group 5"/>
          <p:cNvGraphicFramePr>
            <a:graphicFrameLocks noGrp="1"/>
          </p:cNvGraphicFramePr>
          <p:nvPr>
            <p:ph idx="4294967295"/>
          </p:nvPr>
        </p:nvGraphicFramePr>
        <p:xfrm>
          <a:off x="1970088" y="3284538"/>
          <a:ext cx="8229600" cy="2339977"/>
        </p:xfrm>
        <a:graphic>
          <a:graphicData uri="http://schemas.openxmlformats.org/drawingml/2006/table">
            <a:tbl>
              <a:tblPr/>
              <a:tblGrid>
                <a:gridCol w="1590675">
                  <a:extLst>
                    <a:ext uri="{9D8B030D-6E8A-4147-A177-3AD203B41FA5}">
                      <a16:colId xmlns:a16="http://schemas.microsoft.com/office/drawing/2014/main" xmlns="" val="20000"/>
                    </a:ext>
                  </a:extLst>
                </a:gridCol>
                <a:gridCol w="2195513">
                  <a:extLst>
                    <a:ext uri="{9D8B030D-6E8A-4147-A177-3AD203B41FA5}">
                      <a16:colId xmlns:a16="http://schemas.microsoft.com/office/drawing/2014/main" xmlns="" val="20001"/>
                    </a:ext>
                  </a:extLst>
                </a:gridCol>
                <a:gridCol w="2489200">
                  <a:extLst>
                    <a:ext uri="{9D8B030D-6E8A-4147-A177-3AD203B41FA5}">
                      <a16:colId xmlns:a16="http://schemas.microsoft.com/office/drawing/2014/main" xmlns="" val="20002"/>
                    </a:ext>
                  </a:extLst>
                </a:gridCol>
                <a:gridCol w="1954212">
                  <a:extLst>
                    <a:ext uri="{9D8B030D-6E8A-4147-A177-3AD203B41FA5}">
                      <a16:colId xmlns:a16="http://schemas.microsoft.com/office/drawing/2014/main" xmlns="" val="20003"/>
                    </a:ext>
                  </a:extLst>
                </a:gridCol>
              </a:tblGrid>
              <a:tr h="450850">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Compuesto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Sistemática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Stock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Tradicional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0"/>
                  </a:ext>
                </a:extLst>
              </a:tr>
              <a:tr h="471488">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err="1">
                          <a:ln>
                            <a:noFill/>
                          </a:ln>
                          <a:solidFill>
                            <a:srgbClr val="3333FF"/>
                          </a:solidFill>
                          <a:effectLst/>
                          <a:latin typeface="Arial" panose="020B0604020202020204" pitchFamily="34" charset="0"/>
                          <a:cs typeface="Arial" panose="020B0604020202020204" pitchFamily="34" charset="0"/>
                        </a:rPr>
                        <a:t>Li</a:t>
                      </a:r>
                      <a:r>
                        <a:rPr kumimoji="0" lang="es-ES" sz="1400" b="1" i="0" u="none" strike="noStrike" cap="none" normalizeH="0" baseline="0" dirty="0" err="1">
                          <a:ln>
                            <a:noFill/>
                          </a:ln>
                          <a:solidFill>
                            <a:srgbClr val="FF0000"/>
                          </a:solidFill>
                          <a:effectLst/>
                          <a:latin typeface="Arial" panose="020B0604020202020204" pitchFamily="34" charset="0"/>
                          <a:cs typeface="Arial" panose="020B0604020202020204" pitchFamily="34" charset="0"/>
                        </a:rPr>
                        <a:t>F</a:t>
                      </a:r>
                      <a:endParaRPr kumimoji="0" lang="es-ES" sz="1400" b="1" i="0" u="none" strike="noStrike" cap="none" normalizeH="0" baseline="0" dirty="0">
                        <a:ln>
                          <a:noFill/>
                        </a:ln>
                        <a:solidFill>
                          <a:srgbClr val="FF0000"/>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fluoruro de litio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fluoruro de litio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fluoruro lítico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1"/>
                  </a:ext>
                </a:extLst>
              </a:tr>
              <a:tr h="474663">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rgbClr val="3333FF"/>
                          </a:solidFill>
                          <a:effectLst/>
                          <a:latin typeface="Arial" panose="020B0604020202020204" pitchFamily="34" charset="0"/>
                          <a:cs typeface="Arial" panose="020B0604020202020204" pitchFamily="34" charset="0"/>
                        </a:rPr>
                        <a:t>Au</a:t>
                      </a:r>
                      <a:r>
                        <a:rPr kumimoji="0" lang="es-ES" sz="14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Br</a:t>
                      </a:r>
                      <a:r>
                        <a:rPr kumimoji="0" lang="es-ES" sz="1400" b="1" i="0" u="none" strike="noStrike" cap="none" normalizeH="0" baseline="-25000" dirty="0">
                          <a:ln>
                            <a:noFill/>
                          </a:ln>
                          <a:solidFill>
                            <a:srgbClr val="3333FF"/>
                          </a:solidFill>
                          <a:effectLst/>
                          <a:latin typeface="Arial" panose="020B0604020202020204" pitchFamily="34" charset="0"/>
                          <a:cs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tribromuro</a:t>
                      </a:r>
                      <a:r>
                        <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de oro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bromuro de oro (</a:t>
                      </a:r>
                      <a:r>
                        <a:rPr kumimoji="0" lang="es-ES" sz="1400" b="1" i="0" u="none" strike="noStrike" cap="none" normalizeH="0" baseline="0" dirty="0">
                          <a:ln>
                            <a:noFill/>
                          </a:ln>
                          <a:solidFill>
                            <a:srgbClr val="3333FF"/>
                          </a:solidFill>
                          <a:effectLst/>
                          <a:latin typeface="Arial" panose="020B0604020202020204" pitchFamily="34" charset="0"/>
                          <a:cs typeface="Arial" panose="020B0604020202020204" pitchFamily="34" charset="0"/>
                        </a:rPr>
                        <a:t>III</a:t>
                      </a:r>
                      <a:r>
                        <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bromuro áurico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2"/>
                  </a:ext>
                </a:extLst>
              </a:tr>
              <a:tr h="471488">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3333FF"/>
                          </a:solidFill>
                          <a:effectLst/>
                          <a:latin typeface="Arial" panose="020B0604020202020204" pitchFamily="34" charset="0"/>
                          <a:cs typeface="Arial" panose="020B0604020202020204" pitchFamily="34" charset="0"/>
                        </a:rPr>
                        <a:t>Na</a:t>
                      </a:r>
                      <a:r>
                        <a:rPr kumimoji="0" lang="es-ES" sz="1400" b="1" i="0" u="none" strike="noStrike" cap="none" normalizeH="0" baseline="-25000">
                          <a:ln>
                            <a:noFill/>
                          </a:ln>
                          <a:solidFill>
                            <a:srgbClr val="FF0000"/>
                          </a:solidFill>
                          <a:effectLst/>
                          <a:latin typeface="Arial" panose="020B0604020202020204" pitchFamily="34" charset="0"/>
                          <a:cs typeface="Arial" panose="020B0604020202020204" pitchFamily="34" charset="0"/>
                        </a:rPr>
                        <a:t>2</a:t>
                      </a:r>
                      <a:r>
                        <a:rPr kumimoji="0" lang="es-ES" sz="1400" b="1" i="0" u="none" strike="noStrike" cap="none" normalizeH="0" baseline="0">
                          <a:ln>
                            <a:noFill/>
                          </a:ln>
                          <a:solidFill>
                            <a:srgbClr val="FF0000"/>
                          </a:solidFill>
                          <a:effectLst/>
                          <a:latin typeface="Arial" panose="020B0604020202020204" pitchFamily="34" charset="0"/>
                          <a:cs typeface="Arial" panose="020B0604020202020204" pitchFamily="34"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sulfuro de </a:t>
                      </a:r>
                      <a:r>
                        <a:rPr kumimoji="0" lang="es-ES" sz="1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disodio</a:t>
                      </a:r>
                      <a:endPar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sulfuro de sodio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sulfuro sódico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3"/>
                  </a:ext>
                </a:extLst>
              </a:tr>
              <a:tr h="471488">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3333FF"/>
                          </a:solidFill>
                          <a:effectLst/>
                          <a:latin typeface="Arial" panose="020B0604020202020204" pitchFamily="34" charset="0"/>
                          <a:cs typeface="Arial" panose="020B0604020202020204" pitchFamily="34" charset="0"/>
                        </a:rPr>
                        <a:t>Sn</a:t>
                      </a:r>
                      <a:r>
                        <a:rPr kumimoji="0" lang="es-ES" sz="1400" b="1" i="0" u="none" strike="noStrike" cap="none" normalizeH="0" baseline="0">
                          <a:ln>
                            <a:noFill/>
                          </a:ln>
                          <a:solidFill>
                            <a:srgbClr val="FF0000"/>
                          </a:solidFill>
                          <a:effectLst/>
                          <a:latin typeface="Arial" panose="020B0604020202020204" pitchFamily="34" charset="0"/>
                          <a:cs typeface="Arial" panose="020B0604020202020204" pitchFamily="34" charset="0"/>
                        </a:rPr>
                        <a:t>S</a:t>
                      </a:r>
                      <a:r>
                        <a:rPr kumimoji="0" lang="es-ES" sz="1400" b="1" i="0" u="none" strike="noStrike" cap="none" normalizeH="0" baseline="-25000">
                          <a:ln>
                            <a:noFill/>
                          </a:ln>
                          <a:solidFill>
                            <a:srgbClr val="3333FF"/>
                          </a:solidFill>
                          <a:effectLst/>
                          <a:latin typeface="Arial" panose="020B0604020202020204" pitchFamily="34" charset="0"/>
                          <a:cs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disulfuro de estaño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sulfuro de estaño (</a:t>
                      </a:r>
                      <a:r>
                        <a:rPr kumimoji="0" lang="es-ES" sz="1400" b="1" i="0" u="none" strike="noStrike" cap="none" normalizeH="0" baseline="0">
                          <a:ln>
                            <a:noFill/>
                          </a:ln>
                          <a:solidFill>
                            <a:srgbClr val="3333FF"/>
                          </a:solidFill>
                          <a:effectLst/>
                          <a:latin typeface="Arial" panose="020B0604020202020204" pitchFamily="34" charset="0"/>
                          <a:cs typeface="Arial" panose="020B0604020202020204" pitchFamily="34" charset="0"/>
                        </a:rPr>
                        <a:t>IV</a:t>
                      </a: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sulfuro </a:t>
                      </a:r>
                      <a:r>
                        <a:rPr kumimoji="0" lang="es-ES" sz="1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estánico</a:t>
                      </a:r>
                      <a:endPar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4"/>
                  </a:ext>
                </a:extLst>
              </a:tr>
            </a:tbl>
          </a:graphicData>
        </a:graphic>
      </p:graphicFrame>
      <p:sp>
        <p:nvSpPr>
          <p:cNvPr id="37923" name="Text Box 37"/>
          <p:cNvSpPr txBox="1">
            <a:spLocks noChangeArrowheads="1"/>
          </p:cNvSpPr>
          <p:nvPr/>
        </p:nvSpPr>
        <p:spPr bwMode="auto">
          <a:xfrm>
            <a:off x="1847850" y="1228725"/>
            <a:ext cx="9767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MX" sz="2000" b="1">
                <a:solidFill>
                  <a:srgbClr val="0000FF"/>
                </a:solidFill>
                <a:latin typeface="Arial" panose="020B0604020202020204" pitchFamily="34" charset="0"/>
              </a:rPr>
              <a:t>Son combinaciones de dos elementos que no son ni el oxígeno ni el hidrógeno</a:t>
            </a:r>
          </a:p>
        </p:txBody>
      </p:sp>
      <p:sp>
        <p:nvSpPr>
          <p:cNvPr id="37924" name="Rectangle 38"/>
          <p:cNvSpPr>
            <a:spLocks noChangeArrowheads="1"/>
          </p:cNvSpPr>
          <p:nvPr/>
        </p:nvSpPr>
        <p:spPr bwMode="auto">
          <a:xfrm>
            <a:off x="1189038" y="260350"/>
            <a:ext cx="577056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MX" sz="2700" b="1">
                <a:solidFill>
                  <a:srgbClr val="0000FF"/>
                </a:solidFill>
                <a:latin typeface="Arial" panose="020B0604020202020204" pitchFamily="34" charset="0"/>
              </a:rPr>
              <a:t>COMPUESTOS BINARIOS</a:t>
            </a:r>
            <a:br>
              <a:rPr lang="es-ES" altLang="es-MX" sz="2700" b="1">
                <a:solidFill>
                  <a:srgbClr val="0000FF"/>
                </a:solidFill>
                <a:latin typeface="Arial" panose="020B0604020202020204" pitchFamily="34" charset="0"/>
              </a:rPr>
            </a:br>
            <a:r>
              <a:rPr lang="es-ES" altLang="es-MX" sz="2700" b="1">
                <a:solidFill>
                  <a:srgbClr val="0000FF"/>
                </a:solidFill>
                <a:latin typeface="Arial" panose="020B0604020202020204" pitchFamily="34" charset="0"/>
              </a:rPr>
              <a:t>   4. SALES BINARIAS</a:t>
            </a:r>
            <a:r>
              <a:rPr lang="es-ES" altLang="es-MX" sz="2700">
                <a:solidFill>
                  <a:srgbClr val="0000FF"/>
                </a:solidFill>
                <a:latin typeface="Arial" panose="020B0604020202020204" pitchFamily="34" charset="0"/>
              </a:rPr>
              <a:t> </a:t>
            </a:r>
            <a:r>
              <a:rPr lang="es-ES" altLang="es-MX" sz="2700" b="1">
                <a:solidFill>
                  <a:srgbClr val="0000FF"/>
                </a:solidFill>
                <a:latin typeface="Arial" panose="020B0604020202020204" pitchFamily="34" charset="0"/>
              </a:rPr>
              <a:t>IÓNICAS</a:t>
            </a:r>
            <a:endParaRPr lang="es-ES" altLang="es-MX" sz="2700">
              <a:solidFill>
                <a:srgbClr val="0000FF"/>
              </a:solidFill>
              <a:latin typeface="Arial" panose="020B0604020202020204" pitchFamily="34" charset="0"/>
            </a:endParaRPr>
          </a:p>
        </p:txBody>
      </p:sp>
    </p:spTree>
    <p:custDataLst>
      <p:tags r:id="rId1"/>
    </p:custData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1900238" y="1700213"/>
            <a:ext cx="7580312"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MX" sz="2000" b="1">
                <a:solidFill>
                  <a:srgbClr val="FF0000"/>
                </a:solidFill>
                <a:latin typeface="Arial" panose="020B0604020202020204" pitchFamily="34" charset="0"/>
              </a:rPr>
              <a:t>b. Sales volátiles: </a:t>
            </a:r>
            <a:r>
              <a:rPr lang="es-ES" altLang="es-MX" sz="2000" b="1">
                <a:solidFill>
                  <a:srgbClr val="0000FF"/>
                </a:solidFill>
                <a:latin typeface="Arial" panose="020B0604020202020204" pitchFamily="34" charset="0"/>
              </a:rPr>
              <a:t>son combinaciones de dos no metales. </a:t>
            </a:r>
            <a:r>
              <a:rPr lang="es-ES" altLang="es-MX" sz="2000" b="1">
                <a:solidFill>
                  <a:srgbClr val="FF0000"/>
                </a:solidFill>
                <a:latin typeface="Arial" panose="020B0604020202020204" pitchFamily="34" charset="0"/>
              </a:rPr>
              <a:t>	                 	                  </a:t>
            </a:r>
            <a:r>
              <a:rPr lang="es-ES" altLang="es-MX" sz="2000" b="1">
                <a:solidFill>
                  <a:srgbClr val="0000FF"/>
                </a:solidFill>
                <a:latin typeface="Arial" panose="020B0604020202020204" pitchFamily="34" charset="0"/>
              </a:rPr>
              <a:t>Se escribe a la izquierda el elemento que 	                 	                  se encuentre primero en esta relación:</a:t>
            </a:r>
          </a:p>
          <a:p>
            <a:pPr algn="ctr" eaLnBrk="1" hangingPunct="1">
              <a:spcBef>
                <a:spcPct val="0"/>
              </a:spcBef>
              <a:buFontTx/>
              <a:buNone/>
            </a:pPr>
            <a:r>
              <a:rPr lang="es-ES" altLang="es-MX" sz="2000" b="1">
                <a:solidFill>
                  <a:srgbClr val="FF3300"/>
                </a:solidFill>
                <a:latin typeface="Arial" panose="020B0604020202020204" pitchFamily="34" charset="0"/>
              </a:rPr>
              <a:t>	B&lt;Si&lt;C&lt;Sb&lt;As&lt;P&lt;N&lt;Te&lt;Se&lt;S&lt;I&lt;Br&lt;Cl&lt;O&lt;F</a:t>
            </a:r>
          </a:p>
          <a:p>
            <a:pPr eaLnBrk="1" hangingPunct="1">
              <a:spcBef>
                <a:spcPct val="0"/>
              </a:spcBef>
              <a:buFontTx/>
              <a:buNone/>
            </a:pPr>
            <a:r>
              <a:rPr lang="es-ES" altLang="es-MX" sz="2000" b="1">
                <a:solidFill>
                  <a:srgbClr val="0000FF"/>
                </a:solidFill>
                <a:latin typeface="Arial" panose="020B0604020202020204" pitchFamily="34" charset="0"/>
              </a:rPr>
              <a:t>     Se recomienda la nomenclatura </a:t>
            </a:r>
            <a:r>
              <a:rPr lang="es-ES" altLang="es-MX" sz="2000" b="1">
                <a:solidFill>
                  <a:srgbClr val="FF3300"/>
                </a:solidFill>
                <a:latin typeface="Arial" panose="020B0604020202020204" pitchFamily="34" charset="0"/>
              </a:rPr>
              <a:t>SISTEMATICA</a:t>
            </a:r>
          </a:p>
        </p:txBody>
      </p:sp>
      <p:graphicFrame>
        <p:nvGraphicFramePr>
          <p:cNvPr id="314373" name="Group 5"/>
          <p:cNvGraphicFramePr>
            <a:graphicFrameLocks noGrp="1"/>
          </p:cNvGraphicFramePr>
          <p:nvPr>
            <p:ph idx="4294967295"/>
          </p:nvPr>
        </p:nvGraphicFramePr>
        <p:xfrm>
          <a:off x="2114550" y="3562350"/>
          <a:ext cx="8229600" cy="2279652"/>
        </p:xfrm>
        <a:graphic>
          <a:graphicData uri="http://schemas.openxmlformats.org/drawingml/2006/table">
            <a:tbl>
              <a:tblPr/>
              <a:tblGrid>
                <a:gridCol w="1590675">
                  <a:extLst>
                    <a:ext uri="{9D8B030D-6E8A-4147-A177-3AD203B41FA5}">
                      <a16:colId xmlns:a16="http://schemas.microsoft.com/office/drawing/2014/main" xmlns="" val="20000"/>
                    </a:ext>
                  </a:extLst>
                </a:gridCol>
                <a:gridCol w="2817813">
                  <a:extLst>
                    <a:ext uri="{9D8B030D-6E8A-4147-A177-3AD203B41FA5}">
                      <a16:colId xmlns:a16="http://schemas.microsoft.com/office/drawing/2014/main" xmlns="" val="20001"/>
                    </a:ext>
                  </a:extLst>
                </a:gridCol>
                <a:gridCol w="2798762">
                  <a:extLst>
                    <a:ext uri="{9D8B030D-6E8A-4147-A177-3AD203B41FA5}">
                      <a16:colId xmlns:a16="http://schemas.microsoft.com/office/drawing/2014/main" xmlns="" val="20002"/>
                    </a:ext>
                  </a:extLst>
                </a:gridCol>
                <a:gridCol w="1022350">
                  <a:extLst>
                    <a:ext uri="{9D8B030D-6E8A-4147-A177-3AD203B41FA5}">
                      <a16:colId xmlns:a16="http://schemas.microsoft.com/office/drawing/2014/main" xmlns="" val="20003"/>
                    </a:ext>
                  </a:extLst>
                </a:gridCol>
              </a:tblGrid>
              <a:tr h="439738">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Compuesto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Sistemática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Stock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Trad.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0"/>
                  </a:ext>
                </a:extLst>
              </a:tr>
              <a:tr h="458788">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FF0000"/>
                          </a:solidFill>
                          <a:effectLst/>
                          <a:latin typeface="Arial" panose="020B0604020202020204" pitchFamily="34" charset="0"/>
                          <a:cs typeface="Arial" panose="020B0604020202020204" pitchFamily="34" charset="0"/>
                        </a:rPr>
                        <a:t>BrF</a:t>
                      </a:r>
                      <a:r>
                        <a:rPr kumimoji="0" lang="es-ES" sz="1400" b="1" i="0" u="none" strike="noStrike" cap="none" normalizeH="0" baseline="-25000">
                          <a:ln>
                            <a:noFill/>
                          </a:ln>
                          <a:solidFill>
                            <a:srgbClr val="FF0000"/>
                          </a:solidFill>
                          <a:effectLst/>
                          <a:latin typeface="Arial" panose="020B0604020202020204" pitchFamily="34" charset="0"/>
                          <a:cs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trifluoruro de bromo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fluoruro de bromo (III)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1"/>
                  </a:ext>
                </a:extLst>
              </a:tr>
              <a:tr h="461963">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FF0000"/>
                          </a:solidFill>
                          <a:effectLst/>
                          <a:latin typeface="Arial" panose="020B0604020202020204" pitchFamily="34" charset="0"/>
                          <a:cs typeface="Arial" panose="020B0604020202020204" pitchFamily="34" charset="0"/>
                        </a:rPr>
                        <a:t>BrCl</a:t>
                      </a:r>
                      <a:endParaRPr kumimoji="0" lang="es-ES" sz="1400" b="1" i="0" u="none" strike="noStrike" cap="none" normalizeH="0" baseline="-25000">
                        <a:ln>
                          <a:noFill/>
                        </a:ln>
                        <a:solidFill>
                          <a:srgbClr val="FF0000"/>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cloruro de bromo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cloruro de bromo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2"/>
                  </a:ext>
                </a:extLst>
              </a:tr>
              <a:tr h="458788">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FF0000"/>
                          </a:solidFill>
                          <a:effectLst/>
                          <a:latin typeface="Arial" panose="020B0604020202020204" pitchFamily="34" charset="0"/>
                          <a:cs typeface="Arial" panose="020B0604020202020204" pitchFamily="34" charset="0"/>
                        </a:rPr>
                        <a:t>CCl</a:t>
                      </a:r>
                      <a:r>
                        <a:rPr kumimoji="0" lang="es-ES" sz="1400" b="1" i="0" u="none" strike="noStrike" cap="none" normalizeH="0" baseline="-25000">
                          <a:ln>
                            <a:noFill/>
                          </a:ln>
                          <a:solidFill>
                            <a:srgbClr val="FF0000"/>
                          </a:solidFill>
                          <a:effectLst/>
                          <a:latin typeface="Arial" panose="020B0604020202020204" pitchFamily="34" charset="0"/>
                          <a:cs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tetracloruro de carbono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cloruro de carbono (IV)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3"/>
                  </a:ext>
                </a:extLst>
              </a:tr>
              <a:tr h="460375">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rgbClr val="FF0000"/>
                          </a:solidFill>
                          <a:effectLst/>
                          <a:latin typeface="Arial" panose="020B0604020202020204" pitchFamily="34" charset="0"/>
                          <a:cs typeface="Arial" panose="020B0604020202020204" pitchFamily="34" charset="0"/>
                        </a:rPr>
                        <a:t>As</a:t>
                      </a:r>
                      <a:r>
                        <a:rPr kumimoji="0" lang="es-ES" sz="1400" b="1" i="0" u="none" strike="noStrike" cap="none" normalizeH="0" baseline="-25000">
                          <a:ln>
                            <a:noFill/>
                          </a:ln>
                          <a:solidFill>
                            <a:srgbClr val="FF0000"/>
                          </a:solidFill>
                          <a:effectLst/>
                          <a:latin typeface="Arial" panose="020B0604020202020204" pitchFamily="34" charset="0"/>
                          <a:cs typeface="Arial" panose="020B0604020202020204" pitchFamily="34" charset="0"/>
                        </a:rPr>
                        <a:t>2</a:t>
                      </a:r>
                      <a:r>
                        <a:rPr kumimoji="0" lang="es-ES" sz="1400" b="1" i="0" u="none" strike="noStrike" cap="none" normalizeH="0" baseline="0">
                          <a:ln>
                            <a:noFill/>
                          </a:ln>
                          <a:solidFill>
                            <a:srgbClr val="FF0000"/>
                          </a:solidFill>
                          <a:effectLst/>
                          <a:latin typeface="Arial" panose="020B0604020202020204" pitchFamily="34" charset="0"/>
                          <a:cs typeface="Arial" panose="020B0604020202020204" pitchFamily="34" charset="0"/>
                        </a:rPr>
                        <a:t>Se</a:t>
                      </a:r>
                      <a:r>
                        <a:rPr kumimoji="0" lang="es-ES" sz="1400" b="1" i="0" u="none" strike="noStrike" cap="none" normalizeH="0" baseline="-25000">
                          <a:ln>
                            <a:noFill/>
                          </a:ln>
                          <a:solidFill>
                            <a:srgbClr val="FF0000"/>
                          </a:solidFill>
                          <a:effectLst/>
                          <a:latin typeface="Arial" panose="020B0604020202020204" pitchFamily="34" charset="0"/>
                          <a:cs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triseleniuro de diarsénico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a:ln>
                            <a:noFill/>
                          </a:ln>
                          <a:solidFill>
                            <a:schemeClr val="tx1"/>
                          </a:solidFill>
                          <a:effectLst/>
                          <a:latin typeface="Arial" panose="020B0604020202020204" pitchFamily="34" charset="0"/>
                          <a:cs typeface="Arial" panose="020B0604020202020204" pitchFamily="34" charset="0"/>
                        </a:rPr>
                        <a:t>seleniuro de arsénico (III)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p>
                      <a:pPr marL="0" marR="0" lvl="0" indent="0" algn="ctr" defTabSz="914400" rtl="0" eaLnBrk="1" fontAlgn="base" latinLnBrk="0" hangingPunct="1">
                        <a:lnSpc>
                          <a:spcPct val="150000"/>
                        </a:lnSpc>
                        <a:spcBef>
                          <a:spcPct val="0"/>
                        </a:spcBef>
                        <a:spcAft>
                          <a:spcPct val="0"/>
                        </a:spcAft>
                        <a:buClr>
                          <a:schemeClr val="accent1"/>
                        </a:buClr>
                        <a:buSzPct val="65000"/>
                        <a:buFont typeface="Wingdings" pitchFamily="2" charset="2"/>
                        <a:buNone/>
                        <a:tabLst/>
                      </a:pPr>
                      <a:r>
                        <a:rPr kumimoji="0" lang="es-E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xmlns="" val="10004"/>
                  </a:ext>
                </a:extLst>
              </a:tr>
            </a:tbl>
          </a:graphicData>
        </a:graphic>
      </p:graphicFrame>
      <p:sp>
        <p:nvSpPr>
          <p:cNvPr id="38947" name="Text Box 37"/>
          <p:cNvSpPr txBox="1">
            <a:spLocks noChangeArrowheads="1"/>
          </p:cNvSpPr>
          <p:nvPr/>
        </p:nvSpPr>
        <p:spPr bwMode="auto">
          <a:xfrm>
            <a:off x="1847850" y="1125538"/>
            <a:ext cx="9767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ES" altLang="es-MX" sz="2000" b="1">
                <a:solidFill>
                  <a:srgbClr val="0000FF"/>
                </a:solidFill>
                <a:latin typeface="Arial" panose="020B0604020202020204" pitchFamily="34" charset="0"/>
              </a:rPr>
              <a:t>Son combinaciones de dos elementos que no son ni el oxígeno ni el hidrógeno</a:t>
            </a:r>
          </a:p>
        </p:txBody>
      </p:sp>
      <p:sp>
        <p:nvSpPr>
          <p:cNvPr id="38948" name="Rectangle 38"/>
          <p:cNvSpPr>
            <a:spLocks noChangeArrowheads="1"/>
          </p:cNvSpPr>
          <p:nvPr/>
        </p:nvSpPr>
        <p:spPr bwMode="auto">
          <a:xfrm>
            <a:off x="1200150" y="188913"/>
            <a:ext cx="64182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 altLang="es-MX" sz="2700" b="1">
                <a:solidFill>
                  <a:srgbClr val="0000FF"/>
                </a:solidFill>
                <a:latin typeface="Arial" panose="020B0604020202020204" pitchFamily="34" charset="0"/>
              </a:rPr>
              <a:t>COMPUESTOS BINARIOS</a:t>
            </a:r>
            <a:br>
              <a:rPr lang="es-ES" altLang="es-MX" sz="2700" b="1">
                <a:solidFill>
                  <a:srgbClr val="0000FF"/>
                </a:solidFill>
                <a:latin typeface="Arial" panose="020B0604020202020204" pitchFamily="34" charset="0"/>
              </a:rPr>
            </a:br>
            <a:r>
              <a:rPr lang="es-ES" altLang="es-MX" sz="2700" b="1">
                <a:solidFill>
                  <a:srgbClr val="0000FF"/>
                </a:solidFill>
                <a:latin typeface="Arial" panose="020B0604020202020204" pitchFamily="34" charset="0"/>
              </a:rPr>
              <a:t>   4. SALES BINARIAS</a:t>
            </a:r>
            <a:r>
              <a:rPr lang="es-ES" altLang="es-MX" sz="2700">
                <a:solidFill>
                  <a:srgbClr val="0000FF"/>
                </a:solidFill>
                <a:latin typeface="Arial" panose="020B0604020202020204" pitchFamily="34" charset="0"/>
              </a:rPr>
              <a:t> </a:t>
            </a:r>
            <a:r>
              <a:rPr lang="es-ES" altLang="es-MX" sz="2700" b="1">
                <a:solidFill>
                  <a:srgbClr val="0000FF"/>
                </a:solidFill>
                <a:latin typeface="Arial" panose="020B0604020202020204" pitchFamily="34" charset="0"/>
              </a:rPr>
              <a:t>COVALENTES</a:t>
            </a:r>
            <a:endParaRPr lang="es-ES" altLang="es-MX" sz="2700">
              <a:solidFill>
                <a:srgbClr val="0000FF"/>
              </a:solidFill>
              <a:latin typeface="Arial" panose="020B0604020202020204" pitchFamily="34" charset="0"/>
            </a:endParaRPr>
          </a:p>
        </p:txBody>
      </p:sp>
    </p:spTree>
    <p:custDataLst>
      <p:tags r:id="rId1"/>
    </p:custData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Marcador de contenido"/>
          <p:cNvSpPr txBox="1">
            <a:spLocks/>
          </p:cNvSpPr>
          <p:nvPr/>
        </p:nvSpPr>
        <p:spPr>
          <a:xfrm>
            <a:off x="623392" y="692150"/>
            <a:ext cx="11089232" cy="5976938"/>
          </a:xfrm>
          <a:prstGeom prst="rect">
            <a:avLst/>
          </a:prstGeom>
        </p:spPr>
        <p:txBody>
          <a:bodyPr/>
          <a:lstStyle>
            <a:lvl1pPr marL="342900" indent="-342900" algn="l" rtl="0" eaLnBrk="0" fontAlgn="base" hangingPunct="0">
              <a:spcBef>
                <a:spcPct val="20000"/>
              </a:spcBef>
              <a:spcAft>
                <a:spcPct val="0"/>
              </a:spcAft>
              <a:buChar char="•"/>
              <a:defRPr sz="24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har char="–"/>
              <a:defRPr sz="20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361950" indent="0" algn="just">
              <a:buNone/>
              <a:defRPr/>
            </a:pPr>
            <a:r>
              <a:rPr lang="es-ES_tradnl" sz="1800" b="1" kern="0" dirty="0">
                <a:solidFill>
                  <a:srgbClr val="0000FF"/>
                </a:solidFill>
                <a:latin typeface="Arial" pitchFamily="34" charset="0"/>
                <a:cs typeface="Arial" pitchFamily="34" charset="0"/>
              </a:rPr>
              <a:t>Aplicar  los conceptos de la QUÍMICA, asociados al lenguaje químico, usando</a:t>
            </a:r>
            <a:r>
              <a:rPr lang="es-CL" sz="1800" b="1" dirty="0">
                <a:solidFill>
                  <a:srgbClr val="0000FF"/>
                </a:solidFill>
                <a:latin typeface="Arial" pitchFamily="34" charset="0"/>
                <a:cs typeface="Arial" pitchFamily="34" charset="0"/>
              </a:rPr>
              <a:t> las reglas de la IUPAC y las normas definidas, para </a:t>
            </a:r>
            <a:r>
              <a:rPr lang="es-CL" sz="1800" b="1" dirty="0">
                <a:solidFill>
                  <a:srgbClr val="FF0000"/>
                </a:solidFill>
                <a:latin typeface="Arial" pitchFamily="34" charset="0"/>
                <a:cs typeface="Arial" pitchFamily="34" charset="0"/>
              </a:rPr>
              <a:t>representar (escribir)</a:t>
            </a:r>
            <a:r>
              <a:rPr lang="es-CL" sz="1800" b="1" dirty="0">
                <a:solidFill>
                  <a:srgbClr val="0000FF"/>
                </a:solidFill>
                <a:latin typeface="Arial" pitchFamily="34" charset="0"/>
                <a:cs typeface="Arial" pitchFamily="34" charset="0"/>
              </a:rPr>
              <a:t> el nombre y la fórmula química de diferentes compuestos </a:t>
            </a:r>
            <a:r>
              <a:rPr lang="es-ES_tradnl" sz="1800" b="1" dirty="0">
                <a:solidFill>
                  <a:srgbClr val="0000FF"/>
                </a:solidFill>
                <a:latin typeface="Arial" pitchFamily="34" charset="0"/>
                <a:cs typeface="Arial" pitchFamily="34" charset="0"/>
              </a:rPr>
              <a:t>inorgánicos, peligrosos y que podrían haber provocado el grave accidente en la planta industrial definida en un CASO.</a:t>
            </a:r>
            <a:endParaRPr lang="es-CL" sz="1800" b="1" dirty="0">
              <a:solidFill>
                <a:srgbClr val="0000FF"/>
              </a:solidFill>
              <a:latin typeface="Arial" pitchFamily="34" charset="0"/>
              <a:cs typeface="Arial" pitchFamily="34" charset="0"/>
            </a:endParaRPr>
          </a:p>
          <a:p>
            <a:pPr marL="0" indent="0" algn="just">
              <a:spcBef>
                <a:spcPts val="0"/>
              </a:spcBef>
              <a:buNone/>
              <a:defRPr/>
            </a:pPr>
            <a:endParaRPr lang="es-ES_tradnl" sz="1800" b="1" kern="0" dirty="0">
              <a:solidFill>
                <a:srgbClr val="0000FF"/>
              </a:solidFill>
              <a:latin typeface="Arial" pitchFamily="34" charset="0"/>
              <a:cs typeface="Arial" pitchFamily="34" charset="0"/>
            </a:endParaRPr>
          </a:p>
          <a:p>
            <a:pPr marL="0" indent="0">
              <a:spcBef>
                <a:spcPts val="0"/>
              </a:spcBef>
              <a:buNone/>
              <a:defRPr/>
            </a:pPr>
            <a:r>
              <a:rPr lang="es-ES_tradnl" sz="1800" b="1" kern="0" dirty="0">
                <a:solidFill>
                  <a:srgbClr val="0000FF"/>
                </a:solidFill>
                <a:latin typeface="Arial" pitchFamily="34" charset="0"/>
                <a:cs typeface="Arial" pitchFamily="34" charset="0"/>
              </a:rPr>
              <a:t>¿CÓMO…?  </a:t>
            </a:r>
            <a:r>
              <a:rPr lang="es-MX" altLang="es-MX" sz="1800" b="1" dirty="0">
                <a:solidFill>
                  <a:srgbClr val="FF0000"/>
                </a:solidFill>
                <a:latin typeface="Arial" pitchFamily="34" charset="0"/>
                <a:cs typeface="Arial" pitchFamily="34" charset="0"/>
              </a:rPr>
              <a:t>Revisando bibliografía, vídeos, textos de Química,  aplicando el estilo de aprendizaje de  	       cada   uno,   la  metodología  C+OSCAR  junto  al  trabajo  colaborativo,  de  tal   manera 	       que el estudiante sea capaz de: </a:t>
            </a:r>
          </a:p>
          <a:p>
            <a:pPr marL="0" indent="0" algn="just">
              <a:spcBef>
                <a:spcPts val="0"/>
              </a:spcBef>
              <a:buFontTx/>
              <a:buNone/>
              <a:defRPr/>
            </a:pPr>
            <a:endParaRPr lang="es-ES_tradnl" sz="1800" b="1" kern="0" dirty="0">
              <a:solidFill>
                <a:srgbClr val="0000FF"/>
              </a:solidFill>
              <a:latin typeface="Arial" pitchFamily="34" charset="0"/>
              <a:cs typeface="Arial" pitchFamily="34" charset="0"/>
            </a:endParaRPr>
          </a:p>
          <a:p>
            <a:pPr marL="895350" indent="-533400" algn="just">
              <a:buFont typeface="+mj-lt"/>
              <a:buAutoNum type="arabicPeriod"/>
              <a:defRPr/>
            </a:pPr>
            <a:r>
              <a:rPr lang="es-ES_tradnl" sz="1800" b="1" kern="0" dirty="0">
                <a:solidFill>
                  <a:srgbClr val="0000FF"/>
                </a:solidFill>
                <a:latin typeface="Arial" pitchFamily="34" charset="0"/>
                <a:cs typeface="Arial" pitchFamily="34" charset="0"/>
              </a:rPr>
              <a:t>Identificar los requerimientos (normas de la IUPAC) que se necesitan para usar correctamente el lenguaje químico.</a:t>
            </a:r>
          </a:p>
          <a:p>
            <a:pPr marL="895350" indent="-533400" algn="just">
              <a:buFont typeface="+mj-lt"/>
              <a:buAutoNum type="arabicPeriod"/>
              <a:defRPr/>
            </a:pPr>
            <a:r>
              <a:rPr lang="es-ES_tradnl" sz="1800" b="1" kern="0" dirty="0">
                <a:solidFill>
                  <a:srgbClr val="0000FF"/>
                </a:solidFill>
                <a:latin typeface="Arial" pitchFamily="34" charset="0"/>
                <a:cs typeface="Arial" pitchFamily="34" charset="0"/>
              </a:rPr>
              <a:t>Clasificar los diferentes tipos de compuestos en términos  de la  función inorgánica.</a:t>
            </a:r>
          </a:p>
          <a:p>
            <a:pPr marL="895350" indent="-533400" algn="just">
              <a:buFont typeface="+mj-lt"/>
              <a:buAutoNum type="arabicPeriod"/>
              <a:defRPr/>
            </a:pPr>
            <a:r>
              <a:rPr lang="es-ES_tradnl" sz="1800" b="1" kern="0" dirty="0">
                <a:solidFill>
                  <a:srgbClr val="0000FF"/>
                </a:solidFill>
                <a:latin typeface="Arial" pitchFamily="34" charset="0"/>
                <a:cs typeface="Arial" pitchFamily="34" charset="0"/>
              </a:rPr>
              <a:t>Aplicar las reglas para formular y dar nombre a las sustancias inorgánicas de acuerdo a las normas de la IUPAC.</a:t>
            </a:r>
          </a:p>
          <a:p>
            <a:pPr marL="0" indent="0" algn="just">
              <a:spcBef>
                <a:spcPts val="0"/>
              </a:spcBef>
              <a:buFontTx/>
              <a:buNone/>
              <a:defRPr/>
            </a:pPr>
            <a:endParaRPr lang="es-ES_tradnl" sz="1800" b="1" kern="0" dirty="0">
              <a:solidFill>
                <a:srgbClr val="0000FF"/>
              </a:solidFill>
              <a:latin typeface="Arial" pitchFamily="34" charset="0"/>
              <a:cs typeface="Arial" pitchFamily="34" charset="0"/>
            </a:endParaRPr>
          </a:p>
          <a:p>
            <a:pPr marL="0" indent="0" algn="just">
              <a:spcBef>
                <a:spcPts val="0"/>
              </a:spcBef>
              <a:buFontTx/>
              <a:buNone/>
              <a:defRPr/>
            </a:pPr>
            <a:r>
              <a:rPr lang="es-ES_tradnl" sz="1800" b="1" kern="0" dirty="0">
                <a:solidFill>
                  <a:srgbClr val="0000FF"/>
                </a:solidFill>
                <a:latin typeface="Arial" pitchFamily="34" charset="0"/>
                <a:cs typeface="Arial" pitchFamily="34" charset="0"/>
              </a:rPr>
              <a:t>DESEMPEÑO QUE SE DEBE MOSTRAR. Deben ser capaces de:</a:t>
            </a:r>
          </a:p>
          <a:p>
            <a:pPr marL="361950" indent="0" algn="just">
              <a:buFontTx/>
              <a:buNone/>
              <a:defRPr/>
            </a:pPr>
            <a:r>
              <a:rPr lang="es-ES_tradnl" sz="1800" b="1" kern="0" dirty="0">
                <a:solidFill>
                  <a:srgbClr val="0000FF"/>
                </a:solidFill>
                <a:latin typeface="Arial" pitchFamily="34" charset="0"/>
                <a:cs typeface="Arial" pitchFamily="34" charset="0"/>
              </a:rPr>
              <a:t>Usar correctamente el lenguaje químico e identificar compuestos y elementos que describen las reacciones químicas de procesos industriales de ingeniería, comunicándose adecuadamente  con  sus pares</a:t>
            </a:r>
          </a:p>
        </p:txBody>
      </p:sp>
      <p:sp>
        <p:nvSpPr>
          <p:cNvPr id="10243" name="1 CuadroTexto"/>
          <p:cNvSpPr txBox="1">
            <a:spLocks noChangeArrowheads="1"/>
          </p:cNvSpPr>
          <p:nvPr/>
        </p:nvSpPr>
        <p:spPr bwMode="auto">
          <a:xfrm>
            <a:off x="2208213" y="115888"/>
            <a:ext cx="77041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MX" altLang="es-MX" sz="2800" b="1">
                <a:solidFill>
                  <a:srgbClr val="0000FF"/>
                </a:solidFill>
                <a:latin typeface="Arial" panose="020B0604020202020204" pitchFamily="34" charset="0"/>
              </a:rPr>
              <a:t>ACTIVIDADES DE PRENDIZAJE</a:t>
            </a:r>
          </a:p>
        </p:txBody>
      </p:sp>
    </p:spTree>
    <p:extLst>
      <p:ext uri="{BB962C8B-B14F-4D97-AF65-F5344CB8AC3E}">
        <p14:creationId xmlns:p14="http://schemas.microsoft.com/office/powerpoint/2010/main" val="597660419"/>
      </p:ext>
    </p:extLst>
  </p:cSld>
  <p:clrMapOvr>
    <a:masterClrMapping/>
  </p:clrMapOvr>
  <p:transition spd="slow">
    <p:spli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Objeto 1"/>
          <p:cNvPicPr>
            <a:picLocks noChangeArrowheads="1"/>
          </p:cNvPicPr>
          <p:nvPr/>
        </p:nvPicPr>
        <p:blipFill>
          <a:blip r:embed="rId3" cstate="print">
            <a:extLst>
              <a:ext uri="{28A0092B-C50C-407E-A947-70E740481C1C}">
                <a14:useLocalDpi xmlns:a14="http://schemas.microsoft.com/office/drawing/2010/main" val="0"/>
              </a:ext>
            </a:extLst>
          </a:blip>
          <a:srcRect l="-883" t="7242" r="-620" b="9962"/>
          <a:stretch>
            <a:fillRect/>
          </a:stretch>
        </p:blipFill>
        <p:spPr bwMode="auto">
          <a:xfrm>
            <a:off x="2424113" y="808038"/>
            <a:ext cx="784860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CuadroTexto"/>
          <p:cNvSpPr txBox="1">
            <a:spLocks noChangeArrowheads="1"/>
          </p:cNvSpPr>
          <p:nvPr/>
        </p:nvSpPr>
        <p:spPr bwMode="auto">
          <a:xfrm>
            <a:off x="1271588" y="188913"/>
            <a:ext cx="982821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MX" altLang="es-CL" sz="2200" b="1">
                <a:solidFill>
                  <a:srgbClr val="3333FF"/>
                </a:solidFill>
                <a:latin typeface="Arial" panose="020B0604020202020204" pitchFamily="34" charset="0"/>
              </a:rPr>
              <a:t>RESUMEN DE LA FORMACIÓN DE COMPUESTOS INORGÁNICOS.</a:t>
            </a:r>
          </a:p>
        </p:txBody>
      </p:sp>
    </p:spTree>
    <p:custDataLst>
      <p:tags r:id="rId1"/>
    </p:custDataLst>
  </p:cSld>
  <p:clrMapOvr>
    <a:masterClrMapping/>
  </p:clrMapOvr>
  <p:transition spd="slow">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70856" y="188640"/>
            <a:ext cx="8229600" cy="558800"/>
          </a:xfrm>
        </p:spPr>
        <p:txBody>
          <a:bodyPr rtlCol="0">
            <a:normAutofit/>
          </a:bodyPr>
          <a:lstStyle/>
          <a:p>
            <a:pPr eaLnBrk="1" fontAlgn="auto" hangingPunct="1">
              <a:spcAft>
                <a:spcPts val="0"/>
              </a:spcAft>
              <a:defRPr/>
            </a:pPr>
            <a:r>
              <a:rPr lang="es-CL" sz="2800" b="1" dirty="0">
                <a:solidFill>
                  <a:srgbClr val="0000FF"/>
                </a:solidFill>
                <a:latin typeface="+mn-lt"/>
              </a:rPr>
              <a:t>ACTIVIDADES DE CIERRE</a:t>
            </a:r>
          </a:p>
        </p:txBody>
      </p:sp>
      <p:sp>
        <p:nvSpPr>
          <p:cNvPr id="3" name="2 Marcador de contenido"/>
          <p:cNvSpPr>
            <a:spLocks noGrp="1"/>
          </p:cNvSpPr>
          <p:nvPr>
            <p:ph idx="1"/>
          </p:nvPr>
        </p:nvSpPr>
        <p:spPr>
          <a:xfrm>
            <a:off x="1847528" y="836713"/>
            <a:ext cx="8507413" cy="5328591"/>
          </a:xfrm>
        </p:spPr>
        <p:txBody>
          <a:bodyPr rtlCol="0">
            <a:noAutofit/>
          </a:bodyPr>
          <a:lstStyle/>
          <a:p>
            <a:pPr marL="0" indent="0" algn="just" eaLnBrk="1" fontAlgn="auto" hangingPunct="1">
              <a:spcAft>
                <a:spcPts val="0"/>
              </a:spcAft>
              <a:buFont typeface="Arial" panose="020B0604020202020204" pitchFamily="34" charset="0"/>
              <a:buNone/>
              <a:defRPr/>
            </a:pPr>
            <a:r>
              <a:rPr lang="es-ES" sz="2000" b="1" dirty="0">
                <a:solidFill>
                  <a:srgbClr val="0000FF"/>
                </a:solidFill>
                <a:latin typeface="Arial" pitchFamily="34" charset="0"/>
                <a:cs typeface="Arial" pitchFamily="34" charset="0"/>
              </a:rPr>
              <a:t>Desarrolle las siguientes actividades:</a:t>
            </a:r>
          </a:p>
          <a:p>
            <a:pPr marL="0" indent="0" algn="just" eaLnBrk="1" fontAlgn="auto" hangingPunct="1">
              <a:spcAft>
                <a:spcPts val="0"/>
              </a:spcAft>
              <a:buFont typeface="Arial" panose="020B0604020202020204" pitchFamily="34" charset="0"/>
              <a:buNone/>
              <a:defRPr/>
            </a:pPr>
            <a:endParaRPr lang="es-ES" sz="800" b="1" dirty="0">
              <a:solidFill>
                <a:srgbClr val="0000FF"/>
              </a:solidFill>
              <a:latin typeface="Arial" pitchFamily="34" charset="0"/>
              <a:cs typeface="Arial" pitchFamily="34" charset="0"/>
            </a:endParaRPr>
          </a:p>
          <a:p>
            <a:pPr marL="457200" indent="-457200" algn="just" eaLnBrk="1" fontAlgn="auto" hangingPunct="1">
              <a:spcAft>
                <a:spcPts val="0"/>
              </a:spcAft>
              <a:buFont typeface="Arial" panose="020B0604020202020204" pitchFamily="34" charset="0"/>
              <a:buNone/>
              <a:defRPr/>
            </a:pPr>
            <a:r>
              <a:rPr lang="es-ES" sz="2000" b="1" dirty="0">
                <a:solidFill>
                  <a:srgbClr val="0000FF"/>
                </a:solidFill>
                <a:latin typeface="Arial" pitchFamily="34" charset="0"/>
                <a:cs typeface="Arial" pitchFamily="34" charset="0"/>
              </a:rPr>
              <a:t>1.	</a:t>
            </a:r>
            <a:r>
              <a:rPr lang="es-CL" sz="2000" b="1" dirty="0">
                <a:solidFill>
                  <a:srgbClr val="0000FF"/>
                </a:solidFill>
                <a:latin typeface="Arial" pitchFamily="34" charset="0"/>
                <a:cs typeface="Arial" pitchFamily="34" charset="0"/>
              </a:rPr>
              <a:t>Plomo es un elemento de transición y puede formar iones con dos cargas diferentes, o sea tiene 2 EO. Escriba la fórmula para el compuesto formado con: el ion fosfuro, el ion fluoruro, el ion óxido, ion bromuro y el ion seleniuro. Escriba también el nombre de cada compuesto formado usando correctamente las reglas de los tres sistemas de nomenclatura IUPAC</a:t>
            </a:r>
          </a:p>
          <a:p>
            <a:pPr marL="457200" indent="-457200" algn="just" eaLnBrk="1" fontAlgn="auto" hangingPunct="1">
              <a:spcAft>
                <a:spcPts val="0"/>
              </a:spcAft>
              <a:buFont typeface="Arial" panose="020B0604020202020204" pitchFamily="34" charset="0"/>
              <a:buNone/>
              <a:defRPr/>
            </a:pPr>
            <a:endParaRPr lang="es-ES" sz="2000" b="1" dirty="0">
              <a:solidFill>
                <a:srgbClr val="0000FF"/>
              </a:solidFill>
              <a:latin typeface="Arial" pitchFamily="34" charset="0"/>
              <a:cs typeface="Arial" pitchFamily="34" charset="0"/>
            </a:endParaRPr>
          </a:p>
          <a:p>
            <a:pPr marL="457200" indent="-457200" algn="just">
              <a:buNone/>
              <a:defRPr/>
            </a:pPr>
            <a:r>
              <a:rPr lang="es-ES" sz="2000" b="1" dirty="0">
                <a:solidFill>
                  <a:srgbClr val="0000FF"/>
                </a:solidFill>
                <a:latin typeface="Arial" pitchFamily="34" charset="0"/>
                <a:cs typeface="Arial" pitchFamily="34" charset="0"/>
              </a:rPr>
              <a:t>2.	</a:t>
            </a:r>
            <a:r>
              <a:rPr lang="es-CL" sz="2000" b="1" kern="0" dirty="0">
                <a:solidFill>
                  <a:srgbClr val="0000FF"/>
                </a:solidFill>
                <a:latin typeface="Arial" pitchFamily="34" charset="0"/>
                <a:cs typeface="Arial" pitchFamily="34" charset="0"/>
              </a:rPr>
              <a:t> Escriba la fórmula y el nombre de los compuestos formados por los siguientes elementos:</a:t>
            </a:r>
          </a:p>
          <a:p>
            <a:pPr marL="457200" indent="-457200" algn="just">
              <a:buNone/>
              <a:defRPr/>
            </a:pPr>
            <a:endParaRPr lang="es-CL" sz="800" b="1" kern="0" dirty="0">
              <a:solidFill>
                <a:srgbClr val="0000FF"/>
              </a:solidFill>
              <a:latin typeface="Arial" pitchFamily="34" charset="0"/>
              <a:cs typeface="Arial" pitchFamily="34" charset="0"/>
            </a:endParaRPr>
          </a:p>
          <a:p>
            <a:pPr marL="457200" indent="-457200" algn="just">
              <a:buNone/>
              <a:defRPr/>
            </a:pPr>
            <a:r>
              <a:rPr lang="es-CL" sz="2000" b="1" kern="0" dirty="0">
                <a:solidFill>
                  <a:srgbClr val="0000FF"/>
                </a:solidFill>
                <a:latin typeface="Arial" pitchFamily="34" charset="0"/>
                <a:cs typeface="Arial" pitchFamily="34" charset="0"/>
              </a:rPr>
              <a:t>	a.	plata y azufre			b.     potasio y cloro</a:t>
            </a:r>
          </a:p>
          <a:p>
            <a:pPr marL="457200" indent="-457200" algn="just">
              <a:buNone/>
              <a:defRPr/>
            </a:pPr>
            <a:r>
              <a:rPr lang="es-CL" sz="2000" b="1" kern="0" dirty="0">
                <a:solidFill>
                  <a:srgbClr val="0000FF"/>
                </a:solidFill>
                <a:latin typeface="Arial" pitchFamily="34" charset="0"/>
                <a:cs typeface="Arial" pitchFamily="34" charset="0"/>
              </a:rPr>
              <a:t>	c.	estroncio y oxígeno		d.     bromo y aluminio</a:t>
            </a:r>
          </a:p>
          <a:p>
            <a:pPr marL="457200" indent="-457200" algn="just">
              <a:buNone/>
              <a:defRPr/>
            </a:pPr>
            <a:r>
              <a:rPr lang="es-CL" sz="2000" b="1" kern="0" dirty="0">
                <a:solidFill>
                  <a:srgbClr val="0000FF"/>
                </a:solidFill>
                <a:latin typeface="Arial" pitchFamily="34" charset="0"/>
                <a:cs typeface="Arial" pitchFamily="34" charset="0"/>
              </a:rPr>
              <a:t>	e.	nitrógeno y manganeso (IV)	f.      magnesio y fósforo</a:t>
            </a:r>
            <a:endParaRPr lang="es-ES" sz="2000" b="1" dirty="0">
              <a:solidFill>
                <a:srgbClr val="0000CC"/>
              </a:solidFill>
              <a:latin typeface="Arial" pitchFamily="34" charset="0"/>
              <a:cs typeface="Arial" pitchFamily="34" charset="0"/>
            </a:endParaRPr>
          </a:p>
          <a:p>
            <a:pPr marL="457200" indent="-457200" algn="just" eaLnBrk="1" fontAlgn="auto" hangingPunct="1">
              <a:spcAft>
                <a:spcPts val="0"/>
              </a:spcAft>
              <a:buFont typeface="Arial" panose="020B0604020202020204" pitchFamily="34" charset="0"/>
              <a:buNone/>
              <a:defRPr/>
            </a:pPr>
            <a:endParaRPr lang="es-ES" sz="2000" b="1" dirty="0">
              <a:solidFill>
                <a:srgbClr val="0000CC"/>
              </a:solidFill>
              <a:latin typeface="Arial" pitchFamily="34" charset="0"/>
              <a:cs typeface="Arial" pitchFamily="34" charset="0"/>
            </a:endParaRPr>
          </a:p>
          <a:p>
            <a:pPr marL="0" indent="0" algn="just" eaLnBrk="1" fontAlgn="auto" hangingPunct="1">
              <a:spcAft>
                <a:spcPts val="0"/>
              </a:spcAft>
              <a:buFont typeface="Arial" panose="020B0604020202020204" pitchFamily="34" charset="0"/>
              <a:buNone/>
              <a:defRPr/>
            </a:pPr>
            <a:r>
              <a:rPr lang="es-ES" sz="2000" b="1" dirty="0">
                <a:solidFill>
                  <a:srgbClr val="0000CC"/>
                </a:solidFill>
                <a:latin typeface="Arial" pitchFamily="34" charset="0"/>
                <a:cs typeface="Arial" pitchFamily="34" charset="0"/>
              </a:rPr>
              <a:t>            </a:t>
            </a:r>
          </a:p>
          <a:p>
            <a:pPr marL="0" indent="0" algn="just" eaLnBrk="1" fontAlgn="auto" hangingPunct="1">
              <a:spcAft>
                <a:spcPts val="0"/>
              </a:spcAft>
              <a:buFont typeface="Arial" panose="020B0604020202020204" pitchFamily="34" charset="0"/>
              <a:buNone/>
              <a:defRPr/>
            </a:pPr>
            <a:endParaRPr lang="es-CL" sz="2000" b="1" dirty="0">
              <a:latin typeface="Arial" pitchFamily="34" charset="0"/>
              <a:cs typeface="Arial" pitchFamily="34" charset="0"/>
            </a:endParaRPr>
          </a:p>
        </p:txBody>
      </p:sp>
    </p:spTree>
    <p:custDataLst>
      <p:tags r:id="rId1"/>
    </p:custData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1392767" y="1034504"/>
            <a:ext cx="9984317" cy="522288"/>
          </a:xfrm>
          <a:prstGeom prst="rect">
            <a:avLst/>
          </a:prstGeom>
          <a:noFill/>
          <a:ln w="9525">
            <a:noFill/>
            <a:miter lim="800000"/>
            <a:headEnd/>
            <a:tailEnd/>
          </a:ln>
        </p:spPr>
        <p:txBody>
          <a:bodyPr>
            <a:spAutoFit/>
          </a:bodyPr>
          <a:lstStyle/>
          <a:p>
            <a:pPr algn="ctr" eaLnBrk="1" hangingPunct="1"/>
            <a:r>
              <a:rPr lang="es-CL" altLang="es-MX" sz="2800" b="1" dirty="0">
                <a:solidFill>
                  <a:srgbClr val="0000FF"/>
                </a:solidFill>
              </a:rPr>
              <a:t>ACTIVIDADES EN HORARIO AUTÓNOMO……..</a:t>
            </a:r>
          </a:p>
        </p:txBody>
      </p:sp>
      <p:sp>
        <p:nvSpPr>
          <p:cNvPr id="9" name="8 CuadroTexto"/>
          <p:cNvSpPr txBox="1">
            <a:spLocks noChangeArrowheads="1"/>
          </p:cNvSpPr>
          <p:nvPr/>
        </p:nvSpPr>
        <p:spPr bwMode="auto">
          <a:xfrm>
            <a:off x="1295401" y="2476053"/>
            <a:ext cx="9986433" cy="1815882"/>
          </a:xfrm>
          <a:prstGeom prst="rect">
            <a:avLst/>
          </a:prstGeom>
          <a:noFill/>
          <a:ln w="9525">
            <a:noFill/>
            <a:miter lim="800000"/>
            <a:headEnd/>
            <a:tailEnd/>
          </a:ln>
        </p:spPr>
        <p:txBody>
          <a:bodyPr>
            <a:spAutoFit/>
          </a:bodyPr>
          <a:lstStyle/>
          <a:p>
            <a:pPr algn="ctr" eaLnBrk="1" hangingPunct="1"/>
            <a:r>
              <a:rPr lang="es-CL" altLang="es-MX" sz="2800" b="1" dirty="0">
                <a:solidFill>
                  <a:srgbClr val="0000FF"/>
                </a:solidFill>
              </a:rPr>
              <a:t>CON LAS TABLAS QUE REPRESENTAN A ALGUNOS IONES Y CON LA AYUDA DEL SIMPATIQUIM, ESCRIBIR LA FÓRMULA QUÍMICA Y EL NOMBRE QUÍMICO DE COMPUESTOS BINARIOS Y TERNARIOS.</a:t>
            </a:r>
          </a:p>
        </p:txBody>
      </p:sp>
    </p:spTree>
    <p:custDataLst>
      <p:tags r:id="rId1"/>
    </p:custDataLst>
    <p:extLst>
      <p:ext uri="{BB962C8B-B14F-4D97-AF65-F5344CB8AC3E}">
        <p14:creationId xmlns:p14="http://schemas.microsoft.com/office/powerpoint/2010/main" val="385139584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1 Imagen" descr="http://www.seguridadypromociondelasalud.com/n111/img/art_3_04.jpg"/>
          <p:cNvPicPr>
            <a:picLocks noChangeAspect="1" noChangeArrowheads="1"/>
          </p:cNvPicPr>
          <p:nvPr/>
        </p:nvPicPr>
        <p:blipFill>
          <a:blip r:embed="rId2" cstate="print"/>
          <a:srcRect/>
          <a:stretch>
            <a:fillRect/>
          </a:stretch>
        </p:blipFill>
        <p:spPr bwMode="auto">
          <a:xfrm>
            <a:off x="2351093" y="693745"/>
            <a:ext cx="4346575" cy="2879725"/>
          </a:xfrm>
          <a:prstGeom prst="rect">
            <a:avLst/>
          </a:prstGeom>
          <a:noFill/>
          <a:ln w="9525">
            <a:noFill/>
            <a:miter lim="800000"/>
            <a:headEnd/>
            <a:tailEnd/>
          </a:ln>
        </p:spPr>
      </p:pic>
      <p:pic>
        <p:nvPicPr>
          <p:cNvPr id="26627" name="2 Imagen" descr="http://biologiaygeologia.org/unidadbio/a_ctma/u5_biosfera/u5_t2contenidof/azufre.png"/>
          <p:cNvPicPr>
            <a:picLocks noChangeAspect="1" noChangeArrowheads="1"/>
          </p:cNvPicPr>
          <p:nvPr/>
        </p:nvPicPr>
        <p:blipFill>
          <a:blip r:embed="rId3" cstate="print"/>
          <a:srcRect t="1093" b="53822"/>
          <a:stretch>
            <a:fillRect/>
          </a:stretch>
        </p:blipFill>
        <p:spPr bwMode="auto">
          <a:xfrm>
            <a:off x="4662493" y="3573470"/>
            <a:ext cx="5610225" cy="2973387"/>
          </a:xfrm>
          <a:prstGeom prst="rect">
            <a:avLst/>
          </a:prstGeom>
          <a:noFill/>
          <a:ln w="9525">
            <a:noFill/>
            <a:miter lim="800000"/>
            <a:headEnd/>
            <a:tailEnd/>
          </a:ln>
        </p:spPr>
      </p:pic>
      <p:sp>
        <p:nvSpPr>
          <p:cNvPr id="26628" name="1 CuadroTexto"/>
          <p:cNvSpPr txBox="1">
            <a:spLocks noChangeArrowheads="1"/>
          </p:cNvSpPr>
          <p:nvPr/>
        </p:nvSpPr>
        <p:spPr bwMode="auto">
          <a:xfrm>
            <a:off x="1775520" y="148570"/>
            <a:ext cx="8568952" cy="400110"/>
          </a:xfrm>
          <a:prstGeom prst="rect">
            <a:avLst/>
          </a:prstGeom>
          <a:noFill/>
          <a:ln w="9525">
            <a:noFill/>
            <a:miter lim="800000"/>
            <a:headEnd/>
            <a:tailEnd/>
          </a:ln>
        </p:spPr>
        <p:txBody>
          <a:bodyPr wrap="square">
            <a:spAutoFit/>
          </a:bodyPr>
          <a:lstStyle/>
          <a:p>
            <a:pPr algn="ctr"/>
            <a:r>
              <a:rPr lang="es-CL" altLang="es-CL" sz="2000" b="1" dirty="0">
                <a:solidFill>
                  <a:srgbClr val="0000FF"/>
                </a:solidFill>
                <a:latin typeface="Arial" pitchFamily="34" charset="0"/>
                <a:cs typeface="Arial" pitchFamily="34" charset="0"/>
              </a:rPr>
              <a:t>¿CÓMO SE NOMBRAN LOS COMPUESTOS QUE SE OBSERVAN?</a:t>
            </a:r>
          </a:p>
        </p:txBody>
      </p:sp>
    </p:spTree>
  </p:cSld>
  <p:clrMapOvr>
    <a:masterClrMapping/>
  </p:clrMapOvr>
  <p:transition spd="slow">
    <p:spli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Forma"/>
          <p:cNvSpPr/>
          <p:nvPr/>
        </p:nvSpPr>
        <p:spPr>
          <a:xfrm>
            <a:off x="2152650" y="332656"/>
            <a:ext cx="7038975" cy="3968750"/>
          </a:xfrm>
          <a:prstGeom prst="swooshArrow">
            <a:avLst>
              <a:gd name="adj1" fmla="val 25000"/>
              <a:gd name="adj2" fmla="val 25000"/>
            </a:avLst>
          </a:prstGeom>
          <a:solidFill>
            <a:srgbClr val="00B050"/>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5 Elipse"/>
          <p:cNvSpPr/>
          <p:nvPr/>
        </p:nvSpPr>
        <p:spPr>
          <a:xfrm>
            <a:off x="2495154" y="3685009"/>
            <a:ext cx="144462" cy="12223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6 CuadroTexto"/>
          <p:cNvSpPr txBox="1"/>
          <p:nvPr/>
        </p:nvSpPr>
        <p:spPr>
          <a:xfrm>
            <a:off x="1487488" y="3304009"/>
            <a:ext cx="1223963" cy="431800"/>
          </a:xfrm>
          <a:prstGeom prst="rect">
            <a:avLst/>
          </a:prstGeom>
          <a:noFill/>
        </p:spPr>
        <p:txBody>
          <a:bodyPr>
            <a:spAutoFit/>
          </a:bodyPr>
          <a:lstStyle/>
          <a:p>
            <a:pPr eaLnBrk="1" hangingPunct="1">
              <a:defRPr/>
            </a:pPr>
            <a:r>
              <a:rPr lang="es-MX" sz="1100" b="1" dirty="0">
                <a:solidFill>
                  <a:schemeClr val="tx1">
                    <a:lumMod val="95000"/>
                    <a:lumOff val="5000"/>
                  </a:schemeClr>
                </a:solidFill>
                <a:cs typeface="Arial" pitchFamily="34" charset="0"/>
              </a:rPr>
              <a:t>¿Qué vamos a hacer?...</a:t>
            </a:r>
            <a:endParaRPr lang="es-MX" sz="1100" dirty="0">
              <a:cs typeface="Arial" pitchFamily="34" charset="0"/>
            </a:endParaRPr>
          </a:p>
        </p:txBody>
      </p:sp>
      <p:sp>
        <p:nvSpPr>
          <p:cNvPr id="11" name="10 Elipse"/>
          <p:cNvSpPr/>
          <p:nvPr/>
        </p:nvSpPr>
        <p:spPr>
          <a:xfrm>
            <a:off x="4754563" y="1953047"/>
            <a:ext cx="336550" cy="336550"/>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12 CuadroTexto"/>
          <p:cNvSpPr txBox="1"/>
          <p:nvPr/>
        </p:nvSpPr>
        <p:spPr>
          <a:xfrm>
            <a:off x="3790951" y="1502197"/>
            <a:ext cx="1366837" cy="430212"/>
          </a:xfrm>
          <a:prstGeom prst="rect">
            <a:avLst/>
          </a:prstGeom>
          <a:noFill/>
        </p:spPr>
        <p:txBody>
          <a:bodyPr>
            <a:spAutoFit/>
          </a:bodyPr>
          <a:lstStyle/>
          <a:p>
            <a:pPr eaLnBrk="1" hangingPunct="1">
              <a:defRPr/>
            </a:pPr>
            <a:r>
              <a:rPr lang="es-MX" sz="1100" b="1" dirty="0">
                <a:solidFill>
                  <a:schemeClr val="tx1">
                    <a:lumMod val="95000"/>
                    <a:lumOff val="5000"/>
                  </a:schemeClr>
                </a:solidFill>
                <a:cs typeface="Arial" pitchFamily="34" charset="0"/>
              </a:rPr>
              <a:t>¿Cómo lo vamos a hacer?...</a:t>
            </a:r>
            <a:endParaRPr lang="es-MX" sz="1100" dirty="0">
              <a:cs typeface="Arial" pitchFamily="34" charset="0"/>
            </a:endParaRPr>
          </a:p>
        </p:txBody>
      </p:sp>
      <p:sp>
        <p:nvSpPr>
          <p:cNvPr id="14" name="13 CuadroTexto"/>
          <p:cNvSpPr txBox="1">
            <a:spLocks noChangeArrowheads="1"/>
          </p:cNvSpPr>
          <p:nvPr/>
        </p:nvSpPr>
        <p:spPr bwMode="auto">
          <a:xfrm>
            <a:off x="4979539" y="2284417"/>
            <a:ext cx="1476501"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MX" altLang="es-MX" sz="1100" b="1" dirty="0">
                <a:solidFill>
                  <a:srgbClr val="FF0000"/>
                </a:solidFill>
                <a:latin typeface="Arial" panose="020B0604020202020204" pitchFamily="34" charset="0"/>
                <a:cs typeface="Arial" panose="020B0604020202020204" pitchFamily="34" charset="0"/>
              </a:rPr>
              <a:t>Usando textos de Química, el estilo de aprendizaje de cada uno, la información en la web, videos de </a:t>
            </a:r>
            <a:r>
              <a:rPr lang="es-MX" altLang="es-MX" sz="1100" b="1" dirty="0" err="1">
                <a:solidFill>
                  <a:srgbClr val="FF0000"/>
                </a:solidFill>
                <a:latin typeface="Arial" panose="020B0604020202020204" pitchFamily="34" charset="0"/>
                <a:cs typeface="Arial" panose="020B0604020202020204" pitchFamily="34" charset="0"/>
              </a:rPr>
              <a:t>youtube</a:t>
            </a:r>
            <a:r>
              <a:rPr lang="es-MX" altLang="es-MX" sz="1100" b="1" dirty="0">
                <a:solidFill>
                  <a:srgbClr val="FF0000"/>
                </a:solidFill>
                <a:latin typeface="Arial" panose="020B0604020202020204" pitchFamily="34" charset="0"/>
                <a:cs typeface="Arial" panose="020B0604020202020204" pitchFamily="34" charset="0"/>
              </a:rPr>
              <a:t>, la metodología C+OSCAR,  las reglas de la IUPAC  desarrollando  de esta manera destrezas y/o habilidades cognitivas y sociales.</a:t>
            </a:r>
            <a:endParaRPr lang="es-MX" altLang="es-MX" sz="1100" dirty="0">
              <a:solidFill>
                <a:srgbClr val="FF0000"/>
              </a:solidFill>
              <a:latin typeface="Arial" panose="020B0604020202020204" pitchFamily="34" charset="0"/>
              <a:cs typeface="Arial" panose="020B0604020202020204" pitchFamily="34" charset="0"/>
            </a:endParaRPr>
          </a:p>
        </p:txBody>
      </p:sp>
      <p:sp>
        <p:nvSpPr>
          <p:cNvPr id="16" name="15 Elipse"/>
          <p:cNvSpPr/>
          <p:nvPr/>
        </p:nvSpPr>
        <p:spPr>
          <a:xfrm>
            <a:off x="6513513" y="1359322"/>
            <a:ext cx="446088" cy="446087"/>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17 Rectángulo"/>
          <p:cNvSpPr/>
          <p:nvPr/>
        </p:nvSpPr>
        <p:spPr>
          <a:xfrm>
            <a:off x="6311901" y="2891259"/>
            <a:ext cx="1727200" cy="118903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19 CuadroTexto"/>
          <p:cNvSpPr txBox="1">
            <a:spLocks noChangeArrowheads="1"/>
          </p:cNvSpPr>
          <p:nvPr/>
        </p:nvSpPr>
        <p:spPr bwMode="auto">
          <a:xfrm>
            <a:off x="6744618" y="1772816"/>
            <a:ext cx="1871662"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_tradnl" altLang="es-CL" sz="1100" b="1" dirty="0">
                <a:solidFill>
                  <a:srgbClr val="FF0000"/>
                </a:solidFill>
                <a:latin typeface="Arial" panose="020B0604020202020204" pitchFamily="34" charset="0"/>
                <a:cs typeface="Arial" panose="020B0604020202020204" pitchFamily="34" charset="0"/>
              </a:rPr>
              <a:t>Se desarrollan las destrezas y/o habilidades cognitivas de:</a:t>
            </a:r>
            <a:r>
              <a:rPr lang="es-ES_tradnl" altLang="es-MX" sz="1100" b="1" dirty="0">
                <a:solidFill>
                  <a:srgbClr val="FF0000"/>
                </a:solidFill>
                <a:latin typeface="Arial" panose="020B0604020202020204" pitchFamily="34" charset="0"/>
                <a:cs typeface="Arial" panose="020B0604020202020204" pitchFamily="34" charset="0"/>
              </a:rPr>
              <a:t> </a:t>
            </a:r>
            <a:r>
              <a:rPr lang="es-ES_tradnl" altLang="es-MX" sz="1100" b="1" dirty="0">
                <a:solidFill>
                  <a:srgbClr val="0000FF"/>
                </a:solidFill>
                <a:latin typeface="Arial" panose="020B0604020202020204" pitchFamily="34" charset="0"/>
                <a:cs typeface="Arial" panose="020B0604020202020204" pitchFamily="34" charset="0"/>
              </a:rPr>
              <a:t>clasificar, relacionar, identificar, comparar, describir y analizar </a:t>
            </a:r>
            <a:r>
              <a:rPr lang="es-ES_tradnl" altLang="es-MX" sz="1100" b="1" dirty="0">
                <a:solidFill>
                  <a:srgbClr val="FF0000"/>
                </a:solidFill>
                <a:latin typeface="Arial" panose="020B0604020202020204" pitchFamily="34" charset="0"/>
                <a:cs typeface="Arial" panose="020B0604020202020204" pitchFamily="34" charset="0"/>
              </a:rPr>
              <a:t>los diferentes compuestos químicos y </a:t>
            </a:r>
            <a:r>
              <a:rPr lang="es-ES" altLang="es-MX" sz="1100" b="1" dirty="0">
                <a:solidFill>
                  <a:srgbClr val="FF0000"/>
                </a:solidFill>
                <a:latin typeface="Arial" panose="020B0604020202020204" pitchFamily="34" charset="0"/>
                <a:cs typeface="Arial" panose="020B0604020202020204" pitchFamily="34" charset="0"/>
              </a:rPr>
              <a:t>también, las habilidades sociales: </a:t>
            </a:r>
            <a:r>
              <a:rPr lang="es-ES" altLang="es-MX" sz="1100" b="1" dirty="0">
                <a:solidFill>
                  <a:srgbClr val="0000FF"/>
                </a:solidFill>
                <a:latin typeface="Arial" panose="020B0604020202020204" pitchFamily="34" charset="0"/>
                <a:cs typeface="Arial" panose="020B0604020202020204" pitchFamily="34" charset="0"/>
              </a:rPr>
              <a:t>iniciativa, toma de decisiones, perseverancia, pensamiento crítico, auto aprendizaje, entre otras</a:t>
            </a:r>
            <a:r>
              <a:rPr lang="es-ES" altLang="es-MX" sz="1100" b="1" dirty="0">
                <a:solidFill>
                  <a:srgbClr val="FF0000"/>
                </a:solidFill>
                <a:latin typeface="Arial" panose="020B0604020202020204" pitchFamily="34" charset="0"/>
                <a:cs typeface="Arial" panose="020B0604020202020204" pitchFamily="34" charset="0"/>
              </a:rPr>
              <a:t>, para</a:t>
            </a:r>
            <a:r>
              <a:rPr lang="es-ES_tradnl" altLang="es-MX" sz="1100" b="1" dirty="0">
                <a:solidFill>
                  <a:srgbClr val="0000FF"/>
                </a:solidFill>
                <a:latin typeface="Arial" panose="020B0604020202020204" pitchFamily="34" charset="0"/>
                <a:cs typeface="Arial" panose="020B0604020202020204" pitchFamily="34" charset="0"/>
              </a:rPr>
              <a:t>  representar y escribir</a:t>
            </a:r>
            <a:r>
              <a:rPr lang="es-ES_tradnl" altLang="es-MX" sz="1100" b="1" dirty="0">
                <a:solidFill>
                  <a:srgbClr val="FF0000"/>
                </a:solidFill>
                <a:latin typeface="Arial" panose="020B0604020202020204" pitchFamily="34" charset="0"/>
                <a:cs typeface="Arial" panose="020B0604020202020204" pitchFamily="34" charset="0"/>
              </a:rPr>
              <a:t>, usando las normas y reglas de la IUPAC, el nombre y la fórmula química de compuestos inorgánicos que permitan describir las reacciones químicas llevadas a cabo en procesos industriales. </a:t>
            </a:r>
          </a:p>
        </p:txBody>
      </p:sp>
      <p:sp>
        <p:nvSpPr>
          <p:cNvPr id="21" name="20 CuadroTexto"/>
          <p:cNvSpPr txBox="1"/>
          <p:nvPr/>
        </p:nvSpPr>
        <p:spPr>
          <a:xfrm>
            <a:off x="9048328" y="596677"/>
            <a:ext cx="2305050" cy="600075"/>
          </a:xfrm>
          <a:prstGeom prst="rect">
            <a:avLst/>
          </a:prstGeom>
          <a:noFill/>
        </p:spPr>
        <p:txBody>
          <a:bodyPr>
            <a:spAutoFit/>
          </a:bodyPr>
          <a:lstStyle/>
          <a:p>
            <a:pPr eaLnBrk="1" hangingPunct="1">
              <a:defRPr/>
            </a:pPr>
            <a:r>
              <a:rPr lang="es-MX" sz="1100" b="1" dirty="0">
                <a:solidFill>
                  <a:schemeClr val="tx1">
                    <a:lumMod val="95000"/>
                    <a:lumOff val="5000"/>
                  </a:schemeClr>
                </a:solidFill>
                <a:cs typeface="Arial" pitchFamily="34" charset="0"/>
              </a:rPr>
              <a:t>Nuestra Meta…. ¿Qué vamos a obtener con el nuevo aprendizaje?...</a:t>
            </a:r>
            <a:endParaRPr lang="es-MX" sz="1100" dirty="0">
              <a:cs typeface="Arial" pitchFamily="34" charset="0"/>
            </a:endParaRPr>
          </a:p>
        </p:txBody>
      </p:sp>
      <p:sp>
        <p:nvSpPr>
          <p:cNvPr id="22" name="21 Elipse"/>
          <p:cNvSpPr/>
          <p:nvPr/>
        </p:nvSpPr>
        <p:spPr>
          <a:xfrm>
            <a:off x="8167688" y="944984"/>
            <a:ext cx="596900" cy="598488"/>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25 CuadroTexto"/>
          <p:cNvSpPr txBox="1">
            <a:spLocks noChangeArrowheads="1"/>
          </p:cNvSpPr>
          <p:nvPr/>
        </p:nvSpPr>
        <p:spPr bwMode="auto">
          <a:xfrm>
            <a:off x="8869237" y="1340768"/>
            <a:ext cx="1619251"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_tradnl" altLang="es-MX" sz="1100" b="1" dirty="0">
                <a:solidFill>
                  <a:srgbClr val="FF0000"/>
                </a:solidFill>
                <a:latin typeface="Arial" panose="020B0604020202020204" pitchFamily="34" charset="0"/>
                <a:cs typeface="Arial" panose="020B0604020202020204" pitchFamily="34" charset="0"/>
              </a:rPr>
              <a:t>Las herramientas y el conocimiento necesario para: </a:t>
            </a:r>
            <a:r>
              <a:rPr lang="es-ES_tradnl" altLang="es-MX" sz="1100" b="1" dirty="0">
                <a:solidFill>
                  <a:srgbClr val="3333FF"/>
                </a:solidFill>
                <a:latin typeface="Arial" panose="020B0604020202020204" pitchFamily="34" charset="0"/>
                <a:cs typeface="Arial" panose="020B0604020202020204" pitchFamily="34" charset="0"/>
              </a:rPr>
              <a:t>clasificar, relacionar, analizar, generalizar,  argumentar, describir,  modelar, representar  y escribir </a:t>
            </a:r>
            <a:r>
              <a:rPr lang="es-ES_tradnl" altLang="es-MX" sz="1100" b="1" dirty="0">
                <a:solidFill>
                  <a:srgbClr val="FF0000"/>
                </a:solidFill>
                <a:latin typeface="Arial" panose="020B0604020202020204" pitchFamily="34" charset="0"/>
                <a:cs typeface="Arial" panose="020B0604020202020204" pitchFamily="34" charset="0"/>
              </a:rPr>
              <a:t>la nomenclatura de compuestos inorgánicos, usando las reglas de la IUPAC, el autoaprendizaje y el trabajo en equipo para resolver</a:t>
            </a:r>
            <a:r>
              <a:rPr lang="es-ES" altLang="es-MX" sz="1100" b="1" dirty="0">
                <a:solidFill>
                  <a:srgbClr val="FF0000"/>
                </a:solidFill>
                <a:latin typeface="Arial" panose="020B0604020202020204" pitchFamily="34" charset="0"/>
                <a:cs typeface="Arial" panose="020B0604020202020204" pitchFamily="34" charset="0"/>
              </a:rPr>
              <a:t> problemas cuantitativos que describen reacciones químicas que son llevadas a cabo en procesos industriales.</a:t>
            </a:r>
            <a:endParaRPr lang="es-CL" altLang="es-MX" sz="2400" dirty="0">
              <a:latin typeface="Arial" panose="020B0604020202020204" pitchFamily="34" charset="0"/>
              <a:cs typeface="Arial" panose="020B0604020202020204" pitchFamily="34" charset="0"/>
            </a:endParaRPr>
          </a:p>
        </p:txBody>
      </p:sp>
      <p:sp>
        <p:nvSpPr>
          <p:cNvPr id="27" name="26 CuadroTexto"/>
          <p:cNvSpPr txBox="1">
            <a:spLocks noChangeArrowheads="1"/>
          </p:cNvSpPr>
          <p:nvPr/>
        </p:nvSpPr>
        <p:spPr bwMode="auto">
          <a:xfrm>
            <a:off x="2423544" y="3789040"/>
            <a:ext cx="1152176" cy="1277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_tradnl" altLang="es-MX" sz="1100" b="1" dirty="0">
                <a:solidFill>
                  <a:srgbClr val="FF0000"/>
                </a:solidFill>
                <a:latin typeface="Arial" panose="020B0604020202020204" pitchFamily="34" charset="0"/>
                <a:cs typeface="Arial" panose="020B0604020202020204" pitchFamily="34" charset="0"/>
              </a:rPr>
              <a:t>Aplicar los conceptos de QUÍMICA asociados a la nomenclatura química inorgánica.</a:t>
            </a:r>
          </a:p>
        </p:txBody>
      </p:sp>
      <p:sp>
        <p:nvSpPr>
          <p:cNvPr id="24" name="23 Flecha derecha"/>
          <p:cNvSpPr/>
          <p:nvPr/>
        </p:nvSpPr>
        <p:spPr>
          <a:xfrm>
            <a:off x="2422526" y="5878214"/>
            <a:ext cx="7705922" cy="719138"/>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CL"/>
          </a:p>
        </p:txBody>
      </p:sp>
      <p:sp>
        <p:nvSpPr>
          <p:cNvPr id="25" name="24 CuadroTexto"/>
          <p:cNvSpPr txBox="1"/>
          <p:nvPr/>
        </p:nvSpPr>
        <p:spPr>
          <a:xfrm>
            <a:off x="2063751" y="2367384"/>
            <a:ext cx="1368425" cy="431800"/>
          </a:xfrm>
          <a:prstGeom prst="rect">
            <a:avLst/>
          </a:prstGeom>
          <a:noFill/>
        </p:spPr>
        <p:txBody>
          <a:bodyPr>
            <a:spAutoFit/>
          </a:bodyPr>
          <a:lstStyle/>
          <a:p>
            <a:pPr eaLnBrk="1" hangingPunct="1">
              <a:defRPr/>
            </a:pPr>
            <a:r>
              <a:rPr lang="es-MX" sz="1100" b="1" dirty="0">
                <a:solidFill>
                  <a:schemeClr val="tx1">
                    <a:lumMod val="95000"/>
                    <a:lumOff val="5000"/>
                  </a:schemeClr>
                </a:solidFill>
                <a:cs typeface="Arial" pitchFamily="34" charset="0"/>
              </a:rPr>
              <a:t>¿Por qué lo vamos a hacer?...</a:t>
            </a:r>
            <a:endParaRPr lang="es-MX" sz="1100" dirty="0">
              <a:cs typeface="Arial" pitchFamily="34" charset="0"/>
            </a:endParaRPr>
          </a:p>
        </p:txBody>
      </p:sp>
      <p:sp>
        <p:nvSpPr>
          <p:cNvPr id="28" name="27 Elipse"/>
          <p:cNvSpPr/>
          <p:nvPr/>
        </p:nvSpPr>
        <p:spPr>
          <a:xfrm>
            <a:off x="3359151" y="2799184"/>
            <a:ext cx="215900" cy="193675"/>
          </a:xfrm>
          <a:prstGeom prst="ellipse">
            <a:avLst/>
          </a:prstGeom>
          <a:solidFill>
            <a:srgbClr val="0000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28 CuadroTexto"/>
          <p:cNvSpPr txBox="1">
            <a:spLocks noChangeArrowheads="1"/>
          </p:cNvSpPr>
          <p:nvPr/>
        </p:nvSpPr>
        <p:spPr bwMode="auto">
          <a:xfrm>
            <a:off x="3575273" y="2852936"/>
            <a:ext cx="1296591" cy="2292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s-ES_tradnl" altLang="es-MX" sz="1100" b="1" dirty="0">
                <a:solidFill>
                  <a:srgbClr val="FF0000"/>
                </a:solidFill>
                <a:latin typeface="Arial" panose="020B0604020202020204" pitchFamily="34" charset="0"/>
                <a:cs typeface="Arial" panose="020B0604020202020204" pitchFamily="34" charset="0"/>
              </a:rPr>
              <a:t>Porque debemos adquirir el aprendizaje para: </a:t>
            </a:r>
            <a:r>
              <a:rPr lang="es-ES_tradnl" altLang="es-MX" sz="1100" b="1" dirty="0">
                <a:solidFill>
                  <a:srgbClr val="3333FF"/>
                </a:solidFill>
                <a:latin typeface="Arial" panose="020B0604020202020204" pitchFamily="34" charset="0"/>
                <a:cs typeface="Arial" panose="020B0604020202020204" pitchFamily="34" charset="0"/>
              </a:rPr>
              <a:t>“Usar la nomenclatura química inorgánica en la descripción de las reacciones químicas de procesos industriales”. </a:t>
            </a:r>
          </a:p>
        </p:txBody>
      </p:sp>
      <p:sp>
        <p:nvSpPr>
          <p:cNvPr id="23" name="22 CuadroTexto"/>
          <p:cNvSpPr txBox="1">
            <a:spLocks noChangeArrowheads="1"/>
          </p:cNvSpPr>
          <p:nvPr/>
        </p:nvSpPr>
        <p:spPr bwMode="auto">
          <a:xfrm>
            <a:off x="3181658" y="6021089"/>
            <a:ext cx="602919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CL" altLang="es-MX" sz="2400" b="1" dirty="0">
                <a:solidFill>
                  <a:srgbClr val="0000FF"/>
                </a:solidFill>
                <a:latin typeface="Arial" panose="020B0604020202020204" pitchFamily="34" charset="0"/>
              </a:rPr>
              <a:t>C + OSCAR</a:t>
            </a:r>
          </a:p>
        </p:txBody>
      </p:sp>
      <p:sp>
        <p:nvSpPr>
          <p:cNvPr id="32" name="41 CuadroTexto"/>
          <p:cNvSpPr txBox="1">
            <a:spLocks noChangeArrowheads="1"/>
          </p:cNvSpPr>
          <p:nvPr/>
        </p:nvSpPr>
        <p:spPr bwMode="auto">
          <a:xfrm>
            <a:off x="407988" y="201613"/>
            <a:ext cx="67675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s-CL" altLang="es-MX" sz="1600" b="1" dirty="0">
                <a:solidFill>
                  <a:srgbClr val="0000FF"/>
                </a:solidFill>
                <a:latin typeface="Arial" panose="020B0604020202020204" pitchFamily="34" charset="0"/>
                <a:cs typeface="Arial" panose="020B0604020202020204" pitchFamily="34" charset="0"/>
              </a:rPr>
              <a:t>ORGANIZADOR GRÁFICO QUE REPRESENTA EL PROCESO DE APRENDIZAJE PARA LA  NOMENCLATURA QUÍMICA INORGÁNICA</a:t>
            </a:r>
          </a:p>
        </p:txBody>
      </p:sp>
      <p:sp>
        <p:nvSpPr>
          <p:cNvPr id="8214" name="Text Box 22"/>
          <p:cNvSpPr txBox="1">
            <a:spLocks/>
          </p:cNvSpPr>
          <p:nvPr/>
        </p:nvSpPr>
        <p:spPr bwMode="auto">
          <a:xfrm>
            <a:off x="4583832" y="854844"/>
            <a:ext cx="23050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500"/>
              </a:spcBef>
              <a:spcAft>
                <a:spcPts val="500"/>
              </a:spcAft>
              <a:buFontTx/>
              <a:buNone/>
            </a:pPr>
            <a:r>
              <a:rPr lang="es-MX" altLang="es-CL" sz="1100" b="1" dirty="0">
                <a:solidFill>
                  <a:srgbClr val="0D0D0D"/>
                </a:solidFill>
                <a:latin typeface="Arial" panose="020B0604020202020204" pitchFamily="34" charset="0"/>
              </a:rPr>
              <a:t>¿Qué destrezas y/o habilidades se desarrollan y para qué?...</a:t>
            </a:r>
            <a:endParaRPr lang="es-CL" altLang="es-CL" sz="1100" dirty="0">
              <a:latin typeface="Arial" panose="020B0604020202020204" pitchFamily="34" charset="0"/>
            </a:endParaRPr>
          </a:p>
        </p:txBody>
      </p:sp>
    </p:spTree>
    <p:extLst>
      <p:ext uri="{BB962C8B-B14F-4D97-AF65-F5344CB8AC3E}">
        <p14:creationId xmlns:p14="http://schemas.microsoft.com/office/powerpoint/2010/main" val="386016210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8214"/>
                                        </p:tgtEl>
                                        <p:attrNameLst>
                                          <p:attrName>style.visibility</p:attrName>
                                        </p:attrNameLst>
                                      </p:cBhvr>
                                      <p:to>
                                        <p:strVal val="visible"/>
                                      </p:to>
                                    </p:set>
                                    <p:animEffect transition="in" filter="box(in)">
                                      <p:cBhvr>
                                        <p:cTn id="56" dur="500"/>
                                        <p:tgtEl>
                                          <p:spTgt spid="821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box(in)">
                                      <p:cBhvr>
                                        <p:cTn id="77" dur="500"/>
                                        <p:tgtEl>
                                          <p:spTgt spid="2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box(in)">
                                      <p:cBhvr>
                                        <p:cTn id="8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20" grpId="0"/>
      <p:bldP spid="21" grpId="0"/>
      <p:bldP spid="26" grpId="0"/>
      <p:bldP spid="27" grpId="0"/>
      <p:bldP spid="24" grpId="0" animBg="1"/>
      <p:bldP spid="25" grpId="0"/>
      <p:bldP spid="29" grpId="0"/>
      <p:bldP spid="23" grpId="0"/>
      <p:bldP spid="32" grpId="0"/>
      <p:bldP spid="82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1199456" y="5745450"/>
            <a:ext cx="97932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s-MX" altLang="es-MX" sz="2000" b="1" dirty="0">
                <a:solidFill>
                  <a:srgbClr val="FF0000"/>
                </a:solidFill>
                <a:latin typeface="Arial" panose="020B0604020202020204" pitchFamily="34" charset="0"/>
                <a:cs typeface="Arial" panose="020B0604020202020204" pitchFamily="34" charset="0"/>
              </a:rPr>
              <a:t>¿Cuál es la fórmula química y el nombre de los compuestos, iones y elemento que están involucrados en el CASO?.... </a:t>
            </a:r>
            <a:r>
              <a:rPr lang="es-MX" altLang="es-MX" sz="2000" b="1" dirty="0" err="1">
                <a:solidFill>
                  <a:srgbClr val="FF0000"/>
                </a:solidFill>
                <a:latin typeface="Arial" panose="020B0604020202020204" pitchFamily="34" charset="0"/>
                <a:cs typeface="Arial" panose="020B0604020202020204" pitchFamily="34" charset="0"/>
              </a:rPr>
              <a:t>Mmmmmmmm</a:t>
            </a:r>
            <a:r>
              <a:rPr lang="es-MX" altLang="es-MX" sz="2000" b="1" dirty="0">
                <a:solidFill>
                  <a:srgbClr val="FF0000"/>
                </a:solidFill>
                <a:latin typeface="Arial" panose="020B0604020202020204" pitchFamily="34" charset="0"/>
                <a:cs typeface="Arial" panose="020B0604020202020204" pitchFamily="34" charset="0"/>
              </a:rPr>
              <a:t>….</a:t>
            </a:r>
            <a:endParaRPr lang="es-CL" altLang="es-CL" sz="2000" dirty="0">
              <a:solidFill>
                <a:srgbClr val="FF0000"/>
              </a:solidFill>
              <a:latin typeface="Arial" panose="020B0604020202020204" pitchFamily="34" charset="0"/>
              <a:cs typeface="Arial" panose="020B0604020202020204" pitchFamily="34" charset="0"/>
            </a:endParaRPr>
          </a:p>
        </p:txBody>
      </p:sp>
      <p:sp>
        <p:nvSpPr>
          <p:cNvPr id="7" name="2 Marcador de contenido"/>
          <p:cNvSpPr>
            <a:spLocks noGrp="1"/>
          </p:cNvSpPr>
          <p:nvPr>
            <p:ph idx="1"/>
          </p:nvPr>
        </p:nvSpPr>
        <p:spPr>
          <a:xfrm>
            <a:off x="431800" y="764704"/>
            <a:ext cx="11352832" cy="4896544"/>
          </a:xfrm>
        </p:spPr>
        <p:txBody>
          <a:bodyPr/>
          <a:lstStyle/>
          <a:p>
            <a:pPr algn="just" eaLnBrk="1" hangingPunct="1"/>
            <a:r>
              <a:rPr lang="es-CL" altLang="es-MX" sz="1700" b="1" dirty="0">
                <a:solidFill>
                  <a:srgbClr val="0000FF"/>
                </a:solidFill>
                <a:latin typeface="Arial" charset="0"/>
                <a:cs typeface="Arial" charset="0"/>
              </a:rPr>
              <a:t>En una empresa minera ubicada en la comuna de Andacollo, se sospecha de una posible contaminación de un curso natural de agua aledaño a la planta de lixiviación de mineral de cobre. Lixiviación es aquel proceso mediante el cual, se extrae selectivamente un compuesto, presente en una fase sólida, a través de la disolución de las especies de interés, por medio de un agente </a:t>
            </a:r>
            <a:r>
              <a:rPr lang="es-CL" altLang="es-MX" sz="1700" b="1" dirty="0" err="1">
                <a:solidFill>
                  <a:srgbClr val="0000FF"/>
                </a:solidFill>
                <a:latin typeface="Arial" charset="0"/>
                <a:cs typeface="Arial" charset="0"/>
              </a:rPr>
              <a:t>lixiviante</a:t>
            </a:r>
            <a:r>
              <a:rPr lang="es-CL" altLang="es-MX" sz="1700" b="1" dirty="0">
                <a:solidFill>
                  <a:srgbClr val="0000FF"/>
                </a:solidFill>
                <a:latin typeface="Arial" charset="0"/>
                <a:cs typeface="Arial" charset="0"/>
              </a:rPr>
              <a:t> que transforma éstas especies en sales solubles. En el caso de la lixiviación de menas de cobre, el agente </a:t>
            </a:r>
            <a:r>
              <a:rPr lang="es-CL" altLang="es-MX" sz="1700" b="1" dirty="0" err="1">
                <a:solidFill>
                  <a:srgbClr val="0000FF"/>
                </a:solidFill>
                <a:latin typeface="Arial" charset="0"/>
                <a:cs typeface="Arial" charset="0"/>
              </a:rPr>
              <a:t>lixiviante</a:t>
            </a:r>
            <a:r>
              <a:rPr lang="es-CL" altLang="es-MX" sz="1700" b="1" dirty="0">
                <a:solidFill>
                  <a:srgbClr val="0000FF"/>
                </a:solidFill>
                <a:latin typeface="Arial" charset="0"/>
                <a:cs typeface="Arial" charset="0"/>
              </a:rPr>
              <a:t> es generalmente ácido sulfúrico y las sales solubles formadas son principalmente por iones sulfatos y cloruros.</a:t>
            </a:r>
          </a:p>
          <a:p>
            <a:pPr algn="just" eaLnBrk="1" hangingPunct="1"/>
            <a:r>
              <a:rPr lang="es-CL" altLang="es-MX" sz="1700" b="1" dirty="0">
                <a:solidFill>
                  <a:srgbClr val="0000FF"/>
                </a:solidFill>
                <a:latin typeface="Arial" charset="0"/>
                <a:cs typeface="Arial" charset="0"/>
              </a:rPr>
              <a:t>Como primera diligencia, usted ordena que se haga un análisis químico de una muestra de agua, encontrándose que contiene: </a:t>
            </a:r>
          </a:p>
          <a:p>
            <a:pPr marL="1614488" lvl="1" indent="-355600" algn="just" eaLnBrk="1" hangingPunct="1"/>
            <a:r>
              <a:rPr lang="es-CL" altLang="es-MX" sz="1700" b="1" dirty="0">
                <a:solidFill>
                  <a:srgbClr val="0000FF"/>
                </a:solidFill>
                <a:latin typeface="Arial" charset="0"/>
                <a:cs typeface="Arial" charset="0"/>
              </a:rPr>
              <a:t>ácido sulfúrico                         	1,6 g/m</a:t>
            </a:r>
            <a:r>
              <a:rPr lang="es-CL" altLang="es-MX" sz="1700" b="1" baseline="30000" dirty="0">
                <a:solidFill>
                  <a:srgbClr val="0000FF"/>
                </a:solidFill>
                <a:latin typeface="Arial" charset="0"/>
                <a:cs typeface="Arial" charset="0"/>
              </a:rPr>
              <a:t>3</a:t>
            </a:r>
            <a:r>
              <a:rPr lang="es-CL" altLang="es-MX" sz="1700" b="1" dirty="0">
                <a:solidFill>
                  <a:srgbClr val="0000FF"/>
                </a:solidFill>
                <a:latin typeface="Arial" charset="0"/>
                <a:cs typeface="Arial" charset="0"/>
              </a:rPr>
              <a:t>  </a:t>
            </a:r>
          </a:p>
          <a:p>
            <a:pPr marL="1614488" lvl="1" indent="-355600" algn="just" eaLnBrk="1" hangingPunct="1"/>
            <a:r>
              <a:rPr lang="es-CL" altLang="es-MX" sz="1700" b="1" dirty="0">
                <a:solidFill>
                  <a:srgbClr val="0000FF"/>
                </a:solidFill>
                <a:latin typeface="Arial" charset="0"/>
                <a:cs typeface="Arial" charset="0"/>
              </a:rPr>
              <a:t>cloruro de cobre (II)       		5,439 x 10</a:t>
            </a:r>
            <a:r>
              <a:rPr lang="es-CL" altLang="es-MX" sz="1700" b="1" baseline="30000" dirty="0">
                <a:solidFill>
                  <a:srgbClr val="0000FF"/>
                </a:solidFill>
                <a:latin typeface="Arial" charset="0"/>
                <a:cs typeface="Arial" charset="0"/>
              </a:rPr>
              <a:t>-7 </a:t>
            </a:r>
            <a:r>
              <a:rPr lang="es-CL" altLang="es-MX" sz="1700" b="1" dirty="0">
                <a:solidFill>
                  <a:srgbClr val="0000FF"/>
                </a:solidFill>
                <a:latin typeface="Arial" charset="0"/>
                <a:cs typeface="Arial" charset="0"/>
              </a:rPr>
              <a:t>toneladas/ pie</a:t>
            </a:r>
            <a:r>
              <a:rPr lang="es-CL" altLang="es-MX" sz="1700" b="1" baseline="30000" dirty="0">
                <a:solidFill>
                  <a:srgbClr val="0000FF"/>
                </a:solidFill>
                <a:latin typeface="Arial" charset="0"/>
                <a:cs typeface="Arial" charset="0"/>
              </a:rPr>
              <a:t>3</a:t>
            </a:r>
            <a:r>
              <a:rPr lang="es-CL" altLang="es-MX" sz="1700" b="1" dirty="0">
                <a:solidFill>
                  <a:srgbClr val="0000FF"/>
                </a:solidFill>
                <a:latin typeface="Arial" charset="0"/>
                <a:cs typeface="Arial" charset="0"/>
              </a:rPr>
              <a:t> </a:t>
            </a:r>
          </a:p>
          <a:p>
            <a:pPr marL="1614488" lvl="1" indent="-355600" algn="just" eaLnBrk="1" hangingPunct="1"/>
            <a:r>
              <a:rPr lang="es-CL" altLang="es-MX" sz="1700" b="1" dirty="0">
                <a:solidFill>
                  <a:srgbClr val="0000FF"/>
                </a:solidFill>
                <a:latin typeface="Arial" charset="0"/>
                <a:cs typeface="Arial" charset="0"/>
              </a:rPr>
              <a:t>sulfato de hierro (II)         		2,07 x 10</a:t>
            </a:r>
            <a:r>
              <a:rPr lang="es-CL" altLang="es-MX" sz="1700" b="1" baseline="30000" dirty="0">
                <a:solidFill>
                  <a:srgbClr val="0000FF"/>
                </a:solidFill>
                <a:latin typeface="Arial" charset="0"/>
                <a:cs typeface="Arial" charset="0"/>
              </a:rPr>
              <a:t>-5</a:t>
            </a:r>
            <a:r>
              <a:rPr lang="es-CL" altLang="es-MX" sz="1700" b="1" dirty="0">
                <a:solidFill>
                  <a:srgbClr val="0000FF"/>
                </a:solidFill>
                <a:latin typeface="Arial" charset="0"/>
                <a:cs typeface="Arial" charset="0"/>
              </a:rPr>
              <a:t> mg/m</a:t>
            </a:r>
            <a:r>
              <a:rPr lang="es-CL" altLang="es-MX" sz="1700" b="1" baseline="30000" dirty="0">
                <a:solidFill>
                  <a:srgbClr val="0000FF"/>
                </a:solidFill>
                <a:latin typeface="Arial" charset="0"/>
                <a:cs typeface="Arial" charset="0"/>
              </a:rPr>
              <a:t>3</a:t>
            </a:r>
            <a:endParaRPr lang="es-CL" altLang="es-MX" sz="1700" b="1" dirty="0">
              <a:solidFill>
                <a:srgbClr val="0000FF"/>
              </a:solidFill>
              <a:latin typeface="Arial" charset="0"/>
              <a:cs typeface="Arial" charset="0"/>
            </a:endParaRPr>
          </a:p>
          <a:p>
            <a:pPr marL="1614488" lvl="1" indent="-355600" algn="just" eaLnBrk="1" hangingPunct="1"/>
            <a:r>
              <a:rPr lang="es-CL" altLang="es-MX" sz="1700" b="1" dirty="0">
                <a:solidFill>
                  <a:srgbClr val="0000FF"/>
                </a:solidFill>
                <a:latin typeface="Arial" charset="0"/>
                <a:cs typeface="Arial" charset="0"/>
              </a:rPr>
              <a:t>sulfuro de cobre (I)			9,118 x 10</a:t>
            </a:r>
            <a:r>
              <a:rPr lang="es-CL" altLang="es-MX" sz="1700" b="1" baseline="30000" dirty="0">
                <a:solidFill>
                  <a:srgbClr val="0000FF"/>
                </a:solidFill>
                <a:latin typeface="Arial" charset="0"/>
                <a:cs typeface="Arial" charset="0"/>
              </a:rPr>
              <a:t>-4</a:t>
            </a:r>
            <a:r>
              <a:rPr lang="es-CL" altLang="es-MX" sz="1700" b="1" dirty="0">
                <a:solidFill>
                  <a:srgbClr val="0000FF"/>
                </a:solidFill>
                <a:latin typeface="Arial" charset="0"/>
                <a:cs typeface="Arial" charset="0"/>
              </a:rPr>
              <a:t> kg/pie</a:t>
            </a:r>
            <a:r>
              <a:rPr lang="es-CL" altLang="es-MX" sz="1700" b="1" baseline="30000" dirty="0">
                <a:solidFill>
                  <a:srgbClr val="0000FF"/>
                </a:solidFill>
                <a:latin typeface="Arial" charset="0"/>
                <a:cs typeface="Arial" charset="0"/>
              </a:rPr>
              <a:t>3</a:t>
            </a:r>
            <a:r>
              <a:rPr lang="es-CL" altLang="es-MX" sz="1700" b="1" dirty="0">
                <a:solidFill>
                  <a:srgbClr val="0000FF"/>
                </a:solidFill>
                <a:latin typeface="Arial" charset="0"/>
                <a:cs typeface="Arial" charset="0"/>
              </a:rPr>
              <a:t>                        </a:t>
            </a:r>
          </a:p>
          <a:p>
            <a:pPr algn="just" eaLnBrk="1" hangingPunct="1"/>
            <a:r>
              <a:rPr lang="es-CL" altLang="es-MX" sz="1700" b="1" dirty="0">
                <a:solidFill>
                  <a:srgbClr val="0000FF"/>
                </a:solidFill>
                <a:latin typeface="Arial" charset="0"/>
                <a:cs typeface="Arial" charset="0"/>
              </a:rPr>
              <a:t>Y en cantidades trazas las siguientes especies: óxido de silicio, sulfato de cobre (II), azufre, ion hierro (III), ion magnesio, ion cloruro, Fe</a:t>
            </a:r>
            <a:r>
              <a:rPr lang="es-CL" altLang="es-MX" sz="1700" b="1" baseline="-25000" dirty="0">
                <a:solidFill>
                  <a:srgbClr val="0000FF"/>
                </a:solidFill>
                <a:latin typeface="Arial" charset="0"/>
                <a:cs typeface="Arial" charset="0"/>
              </a:rPr>
              <a:t>2</a:t>
            </a:r>
            <a:r>
              <a:rPr lang="es-CL" altLang="es-MX" sz="1700" b="1" dirty="0">
                <a:solidFill>
                  <a:srgbClr val="0000FF"/>
                </a:solidFill>
                <a:latin typeface="Arial" charset="0"/>
                <a:cs typeface="Arial" charset="0"/>
              </a:rPr>
              <a:t>O</a:t>
            </a:r>
            <a:r>
              <a:rPr lang="es-CL" altLang="es-MX" sz="1700" b="1" baseline="-25000" dirty="0">
                <a:solidFill>
                  <a:srgbClr val="0000FF"/>
                </a:solidFill>
                <a:latin typeface="Arial" charset="0"/>
                <a:cs typeface="Arial" charset="0"/>
              </a:rPr>
              <a:t>3</a:t>
            </a:r>
            <a:r>
              <a:rPr lang="es-CL" altLang="es-MX" sz="1700" b="1" dirty="0">
                <a:solidFill>
                  <a:srgbClr val="0000FF"/>
                </a:solidFill>
                <a:latin typeface="Arial" charset="0"/>
                <a:cs typeface="Arial" charset="0"/>
              </a:rPr>
              <a:t>, MgCl</a:t>
            </a:r>
            <a:r>
              <a:rPr lang="es-CL" altLang="es-MX" sz="1700" b="1" baseline="-25000" dirty="0">
                <a:solidFill>
                  <a:srgbClr val="0000FF"/>
                </a:solidFill>
                <a:latin typeface="Arial" charset="0"/>
                <a:cs typeface="Arial" charset="0"/>
              </a:rPr>
              <a:t>2</a:t>
            </a:r>
            <a:r>
              <a:rPr lang="es-CL" altLang="es-MX" sz="1700" b="1" dirty="0">
                <a:solidFill>
                  <a:srgbClr val="0000FF"/>
                </a:solidFill>
                <a:latin typeface="Arial" charset="0"/>
                <a:cs typeface="Arial" charset="0"/>
              </a:rPr>
              <a:t>, CaCO</a:t>
            </a:r>
            <a:r>
              <a:rPr lang="es-CL" altLang="es-MX" sz="1700" b="1" baseline="-25000" dirty="0">
                <a:solidFill>
                  <a:srgbClr val="0000FF"/>
                </a:solidFill>
                <a:latin typeface="Arial" charset="0"/>
                <a:cs typeface="Arial" charset="0"/>
              </a:rPr>
              <a:t>3</a:t>
            </a:r>
            <a:r>
              <a:rPr lang="es-CL" altLang="es-MX" sz="1700" b="1" dirty="0">
                <a:solidFill>
                  <a:srgbClr val="0000FF"/>
                </a:solidFill>
                <a:latin typeface="Arial" charset="0"/>
                <a:cs typeface="Arial" charset="0"/>
              </a:rPr>
              <a:t> y Al</a:t>
            </a:r>
            <a:r>
              <a:rPr lang="es-CL" altLang="es-MX" sz="1700" b="1" baseline="-25000" dirty="0">
                <a:solidFill>
                  <a:srgbClr val="0000FF"/>
                </a:solidFill>
                <a:latin typeface="Arial" charset="0"/>
                <a:cs typeface="Arial" charset="0"/>
              </a:rPr>
              <a:t>2</a:t>
            </a:r>
            <a:r>
              <a:rPr lang="es-CL" altLang="es-MX" sz="1700" b="1" dirty="0">
                <a:solidFill>
                  <a:srgbClr val="0000FF"/>
                </a:solidFill>
                <a:latin typeface="Arial" charset="0"/>
                <a:cs typeface="Arial" charset="0"/>
              </a:rPr>
              <a:t>(H</a:t>
            </a:r>
            <a:r>
              <a:rPr lang="es-CL" altLang="es-MX" sz="1700" b="1" baseline="-25000" dirty="0">
                <a:solidFill>
                  <a:srgbClr val="0000FF"/>
                </a:solidFill>
                <a:latin typeface="Arial" charset="0"/>
                <a:cs typeface="Arial" charset="0"/>
              </a:rPr>
              <a:t>2</a:t>
            </a:r>
            <a:r>
              <a:rPr lang="es-CL" altLang="es-MX" sz="1700" b="1" dirty="0">
                <a:solidFill>
                  <a:srgbClr val="0000FF"/>
                </a:solidFill>
                <a:latin typeface="Arial" charset="0"/>
                <a:cs typeface="Arial" charset="0"/>
              </a:rPr>
              <a:t>P</a:t>
            </a:r>
            <a:r>
              <a:rPr lang="es-CL" altLang="es-MX" sz="1700" b="1" baseline="-25000" dirty="0">
                <a:solidFill>
                  <a:srgbClr val="0000FF"/>
                </a:solidFill>
                <a:latin typeface="Arial" charset="0"/>
                <a:cs typeface="Arial" charset="0"/>
              </a:rPr>
              <a:t>2</a:t>
            </a:r>
            <a:r>
              <a:rPr lang="es-CL" altLang="es-MX" sz="1700" b="1" dirty="0">
                <a:solidFill>
                  <a:srgbClr val="0000FF"/>
                </a:solidFill>
                <a:latin typeface="Arial" charset="0"/>
                <a:cs typeface="Arial" charset="0"/>
              </a:rPr>
              <a:t>O</a:t>
            </a:r>
            <a:r>
              <a:rPr lang="es-CL" altLang="es-MX" sz="1700" b="1" baseline="-25000" dirty="0">
                <a:solidFill>
                  <a:srgbClr val="0000FF"/>
                </a:solidFill>
                <a:latin typeface="Arial" charset="0"/>
                <a:cs typeface="Arial" charset="0"/>
              </a:rPr>
              <a:t>7</a:t>
            </a:r>
            <a:r>
              <a:rPr lang="es-CL" altLang="es-MX" sz="1700" b="1" dirty="0">
                <a:solidFill>
                  <a:srgbClr val="0000FF"/>
                </a:solidFill>
                <a:latin typeface="Arial" charset="0"/>
                <a:cs typeface="Arial" charset="0"/>
              </a:rPr>
              <a:t>)</a:t>
            </a:r>
            <a:r>
              <a:rPr lang="es-CL" altLang="es-MX" sz="1700" b="1" baseline="-25000" dirty="0">
                <a:solidFill>
                  <a:srgbClr val="0000FF"/>
                </a:solidFill>
                <a:latin typeface="Arial" charset="0"/>
                <a:cs typeface="Arial" charset="0"/>
              </a:rPr>
              <a:t>3</a:t>
            </a:r>
            <a:r>
              <a:rPr lang="es-CL" altLang="es-MX" sz="1700" b="1" dirty="0">
                <a:solidFill>
                  <a:srgbClr val="0000FF"/>
                </a:solidFill>
                <a:latin typeface="Arial" charset="0"/>
                <a:cs typeface="Arial" charset="0"/>
              </a:rPr>
              <a:t>.</a:t>
            </a:r>
          </a:p>
          <a:p>
            <a:pPr algn="just" eaLnBrk="1" hangingPunct="1">
              <a:buFontTx/>
              <a:buNone/>
            </a:pPr>
            <a:r>
              <a:rPr lang="es-CL" altLang="es-MX" sz="1700" b="1" dirty="0">
                <a:solidFill>
                  <a:srgbClr val="0000FF"/>
                </a:solidFill>
                <a:latin typeface="Arial" charset="0"/>
                <a:cs typeface="Arial" charset="0"/>
              </a:rPr>
              <a:t>	Para tomar las decisiones adecuadas respecto a este proceso de contaminación y usar el lenguaje adecuado, al ingeniero que esta a cargo de la investigación le salta la siguiente interrogante:	</a:t>
            </a:r>
          </a:p>
        </p:txBody>
      </p:sp>
      <p:sp>
        <p:nvSpPr>
          <p:cNvPr id="9" name="8 CuadroTexto"/>
          <p:cNvSpPr txBox="1"/>
          <p:nvPr/>
        </p:nvSpPr>
        <p:spPr>
          <a:xfrm>
            <a:off x="4655840" y="188640"/>
            <a:ext cx="2952328" cy="523220"/>
          </a:xfrm>
          <a:prstGeom prst="rect">
            <a:avLst/>
          </a:prstGeom>
          <a:noFill/>
        </p:spPr>
        <p:txBody>
          <a:bodyPr wrap="square" rtlCol="0">
            <a:spAutoFit/>
          </a:bodyPr>
          <a:lstStyle/>
          <a:p>
            <a:pPr algn="ctr"/>
            <a:r>
              <a:rPr lang="es-CL" sz="2800" b="1" dirty="0">
                <a:solidFill>
                  <a:srgbClr val="0000FF"/>
                </a:solidFill>
              </a:rPr>
              <a:t>CASO</a:t>
            </a: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ox(in)">
                                      <p:cBhvr>
                                        <p:cTn id="17" dur="500"/>
                                        <p:tgtEl>
                                          <p:spTgt spid="7">
                                            <p:txEl>
                                              <p:pRg st="1" end="1"/>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ox(in)">
                                      <p:cBhvr>
                                        <p:cTn id="20" dur="500"/>
                                        <p:tgtEl>
                                          <p:spTgt spid="7">
                                            <p:txEl>
                                              <p:pRg st="2" end="2"/>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box(in)">
                                      <p:cBhvr>
                                        <p:cTn id="23" dur="500"/>
                                        <p:tgtEl>
                                          <p:spTgt spid="7">
                                            <p:txEl>
                                              <p:pRg st="3" end="3"/>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box(in)">
                                      <p:cBhvr>
                                        <p:cTn id="26" dur="500"/>
                                        <p:tgtEl>
                                          <p:spTgt spid="7">
                                            <p:txEl>
                                              <p:pRg st="4" end="4"/>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box(in)">
                                      <p:cBhvr>
                                        <p:cTn id="29" dur="500"/>
                                        <p:tgtEl>
                                          <p:spTgt spid="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box(in)">
                                      <p:cBhvr>
                                        <p:cTn id="34" dur="500"/>
                                        <p:tgtEl>
                                          <p:spTgt spid="7">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box(in)">
                                      <p:cBhvr>
                                        <p:cTn id="39" dur="500"/>
                                        <p:tgtEl>
                                          <p:spTgt spid="7">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1 Marcador de contenido"/>
          <p:cNvSpPr>
            <a:spLocks noGrp="1"/>
          </p:cNvSpPr>
          <p:nvPr>
            <p:ph idx="1"/>
          </p:nvPr>
        </p:nvSpPr>
        <p:spPr>
          <a:xfrm>
            <a:off x="1199456" y="4222527"/>
            <a:ext cx="9793816" cy="1942777"/>
          </a:xfrm>
        </p:spPr>
        <p:txBody>
          <a:bodyPr/>
          <a:lstStyle/>
          <a:p>
            <a:pPr algn="just" eaLnBrk="1" hangingPunct="1">
              <a:buNone/>
            </a:pPr>
            <a:r>
              <a:rPr lang="es-MX" altLang="es-MX" sz="2400" b="1" dirty="0">
                <a:solidFill>
                  <a:srgbClr val="0000FF"/>
                </a:solidFill>
                <a:latin typeface="Arial" charset="0"/>
                <a:cs typeface="Arial" charset="0"/>
              </a:rPr>
              <a:t>	¿Cuáles son los requerimientos que se necesitan conocer y aprender, para: organizar, seleccionar, conceptualizar, comparar, clasificar, analizar, aplicar, argumentar, representar, reflexionar, modelar y usar correctamente el lenguaje químico???</a:t>
            </a:r>
          </a:p>
        </p:txBody>
      </p:sp>
      <p:sp>
        <p:nvSpPr>
          <p:cNvPr id="5" name="4 CuadroTexto"/>
          <p:cNvSpPr txBox="1">
            <a:spLocks noChangeArrowheads="1"/>
          </p:cNvSpPr>
          <p:nvPr/>
        </p:nvSpPr>
        <p:spPr bwMode="auto">
          <a:xfrm>
            <a:off x="1392767" y="2309971"/>
            <a:ext cx="9696451" cy="830997"/>
          </a:xfrm>
          <a:prstGeom prst="rect">
            <a:avLst/>
          </a:prstGeom>
          <a:noFill/>
          <a:ln w="9525">
            <a:noFill/>
            <a:miter lim="800000"/>
            <a:headEnd/>
            <a:tailEnd/>
          </a:ln>
        </p:spPr>
        <p:txBody>
          <a:bodyPr>
            <a:spAutoFit/>
          </a:bodyPr>
          <a:lstStyle/>
          <a:p>
            <a:pPr algn="just" eaLnBrk="1" hangingPunct="1"/>
            <a:r>
              <a:rPr lang="es-ES_tradnl" altLang="es-MX" sz="2400" b="1" dirty="0">
                <a:solidFill>
                  <a:srgbClr val="3333FF"/>
                </a:solidFill>
                <a:cs typeface="Arial" charset="0"/>
              </a:rPr>
              <a:t>“Usar la nomenclatura química inorgánica en la descripción de las reacciones químicas de procesos industriales”</a:t>
            </a:r>
            <a:endParaRPr lang="es-CL" altLang="es-CL" sz="2400" dirty="0">
              <a:solidFill>
                <a:srgbClr val="3333FF"/>
              </a:solidFill>
              <a:cs typeface="Arial" charset="0"/>
            </a:endParaRPr>
          </a:p>
        </p:txBody>
      </p:sp>
      <p:sp>
        <p:nvSpPr>
          <p:cNvPr id="2" name="CuadroTexto 1"/>
          <p:cNvSpPr txBox="1">
            <a:spLocks noChangeArrowheads="1"/>
          </p:cNvSpPr>
          <p:nvPr/>
        </p:nvSpPr>
        <p:spPr bwMode="auto">
          <a:xfrm>
            <a:off x="1871133" y="620713"/>
            <a:ext cx="8832851" cy="461962"/>
          </a:xfrm>
          <a:prstGeom prst="rect">
            <a:avLst/>
          </a:prstGeom>
          <a:noFill/>
          <a:ln w="9525">
            <a:noFill/>
            <a:miter lim="800000"/>
            <a:headEnd/>
            <a:tailEnd/>
          </a:ln>
        </p:spPr>
        <p:txBody>
          <a:bodyPr>
            <a:spAutoFit/>
          </a:bodyPr>
          <a:lstStyle/>
          <a:p>
            <a:pPr algn="ctr" eaLnBrk="1" hangingPunct="1"/>
            <a:r>
              <a:rPr lang="es-CL" altLang="es-CL" sz="2400" b="1" dirty="0">
                <a:solidFill>
                  <a:srgbClr val="0000FF"/>
                </a:solidFill>
              </a:rPr>
              <a:t>RESULTADO DE APRENDIZAJE</a:t>
            </a:r>
          </a:p>
        </p:txBody>
      </p:sp>
      <p:sp>
        <p:nvSpPr>
          <p:cNvPr id="3" name="CuadroTexto 2"/>
          <p:cNvSpPr txBox="1">
            <a:spLocks noChangeArrowheads="1"/>
          </p:cNvSpPr>
          <p:nvPr/>
        </p:nvSpPr>
        <p:spPr bwMode="auto">
          <a:xfrm>
            <a:off x="1295400" y="1455739"/>
            <a:ext cx="9984317" cy="460375"/>
          </a:xfrm>
          <a:prstGeom prst="rect">
            <a:avLst/>
          </a:prstGeom>
          <a:noFill/>
          <a:ln w="9525">
            <a:noFill/>
            <a:miter lim="800000"/>
            <a:headEnd/>
            <a:tailEnd/>
          </a:ln>
        </p:spPr>
        <p:txBody>
          <a:bodyPr>
            <a:spAutoFit/>
          </a:bodyPr>
          <a:lstStyle/>
          <a:p>
            <a:pPr eaLnBrk="1" hangingPunct="1"/>
            <a:r>
              <a:rPr lang="es-CL" altLang="es-CL" sz="2400" b="1" dirty="0">
                <a:solidFill>
                  <a:srgbClr val="0000FF"/>
                </a:solidFill>
              </a:rPr>
              <a:t>El estudiante debe mostrar su desempeño y ser capaz de:</a:t>
            </a:r>
          </a:p>
        </p:txBody>
      </p:sp>
      <p:sp>
        <p:nvSpPr>
          <p:cNvPr id="6" name="CuadroTexto 2"/>
          <p:cNvSpPr txBox="1">
            <a:spLocks noChangeArrowheads="1"/>
          </p:cNvSpPr>
          <p:nvPr/>
        </p:nvSpPr>
        <p:spPr bwMode="auto">
          <a:xfrm>
            <a:off x="1296259" y="3472681"/>
            <a:ext cx="9984317" cy="460375"/>
          </a:xfrm>
          <a:prstGeom prst="rect">
            <a:avLst/>
          </a:prstGeom>
          <a:noFill/>
          <a:ln w="9525">
            <a:noFill/>
            <a:miter lim="800000"/>
            <a:headEnd/>
            <a:tailEnd/>
          </a:ln>
        </p:spPr>
        <p:txBody>
          <a:bodyPr>
            <a:spAutoFit/>
          </a:bodyPr>
          <a:lstStyle/>
          <a:p>
            <a:pPr eaLnBrk="1" hangingPunct="1"/>
            <a:r>
              <a:rPr lang="es-CL" altLang="es-CL" sz="2400" b="1" dirty="0">
                <a:solidFill>
                  <a:srgbClr val="0000FF"/>
                </a:solidFill>
              </a:rPr>
              <a:t>Por lo tanto:</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6146">
                                            <p:txEl>
                                              <p:pRg st="0" end="0"/>
                                            </p:txEl>
                                          </p:spTgt>
                                        </p:tgtEl>
                                        <p:attrNameLst>
                                          <p:attrName>style.visibility</p:attrName>
                                        </p:attrNameLst>
                                      </p:cBhvr>
                                      <p:to>
                                        <p:strVal val="visible"/>
                                      </p:to>
                                    </p:set>
                                    <p:animEffect transition="in" filter="box(in)">
                                      <p:cBhvr>
                                        <p:cTn id="24" dur="500"/>
                                        <p:tgtEl>
                                          <p:spTgt spid="61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p:bldP spid="5" grpId="0"/>
      <p:bldP spid="2" grpId="0"/>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7 CuadroTexto"/>
          <p:cNvSpPr txBox="1">
            <a:spLocks noChangeArrowheads="1"/>
          </p:cNvSpPr>
          <p:nvPr/>
        </p:nvSpPr>
        <p:spPr bwMode="auto">
          <a:xfrm>
            <a:off x="1992313" y="1844675"/>
            <a:ext cx="8351837"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s-ES" altLang="es-MX" b="1" dirty="0">
                <a:solidFill>
                  <a:srgbClr val="0000FF"/>
                </a:solidFill>
                <a:latin typeface="Arial" panose="020B0604020202020204" pitchFamily="34" charset="0"/>
              </a:rPr>
              <a:t>"El químico debe usar una nomenclatura y un lenguaje carente de ambigüedades y químicamente aceptable"</a:t>
            </a:r>
          </a:p>
          <a:p>
            <a:pPr algn="just" eaLnBrk="1" hangingPunct="1">
              <a:spcBef>
                <a:spcPct val="0"/>
              </a:spcBef>
              <a:buFontTx/>
              <a:buNone/>
            </a:pPr>
            <a:endParaRPr lang="es-CL" altLang="es-MX" dirty="0">
              <a:solidFill>
                <a:srgbClr val="0000FF"/>
              </a:solidFill>
              <a:latin typeface="Arial" panose="020B0604020202020204" pitchFamily="34" charset="0"/>
            </a:endParaRPr>
          </a:p>
          <a:p>
            <a:pPr algn="just" eaLnBrk="1" hangingPunct="1">
              <a:spcBef>
                <a:spcPct val="0"/>
              </a:spcBef>
              <a:buFontTx/>
              <a:buNone/>
            </a:pPr>
            <a:r>
              <a:rPr lang="es-ES" altLang="es-MX" b="1" dirty="0">
                <a:solidFill>
                  <a:srgbClr val="0000FF"/>
                </a:solidFill>
                <a:latin typeface="Arial" panose="020B0604020202020204" pitchFamily="34" charset="0"/>
              </a:rPr>
              <a:t>			                     Oscar Maltés</a:t>
            </a:r>
            <a:endParaRPr lang="es-CL" altLang="es-MX" dirty="0">
              <a:solidFill>
                <a:srgbClr val="0000FF"/>
              </a:solidFill>
              <a:latin typeface="Arial" panose="020B0604020202020204" pitchFamily="34" charset="0"/>
            </a:endParaRPr>
          </a:p>
        </p:txBody>
      </p:sp>
      <p:sp>
        <p:nvSpPr>
          <p:cNvPr id="10243" name="5 CuadroTexto"/>
          <p:cNvSpPr txBox="1">
            <a:spLocks noChangeArrowheads="1"/>
          </p:cNvSpPr>
          <p:nvPr/>
        </p:nvSpPr>
        <p:spPr bwMode="auto">
          <a:xfrm>
            <a:off x="3000375" y="765175"/>
            <a:ext cx="64087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s-CL" altLang="es-MX" sz="2800" b="1">
                <a:solidFill>
                  <a:srgbClr val="0000FF"/>
                </a:solidFill>
                <a:latin typeface="Arial" panose="020B0604020202020204" pitchFamily="34" charset="0"/>
              </a:rPr>
              <a:t>Mi FT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ox(in)">
                                      <p:cBhvr>
                                        <p:cTn id="7" dur="500"/>
                                        <p:tgtEl>
                                          <p:spTgt spid="10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242">
                                            <p:txEl>
                                              <p:pRg st="0" end="0"/>
                                            </p:txEl>
                                          </p:spTgt>
                                        </p:tgtEl>
                                        <p:attrNameLst>
                                          <p:attrName>style.visibility</p:attrName>
                                        </p:attrNameLst>
                                      </p:cBhvr>
                                      <p:to>
                                        <p:strVal val="visible"/>
                                      </p:to>
                                    </p:set>
                                    <p:animEffect transition="in" filter="box(in)">
                                      <p:cBhvr>
                                        <p:cTn id="12" dur="500"/>
                                        <p:tgtEl>
                                          <p:spTgt spid="10242">
                                            <p:txEl>
                                              <p:pRg st="0" end="0"/>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0242">
                                            <p:txEl>
                                              <p:pRg st="2" end="2"/>
                                            </p:txEl>
                                          </p:spTgt>
                                        </p:tgtEl>
                                        <p:attrNameLst>
                                          <p:attrName>style.visibility</p:attrName>
                                        </p:attrNameLst>
                                      </p:cBhvr>
                                      <p:to>
                                        <p:strVal val="visible"/>
                                      </p:to>
                                    </p:set>
                                    <p:animEffect transition="in" filter="box(in)">
                                      <p:cBhvr>
                                        <p:cTn id="15" dur="500"/>
                                        <p:tgtEl>
                                          <p:spTgt spid="102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allAtOnce"/>
      <p:bldP spid="102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30450" y="709613"/>
            <a:ext cx="7653338" cy="487362"/>
          </a:xfrm>
        </p:spPr>
        <p:txBody>
          <a:bodyPr rtlCol="0">
            <a:normAutofit fontScale="90000"/>
          </a:bodyPr>
          <a:lstStyle/>
          <a:p>
            <a:pPr eaLnBrk="1" fontAlgn="auto" hangingPunct="1">
              <a:spcAft>
                <a:spcPts val="0"/>
              </a:spcAft>
              <a:defRPr/>
            </a:pPr>
            <a:r>
              <a:rPr lang="es-ES_tradnl" sz="2900" b="1" dirty="0">
                <a:solidFill>
                  <a:srgbClr val="0000FF"/>
                </a:solidFill>
                <a:latin typeface="Arial" charset="0"/>
              </a:rPr>
              <a:t>NOMENCLATURA QUÍMICA INORGÁNICA</a:t>
            </a:r>
            <a:endParaRPr lang="es-ES" sz="2900" b="1" dirty="0">
              <a:solidFill>
                <a:srgbClr val="0000FF"/>
              </a:solidFill>
              <a:latin typeface="Arial" charset="0"/>
            </a:endParaRPr>
          </a:p>
        </p:txBody>
      </p:sp>
      <p:sp>
        <p:nvSpPr>
          <p:cNvPr id="13315" name="Rectangle 3"/>
          <p:cNvSpPr>
            <a:spLocks noGrp="1" noChangeArrowheads="1"/>
          </p:cNvSpPr>
          <p:nvPr>
            <p:ph idx="1"/>
          </p:nvPr>
        </p:nvSpPr>
        <p:spPr>
          <a:xfrm>
            <a:off x="1631504" y="1740471"/>
            <a:ext cx="9073008" cy="3488729"/>
          </a:xfrm>
        </p:spPr>
        <p:txBody>
          <a:bodyPr/>
          <a:lstStyle/>
          <a:p>
            <a:pPr algn="just" eaLnBrk="1" hangingPunct="1">
              <a:lnSpc>
                <a:spcPct val="90000"/>
              </a:lnSpc>
            </a:pPr>
            <a:r>
              <a:rPr lang="es-ES" altLang="es-MX" sz="2600" b="1" dirty="0">
                <a:solidFill>
                  <a:srgbClr val="0000FF"/>
                </a:solidFill>
                <a:latin typeface="Arial" panose="020B0604020202020204" pitchFamily="34" charset="0"/>
                <a:cs typeface="Arial" panose="020B0604020202020204" pitchFamily="34" charset="0"/>
              </a:rPr>
              <a:t>Los compuestos no son fruto de combinaciones al azar de los elementos de la Tabla Periódica, sino que son el resultado de la combinación, en determinadas proporciones, de elementos que guardan entre sí una cierta “afinidad”. Estas limitaciones vienen prefijadas por la capacidad de combinación o valencia de los elementos que, a su vez, es función de la estructura electrónica de los </a:t>
            </a:r>
            <a:r>
              <a:rPr lang="es-ES_tradnl" altLang="es-MX" sz="2600" b="1" dirty="0">
                <a:solidFill>
                  <a:srgbClr val="0000FF"/>
                </a:solidFill>
                <a:latin typeface="Arial" panose="020B0604020202020204" pitchFamily="34" charset="0"/>
                <a:cs typeface="Arial" panose="020B0604020202020204" pitchFamily="34" charset="0"/>
              </a:rPr>
              <a:t>elemento</a:t>
            </a:r>
            <a:r>
              <a:rPr lang="es-ES" altLang="es-MX" sz="2600" b="1" dirty="0">
                <a:solidFill>
                  <a:srgbClr val="0000FF"/>
                </a:solidFill>
                <a:latin typeface="Arial" panose="020B0604020202020204" pitchFamily="34" charset="0"/>
                <a:cs typeface="Arial" panose="020B0604020202020204" pitchFamily="34" charset="0"/>
              </a:rPr>
              <a:t>s implicados</a:t>
            </a:r>
            <a:r>
              <a:rPr lang="es-ES" altLang="es-MX" sz="2600" dirty="0">
                <a:solidFill>
                  <a:srgbClr val="0000FF"/>
                </a:solidFill>
                <a:latin typeface="Arial" panose="020B0604020202020204" pitchFamily="34" charset="0"/>
                <a:cs typeface="Arial" panose="020B0604020202020204" pitchFamily="34" charset="0"/>
              </a:rPr>
              <a:t> </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TIMING" val="|1.1|2.7|1.6|1.2|1.9"/>
</p:tagLst>
</file>

<file path=ppt/tags/tag4.xml><?xml version="1.0" encoding="utf-8"?>
<p:tagLst xmlns:a="http://schemas.openxmlformats.org/drawingml/2006/main" xmlns:r="http://schemas.openxmlformats.org/officeDocument/2006/relationships" xmlns:p="http://schemas.openxmlformats.org/presentationml/2006/main">
  <p:tag name="TIMING" val="|1.8|8.7|1.4|3"/>
</p:tagLst>
</file>

<file path=ppt/tags/tag5.xml><?xml version="1.0" encoding="utf-8"?>
<p:tagLst xmlns:a="http://schemas.openxmlformats.org/drawingml/2006/main" xmlns:r="http://schemas.openxmlformats.org/officeDocument/2006/relationships" xmlns:p="http://schemas.openxmlformats.org/presentationml/2006/main">
  <p:tag name="TIMING" val="|1.4|2.1|1.5"/>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6043</TotalTime>
  <Words>2916</Words>
  <Application>Microsoft Office PowerPoint</Application>
  <PresentationFormat>Panorámica</PresentationFormat>
  <Paragraphs>574</Paragraphs>
  <Slides>43</Slides>
  <Notes>7</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1</vt:i4>
      </vt:variant>
      <vt:variant>
        <vt:lpstr>Títulos de diapositiva</vt:lpstr>
      </vt:variant>
      <vt:variant>
        <vt:i4>43</vt:i4>
      </vt:variant>
    </vt:vector>
  </HeadingPairs>
  <TitlesOfParts>
    <vt:vector size="55" baseType="lpstr">
      <vt:lpstr>MS PGothic</vt:lpstr>
      <vt:lpstr>MS PGothic</vt:lpstr>
      <vt:lpstr>Arial</vt:lpstr>
      <vt:lpstr>Arial Black</vt:lpstr>
      <vt:lpstr>Calibri</vt:lpstr>
      <vt:lpstr>Symbol</vt:lpstr>
      <vt:lpstr>Tahoma</vt:lpstr>
      <vt:lpstr>Times New Roman</vt:lpstr>
      <vt:lpstr>Wingdings</vt:lpstr>
      <vt:lpstr>Wingdings 3</vt:lpstr>
      <vt:lpstr>Tema de Office</vt:lpstr>
      <vt:lpstr>Foto de Photo Editor</vt:lpstr>
      <vt:lpstr>Presentación de PowerPoint</vt:lpstr>
      <vt:lpstr>USEMOS MENTIMETER PARA ACTIVAR NUESTROS CONOCIMIENTOS PREVIOS… </vt:lpstr>
      <vt:lpstr>¿QUÉ VAMOS A HACER?.....</vt:lpstr>
      <vt:lpstr>Presentación de PowerPoint</vt:lpstr>
      <vt:lpstr>Presentación de PowerPoint</vt:lpstr>
      <vt:lpstr>Presentación de PowerPoint</vt:lpstr>
      <vt:lpstr>Presentación de PowerPoint</vt:lpstr>
      <vt:lpstr>Presentación de PowerPoint</vt:lpstr>
      <vt:lpstr>NOMENCLATURA QUÍMICA INORGÁNICA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CATIONES COMUNES</vt:lpstr>
      <vt:lpstr>ANIONES COMUNES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SISTEMAS DE NOMENCLATURA</vt:lpstr>
      <vt:lpstr>SISTEMAS DE NOMENCLATURA</vt:lpstr>
      <vt:lpstr>Presentación de PowerPoint</vt:lpstr>
      <vt:lpstr>Presentación de PowerPoint</vt:lpstr>
      <vt:lpstr>COMPUESTOS BINARIOS</vt:lpstr>
      <vt:lpstr>CLASIFICACIÓN DE LOS COMPUESTOS BINARIOS</vt:lpstr>
      <vt:lpstr>COMPUESTOS BINARIOS    1. ÓXIDOS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ACTIVIDADES DE CIERRE</vt:lpstr>
      <vt:lpstr>Presentación de PowerPoint</vt:lpstr>
      <vt:lpstr>Presentación de PowerPoint</vt:lpstr>
    </vt:vector>
  </TitlesOfParts>
  <Company>Feedback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Leo</dc:creator>
  <cp:lastModifiedBy>Usuario</cp:lastModifiedBy>
  <cp:revision>337</cp:revision>
  <cp:lastPrinted>2011-03-26T22:16:02Z</cp:lastPrinted>
  <dcterms:created xsi:type="dcterms:W3CDTF">2005-07-27T15:32:55Z</dcterms:created>
  <dcterms:modified xsi:type="dcterms:W3CDTF">2020-05-12T13:51:58Z</dcterms:modified>
</cp:coreProperties>
</file>