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2"/>
  </p:notesMasterIdLst>
  <p:handoutMasterIdLst>
    <p:handoutMasterId r:id="rId23"/>
  </p:handoutMasterIdLst>
  <p:sldIdLst>
    <p:sldId id="546" r:id="rId2"/>
    <p:sldId id="527" r:id="rId3"/>
    <p:sldId id="547" r:id="rId4"/>
    <p:sldId id="548" r:id="rId5"/>
    <p:sldId id="549" r:id="rId6"/>
    <p:sldId id="550" r:id="rId7"/>
    <p:sldId id="551" r:id="rId8"/>
    <p:sldId id="509" r:id="rId9"/>
    <p:sldId id="510" r:id="rId10"/>
    <p:sldId id="511" r:id="rId11"/>
    <p:sldId id="543" r:id="rId12"/>
    <p:sldId id="512" r:id="rId13"/>
    <p:sldId id="516" r:id="rId14"/>
    <p:sldId id="520" r:id="rId15"/>
    <p:sldId id="513" r:id="rId16"/>
    <p:sldId id="514" r:id="rId17"/>
    <p:sldId id="552" r:id="rId18"/>
    <p:sldId id="544" r:id="rId19"/>
    <p:sldId id="536" r:id="rId20"/>
    <p:sldId id="545" r:id="rId21"/>
  </p:sldIdLst>
  <p:sldSz cx="12192000" cy="6858000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00FF"/>
    <a:srgbClr val="FFFF99"/>
    <a:srgbClr val="FFFFCC"/>
    <a:srgbClr val="DDDDDD"/>
    <a:srgbClr val="E5FFE5"/>
    <a:srgbClr val="CC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1D58C-309C-493D-8892-A169DDED6AB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</dgm:pt>
    <dgm:pt modelId="{99399268-A7EB-4EF1-958D-2A51DEC818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  <a:t>clasificación</a:t>
          </a:r>
        </a:p>
      </dgm:t>
    </dgm:pt>
    <dgm:pt modelId="{B7A70C31-1946-4AD6-9E8E-1C901E951C49}" type="parTrans" cxnId="{C1A78EE1-F554-42B2-9272-62CFF9F6CFFF}">
      <dgm:prSet/>
      <dgm:spPr/>
      <dgm:t>
        <a:bodyPr/>
        <a:lstStyle/>
        <a:p>
          <a:endParaRPr lang="es-CL"/>
        </a:p>
      </dgm:t>
    </dgm:pt>
    <dgm:pt modelId="{5ECBC07C-4C5C-4E05-90A1-E28CF9C84A2C}" type="sibTrans" cxnId="{C1A78EE1-F554-42B2-9272-62CFF9F6CFFF}">
      <dgm:prSet/>
      <dgm:spPr/>
      <dgm:t>
        <a:bodyPr/>
        <a:lstStyle/>
        <a:p>
          <a:endParaRPr lang="es-CL"/>
        </a:p>
      </dgm:t>
    </dgm:pt>
    <dgm:pt modelId="{0BB1A3EA-6385-4433-8800-668962A2546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  <a:t>hidróxidos</a:t>
          </a:r>
        </a:p>
      </dgm:t>
    </dgm:pt>
    <dgm:pt modelId="{49A2EC54-4B45-4FE0-9345-04B3A16B29F5}" type="parTrans" cxnId="{80512379-F7AC-44BE-A610-66504DA9E748}">
      <dgm:prSet/>
      <dgm:spPr/>
      <dgm:t>
        <a:bodyPr/>
        <a:lstStyle/>
        <a:p>
          <a:endParaRPr lang="es-CL"/>
        </a:p>
      </dgm:t>
    </dgm:pt>
    <dgm:pt modelId="{1445CB8F-D3E6-4901-89C8-7BEA409E6B1D}" type="sibTrans" cxnId="{80512379-F7AC-44BE-A610-66504DA9E748}">
      <dgm:prSet/>
      <dgm:spPr/>
      <dgm:t>
        <a:bodyPr/>
        <a:lstStyle/>
        <a:p>
          <a:endParaRPr lang="es-CL"/>
        </a:p>
      </dgm:t>
    </dgm:pt>
    <dgm:pt modelId="{DF5D752D-ADF4-443C-A3C4-26565284292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dirty="0" err="1">
              <a:ln/>
              <a:effectLst/>
              <a:latin typeface="Tahoma" pitchFamily="34" charset="0"/>
            </a:rPr>
            <a:t>oxoácidos</a:t>
          </a:r>
          <a:endParaRPr kumimoji="0" lang="es-ES" b="1" i="0" u="none" strike="noStrike" cap="none" normalizeH="0" baseline="0" dirty="0">
            <a:ln/>
            <a:effectLst/>
            <a:latin typeface="Tahoma" pitchFamily="34" charset="0"/>
          </a:endParaRPr>
        </a:p>
      </dgm:t>
    </dgm:pt>
    <dgm:pt modelId="{4F98612A-8EC6-40B2-ACFF-A822CC5475B7}" type="parTrans" cxnId="{CB0938E6-FAE7-4DE1-9449-1407B53CE2C9}">
      <dgm:prSet/>
      <dgm:spPr/>
      <dgm:t>
        <a:bodyPr/>
        <a:lstStyle/>
        <a:p>
          <a:endParaRPr lang="es-CL"/>
        </a:p>
      </dgm:t>
    </dgm:pt>
    <dgm:pt modelId="{1DD8388B-6BB0-4E91-AFE8-9FAA5D5D5907}" type="sibTrans" cxnId="{CB0938E6-FAE7-4DE1-9449-1407B53CE2C9}">
      <dgm:prSet/>
      <dgm:spPr/>
      <dgm:t>
        <a:bodyPr/>
        <a:lstStyle/>
        <a:p>
          <a:endParaRPr lang="es-CL"/>
        </a:p>
      </dgm:t>
    </dgm:pt>
    <dgm:pt modelId="{8A1351C3-5B43-4DEF-AF43-D4290223190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dirty="0" err="1">
              <a:ln/>
              <a:effectLst/>
              <a:latin typeface="Tahoma" pitchFamily="34" charset="0"/>
            </a:rPr>
            <a:t>oxosales</a:t>
          </a:r>
          <a: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  <a:t> neutras y ácidas</a:t>
          </a:r>
        </a:p>
      </dgm:t>
    </dgm:pt>
    <dgm:pt modelId="{06444320-9BD0-4F4F-9B07-8B13B1E0FE3F}" type="parTrans" cxnId="{8AA23649-A743-4E08-8356-0CCE06C9BD88}">
      <dgm:prSet/>
      <dgm:spPr/>
      <dgm:t>
        <a:bodyPr/>
        <a:lstStyle/>
        <a:p>
          <a:endParaRPr lang="es-CL"/>
        </a:p>
      </dgm:t>
    </dgm:pt>
    <dgm:pt modelId="{A8B0A4BB-3227-4223-B579-BCD9E432EC1C}" type="sibTrans" cxnId="{8AA23649-A743-4E08-8356-0CCE06C9BD88}">
      <dgm:prSet/>
      <dgm:spPr/>
      <dgm:t>
        <a:bodyPr/>
        <a:lstStyle/>
        <a:p>
          <a:endParaRPr lang="es-CL"/>
        </a:p>
      </dgm:t>
    </dgm:pt>
    <dgm:pt modelId="{E65C3C3D-4AA0-4DDA-A9E1-B439A820146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  <a:t>sales ácidas</a:t>
          </a:r>
          <a:b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</a:br>
          <a:r>
            <a:rPr kumimoji="0" lang="es-ES" b="1" i="0" u="none" strike="noStrike" cap="none" normalizeH="0" baseline="0" dirty="0">
              <a:ln/>
              <a:effectLst/>
              <a:latin typeface="Tahoma" pitchFamily="34" charset="0"/>
            </a:rPr>
            <a:t>de hidrácidos</a:t>
          </a:r>
        </a:p>
      </dgm:t>
    </dgm:pt>
    <dgm:pt modelId="{3A77587B-39B8-4476-A086-C7DDAA96AC53}" type="parTrans" cxnId="{F9A87B6D-C6E0-4A25-9A27-F17AA8936EDE}">
      <dgm:prSet/>
      <dgm:spPr/>
      <dgm:t>
        <a:bodyPr/>
        <a:lstStyle/>
        <a:p>
          <a:endParaRPr lang="es-CL"/>
        </a:p>
      </dgm:t>
    </dgm:pt>
    <dgm:pt modelId="{49B03409-D932-4BF2-B6DA-AE1AA8D44DAF}" type="sibTrans" cxnId="{F9A87B6D-C6E0-4A25-9A27-F17AA8936EDE}">
      <dgm:prSet/>
      <dgm:spPr/>
      <dgm:t>
        <a:bodyPr/>
        <a:lstStyle/>
        <a:p>
          <a:endParaRPr lang="es-CL"/>
        </a:p>
      </dgm:t>
    </dgm:pt>
    <dgm:pt modelId="{6801BB06-C440-4918-841F-E27CF34EAB29}" type="pres">
      <dgm:prSet presAssocID="{2461D58C-309C-493D-8892-A169DDED6A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2660F1-89A5-4359-8710-9C6668B03EF5}" type="pres">
      <dgm:prSet presAssocID="{99399268-A7EB-4EF1-958D-2A51DEC81889}" presName="hierRoot1" presStyleCnt="0"/>
      <dgm:spPr/>
    </dgm:pt>
    <dgm:pt modelId="{E00264B5-239E-43DA-A99A-C214F9E44687}" type="pres">
      <dgm:prSet presAssocID="{99399268-A7EB-4EF1-958D-2A51DEC81889}" presName="composite" presStyleCnt="0"/>
      <dgm:spPr/>
    </dgm:pt>
    <dgm:pt modelId="{D5FB4F04-35A3-489C-BD76-6A74B6715B54}" type="pres">
      <dgm:prSet presAssocID="{99399268-A7EB-4EF1-958D-2A51DEC81889}" presName="background" presStyleLbl="node0" presStyleIdx="0" presStyleCnt="1"/>
      <dgm:spPr/>
    </dgm:pt>
    <dgm:pt modelId="{77383F8D-E3D6-452C-B4E9-EC55E11495C0}" type="pres">
      <dgm:prSet presAssocID="{99399268-A7EB-4EF1-958D-2A51DEC818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22E566B-F275-4D08-9FF9-1C1DE995A02C}" type="pres">
      <dgm:prSet presAssocID="{99399268-A7EB-4EF1-958D-2A51DEC81889}" presName="hierChild2" presStyleCnt="0"/>
      <dgm:spPr/>
    </dgm:pt>
    <dgm:pt modelId="{B0F788AC-0430-47F0-9430-7862EBBD6372}" type="pres">
      <dgm:prSet presAssocID="{49A2EC54-4B45-4FE0-9345-04B3A16B29F5}" presName="Name10" presStyleLbl="parChTrans1D2" presStyleIdx="0" presStyleCnt="4"/>
      <dgm:spPr/>
      <dgm:t>
        <a:bodyPr/>
        <a:lstStyle/>
        <a:p>
          <a:endParaRPr lang="es-CL"/>
        </a:p>
      </dgm:t>
    </dgm:pt>
    <dgm:pt modelId="{21C8D4F4-0720-43FC-8F0B-5C3D8F82D2EE}" type="pres">
      <dgm:prSet presAssocID="{0BB1A3EA-6385-4433-8800-668962A25463}" presName="hierRoot2" presStyleCnt="0"/>
      <dgm:spPr/>
    </dgm:pt>
    <dgm:pt modelId="{87EDCE42-AE75-4165-9930-9EC2A7D32987}" type="pres">
      <dgm:prSet presAssocID="{0BB1A3EA-6385-4433-8800-668962A25463}" presName="composite2" presStyleCnt="0"/>
      <dgm:spPr/>
    </dgm:pt>
    <dgm:pt modelId="{DBCA478B-1A66-4B61-86A8-A6E0D746C73B}" type="pres">
      <dgm:prSet presAssocID="{0BB1A3EA-6385-4433-8800-668962A25463}" presName="background2" presStyleLbl="node2" presStyleIdx="0" presStyleCnt="4"/>
      <dgm:spPr/>
    </dgm:pt>
    <dgm:pt modelId="{1A648C7F-68B0-4A2C-9ADC-0687A2535680}" type="pres">
      <dgm:prSet presAssocID="{0BB1A3EA-6385-4433-8800-668962A2546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9695A17-A226-4914-AB8B-7F4ABB955CC3}" type="pres">
      <dgm:prSet presAssocID="{0BB1A3EA-6385-4433-8800-668962A25463}" presName="hierChild3" presStyleCnt="0"/>
      <dgm:spPr/>
    </dgm:pt>
    <dgm:pt modelId="{45C73CD0-7AE5-4CAB-A37E-F80343B7CEBE}" type="pres">
      <dgm:prSet presAssocID="{4F98612A-8EC6-40B2-ACFF-A822CC5475B7}" presName="Name10" presStyleLbl="parChTrans1D2" presStyleIdx="1" presStyleCnt="4"/>
      <dgm:spPr/>
      <dgm:t>
        <a:bodyPr/>
        <a:lstStyle/>
        <a:p>
          <a:endParaRPr lang="es-CL"/>
        </a:p>
      </dgm:t>
    </dgm:pt>
    <dgm:pt modelId="{7DB300C5-9533-487A-9AAD-D3163318CF4D}" type="pres">
      <dgm:prSet presAssocID="{DF5D752D-ADF4-443C-A3C4-265652842922}" presName="hierRoot2" presStyleCnt="0"/>
      <dgm:spPr/>
    </dgm:pt>
    <dgm:pt modelId="{F4800124-5387-40E3-B826-1B946C45FCD9}" type="pres">
      <dgm:prSet presAssocID="{DF5D752D-ADF4-443C-A3C4-265652842922}" presName="composite2" presStyleCnt="0"/>
      <dgm:spPr/>
    </dgm:pt>
    <dgm:pt modelId="{24FAD4D5-78F5-4D96-A023-03CEEB6313D6}" type="pres">
      <dgm:prSet presAssocID="{DF5D752D-ADF4-443C-A3C4-265652842922}" presName="background2" presStyleLbl="node2" presStyleIdx="1" presStyleCnt="4"/>
      <dgm:spPr/>
    </dgm:pt>
    <dgm:pt modelId="{4D8847F6-02B4-47ED-95C3-3833252F8994}" type="pres">
      <dgm:prSet presAssocID="{DF5D752D-ADF4-443C-A3C4-26565284292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1793558-5C35-440C-A720-A7EF271AE5B1}" type="pres">
      <dgm:prSet presAssocID="{DF5D752D-ADF4-443C-A3C4-265652842922}" presName="hierChild3" presStyleCnt="0"/>
      <dgm:spPr/>
    </dgm:pt>
    <dgm:pt modelId="{DDF9970D-57B1-4648-B0C1-9B3EA5422718}" type="pres">
      <dgm:prSet presAssocID="{06444320-9BD0-4F4F-9B07-8B13B1E0FE3F}" presName="Name10" presStyleLbl="parChTrans1D2" presStyleIdx="2" presStyleCnt="4"/>
      <dgm:spPr/>
      <dgm:t>
        <a:bodyPr/>
        <a:lstStyle/>
        <a:p>
          <a:endParaRPr lang="es-CL"/>
        </a:p>
      </dgm:t>
    </dgm:pt>
    <dgm:pt modelId="{492EC758-497C-4457-B706-AE44D5FB7212}" type="pres">
      <dgm:prSet presAssocID="{8A1351C3-5B43-4DEF-AF43-D4290223190F}" presName="hierRoot2" presStyleCnt="0"/>
      <dgm:spPr/>
    </dgm:pt>
    <dgm:pt modelId="{362FBD48-1F92-4802-9663-9F3B6A7893EB}" type="pres">
      <dgm:prSet presAssocID="{8A1351C3-5B43-4DEF-AF43-D4290223190F}" presName="composite2" presStyleCnt="0"/>
      <dgm:spPr/>
    </dgm:pt>
    <dgm:pt modelId="{6B1C0695-A61D-45CF-9A2A-B6454633A847}" type="pres">
      <dgm:prSet presAssocID="{8A1351C3-5B43-4DEF-AF43-D4290223190F}" presName="background2" presStyleLbl="node2" presStyleIdx="2" presStyleCnt="4"/>
      <dgm:spPr/>
    </dgm:pt>
    <dgm:pt modelId="{5B7AA0CE-1D9E-4EC7-951A-E3DA848474A2}" type="pres">
      <dgm:prSet presAssocID="{8A1351C3-5B43-4DEF-AF43-D4290223190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E15D905-6E1C-4C02-AC65-8F397F98BA73}" type="pres">
      <dgm:prSet presAssocID="{8A1351C3-5B43-4DEF-AF43-D4290223190F}" presName="hierChild3" presStyleCnt="0"/>
      <dgm:spPr/>
    </dgm:pt>
    <dgm:pt modelId="{517132CD-43C3-4182-BCAE-7C4EED0C037D}" type="pres">
      <dgm:prSet presAssocID="{3A77587B-39B8-4476-A086-C7DDAA96AC53}" presName="Name10" presStyleLbl="parChTrans1D2" presStyleIdx="3" presStyleCnt="4"/>
      <dgm:spPr/>
      <dgm:t>
        <a:bodyPr/>
        <a:lstStyle/>
        <a:p>
          <a:endParaRPr lang="es-CL"/>
        </a:p>
      </dgm:t>
    </dgm:pt>
    <dgm:pt modelId="{ED4A44F4-D024-4A45-AEA5-350613F29068}" type="pres">
      <dgm:prSet presAssocID="{E65C3C3D-4AA0-4DDA-A9E1-B439A8201469}" presName="hierRoot2" presStyleCnt="0"/>
      <dgm:spPr/>
    </dgm:pt>
    <dgm:pt modelId="{E1F896BC-BE17-401F-A0C8-0B88A7B95798}" type="pres">
      <dgm:prSet presAssocID="{E65C3C3D-4AA0-4DDA-A9E1-B439A8201469}" presName="composite2" presStyleCnt="0"/>
      <dgm:spPr/>
    </dgm:pt>
    <dgm:pt modelId="{A1886DFB-7559-4C41-BF7B-B519DD480EC3}" type="pres">
      <dgm:prSet presAssocID="{E65C3C3D-4AA0-4DDA-A9E1-B439A8201469}" presName="background2" presStyleLbl="node2" presStyleIdx="3" presStyleCnt="4"/>
      <dgm:spPr/>
    </dgm:pt>
    <dgm:pt modelId="{39A1A08D-4AB9-4B40-980C-3B3672367300}" type="pres">
      <dgm:prSet presAssocID="{E65C3C3D-4AA0-4DDA-A9E1-B439A8201469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52335BE-5C19-4720-B96C-F6A63FB80210}" type="pres">
      <dgm:prSet presAssocID="{E65C3C3D-4AA0-4DDA-A9E1-B439A8201469}" presName="hierChild3" presStyleCnt="0"/>
      <dgm:spPr/>
    </dgm:pt>
  </dgm:ptLst>
  <dgm:cxnLst>
    <dgm:cxn modelId="{9140E9C5-D88C-4F8D-9C42-45075CAAB0D9}" type="presOf" srcId="{49A2EC54-4B45-4FE0-9345-04B3A16B29F5}" destId="{B0F788AC-0430-47F0-9430-7862EBBD6372}" srcOrd="0" destOrd="0" presId="urn:microsoft.com/office/officeart/2005/8/layout/hierarchy1"/>
    <dgm:cxn modelId="{14E9B9CB-A1D1-48EC-A4AF-DA5DC809C1FC}" type="presOf" srcId="{4F98612A-8EC6-40B2-ACFF-A822CC5475B7}" destId="{45C73CD0-7AE5-4CAB-A37E-F80343B7CEBE}" srcOrd="0" destOrd="0" presId="urn:microsoft.com/office/officeart/2005/8/layout/hierarchy1"/>
    <dgm:cxn modelId="{BCE4E3FF-57B4-485B-A41A-B5FB19DA285D}" type="presOf" srcId="{2461D58C-309C-493D-8892-A169DDED6ABB}" destId="{6801BB06-C440-4918-841F-E27CF34EAB29}" srcOrd="0" destOrd="0" presId="urn:microsoft.com/office/officeart/2005/8/layout/hierarchy1"/>
    <dgm:cxn modelId="{8AA23649-A743-4E08-8356-0CCE06C9BD88}" srcId="{99399268-A7EB-4EF1-958D-2A51DEC81889}" destId="{8A1351C3-5B43-4DEF-AF43-D4290223190F}" srcOrd="2" destOrd="0" parTransId="{06444320-9BD0-4F4F-9B07-8B13B1E0FE3F}" sibTransId="{A8B0A4BB-3227-4223-B579-BCD9E432EC1C}"/>
    <dgm:cxn modelId="{731189C0-EE46-4618-A95C-2C56C18468F1}" type="presOf" srcId="{99399268-A7EB-4EF1-958D-2A51DEC81889}" destId="{77383F8D-E3D6-452C-B4E9-EC55E11495C0}" srcOrd="0" destOrd="0" presId="urn:microsoft.com/office/officeart/2005/8/layout/hierarchy1"/>
    <dgm:cxn modelId="{CB0938E6-FAE7-4DE1-9449-1407B53CE2C9}" srcId="{99399268-A7EB-4EF1-958D-2A51DEC81889}" destId="{DF5D752D-ADF4-443C-A3C4-265652842922}" srcOrd="1" destOrd="0" parTransId="{4F98612A-8EC6-40B2-ACFF-A822CC5475B7}" sibTransId="{1DD8388B-6BB0-4E91-AFE8-9FAA5D5D5907}"/>
    <dgm:cxn modelId="{F9A87B6D-C6E0-4A25-9A27-F17AA8936EDE}" srcId="{99399268-A7EB-4EF1-958D-2A51DEC81889}" destId="{E65C3C3D-4AA0-4DDA-A9E1-B439A8201469}" srcOrd="3" destOrd="0" parTransId="{3A77587B-39B8-4476-A086-C7DDAA96AC53}" sibTransId="{49B03409-D932-4BF2-B6DA-AE1AA8D44DAF}"/>
    <dgm:cxn modelId="{4628CA6A-E36B-4E30-A806-4B1D93B24157}" type="presOf" srcId="{3A77587B-39B8-4476-A086-C7DDAA96AC53}" destId="{517132CD-43C3-4182-BCAE-7C4EED0C037D}" srcOrd="0" destOrd="0" presId="urn:microsoft.com/office/officeart/2005/8/layout/hierarchy1"/>
    <dgm:cxn modelId="{17C12D6F-2C9E-47BA-ADC4-65879255EB99}" type="presOf" srcId="{DF5D752D-ADF4-443C-A3C4-265652842922}" destId="{4D8847F6-02B4-47ED-95C3-3833252F8994}" srcOrd="0" destOrd="0" presId="urn:microsoft.com/office/officeart/2005/8/layout/hierarchy1"/>
    <dgm:cxn modelId="{D66DBE15-50EC-4AB8-8F03-FBD6CEEAB884}" type="presOf" srcId="{06444320-9BD0-4F4F-9B07-8B13B1E0FE3F}" destId="{DDF9970D-57B1-4648-B0C1-9B3EA5422718}" srcOrd="0" destOrd="0" presId="urn:microsoft.com/office/officeart/2005/8/layout/hierarchy1"/>
    <dgm:cxn modelId="{388D5F6E-3092-4559-A7BF-F8F835BB0BA0}" type="presOf" srcId="{E65C3C3D-4AA0-4DDA-A9E1-B439A8201469}" destId="{39A1A08D-4AB9-4B40-980C-3B3672367300}" srcOrd="0" destOrd="0" presId="urn:microsoft.com/office/officeart/2005/8/layout/hierarchy1"/>
    <dgm:cxn modelId="{B36661B4-A974-4EFF-A46B-D9998EB5AD53}" type="presOf" srcId="{8A1351C3-5B43-4DEF-AF43-D4290223190F}" destId="{5B7AA0CE-1D9E-4EC7-951A-E3DA848474A2}" srcOrd="0" destOrd="0" presId="urn:microsoft.com/office/officeart/2005/8/layout/hierarchy1"/>
    <dgm:cxn modelId="{B8D3F705-B275-4C6C-90AD-6215685CC340}" type="presOf" srcId="{0BB1A3EA-6385-4433-8800-668962A25463}" destId="{1A648C7F-68B0-4A2C-9ADC-0687A2535680}" srcOrd="0" destOrd="0" presId="urn:microsoft.com/office/officeart/2005/8/layout/hierarchy1"/>
    <dgm:cxn modelId="{80512379-F7AC-44BE-A610-66504DA9E748}" srcId="{99399268-A7EB-4EF1-958D-2A51DEC81889}" destId="{0BB1A3EA-6385-4433-8800-668962A25463}" srcOrd="0" destOrd="0" parTransId="{49A2EC54-4B45-4FE0-9345-04B3A16B29F5}" sibTransId="{1445CB8F-D3E6-4901-89C8-7BEA409E6B1D}"/>
    <dgm:cxn modelId="{C1A78EE1-F554-42B2-9272-62CFF9F6CFFF}" srcId="{2461D58C-309C-493D-8892-A169DDED6ABB}" destId="{99399268-A7EB-4EF1-958D-2A51DEC81889}" srcOrd="0" destOrd="0" parTransId="{B7A70C31-1946-4AD6-9E8E-1C901E951C49}" sibTransId="{5ECBC07C-4C5C-4E05-90A1-E28CF9C84A2C}"/>
    <dgm:cxn modelId="{BA6339AB-3B46-4E51-BCEE-7D2E1D17F0A0}" type="presParOf" srcId="{6801BB06-C440-4918-841F-E27CF34EAB29}" destId="{882660F1-89A5-4359-8710-9C6668B03EF5}" srcOrd="0" destOrd="0" presId="urn:microsoft.com/office/officeart/2005/8/layout/hierarchy1"/>
    <dgm:cxn modelId="{6EF1352E-31DE-4D6E-8BBE-CD88763CCF2D}" type="presParOf" srcId="{882660F1-89A5-4359-8710-9C6668B03EF5}" destId="{E00264B5-239E-43DA-A99A-C214F9E44687}" srcOrd="0" destOrd="0" presId="urn:microsoft.com/office/officeart/2005/8/layout/hierarchy1"/>
    <dgm:cxn modelId="{8E217D2F-6DD3-4970-B5C1-C6AC26FC4327}" type="presParOf" srcId="{E00264B5-239E-43DA-A99A-C214F9E44687}" destId="{D5FB4F04-35A3-489C-BD76-6A74B6715B54}" srcOrd="0" destOrd="0" presId="urn:microsoft.com/office/officeart/2005/8/layout/hierarchy1"/>
    <dgm:cxn modelId="{7EC3CF92-A124-49C2-AF77-BC74A3A7D59A}" type="presParOf" srcId="{E00264B5-239E-43DA-A99A-C214F9E44687}" destId="{77383F8D-E3D6-452C-B4E9-EC55E11495C0}" srcOrd="1" destOrd="0" presId="urn:microsoft.com/office/officeart/2005/8/layout/hierarchy1"/>
    <dgm:cxn modelId="{EB9CCBD3-7E3D-4367-A2F3-048C8A3CCF80}" type="presParOf" srcId="{882660F1-89A5-4359-8710-9C6668B03EF5}" destId="{622E566B-F275-4D08-9FF9-1C1DE995A02C}" srcOrd="1" destOrd="0" presId="urn:microsoft.com/office/officeart/2005/8/layout/hierarchy1"/>
    <dgm:cxn modelId="{7D9A46ED-D88D-40BE-88D1-1E4A5246EEB4}" type="presParOf" srcId="{622E566B-F275-4D08-9FF9-1C1DE995A02C}" destId="{B0F788AC-0430-47F0-9430-7862EBBD6372}" srcOrd="0" destOrd="0" presId="urn:microsoft.com/office/officeart/2005/8/layout/hierarchy1"/>
    <dgm:cxn modelId="{DADBC963-222E-4FD4-81D3-57E7751A663B}" type="presParOf" srcId="{622E566B-F275-4D08-9FF9-1C1DE995A02C}" destId="{21C8D4F4-0720-43FC-8F0B-5C3D8F82D2EE}" srcOrd="1" destOrd="0" presId="urn:microsoft.com/office/officeart/2005/8/layout/hierarchy1"/>
    <dgm:cxn modelId="{E1F48088-7D59-4215-AC66-FCE46FF85C5A}" type="presParOf" srcId="{21C8D4F4-0720-43FC-8F0B-5C3D8F82D2EE}" destId="{87EDCE42-AE75-4165-9930-9EC2A7D32987}" srcOrd="0" destOrd="0" presId="urn:microsoft.com/office/officeart/2005/8/layout/hierarchy1"/>
    <dgm:cxn modelId="{470313DE-5A9A-4002-AA55-8EE4613B3F7D}" type="presParOf" srcId="{87EDCE42-AE75-4165-9930-9EC2A7D32987}" destId="{DBCA478B-1A66-4B61-86A8-A6E0D746C73B}" srcOrd="0" destOrd="0" presId="urn:microsoft.com/office/officeart/2005/8/layout/hierarchy1"/>
    <dgm:cxn modelId="{68EBDBFE-99A1-4415-A964-E9913C8D246C}" type="presParOf" srcId="{87EDCE42-AE75-4165-9930-9EC2A7D32987}" destId="{1A648C7F-68B0-4A2C-9ADC-0687A2535680}" srcOrd="1" destOrd="0" presId="urn:microsoft.com/office/officeart/2005/8/layout/hierarchy1"/>
    <dgm:cxn modelId="{48ED8F84-C419-43B8-A457-49BFE6591097}" type="presParOf" srcId="{21C8D4F4-0720-43FC-8F0B-5C3D8F82D2EE}" destId="{D9695A17-A226-4914-AB8B-7F4ABB955CC3}" srcOrd="1" destOrd="0" presId="urn:microsoft.com/office/officeart/2005/8/layout/hierarchy1"/>
    <dgm:cxn modelId="{76014B17-DA8C-4494-B3BF-5803A0D4C78F}" type="presParOf" srcId="{622E566B-F275-4D08-9FF9-1C1DE995A02C}" destId="{45C73CD0-7AE5-4CAB-A37E-F80343B7CEBE}" srcOrd="2" destOrd="0" presId="urn:microsoft.com/office/officeart/2005/8/layout/hierarchy1"/>
    <dgm:cxn modelId="{D17BE582-C8E4-4760-AA1A-22350B60BA38}" type="presParOf" srcId="{622E566B-F275-4D08-9FF9-1C1DE995A02C}" destId="{7DB300C5-9533-487A-9AAD-D3163318CF4D}" srcOrd="3" destOrd="0" presId="urn:microsoft.com/office/officeart/2005/8/layout/hierarchy1"/>
    <dgm:cxn modelId="{57D4CCD1-46E0-45EA-B0DD-4D4D3C04B49E}" type="presParOf" srcId="{7DB300C5-9533-487A-9AAD-D3163318CF4D}" destId="{F4800124-5387-40E3-B826-1B946C45FCD9}" srcOrd="0" destOrd="0" presId="urn:microsoft.com/office/officeart/2005/8/layout/hierarchy1"/>
    <dgm:cxn modelId="{9BB02F1A-B39B-422A-96B2-95DEFA7190D7}" type="presParOf" srcId="{F4800124-5387-40E3-B826-1B946C45FCD9}" destId="{24FAD4D5-78F5-4D96-A023-03CEEB6313D6}" srcOrd="0" destOrd="0" presId="urn:microsoft.com/office/officeart/2005/8/layout/hierarchy1"/>
    <dgm:cxn modelId="{AB396817-DD62-406F-8039-CB2754D3DE9D}" type="presParOf" srcId="{F4800124-5387-40E3-B826-1B946C45FCD9}" destId="{4D8847F6-02B4-47ED-95C3-3833252F8994}" srcOrd="1" destOrd="0" presId="urn:microsoft.com/office/officeart/2005/8/layout/hierarchy1"/>
    <dgm:cxn modelId="{6E09EDB3-2D6B-4E05-9F62-BF8464E7B62A}" type="presParOf" srcId="{7DB300C5-9533-487A-9AAD-D3163318CF4D}" destId="{21793558-5C35-440C-A720-A7EF271AE5B1}" srcOrd="1" destOrd="0" presId="urn:microsoft.com/office/officeart/2005/8/layout/hierarchy1"/>
    <dgm:cxn modelId="{A151AAE7-06BC-4205-BD96-CF08890C4D36}" type="presParOf" srcId="{622E566B-F275-4D08-9FF9-1C1DE995A02C}" destId="{DDF9970D-57B1-4648-B0C1-9B3EA5422718}" srcOrd="4" destOrd="0" presId="urn:microsoft.com/office/officeart/2005/8/layout/hierarchy1"/>
    <dgm:cxn modelId="{1CB67971-DC88-4729-B677-5E71ED7DB493}" type="presParOf" srcId="{622E566B-F275-4D08-9FF9-1C1DE995A02C}" destId="{492EC758-497C-4457-B706-AE44D5FB7212}" srcOrd="5" destOrd="0" presId="urn:microsoft.com/office/officeart/2005/8/layout/hierarchy1"/>
    <dgm:cxn modelId="{55FF572D-1D10-4A6F-9F58-C4AB1AFD85AA}" type="presParOf" srcId="{492EC758-497C-4457-B706-AE44D5FB7212}" destId="{362FBD48-1F92-4802-9663-9F3B6A7893EB}" srcOrd="0" destOrd="0" presId="urn:microsoft.com/office/officeart/2005/8/layout/hierarchy1"/>
    <dgm:cxn modelId="{C9E74F1D-28A7-462D-B40D-F655CE8343E1}" type="presParOf" srcId="{362FBD48-1F92-4802-9663-9F3B6A7893EB}" destId="{6B1C0695-A61D-45CF-9A2A-B6454633A847}" srcOrd="0" destOrd="0" presId="urn:microsoft.com/office/officeart/2005/8/layout/hierarchy1"/>
    <dgm:cxn modelId="{EB395600-EFBD-494D-A510-9D43381287FD}" type="presParOf" srcId="{362FBD48-1F92-4802-9663-9F3B6A7893EB}" destId="{5B7AA0CE-1D9E-4EC7-951A-E3DA848474A2}" srcOrd="1" destOrd="0" presId="urn:microsoft.com/office/officeart/2005/8/layout/hierarchy1"/>
    <dgm:cxn modelId="{191DBE45-1196-4FB3-ADC6-D19F67664655}" type="presParOf" srcId="{492EC758-497C-4457-B706-AE44D5FB7212}" destId="{3E15D905-6E1C-4C02-AC65-8F397F98BA73}" srcOrd="1" destOrd="0" presId="urn:microsoft.com/office/officeart/2005/8/layout/hierarchy1"/>
    <dgm:cxn modelId="{08AE3406-E6AF-490D-A494-B18EFA93227D}" type="presParOf" srcId="{622E566B-F275-4D08-9FF9-1C1DE995A02C}" destId="{517132CD-43C3-4182-BCAE-7C4EED0C037D}" srcOrd="6" destOrd="0" presId="urn:microsoft.com/office/officeart/2005/8/layout/hierarchy1"/>
    <dgm:cxn modelId="{E19FFC7C-FCAC-4EA1-B16D-AADC2FB89E05}" type="presParOf" srcId="{622E566B-F275-4D08-9FF9-1C1DE995A02C}" destId="{ED4A44F4-D024-4A45-AEA5-350613F29068}" srcOrd="7" destOrd="0" presId="urn:microsoft.com/office/officeart/2005/8/layout/hierarchy1"/>
    <dgm:cxn modelId="{4DAA442D-3F59-4D24-B761-F201B1AF9FE2}" type="presParOf" srcId="{ED4A44F4-D024-4A45-AEA5-350613F29068}" destId="{E1F896BC-BE17-401F-A0C8-0B88A7B95798}" srcOrd="0" destOrd="0" presId="urn:microsoft.com/office/officeart/2005/8/layout/hierarchy1"/>
    <dgm:cxn modelId="{CD8A5C9D-4209-4C48-8A48-0B5CAEEE26DD}" type="presParOf" srcId="{E1F896BC-BE17-401F-A0C8-0B88A7B95798}" destId="{A1886DFB-7559-4C41-BF7B-B519DD480EC3}" srcOrd="0" destOrd="0" presId="urn:microsoft.com/office/officeart/2005/8/layout/hierarchy1"/>
    <dgm:cxn modelId="{D79A236A-B11F-41B6-ACA1-94345CA7DD22}" type="presParOf" srcId="{E1F896BC-BE17-401F-A0C8-0B88A7B95798}" destId="{39A1A08D-4AB9-4B40-980C-3B3672367300}" srcOrd="1" destOrd="0" presId="urn:microsoft.com/office/officeart/2005/8/layout/hierarchy1"/>
    <dgm:cxn modelId="{33476B79-E654-425B-A31A-C1B841F568EE}" type="presParOf" srcId="{ED4A44F4-D024-4A45-AEA5-350613F29068}" destId="{352335BE-5C19-4720-B96C-F6A63FB802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36F393-808D-4FD0-AD60-DC9983F2E60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21062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F1E349-1F4C-4B46-8447-1E186E078C8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578809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L" alt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E53BB-DCD2-44F5-A73B-BE7399CF0FBF}" type="slidenum">
              <a:rPr lang="es-ES" altLang="es-MX" smtClean="0"/>
              <a:pPr/>
              <a:t>4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2799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ABA4B6-CEA7-43D0-AC88-248AAAE5F232}" type="slidenum">
              <a:rPr lang="es-ES" altLang="es-CL" smtClean="0"/>
              <a:pPr>
                <a:defRPr/>
              </a:pPr>
              <a:t>5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8176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alt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2DC95-D3CE-4102-9FF5-8EF6EF6B9D34}" type="slidenum">
              <a:rPr lang="es-ES" altLang="es-MX" smtClean="0"/>
              <a:pPr/>
              <a:t>6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9296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1E349-1F4C-4B46-8447-1E186E078C81}" type="slidenum">
              <a:rPr lang="es-ES" altLang="es-CL" smtClean="0"/>
              <a:pPr/>
              <a:t>19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9270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3E26-D4F3-4921-A28E-952F6BD6418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97482199"/>
      </p:ext>
    </p:extLst>
  </p:cSld>
  <p:clrMapOvr>
    <a:masterClrMapping/>
  </p:clrMapOvr>
  <p:transition spd="slow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A6340-2010-4B35-8110-EF58C43D3EFA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022105907"/>
      </p:ext>
    </p:extLst>
  </p:cSld>
  <p:clrMapOvr>
    <a:masterClrMapping/>
  </p:clrMapOvr>
  <p:transition spd="slow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BAC2-07EF-4035-AA8C-7D6A711598D0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192684268"/>
      </p:ext>
    </p:extLst>
  </p:cSld>
  <p:clrMapOvr>
    <a:masterClrMapping/>
  </p:clrMapOvr>
  <p:transition spd="slow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endParaRPr lang="es-CL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D36DD-C199-4151-AE6E-AA75A5D27E2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933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C2253-77CF-4C34-942E-645ACA7A9DF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816765435"/>
      </p:ext>
    </p:extLst>
  </p:cSld>
  <p:clrMapOvr>
    <a:masterClrMapping/>
  </p:clrMapOvr>
  <p:transition spd="slow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26523-C5CA-46D9-9DB0-D848A1EB866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908545037"/>
      </p:ext>
    </p:extLst>
  </p:cSld>
  <p:clrMapOvr>
    <a:masterClrMapping/>
  </p:clrMapOvr>
  <p:transition spd="slow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DC86-F774-4D51-B8C1-0D5F201695D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142379612"/>
      </p:ext>
    </p:extLst>
  </p:cSld>
  <p:clrMapOvr>
    <a:masterClrMapping/>
  </p:clrMapOvr>
  <p:transition spd="slow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6F4E4-1D4F-4296-8F70-DB4219880728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43735516"/>
      </p:ext>
    </p:extLst>
  </p:cSld>
  <p:clrMapOvr>
    <a:masterClrMapping/>
  </p:clrMapOvr>
  <p:transition spd="slow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236F6-B1A9-4794-866C-2B49DE8D589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41553448"/>
      </p:ext>
    </p:extLst>
  </p:cSld>
  <p:clrMapOvr>
    <a:masterClrMapping/>
  </p:clrMapOvr>
  <p:transition spd="slow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1679-B46C-4185-995A-CE4A6BFC5417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59403489"/>
      </p:ext>
    </p:extLst>
  </p:cSld>
  <p:clrMapOvr>
    <a:masterClrMapping/>
  </p:clrMapOvr>
  <p:transition spd="slow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377A8-2CBE-406F-A43B-4BB8B54CEB94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017706542"/>
      </p:ext>
    </p:extLst>
  </p:cSld>
  <p:clrMapOvr>
    <a:masterClrMapping/>
  </p:clrMapOvr>
  <p:transition spd="slow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419A6-8EC1-43E3-9F79-3C99C8F4737D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75496490"/>
      </p:ext>
    </p:extLst>
  </p:cSld>
  <p:clrMapOvr>
    <a:masterClrMapping/>
  </p:clrMapOvr>
  <p:transition spd="slow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CL" alt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CL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CL"/>
              <a:t>Química 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Prof. M. Cs. Oscar Maltés P.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07B015B-B678-46C1-BB52-56B1D0D7D92A}" type="slidenum">
              <a:rPr lang="es-ES" altLang="es-CL"/>
              <a:pPr/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ransition spd="slow">
    <p:split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7488" y="2158985"/>
            <a:ext cx="9217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3333FF"/>
                </a:solidFill>
              </a:rPr>
              <a:t>"En el mundo laboral, es esencial trabajar de manera colaborativa y en equipo, que permita compartir información y que ésta fluya de manera entendible para todos"</a:t>
            </a:r>
            <a:endParaRPr lang="es-CL" sz="3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54721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020640" y="1228690"/>
            <a:ext cx="8107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Son compuestos formados por </a:t>
            </a:r>
            <a:r>
              <a:rPr lang="es-ES" altLang="es-MX" sz="2000" b="1" dirty="0">
                <a:solidFill>
                  <a:srgbClr val="FF0000"/>
                </a:solidFill>
              </a:rPr>
              <a:t>hidrógeno, no metal y oxígeno.</a:t>
            </a:r>
          </a:p>
        </p:txBody>
      </p:sp>
      <p:sp>
        <p:nvSpPr>
          <p:cNvPr id="8195" name="Text Box 38"/>
          <p:cNvSpPr txBox="1">
            <a:spLocks noChangeArrowheads="1"/>
          </p:cNvSpPr>
          <p:nvPr/>
        </p:nvSpPr>
        <p:spPr bwMode="auto">
          <a:xfrm>
            <a:off x="2014290" y="1772816"/>
            <a:ext cx="9410302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0000FF"/>
                </a:solidFill>
              </a:rPr>
              <a:t>Su fórmula general es: </a:t>
            </a:r>
            <a:r>
              <a:rPr lang="es-ES" altLang="es-MX" sz="2000" b="1" dirty="0" err="1">
                <a:solidFill>
                  <a:srgbClr val="FF0000"/>
                </a:solidFill>
              </a:rPr>
              <a:t>H</a:t>
            </a:r>
            <a:r>
              <a:rPr lang="es-ES" altLang="es-MX" sz="2000" b="1" baseline="-25000" dirty="0" err="1">
                <a:solidFill>
                  <a:srgbClr val="0000FF"/>
                </a:solidFill>
              </a:rPr>
              <a:t>a</a:t>
            </a:r>
            <a:r>
              <a:rPr lang="es-ES" altLang="es-MX" sz="2000" b="1" dirty="0" err="1">
                <a:solidFill>
                  <a:srgbClr val="FF0000"/>
                </a:solidFill>
              </a:rPr>
              <a:t>X</a:t>
            </a:r>
            <a:r>
              <a:rPr lang="es-ES" altLang="es-MX" sz="2000" b="1" baseline="-25000" dirty="0" err="1">
                <a:solidFill>
                  <a:srgbClr val="0000FF"/>
                </a:solidFill>
              </a:rPr>
              <a:t>b</a:t>
            </a:r>
            <a:r>
              <a:rPr lang="es-ES" altLang="es-MX" sz="2000" b="1" dirty="0" err="1">
                <a:solidFill>
                  <a:srgbClr val="FF0000"/>
                </a:solidFill>
              </a:rPr>
              <a:t>O</a:t>
            </a:r>
            <a:r>
              <a:rPr lang="es-ES" altLang="es-MX" sz="2000" b="1" baseline="-25000" dirty="0" err="1">
                <a:solidFill>
                  <a:srgbClr val="0000FF"/>
                </a:solidFill>
              </a:rPr>
              <a:t>c</a:t>
            </a:r>
            <a:r>
              <a:rPr lang="es-ES" altLang="es-MX" sz="2000" b="1" dirty="0">
                <a:solidFill>
                  <a:srgbClr val="0000FF"/>
                </a:solidFill>
              </a:rPr>
              <a:t>, donde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X </a:t>
            </a:r>
            <a:r>
              <a:rPr lang="es-ES" altLang="es-MX" sz="2000" b="1" dirty="0">
                <a:solidFill>
                  <a:srgbClr val="0000FF"/>
                </a:solidFill>
              </a:rPr>
              <a:t>es un no metal o un metal de 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  transición con alto estado de oxidación</a:t>
            </a:r>
          </a:p>
          <a:p>
            <a:pPr algn="l" eaLnBrk="1" hangingPunct="1">
              <a:buFontTx/>
              <a:buChar char="•"/>
            </a:pPr>
            <a:endParaRPr lang="es-ES" altLang="es-MX" sz="2000" b="1" dirty="0">
              <a:solidFill>
                <a:srgbClr val="FF0000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es-ES" altLang="es-MX" sz="2000" b="1" dirty="0">
                <a:solidFill>
                  <a:srgbClr val="0000FF"/>
                </a:solidFill>
              </a:rPr>
              <a:t> Se obtienen teóricamente por la reacción de el anhídrido  correspondiente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  con agua:</a:t>
            </a:r>
          </a:p>
          <a:p>
            <a:pPr algn="l" eaLnBrk="1" hangingPunct="1"/>
            <a:endParaRPr lang="es-ES" altLang="es-MX" sz="2000" b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s-ES" altLang="es-MX" sz="2000" b="1" dirty="0">
                <a:solidFill>
                  <a:srgbClr val="FF0000"/>
                </a:solidFill>
              </a:rPr>
              <a:t>                anhídrido  +    agua                     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    </a:t>
            </a:r>
            <a:r>
              <a:rPr lang="es-ES" altLang="es-MX" sz="2000" b="1" dirty="0" err="1">
                <a:solidFill>
                  <a:srgbClr val="FF0000"/>
                </a:solidFill>
                <a:sym typeface="Wingdings 3" panose="05040102010807070707" pitchFamily="18" charset="2"/>
              </a:rPr>
              <a:t>oxoácido</a:t>
            </a:r>
            <a:endParaRPr lang="es-ES" altLang="es-MX" sz="2000" b="1" dirty="0">
              <a:solidFill>
                <a:srgbClr val="FF0000"/>
              </a:solidFill>
              <a:sym typeface="Wingdings 3" panose="05040102010807070707" pitchFamily="18" charset="2"/>
            </a:endParaRPr>
          </a:p>
          <a:p>
            <a:pPr algn="l" eaLnBrk="1" hangingPunct="1"/>
            <a:endParaRPr lang="es-ES" altLang="es-MX" sz="2000" b="1" dirty="0">
              <a:solidFill>
                <a:srgbClr val="FF0000"/>
              </a:solidFill>
            </a:endParaRPr>
          </a:p>
          <a:p>
            <a:pPr algn="l" eaLnBrk="1" hangingPunct="1">
              <a:buFontTx/>
              <a:buChar char="•"/>
            </a:pPr>
            <a:endParaRPr lang="es-ES" altLang="es-MX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8196" name="Text Box 40"/>
          <p:cNvSpPr txBox="1">
            <a:spLocks noChangeArrowheads="1"/>
          </p:cNvSpPr>
          <p:nvPr/>
        </p:nvSpPr>
        <p:spPr bwMode="auto">
          <a:xfrm>
            <a:off x="2207568" y="4026550"/>
            <a:ext cx="4176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000" b="1" dirty="0">
                <a:solidFill>
                  <a:srgbClr val="FF0000"/>
                </a:solidFill>
              </a:rPr>
              <a:t>   Ej.           N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2</a:t>
            </a:r>
            <a:r>
              <a:rPr lang="es-ES" altLang="es-MX" sz="2000" b="1" dirty="0">
                <a:solidFill>
                  <a:srgbClr val="FF0000"/>
                </a:solidFill>
              </a:rPr>
              <a:t>O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5</a:t>
            </a:r>
            <a:r>
              <a:rPr lang="es-ES" altLang="es-MX" sz="2000" b="1" dirty="0">
                <a:solidFill>
                  <a:srgbClr val="FF0000"/>
                </a:solidFill>
              </a:rPr>
              <a:t>     +      H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2</a:t>
            </a:r>
            <a:r>
              <a:rPr lang="es-ES" altLang="es-MX" sz="2000" b="1" dirty="0">
                <a:solidFill>
                  <a:srgbClr val="FF0000"/>
                </a:solidFill>
              </a:rPr>
              <a:t>O 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</a:t>
            </a:r>
            <a:endParaRPr lang="es-ES" altLang="es-MX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8197" name="Text Box 41"/>
          <p:cNvSpPr txBox="1">
            <a:spLocks noChangeArrowheads="1"/>
          </p:cNvSpPr>
          <p:nvPr/>
        </p:nvSpPr>
        <p:spPr bwMode="auto">
          <a:xfrm>
            <a:off x="6109320" y="4005064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sz="2000" b="1" dirty="0">
                <a:solidFill>
                  <a:srgbClr val="FF0000"/>
                </a:solidFill>
              </a:rPr>
              <a:t>H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2</a:t>
            </a:r>
            <a:r>
              <a:rPr lang="es-ES" altLang="es-MX" sz="2000" b="1" dirty="0">
                <a:solidFill>
                  <a:srgbClr val="FF0000"/>
                </a:solidFill>
              </a:rPr>
              <a:t>N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2</a:t>
            </a:r>
            <a:r>
              <a:rPr lang="es-ES" altLang="es-MX" sz="2000" b="1" dirty="0">
                <a:solidFill>
                  <a:srgbClr val="FF0000"/>
                </a:solidFill>
              </a:rPr>
              <a:t>O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198" name="Text Box 42"/>
          <p:cNvSpPr txBox="1">
            <a:spLocks noChangeArrowheads="1"/>
          </p:cNvSpPr>
          <p:nvPr/>
        </p:nvSpPr>
        <p:spPr bwMode="auto">
          <a:xfrm>
            <a:off x="7896696" y="4005064"/>
            <a:ext cx="86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sz="2000" b="1" dirty="0">
                <a:solidFill>
                  <a:srgbClr val="FF0000"/>
                </a:solidFill>
              </a:rPr>
              <a:t>HNO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8199" name="Text Box 43"/>
          <p:cNvSpPr txBox="1">
            <a:spLocks noChangeArrowheads="1"/>
          </p:cNvSpPr>
          <p:nvPr/>
        </p:nvSpPr>
        <p:spPr bwMode="auto">
          <a:xfrm>
            <a:off x="2738438" y="4581128"/>
            <a:ext cx="8686154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s-ES" altLang="es-MX" sz="2000" b="1" dirty="0">
                <a:solidFill>
                  <a:srgbClr val="0000FF"/>
                </a:solidFill>
              </a:rPr>
              <a:t>  Para nombrarlos se usa la nomenclatura tradicional</a:t>
            </a:r>
          </a:p>
          <a:p>
            <a:pPr algn="l" eaLnBrk="1" hangingPunct="1">
              <a:buFontTx/>
              <a:buChar char="•"/>
            </a:pPr>
            <a:r>
              <a:rPr lang="es-ES" altLang="es-MX" sz="2000" b="1" dirty="0">
                <a:solidFill>
                  <a:srgbClr val="0000FF"/>
                </a:solidFill>
              </a:rPr>
              <a:t>  Se escribe la palabra  ácido seguida de la raíz del nombre del no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   metal terminado en </a:t>
            </a:r>
            <a:r>
              <a:rPr lang="es-ES" altLang="es-MX" sz="2000" b="1" dirty="0">
                <a:solidFill>
                  <a:srgbClr val="FF0000"/>
                </a:solidFill>
              </a:rPr>
              <a:t>oso</a:t>
            </a:r>
            <a:r>
              <a:rPr lang="es-ES" altLang="es-MX" sz="2000" b="1" dirty="0">
                <a:solidFill>
                  <a:srgbClr val="0000FF"/>
                </a:solidFill>
              </a:rPr>
              <a:t> o </a:t>
            </a:r>
            <a:r>
              <a:rPr lang="es-ES" altLang="es-MX" sz="2000" b="1" dirty="0" err="1">
                <a:solidFill>
                  <a:srgbClr val="FF0000"/>
                </a:solidFill>
              </a:rPr>
              <a:t>ico</a:t>
            </a:r>
            <a:r>
              <a:rPr lang="es-ES" altLang="es-MX" sz="2000" b="1" dirty="0">
                <a:solidFill>
                  <a:srgbClr val="FF0000"/>
                </a:solidFill>
              </a:rPr>
              <a:t> </a:t>
            </a:r>
            <a:r>
              <a:rPr lang="es-ES" altLang="es-MX" sz="2000" b="1" dirty="0">
                <a:solidFill>
                  <a:srgbClr val="0000FF"/>
                </a:solidFill>
              </a:rPr>
              <a:t>dependiendo del estado de oxidación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   de X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         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	  En el ejemplo:                 Ácido nítrico</a:t>
            </a:r>
          </a:p>
          <a:p>
            <a:pPr algn="l" eaLnBrk="1" hangingPunct="1">
              <a:buFontTx/>
              <a:buChar char="•"/>
            </a:pPr>
            <a:endParaRPr lang="es-ES" altLang="es-MX" sz="2000" b="1" baseline="-25000" dirty="0">
              <a:solidFill>
                <a:srgbClr val="0000FF"/>
              </a:solidFill>
            </a:endParaRPr>
          </a:p>
        </p:txBody>
      </p:sp>
      <p:sp>
        <p:nvSpPr>
          <p:cNvPr id="8200" name="Rectangle 38"/>
          <p:cNvSpPr>
            <a:spLocks noChangeArrowheads="1"/>
          </p:cNvSpPr>
          <p:nvPr/>
        </p:nvSpPr>
        <p:spPr bwMode="auto">
          <a:xfrm>
            <a:off x="1343472" y="260127"/>
            <a:ext cx="57705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700" b="1" dirty="0">
                <a:solidFill>
                  <a:srgbClr val="FF0000"/>
                </a:solidFill>
              </a:rPr>
              <a:t>COMPUESTOS TERNARIOS</a:t>
            </a:r>
            <a:br>
              <a:rPr lang="es-ES" altLang="es-MX" sz="2700" b="1" dirty="0">
                <a:solidFill>
                  <a:srgbClr val="FF0000"/>
                </a:solidFill>
              </a:rPr>
            </a:br>
            <a:r>
              <a:rPr lang="es-ES" altLang="es-MX" sz="2700" b="1" dirty="0">
                <a:solidFill>
                  <a:srgbClr val="FF0000"/>
                </a:solidFill>
              </a:rPr>
              <a:t>   2. OXOÁCIDOS u OXIÁCIDOS</a:t>
            </a:r>
            <a:r>
              <a:rPr lang="es-ES" altLang="es-MX" sz="2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201" name="10 Rectángulo"/>
          <p:cNvSpPr>
            <a:spLocks noChangeArrowheads="1"/>
          </p:cNvSpPr>
          <p:nvPr/>
        </p:nvSpPr>
        <p:spPr bwMode="auto">
          <a:xfrm>
            <a:off x="7156896" y="407707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b="1" dirty="0">
                <a:solidFill>
                  <a:srgbClr val="FF0000"/>
                </a:solidFill>
                <a:sym typeface="Wingdings 3" panose="05040102010807070707" pitchFamily="18" charset="2"/>
              </a:rPr>
              <a:t></a:t>
            </a:r>
            <a:endParaRPr lang="es-CL" altLang="es-MX" dirty="0"/>
          </a:p>
        </p:txBody>
      </p:sp>
      <p:sp>
        <p:nvSpPr>
          <p:cNvPr id="8202" name="Text Box 42"/>
          <p:cNvSpPr txBox="1">
            <a:spLocks noChangeArrowheads="1"/>
          </p:cNvSpPr>
          <p:nvPr/>
        </p:nvSpPr>
        <p:spPr bwMode="auto">
          <a:xfrm>
            <a:off x="5736456" y="6093296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sz="2000" b="1" dirty="0">
                <a:solidFill>
                  <a:srgbClr val="FF0000"/>
                </a:solidFill>
              </a:rPr>
              <a:t>HNO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774825" y="1052513"/>
            <a:ext cx="8642350" cy="4968875"/>
          </a:xfrm>
        </p:spPr>
        <p:txBody>
          <a:bodyPr/>
          <a:lstStyle/>
          <a:p>
            <a:pPr lvl="1" eaLnBrk="1" hangingPunct="1"/>
            <a:r>
              <a:rPr lang="es-ES_tradnl" altLang="es-MX" sz="17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Tradicional</a:t>
            </a:r>
            <a:r>
              <a:rPr lang="es-ES_tradnl" altLang="es-MX" sz="17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consiste </a:t>
            </a:r>
            <a:r>
              <a:rPr lang="es-ES" altLang="es-CL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añadir un sufijo al nombre del elemento según el E.O. o N.O. con el que actúe.</a:t>
            </a:r>
            <a:endParaRPr lang="es-ES" altLang="es-MX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5"/>
          <p:cNvGraphicFramePr>
            <a:graphicFrameLocks/>
          </p:cNvGraphicFramePr>
          <p:nvPr/>
        </p:nvGraphicFramePr>
        <p:xfrm>
          <a:off x="2640013" y="2163763"/>
          <a:ext cx="7343775" cy="33528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Posibilidad de EO o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Terminación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… -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menor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 … 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mayor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 … -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7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menor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hipo   … 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intermedio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… 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mayor 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… -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7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Cuatro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menor 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hipo   … 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intermedio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… -oso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intermedio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          … -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EO mayor                   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 per    … -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 pitchFamily="18" charset="2"/>
                        </a:rPr>
                        <a:t>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3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80123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00" name="Group 44"/>
          <p:cNvGraphicFramePr>
            <a:graphicFrameLocks noGrp="1"/>
          </p:cNvGraphicFramePr>
          <p:nvPr>
            <p:ph idx="4294967295"/>
          </p:nvPr>
        </p:nvGraphicFramePr>
        <p:xfrm>
          <a:off x="1898650" y="1628775"/>
          <a:ext cx="8229600" cy="3862390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52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IIIA</a:t>
                      </a:r>
                      <a:endParaRPr kumimoji="0" lang="es-ES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00FF"/>
                        </a:gs>
                        <a:gs pos="100000">
                          <a:srgbClr val="2F00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IVA</a:t>
                      </a:r>
                      <a:endParaRPr kumimoji="0" lang="es-ES" sz="2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00FF"/>
                        </a:gs>
                        <a:gs pos="100000">
                          <a:srgbClr val="2F00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VA</a:t>
                      </a:r>
                      <a:endParaRPr kumimoji="0" lang="es-ES" sz="2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00FF"/>
                        </a:gs>
                        <a:gs pos="100000">
                          <a:srgbClr val="2F00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VIA</a:t>
                      </a:r>
                      <a:endParaRPr kumimoji="0" lang="es-ES" sz="2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00FF"/>
                        </a:gs>
                        <a:gs pos="100000">
                          <a:srgbClr val="2F00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VIIA</a:t>
                      </a:r>
                      <a:endParaRPr kumimoji="0" lang="es-ES" sz="2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00FF"/>
                        </a:gs>
                        <a:gs pos="100000">
                          <a:srgbClr val="2F007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9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+3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+4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+3, +5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GT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7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+4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+3, +5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+4, +6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+1, +3, +5, +7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+3, +5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+4, +6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+1, +5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2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E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+3, +5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+4, +6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GT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+1, +5, +7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551384" y="273422"/>
            <a:ext cx="110172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MX" sz="2700" b="1" dirty="0">
                <a:solidFill>
                  <a:srgbClr val="FF0000"/>
                </a:solidFill>
              </a:rPr>
              <a:t>ESTADOS DE OXIDACIÓN DE ELEMENTOS REPRESENTATIVOS NO METÁLICOS QUE FORMAN OXOÁCIDOS u OXIÁCIDOS</a:t>
            </a:r>
            <a:endParaRPr lang="es-ES" altLang="es-MX" sz="2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88888"/>
            <a:ext cx="10369152" cy="431800"/>
          </a:xfrm>
        </p:spPr>
        <p:txBody>
          <a:bodyPr/>
          <a:lstStyle/>
          <a:p>
            <a:pPr eaLnBrk="1" hangingPunct="1"/>
            <a:r>
              <a:rPr lang="es-ES_tradnl" altLang="es-MX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CUADRO GENERAL DE FORMULACIÓN DE OXIÁCIDOS </a:t>
            </a:r>
            <a:endParaRPr lang="es-CL" altLang="es-MX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61964113"/>
              </p:ext>
            </p:extLst>
          </p:nvPr>
        </p:nvGraphicFramePr>
        <p:xfrm>
          <a:off x="2063552" y="842964"/>
          <a:ext cx="8229600" cy="5699868"/>
        </p:xfrm>
        <a:graphic>
          <a:graphicData uri="http://schemas.openxmlformats.org/drawingml/2006/table">
            <a:tbl>
              <a:tblPr/>
              <a:tblGrid>
                <a:gridCol w="2243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Estado de oxidación de X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Fórmula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Elemento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Nomenclatura del ácido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HXO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, Br, I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Hipo……….oso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577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HXO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s-CL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Cl, 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............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oso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Meta……….oso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Meta............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s-CL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Piro………..oso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XO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Orto………..oso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Orto.............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577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XO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s-CL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S, Se, Te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............oso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............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Meta............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XO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s-CL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Orto.............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577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HXO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, Br, I, 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............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Meta……….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Piro………..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57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XO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P, As, Sb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Orto………..</a:t>
                      </a:r>
                      <a:r>
                        <a:rPr kumimoji="0" lang="es-C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s-CL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95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XO</a:t>
                      </a:r>
                      <a:r>
                        <a:rPr kumimoji="0" lang="es-CL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s-CL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S, Se, Te, Cr, Mn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.......…..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95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HXO</a:t>
                      </a:r>
                      <a:r>
                        <a:rPr kumimoji="0" lang="en-US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Cl, I, Mn, Re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Per…………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919536" y="1052736"/>
            <a:ext cx="90009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Son compuestos derivados de un </a:t>
            </a:r>
            <a:r>
              <a:rPr lang="es-ES" altLang="es-MX" sz="2000" b="1" dirty="0" err="1">
                <a:solidFill>
                  <a:srgbClr val="0000FF"/>
                </a:solidFill>
              </a:rPr>
              <a:t>oxoácido</a:t>
            </a:r>
            <a:r>
              <a:rPr lang="es-ES" altLang="es-MX" sz="2000" b="1" dirty="0">
                <a:solidFill>
                  <a:srgbClr val="0000FF"/>
                </a:solidFill>
              </a:rPr>
              <a:t>, en el que se sustituyen el (los) hidrógeno(s) por un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metal(es)</a:t>
            </a:r>
          </a:p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Están formados por un </a:t>
            </a:r>
            <a:r>
              <a:rPr lang="es-ES" altLang="es-MX" sz="2000" b="1" dirty="0">
                <a:solidFill>
                  <a:srgbClr val="FF0000"/>
                </a:solidFill>
              </a:rPr>
              <a:t>metal</a:t>
            </a:r>
            <a:r>
              <a:rPr lang="es-ES" altLang="es-MX" sz="2000" b="1" dirty="0">
                <a:solidFill>
                  <a:srgbClr val="0000FF"/>
                </a:solidFill>
              </a:rPr>
              <a:t>,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no metal </a:t>
            </a:r>
            <a:r>
              <a:rPr lang="es-ES" altLang="es-MX" sz="2000" b="1" dirty="0">
                <a:solidFill>
                  <a:srgbClr val="0000FF"/>
                </a:solidFill>
              </a:rPr>
              <a:t>y </a:t>
            </a:r>
            <a:r>
              <a:rPr lang="es-ES" altLang="es-MX" sz="2000" b="1" dirty="0">
                <a:solidFill>
                  <a:srgbClr val="FF0000"/>
                </a:solidFill>
              </a:rPr>
              <a:t>oxígeno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Se recomienda usar el sistema de nomenclatura STOCK, aunque también se acepta la nomenclatura tradicional</a:t>
            </a:r>
          </a:p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Se obtienen por neutralización total de un </a:t>
            </a:r>
            <a:r>
              <a:rPr lang="es-ES" altLang="es-MX" sz="2000" b="1" dirty="0" err="1">
                <a:solidFill>
                  <a:srgbClr val="0000FF"/>
                </a:solidFill>
              </a:rPr>
              <a:t>oxoácido</a:t>
            </a:r>
            <a:r>
              <a:rPr lang="es-ES" altLang="es-MX" sz="2000" b="1" dirty="0">
                <a:solidFill>
                  <a:srgbClr val="0000FF"/>
                </a:solidFill>
              </a:rPr>
              <a:t> y un hidróxido:</a:t>
            </a:r>
          </a:p>
        </p:txBody>
      </p:sp>
      <p:graphicFrame>
        <p:nvGraphicFramePr>
          <p:cNvPr id="94268" name="Group 6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31114525"/>
              </p:ext>
            </p:extLst>
          </p:nvPr>
        </p:nvGraphicFramePr>
        <p:xfrm>
          <a:off x="4295775" y="3148013"/>
          <a:ext cx="4679950" cy="2654302"/>
        </p:xfrm>
        <a:graphic>
          <a:graphicData uri="http://schemas.openxmlformats.org/drawingml/2006/table">
            <a:tbl>
              <a:tblPr/>
              <a:tblGrid>
                <a:gridCol w="2501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Tradicional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nitrato de sodio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nitrato sódico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sulfato de cadmio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sulfato de cadmio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fosfato de cobre (II)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fosfato cúprico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nitrito de estaño (IV)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nitrito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estánnico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311" name="Rectangle 38"/>
          <p:cNvSpPr>
            <a:spLocks noChangeArrowheads="1"/>
          </p:cNvSpPr>
          <p:nvPr/>
        </p:nvSpPr>
        <p:spPr bwMode="auto">
          <a:xfrm>
            <a:off x="1283940" y="188914"/>
            <a:ext cx="69723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600" b="1" dirty="0">
                <a:solidFill>
                  <a:srgbClr val="FF0000"/>
                </a:solidFill>
              </a:rPr>
              <a:t>COMPUESTOS TERNARIOS</a:t>
            </a:r>
            <a:br>
              <a:rPr lang="es-ES" altLang="es-MX" sz="2600" b="1" dirty="0">
                <a:solidFill>
                  <a:srgbClr val="FF0000"/>
                </a:solidFill>
              </a:rPr>
            </a:br>
            <a:r>
              <a:rPr lang="es-ES" altLang="es-MX" sz="2600" b="1" dirty="0">
                <a:solidFill>
                  <a:srgbClr val="FF0000"/>
                </a:solidFill>
              </a:rPr>
              <a:t>   3. OXISALES U OXOSALES NEUTRAS</a:t>
            </a:r>
            <a:r>
              <a:rPr lang="es-ES" altLang="es-MX" sz="26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4406"/>
              </p:ext>
            </p:extLst>
          </p:nvPr>
        </p:nvGraphicFramePr>
        <p:xfrm>
          <a:off x="3216275" y="3151188"/>
          <a:ext cx="1068388" cy="2654302"/>
        </p:xfrm>
        <a:graphic>
          <a:graphicData uri="http://schemas.openxmlformats.org/drawingml/2006/table">
            <a:tbl>
              <a:tblPr/>
              <a:tblGrid>
                <a:gridCol w="1068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kumimoji="0" lang="es-E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  <a:r>
                        <a:rPr kumimoji="0" lang="es-E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</a:t>
                      </a:r>
                      <a:r>
                        <a:rPr kumimoji="0" lang="es-E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s-E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sz="1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3"/>
          <p:cNvSpPr txBox="1">
            <a:spLocks noChangeArrowheads="1"/>
          </p:cNvSpPr>
          <p:nvPr/>
        </p:nvSpPr>
        <p:spPr bwMode="auto">
          <a:xfrm>
            <a:off x="1919536" y="1025441"/>
            <a:ext cx="95050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Son compuestos derivados de un </a:t>
            </a:r>
            <a:r>
              <a:rPr lang="es-ES" altLang="es-MX" sz="2000" b="1" dirty="0" err="1">
                <a:solidFill>
                  <a:srgbClr val="0000FF"/>
                </a:solidFill>
              </a:rPr>
              <a:t>oxoácido</a:t>
            </a:r>
            <a:r>
              <a:rPr lang="es-ES" altLang="es-MX" sz="2000" b="1" dirty="0">
                <a:solidFill>
                  <a:srgbClr val="0000FF"/>
                </a:solidFill>
              </a:rPr>
              <a:t>, en el que se sustituyen el (los) hidrógeno(s) por un </a:t>
            </a:r>
            <a:r>
              <a:rPr lang="es-ES" altLang="es-MX" sz="2000" b="1" dirty="0">
                <a:solidFill>
                  <a:srgbClr val="FF0000"/>
                </a:solidFill>
              </a:rPr>
              <a:t>metal(es)</a:t>
            </a:r>
          </a:p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Están formados por un </a:t>
            </a:r>
            <a:r>
              <a:rPr lang="es-ES" altLang="es-MX" sz="2000" b="1" dirty="0">
                <a:solidFill>
                  <a:srgbClr val="FF0000"/>
                </a:solidFill>
              </a:rPr>
              <a:t>metal, no metal </a:t>
            </a:r>
            <a:r>
              <a:rPr lang="es-ES" altLang="es-MX" sz="2000" b="1" dirty="0">
                <a:solidFill>
                  <a:srgbClr val="0000FF"/>
                </a:solidFill>
              </a:rPr>
              <a:t>y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oxígeno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/>
            <a:r>
              <a:rPr lang="es-ES" altLang="es-MX" sz="2000" b="1" dirty="0">
                <a:solidFill>
                  <a:srgbClr val="0000FF"/>
                </a:solidFill>
              </a:rPr>
              <a:t>Se obtienen por neutralización total de un </a:t>
            </a:r>
            <a:r>
              <a:rPr lang="es-ES" altLang="es-MX" sz="2000" b="1" dirty="0" err="1">
                <a:solidFill>
                  <a:srgbClr val="0000FF"/>
                </a:solidFill>
              </a:rPr>
              <a:t>oxoácido</a:t>
            </a:r>
            <a:r>
              <a:rPr lang="es-ES" altLang="es-MX" sz="2000" b="1" dirty="0">
                <a:solidFill>
                  <a:srgbClr val="0000FF"/>
                </a:solidFill>
              </a:rPr>
              <a:t> y un hidróxido:</a:t>
            </a:r>
          </a:p>
        </p:txBody>
      </p:sp>
      <p:sp>
        <p:nvSpPr>
          <p:cNvPr id="13315" name="Text Box 27"/>
          <p:cNvSpPr txBox="1">
            <a:spLocks noChangeArrowheads="1"/>
          </p:cNvSpPr>
          <p:nvPr/>
        </p:nvSpPr>
        <p:spPr bwMode="auto">
          <a:xfrm>
            <a:off x="2783632" y="2392363"/>
            <a:ext cx="6552728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buClr>
                <a:srgbClr val="3333FF"/>
              </a:buClr>
              <a:buFontTx/>
              <a:buChar char="•"/>
            </a:pPr>
            <a:r>
              <a:rPr lang="es-ES" altLang="es-MX" sz="2000" b="1" dirty="0">
                <a:solidFill>
                  <a:srgbClr val="FF3300"/>
                </a:solidFill>
              </a:rPr>
              <a:t>      </a:t>
            </a:r>
            <a:r>
              <a:rPr lang="es-ES" altLang="es-MX" sz="2000" b="1" dirty="0" err="1">
                <a:solidFill>
                  <a:srgbClr val="FF0000"/>
                </a:solidFill>
              </a:rPr>
              <a:t>oxoácido</a:t>
            </a:r>
            <a:r>
              <a:rPr lang="es-ES" altLang="es-MX" sz="2000" b="1" dirty="0">
                <a:solidFill>
                  <a:srgbClr val="FF0000"/>
                </a:solidFill>
              </a:rPr>
              <a:t> +  hidróxido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    </a:t>
            </a:r>
            <a:r>
              <a:rPr lang="es-ES" altLang="es-MX" sz="2000" b="1" dirty="0" err="1">
                <a:solidFill>
                  <a:srgbClr val="FF0000"/>
                </a:solidFill>
                <a:sym typeface="Wingdings 3" panose="05040102010807070707" pitchFamily="18" charset="2"/>
              </a:rPr>
              <a:t>oxosal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   +    agua</a:t>
            </a:r>
            <a:endParaRPr lang="es-ES" altLang="es-MX" sz="2000" b="1" baseline="-25000" dirty="0">
              <a:solidFill>
                <a:srgbClr val="FF0000"/>
              </a:solidFill>
              <a:sym typeface="Wingdings 3" panose="05040102010807070707" pitchFamily="18" charset="2"/>
            </a:endParaRPr>
          </a:p>
          <a:p>
            <a:pPr eaLnBrk="1" hangingPunct="1">
              <a:buClr>
                <a:srgbClr val="3333FF"/>
              </a:buClr>
            </a:pPr>
            <a:endParaRPr lang="es-ES" altLang="es-MX" sz="2000" b="1" dirty="0">
              <a:solidFill>
                <a:srgbClr val="FF0000"/>
              </a:solidFill>
              <a:sym typeface="Wingdings 3" panose="05040102010807070707" pitchFamily="18" charset="2"/>
            </a:endParaRPr>
          </a:p>
          <a:p>
            <a:pPr algn="l" eaLnBrk="1" hangingPunct="1">
              <a:buClr>
                <a:srgbClr val="3333FF"/>
              </a:buClr>
              <a:buFontTx/>
              <a:buChar char="•"/>
            </a:pPr>
            <a:r>
              <a:rPr lang="es-ES" altLang="es-MX" sz="2000" b="1" dirty="0">
                <a:solidFill>
                  <a:srgbClr val="FF3300"/>
                </a:solidFill>
              </a:rPr>
              <a:t>      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HNO</a:t>
            </a:r>
            <a:r>
              <a:rPr lang="es-ES" altLang="es-MX" sz="2000" b="1" baseline="-25000" dirty="0">
                <a:solidFill>
                  <a:srgbClr val="FF0000"/>
                </a:solidFill>
                <a:sym typeface="Wingdings 3" panose="05040102010807070707" pitchFamily="18" charset="2"/>
              </a:rPr>
              <a:t>3</a:t>
            </a:r>
            <a:r>
              <a:rPr lang="es-ES" altLang="es-MX" sz="2000" b="1" dirty="0">
                <a:solidFill>
                  <a:srgbClr val="FF3300"/>
                </a:solidFill>
              </a:rPr>
              <a:t>     +   </a:t>
            </a:r>
            <a:r>
              <a:rPr lang="es-ES" altLang="es-MX" sz="2000" b="1" dirty="0" err="1">
                <a:solidFill>
                  <a:srgbClr val="FF3300"/>
                </a:solidFill>
              </a:rPr>
              <a:t>NaOH</a:t>
            </a:r>
            <a:r>
              <a:rPr lang="es-ES" altLang="es-MX" sz="2000" b="1" dirty="0">
                <a:solidFill>
                  <a:srgbClr val="FF3300"/>
                </a:solidFill>
              </a:rPr>
              <a:t>     </a:t>
            </a:r>
            <a:r>
              <a:rPr lang="es-ES" altLang="es-MX" sz="2000" b="1" dirty="0">
                <a:solidFill>
                  <a:schemeClr val="accent2"/>
                </a:solidFill>
                <a:sym typeface="Wingdings 3" panose="05040102010807070707" pitchFamily="18" charset="2"/>
              </a:rPr>
              <a:t>     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NaNO</a:t>
            </a:r>
            <a:r>
              <a:rPr lang="es-ES" altLang="es-MX" sz="2000" b="1" baseline="-25000" dirty="0">
                <a:solidFill>
                  <a:srgbClr val="FF0000"/>
                </a:solidFill>
                <a:sym typeface="Wingdings 3" panose="05040102010807070707" pitchFamily="18" charset="2"/>
              </a:rPr>
              <a:t>3    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+     H</a:t>
            </a:r>
            <a:r>
              <a:rPr lang="es-ES" altLang="es-MX" sz="2000" b="1" baseline="-25000" dirty="0">
                <a:solidFill>
                  <a:srgbClr val="FF0000"/>
                </a:solidFill>
                <a:sym typeface="Wingdings 3" panose="05040102010807070707" pitchFamily="18" charset="2"/>
              </a:rPr>
              <a:t>2</a:t>
            </a:r>
            <a:r>
              <a:rPr lang="es-ES" altLang="es-MX" sz="2000" b="1" dirty="0">
                <a:solidFill>
                  <a:srgbClr val="FF0000"/>
                </a:solidFill>
                <a:sym typeface="Wingdings 3" panose="05040102010807070707" pitchFamily="18" charset="2"/>
              </a:rPr>
              <a:t>O</a:t>
            </a:r>
            <a:endParaRPr lang="es-ES" altLang="es-MX" sz="2000" b="1" baseline="-25000" dirty="0">
              <a:solidFill>
                <a:srgbClr val="FF0000"/>
              </a:solidFill>
              <a:sym typeface="Wingdings 3" panose="05040102010807070707" pitchFamily="18" charset="2"/>
            </a:endParaRPr>
          </a:p>
          <a:p>
            <a:pPr eaLnBrk="1" hangingPunct="1">
              <a:buClr>
                <a:srgbClr val="3333FF"/>
              </a:buClr>
              <a:buFontTx/>
              <a:buChar char="•"/>
            </a:pPr>
            <a:endParaRPr lang="es-ES" altLang="es-MX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3316" name="Oval 29"/>
          <p:cNvSpPr>
            <a:spLocks noChangeArrowheads="1"/>
          </p:cNvSpPr>
          <p:nvPr/>
        </p:nvSpPr>
        <p:spPr bwMode="auto">
          <a:xfrm>
            <a:off x="6674718" y="2924745"/>
            <a:ext cx="1077466" cy="576263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ES" altLang="es-MX"/>
          </a:p>
        </p:txBody>
      </p:sp>
      <p:sp>
        <p:nvSpPr>
          <p:cNvPr id="13317" name="Text Box 30"/>
          <p:cNvSpPr txBox="1">
            <a:spLocks noChangeArrowheads="1"/>
          </p:cNvSpPr>
          <p:nvPr/>
        </p:nvSpPr>
        <p:spPr bwMode="auto">
          <a:xfrm>
            <a:off x="1919536" y="3754775"/>
            <a:ext cx="100091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>
                <a:srgbClr val="3333FF"/>
              </a:buClr>
            </a:pPr>
            <a:r>
              <a:rPr lang="es-ES" altLang="es-MX" sz="2000" b="1" dirty="0">
                <a:solidFill>
                  <a:srgbClr val="0000FF"/>
                </a:solidFill>
              </a:rPr>
              <a:t>NOMENCLATURA</a:t>
            </a:r>
          </a:p>
          <a:p>
            <a:pPr algn="just" eaLnBrk="1" hangingPunct="1">
              <a:buClr>
                <a:srgbClr val="FF0000"/>
              </a:buClr>
              <a:buFontTx/>
              <a:buChar char="•"/>
            </a:pPr>
            <a:r>
              <a:rPr lang="es-ES" altLang="es-MX" sz="2000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Tradicional</a:t>
            </a:r>
            <a:r>
              <a:rPr lang="es-ES" altLang="es-MX" sz="2000" b="1" dirty="0">
                <a:solidFill>
                  <a:srgbClr val="0000FF"/>
                </a:solidFill>
              </a:rPr>
              <a:t>: se nombran sustituyendo, del nombre del no metal, los sufijos</a:t>
            </a:r>
            <a:r>
              <a:rPr lang="es-ES" altLang="es-MX" sz="2000" b="1" dirty="0">
                <a:solidFill>
                  <a:srgbClr val="FF0000"/>
                </a:solidFill>
              </a:rPr>
              <a:t> </a:t>
            </a:r>
          </a:p>
          <a:p>
            <a:pPr algn="just" eaLnBrk="1" hangingPunct="1">
              <a:buClr>
                <a:srgbClr val="FF0000"/>
              </a:buClr>
            </a:pPr>
            <a:r>
              <a:rPr lang="es-ES" altLang="es-MX" sz="2000" b="1" dirty="0">
                <a:solidFill>
                  <a:srgbClr val="FF0000"/>
                </a:solidFill>
              </a:rPr>
              <a:t>                        –oso e –</a:t>
            </a:r>
            <a:r>
              <a:rPr lang="es-ES" altLang="es-MX" sz="2000" b="1" dirty="0" err="1">
                <a:solidFill>
                  <a:srgbClr val="FF0000"/>
                </a:solidFill>
              </a:rPr>
              <a:t>ico</a:t>
            </a:r>
            <a:r>
              <a:rPr lang="es-ES" altLang="es-MX" sz="2000" b="1" dirty="0">
                <a:solidFill>
                  <a:srgbClr val="FF0000"/>
                </a:solidFill>
              </a:rPr>
              <a:t> </a:t>
            </a:r>
            <a:r>
              <a:rPr lang="es-ES" altLang="es-MX" sz="2000" b="1" dirty="0">
                <a:solidFill>
                  <a:srgbClr val="0000FF"/>
                </a:solidFill>
              </a:rPr>
              <a:t>por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–</a:t>
            </a:r>
            <a:r>
              <a:rPr lang="es-ES" altLang="es-MX" sz="2000" b="1" dirty="0" err="1">
                <a:solidFill>
                  <a:srgbClr val="FF0000"/>
                </a:solidFill>
              </a:rPr>
              <a:t>ito</a:t>
            </a:r>
            <a:r>
              <a:rPr lang="es-ES" altLang="es-MX" sz="2000" b="1" dirty="0">
                <a:solidFill>
                  <a:srgbClr val="FF0000"/>
                </a:solidFill>
              </a:rPr>
              <a:t> y –ato</a:t>
            </a:r>
            <a:r>
              <a:rPr lang="es-ES" altLang="es-MX" sz="2000" b="1" dirty="0">
                <a:solidFill>
                  <a:srgbClr val="0000FF"/>
                </a:solidFill>
              </a:rPr>
              <a:t>, respectivamente</a:t>
            </a:r>
          </a:p>
          <a:p>
            <a:pPr algn="just" eaLnBrk="1" hangingPunct="1">
              <a:buClr>
                <a:srgbClr val="FF0000"/>
              </a:buClr>
              <a:buFontTx/>
              <a:buChar char="•"/>
            </a:pP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Stock</a:t>
            </a:r>
            <a:r>
              <a:rPr lang="es-ES" altLang="es-MX" sz="2000" b="1" dirty="0">
                <a:solidFill>
                  <a:srgbClr val="0000FF"/>
                </a:solidFill>
              </a:rPr>
              <a:t>: igual que en la tradicional, pero se indica el E.O. del metal, si es </a:t>
            </a:r>
          </a:p>
          <a:p>
            <a:pPr algn="just" eaLnBrk="1" hangingPunct="1">
              <a:buClr>
                <a:srgbClr val="FF0000"/>
              </a:buClr>
            </a:pPr>
            <a:r>
              <a:rPr lang="es-ES" altLang="es-MX" sz="2000" b="1" dirty="0">
                <a:solidFill>
                  <a:srgbClr val="0000FF"/>
                </a:solidFill>
              </a:rPr>
              <a:t>              necesario</a:t>
            </a:r>
          </a:p>
          <a:p>
            <a:pPr algn="just" eaLnBrk="1" hangingPunct="1">
              <a:buClr>
                <a:srgbClr val="FF0000"/>
              </a:buClr>
              <a:buFontTx/>
              <a:buChar char="•"/>
            </a:pP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Sistemática</a:t>
            </a:r>
            <a:r>
              <a:rPr lang="es-ES" altLang="es-MX" sz="2000" b="1" dirty="0">
                <a:solidFill>
                  <a:srgbClr val="0000FF"/>
                </a:solidFill>
              </a:rPr>
              <a:t>: se nombran igual que los ácidos; sólo se cambian la  palabra</a:t>
            </a:r>
          </a:p>
          <a:p>
            <a:pPr algn="just" eaLnBrk="1" hangingPunct="1">
              <a:buClr>
                <a:srgbClr val="FF0000"/>
              </a:buClr>
            </a:pPr>
            <a:r>
              <a:rPr lang="es-ES" altLang="es-MX" sz="2000" b="1" dirty="0">
                <a:solidFill>
                  <a:srgbClr val="0000FF"/>
                </a:solidFill>
              </a:rPr>
              <a:t>                         hidrógeno por el nombre del metal con la valencia del mismo</a:t>
            </a:r>
          </a:p>
          <a:p>
            <a:pPr algn="just" eaLnBrk="1" hangingPunct="1">
              <a:buClr>
                <a:srgbClr val="FF0000"/>
              </a:buClr>
            </a:pPr>
            <a:r>
              <a:rPr lang="es-ES" altLang="es-MX" sz="2000" b="1" dirty="0">
                <a:solidFill>
                  <a:srgbClr val="0000FF"/>
                </a:solidFill>
              </a:rPr>
              <a:t>  Se recomienda la</a:t>
            </a:r>
            <a:r>
              <a:rPr lang="es-ES" altLang="es-MX" sz="2000" b="1" dirty="0">
                <a:solidFill>
                  <a:srgbClr val="0000CC"/>
                </a:solidFill>
              </a:rPr>
              <a:t> </a:t>
            </a:r>
            <a:r>
              <a:rPr lang="es-ES" altLang="es-MX" sz="2000" b="1" dirty="0">
                <a:solidFill>
                  <a:srgbClr val="FF0000"/>
                </a:solidFill>
              </a:rPr>
              <a:t>Tradicional </a:t>
            </a:r>
            <a:r>
              <a:rPr lang="es-ES" altLang="es-MX" sz="2000" b="1" dirty="0">
                <a:solidFill>
                  <a:srgbClr val="0000FF"/>
                </a:solidFill>
              </a:rPr>
              <a:t>y la de </a:t>
            </a:r>
            <a:r>
              <a:rPr lang="es-ES" altLang="es-MX" sz="2000" b="1" dirty="0">
                <a:solidFill>
                  <a:srgbClr val="FF0000"/>
                </a:solidFill>
              </a:rPr>
              <a:t>Stock</a:t>
            </a:r>
          </a:p>
        </p:txBody>
      </p:sp>
      <p:sp>
        <p:nvSpPr>
          <p:cNvPr id="13318" name="Rectangle 38"/>
          <p:cNvSpPr>
            <a:spLocks noChangeArrowheads="1"/>
          </p:cNvSpPr>
          <p:nvPr/>
        </p:nvSpPr>
        <p:spPr bwMode="auto">
          <a:xfrm>
            <a:off x="1271464" y="188640"/>
            <a:ext cx="69723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600" b="1" dirty="0">
                <a:solidFill>
                  <a:srgbClr val="FF0000"/>
                </a:solidFill>
              </a:rPr>
              <a:t>COMPUESTOS TERNARIOS</a:t>
            </a:r>
            <a:br>
              <a:rPr lang="es-ES" altLang="es-MX" sz="2600" b="1" dirty="0">
                <a:solidFill>
                  <a:srgbClr val="FF0000"/>
                </a:solidFill>
              </a:rPr>
            </a:br>
            <a:r>
              <a:rPr lang="es-ES" altLang="es-MX" sz="2600" b="1" dirty="0">
                <a:solidFill>
                  <a:srgbClr val="FF0000"/>
                </a:solidFill>
              </a:rPr>
              <a:t>   3. OXISALES U OXOSALES NEUTRAS</a:t>
            </a:r>
            <a:r>
              <a:rPr lang="es-ES" altLang="es-MX" sz="26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703512" y="1220559"/>
            <a:ext cx="87129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400" b="1" dirty="0">
                <a:solidFill>
                  <a:srgbClr val="0000FF"/>
                </a:solidFill>
              </a:rPr>
              <a:t>Son sales que aún contienen H en su estructura.</a:t>
            </a:r>
            <a:br>
              <a:rPr lang="es-ES" altLang="es-MX" sz="2400" b="1" dirty="0">
                <a:solidFill>
                  <a:srgbClr val="0000FF"/>
                </a:solidFill>
              </a:rPr>
            </a:br>
            <a:r>
              <a:rPr lang="es-ES" altLang="es-MX" sz="2400" b="1" dirty="0">
                <a:solidFill>
                  <a:srgbClr val="0000FF"/>
                </a:solidFill>
              </a:rPr>
              <a:t>Derivan de la sustitución parcial de un ácido </a:t>
            </a:r>
            <a:r>
              <a:rPr lang="es-ES" altLang="es-MX" sz="2400" b="1" dirty="0" err="1">
                <a:solidFill>
                  <a:srgbClr val="0000FF"/>
                </a:solidFill>
              </a:rPr>
              <a:t>poliprótico</a:t>
            </a:r>
            <a:r>
              <a:rPr lang="es-ES" altLang="es-MX" sz="2400" b="1" dirty="0">
                <a:solidFill>
                  <a:srgbClr val="0000FF"/>
                </a:solidFill>
              </a:rPr>
              <a:t> por metales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351584" y="3995364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sz="2000" b="1" dirty="0">
                <a:solidFill>
                  <a:srgbClr val="FF0000"/>
                </a:solidFill>
              </a:rPr>
              <a:t>H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3</a:t>
            </a:r>
            <a:r>
              <a:rPr lang="es-ES" altLang="es-MX" sz="2000" b="1" dirty="0">
                <a:solidFill>
                  <a:srgbClr val="FF0000"/>
                </a:solidFill>
              </a:rPr>
              <a:t>PO</a:t>
            </a:r>
            <a:r>
              <a:rPr lang="es-ES" altLang="es-MX" sz="2000" b="1" baseline="-250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3351709" y="2992065"/>
            <a:ext cx="1152525" cy="2447925"/>
            <a:chOff x="1610" y="1752"/>
            <a:chExt cx="726" cy="1542"/>
          </a:xfrm>
        </p:grpSpPr>
        <p:sp>
          <p:nvSpPr>
            <p:cNvPr id="14362" name="AutoShape 6"/>
            <p:cNvSpPr>
              <a:spLocks/>
            </p:cNvSpPr>
            <p:nvPr/>
          </p:nvSpPr>
          <p:spPr bwMode="auto">
            <a:xfrm>
              <a:off x="1610" y="1752"/>
              <a:ext cx="136" cy="1542"/>
            </a:xfrm>
            <a:prstGeom prst="leftBrace">
              <a:avLst>
                <a:gd name="adj1" fmla="val 94485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ES" altLang="es-MX" sz="2000" b="1">
                <a:solidFill>
                  <a:srgbClr val="FF0000"/>
                </a:solidFill>
              </a:endParaRPr>
            </a:p>
          </p:txBody>
        </p:sp>
        <p:sp>
          <p:nvSpPr>
            <p:cNvPr id="14363" name="Line 7"/>
            <p:cNvSpPr>
              <a:spLocks noChangeShapeType="1"/>
            </p:cNvSpPr>
            <p:nvPr/>
          </p:nvSpPr>
          <p:spPr bwMode="auto">
            <a:xfrm>
              <a:off x="1791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64" name="Line 8"/>
            <p:cNvSpPr>
              <a:spLocks noChangeShapeType="1"/>
            </p:cNvSpPr>
            <p:nvPr/>
          </p:nvSpPr>
          <p:spPr bwMode="auto">
            <a:xfrm>
              <a:off x="1791" y="251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65" name="Line 9"/>
            <p:cNvSpPr>
              <a:spLocks noChangeShapeType="1"/>
            </p:cNvSpPr>
            <p:nvPr/>
          </p:nvSpPr>
          <p:spPr bwMode="auto">
            <a:xfrm>
              <a:off x="1791" y="305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66" name="Text Box 10"/>
            <p:cNvSpPr txBox="1">
              <a:spLocks noChangeArrowheads="1"/>
            </p:cNvSpPr>
            <p:nvPr/>
          </p:nvSpPr>
          <p:spPr bwMode="auto">
            <a:xfrm>
              <a:off x="1791" y="2807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- 3 H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367" name="Text Box 11"/>
            <p:cNvSpPr txBox="1">
              <a:spLocks noChangeArrowheads="1"/>
            </p:cNvSpPr>
            <p:nvPr/>
          </p:nvSpPr>
          <p:spPr bwMode="auto">
            <a:xfrm>
              <a:off x="1837" y="1787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- H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368" name="Text Box 12"/>
            <p:cNvSpPr txBox="1">
              <a:spLocks noChangeArrowheads="1"/>
            </p:cNvSpPr>
            <p:nvPr/>
          </p:nvSpPr>
          <p:spPr bwMode="auto">
            <a:xfrm>
              <a:off x="1791" y="2296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- 2 H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4341" name="Group 17"/>
          <p:cNvGrpSpPr>
            <a:grpSpLocks/>
          </p:cNvGrpSpPr>
          <p:nvPr/>
        </p:nvGrpSpPr>
        <p:grpSpPr bwMode="auto">
          <a:xfrm>
            <a:off x="4642348" y="3098428"/>
            <a:ext cx="1119188" cy="2039937"/>
            <a:chOff x="2248" y="1888"/>
            <a:chExt cx="705" cy="1285"/>
          </a:xfrm>
        </p:grpSpPr>
        <p:sp>
          <p:nvSpPr>
            <p:cNvPr id="14359" name="Text Box 14"/>
            <p:cNvSpPr txBox="1">
              <a:spLocks noChangeArrowheads="1"/>
            </p:cNvSpPr>
            <p:nvPr/>
          </p:nvSpPr>
          <p:spPr bwMode="auto">
            <a:xfrm>
              <a:off x="2268" y="2376"/>
              <a:ext cx="6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 dirty="0">
                  <a:solidFill>
                    <a:srgbClr val="FF0000"/>
                  </a:solidFill>
                </a:rPr>
                <a:t>HPO</a:t>
              </a:r>
              <a:r>
                <a:rPr lang="es-ES" altLang="es-MX" sz="2000" b="1" baseline="-25000" dirty="0">
                  <a:solidFill>
                    <a:srgbClr val="FF0000"/>
                  </a:solidFill>
                </a:rPr>
                <a:t>4</a:t>
              </a:r>
              <a:r>
                <a:rPr lang="es-ES" altLang="es-MX" sz="2000" b="1" baseline="30000" dirty="0">
                  <a:solidFill>
                    <a:srgbClr val="FF0000"/>
                  </a:solidFill>
                </a:rPr>
                <a:t>2</a:t>
              </a:r>
              <a:r>
                <a:rPr lang="es-ES" altLang="es-MX" sz="2000" b="1" baseline="30000" dirty="0">
                  <a:solidFill>
                    <a:srgbClr val="FF0000"/>
                  </a:solidFill>
                  <a:sym typeface="Symbol"/>
                </a:rPr>
                <a:t></a:t>
              </a:r>
              <a:endParaRPr lang="es-ES" altLang="es-MX" sz="20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360" name="Text Box 15"/>
            <p:cNvSpPr txBox="1">
              <a:spLocks noChangeArrowheads="1"/>
            </p:cNvSpPr>
            <p:nvPr/>
          </p:nvSpPr>
          <p:spPr bwMode="auto">
            <a:xfrm>
              <a:off x="2378" y="2921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 dirty="0">
                  <a:solidFill>
                    <a:srgbClr val="FF0000"/>
                  </a:solidFill>
                </a:rPr>
                <a:t>PO</a:t>
              </a:r>
              <a:r>
                <a:rPr lang="es-ES" altLang="es-MX" sz="2000" b="1" baseline="-25000" dirty="0">
                  <a:solidFill>
                    <a:srgbClr val="FF0000"/>
                  </a:solidFill>
                </a:rPr>
                <a:t>4</a:t>
              </a:r>
              <a:r>
                <a:rPr lang="es-ES" altLang="es-MX" sz="2000" b="1" baseline="30000" dirty="0">
                  <a:solidFill>
                    <a:srgbClr val="FF0000"/>
                  </a:solidFill>
                </a:rPr>
                <a:t>3</a:t>
              </a:r>
              <a:r>
                <a:rPr lang="es-ES" altLang="es-MX" sz="2000" b="1" baseline="30000" dirty="0">
                  <a:solidFill>
                    <a:srgbClr val="FF0000"/>
                  </a:solidFill>
                  <a:sym typeface="Symbol"/>
                </a:rPr>
                <a:t></a:t>
              </a:r>
              <a:endParaRPr lang="es-ES" altLang="es-MX" sz="20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361" name="Text Box 16"/>
            <p:cNvSpPr txBox="1">
              <a:spLocks noChangeArrowheads="1"/>
            </p:cNvSpPr>
            <p:nvPr/>
          </p:nvSpPr>
          <p:spPr bwMode="auto">
            <a:xfrm>
              <a:off x="2248" y="1888"/>
              <a:ext cx="7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 dirty="0">
                  <a:solidFill>
                    <a:srgbClr val="FF0000"/>
                  </a:solidFill>
                </a:rPr>
                <a:t>H</a:t>
              </a:r>
              <a:r>
                <a:rPr lang="es-ES" altLang="es-MX" sz="2000" b="1" baseline="-25000" dirty="0">
                  <a:solidFill>
                    <a:srgbClr val="FF0000"/>
                  </a:solidFill>
                </a:rPr>
                <a:t>2</a:t>
              </a:r>
              <a:r>
                <a:rPr lang="es-ES" altLang="es-MX" sz="2000" b="1" dirty="0">
                  <a:solidFill>
                    <a:srgbClr val="FF0000"/>
                  </a:solidFill>
                </a:rPr>
                <a:t>PO</a:t>
              </a:r>
              <a:r>
                <a:rPr lang="es-ES" altLang="es-MX" sz="2000" b="1" baseline="-25000" dirty="0">
                  <a:solidFill>
                    <a:srgbClr val="FF0000"/>
                  </a:solidFill>
                </a:rPr>
                <a:t>4</a:t>
              </a:r>
              <a:r>
                <a:rPr lang="es-ES" altLang="es-MX" sz="2000" b="1" baseline="30000" dirty="0">
                  <a:solidFill>
                    <a:srgbClr val="FF0000"/>
                  </a:solidFill>
                  <a:sym typeface="Symbol"/>
                </a:rPr>
                <a:t>1</a:t>
              </a:r>
              <a:endParaRPr lang="es-ES" altLang="es-MX" sz="2000" b="1" baseline="30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42" name="Group 26"/>
          <p:cNvGrpSpPr>
            <a:grpSpLocks/>
          </p:cNvGrpSpPr>
          <p:nvPr/>
        </p:nvGrpSpPr>
        <p:grpSpPr bwMode="auto">
          <a:xfrm>
            <a:off x="5780583" y="3066677"/>
            <a:ext cx="1071562" cy="2000250"/>
            <a:chOff x="2863" y="1787"/>
            <a:chExt cx="675" cy="1260"/>
          </a:xfrm>
        </p:grpSpPr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>
              <a:off x="2879" y="201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>
              <a:off x="2879" y="250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>
              <a:off x="2879" y="302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L" sz="2000"/>
            </a:p>
          </p:txBody>
        </p:sp>
        <p:sp>
          <p:nvSpPr>
            <p:cNvPr id="14356" name="Text Box 23"/>
            <p:cNvSpPr txBox="1">
              <a:spLocks noChangeArrowheads="1"/>
            </p:cNvSpPr>
            <p:nvPr/>
          </p:nvSpPr>
          <p:spPr bwMode="auto">
            <a:xfrm>
              <a:off x="2863" y="2795"/>
              <a:ext cx="6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+ 3 Na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357" name="Text Box 24"/>
            <p:cNvSpPr txBox="1">
              <a:spLocks noChangeArrowheads="1"/>
            </p:cNvSpPr>
            <p:nvPr/>
          </p:nvSpPr>
          <p:spPr bwMode="auto">
            <a:xfrm>
              <a:off x="2925" y="1787"/>
              <a:ext cx="5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+ Na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358" name="Text Box 25"/>
            <p:cNvSpPr txBox="1">
              <a:spLocks noChangeArrowheads="1"/>
            </p:cNvSpPr>
            <p:nvPr/>
          </p:nvSpPr>
          <p:spPr bwMode="auto">
            <a:xfrm>
              <a:off x="2879" y="2296"/>
              <a:ext cx="6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+ 2 Na</a:t>
              </a:r>
              <a:r>
                <a:rPr lang="es-ES" altLang="es-MX" sz="2000" b="1" baseline="300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4343" name="Group 31"/>
          <p:cNvGrpSpPr>
            <a:grpSpLocks/>
          </p:cNvGrpSpPr>
          <p:nvPr/>
        </p:nvGrpSpPr>
        <p:grpSpPr bwMode="auto">
          <a:xfrm>
            <a:off x="7093445" y="3138114"/>
            <a:ext cx="1258888" cy="2039938"/>
            <a:chOff x="3469" y="2024"/>
            <a:chExt cx="793" cy="1285"/>
          </a:xfrm>
        </p:grpSpPr>
        <p:sp>
          <p:nvSpPr>
            <p:cNvPr id="14349" name="Text Box 27"/>
            <p:cNvSpPr txBox="1">
              <a:spLocks noChangeArrowheads="1"/>
            </p:cNvSpPr>
            <p:nvPr/>
          </p:nvSpPr>
          <p:spPr bwMode="auto">
            <a:xfrm>
              <a:off x="3469" y="2024"/>
              <a:ext cx="7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es-MX" sz="2000" b="1">
                  <a:solidFill>
                    <a:srgbClr val="FF0000"/>
                  </a:solidFill>
                </a:rPr>
                <a:t>NaH</a:t>
              </a:r>
              <a:r>
                <a:rPr lang="es-ES" altLang="es-MX" sz="2000" b="1" baseline="-25000">
                  <a:solidFill>
                    <a:srgbClr val="FF0000"/>
                  </a:solidFill>
                </a:rPr>
                <a:t>2</a:t>
              </a:r>
              <a:r>
                <a:rPr lang="es-ES" altLang="es-MX" sz="2000" b="1">
                  <a:solidFill>
                    <a:srgbClr val="FF0000"/>
                  </a:solidFill>
                </a:rPr>
                <a:t>PO</a:t>
              </a:r>
              <a:r>
                <a:rPr lang="es-ES" altLang="es-MX" sz="200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14350" name="Group 30"/>
            <p:cNvGrpSpPr>
              <a:grpSpLocks/>
            </p:cNvGrpSpPr>
            <p:nvPr/>
          </p:nvGrpSpPr>
          <p:grpSpPr bwMode="auto">
            <a:xfrm>
              <a:off x="3469" y="2512"/>
              <a:ext cx="793" cy="797"/>
              <a:chOff x="3469" y="2512"/>
              <a:chExt cx="793" cy="797"/>
            </a:xfrm>
          </p:grpSpPr>
          <p:sp>
            <p:nvSpPr>
              <p:cNvPr id="14351" name="Text Box 28"/>
              <p:cNvSpPr txBox="1">
                <a:spLocks noChangeArrowheads="1"/>
              </p:cNvSpPr>
              <p:nvPr/>
            </p:nvSpPr>
            <p:spPr bwMode="auto">
              <a:xfrm>
                <a:off x="3469" y="2512"/>
                <a:ext cx="7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es-MX" sz="2000" b="1">
                    <a:solidFill>
                      <a:srgbClr val="FF0000"/>
                    </a:solidFill>
                  </a:rPr>
                  <a:t>Na</a:t>
                </a:r>
                <a:r>
                  <a:rPr lang="es-ES" altLang="es-MX" sz="20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s-ES" altLang="es-MX" sz="2000" b="1">
                    <a:solidFill>
                      <a:srgbClr val="FF0000"/>
                    </a:solidFill>
                  </a:rPr>
                  <a:t>HPO</a:t>
                </a:r>
                <a:r>
                  <a:rPr lang="es-ES" altLang="es-MX" sz="2000" b="1" baseline="-2500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4352" name="Text Box 29"/>
              <p:cNvSpPr txBox="1">
                <a:spLocks noChangeArrowheads="1"/>
              </p:cNvSpPr>
              <p:nvPr/>
            </p:nvSpPr>
            <p:spPr bwMode="auto">
              <a:xfrm>
                <a:off x="3469" y="3057"/>
                <a:ext cx="6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es-MX" sz="2000" b="1">
                    <a:solidFill>
                      <a:srgbClr val="FF0000"/>
                    </a:solidFill>
                  </a:rPr>
                  <a:t>Na</a:t>
                </a:r>
                <a:r>
                  <a:rPr lang="es-ES" altLang="es-MX" sz="2000" b="1" baseline="-25000">
                    <a:solidFill>
                      <a:srgbClr val="FF0000"/>
                    </a:solidFill>
                  </a:rPr>
                  <a:t>3</a:t>
                </a:r>
                <a:r>
                  <a:rPr lang="es-ES" altLang="es-MX" sz="2000" b="1">
                    <a:solidFill>
                      <a:srgbClr val="FF0000"/>
                    </a:solidFill>
                  </a:rPr>
                  <a:t>PO</a:t>
                </a:r>
                <a:r>
                  <a:rPr lang="es-ES" altLang="es-MX" sz="2000" b="1" baseline="-2500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4344" name="Group 38"/>
          <p:cNvGrpSpPr>
            <a:grpSpLocks/>
          </p:cNvGrpSpPr>
          <p:nvPr/>
        </p:nvGrpSpPr>
        <p:grpSpPr bwMode="auto">
          <a:xfrm>
            <a:off x="6852145" y="2923802"/>
            <a:ext cx="2089150" cy="1655762"/>
            <a:chOff x="3514" y="3158"/>
            <a:chExt cx="1316" cy="1043"/>
          </a:xfrm>
        </p:grpSpPr>
        <p:sp>
          <p:nvSpPr>
            <p:cNvPr id="14347" name="Oval 32"/>
            <p:cNvSpPr>
              <a:spLocks noChangeArrowheads="1"/>
            </p:cNvSpPr>
            <p:nvPr/>
          </p:nvSpPr>
          <p:spPr bwMode="auto">
            <a:xfrm>
              <a:off x="3514" y="3158"/>
              <a:ext cx="1170" cy="1043"/>
            </a:xfrm>
            <a:prstGeom prst="ellips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ES" altLang="es-MX" sz="2000"/>
            </a:p>
          </p:txBody>
        </p:sp>
        <p:sp>
          <p:nvSpPr>
            <p:cNvPr id="14348" name="Freeform 35"/>
            <p:cNvSpPr>
              <a:spLocks/>
            </p:cNvSpPr>
            <p:nvPr/>
          </p:nvSpPr>
          <p:spPr bwMode="auto">
            <a:xfrm>
              <a:off x="4382" y="3430"/>
              <a:ext cx="448" cy="363"/>
            </a:xfrm>
            <a:custGeom>
              <a:avLst/>
              <a:gdLst>
                <a:gd name="T0" fmla="*/ 0 w 720"/>
                <a:gd name="T1" fmla="*/ 1 h 720"/>
                <a:gd name="T2" fmla="*/ 1 w 720"/>
                <a:gd name="T3" fmla="*/ 1 h 720"/>
                <a:gd name="T4" fmla="*/ 1 w 720"/>
                <a:gd name="T5" fmla="*/ 1 h 720"/>
                <a:gd name="T6" fmla="*/ 1 w 72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720"/>
                <a:gd name="T14" fmla="*/ 720 w 72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720">
                  <a:moveTo>
                    <a:pt x="0" y="720"/>
                  </a:moveTo>
                  <a:cubicBezTo>
                    <a:pt x="204" y="464"/>
                    <a:pt x="408" y="208"/>
                    <a:pt x="480" y="144"/>
                  </a:cubicBezTo>
                  <a:cubicBezTo>
                    <a:pt x="552" y="80"/>
                    <a:pt x="392" y="360"/>
                    <a:pt x="432" y="336"/>
                  </a:cubicBezTo>
                  <a:cubicBezTo>
                    <a:pt x="472" y="312"/>
                    <a:pt x="596" y="156"/>
                    <a:pt x="720" y="0"/>
                  </a:cubicBezTo>
                </a:path>
              </a:pathLst>
            </a:custGeom>
            <a:noFill/>
            <a:ln w="12700" cap="sq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CL" sz="2000"/>
            </a:p>
          </p:txBody>
        </p:sp>
      </p:grpSp>
      <p:sp>
        <p:nvSpPr>
          <p:cNvPr id="14345" name="Text Box 39"/>
          <p:cNvSpPr txBox="1">
            <a:spLocks noChangeArrowheads="1"/>
          </p:cNvSpPr>
          <p:nvPr/>
        </p:nvSpPr>
        <p:spPr bwMode="auto">
          <a:xfrm>
            <a:off x="8658709" y="2780928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MX" sz="2000" b="1">
                <a:solidFill>
                  <a:srgbClr val="0000CC"/>
                </a:solidFill>
              </a:rPr>
              <a:t>oxosales</a:t>
            </a:r>
          </a:p>
          <a:p>
            <a:pPr eaLnBrk="1" hangingPunct="1"/>
            <a:r>
              <a:rPr lang="es-ES" altLang="es-MX" sz="2000" b="1">
                <a:solidFill>
                  <a:srgbClr val="0000CC"/>
                </a:solidFill>
              </a:rPr>
              <a:t>ácidas</a:t>
            </a:r>
            <a:endParaRPr lang="es-ES" altLang="es-MX" sz="2000" b="1" baseline="-25000">
              <a:solidFill>
                <a:srgbClr val="0000CC"/>
              </a:solidFill>
            </a:endParaRPr>
          </a:p>
        </p:txBody>
      </p:sp>
      <p:sp>
        <p:nvSpPr>
          <p:cNvPr id="14346" name="Rectangle 38"/>
          <p:cNvSpPr>
            <a:spLocks noChangeArrowheads="1"/>
          </p:cNvSpPr>
          <p:nvPr/>
        </p:nvSpPr>
        <p:spPr bwMode="auto">
          <a:xfrm>
            <a:off x="1055440" y="214314"/>
            <a:ext cx="80438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600" b="1" dirty="0">
                <a:solidFill>
                  <a:srgbClr val="FF0000"/>
                </a:solidFill>
              </a:rPr>
              <a:t>COMPUESTOS CUATERNARIOS O SUPERIORES</a:t>
            </a:r>
            <a:br>
              <a:rPr lang="es-ES" altLang="es-MX" sz="2600" b="1" dirty="0">
                <a:solidFill>
                  <a:srgbClr val="FF0000"/>
                </a:solidFill>
              </a:rPr>
            </a:br>
            <a:r>
              <a:rPr lang="es-ES" altLang="es-MX" sz="2600" b="1" dirty="0">
                <a:solidFill>
                  <a:srgbClr val="FF0000"/>
                </a:solidFill>
              </a:rPr>
              <a:t>   1. OXISALES u OXOSALES ÁCIDAS</a:t>
            </a:r>
            <a:endParaRPr lang="es-ES" altLang="es-MX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970856" y="2852936"/>
            <a:ext cx="8229600" cy="558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s-MX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ACTIVIDAD DE CIERRE</a:t>
            </a:r>
            <a:endParaRPr kumimoji="0" lang="es-CL" altLang="es-MX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1384" y="692696"/>
            <a:ext cx="11161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2400" b="1" dirty="0">
                <a:solidFill>
                  <a:srgbClr val="FF0000"/>
                </a:solidFill>
                <a:latin typeface="Arial" panose="020B0604020202020204" pitchFamily="34" charset="0"/>
              </a:rPr>
              <a:t>¿CÓMO PUEDO APLICAR LOS CONCEPTOS DE NOMENCLATURA QUÍMICA INORGÁNICA AL CASO?</a:t>
            </a:r>
          </a:p>
        </p:txBody>
      </p:sp>
      <p:sp>
        <p:nvSpPr>
          <p:cNvPr id="3" name="1 Marcador de contenido"/>
          <p:cNvSpPr txBox="1">
            <a:spLocks/>
          </p:cNvSpPr>
          <p:nvPr/>
        </p:nvSpPr>
        <p:spPr bwMode="auto">
          <a:xfrm>
            <a:off x="1199456" y="2924944"/>
            <a:ext cx="97932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¿Qué compuestos se pueden formar a partir del listado??? </a:t>
            </a:r>
            <a:r>
              <a:rPr lang="es-MX" altLang="es-MX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</a:t>
            </a:r>
            <a:r>
              <a:rPr lang="es-MX" altLang="es-MX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¿Cuál es su fórmula química????</a:t>
            </a:r>
          </a:p>
        </p:txBody>
      </p:sp>
      <p:sp>
        <p:nvSpPr>
          <p:cNvPr id="4" name="4 CuadroTexto"/>
          <p:cNvSpPr txBox="1">
            <a:spLocks noChangeArrowheads="1"/>
          </p:cNvSpPr>
          <p:nvPr/>
        </p:nvSpPr>
        <p:spPr bwMode="auto">
          <a:xfrm>
            <a:off x="1199456" y="4293096"/>
            <a:ext cx="9793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son los requerimientos que se necesitan conocer para usar correctamente el lenguaje químico???</a:t>
            </a:r>
            <a:endParaRPr lang="es-CL" altLang="es-CL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59496" y="1844824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567608" y="2204864"/>
          <a:ext cx="6548077" cy="457792"/>
        </p:xfrm>
        <a:graphic>
          <a:graphicData uri="http://schemas.openxmlformats.org/drawingml/2006/table">
            <a:tbl>
              <a:tblPr/>
              <a:tblGrid>
                <a:gridCol w="483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6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07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70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82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992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882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807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57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H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>
                          <a:latin typeface="Arial"/>
                          <a:ea typeface="Calibri"/>
                          <a:cs typeface="Times New Roman"/>
                        </a:rPr>
                        <a:t>O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Na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Mg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Cu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C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es-CL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Fe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Cr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Ca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700" b="1" dirty="0">
                          <a:latin typeface="Arial"/>
                          <a:ea typeface="Calibri"/>
                          <a:cs typeface="Times New Roman"/>
                        </a:rPr>
                        <a:t>Si</a:t>
                      </a:r>
                      <a:endParaRPr lang="es-CL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91" marR="663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199456" y="1628800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b="1" dirty="0">
                <a:solidFill>
                  <a:srgbClr val="0000FF"/>
                </a:solidFill>
              </a:rPr>
              <a:t>ELEMENTOS QUE SE OBSERVAN EN EL CASO:</a:t>
            </a: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 bwMode="auto">
          <a:xfrm>
            <a:off x="1199456" y="3644379"/>
            <a:ext cx="9793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¿Qué nombre reciben los compuestos formados y que tipo de reacciones pueden originar???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11424" y="188640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MX" sz="2400" b="1" dirty="0">
                <a:solidFill>
                  <a:srgbClr val="FF0000"/>
                </a:solidFill>
              </a:rPr>
              <a:t>¡¡¡ NOMENCLATURA QUÍMICA CONTEXTUALIZADA…… !!!!</a:t>
            </a:r>
            <a:endParaRPr lang="es-CL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7448" y="5157192"/>
            <a:ext cx="1000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00FF"/>
                </a:solidFill>
                <a:cs typeface="Arial" pitchFamily="34" charset="0"/>
              </a:rPr>
              <a:t>Para responder a las interrogantes: Aplique la metodología C+OSCAR+TRABAJO COLABORATIVO y escriba la fórmula química y el nombre de al menos, cinco (5) compuestos binarios y cinco (5) compuestos ternarios, usando el sistema de nomenclatura recomendado por la IUPAC.</a:t>
            </a:r>
            <a:endParaRPr lang="es-CL" sz="1800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79376" y="505024"/>
          <a:ext cx="1080120" cy="609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1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25" marR="60925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</a:p>
                  </a:txBody>
                  <a:tcPr marL="60925" marR="60925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59496" y="505024"/>
          <a:ext cx="432048" cy="609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6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</a:rPr>
                        <a:t> 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3431704" y="505025"/>
          <a:ext cx="2016224" cy="609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2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72" marR="60972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SELECCIONAR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SECUENCIAR </a:t>
                      </a:r>
                      <a:r>
                        <a:rPr lang="es-CL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información para identificar y determinar  las variables.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compuesto ternario, está formado por un metal,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 un elemento no metálico, carbono,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y, oxígeno, O.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tipo de compuesto formado por estos elementos,  un metal, un no metal y oxígeno, se define como una OXISAL y la norma definida y recomendada por la IUPAC, para escribir el nombre de este tipo de compuesto, es el sistema Stock.  </a:t>
                      </a:r>
                      <a:endParaRPr lang="es-CL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72" marR="60972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5447928" y="505023"/>
          <a:ext cx="2160240" cy="6092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4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89" marR="60989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7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es-CL" sz="1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COMPARAR 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 combinación de elementos, en la Tabla de Resumen de las Funciones Inorgánicas, se reafirma que el compuesto formado se </a:t>
                      </a:r>
                      <a:r>
                        <a:rPr lang="es-CL" sz="1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como oxisal.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formar al compuesto definido se debe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CONCEPTUALIZAR 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CONOCER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EO del  elemento no metálico,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s-CL" sz="1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no metal que tiene los EO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(+2 y +4), elegimos +4, este EO es el usado para formar el oxiácido, y luego la oxisal. Con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este EO la terminación del oxiácido es …</a:t>
                      </a:r>
                      <a:r>
                        <a:rPr lang="es-CL" sz="12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(EO único), y en la oxisal la terminación cambia a ….ato.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En el caso del metal,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tiene un EO, (+2), NO se escribe en números romanos entre paréntesis al final del nombre (Stock).</a:t>
                      </a:r>
                      <a:endParaRPr lang="es-CL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89" marR="60989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7608168" y="500260"/>
          <a:ext cx="2304256" cy="609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6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167" marR="59167" marT="9244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0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ANALIZAR, APLICAR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ARGUMENTAR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conocimiento y el aprendizaje adquirido….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oxisal es la combinación entre un ion metálico,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ion calcio,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un oxianión, el cual proviene de un oxiácido.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escribir la FQ, se debe formar primero el o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xiácido producto de la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reacción entre el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óxido no metálico + agua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que el oxiácido es formado se reemplazan los hidrógenos, originando el oxianión.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H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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s-CL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Ác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Carbón</a:t>
                      </a:r>
                      <a:r>
                        <a:rPr lang="es-CL" sz="1200" b="1" dirty="0"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</a:t>
                      </a:r>
                      <a:r>
                        <a:rPr lang="es-CL" sz="12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s-CL" sz="12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s-CL" sz="12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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Carbon</a:t>
                      </a:r>
                      <a:r>
                        <a:rPr lang="es-CL" sz="1200" b="1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oxianión se combina con el ion metálico formando la oxisal.</a:t>
                      </a:r>
                      <a:endParaRPr lang="es-CL" sz="9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167" marR="59167" marT="92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9912425" y="537321"/>
          <a:ext cx="2016223" cy="6052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3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9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RESOLVER, REPRESENTAR REFLEXIONAR          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analizar la información adecuada para encontrar  la solución a la situación problemática definida, se concluye que la oxisal que se origina por la combinación del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ion calcio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oxianión,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ion Carbonato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(CO</a:t>
                      </a:r>
                      <a:r>
                        <a:rPr lang="es-CL" sz="14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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, tiene la siguiente fórmula química: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r>
                        <a:rPr lang="es-CL" sz="1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</a:t>
                      </a:r>
                      <a:r>
                        <a:rPr lang="es-CL" sz="14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s-CL" sz="1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s-CL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2</a:t>
                      </a:r>
                      <a:endParaRPr lang="es-CL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CaCO</a:t>
                      </a:r>
                      <a:r>
                        <a:rPr lang="es-CL" sz="1400" b="1" baseline="-25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L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escribir el nombre, se escribe el nombre del oxianión  y el metal, separados por la palabra “de”: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“Carbonato de calcio”</a:t>
                      </a:r>
                      <a:endParaRPr lang="es-CL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2711450" y="44871"/>
            <a:ext cx="7354888" cy="431801"/>
          </a:xfrm>
        </p:spPr>
        <p:txBody>
          <a:bodyPr/>
          <a:lstStyle/>
          <a:p>
            <a:pPr eaLnBrk="1" hangingPunct="1"/>
            <a:r>
              <a:rPr lang="es-CL" alt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 EL MODELO …….   </a:t>
            </a:r>
          </a:p>
        </p:txBody>
      </p:sp>
      <p:graphicFrame>
        <p:nvGraphicFramePr>
          <p:cNvPr id="12" name="Tabla 6"/>
          <p:cNvGraphicFramePr>
            <a:graphicFrameLocks noGrp="1"/>
          </p:cNvGraphicFramePr>
          <p:nvPr/>
        </p:nvGraphicFramePr>
        <p:xfrm>
          <a:off x="1991544" y="505024"/>
          <a:ext cx="1512168" cy="609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2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0972" marR="60972" marT="952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ORGANIZAR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 realidad e  información disponible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desafío es: Formar un compuesto ternario y escribir la FQ y el nombre usando las reglas de la IUPAC.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elementos que se usarán en esta </a:t>
                      </a: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CL" sz="12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son:</a:t>
                      </a: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Calcio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Carbono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Oxígeno</a:t>
                      </a:r>
                      <a:endParaRPr lang="es-CL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72" marR="60972" marT="952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"/>
          <p:cNvSpPr txBox="1">
            <a:spLocks noChangeArrowheads="1"/>
          </p:cNvSpPr>
          <p:nvPr/>
        </p:nvSpPr>
        <p:spPr bwMode="auto">
          <a:xfrm>
            <a:off x="4945236" y="5785445"/>
            <a:ext cx="237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MX" sz="2800" b="1" dirty="0">
                <a:solidFill>
                  <a:srgbClr val="0000FF"/>
                </a:solidFill>
              </a:rPr>
              <a:t>2020</a:t>
            </a:r>
            <a:endParaRPr lang="es-ES" altLang="es-MX" sz="2800" b="1" dirty="0">
              <a:solidFill>
                <a:srgbClr val="0000FF"/>
              </a:solidFill>
            </a:endParaRPr>
          </a:p>
        </p:txBody>
      </p:sp>
      <p:pic>
        <p:nvPicPr>
          <p:cNvPr id="2051" name="5 Imagen" descr="C:\Users\Alejandra Peralta\AppData\Local\Microsoft\Windows\Temporary Internet Files\Content.IE5\DBX2O8OA\Logo Nuevo DEpartamento de Ciencias Básic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53" y="147554"/>
            <a:ext cx="3673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8 CuadroTexto"/>
          <p:cNvSpPr txBox="1">
            <a:spLocks noChangeArrowheads="1"/>
          </p:cNvSpPr>
          <p:nvPr/>
        </p:nvSpPr>
        <p:spPr bwMode="auto">
          <a:xfrm>
            <a:off x="911424" y="4983559"/>
            <a:ext cx="10369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MX" altLang="es-MX" sz="2400" b="1" dirty="0">
                <a:solidFill>
                  <a:srgbClr val="0000FF"/>
                </a:solidFill>
              </a:rPr>
              <a:t>DESARROLLANDO DESTREZAS A TRAVÉS DE LAS HABILIDADES</a:t>
            </a:r>
            <a:endParaRPr lang="es-CL" altLang="es-MX" sz="2400" b="1" dirty="0">
              <a:solidFill>
                <a:srgbClr val="0000FF"/>
              </a:solidFill>
            </a:endParaRPr>
          </a:p>
        </p:txBody>
      </p:sp>
      <p:sp>
        <p:nvSpPr>
          <p:cNvPr id="2053" name="2 CuadroTexto"/>
          <p:cNvSpPr txBox="1">
            <a:spLocks noChangeArrowheads="1"/>
          </p:cNvSpPr>
          <p:nvPr/>
        </p:nvSpPr>
        <p:spPr bwMode="auto">
          <a:xfrm>
            <a:off x="1919536" y="2204864"/>
            <a:ext cx="849694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CL" altLang="es-MX" sz="2800" b="1" dirty="0">
                <a:solidFill>
                  <a:srgbClr val="0000FF"/>
                </a:solidFill>
                <a:cs typeface="Arial" panose="020B0604020202020204" pitchFamily="34" charset="0"/>
              </a:rPr>
              <a:t>QUÍMICA GENERAL                    NOMENCLATURA QUÍMICA INORGÁNICA COMPUESTOS TERNARIOS y CUATERNARIOS </a:t>
            </a:r>
          </a:p>
        </p:txBody>
      </p:sp>
      <p:pic>
        <p:nvPicPr>
          <p:cNvPr id="2054" name="Picture 6" descr="C:\Users\Oscar Maltes\Desktop\logo uc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33376"/>
            <a:ext cx="1584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431373" y="3801814"/>
            <a:ext cx="113292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altLang="es-MX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PROFESORES</a:t>
            </a:r>
          </a:p>
          <a:p>
            <a:pPr algn="ctr"/>
            <a:r>
              <a:rPr lang="es-MX" altLang="es-MX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Lic. STEFANNY </a:t>
            </a:r>
            <a:r>
              <a:rPr lang="es-MX" altLang="es-MX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MüLLER</a:t>
            </a:r>
            <a:r>
              <a:rPr lang="es-MX" altLang="es-MX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PARRA – M. </a:t>
            </a:r>
            <a:r>
              <a:rPr lang="es-MX" altLang="es-MX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Cs.</a:t>
            </a:r>
            <a:r>
              <a:rPr lang="es-MX" altLang="es-MX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OSCAR MALTÉS PÉREZ </a:t>
            </a:r>
          </a:p>
          <a:p>
            <a:pPr algn="ctr"/>
            <a:r>
              <a:rPr lang="es-MX" altLang="es-MX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M. Cs. CLOTILDE PIZARRO MARÍN – Lic. MARGARITA PASTÉN OLIVARES</a:t>
            </a:r>
          </a:p>
          <a:p>
            <a:pPr algn="ctr"/>
            <a:r>
              <a:rPr lang="es-MX" altLang="es-MX" b="1" dirty="0">
                <a:solidFill>
                  <a:srgbClr val="0000FF"/>
                </a:solidFill>
                <a:cs typeface="Arial" pitchFamily="34" charset="0"/>
              </a:rPr>
              <a:t>B.M. ALDO ZEPEDA CAMPUSANO</a:t>
            </a:r>
            <a:endParaRPr lang="es-MX" altLang="es-MX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404814"/>
            <a:ext cx="95770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729404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574032"/>
            <a:ext cx="10972800" cy="1143000"/>
          </a:xfrm>
        </p:spPr>
        <p:txBody>
          <a:bodyPr>
            <a:normAutofit/>
          </a:bodyPr>
          <a:lstStyle/>
          <a:p>
            <a:r>
              <a:rPr lang="es-CL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¿QUÉ VAMOS A HACER?.....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246965" y="908720"/>
            <a:ext cx="9745579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4013" indent="0" algn="just">
              <a:spcBef>
                <a:spcPts val="0"/>
              </a:spcBef>
              <a:buNone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Aplicar  los conceptos de la QUÍMICA, asociados al lenguaje químico, usando</a:t>
            </a:r>
            <a:r>
              <a:rPr lang="es-CL" sz="17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las reglas de la IUPAC y las normas definidas, para formular y escribir el nombre y la fórmula química de diferentes compuestos químicos </a:t>
            </a:r>
            <a:r>
              <a:rPr lang="es-ES_tradnl" sz="17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inorgánicos, definidos en el CASO.</a:t>
            </a:r>
            <a:endParaRPr lang="es-CL" sz="17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¿CÓMO….? </a:t>
            </a:r>
            <a:r>
              <a:rPr lang="es-MX" altLang="es-MX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Revisando  bibliografía,  textos  de  Química,  aplicando el  estilo  de aprendizaje 	      de cada uno y  la metodología de aprendizaje colaborativo junto con  C+OSCAR,  </a:t>
            </a: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es-MX" altLang="es-MX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de tal manera que al estudiante, le permita:</a:t>
            </a: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895350" indent="-354013" algn="just">
              <a:buFont typeface="+mj-lt"/>
              <a:buAutoNum type="arabicPeriod"/>
              <a:defRPr/>
            </a:pPr>
            <a:r>
              <a:rPr lang="es-ES_tradnl" sz="17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Identificar los requerimientos (normas de la IUPAC) que se necesitan para usar correctamente el lenguaje químico</a:t>
            </a:r>
          </a:p>
          <a:p>
            <a:pPr marL="895350" indent="-354013" algn="just">
              <a:buFont typeface="+mj-lt"/>
              <a:buAutoNum type="arabicPeriod"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Clasificar los diferentes tipos de compuestos en términos de la función inorgánica</a:t>
            </a:r>
          </a:p>
          <a:p>
            <a:pPr marL="895350" indent="-354013" algn="just">
              <a:buFont typeface="+mj-lt"/>
              <a:buAutoNum type="arabicPeriod"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Aplicar las reglas para formular y escribir (dar) el nombre a las sustancias inorgánicas de acuerdo a las normas de la IUPAC</a:t>
            </a:r>
          </a:p>
          <a:p>
            <a:pPr marL="457200" indent="-457200" algn="just">
              <a:spcBef>
                <a:spcPct val="5000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5000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¿QUÉ DESEMPEÑO DEBE MOSTRAR??? …. Deben ser capaces de:</a:t>
            </a:r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endParaRPr lang="es-ES_tradnl" sz="8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4013" indent="0" algn="just">
              <a:spcBef>
                <a:spcPts val="0"/>
              </a:spcBef>
              <a:buNone/>
              <a:defRPr/>
            </a:pPr>
            <a:r>
              <a:rPr lang="es-ES_tradnl" sz="17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Usar correctamente el lenguaje químico e identificar compuestos y elementos que describen las reacciones químicas de procesos industriales de ingeniería, comunicándose adecuadamente  con  sus pares</a:t>
            </a:r>
          </a:p>
        </p:txBody>
      </p:sp>
      <p:sp>
        <p:nvSpPr>
          <p:cNvPr id="16387" name="1 CuadroTexto"/>
          <p:cNvSpPr txBox="1">
            <a:spLocks noChangeArrowheads="1"/>
          </p:cNvSpPr>
          <p:nvPr/>
        </p:nvSpPr>
        <p:spPr bwMode="auto">
          <a:xfrm>
            <a:off x="2135560" y="302741"/>
            <a:ext cx="7895919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MX" altLang="es-MX" sz="2400" b="1" dirty="0">
                <a:solidFill>
                  <a:srgbClr val="FF0000"/>
                </a:solidFill>
              </a:rPr>
              <a:t>ACTIVIDADES DE APRENDIZAJE</a:t>
            </a:r>
          </a:p>
        </p:txBody>
      </p:sp>
    </p:spTree>
    <p:custDataLst>
      <p:tags r:id="rId1"/>
    </p:custData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199456" y="5745450"/>
            <a:ext cx="9793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la fórmula química y el nombre de los compuestos e iones que están involucrados en el CASO?.... </a:t>
            </a:r>
            <a:r>
              <a:rPr lang="es-MX" altLang="es-MX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Mmmmmmmm</a:t>
            </a: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s-CL" altLang="es-C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1800" y="764704"/>
            <a:ext cx="11352832" cy="4896544"/>
          </a:xfrm>
        </p:spPr>
        <p:txBody>
          <a:bodyPr/>
          <a:lstStyle/>
          <a:p>
            <a:pPr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En una empresa minera ubicada en la comuna de Andacollo, se sospecha de una posible contaminación de un curso natural de agua aledaño a la planta de lixiviación de mineral de cobre. Lixiviación es aquel proceso mediante el cual, se extrae selectivamente un compuesto, presente en una fase sólida, a través de la disolución de las especies de interés, por medio de un agente </a:t>
            </a:r>
            <a:r>
              <a:rPr lang="es-CL" altLang="es-MX" sz="17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lixiviante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que transforma éstas especies en sales solubles. En el caso de la lixiviación de menas de cobre, el agente </a:t>
            </a:r>
            <a:r>
              <a:rPr lang="es-CL" altLang="es-MX" sz="17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lixiviante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es generalmente ácido sulfúrico y las sales solubles formadas son principalmente por iones sulfatos y cloruros.</a:t>
            </a:r>
          </a:p>
          <a:p>
            <a:pPr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Como primera diligencia, usted ordena que se haga un análisis químico de una muestra de agua, encontrándose que contiene: </a:t>
            </a:r>
          </a:p>
          <a:p>
            <a:pPr marL="1614488" lvl="1" indent="-355600"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ácido sulfúrico                         	1,6 g/m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</a:p>
          <a:p>
            <a:pPr marL="1614488" lvl="1" indent="-355600"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cloruro de cobre (II)       		5,439 x 10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-7 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toneladas/ pie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</a:p>
          <a:p>
            <a:pPr marL="1614488" lvl="1" indent="-355600"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sulfato de hierro (II)         		2,07 x 10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-5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mg/m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endParaRPr lang="es-CL" altLang="es-MX" sz="17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1614488" lvl="1" indent="-355600"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sulfuro de cobre (I)			9,118 x 10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-4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kg/pie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</a:t>
            </a:r>
          </a:p>
          <a:p>
            <a:pPr algn="just" eaLnBrk="1" hangingPunct="1"/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Y en cantidades trazas las siguientes especies: óxido de silicio, sulfato de cobre (II), azufre, ion sodio, ion magnesio, carbonato de calcio, ion cloruro, Fe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O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, MgCl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, Cr</a:t>
            </a:r>
            <a:r>
              <a:rPr lang="es-CL" altLang="es-MX" sz="1700" b="1" baseline="30000" dirty="0">
                <a:solidFill>
                  <a:srgbClr val="0000FF"/>
                </a:solidFill>
                <a:latin typeface="Arial" charset="0"/>
                <a:cs typeface="Arial" charset="0"/>
              </a:rPr>
              <a:t>3+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 y Al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(H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P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2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O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7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)</a:t>
            </a:r>
            <a:r>
              <a:rPr lang="es-CL" altLang="es-MX" sz="1700" b="1" baseline="-25000" dirty="0">
                <a:solidFill>
                  <a:srgbClr val="0000FF"/>
                </a:solidFill>
                <a:latin typeface="Arial" charset="0"/>
                <a:cs typeface="Arial" charset="0"/>
              </a:rPr>
              <a:t>3</a:t>
            </a: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s-CL" altLang="es-MX" sz="1700" b="1" dirty="0">
                <a:solidFill>
                  <a:srgbClr val="0000FF"/>
                </a:solidFill>
                <a:latin typeface="Arial" charset="0"/>
                <a:cs typeface="Arial" charset="0"/>
              </a:rPr>
              <a:t>	Para tomar las decisiones adecuadas respecto a este proceso de contaminación y usar el lenguaje adecuado, al ingeniero que esta a cargo de la investigación le salta la siguiente interrogante:	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655840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0000FF"/>
                </a:solidFill>
              </a:rPr>
              <a:t>CASO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contenido"/>
          <p:cNvSpPr>
            <a:spLocks noGrp="1"/>
          </p:cNvSpPr>
          <p:nvPr>
            <p:ph idx="1"/>
          </p:nvPr>
        </p:nvSpPr>
        <p:spPr>
          <a:xfrm>
            <a:off x="1199456" y="4222527"/>
            <a:ext cx="9793816" cy="1942777"/>
          </a:xfrm>
        </p:spPr>
        <p:txBody>
          <a:bodyPr/>
          <a:lstStyle/>
          <a:p>
            <a:pPr algn="just" eaLnBrk="1" hangingPunct="1">
              <a:buNone/>
            </a:pPr>
            <a:r>
              <a:rPr lang="es-MX" altLang="es-MX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	¿Cuáles son los requerimientos que se necesitan conocer y aprender, para: organizar, seleccionar, conceptualizar, comparar, clasificar, analizar, aplicar, argumentar, representar, reflexionar, modelar y usar correctamente el lenguaje químico???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392767" y="2309971"/>
            <a:ext cx="9696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s-ES_tradnl" altLang="es-MX" sz="2400" b="1" dirty="0">
                <a:solidFill>
                  <a:srgbClr val="3333FF"/>
                </a:solidFill>
                <a:cs typeface="Arial" charset="0"/>
              </a:rPr>
              <a:t>“Usar la nomenclatura química inorgánica en la descripción de las reacciones químicas de procesos industriales”</a:t>
            </a:r>
            <a:endParaRPr lang="es-CL" altLang="es-CL" sz="24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1871133" y="620713"/>
            <a:ext cx="883285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CL" altLang="es-CL" sz="2400" b="1" dirty="0">
                <a:solidFill>
                  <a:srgbClr val="0000FF"/>
                </a:solidFill>
              </a:rPr>
              <a:t>RESULTADO DE APRENDIZAQJE</a:t>
            </a:r>
          </a:p>
        </p:txBody>
      </p: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1295400" y="1455739"/>
            <a:ext cx="998431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CL" altLang="es-CL" sz="2400" b="1" dirty="0">
                <a:solidFill>
                  <a:srgbClr val="0000FF"/>
                </a:solidFill>
              </a:rPr>
              <a:t>El estudiante debe mostrar su desempeño y ser capaz de:</a:t>
            </a:r>
          </a:p>
        </p:txBody>
      </p:sp>
      <p:sp>
        <p:nvSpPr>
          <p:cNvPr id="6" name="CuadroTexto 2"/>
          <p:cNvSpPr txBox="1">
            <a:spLocks noChangeArrowheads="1"/>
          </p:cNvSpPr>
          <p:nvPr/>
        </p:nvSpPr>
        <p:spPr bwMode="auto">
          <a:xfrm>
            <a:off x="1296259" y="3472681"/>
            <a:ext cx="998431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CL" altLang="es-CL" sz="2400" b="1" dirty="0">
                <a:solidFill>
                  <a:srgbClr val="0000FF"/>
                </a:solidFill>
              </a:rPr>
              <a:t>Por lo tanto: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  <p:bldP spid="5" grpId="0"/>
      <p:bldP spid="2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"/>
          <p:cNvSpPr/>
          <p:nvPr/>
        </p:nvSpPr>
        <p:spPr>
          <a:xfrm>
            <a:off x="2152650" y="836613"/>
            <a:ext cx="7038975" cy="396875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00B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5 Elipse"/>
          <p:cNvSpPr/>
          <p:nvPr/>
        </p:nvSpPr>
        <p:spPr>
          <a:xfrm>
            <a:off x="2566988" y="4098925"/>
            <a:ext cx="144462" cy="12223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6 CuadroTexto"/>
          <p:cNvSpPr txBox="1"/>
          <p:nvPr/>
        </p:nvSpPr>
        <p:spPr>
          <a:xfrm>
            <a:off x="1703239" y="3717925"/>
            <a:ext cx="1368425" cy="43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¿Qué vamos a hacer?...</a:t>
            </a:r>
            <a:endParaRPr lang="es-MX" sz="1100" dirty="0">
              <a:cs typeface="Arial" pitchFamily="34" charset="0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4899025" y="2366963"/>
            <a:ext cx="336550" cy="33655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12 CuadroTexto"/>
          <p:cNvSpPr txBox="1"/>
          <p:nvPr/>
        </p:nvSpPr>
        <p:spPr>
          <a:xfrm>
            <a:off x="3865414" y="1990676"/>
            <a:ext cx="1510506" cy="430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¿Cómo lo vamos a hacer?...</a:t>
            </a:r>
            <a:endParaRPr lang="es-MX" sz="1100" dirty="0">
              <a:cs typeface="Arial" pitchFamily="34" charset="0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5087938" y="2708275"/>
            <a:ext cx="16557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s-MX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textos de Química, el estilo de aprendizaje de cada uno, la información en la web, videos de </a:t>
            </a:r>
            <a:r>
              <a:rPr lang="es-MX" altLang="es-MX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tube</a:t>
            </a:r>
            <a:r>
              <a:rPr lang="es-MX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metodología C+OSCAR,  que permitan relacionar, usar, describir y aplicar  las reglas de la IUPAC para desarrollar destrezas y/o habilidades cognitivas y sociales.</a:t>
            </a:r>
            <a:endParaRPr lang="es-MX" altLang="es-MX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6657975" y="1773238"/>
            <a:ext cx="446088" cy="44608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17 Rectángulo"/>
          <p:cNvSpPr/>
          <p:nvPr/>
        </p:nvSpPr>
        <p:spPr>
          <a:xfrm>
            <a:off x="6456363" y="3305175"/>
            <a:ext cx="1727200" cy="118903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6745288" y="2276872"/>
            <a:ext cx="2087016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s-ES_tradnl" altLang="es-CL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desarrollan las destrezas y/o habilidades cognitivas de: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MX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clasificar, relacionar, identificar, comparar, describir y analizar 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las sociales, </a:t>
            </a:r>
            <a:r>
              <a:rPr lang="es-ES_tradnl" altLang="es-MX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en equipo, respeto, responsabilidad, autoaprendizaje, </a:t>
            </a:r>
            <a:r>
              <a:rPr lang="es-CL" sz="11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motivación, resolución de problemas, toma de decisiones, pensamiento crítico, gestión del tiempo y recursos, </a:t>
            </a:r>
            <a:r>
              <a:rPr lang="es-ES_tradnl" altLang="es-MX" sz="1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s-ES_tradnl" altLang="es-MX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escribir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usando las normas y reglas de la IUPAC, el nombre y la fórmula química de compuestos inorgánicos, ternarios y cuaternarios, que permitan </a:t>
            </a:r>
            <a:r>
              <a:rPr lang="es-ES_tradnl" altLang="es-MX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describir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reacciones químicas llevadas a cabo en procesos industriales. 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760296" y="981889"/>
            <a:ext cx="2665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Nuestra Meta…. ¿Qué vamos a obtener con el nuevo aprendizaje?...</a:t>
            </a:r>
            <a:endParaRPr lang="es-MX" sz="1100" dirty="0">
              <a:cs typeface="Arial" pitchFamily="34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8312150" y="1358900"/>
            <a:ext cx="596900" cy="5984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9120435" y="1729839"/>
            <a:ext cx="20161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herramientas y el conocimiento necesario para: </a:t>
            </a:r>
            <a:r>
              <a:rPr lang="es-ES_tradnl" altLang="es-MX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clasificar, relacionar, analizar, generalizar,  argumentar, describir,  modelar  y escribir 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nomenclatura de compuestos inorgánicos, ternarios y cuaternarios, usando las reglas de la IUPAC, el autoaprendizaje y el trabajo en equipo para resolver</a:t>
            </a:r>
            <a:r>
              <a:rPr lang="es-ES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problemas cuantitativos que </a:t>
            </a:r>
            <a:r>
              <a:rPr lang="es-ES" altLang="es-MX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describen</a:t>
            </a:r>
            <a:r>
              <a:rPr lang="es-ES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reacciones químicas que son llevadas a cabo en procesos industriales.</a:t>
            </a:r>
            <a:endParaRPr lang="es-CL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2495550" y="4221163"/>
            <a:ext cx="122396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los conceptos de QUÍMICA asociados a la nomenclatura química inorgánica de compuestos ternarios y cuaternarios.</a:t>
            </a:r>
          </a:p>
        </p:txBody>
      </p:sp>
      <p:sp>
        <p:nvSpPr>
          <p:cNvPr id="24" name="23 Flecha derecha"/>
          <p:cNvSpPr/>
          <p:nvPr/>
        </p:nvSpPr>
        <p:spPr>
          <a:xfrm>
            <a:off x="2927350" y="6022230"/>
            <a:ext cx="6624638" cy="71913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2278658" y="2781300"/>
            <a:ext cx="1657102" cy="43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¿Por qué lo vamos a hacer?...</a:t>
            </a:r>
            <a:endParaRPr lang="es-MX" sz="1100" dirty="0">
              <a:cs typeface="Arial" pitchFamily="34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3503613" y="3213100"/>
            <a:ext cx="215900" cy="19367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3575050" y="3394075"/>
            <a:ext cx="1512888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debemos adquirir el aprendizaje para: “Usar la nomenclatura química inorgánica en la </a:t>
            </a:r>
            <a:r>
              <a:rPr lang="es-ES_tradnl" altLang="es-MX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s-ES_tradnl" alt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las reacciones químicas de procesos industriales”. </a:t>
            </a: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3576638" y="6165105"/>
            <a:ext cx="518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MX" sz="2400" b="1" dirty="0">
                <a:solidFill>
                  <a:srgbClr val="0000FF"/>
                </a:solidFill>
                <a:latin typeface="Arial" panose="020B0604020202020204" pitchFamily="34" charset="0"/>
              </a:rPr>
              <a:t>C + OSCAR</a:t>
            </a:r>
          </a:p>
        </p:txBody>
      </p:sp>
      <p:sp>
        <p:nvSpPr>
          <p:cNvPr id="32" name="41 CuadroTexto"/>
          <p:cNvSpPr txBox="1">
            <a:spLocks noChangeArrowheads="1"/>
          </p:cNvSpPr>
          <p:nvPr/>
        </p:nvSpPr>
        <p:spPr bwMode="auto">
          <a:xfrm>
            <a:off x="407988" y="201613"/>
            <a:ext cx="6767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L" altLang="es-MX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ORGANIZADOR GRÁFICO QUE REPRESENTA EL RESULTADO DE APRENDIZAJE PARA LA  NOMENCLATURA QUÍMICA INORGÁNICA DE COMPUESTOS TERNARIOS Y CUATERNARIOS</a:t>
            </a:r>
          </a:p>
        </p:txBody>
      </p:sp>
      <p:sp>
        <p:nvSpPr>
          <p:cNvPr id="8214" name="Text Box 22"/>
          <p:cNvSpPr txBox="1">
            <a:spLocks/>
          </p:cNvSpPr>
          <p:nvPr/>
        </p:nvSpPr>
        <p:spPr bwMode="auto">
          <a:xfrm>
            <a:off x="4655691" y="1341929"/>
            <a:ext cx="27364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MX" altLang="es-CL" sz="1100" b="1" dirty="0">
                <a:solidFill>
                  <a:srgbClr val="0D0D0D"/>
                </a:solidFill>
                <a:latin typeface="Arial" panose="020B0604020202020204" pitchFamily="34" charset="0"/>
              </a:rPr>
              <a:t>¿Qué destrezas y/o habilidades se desarrollan y para qué?...</a:t>
            </a:r>
            <a:endParaRPr lang="es-CL" altLang="es-CL" sz="11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0" grpId="0"/>
      <p:bldP spid="21" grpId="0"/>
      <p:bldP spid="26" grpId="0"/>
      <p:bldP spid="27" grpId="0"/>
      <p:bldP spid="24" grpId="0" animBg="1"/>
      <p:bldP spid="25" grpId="0"/>
      <p:bldP spid="29" grpId="0"/>
      <p:bldP spid="23" grpId="0"/>
      <p:bldP spid="32" grpId="0"/>
      <p:bldP spid="82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85370370"/>
              </p:ext>
            </p:extLst>
          </p:nvPr>
        </p:nvGraphicFramePr>
        <p:xfrm>
          <a:off x="1890340" y="2231084"/>
          <a:ext cx="8166100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3245346" y="1340768"/>
            <a:ext cx="529892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s-ES" sz="2400" b="1" dirty="0">
                <a:solidFill>
                  <a:srgbClr val="0000FF"/>
                </a:solidFill>
                <a:cs typeface="Arial" panose="020B0604020202020204" pitchFamily="34" charset="0"/>
              </a:rPr>
              <a:t>Están formados por tres elementos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3472" y="242094"/>
            <a:ext cx="9433048" cy="882650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MX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CLASIFICACIÓN DE LOS COMPUESTOS TERNARIOS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6"/>
          <p:cNvSpPr txBox="1">
            <a:spLocks noChangeArrowheads="1"/>
          </p:cNvSpPr>
          <p:nvPr/>
        </p:nvSpPr>
        <p:spPr bwMode="auto">
          <a:xfrm>
            <a:off x="2043956" y="1214439"/>
            <a:ext cx="8444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Son compuestos formados por un </a:t>
            </a:r>
            <a:r>
              <a:rPr lang="es-ES" altLang="es-MX" sz="2000" b="1" dirty="0">
                <a:solidFill>
                  <a:srgbClr val="FF0000"/>
                </a:solidFill>
              </a:rPr>
              <a:t>metal </a:t>
            </a:r>
            <a:r>
              <a:rPr lang="es-ES" altLang="es-MX" sz="2000" b="1" dirty="0">
                <a:solidFill>
                  <a:srgbClr val="0000FF"/>
                </a:solidFill>
              </a:rPr>
              <a:t>y el grupo </a:t>
            </a:r>
            <a:r>
              <a:rPr lang="es-ES" altLang="es-MX" sz="2000" b="1" dirty="0">
                <a:solidFill>
                  <a:srgbClr val="FF0000"/>
                </a:solidFill>
              </a:rPr>
              <a:t>hidróxido (OH)</a:t>
            </a:r>
            <a:r>
              <a:rPr lang="es-ES" altLang="es-MX" sz="2000" b="1" baseline="30000" dirty="0">
                <a:solidFill>
                  <a:srgbClr val="FF0000"/>
                </a:solidFill>
                <a:sym typeface="Symbol"/>
              </a:rPr>
              <a:t></a:t>
            </a:r>
            <a:endParaRPr lang="es-ES" altLang="es-MX" sz="2000" b="1" dirty="0">
              <a:solidFill>
                <a:srgbClr val="FF0000"/>
              </a:solidFill>
            </a:endParaRPr>
          </a:p>
        </p:txBody>
      </p:sp>
      <p:sp>
        <p:nvSpPr>
          <p:cNvPr id="7171" name="Text Box 17"/>
          <p:cNvSpPr txBox="1">
            <a:spLocks noChangeArrowheads="1"/>
          </p:cNvSpPr>
          <p:nvPr/>
        </p:nvSpPr>
        <p:spPr bwMode="auto">
          <a:xfrm>
            <a:off x="2063552" y="1908944"/>
            <a:ext cx="9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Cuando se disuelven en agua originan disoluciones básicas, de ahí que también se denominen bases.             	</a:t>
            </a:r>
          </a:p>
          <a:p>
            <a:pPr algn="l" eaLnBrk="1" hangingPunct="1"/>
            <a:r>
              <a:rPr lang="es-ES" altLang="es-MX" sz="2000" b="1" dirty="0">
                <a:solidFill>
                  <a:srgbClr val="0000FF"/>
                </a:solidFill>
              </a:rPr>
              <a:t>Se recomienda la nomenclatura de </a:t>
            </a:r>
            <a:r>
              <a:rPr lang="es-ES" altLang="es-MX" sz="2000" b="1" dirty="0">
                <a:solidFill>
                  <a:srgbClr val="FF3300"/>
                </a:solidFill>
              </a:rPr>
              <a:t>STOCK</a:t>
            </a:r>
            <a:endParaRPr lang="es-ES" altLang="es-MX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79941" name="Group 6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054832"/>
              </p:ext>
            </p:extLst>
          </p:nvPr>
        </p:nvGraphicFramePr>
        <p:xfrm>
          <a:off x="2351088" y="3267076"/>
          <a:ext cx="7777163" cy="2447926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9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Tradicional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</a:t>
                      </a:r>
                      <a:endParaRPr kumimoji="0" lang="es-ES" sz="1400" b="1" i="0" u="none" strike="noStrike" cap="none" normalizeH="0" baseline="-25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de sodio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de sodio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sódico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(OH)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dihidróxido de calcio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de calcio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cálcico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(OH)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trihidróxido de hierro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de hierro (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férrico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(OH)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trihidróxido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aluminio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de aluminio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hidróxido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alumínico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204" name="Rectangle 38"/>
          <p:cNvSpPr>
            <a:spLocks noChangeArrowheads="1"/>
          </p:cNvSpPr>
          <p:nvPr/>
        </p:nvSpPr>
        <p:spPr bwMode="auto">
          <a:xfrm>
            <a:off x="1343472" y="260127"/>
            <a:ext cx="57705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s-ES" altLang="es-MX" sz="2700" b="1" dirty="0">
                <a:solidFill>
                  <a:srgbClr val="FF0000"/>
                </a:solidFill>
              </a:rPr>
              <a:t>COMPUESTOS TERNARIOS</a:t>
            </a:r>
            <a:br>
              <a:rPr lang="es-ES" altLang="es-MX" sz="2700" b="1" dirty="0">
                <a:solidFill>
                  <a:srgbClr val="FF0000"/>
                </a:solidFill>
              </a:rPr>
            </a:br>
            <a:r>
              <a:rPr lang="es-ES" altLang="es-MX" sz="2700" b="1" dirty="0">
                <a:solidFill>
                  <a:srgbClr val="FF0000"/>
                </a:solidFill>
              </a:rPr>
              <a:t>   1. HIDRÓXIDOS</a:t>
            </a:r>
            <a:r>
              <a:rPr lang="es-ES" altLang="es-MX" sz="27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2077</Words>
  <Application>Microsoft Office PowerPoint</Application>
  <PresentationFormat>Panorámica</PresentationFormat>
  <Paragraphs>340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Symbol</vt:lpstr>
      <vt:lpstr>Tahoma</vt:lpstr>
      <vt:lpstr>Times New Roman</vt:lpstr>
      <vt:lpstr>Wingdings</vt:lpstr>
      <vt:lpstr>Wingdings 3</vt:lpstr>
      <vt:lpstr>Tema de Office</vt:lpstr>
      <vt:lpstr>Presentación de PowerPoint</vt:lpstr>
      <vt:lpstr>Presentación de PowerPoint</vt:lpstr>
      <vt:lpstr>¿QUÉ VAMOS A HACER?.....</vt:lpstr>
      <vt:lpstr>Presentación de PowerPoint</vt:lpstr>
      <vt:lpstr>Presentación de PowerPoint</vt:lpstr>
      <vt:lpstr>Presentación de PowerPoint</vt:lpstr>
      <vt:lpstr>Presentación de PowerPoint</vt:lpstr>
      <vt:lpstr>CLASIFICACIÓN DE LOS COMPUESTOS TERNARIOS</vt:lpstr>
      <vt:lpstr>Presentación de PowerPoint</vt:lpstr>
      <vt:lpstr>Presentación de PowerPoint</vt:lpstr>
      <vt:lpstr>Presentación de PowerPoint</vt:lpstr>
      <vt:lpstr>Presentación de PowerPoint</vt:lpstr>
      <vt:lpstr>CUADRO GENERAL DE FORMULACIÓN DE OXIÁCIDOS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APLICANDO EL MODELO …….   </vt:lpstr>
      <vt:lpstr>Presentación de PowerPoint</vt:lpstr>
    </vt:vector>
  </TitlesOfParts>
  <Company>Feedback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</dc:creator>
  <cp:lastModifiedBy>Usuario</cp:lastModifiedBy>
  <cp:revision>265</cp:revision>
  <cp:lastPrinted>2011-03-26T22:16:02Z</cp:lastPrinted>
  <dcterms:created xsi:type="dcterms:W3CDTF">2005-07-27T15:32:55Z</dcterms:created>
  <dcterms:modified xsi:type="dcterms:W3CDTF">2020-05-12T13:52:43Z</dcterms:modified>
</cp:coreProperties>
</file>