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0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5" r:id="rId19"/>
    <p:sldId id="274" r:id="rId20"/>
    <p:sldId id="276" r:id="rId21"/>
    <p:sldId id="277" r:id="rId22"/>
    <p:sldId id="278" r:id="rId23"/>
    <p:sldId id="280" r:id="rId24"/>
    <p:sldId id="259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0CBA9-2833-60CF-5BBF-DEF1D224F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9A0E82-B60C-4FD5-E8BF-E36C1B594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0B78A-CF01-27CF-81C6-0901FB61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7541-5556-4AE2-B1BF-78A57647FDAD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8C4E6-B7E6-B9E8-4819-5EC2E704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2A028-1B73-1B96-6692-C86A4B06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374D-1198-49AC-B316-4519CE027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23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7C3CD-EE21-5119-F50F-BADA7907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F39EA2-96DE-49D2-337D-53704FCA1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D2380-5496-66F7-DE59-D2D9444A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7541-5556-4AE2-B1BF-78A57647FDAD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229F6-084A-D944-39E5-ED3F9D58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33FFA-6182-06F4-0B70-00A40ED8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374D-1198-49AC-B316-4519CE027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28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7B41CF-92DA-24DA-41F0-96442B06A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4FA319-67C2-9BB9-9050-793417C9C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3DCE9-A5CF-0C45-27C2-0E4D7170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7541-5556-4AE2-B1BF-78A57647FDAD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1ABEB-DA35-FC75-2D86-EE8C15FF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24D13-6C04-8CCF-373F-FAEF74E8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374D-1198-49AC-B316-4519CE027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5A9BB-514B-9C69-32C7-A20CB52F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C7A55-8DEF-854F-9B70-55663F56B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291E5-1B35-F241-75B3-CC3C02AE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7541-5556-4AE2-B1BF-78A57647FDAD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12131-5D08-FF9A-557C-BE8E272D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77186-13E3-18E7-9798-811888ED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374D-1198-49AC-B316-4519CE027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93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84BC9-8930-6AC2-E7A0-7AB6DDDB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44B833-FCF1-5570-585F-12D67145D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4B0B2-EF52-1A02-140E-7D314F67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7541-5556-4AE2-B1BF-78A57647FDAD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373DC-52FC-9932-55D5-54696803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3CB8F-0117-BC4E-6999-E85DFA7C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374D-1198-49AC-B316-4519CE027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05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9A612-2BB1-6FB1-5DDF-A8AB29C5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2B732-0234-EDDC-93C8-BC54B0D67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987B64-6E61-8AD6-B0E9-77F12CB17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32E571-6D44-33BA-9216-28C4C94B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7541-5556-4AE2-B1BF-78A57647FDAD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7797B-E8A3-E167-662C-900AEC35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90583-9E38-2772-9FB5-88CF738A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374D-1198-49AC-B316-4519CE027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7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7E80E-E56B-4633-8E35-C1F98110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24874-8FEB-B8C7-8EEC-E8523EB9E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17166C-DAA0-4CDC-2C11-431F9D70C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43ACC3-BC31-58D8-60D4-872EF8053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08BCE5-1214-9897-9787-D57A13D40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6FFA58-AF8D-B4E4-D0A5-39AFDA0D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7541-5556-4AE2-B1BF-78A57647FDAD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E009A2-2FCA-3BF5-D9BA-0178C63A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918BFA-037B-3E92-E26F-90B6FD9D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374D-1198-49AC-B316-4519CE027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76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E2790-2806-1E62-6B14-CF385FEA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6A98F-3102-FC93-2F3A-30721066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7541-5556-4AE2-B1BF-78A57647FDAD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7312F-6689-CDEC-E7A4-18CEA01B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EB378-04AB-45ED-77EB-5AA61D79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374D-1198-49AC-B316-4519CE027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0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8152FB-E6C1-46C7-91E4-BB4D67E8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7541-5556-4AE2-B1BF-78A57647FDAD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C557AD-EE6B-C49E-3D6C-754F2516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EAC7A1-33CD-A6A7-4D96-126DBF60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374D-1198-49AC-B316-4519CE027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24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63832-1DEC-5AB0-C0BD-F7D26B8D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D6AB9-B1E6-DDFF-E143-D88B0C3A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1C51F2-B740-CAC8-02C5-5D5044AB9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80F389-3489-25BE-CF76-44FEABB7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7541-5556-4AE2-B1BF-78A57647FDAD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1619CB-F55F-EE63-98A9-E8E864C2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5056ED-F488-5FD2-F6D6-12CDFA78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374D-1198-49AC-B316-4519CE027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8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CBE14-712D-7123-36D3-79A0B2A1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B3F2BD-6053-F07D-D749-FCCACD14B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94B03B-C355-9234-B7A5-BB0F9E393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440261-58C0-9BA1-ABBE-6147A07D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7541-5556-4AE2-B1BF-78A57647FDAD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04F8F-4E87-A49E-D783-037FAE9D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4FCECB-1FFD-83DA-1FB4-6991B07F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374D-1198-49AC-B316-4519CE027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7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ACE482-EAD2-9D47-A5DC-C510F67C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8D07F-476F-468C-31C0-4A1594DE7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8E43F-21B4-E0CB-530E-892FCE93F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37541-5556-4AE2-B1BF-78A57647FDAD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B33FC-9660-9AA1-5C61-4F689899B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048C64-0600-7469-EB05-649848D54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F374D-1198-49AC-B316-4519CE027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66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893CA-BF74-F52B-2257-A463753C09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영화 리뷰에서 </a:t>
            </a:r>
            <a:r>
              <a:rPr lang="ko-KR" altLang="en-US" sz="3600"/>
              <a:t>사용자의 전문성을 </a:t>
            </a:r>
            <a:r>
              <a:rPr lang="ko-KR" altLang="en-US" sz="3600" dirty="0"/>
              <a:t>고려한 경험기반 신뢰도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AAEA19-3744-7795-CE92-511850F88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22522014 </a:t>
            </a:r>
            <a:r>
              <a:rPr lang="ko-KR" altLang="en-US" dirty="0" err="1"/>
              <a:t>박강민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09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ED6CC90-18DD-2A13-8631-72661C38CAC6}"/>
              </a:ext>
            </a:extLst>
          </p:cNvPr>
          <p:cNvSpPr txBox="1"/>
          <p:nvPr/>
        </p:nvSpPr>
        <p:spPr>
          <a:xfrm>
            <a:off x="1211585" y="878451"/>
            <a:ext cx="97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43453-F516-1C3A-FF7B-422F0A06BC30}"/>
              </a:ext>
            </a:extLst>
          </p:cNvPr>
          <p:cNvSpPr txBox="1"/>
          <p:nvPr/>
        </p:nvSpPr>
        <p:spPr>
          <a:xfrm>
            <a:off x="7402178" y="878451"/>
            <a:ext cx="1635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Statistical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6B5BD-B47A-8240-5A5F-414AFD12AD2B}"/>
              </a:ext>
            </a:extLst>
          </p:cNvPr>
          <p:cNvSpPr txBox="1"/>
          <p:nvPr/>
        </p:nvSpPr>
        <p:spPr>
          <a:xfrm>
            <a:off x="6044324" y="3972286"/>
            <a:ext cx="489782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각 </a:t>
            </a:r>
            <a:r>
              <a:rPr kumimoji="1" lang="en-US" altLang="ko-KR" sz="1400" dirty="0"/>
              <a:t>definition</a:t>
            </a:r>
            <a:r>
              <a:rPr kumimoji="1" lang="ko-KR" altLang="en-US" sz="1400" dirty="0"/>
              <a:t>에서 표준편차 기준 상위 </a:t>
            </a:r>
            <a:r>
              <a:rPr kumimoji="1" lang="en-US" altLang="ko-KR" sz="1400" dirty="0"/>
              <a:t>30%</a:t>
            </a:r>
            <a:r>
              <a:rPr kumimoji="1" lang="ko-KR" altLang="en-US" sz="1400" dirty="0"/>
              <a:t>를 </a:t>
            </a:r>
            <a:r>
              <a:rPr kumimoji="1" lang="en-US" altLang="ko-KR" sz="1400" dirty="0"/>
              <a:t>trusted review</a:t>
            </a:r>
            <a:r>
              <a:rPr kumimoji="1" lang="ko-KR" altLang="en-US" sz="1400" dirty="0"/>
              <a:t>로 하위 </a:t>
            </a:r>
            <a:r>
              <a:rPr kumimoji="1" lang="en-US" altLang="ko-KR" sz="1400" dirty="0"/>
              <a:t>30%</a:t>
            </a:r>
            <a:r>
              <a:rPr kumimoji="1" lang="ko-KR" altLang="en-US" sz="1400" dirty="0"/>
              <a:t>를</a:t>
            </a:r>
            <a:r>
              <a:rPr kumimoji="1" lang="en-US" altLang="ko-KR" sz="1400" dirty="0"/>
              <a:t> distrusted review</a:t>
            </a:r>
            <a:r>
              <a:rPr kumimoji="1" lang="ko-KR" altLang="en-US" sz="1400" dirty="0"/>
              <a:t>로 사용하여 비교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Definition 1,2,3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rating,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sentiment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score,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correlation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Definition 4 : helpfulness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vote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대체로</a:t>
            </a:r>
            <a:r>
              <a:rPr kumimoji="1" lang="en-US" altLang="ko-KR" sz="1400" dirty="0"/>
              <a:t> trusted review</a:t>
            </a:r>
            <a:r>
              <a:rPr kumimoji="1" lang="ko-KR" altLang="en-US" sz="1400" dirty="0"/>
              <a:t>의 편차가 큼 </a:t>
            </a:r>
            <a:r>
              <a:rPr kumimoji="1" lang="en-US" altLang="ko-KR" sz="1400" dirty="0"/>
              <a:t>-&gt; distinguishable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제안하는 </a:t>
            </a:r>
            <a:r>
              <a:rPr kumimoji="1" lang="en-US" altLang="ko-KR" sz="1400" dirty="0"/>
              <a:t>(a), (b), (c)</a:t>
            </a:r>
            <a:r>
              <a:rPr kumimoji="1" lang="ko-KR" altLang="en-US" sz="1400" dirty="0"/>
              <a:t>에서 영화별로 대체로 일관된 결과 보여줌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(d)</a:t>
            </a:r>
            <a:r>
              <a:rPr kumimoji="1" lang="ko-KR" altLang="en-US" sz="1400" dirty="0"/>
              <a:t>의 경우 다름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상관관계는 </a:t>
            </a:r>
            <a:r>
              <a:rPr kumimoji="1" lang="en-US" altLang="ko-KR" sz="1400" dirty="0"/>
              <a:t>trusted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review</a:t>
            </a:r>
            <a:r>
              <a:rPr kumimoji="1" lang="ko-KR" altLang="en-US" sz="1400" dirty="0"/>
              <a:t>에서 높음</a:t>
            </a:r>
            <a:endParaRPr kumimoji="1"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04EA8B-5265-6BAB-84A5-F15D3F769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671" y="1186228"/>
            <a:ext cx="4323603" cy="27275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4EC597-ACA1-BF80-0962-362449881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829" y="1127676"/>
            <a:ext cx="3826378" cy="28446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378859-3FE7-380B-241B-CF9093FEA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317" y="3972286"/>
            <a:ext cx="3533918" cy="2844610"/>
          </a:xfrm>
          <a:prstGeom prst="rect">
            <a:avLst/>
          </a:prstGeom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078FD5DE-96DE-F810-BC17-BFE64B06C46B}"/>
              </a:ext>
            </a:extLst>
          </p:cNvPr>
          <p:cNvSpPr txBox="1"/>
          <p:nvPr/>
        </p:nvSpPr>
        <p:spPr>
          <a:xfrm>
            <a:off x="672050" y="509119"/>
            <a:ext cx="851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/>
            <a:r>
              <a:rPr lang="ko-KR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주요 선행 연구 리뷰</a:t>
            </a:r>
            <a:endParaRPr lang="en-US" altLang="ko-KR" sz="1800" b="0" i="0" dirty="0">
              <a:solidFill>
                <a:srgbClr val="212121"/>
              </a:solidFill>
              <a:effectLst/>
              <a:latin typeface="Lat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9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3A45D8-CC18-F58B-3D2E-E76A4A408106}"/>
              </a:ext>
            </a:extLst>
          </p:cNvPr>
          <p:cNvSpPr txBox="1"/>
          <p:nvPr/>
        </p:nvSpPr>
        <p:spPr>
          <a:xfrm>
            <a:off x="917295" y="1029177"/>
            <a:ext cx="585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Weakley supervised classification model based on </a:t>
            </a:r>
            <a:r>
              <a:rPr kumimoji="1" lang="en-US" altLang="ko-KR" sz="1400" dirty="0" err="1"/>
              <a:t>historicalcredibility</a:t>
            </a:r>
            <a:endParaRPr kumimoji="1" lang="en-US" altLang="ko-KR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DC3487-DCD8-2F59-20B7-45F511B56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005" y="1414107"/>
            <a:ext cx="4666444" cy="5370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AE73E5-8FC1-2221-7363-090FE5F9E452}"/>
              </a:ext>
            </a:extLst>
          </p:cNvPr>
          <p:cNvSpPr txBox="1"/>
          <p:nvPr/>
        </p:nvSpPr>
        <p:spPr>
          <a:xfrm>
            <a:off x="6741497" y="3099927"/>
            <a:ext cx="489782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(a) : BERT Embedding</a:t>
            </a:r>
            <a:r>
              <a:rPr kumimoji="1" lang="ko-KR" altLang="en-US" sz="1400" dirty="0"/>
              <a:t>기반 </a:t>
            </a:r>
            <a:r>
              <a:rPr kumimoji="1" lang="en-US" altLang="ko-KR" sz="1400" dirty="0"/>
              <a:t>Textual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(b) : </a:t>
            </a:r>
            <a:r>
              <a:rPr kumimoji="1" lang="ko-KR" altLang="en-US" sz="1400" dirty="0"/>
              <a:t>제안하는 </a:t>
            </a:r>
            <a:r>
              <a:rPr kumimoji="1" lang="en-US" altLang="ko-KR" sz="1400" dirty="0"/>
              <a:t>historical score</a:t>
            </a:r>
            <a:r>
              <a:rPr kumimoji="1" lang="ko-KR" altLang="en-US" sz="1400" dirty="0"/>
              <a:t>를 활용한 </a:t>
            </a:r>
            <a:r>
              <a:rPr kumimoji="1" lang="en-US" altLang="ko-KR" sz="1400" dirty="0"/>
              <a:t>Historical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(c) : multimodal-based model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F8511CA0-5C17-0756-973A-4F082CF3179B}"/>
              </a:ext>
            </a:extLst>
          </p:cNvPr>
          <p:cNvSpPr txBox="1"/>
          <p:nvPr/>
        </p:nvSpPr>
        <p:spPr>
          <a:xfrm>
            <a:off x="672050" y="509119"/>
            <a:ext cx="851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/>
            <a:r>
              <a:rPr lang="ko-KR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주요 선행 연구 리뷰</a:t>
            </a:r>
            <a:endParaRPr lang="en-US" altLang="ko-KR" sz="1800" b="0" i="0" dirty="0">
              <a:solidFill>
                <a:srgbClr val="212121"/>
              </a:solidFill>
              <a:effectLst/>
              <a:latin typeface="Lat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49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3A45D8-CC18-F58B-3D2E-E76A4A408106}"/>
              </a:ext>
            </a:extLst>
          </p:cNvPr>
          <p:cNvSpPr txBox="1"/>
          <p:nvPr/>
        </p:nvSpPr>
        <p:spPr>
          <a:xfrm>
            <a:off x="917295" y="10291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실험</a:t>
            </a:r>
            <a:endParaRPr kumimoji="1"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303E57-6DAC-95E8-7F18-664423B51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82" y="3740679"/>
            <a:ext cx="5182323" cy="2210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06A7ED-6B1C-20D1-1BF2-CBBF4CCD25A0}"/>
              </a:ext>
            </a:extLst>
          </p:cNvPr>
          <p:cNvSpPr txBox="1"/>
          <p:nvPr/>
        </p:nvSpPr>
        <p:spPr>
          <a:xfrm>
            <a:off x="2607251" y="6071882"/>
            <a:ext cx="16377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/>
              <a:t>수집 데이터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13CC87-A9DB-16D1-5685-F7A74940E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005" y="1795234"/>
            <a:ext cx="5496692" cy="32675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D0FC2F-CD8F-3B73-13C4-5C788608B419}"/>
              </a:ext>
            </a:extLst>
          </p:cNvPr>
          <p:cNvSpPr txBox="1"/>
          <p:nvPr/>
        </p:nvSpPr>
        <p:spPr>
          <a:xfrm>
            <a:off x="8282405" y="5144416"/>
            <a:ext cx="16377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/>
              <a:t>알고리즘</a:t>
            </a:r>
            <a:endParaRPr lang="ko-KR" altLang="en-US" sz="1200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3B16D417-BAEC-037A-1763-DCE5E29422ED}"/>
              </a:ext>
            </a:extLst>
          </p:cNvPr>
          <p:cNvSpPr txBox="1"/>
          <p:nvPr/>
        </p:nvSpPr>
        <p:spPr>
          <a:xfrm>
            <a:off x="672050" y="509119"/>
            <a:ext cx="851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/>
            <a:r>
              <a:rPr lang="ko-KR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주요 선행 연구 리뷰</a:t>
            </a:r>
            <a:endParaRPr lang="en-US" altLang="ko-KR" sz="1800" b="0" i="0" dirty="0">
              <a:solidFill>
                <a:srgbClr val="212121"/>
              </a:solidFill>
              <a:effectLst/>
              <a:latin typeface="Lato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35C8B17-0E77-01C7-59E3-367D69D51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82" y="1458049"/>
            <a:ext cx="5182323" cy="224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7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3A45D8-CC18-F58B-3D2E-E76A4A408106}"/>
              </a:ext>
            </a:extLst>
          </p:cNvPr>
          <p:cNvSpPr txBox="1"/>
          <p:nvPr/>
        </p:nvSpPr>
        <p:spPr>
          <a:xfrm>
            <a:off x="917295" y="10291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실험</a:t>
            </a:r>
            <a:endParaRPr kumimoji="1"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1AB425-4980-082B-4232-66F73FD3E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54" y="1183065"/>
            <a:ext cx="3703933" cy="5628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62D1A6-0E66-B92B-1B4D-79EB15628900}"/>
              </a:ext>
            </a:extLst>
          </p:cNvPr>
          <p:cNvSpPr txBox="1"/>
          <p:nvPr/>
        </p:nvSpPr>
        <p:spPr>
          <a:xfrm>
            <a:off x="6096000" y="3099927"/>
            <a:ext cx="48978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각 </a:t>
            </a:r>
            <a:r>
              <a:rPr kumimoji="1" lang="en-US" altLang="ko-KR" sz="1400" dirty="0"/>
              <a:t>definition</a:t>
            </a:r>
            <a:r>
              <a:rPr kumimoji="1" lang="ko-KR" altLang="en-US" sz="1400" dirty="0"/>
              <a:t>에 대한 </a:t>
            </a:r>
            <a:r>
              <a:rPr kumimoji="1" lang="en-US" altLang="ko-KR" sz="1400" dirty="0"/>
              <a:t>annotation</a:t>
            </a:r>
            <a:r>
              <a:rPr kumimoji="1" lang="ko-KR" altLang="en-US" sz="1400" dirty="0"/>
              <a:t>을 활용하여 학습했을 때 제안하는 </a:t>
            </a:r>
            <a:r>
              <a:rPr kumimoji="1" lang="en-US" altLang="ko-KR" sz="1400" dirty="0"/>
              <a:t>multimodal-based model</a:t>
            </a:r>
            <a:r>
              <a:rPr kumimoji="1" lang="ko-KR" altLang="en-US" sz="1400" dirty="0"/>
              <a:t>이 가장 높은 </a:t>
            </a:r>
            <a:r>
              <a:rPr kumimoji="1" lang="en-US" altLang="ko-KR" sz="1400" dirty="0"/>
              <a:t>accuracy </a:t>
            </a:r>
            <a:r>
              <a:rPr kumimoji="1" lang="ko-KR" altLang="en-US" sz="1400" dirty="0"/>
              <a:t>가짐</a:t>
            </a:r>
            <a:endParaRPr kumimoji="1" lang="en-US" altLang="ko-KR" sz="1400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009B1136-76C0-EF09-873A-CC85E19C034E}"/>
              </a:ext>
            </a:extLst>
          </p:cNvPr>
          <p:cNvSpPr txBox="1"/>
          <p:nvPr/>
        </p:nvSpPr>
        <p:spPr>
          <a:xfrm>
            <a:off x="672050" y="509119"/>
            <a:ext cx="851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/>
            <a:r>
              <a:rPr lang="ko-KR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주요 선행 연구 리뷰</a:t>
            </a:r>
            <a:endParaRPr lang="en-US" altLang="ko-KR" sz="1800" b="0" i="0" dirty="0">
              <a:solidFill>
                <a:srgbClr val="212121"/>
              </a:solidFill>
              <a:effectLst/>
              <a:latin typeface="Lat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03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3A45D8-CC18-F58B-3D2E-E76A4A408106}"/>
              </a:ext>
            </a:extLst>
          </p:cNvPr>
          <p:cNvSpPr txBox="1"/>
          <p:nvPr/>
        </p:nvSpPr>
        <p:spPr>
          <a:xfrm>
            <a:off x="917295" y="10291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실험</a:t>
            </a:r>
            <a:endParaRPr kumimoji="1"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D1A6-0E66-B92B-1B4D-79EB15628900}"/>
              </a:ext>
            </a:extLst>
          </p:cNvPr>
          <p:cNvSpPr txBox="1"/>
          <p:nvPr/>
        </p:nvSpPr>
        <p:spPr>
          <a:xfrm>
            <a:off x="6741497" y="3099927"/>
            <a:ext cx="48978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데이터가 축적될 수록 </a:t>
            </a:r>
            <a:r>
              <a:rPr kumimoji="1" lang="en-US" altLang="ko-KR" sz="1400" dirty="0"/>
              <a:t>accuracy </a:t>
            </a:r>
            <a:r>
              <a:rPr kumimoji="1" lang="ko-KR" altLang="en-US" sz="1400" dirty="0"/>
              <a:t>증가</a:t>
            </a:r>
            <a:endParaRPr kumimoji="1"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E68E78-9622-87D2-822A-BE74B603A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82" y="2866612"/>
            <a:ext cx="6108090" cy="17490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ECCACE-AF5A-2D5B-5FB0-52FC40DB7E36}"/>
              </a:ext>
            </a:extLst>
          </p:cNvPr>
          <p:cNvSpPr txBox="1"/>
          <p:nvPr/>
        </p:nvSpPr>
        <p:spPr>
          <a:xfrm>
            <a:off x="672050" y="509119"/>
            <a:ext cx="851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/>
            <a:r>
              <a:rPr lang="ko-KR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주요 선행 연구 리뷰</a:t>
            </a:r>
            <a:endParaRPr lang="en-US" altLang="ko-KR" sz="1800" b="0" i="0" dirty="0">
              <a:solidFill>
                <a:srgbClr val="212121"/>
              </a:solidFill>
              <a:effectLst/>
              <a:latin typeface="Lat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46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3A45D8-CC18-F58B-3D2E-E76A4A408106}"/>
              </a:ext>
            </a:extLst>
          </p:cNvPr>
          <p:cNvSpPr txBox="1"/>
          <p:nvPr/>
        </p:nvSpPr>
        <p:spPr>
          <a:xfrm>
            <a:off x="917295" y="10291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결론</a:t>
            </a:r>
            <a:endParaRPr kumimoji="1"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D1A6-0E66-B92B-1B4D-79EB15628900}"/>
              </a:ext>
            </a:extLst>
          </p:cNvPr>
          <p:cNvSpPr txBox="1"/>
          <p:nvPr/>
        </p:nvSpPr>
        <p:spPr>
          <a:xfrm>
            <a:off x="1572597" y="1982327"/>
            <a:ext cx="879060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Historical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credibility</a:t>
            </a:r>
            <a:r>
              <a:rPr kumimoji="1" lang="ko-KR" altLang="en-US" sz="1400" dirty="0"/>
              <a:t>를 정의하여 리뷰를 </a:t>
            </a:r>
            <a:r>
              <a:rPr kumimoji="1" lang="en-US" altLang="ko-KR" sz="1400" dirty="0"/>
              <a:t>trusted/distrusted</a:t>
            </a:r>
            <a:r>
              <a:rPr kumimoji="1" lang="ko-KR" altLang="en-US" sz="1400" dirty="0"/>
              <a:t>로 분류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분포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통계 및 상관관계 측면에서 </a:t>
            </a:r>
            <a:r>
              <a:rPr kumimoji="1" lang="en-US" altLang="ko-KR" sz="1400" dirty="0"/>
              <a:t>historical credibility</a:t>
            </a:r>
            <a:r>
              <a:rPr kumimoji="1" lang="ko-KR" altLang="en-US" sz="1400" dirty="0"/>
              <a:t>가 유용하다는 것을 검증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분석결과</a:t>
            </a:r>
            <a:endParaRPr kumimoji="1"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distrusted review</a:t>
            </a:r>
            <a:r>
              <a:rPr kumimoji="1" lang="ko-KR" altLang="en-US" sz="1400" dirty="0"/>
              <a:t>는 대체로 긍정적이고 영화에 관계없이 구별하기 어려움</a:t>
            </a:r>
            <a:endParaRPr kumimoji="1"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일관성 없음</a:t>
            </a:r>
            <a:endParaRPr kumimoji="1"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rating</a:t>
            </a:r>
            <a:r>
              <a:rPr kumimoji="1" lang="ko-KR" altLang="en-US" sz="1400" dirty="0"/>
              <a:t>과 </a:t>
            </a:r>
            <a:r>
              <a:rPr kumimoji="1" lang="en-US" altLang="ko-KR" sz="1400" dirty="0"/>
              <a:t>sentiment </a:t>
            </a:r>
            <a:r>
              <a:rPr kumimoji="1" lang="ko-KR" altLang="en-US" sz="1400" dirty="0"/>
              <a:t>사이 상관관계 적음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Multimodal </a:t>
            </a:r>
            <a:r>
              <a:rPr kumimoji="1" lang="ko-KR" altLang="en-US" sz="1400" dirty="0"/>
              <a:t>기반 모델을 사용</a:t>
            </a:r>
            <a:r>
              <a:rPr kumimoji="1" lang="en-US" altLang="ko-KR" sz="1400" dirty="0"/>
              <a:t>, BERT embedding</a:t>
            </a:r>
            <a:r>
              <a:rPr kumimoji="1" lang="ko-KR" altLang="en-US" sz="1400" dirty="0"/>
              <a:t>과 함께 학습하여 성능 향상</a:t>
            </a:r>
            <a:endParaRPr kumimoji="1"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CCACE-AF5A-2D5B-5FB0-52FC40DB7E36}"/>
              </a:ext>
            </a:extLst>
          </p:cNvPr>
          <p:cNvSpPr txBox="1"/>
          <p:nvPr/>
        </p:nvSpPr>
        <p:spPr>
          <a:xfrm>
            <a:off x="672050" y="509119"/>
            <a:ext cx="851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/>
            <a:r>
              <a:rPr lang="ko-KR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주요 선행 연구 리뷰</a:t>
            </a:r>
            <a:endParaRPr lang="en-US" altLang="ko-KR" sz="1800" b="0" i="0" dirty="0">
              <a:solidFill>
                <a:srgbClr val="212121"/>
              </a:solidFill>
              <a:effectLst/>
              <a:latin typeface="Lat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163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ECCACE-AF5A-2D5B-5FB0-52FC40DB7E36}"/>
              </a:ext>
            </a:extLst>
          </p:cNvPr>
          <p:cNvSpPr txBox="1"/>
          <p:nvPr/>
        </p:nvSpPr>
        <p:spPr>
          <a:xfrm>
            <a:off x="672050" y="509119"/>
            <a:ext cx="851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/>
            <a:r>
              <a:rPr lang="ko-KR" alt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제안하는 방법론</a:t>
            </a:r>
            <a:endParaRPr lang="en-US" altLang="ko-KR" sz="1800" b="0" i="0" dirty="0">
              <a:solidFill>
                <a:srgbClr val="212121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21A1C-BB28-A1BB-77C6-CD35CB702E6C}"/>
              </a:ext>
            </a:extLst>
          </p:cNvPr>
          <p:cNvSpPr txBox="1"/>
          <p:nvPr/>
        </p:nvSpPr>
        <p:spPr>
          <a:xfrm>
            <a:off x="1014950" y="1720946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User</a:t>
            </a:r>
            <a:r>
              <a:rPr kumimoji="1" lang="ko-KR" altLang="en-US" dirty="0"/>
              <a:t> </a:t>
            </a:r>
            <a:r>
              <a:rPr kumimoji="1" lang="en-US" altLang="ko-KR" dirty="0"/>
              <a:t>review history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A01A493-991F-1ECE-B996-0049BCBED97F}"/>
              </a:ext>
            </a:extLst>
          </p:cNvPr>
          <p:cNvSpPr/>
          <p:nvPr/>
        </p:nvSpPr>
        <p:spPr>
          <a:xfrm>
            <a:off x="3517900" y="1847947"/>
            <a:ext cx="609600" cy="165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17E62-FA66-DD3E-FD8A-0DB62FDE8CDA}"/>
              </a:ext>
            </a:extLst>
          </p:cNvPr>
          <p:cNvSpPr txBox="1"/>
          <p:nvPr/>
        </p:nvSpPr>
        <p:spPr>
          <a:xfrm>
            <a:off x="4558250" y="172094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Genre category </a:t>
            </a:r>
            <a:r>
              <a:rPr kumimoji="1" lang="ko-KR" altLang="en-US" dirty="0"/>
              <a:t>생성</a:t>
            </a:r>
            <a:endParaRPr kumimoji="1" lang="en-US" altLang="ko-KR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83D9D81-F3C1-876B-BB74-B9D631D3C94F}"/>
              </a:ext>
            </a:extLst>
          </p:cNvPr>
          <p:cNvSpPr/>
          <p:nvPr/>
        </p:nvSpPr>
        <p:spPr>
          <a:xfrm>
            <a:off x="7332911" y="1847947"/>
            <a:ext cx="609600" cy="165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C68DAC-AD65-CAA8-4396-1828AD96240A}"/>
              </a:ext>
            </a:extLst>
          </p:cNvPr>
          <p:cNvSpPr txBox="1"/>
          <p:nvPr/>
        </p:nvSpPr>
        <p:spPr>
          <a:xfrm>
            <a:off x="8257041" y="172094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그룹별 분석 후 차이 비교</a:t>
            </a:r>
            <a:endParaRPr kumimoji="1"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E7E2D-2533-84F1-0F61-3A5631227869}"/>
              </a:ext>
            </a:extLst>
          </p:cNvPr>
          <p:cNvSpPr txBox="1"/>
          <p:nvPr/>
        </p:nvSpPr>
        <p:spPr>
          <a:xfrm>
            <a:off x="4366266" y="2492464"/>
            <a:ext cx="6175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Title </a:t>
            </a:r>
            <a:r>
              <a:rPr kumimoji="1" lang="ko-KR" altLang="en-US" dirty="0"/>
              <a:t>별 장르 </a:t>
            </a:r>
            <a:r>
              <a:rPr kumimoji="1" lang="en-US" altLang="ko-KR" dirty="0"/>
              <a:t>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유저 </a:t>
            </a:r>
            <a:r>
              <a:rPr kumimoji="1" lang="en-US" altLang="ko-KR" dirty="0"/>
              <a:t>history </a:t>
            </a:r>
            <a:r>
              <a:rPr kumimoji="1" lang="ko-KR" altLang="en-US" dirty="0"/>
              <a:t>기반 장르 다양성 분석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일관된 장르</a:t>
            </a:r>
            <a:r>
              <a:rPr kumimoji="1" lang="en-US" altLang="ko-KR" dirty="0"/>
              <a:t>, </a:t>
            </a:r>
            <a:r>
              <a:rPr kumimoji="1" lang="ko-KR" altLang="en-US" dirty="0"/>
              <a:t>다양한 장르 구분하기 위한 기준 정의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장르 기반 유저 그룹화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1CC21-2D78-BBBB-C31F-8326A2FAC072}"/>
              </a:ext>
            </a:extLst>
          </p:cNvPr>
          <p:cNvSpPr txBox="1"/>
          <p:nvPr/>
        </p:nvSpPr>
        <p:spPr>
          <a:xfrm>
            <a:off x="1014950" y="4949736"/>
            <a:ext cx="9670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예상 결과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-&gt; </a:t>
            </a:r>
            <a:r>
              <a:rPr kumimoji="1" lang="ko-KR" altLang="en-US" dirty="0" err="1"/>
              <a:t>유저별</a:t>
            </a:r>
            <a:r>
              <a:rPr kumimoji="1" lang="ko-KR" altLang="en-US" dirty="0"/>
              <a:t> 장르 선호도를 고려한 </a:t>
            </a:r>
            <a:r>
              <a:rPr kumimoji="1" lang="en-US" altLang="ko-KR" dirty="0"/>
              <a:t>historical credibility </a:t>
            </a:r>
            <a:r>
              <a:rPr kumimoji="1" lang="ko-KR" altLang="en-US" dirty="0" err="1"/>
              <a:t>재산출</a:t>
            </a:r>
            <a:r>
              <a:rPr kumimoji="1" lang="ko-KR" altLang="en-US" dirty="0"/>
              <a:t> 및 리뷰 분류를 통한 평점 분석</a:t>
            </a:r>
          </a:p>
        </p:txBody>
      </p:sp>
    </p:spTree>
    <p:extLst>
      <p:ext uri="{BB962C8B-B14F-4D97-AF65-F5344CB8AC3E}">
        <p14:creationId xmlns:p14="http://schemas.microsoft.com/office/powerpoint/2010/main" val="523156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ECCACE-AF5A-2D5B-5FB0-52FC40DB7E36}"/>
              </a:ext>
            </a:extLst>
          </p:cNvPr>
          <p:cNvSpPr txBox="1"/>
          <p:nvPr/>
        </p:nvSpPr>
        <p:spPr>
          <a:xfrm>
            <a:off x="672050" y="509119"/>
            <a:ext cx="851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/>
            <a:r>
              <a:rPr lang="ko-KR" alt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제안하는 방법론</a:t>
            </a:r>
            <a:endParaRPr lang="en-US" altLang="ko-KR" sz="1800" b="0" i="0" dirty="0">
              <a:solidFill>
                <a:srgbClr val="212121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2F772-CFB1-3E4D-BCC1-79691FEB189B}"/>
              </a:ext>
            </a:extLst>
          </p:cNvPr>
          <p:cNvSpPr txBox="1"/>
          <p:nvPr/>
        </p:nvSpPr>
        <p:spPr>
          <a:xfrm>
            <a:off x="1041400" y="1288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/>
              <a:t>Title </a:t>
            </a:r>
            <a:r>
              <a:rPr kumimoji="1" lang="ko-KR" altLang="en-US" dirty="0"/>
              <a:t>별 장르 </a:t>
            </a:r>
            <a:r>
              <a:rPr kumimoji="1" lang="en-US" altLang="ko-KR" dirty="0"/>
              <a:t>mapping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28319-74F2-E752-B4C6-482E0595D65C}"/>
              </a:ext>
            </a:extLst>
          </p:cNvPr>
          <p:cNvSpPr txBox="1"/>
          <p:nvPr/>
        </p:nvSpPr>
        <p:spPr>
          <a:xfrm>
            <a:off x="1200150" y="4806564"/>
            <a:ext cx="5016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KOBIS </a:t>
            </a:r>
            <a:r>
              <a:rPr lang="ko-KR" altLang="en-US" dirty="0"/>
              <a:t>영화 정보 데이터 사용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96517AA-09F6-7D1E-CF07-2BE3B7470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37" y="2363077"/>
            <a:ext cx="5016500" cy="21318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CB6171-6BDE-31CE-0727-662EE2BF6A7F}"/>
              </a:ext>
            </a:extLst>
          </p:cNvPr>
          <p:cNvSpPr txBox="1"/>
          <p:nvPr/>
        </p:nvSpPr>
        <p:spPr>
          <a:xfrm>
            <a:off x="5715000" y="3180450"/>
            <a:ext cx="48958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</a:t>
            </a:r>
            <a:r>
              <a:rPr lang="en-US" altLang="ko-KR" dirty="0"/>
              <a:t>user data</a:t>
            </a:r>
            <a:r>
              <a:rPr lang="ko-KR" altLang="en-US" dirty="0"/>
              <a:t>에 </a:t>
            </a:r>
            <a:r>
              <a:rPr lang="en-US" altLang="ko-KR" dirty="0"/>
              <a:t>category feature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개봉영화가 아닌 경우 </a:t>
            </a:r>
            <a:r>
              <a:rPr lang="en-US" altLang="ko-KR" dirty="0"/>
              <a:t>‘NAN’ </a:t>
            </a:r>
            <a:r>
              <a:rPr lang="ko-KR" altLang="en-US" dirty="0"/>
              <a:t>처리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37786</a:t>
            </a:r>
            <a:r>
              <a:rPr lang="ko-KR" altLang="en-US" dirty="0"/>
              <a:t>개의 </a:t>
            </a:r>
            <a:r>
              <a:rPr lang="en-US" altLang="ko-KR" dirty="0"/>
              <a:t>review </a:t>
            </a:r>
            <a:r>
              <a:rPr lang="ko-KR" altLang="en-US" dirty="0"/>
              <a:t>영화 중 </a:t>
            </a:r>
            <a:r>
              <a:rPr lang="en-US" altLang="ko-KR" dirty="0"/>
              <a:t>16016</a:t>
            </a:r>
            <a:r>
              <a:rPr lang="ko-KR" altLang="en-US" dirty="0"/>
              <a:t>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총 </a:t>
            </a:r>
            <a:r>
              <a:rPr kumimoji="1" lang="en-US" altLang="ko-KR" dirty="0"/>
              <a:t>user </a:t>
            </a:r>
            <a:r>
              <a:rPr kumimoji="1" lang="ko-KR" altLang="en-US" dirty="0"/>
              <a:t>수 </a:t>
            </a:r>
            <a:r>
              <a:rPr kumimoji="1" lang="en-US" altLang="ko-KR" dirty="0"/>
              <a:t>221366</a:t>
            </a:r>
            <a:endParaRPr lang="en-US" altLang="ko-KR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100B8B5-3C68-32E9-0793-ED6CC8A2F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850" y="1657866"/>
            <a:ext cx="1324160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81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ECCACE-AF5A-2D5B-5FB0-52FC40DB7E36}"/>
              </a:ext>
            </a:extLst>
          </p:cNvPr>
          <p:cNvSpPr txBox="1"/>
          <p:nvPr/>
        </p:nvSpPr>
        <p:spPr>
          <a:xfrm>
            <a:off x="672050" y="509119"/>
            <a:ext cx="851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/>
            <a:r>
              <a:rPr lang="ko-KR" alt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제안하는 방법론</a:t>
            </a:r>
            <a:endParaRPr lang="en-US" altLang="ko-KR" sz="1800" b="0" i="0" dirty="0">
              <a:solidFill>
                <a:srgbClr val="212121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2F772-CFB1-3E4D-BCC1-79691FEB189B}"/>
              </a:ext>
            </a:extLst>
          </p:cNvPr>
          <p:cNvSpPr txBox="1"/>
          <p:nvPr/>
        </p:nvSpPr>
        <p:spPr>
          <a:xfrm>
            <a:off x="1041400" y="1288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/>
              <a:t>User</a:t>
            </a:r>
            <a:r>
              <a:rPr kumimoji="1" lang="ko-KR" altLang="en-US" dirty="0"/>
              <a:t>별</a:t>
            </a:r>
            <a:r>
              <a:rPr kumimoji="1" lang="en-US" altLang="ko-KR" dirty="0"/>
              <a:t> review </a:t>
            </a:r>
            <a:r>
              <a:rPr kumimoji="1" lang="ko-KR" altLang="en-US" dirty="0"/>
              <a:t>수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9E83A2-0627-9181-F854-5417282EA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513" y="1809222"/>
            <a:ext cx="5144218" cy="38676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C0AF66-004B-507F-A5E0-ED950F0BC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43" y="1922992"/>
            <a:ext cx="5468113" cy="388674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04E5A97-0EDD-3691-DED7-AC4DC551CEFB}"/>
              </a:ext>
            </a:extLst>
          </p:cNvPr>
          <p:cNvSpPr/>
          <p:nvPr/>
        </p:nvSpPr>
        <p:spPr>
          <a:xfrm>
            <a:off x="1041400" y="4495800"/>
            <a:ext cx="4000500" cy="1313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54A8A22-05E0-A6B8-E16F-C345C23C50B0}"/>
              </a:ext>
            </a:extLst>
          </p:cNvPr>
          <p:cNvSpPr/>
          <p:nvPr/>
        </p:nvSpPr>
        <p:spPr>
          <a:xfrm>
            <a:off x="5892799" y="4603234"/>
            <a:ext cx="403607" cy="159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006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ECCACE-AF5A-2D5B-5FB0-52FC40DB7E36}"/>
              </a:ext>
            </a:extLst>
          </p:cNvPr>
          <p:cNvSpPr txBox="1"/>
          <p:nvPr/>
        </p:nvSpPr>
        <p:spPr>
          <a:xfrm>
            <a:off x="672050" y="509119"/>
            <a:ext cx="851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/>
            <a:r>
              <a:rPr lang="ko-KR" alt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제안하는 방법론</a:t>
            </a:r>
            <a:endParaRPr lang="en-US" altLang="ko-KR" sz="1800" b="0" i="0" dirty="0">
              <a:solidFill>
                <a:srgbClr val="212121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AFA61C-6560-3242-ACF9-468D6565D104}"/>
              </a:ext>
            </a:extLst>
          </p:cNvPr>
          <p:cNvSpPr txBox="1"/>
          <p:nvPr/>
        </p:nvSpPr>
        <p:spPr>
          <a:xfrm>
            <a:off x="1041400" y="1447409"/>
            <a:ext cx="92075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/>
              <a:t>특정 </a:t>
            </a:r>
            <a:r>
              <a:rPr kumimoji="1" lang="en-US" altLang="ko-KR" dirty="0"/>
              <a:t>user</a:t>
            </a:r>
            <a:r>
              <a:rPr kumimoji="1" lang="ko-KR" altLang="en-US" dirty="0"/>
              <a:t>를 특정 </a:t>
            </a:r>
            <a:r>
              <a:rPr kumimoji="1" lang="en-US" altLang="ko-KR" dirty="0"/>
              <a:t>genre</a:t>
            </a:r>
            <a:r>
              <a:rPr kumimoji="1" lang="ko-KR" altLang="en-US" dirty="0"/>
              <a:t>를 보는 </a:t>
            </a:r>
            <a:r>
              <a:rPr kumimoji="1" lang="en-US" altLang="ko-KR" dirty="0"/>
              <a:t>user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mapping</a:t>
            </a:r>
            <a:r>
              <a:rPr kumimoji="1" lang="ko-KR" altLang="en-US" dirty="0"/>
              <a:t>하기 위한 방법</a:t>
            </a: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특정 </a:t>
            </a:r>
            <a:r>
              <a:rPr kumimoji="1" lang="en-US" altLang="ko-KR" dirty="0"/>
              <a:t>genre</a:t>
            </a:r>
            <a:r>
              <a:rPr kumimoji="1" lang="ko-KR" altLang="en-US" dirty="0"/>
              <a:t>의 영화만 많이 보는 경우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특정 몇 개 </a:t>
            </a:r>
            <a:r>
              <a:rPr kumimoji="1" lang="en-US" altLang="ko-KR" dirty="0"/>
              <a:t>genre</a:t>
            </a:r>
            <a:r>
              <a:rPr kumimoji="1" lang="ko-KR" altLang="en-US" dirty="0"/>
              <a:t>의 영화를 많이 보는 경우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모든 </a:t>
            </a:r>
            <a:r>
              <a:rPr kumimoji="1" lang="en-US" altLang="ko-KR" dirty="0"/>
              <a:t>genre</a:t>
            </a:r>
            <a:r>
              <a:rPr kumimoji="1" lang="ko-KR" altLang="en-US" dirty="0"/>
              <a:t>의 영화를 골고루 보는 경우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영화를 잘 보지 않는 경우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…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3513C0D0-FA31-24BE-D65D-0B71C76D3510}"/>
              </a:ext>
            </a:extLst>
          </p:cNvPr>
          <p:cNvSpPr/>
          <p:nvPr/>
        </p:nvSpPr>
        <p:spPr>
          <a:xfrm>
            <a:off x="2743200" y="3716186"/>
            <a:ext cx="18294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167A7-4C71-BB4D-BCCE-A04CEFBA47A9}"/>
              </a:ext>
            </a:extLst>
          </p:cNvPr>
          <p:cNvSpPr txBox="1"/>
          <p:nvPr/>
        </p:nvSpPr>
        <p:spPr>
          <a:xfrm>
            <a:off x="1041400" y="4412903"/>
            <a:ext cx="9207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Scaling</a:t>
            </a:r>
            <a:r>
              <a:rPr kumimoji="1" lang="ko-KR" altLang="en-US" dirty="0"/>
              <a:t>을 통해 </a:t>
            </a:r>
            <a:r>
              <a:rPr kumimoji="1" lang="en-US" altLang="ko-KR" dirty="0"/>
              <a:t>category </a:t>
            </a:r>
            <a:r>
              <a:rPr kumimoji="1" lang="ko-KR" altLang="en-US" dirty="0"/>
              <a:t>점수 표준화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리뷰 수 데이터 추가</a:t>
            </a:r>
            <a:endParaRPr kumimoji="1"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831C34-5B3F-F5D3-0318-7E8E08658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814" y="2617190"/>
            <a:ext cx="1762371" cy="35819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85F5EA-0314-AC75-42E7-D76366BAE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749" y="2617190"/>
            <a:ext cx="2133898" cy="3591426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30C05BDC-6A86-8F11-EC89-AF9EAE30234B}"/>
              </a:ext>
            </a:extLst>
          </p:cNvPr>
          <p:cNvSpPr/>
          <p:nvPr/>
        </p:nvSpPr>
        <p:spPr>
          <a:xfrm rot="16200000">
            <a:off x="8920527" y="4509317"/>
            <a:ext cx="18294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4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51F2409-2D14-0AFB-A992-3DD6932429E2}"/>
              </a:ext>
            </a:extLst>
          </p:cNvPr>
          <p:cNvSpPr txBox="1"/>
          <p:nvPr/>
        </p:nvSpPr>
        <p:spPr>
          <a:xfrm>
            <a:off x="672049" y="1376247"/>
            <a:ext cx="10964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/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Kim, M. S., Lim, B. Y., Shin, H. S., &amp; Kwon, H. Y. (2023). Historical credibility for movie reviews and its application to weakly supervised classification.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Information Sciences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630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325-340.</a:t>
            </a:r>
            <a:endParaRPr lang="en-US" altLang="ko-KR" sz="1800" b="0" i="0" dirty="0">
              <a:solidFill>
                <a:srgbClr val="212121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73A884BF-9336-BB7D-4612-39F7331AC39A}"/>
              </a:ext>
            </a:extLst>
          </p:cNvPr>
          <p:cNvSpPr txBox="1"/>
          <p:nvPr/>
        </p:nvSpPr>
        <p:spPr>
          <a:xfrm>
            <a:off x="672050" y="509119"/>
            <a:ext cx="851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/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주요 선행 연구 리뷰</a:t>
            </a:r>
            <a:endParaRPr lang="en-US" altLang="ko-KR" sz="1800" b="0" i="0" dirty="0">
              <a:solidFill>
                <a:srgbClr val="212121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9D06F-A889-8EB0-8ED0-2F09B79AF806}"/>
              </a:ext>
            </a:extLst>
          </p:cNvPr>
          <p:cNvSpPr txBox="1"/>
          <p:nvPr/>
        </p:nvSpPr>
        <p:spPr>
          <a:xfrm>
            <a:off x="672050" y="3429000"/>
            <a:ext cx="1087823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Historical credibility</a:t>
            </a:r>
            <a:r>
              <a:rPr kumimoji="1" lang="ko-KR" altLang="en-US" sz="1400" dirty="0"/>
              <a:t>를 기반으로 영화 리뷰의 신뢰성 판단 </a:t>
            </a:r>
            <a:endParaRPr kumimoji="1"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Historical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credibility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과거 리뷰데이터를 기반으로 한 신뢰도</a:t>
            </a:r>
            <a:endParaRPr kumimoji="1"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3</a:t>
            </a:r>
            <a:r>
              <a:rPr kumimoji="1" lang="ko-KR" altLang="en-US" sz="1400" dirty="0"/>
              <a:t>가지 종류의 </a:t>
            </a:r>
            <a:r>
              <a:rPr kumimoji="1" lang="en-US" altLang="ko-KR" sz="1400" dirty="0"/>
              <a:t>historical credibility feature </a:t>
            </a:r>
            <a:r>
              <a:rPr kumimoji="1" lang="ko-KR" altLang="en-US" sz="1400" dirty="0"/>
              <a:t>제안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/>
          </a:p>
          <a:p>
            <a:pPr marL="800100" lvl="1" indent="-342900">
              <a:buAutoNum type="arabicPeriod"/>
            </a:pPr>
            <a:r>
              <a:rPr kumimoji="1" lang="en-US" altLang="ko-KR" sz="1400" dirty="0"/>
              <a:t>Rating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 </a:t>
            </a:r>
            <a:r>
              <a:rPr kumimoji="1" lang="ko-KR" altLang="en-US" sz="1400" dirty="0"/>
              <a:t>특정 유저의 평점 표준편차 </a:t>
            </a:r>
            <a:r>
              <a:rPr kumimoji="1" lang="en-US" altLang="ko-KR" sz="1400" dirty="0"/>
              <a:t>–</a:t>
            </a:r>
            <a:r>
              <a:rPr kumimoji="1" lang="ko-KR" altLang="en-US" sz="1400" dirty="0"/>
              <a:t> 표준편차가 클수록 신뢰할 수 있는 유저</a:t>
            </a:r>
            <a:endParaRPr kumimoji="1" lang="en-US" altLang="ko-KR" sz="1400" dirty="0"/>
          </a:p>
          <a:p>
            <a:pPr marL="800100" lvl="1" indent="-342900">
              <a:buAutoNum type="arabicPeriod"/>
            </a:pPr>
            <a:r>
              <a:rPr kumimoji="1" lang="en-US" altLang="ko-KR" sz="1400" dirty="0"/>
              <a:t>Sentiment scores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텍스트 감성점수의 표준 편차 </a:t>
            </a:r>
            <a:r>
              <a:rPr kumimoji="1" lang="en-US" altLang="ko-KR" sz="1400" dirty="0"/>
              <a:t>–</a:t>
            </a:r>
            <a:r>
              <a:rPr kumimoji="1" lang="ko-KR" altLang="en-US" sz="1400" dirty="0"/>
              <a:t> 표준편차가 클수록 신뢰할 수 있는 유저</a:t>
            </a:r>
            <a:endParaRPr kumimoji="1" lang="en-US" altLang="ko-KR" sz="1400" dirty="0"/>
          </a:p>
          <a:p>
            <a:pPr marL="800100" lvl="1" indent="-342900">
              <a:buAutoNum type="arabicPeriod"/>
            </a:pPr>
            <a:r>
              <a:rPr kumimoji="1" lang="en-US" altLang="ko-KR" sz="1400" dirty="0"/>
              <a:t>Correlation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rating</a:t>
            </a:r>
            <a:r>
              <a:rPr kumimoji="1" lang="ko-KR" altLang="en-US" sz="1400" dirty="0"/>
              <a:t>과 </a:t>
            </a:r>
            <a:r>
              <a:rPr kumimoji="1" lang="en-US" altLang="ko-KR" sz="1400" dirty="0"/>
              <a:t>sentiment scores</a:t>
            </a:r>
            <a:r>
              <a:rPr kumimoji="1" lang="ko-KR" altLang="en-US" sz="1400" dirty="0"/>
              <a:t>의 상관계수 </a:t>
            </a:r>
            <a:r>
              <a:rPr kumimoji="1" lang="en-US" altLang="ko-KR" sz="1400" dirty="0"/>
              <a:t>–</a:t>
            </a:r>
            <a:r>
              <a:rPr kumimoji="1" lang="ko-KR" altLang="en-US" sz="1400" dirty="0"/>
              <a:t> 유저의 리뷰와 평점의 일관성 확인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기존의 </a:t>
            </a:r>
            <a:r>
              <a:rPr kumimoji="1" lang="en-US" altLang="ko-KR" sz="1400" dirty="0"/>
              <a:t>review </a:t>
            </a:r>
            <a:r>
              <a:rPr kumimoji="1" lang="ko-KR" altLang="en-US" sz="1400" dirty="0"/>
              <a:t>텍스트 기반 </a:t>
            </a:r>
            <a:r>
              <a:rPr kumimoji="1" lang="en-US" altLang="ko-KR" sz="1400" dirty="0"/>
              <a:t>feature</a:t>
            </a:r>
            <a:r>
              <a:rPr kumimoji="1" lang="ko-KR" altLang="en-US" sz="1400" dirty="0"/>
              <a:t>와 </a:t>
            </a:r>
            <a:r>
              <a:rPr kumimoji="1" lang="en-US" altLang="ko-KR" sz="1400" dirty="0"/>
              <a:t>historical credibility feature</a:t>
            </a:r>
            <a:r>
              <a:rPr kumimoji="1" lang="ko-KR" altLang="en-US" sz="1400" dirty="0"/>
              <a:t>를 결합한 </a:t>
            </a:r>
            <a:r>
              <a:rPr kumimoji="1" lang="en-US" altLang="ko-KR" sz="1400" dirty="0"/>
              <a:t>multi modal </a:t>
            </a:r>
            <a:r>
              <a:rPr kumimoji="1" lang="ko-KR" altLang="en-US" sz="1400" dirty="0"/>
              <a:t>모델을 </a:t>
            </a:r>
            <a:r>
              <a:rPr kumimoji="1" lang="en-US" altLang="ko-KR" sz="1400" dirty="0"/>
              <a:t>weakly supervised </a:t>
            </a:r>
            <a:r>
              <a:rPr kumimoji="1" lang="ko-KR" altLang="en-US" sz="1400" dirty="0"/>
              <a:t>방식으로 학습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2D57C5-0CDE-C0A3-8512-015EFF84EFE7}"/>
              </a:ext>
            </a:extLst>
          </p:cNvPr>
          <p:cNvSpPr txBox="1"/>
          <p:nvPr/>
        </p:nvSpPr>
        <p:spPr>
          <a:xfrm>
            <a:off x="672049" y="3024351"/>
            <a:ext cx="907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68284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87CCA8-9ABD-89FF-790B-1A99A85567AF}"/>
              </a:ext>
            </a:extLst>
          </p:cNvPr>
          <p:cNvSpPr txBox="1"/>
          <p:nvPr/>
        </p:nvSpPr>
        <p:spPr>
          <a:xfrm>
            <a:off x="672050" y="509119"/>
            <a:ext cx="851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/>
            <a:r>
              <a:rPr lang="ko-KR" alt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제안하는 방법론</a:t>
            </a:r>
            <a:endParaRPr lang="en-US" altLang="ko-KR" sz="1800" b="0" i="0" dirty="0">
              <a:solidFill>
                <a:srgbClr val="212121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E0D66-00AE-1477-C65A-A4DC3FC86497}"/>
              </a:ext>
            </a:extLst>
          </p:cNvPr>
          <p:cNvSpPr txBox="1"/>
          <p:nvPr/>
        </p:nvSpPr>
        <p:spPr>
          <a:xfrm>
            <a:off x="515744" y="1092149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/>
              <a:t>데이터 </a:t>
            </a:r>
            <a:r>
              <a:rPr kumimoji="1" lang="en-US" altLang="ko-KR" dirty="0"/>
              <a:t>feature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D3A2CD-4FCE-E602-2BFE-351630CD3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84" r="51027"/>
          <a:stretch/>
        </p:blipFill>
        <p:spPr>
          <a:xfrm>
            <a:off x="7866951" y="1461481"/>
            <a:ext cx="3483533" cy="45799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CAD3C9-D1F2-24EB-8D15-6F2CCE0DD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333"/>
          <a:stretch/>
        </p:blipFill>
        <p:spPr>
          <a:xfrm>
            <a:off x="515744" y="1828802"/>
            <a:ext cx="7192855" cy="406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14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FCCF4-5BCE-CAB5-9203-7E0698537ACC}"/>
              </a:ext>
            </a:extLst>
          </p:cNvPr>
          <p:cNvSpPr txBox="1"/>
          <p:nvPr/>
        </p:nvSpPr>
        <p:spPr>
          <a:xfrm>
            <a:off x="672050" y="509119"/>
            <a:ext cx="851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/>
            <a:r>
              <a:rPr lang="ko-KR" alt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제안하는 방법론</a:t>
            </a:r>
            <a:endParaRPr lang="en-US" altLang="ko-KR" sz="1800" b="0" i="0" dirty="0">
              <a:solidFill>
                <a:srgbClr val="212121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99B3E-5AED-426E-E5E3-ED9A0203AB7B}"/>
              </a:ext>
            </a:extLst>
          </p:cNvPr>
          <p:cNvSpPr txBox="1"/>
          <p:nvPr/>
        </p:nvSpPr>
        <p:spPr>
          <a:xfrm>
            <a:off x="515744" y="1092149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/>
              <a:t>Feature </a:t>
            </a:r>
            <a:r>
              <a:rPr kumimoji="1" lang="ko-KR" altLang="en-US" dirty="0"/>
              <a:t>생성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53E9C-63CA-971F-7DD0-5A2275991733}"/>
              </a:ext>
            </a:extLst>
          </p:cNvPr>
          <p:cNvSpPr txBox="1"/>
          <p:nvPr/>
        </p:nvSpPr>
        <p:spPr>
          <a:xfrm>
            <a:off x="672050" y="3730566"/>
            <a:ext cx="10983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각 영화 </a:t>
            </a:r>
            <a:r>
              <a:rPr lang="en-US" altLang="ko-KR" dirty="0"/>
              <a:t>review </a:t>
            </a:r>
            <a:r>
              <a:rPr lang="ko-KR" altLang="en-US" dirty="0"/>
              <a:t>중 동일 영화에 대한 </a:t>
            </a:r>
            <a:r>
              <a:rPr lang="en-US" altLang="ko-KR" dirty="0"/>
              <a:t>category score</a:t>
            </a:r>
            <a:r>
              <a:rPr lang="ko-KR" altLang="en-US" dirty="0"/>
              <a:t> 추가</a:t>
            </a:r>
            <a:r>
              <a:rPr lang="en-US" altLang="ko-KR" dirty="0"/>
              <a:t>, review num(</a:t>
            </a:r>
            <a:r>
              <a:rPr lang="ko-KR" altLang="en-US" dirty="0"/>
              <a:t>영화 </a:t>
            </a:r>
            <a:r>
              <a:rPr lang="en-US" altLang="ko-KR" dirty="0"/>
              <a:t>review</a:t>
            </a:r>
            <a:r>
              <a:rPr lang="ko-KR" altLang="en-US" dirty="0"/>
              <a:t>로 </a:t>
            </a:r>
            <a:r>
              <a:rPr lang="en-US" altLang="ko-KR" dirty="0"/>
              <a:t>scaling) </a:t>
            </a:r>
            <a:r>
              <a:rPr lang="ko-KR" altLang="en-US" dirty="0"/>
              <a:t>추가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A610B-B31F-74DD-29A9-2F318F60BC88}"/>
              </a:ext>
            </a:extLst>
          </p:cNvPr>
          <p:cNvSpPr txBox="1"/>
          <p:nvPr/>
        </p:nvSpPr>
        <p:spPr>
          <a:xfrm>
            <a:off x="965509" y="1588552"/>
            <a:ext cx="1122649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/>
              <a:t>장르 목록 </a:t>
            </a:r>
            <a:r>
              <a:rPr kumimoji="1" lang="en-US" altLang="ko-KR" dirty="0"/>
              <a:t>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'SF', '가족', '공연', '공포(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호러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)', '기타', '다큐멘터리', '드라마', '멜로/로맨스', '뮤지컬', '미스터리', '범죄', '사극', '서부극(웨스턴)', '성인물(에로)', '스릴러', '애니메이션', '액션', '어드벤처', '전쟁', '코미디', '판타지'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1" lang="en-US" altLang="ko-KR" dirty="0"/>
              <a:t> </a:t>
            </a:r>
            <a:endParaRPr lang="ko-KR" alt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77B7B45-D1AE-F51F-2FD3-ACBC197F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F7060-9ADA-08C6-AE20-F9F291F022B8}"/>
              </a:ext>
            </a:extLst>
          </p:cNvPr>
          <p:cNvSpPr txBox="1"/>
          <p:nvPr/>
        </p:nvSpPr>
        <p:spPr>
          <a:xfrm>
            <a:off x="4712877" y="4154506"/>
            <a:ext cx="70334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review</a:t>
            </a:r>
            <a:r>
              <a:rPr lang="ko-KR" altLang="en-US" sz="1400" dirty="0"/>
              <a:t> </a:t>
            </a:r>
            <a:r>
              <a:rPr lang="en-US" altLang="ko-KR" sz="1400" dirty="0"/>
              <a:t>num</a:t>
            </a:r>
            <a:r>
              <a:rPr lang="ko-KR" altLang="en-US" sz="1400" dirty="0"/>
              <a:t>은 </a:t>
            </a:r>
            <a:r>
              <a:rPr lang="en-US" altLang="ko-KR" sz="1400" dirty="0"/>
              <a:t>outlier</a:t>
            </a:r>
            <a:r>
              <a:rPr lang="ko-KR" altLang="en-US" sz="1400" dirty="0"/>
              <a:t>를 고려하여 </a:t>
            </a:r>
            <a:r>
              <a:rPr lang="en-US" altLang="ko-KR" sz="1400" dirty="0" err="1"/>
              <a:t>RobustScaler</a:t>
            </a:r>
            <a:r>
              <a:rPr lang="en-US" altLang="ko-KR" sz="1400" dirty="0"/>
              <a:t> </a:t>
            </a:r>
            <a:r>
              <a:rPr lang="ko-KR" altLang="en-US" sz="1400" dirty="0"/>
              <a:t>사용</a:t>
            </a:r>
            <a:r>
              <a:rPr lang="en-US" altLang="ko-KR" sz="1400" dirty="0"/>
              <a:t>(</a:t>
            </a:r>
            <a:r>
              <a:rPr lang="ko-KR" altLang="en-US" sz="1400" dirty="0"/>
              <a:t>중앙값과 </a:t>
            </a:r>
            <a:r>
              <a:rPr lang="en-US" altLang="ko-KR" sz="1400" dirty="0"/>
              <a:t>IQR </a:t>
            </a:r>
            <a:r>
              <a:rPr lang="ko-KR" altLang="en-US" sz="1400" dirty="0"/>
              <a:t>사용하여 </a:t>
            </a:r>
            <a:r>
              <a:rPr lang="en-US" altLang="ko-KR" sz="1400" dirty="0"/>
              <a:t>scaling)</a:t>
            </a: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0DDADD7-4889-D141-C668-391DEFF1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92" y="4389550"/>
            <a:ext cx="7049484" cy="2057687"/>
          </a:xfrm>
          <a:prstGeom prst="rect">
            <a:avLst/>
          </a:prstGeom>
        </p:spPr>
      </p:pic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64CBC8F6-0D8E-3223-0E7F-7807245C7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45271"/>
              </p:ext>
            </p:extLst>
          </p:nvPr>
        </p:nvGraphicFramePr>
        <p:xfrm>
          <a:off x="2075351" y="2602124"/>
          <a:ext cx="817734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020846033"/>
                    </a:ext>
                  </a:extLst>
                </a:gridCol>
                <a:gridCol w="836023">
                  <a:extLst>
                    <a:ext uri="{9D8B030D-6E8A-4147-A177-3AD203B41FA5}">
                      <a16:colId xmlns:a16="http://schemas.microsoft.com/office/drawing/2014/main" val="1302289573"/>
                    </a:ext>
                  </a:extLst>
                </a:gridCol>
                <a:gridCol w="883548">
                  <a:extLst>
                    <a:ext uri="{9D8B030D-6E8A-4147-A177-3AD203B41FA5}">
                      <a16:colId xmlns:a16="http://schemas.microsoft.com/office/drawing/2014/main" val="1651439161"/>
                    </a:ext>
                  </a:extLst>
                </a:gridCol>
                <a:gridCol w="879927">
                  <a:extLst>
                    <a:ext uri="{9D8B030D-6E8A-4147-A177-3AD203B41FA5}">
                      <a16:colId xmlns:a16="http://schemas.microsoft.com/office/drawing/2014/main" val="3126382542"/>
                    </a:ext>
                  </a:extLst>
                </a:gridCol>
                <a:gridCol w="1433955">
                  <a:extLst>
                    <a:ext uri="{9D8B030D-6E8A-4147-A177-3AD203B41FA5}">
                      <a16:colId xmlns:a16="http://schemas.microsoft.com/office/drawing/2014/main" val="1032562991"/>
                    </a:ext>
                  </a:extLst>
                </a:gridCol>
                <a:gridCol w="1425807">
                  <a:extLst>
                    <a:ext uri="{9D8B030D-6E8A-4147-A177-3AD203B41FA5}">
                      <a16:colId xmlns:a16="http://schemas.microsoft.com/office/drawing/2014/main" val="454751971"/>
                    </a:ext>
                  </a:extLst>
                </a:gridCol>
                <a:gridCol w="1099908">
                  <a:extLst>
                    <a:ext uri="{9D8B030D-6E8A-4147-A177-3AD203B41FA5}">
                      <a16:colId xmlns:a16="http://schemas.microsoft.com/office/drawing/2014/main" val="3226461802"/>
                    </a:ext>
                  </a:extLst>
                </a:gridCol>
                <a:gridCol w="782157">
                  <a:extLst>
                    <a:ext uri="{9D8B030D-6E8A-4147-A177-3AD203B41FA5}">
                      <a16:colId xmlns:a16="http://schemas.microsoft.com/office/drawing/2014/main" val="2829770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암살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택시운전사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완벽한 타인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범죄도시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35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액션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드라마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드라마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액션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드라마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드라마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코미디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범죄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액션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드라마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376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425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FCCF4-5BCE-CAB5-9203-7E0698537ACC}"/>
              </a:ext>
            </a:extLst>
          </p:cNvPr>
          <p:cNvSpPr txBox="1"/>
          <p:nvPr/>
        </p:nvSpPr>
        <p:spPr>
          <a:xfrm>
            <a:off x="672050" y="509119"/>
            <a:ext cx="851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/>
            <a:r>
              <a:rPr lang="ko-KR" alt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제안하는 방법론</a:t>
            </a:r>
            <a:endParaRPr lang="en-US" altLang="ko-KR" sz="1800" b="0" i="0" dirty="0">
              <a:solidFill>
                <a:srgbClr val="212121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99B3E-5AED-426E-E5E3-ED9A0203AB7B}"/>
              </a:ext>
            </a:extLst>
          </p:cNvPr>
          <p:cNvSpPr txBox="1"/>
          <p:nvPr/>
        </p:nvSpPr>
        <p:spPr>
          <a:xfrm>
            <a:off x="515744" y="1092149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/>
              <a:t>Definition</a:t>
            </a:r>
            <a:r>
              <a:rPr kumimoji="1" lang="ko-KR" altLang="en-US" dirty="0"/>
              <a:t>에 따른 </a:t>
            </a:r>
            <a:r>
              <a:rPr kumimoji="1" lang="en-US" altLang="ko-KR" dirty="0"/>
              <a:t>trust/untrust review </a:t>
            </a:r>
            <a:r>
              <a:rPr kumimoji="1" lang="ko-KR" altLang="en-US" dirty="0"/>
              <a:t>생성</a:t>
            </a:r>
            <a:endParaRPr lang="ko-KR" alt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77B7B45-D1AE-F51F-2FD3-ACBC197F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48569D-2B02-F91B-A643-92A45B3A7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051"/>
          <a:stretch/>
        </p:blipFill>
        <p:spPr>
          <a:xfrm>
            <a:off x="1902185" y="1786038"/>
            <a:ext cx="704948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AD434-DCBE-AC64-0867-4FA9FB6248D1}"/>
              </a:ext>
            </a:extLst>
          </p:cNvPr>
          <p:cNvSpPr txBox="1"/>
          <p:nvPr/>
        </p:nvSpPr>
        <p:spPr>
          <a:xfrm>
            <a:off x="1493523" y="4783015"/>
            <a:ext cx="46024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AutoNum type="arabicPeriod"/>
            </a:pPr>
            <a:r>
              <a:rPr kumimoji="1" lang="en-US" altLang="ko-KR" sz="1800" dirty="0"/>
              <a:t>Rating-based credibility</a:t>
            </a:r>
          </a:p>
          <a:p>
            <a:pPr marL="800100" lvl="1" indent="-342900">
              <a:buAutoNum type="arabicPeriod"/>
            </a:pPr>
            <a:r>
              <a:rPr kumimoji="1" lang="en-US" altLang="ko-KR" sz="1800" dirty="0"/>
              <a:t>Sentiment-based credibility</a:t>
            </a:r>
          </a:p>
          <a:p>
            <a:pPr marL="800100" lvl="1" indent="-342900">
              <a:buAutoNum type="arabicPeriod"/>
            </a:pPr>
            <a:r>
              <a:rPr kumimoji="1" lang="en-US" altLang="ko-KR" sz="1800" dirty="0"/>
              <a:t>Correlation</a:t>
            </a:r>
            <a:r>
              <a:rPr kumimoji="1" lang="en-US" altLang="ko-KR" dirty="0"/>
              <a:t>-based</a:t>
            </a:r>
            <a:r>
              <a:rPr kumimoji="1" lang="ko-KR" altLang="en-US" dirty="0"/>
              <a:t> </a:t>
            </a:r>
            <a:r>
              <a:rPr kumimoji="1" lang="en-US" altLang="ko-KR" dirty="0"/>
              <a:t>credibility</a:t>
            </a:r>
            <a:endParaRPr kumimoji="1" lang="en-US" altLang="ko-KR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714AF1-352C-F9F1-E89B-B120A4D25B69}"/>
              </a:ext>
            </a:extLst>
          </p:cNvPr>
          <p:cNvSpPr txBox="1"/>
          <p:nvPr/>
        </p:nvSpPr>
        <p:spPr>
          <a:xfrm>
            <a:off x="672049" y="2369068"/>
            <a:ext cx="106798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Category score(</a:t>
            </a:r>
            <a:r>
              <a:rPr kumimoji="1" lang="ko-KR" altLang="en-US" dirty="0"/>
              <a:t>장르 적합도</a:t>
            </a:r>
            <a:r>
              <a:rPr kumimoji="1" lang="en-US" altLang="ko-KR" dirty="0"/>
              <a:t>), </a:t>
            </a:r>
            <a:r>
              <a:rPr kumimoji="1" lang="en-US" altLang="ko-KR" dirty="0" err="1"/>
              <a:t>reviewNum</a:t>
            </a:r>
            <a:r>
              <a:rPr kumimoji="1" lang="ko-KR" altLang="en-US" dirty="0"/>
              <a:t>을 먼저 고려할 경우 가짜 </a:t>
            </a:r>
            <a:r>
              <a:rPr kumimoji="1" lang="en-US" altLang="ko-KR" dirty="0"/>
              <a:t>review</a:t>
            </a:r>
            <a:r>
              <a:rPr kumimoji="1" lang="ko-KR" altLang="en-US" dirty="0"/>
              <a:t>를 피하기 어려움</a:t>
            </a:r>
            <a:r>
              <a:rPr kumimoji="1" lang="en-US" altLang="ko-KR" dirty="0"/>
              <a:t> -&gt; credibility </a:t>
            </a:r>
            <a:r>
              <a:rPr kumimoji="1" lang="ko-KR" altLang="en-US" dirty="0"/>
              <a:t>로 사용될 수 없음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Review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trust/untrust </a:t>
            </a:r>
            <a:r>
              <a:rPr kumimoji="1" lang="ko-KR" altLang="en-US" dirty="0"/>
              <a:t>지표로 사용되기 보다 장르 적합도</a:t>
            </a:r>
            <a:r>
              <a:rPr kumimoji="1" lang="en-US" altLang="ko-KR" dirty="0"/>
              <a:t> / </a:t>
            </a:r>
            <a:r>
              <a:rPr kumimoji="1" lang="ko-KR" altLang="en-US" dirty="0"/>
              <a:t>리뷰 전문성을 고려하기 위한 지표로 사용될 수 있음</a:t>
            </a:r>
            <a:endParaRPr kumimoji="1"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09C61-8A01-08A9-1C28-05A8B71B6FF4}"/>
              </a:ext>
            </a:extLst>
          </p:cNvPr>
          <p:cNvSpPr txBox="1"/>
          <p:nvPr/>
        </p:nvSpPr>
        <p:spPr>
          <a:xfrm>
            <a:off x="6533874" y="4783015"/>
            <a:ext cx="46024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AutoNum type="arabicPeriod"/>
            </a:pPr>
            <a:r>
              <a:rPr kumimoji="1" lang="en-US" altLang="ko-KR" sz="1800" dirty="0"/>
              <a:t>Category</a:t>
            </a:r>
          </a:p>
          <a:p>
            <a:pPr marL="800100" lvl="1" indent="-342900">
              <a:buAutoNum type="arabicPeriod"/>
            </a:pPr>
            <a:r>
              <a:rPr kumimoji="1" lang="en-US" altLang="ko-KR" dirty="0" err="1"/>
              <a:t>reviewNum</a:t>
            </a:r>
            <a:endParaRPr kumimoji="1" lang="en-US" altLang="ko-KR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411E0F-D681-C50B-C17A-63B67732F568}"/>
              </a:ext>
            </a:extLst>
          </p:cNvPr>
          <p:cNvSpPr txBox="1"/>
          <p:nvPr/>
        </p:nvSpPr>
        <p:spPr>
          <a:xfrm>
            <a:off x="2175525" y="4140479"/>
            <a:ext cx="3238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/>
              <a:t>Historical review credibility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E9483-992C-5E2F-712A-CA9F9DCD7914}"/>
              </a:ext>
            </a:extLst>
          </p:cNvPr>
          <p:cNvSpPr txBox="1"/>
          <p:nvPr/>
        </p:nvSpPr>
        <p:spPr>
          <a:xfrm>
            <a:off x="6446442" y="4140479"/>
            <a:ext cx="3238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/>
              <a:t>Historical expert credibility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276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FCCF4-5BCE-CAB5-9203-7E0698537ACC}"/>
              </a:ext>
            </a:extLst>
          </p:cNvPr>
          <p:cNvSpPr txBox="1"/>
          <p:nvPr/>
        </p:nvSpPr>
        <p:spPr>
          <a:xfrm>
            <a:off x="672050" y="509119"/>
            <a:ext cx="851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/>
            <a:r>
              <a:rPr lang="ko-KR" alt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제안하는 방법론</a:t>
            </a:r>
            <a:endParaRPr lang="en-US" altLang="ko-KR" sz="1800" b="0" i="0" dirty="0">
              <a:solidFill>
                <a:srgbClr val="212121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99B3E-5AED-426E-E5E3-ED9A0203AB7B}"/>
              </a:ext>
            </a:extLst>
          </p:cNvPr>
          <p:cNvSpPr txBox="1"/>
          <p:nvPr/>
        </p:nvSpPr>
        <p:spPr>
          <a:xfrm>
            <a:off x="515744" y="1092149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Category score(</a:t>
            </a:r>
            <a:r>
              <a:rPr lang="ko-KR" altLang="en-US" dirty="0"/>
              <a:t>장르 적합도</a:t>
            </a:r>
            <a:r>
              <a:rPr lang="en-US" altLang="ko-KR" dirty="0"/>
              <a:t>) </a:t>
            </a:r>
            <a:r>
              <a:rPr lang="ko-KR" altLang="en-US" dirty="0"/>
              <a:t>분포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77B7B45-D1AE-F51F-2FD3-ACBC197F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D1EEE-68D8-9283-217A-913FD718BBF7}"/>
              </a:ext>
            </a:extLst>
          </p:cNvPr>
          <p:cNvSpPr txBox="1"/>
          <p:nvPr/>
        </p:nvSpPr>
        <p:spPr>
          <a:xfrm>
            <a:off x="5488577" y="2153440"/>
            <a:ext cx="1570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Rating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44EA4-90F2-CCCA-2334-C340C120F472}"/>
              </a:ext>
            </a:extLst>
          </p:cNvPr>
          <p:cNvSpPr txBox="1"/>
          <p:nvPr/>
        </p:nvSpPr>
        <p:spPr>
          <a:xfrm>
            <a:off x="7100766" y="1125868"/>
            <a:ext cx="2037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/>
              <a:t>택시운전사</a:t>
            </a:r>
            <a:endParaRPr lang="ko-KR" alt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2A7FF106-C3B5-BBF6-8D8F-BD68FBF8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073" y="1573015"/>
            <a:ext cx="2183256" cy="161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C10A63B-621C-1F73-2B93-463C5C741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003" y="1573015"/>
            <a:ext cx="2183256" cy="162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012B6CF-7C8E-988C-25D2-2DCFC116A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294" y="3263352"/>
            <a:ext cx="2163964" cy="161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EC330148-4B0F-6A0F-E09F-5C224F610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294" y="4876560"/>
            <a:ext cx="2163964" cy="161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6A0386-0A33-BC12-AB73-A84BBF9110E7}"/>
              </a:ext>
            </a:extLst>
          </p:cNvPr>
          <p:cNvSpPr txBox="1"/>
          <p:nvPr/>
        </p:nvSpPr>
        <p:spPr>
          <a:xfrm>
            <a:off x="4902925" y="3880480"/>
            <a:ext cx="1968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/>
              <a:t>Sentiment score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55908-F894-6882-C316-84C827F04D7E}"/>
              </a:ext>
            </a:extLst>
          </p:cNvPr>
          <p:cNvSpPr txBox="1"/>
          <p:nvPr/>
        </p:nvSpPr>
        <p:spPr>
          <a:xfrm>
            <a:off x="4855550" y="5480032"/>
            <a:ext cx="2063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/>
              <a:t>Correlation score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2E71D0-FE5F-3BEF-FFA9-D4C4484AFD1F}"/>
              </a:ext>
            </a:extLst>
          </p:cNvPr>
          <p:cNvSpPr txBox="1"/>
          <p:nvPr/>
        </p:nvSpPr>
        <p:spPr>
          <a:xfrm>
            <a:off x="10028693" y="1125868"/>
            <a:ext cx="2037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/>
              <a:t>암살</a:t>
            </a:r>
            <a:endParaRPr lang="ko-KR" altLang="en-US" dirty="0"/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907B8E4C-C2A1-CD23-DB72-DC9CE6E4D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073" y="4909889"/>
            <a:ext cx="2183256" cy="161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53D864F4-7FF4-2B31-E900-BBD4453AB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073" y="3263352"/>
            <a:ext cx="2197417" cy="162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0FC9FE0-336A-6E43-4349-521E38C9F584}"/>
              </a:ext>
            </a:extLst>
          </p:cNvPr>
          <p:cNvSpPr txBox="1"/>
          <p:nvPr/>
        </p:nvSpPr>
        <p:spPr>
          <a:xfrm>
            <a:off x="237070" y="5500916"/>
            <a:ext cx="3512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장르 적합도와 신뢰도 관계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831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14">
            <a:extLst>
              <a:ext uri="{FF2B5EF4-FFF2-40B4-BE49-F238E27FC236}">
                <a16:creationId xmlns:a16="http://schemas.microsoft.com/office/drawing/2014/main" id="{3AABFCD4-1FED-3EDE-E6FB-74A82F5E3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36464"/>
              </p:ext>
            </p:extLst>
          </p:nvPr>
        </p:nvGraphicFramePr>
        <p:xfrm>
          <a:off x="196158" y="5123145"/>
          <a:ext cx="7946355" cy="1638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36">
                  <a:extLst>
                    <a:ext uri="{9D8B030D-6E8A-4147-A177-3AD203B41FA5}">
                      <a16:colId xmlns:a16="http://schemas.microsoft.com/office/drawing/2014/main" val="1142378995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2828317586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748052243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154813166"/>
                    </a:ext>
                  </a:extLst>
                </a:gridCol>
                <a:gridCol w="753956">
                  <a:extLst>
                    <a:ext uri="{9D8B030D-6E8A-4147-A177-3AD203B41FA5}">
                      <a16:colId xmlns:a16="http://schemas.microsoft.com/office/drawing/2014/main" val="1979683991"/>
                    </a:ext>
                  </a:extLst>
                </a:gridCol>
                <a:gridCol w="561039">
                  <a:extLst>
                    <a:ext uri="{9D8B030D-6E8A-4147-A177-3AD203B41FA5}">
                      <a16:colId xmlns:a16="http://schemas.microsoft.com/office/drawing/2014/main" val="3663204730"/>
                    </a:ext>
                  </a:extLst>
                </a:gridCol>
                <a:gridCol w="984068">
                  <a:extLst>
                    <a:ext uri="{9D8B030D-6E8A-4147-A177-3AD203B41FA5}">
                      <a16:colId xmlns:a16="http://schemas.microsoft.com/office/drawing/2014/main" val="2198736537"/>
                    </a:ext>
                  </a:extLst>
                </a:gridCol>
                <a:gridCol w="1259773">
                  <a:extLst>
                    <a:ext uri="{9D8B030D-6E8A-4147-A177-3AD203B41FA5}">
                      <a16:colId xmlns:a16="http://schemas.microsoft.com/office/drawing/2014/main" val="1586643870"/>
                    </a:ext>
                  </a:extLst>
                </a:gridCol>
                <a:gridCol w="1039290">
                  <a:extLst>
                    <a:ext uri="{9D8B030D-6E8A-4147-A177-3AD203B41FA5}">
                      <a16:colId xmlns:a16="http://schemas.microsoft.com/office/drawing/2014/main" val="1139945195"/>
                    </a:ext>
                  </a:extLst>
                </a:gridCol>
                <a:gridCol w="505096">
                  <a:extLst>
                    <a:ext uri="{9D8B030D-6E8A-4147-A177-3AD203B41FA5}">
                      <a16:colId xmlns:a16="http://schemas.microsoft.com/office/drawing/2014/main" val="4152219875"/>
                    </a:ext>
                  </a:extLst>
                </a:gridCol>
              </a:tblGrid>
              <a:tr h="180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qj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Untrust</a:t>
                      </a:r>
                      <a:r>
                        <a:rPr lang="ko-KR" altLang="en-US" sz="1200" dirty="0"/>
                        <a:t> 평점</a:t>
                      </a:r>
                    </a:p>
                  </a:txBody>
                  <a:tcPr marL="59655" marR="59655" marT="29827" marB="29827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L="59655" marR="59655" marT="29827" marB="29827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Credibility </a:t>
                      </a:r>
                      <a:r>
                        <a:rPr lang="ko-KR" altLang="en-US" sz="1200" dirty="0"/>
                        <a:t>기반 평점</a:t>
                      </a:r>
                    </a:p>
                  </a:txBody>
                  <a:tcPr marL="59655" marR="59655" marT="29827" marB="29827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Expert </a:t>
                      </a:r>
                      <a:r>
                        <a:rPr lang="ko-KR" altLang="en-US" sz="1200" dirty="0"/>
                        <a:t>반영 평점</a:t>
                      </a:r>
                    </a:p>
                  </a:txBody>
                  <a:tcPr marL="59655" marR="59655" marT="29827" marB="29827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979858"/>
                  </a:ext>
                </a:extLst>
              </a:tr>
              <a:tr h="24193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완벽한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타인</a:t>
                      </a:r>
                    </a:p>
                  </a:txBody>
                  <a:tcPr marL="59655" marR="59655" marT="29827" marB="29827"/>
                </a:tc>
                <a:tc rowSpan="2"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extLst>
                  <a:ext uri="{0D108BD9-81ED-4DB2-BD59-A6C34878D82A}">
                    <a16:rowId xmlns:a16="http://schemas.microsoft.com/office/drawing/2014/main" val="2863911903"/>
                  </a:ext>
                </a:extLst>
              </a:tr>
              <a:tr h="241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L="59655" marR="59655" marT="29827" marB="29827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extLst>
                  <a:ext uri="{0D108BD9-81ED-4DB2-BD59-A6C34878D82A}">
                    <a16:rowId xmlns:a16="http://schemas.microsoft.com/office/drawing/2014/main" val="2556954653"/>
                  </a:ext>
                </a:extLst>
              </a:tr>
              <a:tr h="24193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범죄도시</a:t>
                      </a:r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rating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9.583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9.320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8.700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9.031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8.797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8.275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8.536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8.875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extLst>
                  <a:ext uri="{0D108BD9-81ED-4DB2-BD59-A6C34878D82A}">
                    <a16:rowId xmlns:a16="http://schemas.microsoft.com/office/drawing/2014/main" val="1445920559"/>
                  </a:ext>
                </a:extLst>
              </a:tr>
              <a:tr h="241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sentiment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9.334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8.99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9.066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8.499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8.782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extLst>
                  <a:ext uri="{0D108BD9-81ED-4DB2-BD59-A6C34878D82A}">
                    <a16:rowId xmlns:a16="http://schemas.microsoft.com/office/drawing/2014/main" val="157269131"/>
                  </a:ext>
                </a:extLst>
              </a:tr>
              <a:tr h="241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correlation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9.042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9.405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9.437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9.178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9.308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extLst>
                  <a:ext uri="{0D108BD9-81ED-4DB2-BD59-A6C34878D82A}">
                    <a16:rowId xmlns:a16="http://schemas.microsoft.com/office/drawing/2014/main" val="233535499"/>
                  </a:ext>
                </a:extLst>
              </a:tr>
            </a:tbl>
          </a:graphicData>
        </a:graphic>
      </p:graphicFrame>
      <p:graphicFrame>
        <p:nvGraphicFramePr>
          <p:cNvPr id="20" name="표 14">
            <a:extLst>
              <a:ext uri="{FF2B5EF4-FFF2-40B4-BE49-F238E27FC236}">
                <a16:creationId xmlns:a16="http://schemas.microsoft.com/office/drawing/2014/main" id="{7750A464-5B00-E7DB-BEAE-0C21F058F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349152"/>
              </p:ext>
            </p:extLst>
          </p:nvPr>
        </p:nvGraphicFramePr>
        <p:xfrm>
          <a:off x="196158" y="4334996"/>
          <a:ext cx="7946355" cy="1697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36">
                  <a:extLst>
                    <a:ext uri="{9D8B030D-6E8A-4147-A177-3AD203B41FA5}">
                      <a16:colId xmlns:a16="http://schemas.microsoft.com/office/drawing/2014/main" val="1142378995"/>
                    </a:ext>
                  </a:extLst>
                </a:gridCol>
                <a:gridCol w="931817">
                  <a:extLst>
                    <a:ext uri="{9D8B030D-6E8A-4147-A177-3AD203B41FA5}">
                      <a16:colId xmlns:a16="http://schemas.microsoft.com/office/drawing/2014/main" val="2828317586"/>
                    </a:ext>
                  </a:extLst>
                </a:gridCol>
                <a:gridCol w="531223">
                  <a:extLst>
                    <a:ext uri="{9D8B030D-6E8A-4147-A177-3AD203B41FA5}">
                      <a16:colId xmlns:a16="http://schemas.microsoft.com/office/drawing/2014/main" val="3346702419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587069281"/>
                    </a:ext>
                  </a:extLst>
                </a:gridCol>
                <a:gridCol w="757646">
                  <a:extLst>
                    <a:ext uri="{9D8B030D-6E8A-4147-A177-3AD203B41FA5}">
                      <a16:colId xmlns:a16="http://schemas.microsoft.com/office/drawing/2014/main" val="1979683991"/>
                    </a:ext>
                  </a:extLst>
                </a:gridCol>
                <a:gridCol w="557349">
                  <a:extLst>
                    <a:ext uri="{9D8B030D-6E8A-4147-A177-3AD203B41FA5}">
                      <a16:colId xmlns:a16="http://schemas.microsoft.com/office/drawing/2014/main" val="3663204730"/>
                    </a:ext>
                  </a:extLst>
                </a:gridCol>
                <a:gridCol w="984068">
                  <a:extLst>
                    <a:ext uri="{9D8B030D-6E8A-4147-A177-3AD203B41FA5}">
                      <a16:colId xmlns:a16="http://schemas.microsoft.com/office/drawing/2014/main" val="2198736537"/>
                    </a:ext>
                  </a:extLst>
                </a:gridCol>
                <a:gridCol w="1259773">
                  <a:extLst>
                    <a:ext uri="{9D8B030D-6E8A-4147-A177-3AD203B41FA5}">
                      <a16:colId xmlns:a16="http://schemas.microsoft.com/office/drawing/2014/main" val="1586643870"/>
                    </a:ext>
                  </a:extLst>
                </a:gridCol>
                <a:gridCol w="1039291">
                  <a:extLst>
                    <a:ext uri="{9D8B030D-6E8A-4147-A177-3AD203B41FA5}">
                      <a16:colId xmlns:a16="http://schemas.microsoft.com/office/drawing/2014/main" val="1139945195"/>
                    </a:ext>
                  </a:extLst>
                </a:gridCol>
                <a:gridCol w="505095">
                  <a:extLst>
                    <a:ext uri="{9D8B030D-6E8A-4147-A177-3AD203B41FA5}">
                      <a16:colId xmlns:a16="http://schemas.microsoft.com/office/drawing/2014/main" val="4152219875"/>
                    </a:ext>
                  </a:extLst>
                </a:gridCol>
              </a:tblGrid>
              <a:tr h="180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영화제목</a:t>
                      </a:r>
                    </a:p>
                  </a:txBody>
                  <a:tcPr marL="59655" marR="59655" marT="29827" marB="29827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Untrust</a:t>
                      </a:r>
                      <a:r>
                        <a:rPr lang="ko-KR" altLang="en-US" sz="1200" dirty="0"/>
                        <a:t> 평점</a:t>
                      </a:r>
                    </a:p>
                  </a:txBody>
                  <a:tcPr marL="59655" marR="59655" marT="29827" marB="29827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Credibility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Expert </a:t>
                      </a:r>
                      <a:r>
                        <a:rPr lang="ko-KR" altLang="en-US" sz="1200" dirty="0"/>
                        <a:t>반영 평점</a:t>
                      </a:r>
                    </a:p>
                  </a:txBody>
                  <a:tcPr marL="59655" marR="59655" marT="29827" marB="29827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979858"/>
                  </a:ext>
                </a:extLst>
              </a:tr>
              <a:tr h="24193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완벽한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타인</a:t>
                      </a:r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rating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9.406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8.971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7.607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8.18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7.578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7.124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7.351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7.98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extLst>
                  <a:ext uri="{0D108BD9-81ED-4DB2-BD59-A6C34878D82A}">
                    <a16:rowId xmlns:a16="http://schemas.microsoft.com/office/drawing/2014/main" val="2863911903"/>
                  </a:ext>
                </a:extLst>
              </a:tr>
              <a:tr h="241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sentiment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8.870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8.206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8.185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7.887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8.036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extLst>
                  <a:ext uri="{0D108BD9-81ED-4DB2-BD59-A6C34878D82A}">
                    <a16:rowId xmlns:a16="http://schemas.microsoft.com/office/drawing/2014/main" val="2556954653"/>
                  </a:ext>
                </a:extLst>
              </a:tr>
              <a:tr h="241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correlation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8.637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8.728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8.729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8.398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8.563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extLst>
                  <a:ext uri="{0D108BD9-81ED-4DB2-BD59-A6C34878D82A}">
                    <a16:rowId xmlns:a16="http://schemas.microsoft.com/office/drawing/2014/main" val="341037126"/>
                  </a:ext>
                </a:extLst>
              </a:tr>
              <a:tr h="24193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택시운전사</a:t>
                      </a:r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rating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9.677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9.279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7.805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8.575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7.834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6.552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7.193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8.20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extLst>
                  <a:ext uri="{0D108BD9-81ED-4DB2-BD59-A6C34878D82A}">
                    <a16:rowId xmlns:a16="http://schemas.microsoft.com/office/drawing/2014/main" val="1445920559"/>
                  </a:ext>
                </a:extLst>
              </a:tr>
              <a:tr h="241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sentiment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9.319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8.559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8.567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7.732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8.150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extLst>
                  <a:ext uri="{0D108BD9-81ED-4DB2-BD59-A6C34878D82A}">
                    <a16:rowId xmlns:a16="http://schemas.microsoft.com/office/drawing/2014/main" val="157269131"/>
                  </a:ext>
                </a:extLst>
              </a:tr>
              <a:tr h="241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correlation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8.840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9.361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9.366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9.152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9.259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extLst>
                  <a:ext uri="{0D108BD9-81ED-4DB2-BD59-A6C34878D82A}">
                    <a16:rowId xmlns:a16="http://schemas.microsoft.com/office/drawing/2014/main" val="233535499"/>
                  </a:ext>
                </a:extLst>
              </a:tr>
            </a:tbl>
          </a:graphicData>
        </a:graphic>
      </p:graphicFrame>
      <p:graphicFrame>
        <p:nvGraphicFramePr>
          <p:cNvPr id="19" name="표 14">
            <a:extLst>
              <a:ext uri="{FF2B5EF4-FFF2-40B4-BE49-F238E27FC236}">
                <a16:creationId xmlns:a16="http://schemas.microsoft.com/office/drawing/2014/main" id="{CF419DD8-B8E9-2054-AEF3-1C597CB30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33320"/>
              </p:ext>
            </p:extLst>
          </p:nvPr>
        </p:nvGraphicFramePr>
        <p:xfrm>
          <a:off x="196157" y="2701832"/>
          <a:ext cx="7946355" cy="1880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37">
                  <a:extLst>
                    <a:ext uri="{9D8B030D-6E8A-4147-A177-3AD203B41FA5}">
                      <a16:colId xmlns:a16="http://schemas.microsoft.com/office/drawing/2014/main" val="1142378995"/>
                    </a:ext>
                  </a:extLst>
                </a:gridCol>
                <a:gridCol w="931817">
                  <a:extLst>
                    <a:ext uri="{9D8B030D-6E8A-4147-A177-3AD203B41FA5}">
                      <a16:colId xmlns:a16="http://schemas.microsoft.com/office/drawing/2014/main" val="2828317586"/>
                    </a:ext>
                  </a:extLst>
                </a:gridCol>
                <a:gridCol w="531223">
                  <a:extLst>
                    <a:ext uri="{9D8B030D-6E8A-4147-A177-3AD203B41FA5}">
                      <a16:colId xmlns:a16="http://schemas.microsoft.com/office/drawing/2014/main" val="2498459723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441223971"/>
                    </a:ext>
                  </a:extLst>
                </a:gridCol>
                <a:gridCol w="697176">
                  <a:extLst>
                    <a:ext uri="{9D8B030D-6E8A-4147-A177-3AD203B41FA5}">
                      <a16:colId xmlns:a16="http://schemas.microsoft.com/office/drawing/2014/main" val="1979683991"/>
                    </a:ext>
                  </a:extLst>
                </a:gridCol>
                <a:gridCol w="617819">
                  <a:extLst>
                    <a:ext uri="{9D8B030D-6E8A-4147-A177-3AD203B41FA5}">
                      <a16:colId xmlns:a16="http://schemas.microsoft.com/office/drawing/2014/main" val="3663204730"/>
                    </a:ext>
                  </a:extLst>
                </a:gridCol>
                <a:gridCol w="984068">
                  <a:extLst>
                    <a:ext uri="{9D8B030D-6E8A-4147-A177-3AD203B41FA5}">
                      <a16:colId xmlns:a16="http://schemas.microsoft.com/office/drawing/2014/main" val="2198736537"/>
                    </a:ext>
                  </a:extLst>
                </a:gridCol>
                <a:gridCol w="1248416">
                  <a:extLst>
                    <a:ext uri="{9D8B030D-6E8A-4147-A177-3AD203B41FA5}">
                      <a16:colId xmlns:a16="http://schemas.microsoft.com/office/drawing/2014/main" val="178676828"/>
                    </a:ext>
                  </a:extLst>
                </a:gridCol>
                <a:gridCol w="1050647">
                  <a:extLst>
                    <a:ext uri="{9D8B030D-6E8A-4147-A177-3AD203B41FA5}">
                      <a16:colId xmlns:a16="http://schemas.microsoft.com/office/drawing/2014/main" val="2418062566"/>
                    </a:ext>
                  </a:extLst>
                </a:gridCol>
                <a:gridCol w="505095">
                  <a:extLst>
                    <a:ext uri="{9D8B030D-6E8A-4147-A177-3AD203B41FA5}">
                      <a16:colId xmlns:a16="http://schemas.microsoft.com/office/drawing/2014/main" val="4152219875"/>
                    </a:ext>
                  </a:extLst>
                </a:gridCol>
              </a:tblGrid>
              <a:tr h="180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영화제목</a:t>
                      </a:r>
                    </a:p>
                  </a:txBody>
                  <a:tcPr marL="59655" marR="59655" marT="29827" marB="29827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Untrust</a:t>
                      </a:r>
                      <a:r>
                        <a:rPr lang="ko-KR" altLang="en-US" sz="1200" dirty="0"/>
                        <a:t> 평점</a:t>
                      </a:r>
                    </a:p>
                  </a:txBody>
                  <a:tcPr marL="59655" marR="59655" marT="29827" marB="29827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Credibility </a:t>
                      </a:r>
                      <a:r>
                        <a:rPr lang="ko-KR" altLang="en-US" sz="1200" dirty="0"/>
                        <a:t>기반 평점</a:t>
                      </a:r>
                    </a:p>
                  </a:txBody>
                  <a:tcPr marL="59655" marR="59655" marT="29827" marB="29827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Expert </a:t>
                      </a:r>
                      <a:r>
                        <a:rPr lang="ko-KR" altLang="en-US" sz="1200" dirty="0"/>
                        <a:t>반영 평점</a:t>
                      </a:r>
                    </a:p>
                  </a:txBody>
                  <a:tcPr marL="59655" marR="59655" marT="29827" marB="29827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979858"/>
                  </a:ext>
                </a:extLst>
              </a:tr>
              <a:tr h="24193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암살</a:t>
                      </a:r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rating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9.578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9.241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8.203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8.751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8.245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7.404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7.824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8.485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extLst>
                  <a:ext uri="{0D108BD9-81ED-4DB2-BD59-A6C34878D82A}">
                    <a16:rowId xmlns:a16="http://schemas.microsoft.com/office/drawing/2014/main" val="2863911903"/>
                  </a:ext>
                </a:extLst>
              </a:tr>
              <a:tr h="241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sentiment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9.253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8.724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8.747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8.174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8.460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extLst>
                  <a:ext uri="{0D108BD9-81ED-4DB2-BD59-A6C34878D82A}">
                    <a16:rowId xmlns:a16="http://schemas.microsoft.com/office/drawing/2014/main" val="2556954653"/>
                  </a:ext>
                </a:extLst>
              </a:tr>
              <a:tr h="241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correlation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8.892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9.327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9.339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9.004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9.171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extLst>
                  <a:ext uri="{0D108BD9-81ED-4DB2-BD59-A6C34878D82A}">
                    <a16:rowId xmlns:a16="http://schemas.microsoft.com/office/drawing/2014/main" val="341037126"/>
                  </a:ext>
                </a:extLst>
              </a:tr>
              <a:tr h="24193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공작</a:t>
                      </a:r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rating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8.737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7.818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4.675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5.94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4.555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5.228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4.891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6.075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extLst>
                  <a:ext uri="{0D108BD9-81ED-4DB2-BD59-A6C34878D82A}">
                    <a16:rowId xmlns:a16="http://schemas.microsoft.com/office/drawing/2014/main" val="1445920559"/>
                  </a:ext>
                </a:extLst>
              </a:tr>
              <a:tr h="241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sentiment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7.416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6.284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6.187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6.553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6.370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extLst>
                  <a:ext uri="{0D108BD9-81ED-4DB2-BD59-A6C34878D82A}">
                    <a16:rowId xmlns:a16="http://schemas.microsoft.com/office/drawing/2014/main" val="157269131"/>
                  </a:ext>
                </a:extLst>
              </a:tr>
              <a:tr h="241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correlation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7.301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6.861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6.851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7.077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6.964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extLst>
                  <a:ext uri="{0D108BD9-81ED-4DB2-BD59-A6C34878D82A}">
                    <a16:rowId xmlns:a16="http://schemas.microsoft.com/office/drawing/2014/main" val="233535499"/>
                  </a:ext>
                </a:extLst>
              </a:tr>
            </a:tbl>
          </a:graphicData>
        </a:graphic>
      </p:graphicFrame>
      <p:sp>
        <p:nvSpPr>
          <p:cNvPr id="3" name="TextBox 6">
            <a:extLst>
              <a:ext uri="{FF2B5EF4-FFF2-40B4-BE49-F238E27FC236}">
                <a16:creationId xmlns:a16="http://schemas.microsoft.com/office/drawing/2014/main" id="{73A884BF-9336-BB7D-4612-39F7331AC39A}"/>
              </a:ext>
            </a:extLst>
          </p:cNvPr>
          <p:cNvSpPr txBox="1"/>
          <p:nvPr/>
        </p:nvSpPr>
        <p:spPr>
          <a:xfrm>
            <a:off x="672050" y="509119"/>
            <a:ext cx="851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/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분석 결과 요약</a:t>
            </a:r>
            <a:endParaRPr lang="en-US" altLang="ko-KR" sz="1800" b="0" i="0" dirty="0">
              <a:solidFill>
                <a:srgbClr val="212121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2BB52-E2EB-ADA4-AF9D-D11C74F3CA66}"/>
              </a:ext>
            </a:extLst>
          </p:cNvPr>
          <p:cNvSpPr txBox="1"/>
          <p:nvPr/>
        </p:nvSpPr>
        <p:spPr>
          <a:xfrm>
            <a:off x="1073305" y="865651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/>
              <a:t>전문성 지표의 사용 </a:t>
            </a:r>
            <a:r>
              <a:rPr kumimoji="1" lang="en-US" altLang="ko-KR" dirty="0"/>
              <a:t>-&gt; </a:t>
            </a:r>
            <a:r>
              <a:rPr kumimoji="1" lang="ko-KR" altLang="en-US" dirty="0"/>
              <a:t>평점 재구성</a:t>
            </a:r>
            <a:endParaRPr lang="ko-KR" altLang="en-US" dirty="0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830A5252-C701-F7D9-9740-2FBC1844E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99892"/>
              </p:ext>
            </p:extLst>
          </p:nvPr>
        </p:nvGraphicFramePr>
        <p:xfrm>
          <a:off x="196158" y="1197207"/>
          <a:ext cx="7946356" cy="1940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606">
                  <a:extLst>
                    <a:ext uri="{9D8B030D-6E8A-4147-A177-3AD203B41FA5}">
                      <a16:colId xmlns:a16="http://schemas.microsoft.com/office/drawing/2014/main" val="1142378995"/>
                    </a:ext>
                  </a:extLst>
                </a:gridCol>
                <a:gridCol w="935247">
                  <a:extLst>
                    <a:ext uri="{9D8B030D-6E8A-4147-A177-3AD203B41FA5}">
                      <a16:colId xmlns:a16="http://schemas.microsoft.com/office/drawing/2014/main" val="2828317586"/>
                    </a:ext>
                  </a:extLst>
                </a:gridCol>
                <a:gridCol w="525281">
                  <a:extLst>
                    <a:ext uri="{9D8B030D-6E8A-4147-A177-3AD203B41FA5}">
                      <a16:colId xmlns:a16="http://schemas.microsoft.com/office/drawing/2014/main" val="1558921188"/>
                    </a:ext>
                  </a:extLst>
                </a:gridCol>
                <a:gridCol w="577311">
                  <a:extLst>
                    <a:ext uri="{9D8B030D-6E8A-4147-A177-3AD203B41FA5}">
                      <a16:colId xmlns:a16="http://schemas.microsoft.com/office/drawing/2014/main" val="893940501"/>
                    </a:ext>
                  </a:extLst>
                </a:gridCol>
                <a:gridCol w="691374">
                  <a:extLst>
                    <a:ext uri="{9D8B030D-6E8A-4147-A177-3AD203B41FA5}">
                      <a16:colId xmlns:a16="http://schemas.microsoft.com/office/drawing/2014/main" val="2850052130"/>
                    </a:ext>
                  </a:extLst>
                </a:gridCol>
                <a:gridCol w="618309">
                  <a:extLst>
                    <a:ext uri="{9D8B030D-6E8A-4147-A177-3AD203B41FA5}">
                      <a16:colId xmlns:a16="http://schemas.microsoft.com/office/drawing/2014/main" val="3663204730"/>
                    </a:ext>
                  </a:extLst>
                </a:gridCol>
                <a:gridCol w="984068">
                  <a:extLst>
                    <a:ext uri="{9D8B030D-6E8A-4147-A177-3AD203B41FA5}">
                      <a16:colId xmlns:a16="http://schemas.microsoft.com/office/drawing/2014/main" val="2198736537"/>
                    </a:ext>
                  </a:extLst>
                </a:gridCol>
                <a:gridCol w="1236617">
                  <a:extLst>
                    <a:ext uri="{9D8B030D-6E8A-4147-A177-3AD203B41FA5}">
                      <a16:colId xmlns:a16="http://schemas.microsoft.com/office/drawing/2014/main" val="989811409"/>
                    </a:ext>
                  </a:extLst>
                </a:gridCol>
                <a:gridCol w="1053738">
                  <a:extLst>
                    <a:ext uri="{9D8B030D-6E8A-4147-A177-3AD203B41FA5}">
                      <a16:colId xmlns:a16="http://schemas.microsoft.com/office/drawing/2014/main" val="416034316"/>
                    </a:ext>
                  </a:extLst>
                </a:gridCol>
                <a:gridCol w="513805">
                  <a:extLst>
                    <a:ext uri="{9D8B030D-6E8A-4147-A177-3AD203B41FA5}">
                      <a16:colId xmlns:a16="http://schemas.microsoft.com/office/drawing/2014/main" val="4152219875"/>
                    </a:ext>
                  </a:extLst>
                </a:gridCol>
              </a:tblGrid>
              <a:tr h="1939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영화제목</a:t>
                      </a:r>
                    </a:p>
                  </a:txBody>
                  <a:tcPr marL="59655" marR="59655" marT="29827" marB="29827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Historical credibility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Distrusted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Trusted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Expert </a:t>
                      </a:r>
                      <a:r>
                        <a:rPr lang="ko-KR" altLang="en-US" sz="1200" dirty="0"/>
                        <a:t>반영 평점</a:t>
                      </a:r>
                    </a:p>
                  </a:txBody>
                  <a:tcPr marL="59655" marR="59655" marT="29827" marB="29827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97985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Historical </a:t>
                      </a:r>
                      <a:r>
                        <a:rPr lang="en-US" altLang="ko-KR" sz="1200" dirty="0" err="1"/>
                        <a:t>creddibility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평점</a:t>
                      </a:r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평균</a:t>
                      </a:r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평점</a:t>
                      </a:r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평균</a:t>
                      </a:r>
                      <a:endParaRPr lang="ko-KR" altLang="en-US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장르 전문성</a:t>
                      </a:r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리뷰 수 전문성</a:t>
                      </a:r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전문성 평균</a:t>
                      </a:r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평균</a:t>
                      </a:r>
                    </a:p>
                  </a:txBody>
                  <a:tcPr marL="59655" marR="59655" marT="29827" marB="29827"/>
                </a:tc>
                <a:extLst>
                  <a:ext uri="{0D108BD9-81ED-4DB2-BD59-A6C34878D82A}">
                    <a16:rowId xmlns:a16="http://schemas.microsoft.com/office/drawing/2014/main" val="1948420929"/>
                  </a:ext>
                </a:extLst>
              </a:tr>
              <a:tr h="19390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공조</a:t>
                      </a:r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rating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9.361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8.792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6.485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7.549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6.581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5.450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6.015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7.211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extLst>
                  <a:ext uri="{0D108BD9-81ED-4DB2-BD59-A6C34878D82A}">
                    <a16:rowId xmlns:a16="http://schemas.microsoft.com/office/drawing/2014/main" val="2863911903"/>
                  </a:ext>
                </a:extLst>
              </a:tr>
              <a:tr h="193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sentiment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8.692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7.637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7.766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6.890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7.328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extLst>
                  <a:ext uri="{0D108BD9-81ED-4DB2-BD59-A6C34878D82A}">
                    <a16:rowId xmlns:a16="http://schemas.microsoft.com/office/drawing/2014/main" val="2556954653"/>
                  </a:ext>
                </a:extLst>
              </a:tr>
              <a:tr h="193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correlation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8.322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8.525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8.612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7.969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8.291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extLst>
                  <a:ext uri="{0D108BD9-81ED-4DB2-BD59-A6C34878D82A}">
                    <a16:rowId xmlns:a16="http://schemas.microsoft.com/office/drawing/2014/main" val="341037126"/>
                  </a:ext>
                </a:extLst>
              </a:tr>
              <a:tr h="19390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1987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rating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9.707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9.392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8.321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8.925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8.329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7.318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7.823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8.591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extLst>
                  <a:ext uri="{0D108BD9-81ED-4DB2-BD59-A6C34878D82A}">
                    <a16:rowId xmlns:a16="http://schemas.microsoft.com/office/drawing/2014/main" val="1445920559"/>
                  </a:ext>
                </a:extLst>
              </a:tr>
              <a:tr h="193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sentiment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9.358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8.998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9.014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8.386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8.700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extLst>
                  <a:ext uri="{0D108BD9-81ED-4DB2-BD59-A6C34878D82A}">
                    <a16:rowId xmlns:a16="http://schemas.microsoft.com/office/drawing/2014/main" val="157269131"/>
                  </a:ext>
                </a:extLst>
              </a:tr>
              <a:tr h="193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correlation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9.111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9.457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9.476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9.024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9.250</a:t>
                      </a:r>
                      <a:endParaRPr lang="ko-KR" altLang="en-US" sz="1200" dirty="0"/>
                    </a:p>
                  </a:txBody>
                  <a:tcPr marL="59655" marR="59655" marT="29827" marB="2982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9655" marR="59655" marT="29827" marB="29827"/>
                </a:tc>
                <a:extLst>
                  <a:ext uri="{0D108BD9-81ED-4DB2-BD59-A6C34878D82A}">
                    <a16:rowId xmlns:a16="http://schemas.microsoft.com/office/drawing/2014/main" val="23353549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865003F-FA0E-3265-849B-C585C85B0F94}"/>
              </a:ext>
            </a:extLst>
          </p:cNvPr>
          <p:cNvSpPr txBox="1"/>
          <p:nvPr/>
        </p:nvSpPr>
        <p:spPr>
          <a:xfrm>
            <a:off x="8576849" y="2976753"/>
            <a:ext cx="36615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1800" dirty="0"/>
              <a:t>Expert </a:t>
            </a:r>
            <a:r>
              <a:rPr kumimoji="1" lang="ko-KR" altLang="en-US" sz="1800" dirty="0"/>
              <a:t>반영 평점</a:t>
            </a:r>
            <a:endParaRPr kumimoji="1" lang="en-US" altLang="ko-KR" sz="1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영화 별 </a:t>
            </a:r>
            <a:r>
              <a:rPr kumimoji="1" lang="en-US" altLang="ko-KR" dirty="0"/>
              <a:t>user category, num review</a:t>
            </a:r>
            <a:r>
              <a:rPr kumimoji="1" lang="ko-KR" altLang="en-US" dirty="0"/>
              <a:t> 점수 </a:t>
            </a:r>
            <a:r>
              <a:rPr kumimoji="1" lang="en-US" altLang="ko-KR" dirty="0" err="1"/>
              <a:t>sumscaling</a:t>
            </a:r>
            <a:r>
              <a:rPr kumimoji="1" lang="en-US" altLang="ko-KR" dirty="0"/>
              <a:t> 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rating</a:t>
            </a:r>
            <a:r>
              <a:rPr kumimoji="1" lang="ko-KR" altLang="en-US" dirty="0"/>
              <a:t> 가중평균</a:t>
            </a:r>
            <a:endParaRPr kumimoji="1"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NumReview</a:t>
            </a:r>
            <a:r>
              <a:rPr kumimoji="1" lang="en-US" altLang="ko-KR" dirty="0"/>
              <a:t> </a:t>
            </a:r>
            <a:r>
              <a:rPr kumimoji="1" lang="ko-KR" altLang="en-US" dirty="0"/>
              <a:t>점수는 상대적으로 </a:t>
            </a:r>
            <a:r>
              <a:rPr kumimoji="1" lang="en-US" altLang="ko-KR" dirty="0"/>
              <a:t>outlier</a:t>
            </a:r>
            <a:r>
              <a:rPr kumimoji="1" lang="ko-KR" altLang="en-US" dirty="0"/>
              <a:t>에 영향 많이 받음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6194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73A884BF-9336-BB7D-4612-39F7331AC39A}"/>
              </a:ext>
            </a:extLst>
          </p:cNvPr>
          <p:cNvSpPr txBox="1"/>
          <p:nvPr/>
        </p:nvSpPr>
        <p:spPr>
          <a:xfrm>
            <a:off x="672050" y="509119"/>
            <a:ext cx="851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/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프로젝트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self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평가</a:t>
            </a:r>
            <a:endParaRPr lang="en-US" altLang="ko-KR" sz="1800" b="0" i="0" dirty="0">
              <a:solidFill>
                <a:srgbClr val="212121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B820F3-6018-3778-0444-CD6FE55B8A6C}"/>
              </a:ext>
            </a:extLst>
          </p:cNvPr>
          <p:cNvSpPr txBox="1"/>
          <p:nvPr/>
        </p:nvSpPr>
        <p:spPr>
          <a:xfrm>
            <a:off x="2347924" y="2828835"/>
            <a:ext cx="60941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계획했던 </a:t>
            </a:r>
            <a:r>
              <a:rPr kumimoji="1" lang="en-US" altLang="ko-KR" dirty="0"/>
              <a:t>genre </a:t>
            </a:r>
            <a:r>
              <a:rPr kumimoji="1" lang="ko-KR" altLang="en-US" dirty="0"/>
              <a:t>지표가 </a:t>
            </a:r>
            <a:r>
              <a:rPr kumimoji="1" lang="en-US" altLang="ko-KR" dirty="0"/>
              <a:t>credibility </a:t>
            </a:r>
            <a:r>
              <a:rPr kumimoji="1" lang="ko-KR" altLang="en-US" dirty="0"/>
              <a:t>로써의 역할과 무관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비교 대상 명확하지 않음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장르 적합도</a:t>
            </a:r>
            <a:r>
              <a:rPr kumimoji="1" lang="en-US" altLang="ko-KR" dirty="0"/>
              <a:t> / </a:t>
            </a:r>
            <a:r>
              <a:rPr kumimoji="1" lang="ko-KR" altLang="en-US" dirty="0"/>
              <a:t>리뷰 전문성 기반 지표의 활용 한계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시사점</a:t>
            </a:r>
            <a:r>
              <a:rPr kumimoji="1" lang="en-US" altLang="ko-KR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Evaluation </a:t>
            </a:r>
            <a:r>
              <a:rPr kumimoji="1" lang="ko-KR" altLang="en-US" dirty="0"/>
              <a:t>불가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다양한 알고리즘 방법론 적용 실패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196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88523D20-FF05-7BF8-5C5F-38408B296B15}"/>
              </a:ext>
            </a:extLst>
          </p:cNvPr>
          <p:cNvSpPr txBox="1"/>
          <p:nvPr/>
        </p:nvSpPr>
        <p:spPr>
          <a:xfrm>
            <a:off x="672050" y="509119"/>
            <a:ext cx="851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/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주요 선행 연구 리뷰</a:t>
            </a:r>
            <a:endParaRPr lang="en-US" altLang="ko-KR" sz="1800" b="0" i="0" dirty="0">
              <a:solidFill>
                <a:srgbClr val="212121"/>
              </a:solidFill>
              <a:effectLst/>
              <a:latin typeface="Lato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7790A2-C170-4170-5F74-5A455A5CB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95" y="1631243"/>
            <a:ext cx="4653186" cy="3396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FDF835-47D9-A962-A7D5-EEB9CBFC4851}"/>
              </a:ext>
            </a:extLst>
          </p:cNvPr>
          <p:cNvSpPr txBox="1"/>
          <p:nvPr/>
        </p:nvSpPr>
        <p:spPr>
          <a:xfrm>
            <a:off x="5717629" y="2075733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[8</a:t>
            </a:r>
            <a:r>
              <a:rPr lang="ko-KR" altLang="en-US" sz="1000" dirty="0"/>
              <a:t>] </a:t>
            </a:r>
            <a:r>
              <a:rPr lang="ko-KR" altLang="en-US" sz="1000" dirty="0" err="1"/>
              <a:t>E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Elmurngi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A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Gherbi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Fake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reviews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detection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movie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reviews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through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sentiment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analysis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using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supervised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learning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techniques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J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Adv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Syst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Meas</a:t>
            </a:r>
            <a:r>
              <a:rPr lang="ko-KR" altLang="en-US" sz="1000" dirty="0"/>
              <a:t>. 11 (1&amp; 2) (2018) 196–207.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[19] </a:t>
            </a:r>
            <a:r>
              <a:rPr lang="ko-KR" altLang="en-US" sz="1000" dirty="0" err="1"/>
              <a:t>H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Fang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J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Zhang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Y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Bao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Q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Zhu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Towards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effective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online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review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systems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Chinese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context</a:t>
            </a:r>
            <a:r>
              <a:rPr lang="ko-KR" altLang="en-US" sz="1000" dirty="0"/>
              <a:t>: </a:t>
            </a:r>
            <a:r>
              <a:rPr lang="ko-KR" altLang="en-US" sz="1000" dirty="0" err="1"/>
              <a:t>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cross-cultural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empirical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study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Electron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Commer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Res</a:t>
            </a:r>
            <a:r>
              <a:rPr lang="ko-KR" altLang="en-US" sz="1000" dirty="0"/>
              <a:t>. Appl.12 (3) (2013) 208–220.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[21] </a:t>
            </a:r>
            <a:r>
              <a:rPr lang="ko-KR" altLang="en-US" sz="1000" dirty="0" err="1"/>
              <a:t>P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Tantrabundit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U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Jamrozy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Influence</a:t>
            </a:r>
            <a:r>
              <a:rPr lang="ko-KR" altLang="en-US" sz="1000" dirty="0"/>
              <a:t> of </a:t>
            </a:r>
            <a:r>
              <a:rPr lang="ko-KR" altLang="en-US" sz="1000" dirty="0" err="1"/>
              <a:t>online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review</a:t>
            </a:r>
            <a:r>
              <a:rPr lang="ko-KR" altLang="en-US" sz="1000" dirty="0"/>
              <a:t> and </a:t>
            </a:r>
            <a:r>
              <a:rPr lang="ko-KR" altLang="en-US" sz="1000" dirty="0" err="1"/>
              <a:t>rating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system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towards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consumer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preferences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hospitality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sector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J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Bus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Divers</a:t>
            </a:r>
            <a:r>
              <a:rPr lang="ko-KR" altLang="en-US" sz="1000" dirty="0"/>
              <a:t>. 18 (4) (2018)84–100.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[24] </a:t>
            </a:r>
            <a:r>
              <a:rPr lang="ko-KR" altLang="en-US" sz="1000" dirty="0" err="1"/>
              <a:t>L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Luo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S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Duan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S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Shang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Y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Pan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What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makes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helpful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online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review</a:t>
            </a:r>
            <a:r>
              <a:rPr lang="ko-KR" altLang="en-US" sz="1000" dirty="0"/>
              <a:t>? </a:t>
            </a:r>
            <a:r>
              <a:rPr lang="ko-KR" altLang="en-US" sz="1000" dirty="0" err="1"/>
              <a:t>Empirical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evidence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effects</a:t>
            </a:r>
            <a:r>
              <a:rPr lang="ko-KR" altLang="en-US" sz="1000" dirty="0"/>
              <a:t> of </a:t>
            </a:r>
            <a:r>
              <a:rPr lang="ko-KR" altLang="en-US" sz="1000" dirty="0" err="1"/>
              <a:t>review</a:t>
            </a:r>
            <a:r>
              <a:rPr lang="ko-KR" altLang="en-US" sz="1000" dirty="0"/>
              <a:t> and </a:t>
            </a:r>
            <a:r>
              <a:rPr lang="ko-KR" altLang="en-US" sz="1000" dirty="0" err="1"/>
              <a:t>reviewer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characteristics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Online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Inf</a:t>
            </a:r>
            <a:r>
              <a:rPr lang="ko-KR" altLang="en-US" sz="1000" dirty="0"/>
              <a:t>. Rev.45 (3) (2021) 614–632.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[26] </a:t>
            </a:r>
            <a:r>
              <a:rPr lang="ko-KR" altLang="en-US" sz="1000" dirty="0" err="1"/>
              <a:t>B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Fang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Q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Ye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D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Kucukusta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R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Law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Analysis</a:t>
            </a:r>
            <a:r>
              <a:rPr lang="ko-KR" altLang="en-US" sz="1000" dirty="0"/>
              <a:t> of </a:t>
            </a:r>
            <a:r>
              <a:rPr lang="ko-KR" altLang="en-US" sz="1000" dirty="0" err="1"/>
              <a:t>the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perceived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value</a:t>
            </a:r>
            <a:r>
              <a:rPr lang="ko-KR" altLang="en-US" sz="1000" dirty="0"/>
              <a:t> of </a:t>
            </a:r>
            <a:r>
              <a:rPr lang="ko-KR" altLang="en-US" sz="1000" dirty="0" err="1"/>
              <a:t>online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tourism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reviews</a:t>
            </a:r>
            <a:r>
              <a:rPr lang="ko-KR" altLang="en-US" sz="1000" dirty="0"/>
              <a:t>: </a:t>
            </a:r>
            <a:r>
              <a:rPr lang="ko-KR" altLang="en-US" sz="1000" dirty="0" err="1"/>
              <a:t>influence</a:t>
            </a:r>
            <a:r>
              <a:rPr lang="ko-KR" altLang="en-US" sz="1000" dirty="0"/>
              <a:t> of </a:t>
            </a:r>
            <a:r>
              <a:rPr lang="ko-KR" altLang="en-US" sz="1000" dirty="0" err="1"/>
              <a:t>readability</a:t>
            </a:r>
            <a:r>
              <a:rPr lang="ko-KR" altLang="en-US" sz="1000" dirty="0"/>
              <a:t> and </a:t>
            </a:r>
            <a:r>
              <a:rPr lang="ko-KR" altLang="en-US" sz="1000" dirty="0" err="1"/>
              <a:t>reviewer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characteristics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Tour.Manag</a:t>
            </a:r>
            <a:r>
              <a:rPr lang="ko-KR" altLang="en-US" sz="1000" dirty="0"/>
              <a:t>. 52 (2016) 498–506.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[40] </a:t>
            </a:r>
            <a:r>
              <a:rPr lang="ko-KR" altLang="en-US" sz="1000" dirty="0" err="1"/>
              <a:t>S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Mukherjee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P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Bhattacharyya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Wikisent</a:t>
            </a:r>
            <a:r>
              <a:rPr lang="ko-KR" altLang="en-US" sz="1000" dirty="0"/>
              <a:t>: </a:t>
            </a:r>
            <a:r>
              <a:rPr lang="ko-KR" altLang="en-US" sz="1000" dirty="0" err="1"/>
              <a:t>weakly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supervised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sentiment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analysis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through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extractive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summarization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with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Wikipedia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in</a:t>
            </a:r>
            <a:r>
              <a:rPr lang="ko-KR" altLang="en-US" sz="1000" dirty="0"/>
              <a:t>: </a:t>
            </a:r>
            <a:r>
              <a:rPr lang="ko-KR" altLang="en-US" sz="1000" dirty="0" err="1"/>
              <a:t>Joint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European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Conferenceon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Machine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Learning</a:t>
            </a:r>
            <a:r>
              <a:rPr lang="ko-KR" altLang="en-US" sz="1000" dirty="0"/>
              <a:t> and </a:t>
            </a:r>
            <a:r>
              <a:rPr lang="ko-KR" altLang="en-US" sz="1000" dirty="0" err="1"/>
              <a:t>Knowledge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Discovery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Databases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Springer</a:t>
            </a:r>
            <a:r>
              <a:rPr lang="ko-KR" altLang="en-US" sz="1000" dirty="0"/>
              <a:t>, 2012, </a:t>
            </a:r>
            <a:r>
              <a:rPr lang="ko-KR" altLang="en-US" sz="1000" dirty="0" err="1"/>
              <a:t>pp</a:t>
            </a:r>
            <a:r>
              <a:rPr lang="ko-KR" altLang="en-US" sz="1000" dirty="0"/>
              <a:t>. 774–793.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[42] </a:t>
            </a:r>
            <a:r>
              <a:rPr lang="ko-KR" altLang="en-US" sz="1000" dirty="0" err="1"/>
              <a:t>D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Lin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L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Li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D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Cao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Y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Lv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X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Ke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Multi-modality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weakly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labeled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sentiment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learning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based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explicit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emotion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signal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Chinese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microblog</a:t>
            </a:r>
            <a:r>
              <a:rPr lang="ko-KR" altLang="en-US" sz="1000" dirty="0"/>
              <a:t>, Neurocomputing272 (2018) 258–269.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[43] </a:t>
            </a:r>
            <a:r>
              <a:rPr lang="ko-KR" altLang="en-US" sz="1000" dirty="0" err="1"/>
              <a:t>N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Karessli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R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Guigourès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R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Shirvany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Sizenet</a:t>
            </a:r>
            <a:r>
              <a:rPr lang="ko-KR" altLang="en-US" sz="1000" dirty="0"/>
              <a:t>: </a:t>
            </a:r>
            <a:r>
              <a:rPr lang="ko-KR" altLang="en-US" sz="1000" dirty="0" err="1"/>
              <a:t>weakly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supervised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learning</a:t>
            </a:r>
            <a:r>
              <a:rPr lang="ko-KR" altLang="en-US" sz="1000" dirty="0"/>
              <a:t> of </a:t>
            </a:r>
            <a:r>
              <a:rPr lang="ko-KR" altLang="en-US" sz="1000" dirty="0" err="1"/>
              <a:t>visual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size</a:t>
            </a:r>
            <a:r>
              <a:rPr lang="ko-KR" altLang="en-US" sz="1000" dirty="0"/>
              <a:t> and </a:t>
            </a:r>
            <a:r>
              <a:rPr lang="ko-KR" altLang="en-US" sz="1000" dirty="0" err="1"/>
              <a:t>fit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fashion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images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in</a:t>
            </a:r>
            <a:r>
              <a:rPr lang="ko-KR" altLang="en-US" sz="1000" dirty="0"/>
              <a:t>: </a:t>
            </a:r>
            <a:r>
              <a:rPr lang="ko-KR" altLang="en-US" sz="1000" dirty="0" err="1"/>
              <a:t>Proceedings</a:t>
            </a:r>
            <a:r>
              <a:rPr lang="ko-KR" altLang="en-US" sz="1000" dirty="0"/>
              <a:t> of </a:t>
            </a:r>
            <a:r>
              <a:rPr lang="ko-KR" altLang="en-US" sz="1000" dirty="0" err="1"/>
              <a:t>the</a:t>
            </a:r>
            <a:r>
              <a:rPr lang="ko-KR" altLang="en-US" sz="1000" dirty="0"/>
              <a:t> IEEE/CVF </a:t>
            </a:r>
            <a:r>
              <a:rPr lang="ko-KR" altLang="en-US" sz="1000" dirty="0" err="1"/>
              <a:t>Conferenceon</a:t>
            </a:r>
            <a:r>
              <a:rPr lang="ko-KR" altLang="en-US" sz="1000" dirty="0"/>
              <a:t> Computer </a:t>
            </a:r>
            <a:r>
              <a:rPr lang="ko-KR" altLang="en-US" sz="1000" dirty="0" err="1"/>
              <a:t>Vision</a:t>
            </a:r>
            <a:r>
              <a:rPr lang="ko-KR" altLang="en-US" sz="1000" dirty="0"/>
              <a:t> and </a:t>
            </a:r>
            <a:r>
              <a:rPr lang="ko-KR" altLang="en-US" sz="1000" dirty="0" err="1"/>
              <a:t>Pattern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Recognition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Workshops</a:t>
            </a:r>
            <a:r>
              <a:rPr lang="ko-KR" altLang="en-US" sz="1000" dirty="0"/>
              <a:t>, 2019.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685389-0F87-EE4F-23ED-D6B3295D0708}"/>
              </a:ext>
            </a:extLst>
          </p:cNvPr>
          <p:cNvSpPr/>
          <p:nvPr/>
        </p:nvSpPr>
        <p:spPr>
          <a:xfrm>
            <a:off x="4340771" y="2335433"/>
            <a:ext cx="1030015" cy="2551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B33986-227F-E05A-F6A3-036B1112DDF1}"/>
              </a:ext>
            </a:extLst>
          </p:cNvPr>
          <p:cNvSpPr txBox="1"/>
          <p:nvPr/>
        </p:nvSpPr>
        <p:spPr>
          <a:xfrm>
            <a:off x="4340771" y="5211358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대량의 </a:t>
            </a:r>
            <a:r>
              <a:rPr lang="en-US" altLang="ko-KR" sz="1100" dirty="0"/>
              <a:t>review </a:t>
            </a:r>
            <a:r>
              <a:rPr lang="ko-KR" altLang="en-US" sz="1100" dirty="0"/>
              <a:t>데이터를 처리하기 위한 </a:t>
            </a:r>
            <a:r>
              <a:rPr lang="en-US" altLang="ko-KR" sz="1100" dirty="0"/>
              <a:t>weakly</a:t>
            </a:r>
            <a:r>
              <a:rPr lang="ko-KR" altLang="en-US" sz="1100" dirty="0"/>
              <a:t> </a:t>
            </a:r>
            <a:r>
              <a:rPr lang="en-US" altLang="ko-KR" sz="1100" dirty="0"/>
              <a:t>supervised</a:t>
            </a:r>
            <a:r>
              <a:rPr lang="ko-KR" altLang="en-US" sz="1100" dirty="0"/>
              <a:t> </a:t>
            </a:r>
            <a:r>
              <a:rPr lang="en-US" altLang="ko-KR" sz="1100" dirty="0"/>
              <a:t>learning</a:t>
            </a:r>
            <a:r>
              <a:rPr lang="ko-KR" altLang="en-US" sz="1100" dirty="0"/>
              <a:t>을</a:t>
            </a:r>
            <a:r>
              <a:rPr lang="en-US" altLang="ko-KR" sz="1100" dirty="0"/>
              <a:t> </a:t>
            </a:r>
            <a:r>
              <a:rPr lang="ko-KR" altLang="en-US" sz="1100" dirty="0"/>
              <a:t>적용하여 </a:t>
            </a:r>
            <a:r>
              <a:rPr lang="en-US" altLang="ko-KR" sz="1100" dirty="0"/>
              <a:t>review credibility </a:t>
            </a:r>
            <a:r>
              <a:rPr lang="ko-KR" altLang="en-US" sz="1100" dirty="0"/>
              <a:t>측정한 선행연구 없음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9D14F3-08DE-03B2-C597-8BE25C0CB812}"/>
              </a:ext>
            </a:extLst>
          </p:cNvPr>
          <p:cNvSpPr txBox="1"/>
          <p:nvPr/>
        </p:nvSpPr>
        <p:spPr>
          <a:xfrm>
            <a:off x="917295" y="1323466"/>
            <a:ext cx="105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60899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88523D20-FF05-7BF8-5C5F-38408B296B15}"/>
              </a:ext>
            </a:extLst>
          </p:cNvPr>
          <p:cNvSpPr txBox="1"/>
          <p:nvPr/>
        </p:nvSpPr>
        <p:spPr>
          <a:xfrm>
            <a:off x="672050" y="509119"/>
            <a:ext cx="851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/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주요 선행 연구 리뷰</a:t>
            </a:r>
            <a:endParaRPr lang="en-US" altLang="ko-KR" sz="1800" b="0" i="0" dirty="0">
              <a:solidFill>
                <a:srgbClr val="212121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3322A-DC2D-0A9C-A975-03BDD9E88409}"/>
              </a:ext>
            </a:extLst>
          </p:cNvPr>
          <p:cNvSpPr txBox="1"/>
          <p:nvPr/>
        </p:nvSpPr>
        <p:spPr>
          <a:xfrm>
            <a:off x="917295" y="1323466"/>
            <a:ext cx="105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motivation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39603B-A869-A2E7-EB94-EAD80711B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21" y="2293356"/>
            <a:ext cx="7163800" cy="28388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2FDA8A-BA80-CB78-EC5E-6BD33248B177}"/>
              </a:ext>
            </a:extLst>
          </p:cNvPr>
          <p:cNvSpPr txBox="1"/>
          <p:nvPr/>
        </p:nvSpPr>
        <p:spPr>
          <a:xfrm>
            <a:off x="2230321" y="5190667"/>
            <a:ext cx="30690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Fraud</a:t>
            </a:r>
            <a:r>
              <a:rPr lang="ko-KR" altLang="en-US" sz="1100" dirty="0"/>
              <a:t> </a:t>
            </a:r>
            <a:r>
              <a:rPr lang="en-US" altLang="ko-KR" sz="1100" dirty="0"/>
              <a:t>item</a:t>
            </a:r>
            <a:r>
              <a:rPr lang="ko-KR" altLang="en-US" sz="1100" dirty="0"/>
              <a:t>의 경우 과도하게 긍정리뷰 치중됨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D5BF2-1DA9-E00B-1E85-4F3B60362C05}"/>
              </a:ext>
            </a:extLst>
          </p:cNvPr>
          <p:cNvSpPr txBox="1"/>
          <p:nvPr/>
        </p:nvSpPr>
        <p:spPr>
          <a:xfrm>
            <a:off x="5896302" y="5190667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Fig (a)</a:t>
            </a:r>
            <a:r>
              <a:rPr lang="ko-KR" altLang="en-US" sz="1100" dirty="0"/>
              <a:t>와 전혀 다른 양상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Hepfulness</a:t>
            </a:r>
            <a:r>
              <a:rPr lang="en-US" altLang="ko-KR" sz="1100" dirty="0"/>
              <a:t> vote</a:t>
            </a:r>
            <a:r>
              <a:rPr lang="ko-KR" altLang="en-US" sz="1100" dirty="0"/>
              <a:t>가 있지만 신뢰할 수 없음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F5DF7-DBF2-CA96-BA68-210BBF8ED6D8}"/>
              </a:ext>
            </a:extLst>
          </p:cNvPr>
          <p:cNvSpPr txBox="1"/>
          <p:nvPr/>
        </p:nvSpPr>
        <p:spPr>
          <a:xfrm>
            <a:off x="5171089" y="2031746"/>
            <a:ext cx="30690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Sentiment analysis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691C34-4128-D74E-2AFC-F908E5482718}"/>
              </a:ext>
            </a:extLst>
          </p:cNvPr>
          <p:cNvSpPr txBox="1"/>
          <p:nvPr/>
        </p:nvSpPr>
        <p:spPr>
          <a:xfrm>
            <a:off x="5896302" y="5449685"/>
            <a:ext cx="43512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Helpfulness</a:t>
            </a:r>
            <a:r>
              <a:rPr lang="ko-KR" altLang="en-US" sz="1100" dirty="0"/>
              <a:t> </a:t>
            </a:r>
            <a:r>
              <a:rPr lang="en-US" altLang="ko-KR" sz="1100" dirty="0"/>
              <a:t>vote</a:t>
            </a:r>
            <a:r>
              <a:rPr lang="ko-KR" altLang="en-US" sz="1100" dirty="0"/>
              <a:t>는 충분한 데이터가 쌓이는데 시간이 요구되며 일관성 보장하기 어려움</a:t>
            </a:r>
          </a:p>
        </p:txBody>
      </p:sp>
    </p:spTree>
    <p:extLst>
      <p:ext uri="{BB962C8B-B14F-4D97-AF65-F5344CB8AC3E}">
        <p14:creationId xmlns:p14="http://schemas.microsoft.com/office/powerpoint/2010/main" val="67431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88523D20-FF05-7BF8-5C5F-38408B296B15}"/>
              </a:ext>
            </a:extLst>
          </p:cNvPr>
          <p:cNvSpPr txBox="1"/>
          <p:nvPr/>
        </p:nvSpPr>
        <p:spPr>
          <a:xfrm>
            <a:off x="672050" y="509119"/>
            <a:ext cx="851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/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주요 선행 연구 리뷰</a:t>
            </a:r>
            <a:endParaRPr lang="en-US" altLang="ko-KR" sz="1800" b="0" i="0" dirty="0">
              <a:solidFill>
                <a:srgbClr val="212121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3322A-DC2D-0A9C-A975-03BDD9E88409}"/>
              </a:ext>
            </a:extLst>
          </p:cNvPr>
          <p:cNvSpPr txBox="1"/>
          <p:nvPr/>
        </p:nvSpPr>
        <p:spPr>
          <a:xfrm>
            <a:off x="917295" y="1323466"/>
            <a:ext cx="1678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Overall framework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C61BB1-D373-B2FF-2BAD-9EC535BFA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30" y="1841680"/>
            <a:ext cx="6853357" cy="393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2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73A884BF-9336-BB7D-4612-39F7331AC39A}"/>
              </a:ext>
            </a:extLst>
          </p:cNvPr>
          <p:cNvSpPr txBox="1"/>
          <p:nvPr/>
        </p:nvSpPr>
        <p:spPr>
          <a:xfrm>
            <a:off x="672050" y="509119"/>
            <a:ext cx="851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/>
            <a:r>
              <a:rPr lang="ko-KR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주요 선행 연구 리뷰</a:t>
            </a:r>
            <a:endParaRPr lang="en-US" altLang="ko-KR" sz="1800" b="0" i="0" dirty="0">
              <a:solidFill>
                <a:srgbClr val="212121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AFF1F-3122-6939-27F0-8F5139498F70}"/>
              </a:ext>
            </a:extLst>
          </p:cNvPr>
          <p:cNvSpPr txBox="1"/>
          <p:nvPr/>
        </p:nvSpPr>
        <p:spPr>
          <a:xfrm>
            <a:off x="965964" y="1095067"/>
            <a:ext cx="2219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Naver movie review data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7CEB9B-3F88-D4B6-5999-BB9BA32AA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37" y="1814544"/>
            <a:ext cx="5253899" cy="352524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9F632BA-06AE-FA55-D4D1-9BA9A5531534}"/>
              </a:ext>
            </a:extLst>
          </p:cNvPr>
          <p:cNvSpPr/>
          <p:nvPr/>
        </p:nvSpPr>
        <p:spPr>
          <a:xfrm>
            <a:off x="5486400" y="3429000"/>
            <a:ext cx="391886" cy="2612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3943E-F164-420F-6B53-7759A365FA2B}"/>
              </a:ext>
            </a:extLst>
          </p:cNvPr>
          <p:cNvSpPr txBox="1"/>
          <p:nvPr/>
        </p:nvSpPr>
        <p:spPr>
          <a:xfrm>
            <a:off x="8204964" y="553487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아쉽게도 폐지</a:t>
            </a:r>
            <a:endParaRPr kumimoji="1" lang="en-US" altLang="ko-KR" sz="1400" dirty="0"/>
          </a:p>
        </p:txBody>
      </p:sp>
      <p:pic>
        <p:nvPicPr>
          <p:cNvPr id="1026" name="Picture 2" descr="R 네이버 영화 웹 크롤링하기 #3 - [번외] 영화 리뷰 수집">
            <a:extLst>
              <a:ext uri="{FF2B5EF4-FFF2-40B4-BE49-F238E27FC236}">
                <a16:creationId xmlns:a16="http://schemas.microsoft.com/office/drawing/2014/main" id="{FFAAF91D-7A5D-ED88-59BD-A0C15EFC3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93" y="1882813"/>
            <a:ext cx="4181475" cy="35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35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ED6CC90-18DD-2A13-8631-72661C38CAC6}"/>
              </a:ext>
            </a:extLst>
          </p:cNvPr>
          <p:cNvSpPr txBox="1"/>
          <p:nvPr/>
        </p:nvSpPr>
        <p:spPr>
          <a:xfrm>
            <a:off x="917295" y="1323466"/>
            <a:ext cx="4856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Historical credibility – rating,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sentiment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score, correlation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014D8-F214-C56F-EC96-5DF3CDECB1D9}"/>
              </a:ext>
            </a:extLst>
          </p:cNvPr>
          <p:cNvSpPr txBox="1"/>
          <p:nvPr/>
        </p:nvSpPr>
        <p:spPr>
          <a:xfrm>
            <a:off x="672050" y="2614899"/>
            <a:ext cx="109734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AutoNum type="arabicPeriod"/>
            </a:pPr>
            <a:r>
              <a:rPr kumimoji="1" lang="en-US" altLang="ko-KR" sz="1800" dirty="0"/>
              <a:t>Rating-based credibility – </a:t>
            </a:r>
            <a:r>
              <a:rPr kumimoji="1" lang="en-US" altLang="ko-KR" dirty="0"/>
              <a:t>historical</a:t>
            </a:r>
            <a:r>
              <a:rPr kumimoji="1" lang="ko-KR" altLang="en-US" dirty="0"/>
              <a:t> </a:t>
            </a:r>
            <a:r>
              <a:rPr kumimoji="1" lang="en-US" altLang="ko-KR" dirty="0"/>
              <a:t>rating</a:t>
            </a:r>
            <a:r>
              <a:rPr kumimoji="1" lang="ko-KR" altLang="en-US" sz="1800" dirty="0"/>
              <a:t> 표준편차가 큰 유저를</a:t>
            </a:r>
            <a:r>
              <a:rPr kumimoji="1" lang="en-US" altLang="ko-KR" sz="1800" dirty="0"/>
              <a:t> trusted user</a:t>
            </a:r>
            <a:r>
              <a:rPr kumimoji="1" lang="ko-KR" altLang="en-US" sz="1800" dirty="0"/>
              <a:t>로 정의</a:t>
            </a:r>
            <a:r>
              <a:rPr kumimoji="1" lang="en-US" altLang="ko-KR" dirty="0"/>
              <a:t>; </a:t>
            </a:r>
            <a:r>
              <a:rPr kumimoji="1" lang="ko-KR" altLang="en-US" dirty="0"/>
              <a:t>나머지는 </a:t>
            </a:r>
            <a:r>
              <a:rPr kumimoji="1" lang="en-US" altLang="ko-KR" dirty="0"/>
              <a:t>distrusted user</a:t>
            </a:r>
            <a:r>
              <a:rPr kumimoji="1" lang="en-US" altLang="ko-KR" sz="1800" dirty="0"/>
              <a:t> </a:t>
            </a:r>
          </a:p>
          <a:p>
            <a:pPr marL="800100" lvl="1" indent="-342900">
              <a:buAutoNum type="arabicPeriod"/>
            </a:pPr>
            <a:endParaRPr kumimoji="1" lang="en-US" altLang="ko-KR" sz="1800" dirty="0"/>
          </a:p>
          <a:p>
            <a:pPr marL="800100" lvl="1" indent="-342900">
              <a:buAutoNum type="arabicPeriod"/>
            </a:pPr>
            <a:r>
              <a:rPr kumimoji="1" lang="en-US" altLang="ko-KR" sz="1800" dirty="0"/>
              <a:t>Sentiment-based credibility – historical review</a:t>
            </a:r>
            <a:r>
              <a:rPr kumimoji="1" lang="ko-KR" altLang="en-US" sz="1800" dirty="0"/>
              <a:t>의 </a:t>
            </a:r>
            <a:r>
              <a:rPr kumimoji="1" lang="en-US" altLang="ko-KR" sz="1800" dirty="0"/>
              <a:t>sentiment </a:t>
            </a:r>
            <a:r>
              <a:rPr kumimoji="1" lang="ko-KR" altLang="en-US" sz="1800" dirty="0"/>
              <a:t>분석 표준편차가 큰 유저를 </a:t>
            </a:r>
            <a:r>
              <a:rPr kumimoji="1" lang="en-US" altLang="ko-KR" sz="1800" dirty="0"/>
              <a:t>trusted user</a:t>
            </a:r>
            <a:r>
              <a:rPr kumimoji="1" lang="ko-KR" altLang="en-US" sz="1800" dirty="0"/>
              <a:t>로 정의</a:t>
            </a:r>
            <a:r>
              <a:rPr kumimoji="1" lang="en-US" altLang="ko-KR" sz="1800" dirty="0"/>
              <a:t>; </a:t>
            </a:r>
            <a:r>
              <a:rPr kumimoji="1" lang="ko-KR" altLang="en-US" sz="1800" dirty="0"/>
              <a:t>나머지는 </a:t>
            </a:r>
            <a:r>
              <a:rPr kumimoji="1" lang="en-US" altLang="ko-KR" sz="1800" dirty="0"/>
              <a:t>distrusted user</a:t>
            </a:r>
          </a:p>
          <a:p>
            <a:pPr marL="800100" lvl="1" indent="-342900">
              <a:buAutoNum type="arabicPeriod"/>
            </a:pPr>
            <a:endParaRPr kumimoji="1" lang="en-US" altLang="ko-KR" sz="1800" dirty="0"/>
          </a:p>
          <a:p>
            <a:pPr marL="800100" lvl="1" indent="-342900">
              <a:buAutoNum type="arabicPeriod"/>
            </a:pPr>
            <a:r>
              <a:rPr kumimoji="1" lang="en-US" altLang="ko-KR" sz="1800" dirty="0"/>
              <a:t>Correlation</a:t>
            </a:r>
            <a:r>
              <a:rPr kumimoji="1" lang="en-US" altLang="ko-KR" dirty="0"/>
              <a:t>-based</a:t>
            </a:r>
            <a:r>
              <a:rPr kumimoji="1" lang="ko-KR" altLang="en-US" dirty="0"/>
              <a:t> </a:t>
            </a:r>
            <a:r>
              <a:rPr kumimoji="1" lang="en-US" altLang="ko-KR" dirty="0"/>
              <a:t>credibility –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speaman’s</a:t>
            </a:r>
            <a:r>
              <a:rPr kumimoji="1" lang="en-US" altLang="ko-KR" dirty="0"/>
              <a:t> correlation coefficient </a:t>
            </a:r>
            <a:r>
              <a:rPr kumimoji="1" lang="ko-KR" altLang="en-US" dirty="0"/>
              <a:t>사용하여 위 두 척도의 </a:t>
            </a:r>
            <a:r>
              <a:rPr kumimoji="1" lang="en-US" altLang="ko-KR" dirty="0"/>
              <a:t>correlation </a:t>
            </a:r>
            <a:r>
              <a:rPr kumimoji="1" lang="ko-KR" altLang="en-US" dirty="0"/>
              <a:t>측정</a:t>
            </a:r>
            <a:r>
              <a:rPr kumimoji="1" lang="en-US" altLang="ko-KR" dirty="0"/>
              <a:t>, correlation</a:t>
            </a:r>
            <a:r>
              <a:rPr kumimoji="1" lang="ko-KR" altLang="en-US" dirty="0"/>
              <a:t> 높은 유저를 </a:t>
            </a:r>
            <a:r>
              <a:rPr kumimoji="1" lang="en-US" altLang="ko-KR" dirty="0"/>
              <a:t>trusted user</a:t>
            </a:r>
            <a:r>
              <a:rPr kumimoji="1" lang="ko-KR" altLang="en-US" dirty="0"/>
              <a:t>로 정의</a:t>
            </a:r>
            <a:r>
              <a:rPr kumimoji="1" lang="en-US" altLang="ko-KR" dirty="0"/>
              <a:t>; </a:t>
            </a:r>
            <a:r>
              <a:rPr kumimoji="1" lang="ko-KR" altLang="en-US" dirty="0"/>
              <a:t>나머지는 </a:t>
            </a:r>
            <a:r>
              <a:rPr kumimoji="1" lang="en-US" altLang="ko-KR" dirty="0"/>
              <a:t>distrusted user</a:t>
            </a:r>
            <a:endParaRPr kumimoji="1" lang="en-US" altLang="ko-KR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D17FA7-9EF6-2FEB-A3B1-2C570CF846AF}"/>
              </a:ext>
            </a:extLst>
          </p:cNvPr>
          <p:cNvSpPr txBox="1"/>
          <p:nvPr/>
        </p:nvSpPr>
        <p:spPr>
          <a:xfrm>
            <a:off x="1232605" y="5313202"/>
            <a:ext cx="6256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짧은 </a:t>
            </a:r>
            <a:r>
              <a:rPr kumimoji="1" lang="en-US" altLang="ko-KR" sz="1400" dirty="0"/>
              <a:t>text</a:t>
            </a:r>
            <a:r>
              <a:rPr kumimoji="1" lang="ko-KR" altLang="en-US" sz="1400" dirty="0"/>
              <a:t>로만 </a:t>
            </a:r>
            <a:r>
              <a:rPr kumimoji="1" lang="en-US" altLang="ko-KR" sz="1400" dirty="0"/>
              <a:t>credibility </a:t>
            </a:r>
            <a:r>
              <a:rPr kumimoji="1" lang="ko-KR" altLang="en-US" sz="1400" dirty="0"/>
              <a:t>파악하기 어렵기 때문에 가능한 지표 모두 사용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Helpfulness vote</a:t>
            </a:r>
            <a:r>
              <a:rPr kumimoji="1" lang="ko-KR" altLang="en-US" sz="1400" dirty="0"/>
              <a:t>에 비해 자동화된 </a:t>
            </a:r>
            <a:r>
              <a:rPr kumimoji="1" lang="en-US" altLang="ko-KR" sz="1400" dirty="0"/>
              <a:t>evaluation </a:t>
            </a:r>
            <a:r>
              <a:rPr kumimoji="1" lang="ko-KR" altLang="en-US" sz="1400" dirty="0"/>
              <a:t>제공</a:t>
            </a:r>
            <a:endParaRPr kumimoji="1" lang="en-US" altLang="ko-KR" sz="14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705C733-D80C-9E6C-1E27-F1E3F053A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355" y="100549"/>
            <a:ext cx="4372585" cy="2124371"/>
          </a:xfrm>
          <a:prstGeom prst="rect">
            <a:avLst/>
          </a:prstGeom>
        </p:spPr>
      </p:pic>
      <p:sp>
        <p:nvSpPr>
          <p:cNvPr id="21" name="TextBox 6">
            <a:extLst>
              <a:ext uri="{FF2B5EF4-FFF2-40B4-BE49-F238E27FC236}">
                <a16:creationId xmlns:a16="http://schemas.microsoft.com/office/drawing/2014/main" id="{2C1EA7AF-E915-93D2-3A76-5F3F2A07A5BA}"/>
              </a:ext>
            </a:extLst>
          </p:cNvPr>
          <p:cNvSpPr txBox="1"/>
          <p:nvPr/>
        </p:nvSpPr>
        <p:spPr>
          <a:xfrm>
            <a:off x="672050" y="509119"/>
            <a:ext cx="851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/>
            <a:r>
              <a:rPr lang="ko-KR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주요 선행 연구 리뷰</a:t>
            </a:r>
            <a:endParaRPr lang="en-US" altLang="ko-KR" sz="1800" b="0" i="0" dirty="0">
              <a:solidFill>
                <a:srgbClr val="212121"/>
              </a:solidFill>
              <a:effectLst/>
              <a:latin typeface="Lat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00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ED6CC90-18DD-2A13-8631-72661C38CAC6}"/>
              </a:ext>
            </a:extLst>
          </p:cNvPr>
          <p:cNvSpPr txBox="1"/>
          <p:nvPr/>
        </p:nvSpPr>
        <p:spPr>
          <a:xfrm>
            <a:off x="917295" y="1323466"/>
            <a:ext cx="97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validation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43BD25C-DA42-0663-32D3-CF66AC911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93" y="1725864"/>
            <a:ext cx="5610238" cy="48161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D0F9A2-80D9-C879-F092-5975400F790C}"/>
              </a:ext>
            </a:extLst>
          </p:cNvPr>
          <p:cNvSpPr txBox="1"/>
          <p:nvPr/>
        </p:nvSpPr>
        <p:spPr>
          <a:xfrm>
            <a:off x="6936826" y="1896536"/>
            <a:ext cx="489782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각 </a:t>
            </a:r>
            <a:r>
              <a:rPr kumimoji="1" lang="en-US" altLang="ko-KR" sz="1400" dirty="0"/>
              <a:t>definition</a:t>
            </a:r>
            <a:r>
              <a:rPr kumimoji="1" lang="ko-KR" altLang="en-US" sz="1400" dirty="0"/>
              <a:t>에서 표준편차 기준 상위 </a:t>
            </a:r>
            <a:r>
              <a:rPr kumimoji="1" lang="en-US" altLang="ko-KR" sz="1400" dirty="0"/>
              <a:t>30%</a:t>
            </a:r>
            <a:r>
              <a:rPr kumimoji="1" lang="ko-KR" altLang="en-US" sz="1400" dirty="0"/>
              <a:t>를 </a:t>
            </a:r>
            <a:r>
              <a:rPr kumimoji="1" lang="en-US" altLang="ko-KR" sz="1400" dirty="0"/>
              <a:t>trusted review</a:t>
            </a:r>
            <a:r>
              <a:rPr kumimoji="1" lang="ko-KR" altLang="en-US" sz="1400" dirty="0"/>
              <a:t>로 하위 </a:t>
            </a:r>
            <a:r>
              <a:rPr kumimoji="1" lang="en-US" altLang="ko-KR" sz="1400" dirty="0"/>
              <a:t>30%</a:t>
            </a:r>
            <a:r>
              <a:rPr kumimoji="1" lang="ko-KR" altLang="en-US" sz="1400" dirty="0"/>
              <a:t>를</a:t>
            </a:r>
            <a:r>
              <a:rPr kumimoji="1" lang="en-US" altLang="ko-KR" sz="1400" dirty="0"/>
              <a:t> distrusted review</a:t>
            </a:r>
            <a:r>
              <a:rPr kumimoji="1" lang="ko-KR" altLang="en-US" sz="1400" dirty="0"/>
              <a:t>로 사용하여 비교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Definition 1,2,3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rating,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sentiment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score,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correlation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Definition 4 : helpfulness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vote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(a),(b),(c) : real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value </a:t>
            </a:r>
            <a:r>
              <a:rPr kumimoji="1" lang="ko-KR" altLang="en-US" sz="1400" dirty="0"/>
              <a:t>그래프와 유사한 양상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(d)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반대의 결과</a:t>
            </a:r>
            <a:endParaRPr kumimoji="1"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F1AD64-5A59-B637-E017-E0D49C874D84}"/>
              </a:ext>
            </a:extLst>
          </p:cNvPr>
          <p:cNvSpPr txBox="1"/>
          <p:nvPr/>
        </p:nvSpPr>
        <p:spPr>
          <a:xfrm>
            <a:off x="7107888" y="1323466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Distribution analysis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B2B4B0-9753-E18C-DE70-B37ABD5F60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11958"/>
          <a:stretch/>
        </p:blipFill>
        <p:spPr>
          <a:xfrm>
            <a:off x="7826246" y="4567028"/>
            <a:ext cx="2728323" cy="1903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D07643-2823-E197-E34C-9577ABB8C94C}"/>
              </a:ext>
            </a:extLst>
          </p:cNvPr>
          <p:cNvSpPr txBox="1"/>
          <p:nvPr/>
        </p:nvSpPr>
        <p:spPr>
          <a:xfrm>
            <a:off x="672050" y="509119"/>
            <a:ext cx="851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/>
            <a:r>
              <a:rPr lang="ko-KR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주요 선행 연구 리뷰</a:t>
            </a:r>
            <a:endParaRPr lang="en-US" altLang="ko-KR" sz="1800" b="0" i="0" dirty="0">
              <a:solidFill>
                <a:srgbClr val="212121"/>
              </a:solidFill>
              <a:effectLst/>
              <a:latin typeface="Lat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40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ED6CC90-18DD-2A13-8631-72661C38CAC6}"/>
              </a:ext>
            </a:extLst>
          </p:cNvPr>
          <p:cNvSpPr txBox="1"/>
          <p:nvPr/>
        </p:nvSpPr>
        <p:spPr>
          <a:xfrm>
            <a:off x="917295" y="1323466"/>
            <a:ext cx="97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validation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466FDD-8529-C4B6-83BC-D1FABE448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50" y="1631243"/>
            <a:ext cx="5357987" cy="49846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E43453-F516-1C3A-FF7B-422F0A06BC30}"/>
              </a:ext>
            </a:extLst>
          </p:cNvPr>
          <p:cNvSpPr txBox="1"/>
          <p:nvPr/>
        </p:nvSpPr>
        <p:spPr>
          <a:xfrm>
            <a:off x="7107888" y="1323466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Distribution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6B5BD-B47A-8240-5A5F-414AFD12AD2B}"/>
              </a:ext>
            </a:extLst>
          </p:cNvPr>
          <p:cNvSpPr txBox="1"/>
          <p:nvPr/>
        </p:nvSpPr>
        <p:spPr>
          <a:xfrm>
            <a:off x="6936826" y="1896536"/>
            <a:ext cx="489782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각 </a:t>
            </a:r>
            <a:r>
              <a:rPr kumimoji="1" lang="en-US" altLang="ko-KR" sz="1400" dirty="0"/>
              <a:t>definition</a:t>
            </a:r>
            <a:r>
              <a:rPr kumimoji="1" lang="ko-KR" altLang="en-US" sz="1400" dirty="0"/>
              <a:t>에서 표준편차 기준 상위 </a:t>
            </a:r>
            <a:r>
              <a:rPr kumimoji="1" lang="en-US" altLang="ko-KR" sz="1400" dirty="0"/>
              <a:t>30%</a:t>
            </a:r>
            <a:r>
              <a:rPr kumimoji="1" lang="ko-KR" altLang="en-US" sz="1400" dirty="0"/>
              <a:t>를 </a:t>
            </a:r>
            <a:r>
              <a:rPr kumimoji="1" lang="en-US" altLang="ko-KR" sz="1400" dirty="0"/>
              <a:t>trusted review</a:t>
            </a:r>
            <a:r>
              <a:rPr kumimoji="1" lang="ko-KR" altLang="en-US" sz="1400" dirty="0"/>
              <a:t>로 하위 </a:t>
            </a:r>
            <a:r>
              <a:rPr kumimoji="1" lang="en-US" altLang="ko-KR" sz="1400" dirty="0"/>
              <a:t>30%</a:t>
            </a:r>
            <a:r>
              <a:rPr kumimoji="1" lang="ko-KR" altLang="en-US" sz="1400" dirty="0"/>
              <a:t>를</a:t>
            </a:r>
            <a:r>
              <a:rPr kumimoji="1" lang="en-US" altLang="ko-KR" sz="1400" dirty="0"/>
              <a:t> distrusted review</a:t>
            </a:r>
            <a:r>
              <a:rPr kumimoji="1" lang="ko-KR" altLang="en-US" sz="1400" dirty="0"/>
              <a:t>로 사용하여 비교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Definition 1,2,3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rating,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sentiment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score,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correlation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Definition 4 : helpfulness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vote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(a), (b),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(c) : real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value </a:t>
            </a:r>
            <a:r>
              <a:rPr kumimoji="1" lang="ko-KR" altLang="en-US" sz="1400" dirty="0"/>
              <a:t>그래프와 유사한 양상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(d)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반대의 결과</a:t>
            </a:r>
            <a:endParaRPr kumimoji="1"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F20F2E-4004-789F-CFDE-590A2DB37A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11958"/>
          <a:stretch/>
        </p:blipFill>
        <p:spPr>
          <a:xfrm>
            <a:off x="7826246" y="4567028"/>
            <a:ext cx="2728323" cy="1903756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C0B864BA-1BA7-9A14-BA11-DF8A0F9BD854}"/>
              </a:ext>
            </a:extLst>
          </p:cNvPr>
          <p:cNvSpPr txBox="1"/>
          <p:nvPr/>
        </p:nvSpPr>
        <p:spPr>
          <a:xfrm>
            <a:off x="672050" y="509119"/>
            <a:ext cx="851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/>
            <a:r>
              <a:rPr lang="ko-KR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주요 선행 연구 리뷰</a:t>
            </a:r>
            <a:endParaRPr lang="en-US" altLang="ko-KR" sz="1800" b="0" i="0" dirty="0">
              <a:solidFill>
                <a:srgbClr val="212121"/>
              </a:solidFill>
              <a:effectLst/>
              <a:latin typeface="Lat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8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11326</TotalTime>
  <Words>1655</Words>
  <Application>Microsoft Office PowerPoint</Application>
  <PresentationFormat>와이드스크린</PresentationFormat>
  <Paragraphs>378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 Unicode MS</vt:lpstr>
      <vt:lpstr>맑은 고딕</vt:lpstr>
      <vt:lpstr>Arial</vt:lpstr>
      <vt:lpstr>Lato</vt:lpstr>
      <vt:lpstr>Office 테마</vt:lpstr>
      <vt:lpstr>영화 리뷰에서 사용자의 전문성을 고려한 경험기반 신뢰도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개인프로젝트</dc:title>
  <dc:creator>park gangmin</dc:creator>
  <cp:lastModifiedBy>park gangmin</cp:lastModifiedBy>
  <cp:revision>214</cp:revision>
  <dcterms:created xsi:type="dcterms:W3CDTF">2023-05-11T10:46:32Z</dcterms:created>
  <dcterms:modified xsi:type="dcterms:W3CDTF">2023-05-31T08:06:11Z</dcterms:modified>
</cp:coreProperties>
</file>