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54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4221B-132C-7DD5-0C48-04542614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05223-7E5A-8342-0E43-6CE3D8B31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8322E-0F2E-C54B-A24F-5E5C49F4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642EE-76AF-26B9-D759-A5AFCE67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B6329-865A-AAC9-CA7B-78448EA4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715C9-DE9A-1B55-B94C-2F13DAF2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A942C-A550-34DF-9806-9670E73B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C1941-FB58-EE74-CD4F-39249B66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F1B31-9FD4-9765-638F-B51BDDD4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EA20E-C8A2-C01C-F7D5-7375602F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07055B-1AF9-4BDB-64C5-DB4AB900C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1E3EF9-5766-6362-505F-BE2F3CA3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5DD8C-515A-937F-94EF-98F1D03A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BFCD5-64DD-1A38-8595-7B92BA8F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51E01-5ED1-AFD4-357C-39C5CB0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3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47D81-D63C-DDCC-3E95-182EE55D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24C77-FD41-821E-B10F-690F2059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9941E-B0C1-767B-8B2B-9D697D3C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2454B-246D-6EA8-DF28-BF08744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22ADB-FBEE-1862-CA18-6B539B6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636A3-36FA-D1C5-66D1-93DB3FC3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2B5AD-9EB7-FA7D-885E-136788E7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C7580-3892-3560-2BE9-2B70801E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8437B-09C9-AF09-17E9-E6D0619A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B100A-9D5F-59FC-BA1F-D89A3509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056D-97AA-AF0E-6678-CEFB21D3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EB87C-19E2-223D-E4EC-F1A2C3832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CCE13-1DBA-7AB4-5155-3AF2C32B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993E4-B8B2-5522-A44C-E515724B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975CCA-C779-5AD2-2EC0-4BE919A0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5C71B-13DB-B69E-DF44-EC4C18C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B7D9F-27FF-2031-6B5D-F02DFC1F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BBD00-0946-439F-D9E3-12C0E028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B1ABC0-FF9B-5A7D-5E82-AAA91CCC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AF725A-74DA-08EA-FD7D-2B0E0AEE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AC2AC2-14FF-26CA-F921-83EB6AD70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BA4D14-3920-C928-DADC-224AFF5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A7B45-FABB-CAA3-AD2B-9A8CCCF0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1D6235-A5EA-1CEF-5A0D-26F1E759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E8797-C71D-2092-DEEA-8300D4A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E23B8F-3638-F05A-9F16-B2E264C8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3F63C7-4DA9-894A-EE73-8F0DC06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E79B74-7969-15D4-BF7B-1170C8D7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4CEA4F-E674-B1C9-87C9-B077B22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902A06-6405-CAB8-21DD-08B5D817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89E303-1926-9E9F-3D11-51BA3C1D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5070C-1C27-CB9E-9F61-A8309EEA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3B54B-B34C-0257-AB6A-886023B2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FA6140-38D1-05F9-1569-7F495567E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8A88A2-CFB0-AD68-EB4C-FDB0679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97B1B-2461-061C-E3D6-291387B2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C5731-8B20-86A3-332F-7D4929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6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5920D-675A-DB8C-9598-4D6743B6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819AD4-E588-6C1F-B5E5-F412DFAD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B5ECC-3E1E-2A1C-0588-73750A6B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0880EB-55FB-D98E-36F7-4510CAF8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804CA-038D-7EBD-DCF1-09D7729D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E00D3-A9D1-4339-4AB0-603ABC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AAE0-81E7-A4AA-8D04-24A34CE6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41658-CCC6-4140-6F54-5B4D2C26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93D891-2B31-9290-D718-71CD6DFD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1B42-9E24-0C4D-83DA-3B48531E4269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8533-F776-B410-5DBB-34A6EEFF2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A9D10-4045-9BD1-0E4C-5051B329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25D-E77E-5948-A0F9-42FB2D3B5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76D79-F55C-AC32-5EAA-DB3FCBD13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3610"/>
            <a:ext cx="9144000" cy="1322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ПРАКТИЧЕСКАЯ РАБОТА №7</a:t>
            </a:r>
            <a:br>
              <a:rPr lang="ru-RU" sz="1800" dirty="0">
                <a:effectLst/>
                <a:latin typeface="Liberation Mono"/>
                <a:ea typeface="NSimSun" panose="02010609030101010101" pitchFamily="49" charset="-122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ПО ДИСЦИПЛИНЕ</a:t>
            </a:r>
            <a:br>
              <a:rPr lang="ru-RU" sz="1800" dirty="0">
                <a:effectLst/>
                <a:latin typeface="Liberation Mono"/>
                <a:ea typeface="NSimSun" panose="02010609030101010101" pitchFamily="49" charset="-122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«КАЧЕСТВО ПРОГРАММНО-ИНФОРМАЦИОННЫХ СИСТЕМ»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3BFED9-F3C5-DE8C-D973-D9F959C9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741" y="6212541"/>
            <a:ext cx="9144000" cy="645459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AB365-F116-2B92-AD38-5CE1071D138C}"/>
              </a:ext>
            </a:extLst>
          </p:cNvPr>
          <p:cNvSpPr txBox="1"/>
          <p:nvPr/>
        </p:nvSpPr>
        <p:spPr>
          <a:xfrm>
            <a:off x="2859741" y="120402"/>
            <a:ext cx="6096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Министерство науки и высшего образования Российской Федерации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 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Федеральное государственное бюджетное образовательное 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учреждение высшего образования 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«Владимирский государственный университет 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имени Александра Григорьевича и Николая Григорьевича Столетовых»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ВлГУ</a:t>
            </a:r>
            <a:r>
              <a:rPr lang="ru-RU" sz="1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)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0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 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Кафедра информационных систем и программной инженерии</a:t>
            </a:r>
            <a:endParaRPr lang="ru-RU" sz="1000" dirty="0">
              <a:effectLst/>
              <a:latin typeface="Liberation Mono"/>
              <a:ea typeface="NSimSun" panose="0201060903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C9818-A7B4-7D8F-559F-B24998492A57}"/>
              </a:ext>
            </a:extLst>
          </p:cNvPr>
          <p:cNvSpPr txBox="1"/>
          <p:nvPr/>
        </p:nvSpPr>
        <p:spPr>
          <a:xfrm>
            <a:off x="9690847" y="4396659"/>
            <a:ext cx="17481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Выполнил: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ст. гр. ПРИ-120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Граечев</a:t>
            </a:r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Д</a:t>
            </a:r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А</a:t>
            </a:r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.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 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 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Принял</a:t>
            </a:r>
            <a:r>
              <a:rPr lang="ru-RU" sz="1600" dirty="0"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а</a:t>
            </a:r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: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Хорошева Е. Р.</a:t>
            </a:r>
            <a:endParaRPr lang="ru-RU" sz="1600" dirty="0">
              <a:effectLst/>
              <a:latin typeface="Liberation Mono"/>
              <a:ea typeface="NSimSun" panose="0201060903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C30A-BDF9-D2FC-46E9-5C93B9245850}"/>
              </a:ext>
            </a:extLst>
          </p:cNvPr>
          <p:cNvSpPr txBox="1"/>
          <p:nvPr/>
        </p:nvSpPr>
        <p:spPr>
          <a:xfrm>
            <a:off x="1523998" y="4058105"/>
            <a:ext cx="9143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iberation Mono"/>
              </a:rPr>
              <a:t>ПРИМЕР ИСПОЛЬЗОВАНИЯ ПРИНЦИПОВ ДЕМИНГА</a:t>
            </a:r>
            <a:endParaRPr lang="ru-RU" sz="1200" dirty="0">
              <a:effectLst/>
              <a:latin typeface="Liberation Mono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06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360B0-15E6-CB9A-C275-AA3CB9A5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/>
              <a:t>Внедряйте современные методы руководства: функции руководства должны быть смещены с контроля количественных показателей на контроль качественных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EAFFA-3C58-78A5-7521-AA7EFEC0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Проведем мероприятие по внедрению принципа "Внедряйте современные методы руководства: функции руководства должны быть смещены с контроля количественных показателей на контроль качественных" в компании</a:t>
            </a:r>
            <a:r>
              <a:rPr lang="en" dirty="0"/>
              <a:t>. </a:t>
            </a:r>
            <a:r>
              <a:rPr lang="ru-RU" dirty="0"/>
              <a:t>Начнем с организации семинара, пригласив представителей отделов управления, руководителей проектов и ключевых сотрудников. На семинаре обсудим основные аспекты принципа, подчеркнем значение контроля качественных показателей в современной методологии руководства и рассмотрим успешные практики других компаний. Совместно разработаем план действий для смещения акцента с количественного контроля на качественный. Определим ключевые критерии для оценки качества работы, создадим систему мониторинга и внедрим новые методы оценки эффективности. Проведем пилотное внедрение новых методов на определенных проектах или уровнях управления. Оценим результаты, соберем обратную связь от участников и проведем обзор с участием команды проекта и руководства. При необходимости внесем корректировки в план действий. Завершим мероприятие расширением успешных практик на другие уровни управления и проекты в компании. Внедрение может включать в себя пересмотр ключевых показателей эффективности, внедрение системы непрерывного обратного сообщения или разработку более гибких методов оценки производительности. Такой подход поможет компании лучше соответствовать современным тенденциям в управлении и повысить качество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2366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9124-188D-5610-9F02-4CC005AB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Устраните барьеры между подразделениями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BDCE9-DF41-068D-4922-B5C48BBE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мероприятие по внедрению принципа "Устраните барьеры между подразделениями предприятия" в компании</a:t>
            </a:r>
            <a:r>
              <a:rPr lang="en" dirty="0"/>
              <a:t>. </a:t>
            </a:r>
            <a:r>
              <a:rPr lang="ru-RU" dirty="0"/>
              <a:t>Для начала проведем совещание с участием представителей различных подразделений, включая руководителей отделов, сотрудников и ключевых специалистов. На совещании обсудим принцип, выявим существующие барьеры между подразделениями и обозначим преимущества их устранения. Участники включат в себя представителей отделов, руководителей и тех, кто непосредственно сталкивается с </a:t>
            </a:r>
            <a:r>
              <a:rPr lang="ru-RU" dirty="0" err="1"/>
              <a:t>межподразделениями</a:t>
            </a:r>
            <a:r>
              <a:rPr lang="ru-RU" dirty="0"/>
              <a:t> в ходе работы. Совместно разработаем план действий для устранения барьеров. Определим конкретные шаги для снижения коммуникационных преград, улучшения взаимодействия и совместной работы различных подразделений. Проведем пилотное внедрение плана на конкретном проекте или в отдельном подразделении. Оценим результаты, соберем обратную связь от участников и проведем обзор с участием команды проекта и руководства. При необходимости внесем корректировки в стратегию устранения барьеров. Завершим мероприятие расширением успешных практик на другие подразделения компании. Внедрение может включать в себя создание единых платформ для обмена информацией, регулярные совместные совещания различных отделов или введение обучающих программ по взаимодействию между подразделениями. Такой подход способствует более эффективному функционированию предприятия и повышению общей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01989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4E930-7278-1E65-BB1B-C4FB182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Откажитесь от лозунгов, транспарантов и наставлений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DDC92-CC2C-0FD7-5D74-72C3AB73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мероприятие по внедрению принципа "Откажитесь от лозунгов, транспарантов и наставлений" в компании</a:t>
            </a:r>
            <a:r>
              <a:rPr lang="en" dirty="0"/>
              <a:t>. </a:t>
            </a:r>
            <a:r>
              <a:rPr lang="ru-RU" dirty="0"/>
              <a:t>Начнем с проведения воркшопа с участием сотрудников разных уровней и руководства. На воркшопе обсудим значимость отказа от лозунгов и наставлений, выделение главных принципов и ценностей компании, которые будут основой для ежедневных действий. Участники включат в себя представителей различных отделов, руководителей и сотрудников, чтобы обеспечить разнообразный взгляд на корпоративные ценности. Совместно разработаем план действий по внедрению принципа. Определим ключевые аспекты корпоративных ценностей и разработаем стратегию их внедрения в ежедневную практику. Проведем обучающие сессии для сотрудников по освоению и внедрению корпоративных ценностей в их повседневную работу. Обеспечим вовлечение всех сотрудников и руководства в процесс, создавая атмосферу обмена опытом и обсуждения ценностей. Завершим мероприятие созданием механизмов постоянного обновления и поддержания ценностей в коллективе. Внедрение может включать в себя создание внутренних коммуникационных платформ для обсуждения ценностей, организацию тематических мероприятий и регулярное проведение обзоров корпоративных ценностей. Такой подход позволит компании укрепить внутреннюю культуру и направить энергию сотрудников на реальные действия, вместо пустых лозунгов и транспарантов.</a:t>
            </a:r>
          </a:p>
        </p:txBody>
      </p:sp>
    </p:spTree>
    <p:extLst>
      <p:ext uri="{BB962C8B-B14F-4D97-AF65-F5344CB8AC3E}">
        <p14:creationId xmlns:p14="http://schemas.microsoft.com/office/powerpoint/2010/main" val="224177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6B95D-F9CD-C5DC-4940-1AA3330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Откажитесь от количественных оценок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CA3C0-2680-F203-B17D-2C6F05FF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мероприятие по внедрению принципа "Откажитесь от количественных оценок работы" в компании</a:t>
            </a:r>
            <a:r>
              <a:rPr lang="en" dirty="0"/>
              <a:t>. </a:t>
            </a:r>
            <a:r>
              <a:rPr lang="ru-RU" dirty="0"/>
              <a:t>Начнем с проведения обучающего семинара с участием руководителей, </a:t>
            </a:r>
            <a:r>
              <a:rPr lang="en" dirty="0"/>
              <a:t>HR-</a:t>
            </a:r>
            <a:r>
              <a:rPr lang="ru-RU" dirty="0"/>
              <a:t>специалистов и ключевых сотрудников. На семинаре обсудим значимость отказа от количественных оценок и переход к качественной оценке эффективности работы. Рассмотрим практические примеры компаний, успешно применяющих этот принцип. Совместно разработаем план внедрения нового подхода к оценке работы. Определим критерии качественной оценки, проведем обучающие сессии для руководителей и сотрудников по применению этих критериев в практике. Проведем пилотное внедрение нового подхода на определенном уровне или проекте. Соберем обратную связь, проведем обзор результатов с участием команды проекта и руководства, и внесем корректировки в стратегию оценки работы при необходимости. Завершим мероприятие распространением успешных практик на другие уровни и подразделения компании. Внедрение может включать в себя внедрение системы непрерывного обратного сообщения, проведение регулярных сессий обсуждения производительности с участием всех заинтересованных сторон, а также создание поддерживающей культуры, акцентирующей важность качественной работы над количественной оценкой. Такой подход способствует более полному и справедливому пониманию эффективности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85818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4F54-0051-440E-2681-2F9E264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Поддерживайте чувство профессиональной гордости в сотрудниках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9D616-B60E-1855-F5E1-CE390667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в компании мероприятие под названием "День Инновационных Достижений" для реализации принципа "Поддерживайте чувство профессиональной гордости в сотрудниках". Первым шагом будет формирование оргкомитета, который включит представителей от </a:t>
            </a:r>
            <a:r>
              <a:rPr lang="en" dirty="0"/>
              <a:t>HR </a:t>
            </a:r>
            <a:r>
              <a:rPr lang="ru-RU" dirty="0"/>
              <a:t>и руководства компании. Затем проведем собрание с сотрудниками, на котором обсудим важность гордости за профессиональные достижения. Следующим этапом будет создание яркого анонса мероприятия через внутренние коммуникационные каналы и запуск внутреннего </a:t>
            </a:r>
            <a:r>
              <a:rPr lang="ru-RU" dirty="0" err="1"/>
              <a:t>челленджа</a:t>
            </a:r>
            <a:r>
              <a:rPr lang="ru-RU" dirty="0"/>
              <a:t>, призывающего сотрудников делиться своими инновационными успехами. На самом мероприятии, "Дне Инновационных Достижений", организуем выставку инновационных проектов и идей, представленных сотрудниками. Также проведем презентации успешных кейсов и выступления сотрудников, поделившихся своим опытом. Важным этапом будет вручение наград и сертификатов за выдающиеся инновации и достижения. Это будет сопровождаться церемонией благодарности, в ходе которой сотрудники получат персональные "знаки достижений" или символы гордости, подчеркивающие индивидуальные успехи. После мероприятия проведем опрос сотрудников для оценки восприятия и сбора идей по улучшению в будущем. Кроме того, организуем круглый стол для обсуждения возможных улучшений в системе признания и поддержки достижений. Этот подход способствует улучшению морального климата и мотивации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4362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D340-11D0-16B2-72D7-838F511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Внедрите на предприятии систему образования и самосовершенствования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DAF91-5669-B053-D2D7-4A42AAFB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Внедрим систему образования "</a:t>
            </a:r>
            <a:r>
              <a:rPr lang="en" dirty="0"/>
              <a:t>Innovate </a:t>
            </a:r>
            <a:r>
              <a:rPr lang="en" dirty="0" err="1"/>
              <a:t>LearnHub</a:t>
            </a:r>
            <a:r>
              <a:rPr lang="en" dirty="0"/>
              <a:t>" </a:t>
            </a:r>
            <a:r>
              <a:rPr lang="ru-RU" dirty="0"/>
              <a:t>в компании</a:t>
            </a:r>
            <a:r>
              <a:rPr lang="en" dirty="0"/>
              <a:t>. </a:t>
            </a:r>
            <a:r>
              <a:rPr lang="ru-RU" dirty="0"/>
              <a:t>Создадим команду организаторов из представителей </a:t>
            </a:r>
            <a:r>
              <a:rPr lang="en" dirty="0"/>
              <a:t>HR, </a:t>
            </a:r>
            <a:r>
              <a:rPr lang="ru-RU" dirty="0"/>
              <a:t>образовательных специалистов и руководителей. Затем проведем собрание для обсуждения важности обучения и саморазвития. Запустим яркую внутреннюю кампанию "</a:t>
            </a:r>
            <a:r>
              <a:rPr lang="en" dirty="0"/>
              <a:t>Innovate </a:t>
            </a:r>
            <a:r>
              <a:rPr lang="en" dirty="0" err="1"/>
              <a:t>LearnHub</a:t>
            </a:r>
            <a:r>
              <a:rPr lang="en" dirty="0"/>
              <a:t>", </a:t>
            </a:r>
            <a:r>
              <a:rPr lang="ru-RU" dirty="0"/>
              <a:t>призывая сотрудников активно использовать платформу для личного и профессионального роста. Мероприятие включит запуск образовательной платформы с онлайн-курсами и вебинарами от внутренних и внешних экспертов. Поддержку будем осуществлять через вручение сертификатов и бейджей, а также организацию встреч с наставниками. Обратную связь соберем через опросы для постоянного улучшения системы образования. Внедрение включает создание центра обучения, внутренних мастер-классов и поддержку участия сотрудников во внешних образовательных программах. Этот подход содействует развитию обучающей культуры и предоставляет сотрудникам постоянные возможности роста.</a:t>
            </a:r>
          </a:p>
        </p:txBody>
      </p:sp>
    </p:spTree>
    <p:extLst>
      <p:ext uri="{BB962C8B-B14F-4D97-AF65-F5344CB8AC3E}">
        <p14:creationId xmlns:p14="http://schemas.microsoft.com/office/powerpoint/2010/main" val="410099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C1C40-6A8E-3AC5-0D27-21A98D1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Принимайте любую работу по улучшению качества продукции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81971-7151-BA34-0C83-43C8224F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внедрения принципа "Принимайте любую работу по улучшению качества продукции" в компании предпримем инициативу под названием "</a:t>
            </a:r>
            <a:r>
              <a:rPr lang="en" dirty="0"/>
              <a:t>Quality Boost Initiative". </a:t>
            </a:r>
            <a:r>
              <a:rPr lang="ru-RU" dirty="0"/>
              <a:t>Начнем с формирования команды по качеству, объединяя представителей отделов производства, технической поддержки и контроля качества. С целью ознакомления сотрудников с идеей и важностью их вовлечения в улучшение качества продукции, организуем презентации на собраниях и создадим информационные материалы о мероприятии. Основным этапом станет идейный марафон, где сотрудники будут приглашены делиться своими предложениями по улучшению качества продукции. Запустим платформу для сбора идей, оценим и выберем наилучшие, а затем сформируем проектные группы, включающие авторов лучших идей, технических экспертов и руководителей производства. Для обеспечения эффективности процесса, проведем обучающие семинары и мастер-классы, а также предоставим поддержку проектным группам со стороны руководства и необходимые ресурсы. Важным шагом будет регулярная обратная связь с участниками, оценка внедренных улучшений и проведение публичных мероприятий, посвященных успешным проектам и достижениям. Внедрение данного принципа может включать создание электронной платформы для идей, организацию образовательных мероприятий и внедрение системы поощрения сотрудников за активное участие в улучшении качества продукции. Такой комплексный подход позволит активизировать участие сотрудников в процессе улучшения качества продукции и создать более эффективные рабочие практики.</a:t>
            </a:r>
          </a:p>
        </p:txBody>
      </p:sp>
    </p:spTree>
    <p:extLst>
      <p:ext uri="{BB962C8B-B14F-4D97-AF65-F5344CB8AC3E}">
        <p14:creationId xmlns:p14="http://schemas.microsoft.com/office/powerpoint/2010/main" val="138021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6ED64-2B92-8DB1-95CB-42594079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F015-B74D-FE91-F881-FB0F95C5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Внедрение принципов Деминга в компанию "</a:t>
            </a:r>
            <a:r>
              <a:rPr lang="en" dirty="0"/>
              <a:t>N Innovate Solutions" </a:t>
            </a:r>
            <a:r>
              <a:rPr lang="ru-RU" dirty="0"/>
              <a:t>представляет собой стратегический подход к улучшению качества и эффективности бизнес-процессов. Создание мероприятий, таких как "День Инновационных Достижений", "</a:t>
            </a:r>
            <a:r>
              <a:rPr lang="en" dirty="0"/>
              <a:t>Innovate </a:t>
            </a:r>
            <a:r>
              <a:rPr lang="en" dirty="0" err="1"/>
              <a:t>LearnHub</a:t>
            </a:r>
            <a:r>
              <a:rPr lang="en" dirty="0"/>
              <a:t>" </a:t>
            </a:r>
            <a:r>
              <a:rPr lang="ru-RU" dirty="0"/>
              <a:t>и "</a:t>
            </a:r>
            <a:r>
              <a:rPr lang="en" dirty="0"/>
              <a:t>Quality Boost Initiative", </a:t>
            </a:r>
            <a:r>
              <a:rPr lang="ru-RU" dirty="0"/>
              <a:t>способствует укреплению корпоративной культуры, повышению мотивации сотрудников и сосредотачивается на постоянном развитии и улучшении результатов.</a:t>
            </a:r>
          </a:p>
          <a:p>
            <a:pPr marL="0" indent="0" algn="just">
              <a:buNone/>
            </a:pPr>
            <a:r>
              <a:rPr lang="ru-RU" dirty="0"/>
              <a:t>Эти инициативы не только содействуют достижению высоких стандартов качества продукции, но и активизируют вовлеченность персонала в процесс принятия решений и постоянного обучения. Поддерживая философию Деминга, компания стремится к постоянному совершенствованию, развитию сотрудников и укреплению позиций на рынке, создавая благоприятную среду для инноваций и эффективного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9514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E34A-3B4D-C896-ECA8-93ED04B9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CBBEA-5A58-D17B-C3CF-D209CAD4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" b="0" i="0" dirty="0">
                <a:effectLst/>
                <a:latin typeface="Söhne"/>
              </a:rPr>
              <a:t>”N” - </a:t>
            </a:r>
            <a:r>
              <a:rPr lang="ru-RU" b="0" i="0" dirty="0">
                <a:effectLst/>
                <a:latin typeface="Söhne"/>
              </a:rPr>
              <a:t>инновационная </a:t>
            </a:r>
            <a:r>
              <a:rPr lang="en" b="0" i="0" dirty="0">
                <a:effectLst/>
                <a:latin typeface="Söhne"/>
              </a:rPr>
              <a:t>IT-</a:t>
            </a:r>
            <a:r>
              <a:rPr lang="ru-RU" b="0" i="0" dirty="0">
                <a:effectLst/>
                <a:latin typeface="Söhne"/>
              </a:rPr>
              <a:t>компания, специализирующаяся на разработке передовых программных продуктов и технологических решений для предприятий малого и среднего бизнеса. Компания фокусируется на создании интеллектуальных решений, таких как системы управления, аналитические платформы и мобильные приложения, чтобы помочь клиентам повысить эффективность своего бизнеса. ”</a:t>
            </a:r>
            <a:r>
              <a:rPr lang="en" b="0" i="0" dirty="0">
                <a:effectLst/>
                <a:latin typeface="Söhne"/>
              </a:rPr>
              <a:t>N” </a:t>
            </a:r>
            <a:r>
              <a:rPr lang="ru-RU" b="0" i="0" dirty="0">
                <a:effectLst/>
                <a:latin typeface="Söhne"/>
              </a:rPr>
              <a:t>стремится к инновационному подходу в разработке ПО, внедряя передовые технологии, такие как искусственный интеллект, </a:t>
            </a:r>
            <a:r>
              <a:rPr lang="ru-RU" b="0" i="0" dirty="0" err="1">
                <a:effectLst/>
                <a:latin typeface="Söhne"/>
              </a:rPr>
              <a:t>блокчейн</a:t>
            </a:r>
            <a:r>
              <a:rPr lang="ru-RU" b="0" i="0" dirty="0">
                <a:effectLst/>
                <a:latin typeface="Söhne"/>
              </a:rPr>
              <a:t> и интернет вещей, чтобы создавать решения, отвечающие современным требованиям бизнеса. Компания также активно применяет принципы управления качеством, стремясь к постоянному улучшению процессов и достижению выдающихся результатов для своих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29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C0A48-AA40-72D9-900B-780CC2D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Деминга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21478-9BA3-CA28-8941-4C260E6A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Söhne"/>
              </a:rPr>
              <a:t>Принципы Деминга (или методы управления качеством Деминга) — это набор идей и стратегий для улучшения качества продукции и процессов производства. Эти принципы были предложены великим японским ученым по управлению Уильямом Эдвардом Демингом, который сделал значительный вклад в развитие японской и мировой промышленности после Второй мировой войны.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0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4BED7-A62D-4BDA-CBF0-54E95293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Постоянно совершенствуйте качество товаров и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4464E-30E0-366E-8DA3-7C633177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Для совершенствования качества товаров и услуг можно проводить ретроспективы. В них участники в составе разработчиков, тестировщиков, руководства и аналитиков будет предоставлять информацию о том, что они успели сделать за отведенное время и какие у них возникали проблемы. После этого будет проходить обсуждение желаемых изменений и улучшений, которые позволят усовершенствовать качество товаров и услуг на уровне создания данных товаров или услуг.</a:t>
            </a:r>
          </a:p>
        </p:txBody>
      </p:sp>
    </p:spTree>
    <p:extLst>
      <p:ext uri="{BB962C8B-B14F-4D97-AF65-F5344CB8AC3E}">
        <p14:creationId xmlns:p14="http://schemas.microsoft.com/office/powerpoint/2010/main" val="22496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CACEF-C939-F49E-C0B2-3647E28E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Примите новую философию во всем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F53EA-6420-BDBC-4E37-047A5638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4000" b="0" i="0" dirty="0">
                <a:effectLst/>
                <a:latin typeface="Söhne"/>
              </a:rPr>
              <a:t>Организуем семинар по внедрению </a:t>
            </a:r>
            <a:r>
              <a:rPr lang="en" sz="4000" b="0" i="0" dirty="0">
                <a:effectLst/>
                <a:latin typeface="Söhne"/>
              </a:rPr>
              <a:t>Agile-</a:t>
            </a:r>
            <a:r>
              <a:rPr lang="ru-RU" sz="4000" b="0" i="0" dirty="0">
                <a:effectLst/>
                <a:latin typeface="Söhne"/>
              </a:rPr>
              <a:t>подходов в разработку. Подготовка включает определение основ </a:t>
            </a:r>
            <a:r>
              <a:rPr lang="en" sz="4000" b="0" i="0" dirty="0">
                <a:effectLst/>
                <a:latin typeface="Söhne"/>
              </a:rPr>
              <a:t>Agile, </a:t>
            </a:r>
            <a:r>
              <a:rPr lang="ru-RU" sz="4000" b="0" i="0" dirty="0">
                <a:effectLst/>
                <a:latin typeface="Söhne"/>
              </a:rPr>
              <a:t>создание презентации и образцов успешного применения в других компаниях. В процессе участие всех членов команды, включая разработчиков, тестировщиков, аналитиков и руководителей проекта. На семинаре представим основы </a:t>
            </a:r>
            <a:r>
              <a:rPr lang="en" sz="4000" b="0" i="0" dirty="0">
                <a:effectLst/>
                <a:latin typeface="Söhne"/>
              </a:rPr>
              <a:t>Agile, </a:t>
            </a:r>
            <a:r>
              <a:rPr lang="ru-RU" sz="4000" b="0" i="0" dirty="0">
                <a:effectLst/>
                <a:latin typeface="Söhne"/>
              </a:rPr>
              <a:t>обсудим преимущества и рассмотрим успешные кейсы. Следующим шагом будет разработка плана внедрения </a:t>
            </a:r>
            <a:r>
              <a:rPr lang="en" sz="4000" b="0" i="0" dirty="0">
                <a:effectLst/>
                <a:latin typeface="Söhne"/>
              </a:rPr>
              <a:t>Agile. </a:t>
            </a:r>
            <a:r>
              <a:rPr lang="ru-RU" sz="4000" b="0" i="0" dirty="0">
                <a:effectLst/>
                <a:latin typeface="Söhne"/>
              </a:rPr>
              <a:t>Совместно создадим шаги для внедрения в текущие проекты, определим ключевые роли и ответственных. Выберем проект для пилотного внедрения, обучим команду основам </a:t>
            </a:r>
            <a:r>
              <a:rPr lang="en" sz="4000" b="0" i="0" dirty="0">
                <a:effectLst/>
                <a:latin typeface="Söhne"/>
              </a:rPr>
              <a:t>Agile </a:t>
            </a:r>
            <a:r>
              <a:rPr lang="ru-RU" sz="4000" b="0" i="0" dirty="0">
                <a:effectLst/>
                <a:latin typeface="Söhne"/>
              </a:rPr>
              <a:t>и проведем первые итерации. Далее проведем оценку результатов с сбором обратной связи и регулярные обзоры. При необходимости корректируем план. Завершим мероприятие масштабированием </a:t>
            </a:r>
            <a:r>
              <a:rPr lang="en" sz="4000" b="0" i="0" dirty="0">
                <a:effectLst/>
                <a:latin typeface="Söhne"/>
              </a:rPr>
              <a:t>Agile, </a:t>
            </a:r>
            <a:r>
              <a:rPr lang="ru-RU" sz="4000" b="0" i="0" dirty="0">
                <a:effectLst/>
                <a:latin typeface="Söhne"/>
              </a:rPr>
              <a:t>распространением успешных практик на другие проекты и обучением других команд основам </a:t>
            </a:r>
            <a:r>
              <a:rPr lang="en" sz="4000" b="0" i="0" dirty="0">
                <a:effectLst/>
                <a:latin typeface="Söhne"/>
              </a:rPr>
              <a:t>Agile.</a:t>
            </a:r>
            <a:r>
              <a:rPr lang="ru-RU" sz="4000" b="0" i="0" dirty="0">
                <a:effectLst/>
                <a:latin typeface="Söhne"/>
              </a:rPr>
              <a:t> Это мероприятие способствует принятию новой философии в разработке, стимулирует культуру гибкости и инноваций, а также активизирует сотрудников в совместном поиске оптимальных подходов в работе.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30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C57A9-C4AC-7967-1847-27AB54F4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Откажитесь от массового контроля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11A26-DA21-9CBC-15FC-45067000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семинар по внедрению принципа "Откажитесь от массового контроля" в рамках компании</a:t>
            </a:r>
            <a:r>
              <a:rPr lang="en" dirty="0"/>
              <a:t>. </a:t>
            </a:r>
            <a:r>
              <a:rPr lang="ru-RU" dirty="0"/>
              <a:t>Для начала определим ключевые аспекты принципа и его применимость в нашем контексте. Проведем обсуждение того, как принцип может быть адаптирован к текущим проектам, и выявим возможности для перехода от массового контроля к более гибким методам. Следующим шагом разработаем план действий для постепенного отказа от массового контроля. Вовлечем в этот процесс все уровни сотрудников, включая руководство, чтобы обеспечить поддержку и понимание изменений. Выберем проект для начальной фазы отказа от массового контроля и определим ключевые этапы. Проведем пилотное внедрение принципа, оценим результаты и соберем обратную связь от команды. При необходимости внесем корректировки в план действий. Затем масштабируем успешные практики на другие проекты, обеспечивая поддержку и обучение сотрудников в новой философии без массового контроля. Это мероприятие способствует изменению подходов к контролю и стимулирует более гибкие и эффективные методы в компании</a:t>
            </a:r>
            <a:r>
              <a:rPr lang="en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1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CFC68-98CB-42A7-FC98-09B04053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/>
              <a:t>Откажитесь от партнерских отношениях, основанных только на цене продукции, установите долгосрочные партнерский отношения, уменьшайте число поставщиков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6A494-BA2C-091E-FBB4-E0AB686F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Проведем мероприятие по внедрению принципа "Откажитесь от партнерских отношений, основанных только на цене продукции, установите долгосрочные партнерские отношения, уменьшайте число поставщиков" в компании</a:t>
            </a:r>
            <a:r>
              <a:rPr lang="en" dirty="0"/>
              <a:t>. </a:t>
            </a:r>
            <a:r>
              <a:rPr lang="ru-RU" dirty="0"/>
              <a:t> Для начала проведем обучающий семинар для сотрудников, где рассмотрим принцип, его преимущества и примеры успешной реализации в других компаниях. В мероприятии примут участие представители разных отделов, включая закупки, производство и руководство. Разработаем план по установлению долгосрочных партнерских отношений с поставщиками. Определим ключевые критерии выбора партнеров и выработаем критерии оценки их долгосрочной устойчивости. Участники мероприятия включат в себя представителей отделов закупок, производства и верхнего руководства. Проведем пилотное внедрение принципа с выбранными партнерами, оценим результаты и проведем обзор с участием команды проекта и руководства. При необходимости внесем корректировки в стратегию долгосрочных партнерских отношений. Далее распространим успешные практики на других поставщиков, уменьшая число поставщиков и укрепляя долгосрочные отношения. Мероприятие поддержит вовлечение всех уровней сотрудников и позволит компании</a:t>
            </a:r>
            <a:r>
              <a:rPr lang="en" dirty="0"/>
              <a:t> </a:t>
            </a:r>
            <a:r>
              <a:rPr lang="ru-RU" dirty="0"/>
              <a:t>создать более устойчивые и выгодные партнерства.</a:t>
            </a:r>
          </a:p>
        </p:txBody>
      </p:sp>
    </p:spTree>
    <p:extLst>
      <p:ext uri="{BB962C8B-B14F-4D97-AF65-F5344CB8AC3E}">
        <p14:creationId xmlns:p14="http://schemas.microsoft.com/office/powerpoint/2010/main" val="374824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8E22E-17B3-34E7-0356-E02BFF33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Постоянно совершенствуйте систему производства и обслуживания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5A83C-9142-3E94-BF8E-8AFACBE2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мероприятие по внедрению принципа "Постоянно совершенствуйте систему производства и обслуживания" в компании</a:t>
            </a:r>
            <a:r>
              <a:rPr lang="en" dirty="0"/>
              <a:t>. </a:t>
            </a:r>
            <a:r>
              <a:rPr lang="ru-RU" dirty="0"/>
              <a:t>Проведем семинар с участием команды производства, обслуживания и руководства. В ходе семинара выявим основные аспекты принципа, обсудим преимущества его применения и проанализируем успешные кейсы в других компаниях. Участники включат в себя производственных специалистов, обслуживающий персонал и руководителей проектов. Совместно разработаем план действий по постоянному совершенствованию системы производства и обслуживания. Определим ключевые показатели эффективности (</a:t>
            </a:r>
            <a:r>
              <a:rPr lang="en" dirty="0"/>
              <a:t>KPI), </a:t>
            </a:r>
            <a:r>
              <a:rPr lang="ru-RU" dirty="0"/>
              <a:t>создадим систему обратной связи и механизмы регулярного обновления процессов.  Проведем пилотное внедрение плана на определенном производственном или обслуживающем участке. Оценим результаты, проведем обзор с участием команды проекта и руководства, и при необходимости внесем корректировки. Завершим мероприятие масштабированием успешных практик на другие участки производства и обслуживания. Это мероприятие позволит создать систему непрерывного улучшения, вовлекая в процесс сотрудников разных уровней и направлений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7733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EA38B-179D-9597-E5F2-1E0D773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Применяйте современные методы обучения персонала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65E98-00E0-D45D-4450-1AF27E80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Организуем мероприятие по внедрению принципа "Применяйте современные методы обучения персонала" в компании</a:t>
            </a:r>
            <a:r>
              <a:rPr lang="en" dirty="0"/>
              <a:t>. </a:t>
            </a:r>
            <a:r>
              <a:rPr lang="ru-RU" dirty="0"/>
              <a:t>Начнем с проведения семинара, на котором будут присутствовать представители отделов обучения, руководства и ключевых специалистов. На семинаре обсудим основные аспекты принципа, выделим преимущества использования современных методов обучения и проанализируем успешные практики других компаний. Участники включат в себя представителей отделов обучения, </a:t>
            </a:r>
            <a:r>
              <a:rPr lang="en" dirty="0"/>
              <a:t>HR-</a:t>
            </a:r>
            <a:r>
              <a:rPr lang="ru-RU" dirty="0"/>
              <a:t>специалистов и руководителей проектов. Совместно разработаем план внедрения современных методов обучения. Определим цели и задачи, выберем подходящие технологии, такие как онлайн-курсы, вебинары, интерактивные тренинги и другие.  Проведем пилотные обучающие мероприятия с применением выбранных методов. Оценим эффективность, соберем обратную связь от участников и проведем обзор результатов с участием команды проекта и руководства. Завершим мероприятие расширением применения успешных методов обучения на другие подразделения компании. Внедрение может включать в себя создание корпоративной платформы для онлайн-обучения, организацию регулярных вебинаров или использование интерактивных тренажеров. Такой подход поможет обеспечить эффективное обучение персонала, соответствующее современным тенденциям и потребностям.</a:t>
            </a:r>
          </a:p>
        </p:txBody>
      </p:sp>
    </p:spTree>
    <p:extLst>
      <p:ext uri="{BB962C8B-B14F-4D97-AF65-F5344CB8AC3E}">
        <p14:creationId xmlns:p14="http://schemas.microsoft.com/office/powerpoint/2010/main" val="8579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2557</Words>
  <Application>Microsoft Macintosh PowerPoint</Application>
  <PresentationFormat>Широкоэкранный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Liberation Mono</vt:lpstr>
      <vt:lpstr>Söhne</vt:lpstr>
      <vt:lpstr>Times New Roman</vt:lpstr>
      <vt:lpstr>Тема Office</vt:lpstr>
      <vt:lpstr>ПРАКТИЧЕСКАЯ РАБОТА №7 ПО ДИСЦИПЛИНЕ «КАЧЕСТВО ПРОГРАММНО-ИНФОРМАЦИОННЫХ СИСТЕМ»</vt:lpstr>
      <vt:lpstr>Описание предметной области</vt:lpstr>
      <vt:lpstr>Принципы Деминга</vt:lpstr>
      <vt:lpstr>Постоянно совершенствуйте качество товаров и услуг</vt:lpstr>
      <vt:lpstr>Примите новую философию во всем</vt:lpstr>
      <vt:lpstr>Откажитесь от массового контроля</vt:lpstr>
      <vt:lpstr>Откажитесь от партнерских отношениях, основанных только на цене продукции, установите долгосрочные партнерский отношения, уменьшайте число поставщиков</vt:lpstr>
      <vt:lpstr>Постоянно совершенствуйте систему производства и обслуживания</vt:lpstr>
      <vt:lpstr>Применяйте современные методы обучения персонала</vt:lpstr>
      <vt:lpstr>Внедряйте современные методы руководства: функции руководства должны быть смещены с контроля количественных показателей на контроль качественных</vt:lpstr>
      <vt:lpstr>Устраните барьеры между подразделениями предприятия</vt:lpstr>
      <vt:lpstr>Откажитесь от лозунгов, транспарантов и наставлений</vt:lpstr>
      <vt:lpstr>Откажитесь от количественных оценок работы</vt:lpstr>
      <vt:lpstr>Поддерживайте чувство профессиональной гордости в сотрудниках</vt:lpstr>
      <vt:lpstr>Внедрите на предприятии систему образования и самосовершенствования сотрудников</vt:lpstr>
      <vt:lpstr>Принимайте любую работу по улучшению качества продукции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№7 ПО ДИСЦИПЛИНЕ «КАЧЕСТВО ПРОГРАММНО-ИНФОРМАЦИОННЫХ СИСТЕМ»</dc:title>
  <dc:creator>aga chase</dc:creator>
  <cp:lastModifiedBy>aga chase</cp:lastModifiedBy>
  <cp:revision>27</cp:revision>
  <dcterms:created xsi:type="dcterms:W3CDTF">2023-12-17T15:51:04Z</dcterms:created>
  <dcterms:modified xsi:type="dcterms:W3CDTF">2023-12-17T19:32:59Z</dcterms:modified>
</cp:coreProperties>
</file>