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3341"/>
    <a:srgbClr val="3F5879"/>
    <a:srgbClr val="486489"/>
    <a:srgbClr val="663F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1"/>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949E9-1117-40B5-85C1-0F5543812598}" type="datetimeFigureOut">
              <a:rPr lang="ru-RU" smtClean="0"/>
              <a:t>18.09.2023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3DC6E-E4D3-4649-8EE9-8254C20638DC}" type="slidenum">
              <a:rPr lang="ru-RU" smtClean="0"/>
              <a:t>‹#›</a:t>
            </a:fld>
            <a:endParaRPr lang="ru-RU"/>
          </a:p>
        </p:txBody>
      </p:sp>
    </p:spTree>
    <p:extLst>
      <p:ext uri="{BB962C8B-B14F-4D97-AF65-F5344CB8AC3E}">
        <p14:creationId xmlns:p14="http://schemas.microsoft.com/office/powerpoint/2010/main" val="81821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D3FDFB60-5F61-ABEA-8AFB-D3FBCB8744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Заголовок 1">
            <a:extLst>
              <a:ext uri="{FF2B5EF4-FFF2-40B4-BE49-F238E27FC236}">
                <a16:creationId xmlns:a16="http://schemas.microsoft.com/office/drawing/2014/main" id="{DC7CAD71-9A0A-9D10-6AF9-5E393DE079DD}"/>
              </a:ext>
            </a:extLst>
          </p:cNvPr>
          <p:cNvSpPr>
            <a:spLocks noGrp="1"/>
          </p:cNvSpPr>
          <p:nvPr>
            <p:ph type="ctrTitle"/>
          </p:nvPr>
        </p:nvSpPr>
        <p:spPr>
          <a:xfrm>
            <a:off x="1524000" y="1122363"/>
            <a:ext cx="9144000" cy="2387600"/>
          </a:xfrm>
        </p:spPr>
        <p:txBody>
          <a:bodyPr anchor="b">
            <a:normAutofit/>
          </a:bodyPr>
          <a:lstStyle>
            <a:lvl1pPr algn="ctr">
              <a:defRPr sz="7200" b="1">
                <a:solidFill>
                  <a:srgbClr val="533341"/>
                </a:solidFill>
              </a:defRPr>
            </a:lvl1pPr>
          </a:lstStyle>
          <a:p>
            <a:r>
              <a:rPr lang="ru-RU" dirty="0"/>
              <a:t>Образец заголовка</a:t>
            </a:r>
            <a:endParaRPr lang="ru-UA" dirty="0"/>
          </a:p>
        </p:txBody>
      </p:sp>
      <p:sp>
        <p:nvSpPr>
          <p:cNvPr id="3" name="Подзаголовок 2">
            <a:extLst>
              <a:ext uri="{FF2B5EF4-FFF2-40B4-BE49-F238E27FC236}">
                <a16:creationId xmlns:a16="http://schemas.microsoft.com/office/drawing/2014/main" id="{49F14808-F260-59E7-CCFD-B735BEF126A0}"/>
              </a:ext>
            </a:extLst>
          </p:cNvPr>
          <p:cNvSpPr>
            <a:spLocks noGrp="1"/>
          </p:cNvSpPr>
          <p:nvPr>
            <p:ph type="subTitle" idx="1"/>
          </p:nvPr>
        </p:nvSpPr>
        <p:spPr>
          <a:xfrm>
            <a:off x="1524000" y="3602038"/>
            <a:ext cx="9144000" cy="1655762"/>
          </a:xfrm>
        </p:spPr>
        <p:txBody>
          <a:bodyPr/>
          <a:lstStyle>
            <a:lvl1pPr marL="0" indent="0" algn="ctr">
              <a:buNone/>
              <a:defRPr sz="2400" b="1">
                <a:solidFill>
                  <a:srgbClr val="3F58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Образец подзаголовка</a:t>
            </a:r>
            <a:endParaRPr lang="ru-UA" dirty="0"/>
          </a:p>
        </p:txBody>
      </p:sp>
      <p:sp>
        <p:nvSpPr>
          <p:cNvPr id="4" name="Дата 3">
            <a:extLst>
              <a:ext uri="{FF2B5EF4-FFF2-40B4-BE49-F238E27FC236}">
                <a16:creationId xmlns:a16="http://schemas.microsoft.com/office/drawing/2014/main" id="{41286B23-B9C9-F12F-D6EE-4EA487CB02F1}"/>
              </a:ext>
            </a:extLst>
          </p:cNvPr>
          <p:cNvSpPr>
            <a:spLocks noGrp="1"/>
          </p:cNvSpPr>
          <p:nvPr>
            <p:ph type="dt" sz="half" idx="10"/>
          </p:nvPr>
        </p:nvSpPr>
        <p:spPr/>
        <p:txBody>
          <a:bodyPr/>
          <a:lstStyle/>
          <a:p>
            <a:fld id="{1DFED44A-A195-40E6-988A-C5A4C4F17B4C}" type="datetime1">
              <a:rPr lang="LID4096" smtClean="0"/>
              <a:t>09/18/2023</a:t>
            </a:fld>
            <a:endParaRPr lang="ru-UA"/>
          </a:p>
        </p:txBody>
      </p:sp>
      <p:sp>
        <p:nvSpPr>
          <p:cNvPr id="5" name="Нижний колонтитул 4">
            <a:extLst>
              <a:ext uri="{FF2B5EF4-FFF2-40B4-BE49-F238E27FC236}">
                <a16:creationId xmlns:a16="http://schemas.microsoft.com/office/drawing/2014/main" id="{8BAAB207-35B9-0525-EC30-38AE543517F6}"/>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ED36CE3A-E28F-A395-AAF4-55AC6A5CC35A}"/>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415338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98D8EB-BDF6-C6C6-F7ED-D4BE5C62EAC1}"/>
              </a:ext>
            </a:extLst>
          </p:cNvPr>
          <p:cNvSpPr>
            <a:spLocks noGrp="1"/>
          </p:cNvSpPr>
          <p:nvPr>
            <p:ph type="title"/>
          </p:nvPr>
        </p:nvSpPr>
        <p:spPr/>
        <p:txBody>
          <a:bodyPr/>
          <a:lstStyle/>
          <a:p>
            <a:r>
              <a:rPr lang="ru-RU"/>
              <a:t>Образец заголовка</a:t>
            </a:r>
            <a:endParaRPr lang="ru-UA"/>
          </a:p>
        </p:txBody>
      </p:sp>
      <p:sp>
        <p:nvSpPr>
          <p:cNvPr id="3" name="Вертикальный текст 2">
            <a:extLst>
              <a:ext uri="{FF2B5EF4-FFF2-40B4-BE49-F238E27FC236}">
                <a16:creationId xmlns:a16="http://schemas.microsoft.com/office/drawing/2014/main" id="{8E98C41F-F7FE-A277-4781-E804576BF3A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BD367072-0B35-09BC-4C6A-E18F56A3BF86}"/>
              </a:ext>
            </a:extLst>
          </p:cNvPr>
          <p:cNvSpPr>
            <a:spLocks noGrp="1"/>
          </p:cNvSpPr>
          <p:nvPr>
            <p:ph type="dt" sz="half" idx="10"/>
          </p:nvPr>
        </p:nvSpPr>
        <p:spPr/>
        <p:txBody>
          <a:bodyPr/>
          <a:lstStyle/>
          <a:p>
            <a:fld id="{C43E41E2-50B1-413E-A92C-5407F94E5E87}" type="datetime1">
              <a:rPr lang="LID4096" smtClean="0"/>
              <a:t>09/18/2023</a:t>
            </a:fld>
            <a:endParaRPr lang="ru-UA"/>
          </a:p>
        </p:txBody>
      </p:sp>
      <p:sp>
        <p:nvSpPr>
          <p:cNvPr id="5" name="Нижний колонтитул 4">
            <a:extLst>
              <a:ext uri="{FF2B5EF4-FFF2-40B4-BE49-F238E27FC236}">
                <a16:creationId xmlns:a16="http://schemas.microsoft.com/office/drawing/2014/main" id="{65CCF250-DD0B-E4EB-BE7C-0C7C402A27A4}"/>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D9AEB394-E0C7-7024-9D61-CADF1C0B72D4}"/>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57598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43DE0B0-5B0C-2371-5B3E-B11A18471F5E}"/>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UA"/>
          </a:p>
        </p:txBody>
      </p:sp>
      <p:sp>
        <p:nvSpPr>
          <p:cNvPr id="3" name="Вертикальный текст 2">
            <a:extLst>
              <a:ext uri="{FF2B5EF4-FFF2-40B4-BE49-F238E27FC236}">
                <a16:creationId xmlns:a16="http://schemas.microsoft.com/office/drawing/2014/main" id="{CF66EC76-B1CD-AD23-29D4-5669FF82763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1385B3CF-5E36-CC7D-9535-6E4A9DA404B7}"/>
              </a:ext>
            </a:extLst>
          </p:cNvPr>
          <p:cNvSpPr>
            <a:spLocks noGrp="1"/>
          </p:cNvSpPr>
          <p:nvPr>
            <p:ph type="dt" sz="half" idx="10"/>
          </p:nvPr>
        </p:nvSpPr>
        <p:spPr/>
        <p:txBody>
          <a:bodyPr/>
          <a:lstStyle/>
          <a:p>
            <a:fld id="{91709A9D-647C-47AD-B52C-BD4553CF6B93}" type="datetime1">
              <a:rPr lang="LID4096" smtClean="0"/>
              <a:t>09/18/2023</a:t>
            </a:fld>
            <a:endParaRPr lang="ru-UA"/>
          </a:p>
        </p:txBody>
      </p:sp>
      <p:sp>
        <p:nvSpPr>
          <p:cNvPr id="5" name="Нижний колонтитул 4">
            <a:extLst>
              <a:ext uri="{FF2B5EF4-FFF2-40B4-BE49-F238E27FC236}">
                <a16:creationId xmlns:a16="http://schemas.microsoft.com/office/drawing/2014/main" id="{3BC18915-3361-FCC2-9DE3-93F8A91145E0}"/>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649F60F3-7A4F-78A6-D307-C8B662E0C5E1}"/>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216630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19D405-41F8-A522-2671-1DF43D6C6349}"/>
              </a:ext>
            </a:extLst>
          </p:cNvPr>
          <p:cNvSpPr>
            <a:spLocks noGrp="1"/>
          </p:cNvSpPr>
          <p:nvPr>
            <p:ph type="title"/>
          </p:nvPr>
        </p:nvSpPr>
        <p:spPr/>
        <p:txBody>
          <a:bodyPr/>
          <a:lstStyle/>
          <a:p>
            <a:r>
              <a:rPr lang="ru-RU"/>
              <a:t>Образец заголовка</a:t>
            </a:r>
            <a:endParaRPr lang="ru-UA"/>
          </a:p>
        </p:txBody>
      </p:sp>
      <p:sp>
        <p:nvSpPr>
          <p:cNvPr id="3" name="Объект 2">
            <a:extLst>
              <a:ext uri="{FF2B5EF4-FFF2-40B4-BE49-F238E27FC236}">
                <a16:creationId xmlns:a16="http://schemas.microsoft.com/office/drawing/2014/main" id="{48C7254F-3F2B-D499-BD77-DC8621BAC9F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05813BF5-A80C-8440-2C50-D6364EE04A8F}"/>
              </a:ext>
            </a:extLst>
          </p:cNvPr>
          <p:cNvSpPr>
            <a:spLocks noGrp="1"/>
          </p:cNvSpPr>
          <p:nvPr>
            <p:ph type="dt" sz="half" idx="10"/>
          </p:nvPr>
        </p:nvSpPr>
        <p:spPr>
          <a:xfrm>
            <a:off x="8610600" y="6367559"/>
            <a:ext cx="2743200" cy="365125"/>
          </a:xfrm>
        </p:spPr>
        <p:txBody>
          <a:bodyPr/>
          <a:lstStyle/>
          <a:p>
            <a:fld id="{21D598F8-DD38-437B-BAEC-13A3916F8933}" type="datetime1">
              <a:rPr lang="LID4096" smtClean="0"/>
              <a:t>09/18/2023</a:t>
            </a:fld>
            <a:endParaRPr lang="ru-UA"/>
          </a:p>
        </p:txBody>
      </p:sp>
      <p:sp>
        <p:nvSpPr>
          <p:cNvPr id="5" name="Нижний колонтитул 4">
            <a:extLst>
              <a:ext uri="{FF2B5EF4-FFF2-40B4-BE49-F238E27FC236}">
                <a16:creationId xmlns:a16="http://schemas.microsoft.com/office/drawing/2014/main" id="{A157A006-713A-02D7-D8D2-1FEDCB413FE7}"/>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EB7892A7-B905-B831-B546-267240AFF569}"/>
              </a:ext>
            </a:extLst>
          </p:cNvPr>
          <p:cNvSpPr>
            <a:spLocks noGrp="1"/>
          </p:cNvSpPr>
          <p:nvPr>
            <p:ph type="sldNum" sz="quarter" idx="12"/>
          </p:nvPr>
        </p:nvSpPr>
        <p:spPr>
          <a:xfrm>
            <a:off x="119932" y="6176964"/>
            <a:ext cx="489668" cy="555720"/>
          </a:xfrm>
        </p:spPr>
        <p:txBody>
          <a:bodyPr/>
          <a:lstStyle>
            <a:lvl1pPr>
              <a:defRPr sz="2000" b="1">
                <a:solidFill>
                  <a:schemeClr val="bg1"/>
                </a:solidFill>
              </a:defRPr>
            </a:lvl1pPr>
          </a:lstStyle>
          <a:p>
            <a:fld id="{2890CAFC-B363-43FD-87FB-EA39534A78AA}" type="slidenum">
              <a:rPr lang="ru-UA" smtClean="0"/>
              <a:pPr/>
              <a:t>‹#›</a:t>
            </a:fld>
            <a:endParaRPr lang="ru-UA" dirty="0"/>
          </a:p>
        </p:txBody>
      </p:sp>
    </p:spTree>
    <p:extLst>
      <p:ext uri="{BB962C8B-B14F-4D97-AF65-F5344CB8AC3E}">
        <p14:creationId xmlns:p14="http://schemas.microsoft.com/office/powerpoint/2010/main" val="311863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DB3C75-59B4-45A4-8852-7DAE6001002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UA"/>
          </a:p>
        </p:txBody>
      </p:sp>
      <p:sp>
        <p:nvSpPr>
          <p:cNvPr id="3" name="Текст 2">
            <a:extLst>
              <a:ext uri="{FF2B5EF4-FFF2-40B4-BE49-F238E27FC236}">
                <a16:creationId xmlns:a16="http://schemas.microsoft.com/office/drawing/2014/main" id="{A409D9F6-4F65-162C-2B8C-CCF764408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9FA40A8-8873-F77A-1B4D-062732FD9AB3}"/>
              </a:ext>
            </a:extLst>
          </p:cNvPr>
          <p:cNvSpPr>
            <a:spLocks noGrp="1"/>
          </p:cNvSpPr>
          <p:nvPr>
            <p:ph type="dt" sz="half" idx="10"/>
          </p:nvPr>
        </p:nvSpPr>
        <p:spPr/>
        <p:txBody>
          <a:bodyPr/>
          <a:lstStyle/>
          <a:p>
            <a:fld id="{15633699-1F6E-4AE9-B2EE-7D60533A1C4B}" type="datetime1">
              <a:rPr lang="LID4096" smtClean="0"/>
              <a:t>09/18/2023</a:t>
            </a:fld>
            <a:endParaRPr lang="ru-UA"/>
          </a:p>
        </p:txBody>
      </p:sp>
      <p:sp>
        <p:nvSpPr>
          <p:cNvPr id="5" name="Нижний колонтитул 4">
            <a:extLst>
              <a:ext uri="{FF2B5EF4-FFF2-40B4-BE49-F238E27FC236}">
                <a16:creationId xmlns:a16="http://schemas.microsoft.com/office/drawing/2014/main" id="{B274C2F8-9A66-0614-7950-4845AA538980}"/>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9E8DE6B9-EE31-DBD1-1CF3-00F29EE2A095}"/>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3952523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9908DB-0DE4-C986-3D26-1D06A08FAA56}"/>
              </a:ext>
            </a:extLst>
          </p:cNvPr>
          <p:cNvSpPr>
            <a:spLocks noGrp="1"/>
          </p:cNvSpPr>
          <p:nvPr>
            <p:ph type="title"/>
          </p:nvPr>
        </p:nvSpPr>
        <p:spPr/>
        <p:txBody>
          <a:bodyPr/>
          <a:lstStyle/>
          <a:p>
            <a:r>
              <a:rPr lang="ru-RU"/>
              <a:t>Образец заголовка</a:t>
            </a:r>
            <a:endParaRPr lang="ru-UA"/>
          </a:p>
        </p:txBody>
      </p:sp>
      <p:sp>
        <p:nvSpPr>
          <p:cNvPr id="3" name="Объект 2">
            <a:extLst>
              <a:ext uri="{FF2B5EF4-FFF2-40B4-BE49-F238E27FC236}">
                <a16:creationId xmlns:a16="http://schemas.microsoft.com/office/drawing/2014/main" id="{E4B59F74-5889-5855-D709-760DD8195A7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Объект 3">
            <a:extLst>
              <a:ext uri="{FF2B5EF4-FFF2-40B4-BE49-F238E27FC236}">
                <a16:creationId xmlns:a16="http://schemas.microsoft.com/office/drawing/2014/main" id="{32FC7D28-8445-7BDE-6BDE-2520BC6B661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5" name="Дата 4">
            <a:extLst>
              <a:ext uri="{FF2B5EF4-FFF2-40B4-BE49-F238E27FC236}">
                <a16:creationId xmlns:a16="http://schemas.microsoft.com/office/drawing/2014/main" id="{E3C0BAD7-8E5A-83D9-EFCD-C3E5FCE0BAA9}"/>
              </a:ext>
            </a:extLst>
          </p:cNvPr>
          <p:cNvSpPr>
            <a:spLocks noGrp="1"/>
          </p:cNvSpPr>
          <p:nvPr>
            <p:ph type="dt" sz="half" idx="10"/>
          </p:nvPr>
        </p:nvSpPr>
        <p:spPr/>
        <p:txBody>
          <a:bodyPr/>
          <a:lstStyle/>
          <a:p>
            <a:fld id="{625451F2-B09B-47D4-9BE9-9736BB5F0858}" type="datetime1">
              <a:rPr lang="LID4096" smtClean="0"/>
              <a:t>09/18/2023</a:t>
            </a:fld>
            <a:endParaRPr lang="ru-UA"/>
          </a:p>
        </p:txBody>
      </p:sp>
      <p:sp>
        <p:nvSpPr>
          <p:cNvPr id="6" name="Нижний колонтитул 5">
            <a:extLst>
              <a:ext uri="{FF2B5EF4-FFF2-40B4-BE49-F238E27FC236}">
                <a16:creationId xmlns:a16="http://schemas.microsoft.com/office/drawing/2014/main" id="{026C58FE-EC16-21CF-E43A-D1D5A2EFC0C6}"/>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36276F1D-7A97-365E-F15C-C913ECA1F885}"/>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135342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4F0C82-EB4A-9D09-BEB6-CFCF9717581D}"/>
              </a:ext>
            </a:extLst>
          </p:cNvPr>
          <p:cNvSpPr>
            <a:spLocks noGrp="1"/>
          </p:cNvSpPr>
          <p:nvPr>
            <p:ph type="title"/>
          </p:nvPr>
        </p:nvSpPr>
        <p:spPr>
          <a:xfrm>
            <a:off x="839788" y="365125"/>
            <a:ext cx="10515600" cy="1325563"/>
          </a:xfrm>
        </p:spPr>
        <p:txBody>
          <a:bodyPr/>
          <a:lstStyle/>
          <a:p>
            <a:r>
              <a:rPr lang="ru-RU"/>
              <a:t>Образец заголовка</a:t>
            </a:r>
            <a:endParaRPr lang="ru-UA"/>
          </a:p>
        </p:txBody>
      </p:sp>
      <p:sp>
        <p:nvSpPr>
          <p:cNvPr id="3" name="Текст 2">
            <a:extLst>
              <a:ext uri="{FF2B5EF4-FFF2-40B4-BE49-F238E27FC236}">
                <a16:creationId xmlns:a16="http://schemas.microsoft.com/office/drawing/2014/main" id="{3536DA8C-5651-826C-E020-776B672908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12904A4-ED9A-B227-F826-0FF23B30ABE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5" name="Текст 4">
            <a:extLst>
              <a:ext uri="{FF2B5EF4-FFF2-40B4-BE49-F238E27FC236}">
                <a16:creationId xmlns:a16="http://schemas.microsoft.com/office/drawing/2014/main" id="{C5B3EC1F-630A-DB8A-3DFF-CC12631D4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AE5C6AA-B91B-5D28-E69F-E95896B3475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7" name="Дата 6">
            <a:extLst>
              <a:ext uri="{FF2B5EF4-FFF2-40B4-BE49-F238E27FC236}">
                <a16:creationId xmlns:a16="http://schemas.microsoft.com/office/drawing/2014/main" id="{55FFFF8E-DC62-3DBC-B741-C1279D7F0FF4}"/>
              </a:ext>
            </a:extLst>
          </p:cNvPr>
          <p:cNvSpPr>
            <a:spLocks noGrp="1"/>
          </p:cNvSpPr>
          <p:nvPr>
            <p:ph type="dt" sz="half" idx="10"/>
          </p:nvPr>
        </p:nvSpPr>
        <p:spPr/>
        <p:txBody>
          <a:bodyPr/>
          <a:lstStyle/>
          <a:p>
            <a:fld id="{F9FC1B58-77D9-4F9D-B63E-043604DA7224}" type="datetime1">
              <a:rPr lang="LID4096" smtClean="0"/>
              <a:t>09/18/2023</a:t>
            </a:fld>
            <a:endParaRPr lang="ru-UA"/>
          </a:p>
        </p:txBody>
      </p:sp>
      <p:sp>
        <p:nvSpPr>
          <p:cNvPr id="8" name="Нижний колонтитул 7">
            <a:extLst>
              <a:ext uri="{FF2B5EF4-FFF2-40B4-BE49-F238E27FC236}">
                <a16:creationId xmlns:a16="http://schemas.microsoft.com/office/drawing/2014/main" id="{3F1B1566-B9D5-CC3E-5246-E7304042F0A7}"/>
              </a:ext>
            </a:extLst>
          </p:cNvPr>
          <p:cNvSpPr>
            <a:spLocks noGrp="1"/>
          </p:cNvSpPr>
          <p:nvPr>
            <p:ph type="ftr" sz="quarter" idx="11"/>
          </p:nvPr>
        </p:nvSpPr>
        <p:spPr/>
        <p:txBody>
          <a:bodyPr/>
          <a:lstStyle/>
          <a:p>
            <a:endParaRPr lang="ru-UA"/>
          </a:p>
        </p:txBody>
      </p:sp>
      <p:sp>
        <p:nvSpPr>
          <p:cNvPr id="9" name="Номер слайда 8">
            <a:extLst>
              <a:ext uri="{FF2B5EF4-FFF2-40B4-BE49-F238E27FC236}">
                <a16:creationId xmlns:a16="http://schemas.microsoft.com/office/drawing/2014/main" id="{79232A9B-3287-D612-39EE-76F100D4D117}"/>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134210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177C20-9A31-4A52-80CC-706A89D16CBD}"/>
              </a:ext>
            </a:extLst>
          </p:cNvPr>
          <p:cNvSpPr>
            <a:spLocks noGrp="1"/>
          </p:cNvSpPr>
          <p:nvPr>
            <p:ph type="title"/>
          </p:nvPr>
        </p:nvSpPr>
        <p:spPr/>
        <p:txBody>
          <a:bodyPr/>
          <a:lstStyle/>
          <a:p>
            <a:r>
              <a:rPr lang="ru-RU"/>
              <a:t>Образец заголовка</a:t>
            </a:r>
            <a:endParaRPr lang="ru-UA"/>
          </a:p>
        </p:txBody>
      </p:sp>
      <p:sp>
        <p:nvSpPr>
          <p:cNvPr id="3" name="Дата 2">
            <a:extLst>
              <a:ext uri="{FF2B5EF4-FFF2-40B4-BE49-F238E27FC236}">
                <a16:creationId xmlns:a16="http://schemas.microsoft.com/office/drawing/2014/main" id="{65A46854-889B-AD85-D2A8-1A9F7763A033}"/>
              </a:ext>
            </a:extLst>
          </p:cNvPr>
          <p:cNvSpPr>
            <a:spLocks noGrp="1"/>
          </p:cNvSpPr>
          <p:nvPr>
            <p:ph type="dt" sz="half" idx="10"/>
          </p:nvPr>
        </p:nvSpPr>
        <p:spPr/>
        <p:txBody>
          <a:bodyPr/>
          <a:lstStyle/>
          <a:p>
            <a:fld id="{9FB4B8BF-7680-47FE-928E-EA374D15CD28}" type="datetime1">
              <a:rPr lang="LID4096" smtClean="0"/>
              <a:t>09/18/2023</a:t>
            </a:fld>
            <a:endParaRPr lang="ru-UA"/>
          </a:p>
        </p:txBody>
      </p:sp>
      <p:sp>
        <p:nvSpPr>
          <p:cNvPr id="4" name="Нижний колонтитул 3">
            <a:extLst>
              <a:ext uri="{FF2B5EF4-FFF2-40B4-BE49-F238E27FC236}">
                <a16:creationId xmlns:a16="http://schemas.microsoft.com/office/drawing/2014/main" id="{6F4F5146-1CB5-8F3D-0BC3-8797C6DDC58A}"/>
              </a:ext>
            </a:extLst>
          </p:cNvPr>
          <p:cNvSpPr>
            <a:spLocks noGrp="1"/>
          </p:cNvSpPr>
          <p:nvPr>
            <p:ph type="ftr" sz="quarter" idx="11"/>
          </p:nvPr>
        </p:nvSpPr>
        <p:spPr/>
        <p:txBody>
          <a:bodyPr/>
          <a:lstStyle/>
          <a:p>
            <a:endParaRPr lang="ru-UA"/>
          </a:p>
        </p:txBody>
      </p:sp>
      <p:sp>
        <p:nvSpPr>
          <p:cNvPr id="5" name="Номер слайда 4">
            <a:extLst>
              <a:ext uri="{FF2B5EF4-FFF2-40B4-BE49-F238E27FC236}">
                <a16:creationId xmlns:a16="http://schemas.microsoft.com/office/drawing/2014/main" id="{474B18E3-B723-DC39-A85F-2367FA4AA97B}"/>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241529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25AA852-8EB0-3DF3-2385-BB35A9801506}"/>
              </a:ext>
            </a:extLst>
          </p:cNvPr>
          <p:cNvSpPr>
            <a:spLocks noGrp="1"/>
          </p:cNvSpPr>
          <p:nvPr>
            <p:ph type="dt" sz="half" idx="10"/>
          </p:nvPr>
        </p:nvSpPr>
        <p:spPr/>
        <p:txBody>
          <a:bodyPr/>
          <a:lstStyle/>
          <a:p>
            <a:fld id="{7C14C02B-9F13-4DAB-B5E2-6BD4623986CF}" type="datetime1">
              <a:rPr lang="LID4096" smtClean="0"/>
              <a:t>09/18/2023</a:t>
            </a:fld>
            <a:endParaRPr lang="ru-UA"/>
          </a:p>
        </p:txBody>
      </p:sp>
      <p:sp>
        <p:nvSpPr>
          <p:cNvPr id="3" name="Нижний колонтитул 2">
            <a:extLst>
              <a:ext uri="{FF2B5EF4-FFF2-40B4-BE49-F238E27FC236}">
                <a16:creationId xmlns:a16="http://schemas.microsoft.com/office/drawing/2014/main" id="{773BF3F7-0FB9-14BC-0C8C-93A9C9E52E53}"/>
              </a:ext>
            </a:extLst>
          </p:cNvPr>
          <p:cNvSpPr>
            <a:spLocks noGrp="1"/>
          </p:cNvSpPr>
          <p:nvPr>
            <p:ph type="ftr" sz="quarter" idx="11"/>
          </p:nvPr>
        </p:nvSpPr>
        <p:spPr/>
        <p:txBody>
          <a:bodyPr/>
          <a:lstStyle/>
          <a:p>
            <a:endParaRPr lang="ru-UA"/>
          </a:p>
        </p:txBody>
      </p:sp>
      <p:sp>
        <p:nvSpPr>
          <p:cNvPr id="4" name="Номер слайда 3">
            <a:extLst>
              <a:ext uri="{FF2B5EF4-FFF2-40B4-BE49-F238E27FC236}">
                <a16:creationId xmlns:a16="http://schemas.microsoft.com/office/drawing/2014/main" id="{7246171B-5DBB-6A84-11E2-34602DB87CAC}"/>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424944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EF2BCA-CF20-CC38-FEC3-F7D30E64BB4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UA"/>
          </a:p>
        </p:txBody>
      </p:sp>
      <p:sp>
        <p:nvSpPr>
          <p:cNvPr id="3" name="Объект 2">
            <a:extLst>
              <a:ext uri="{FF2B5EF4-FFF2-40B4-BE49-F238E27FC236}">
                <a16:creationId xmlns:a16="http://schemas.microsoft.com/office/drawing/2014/main" id="{05202BD5-579D-7CBE-7E58-5E5E464C0E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Текст 3">
            <a:extLst>
              <a:ext uri="{FF2B5EF4-FFF2-40B4-BE49-F238E27FC236}">
                <a16:creationId xmlns:a16="http://schemas.microsoft.com/office/drawing/2014/main" id="{8FA8B6A8-303F-CF0E-0D77-7FA4D9ECA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3B9D470-ED57-7174-58CF-87305EBF77EB}"/>
              </a:ext>
            </a:extLst>
          </p:cNvPr>
          <p:cNvSpPr>
            <a:spLocks noGrp="1"/>
          </p:cNvSpPr>
          <p:nvPr>
            <p:ph type="dt" sz="half" idx="10"/>
          </p:nvPr>
        </p:nvSpPr>
        <p:spPr/>
        <p:txBody>
          <a:bodyPr/>
          <a:lstStyle/>
          <a:p>
            <a:fld id="{1C7E0661-827E-484F-990C-F5BC1B9167B7}" type="datetime1">
              <a:rPr lang="LID4096" smtClean="0"/>
              <a:t>09/18/2023</a:t>
            </a:fld>
            <a:endParaRPr lang="ru-UA"/>
          </a:p>
        </p:txBody>
      </p:sp>
      <p:sp>
        <p:nvSpPr>
          <p:cNvPr id="6" name="Нижний колонтитул 5">
            <a:extLst>
              <a:ext uri="{FF2B5EF4-FFF2-40B4-BE49-F238E27FC236}">
                <a16:creationId xmlns:a16="http://schemas.microsoft.com/office/drawing/2014/main" id="{C2E3D96E-07C4-5785-9542-8FBD40305BEC}"/>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7FFCD2C0-240F-80BB-A53A-60B5A213D4F4}"/>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118139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FA36AE-3BD9-4B95-A468-C56D5BB0E30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UA"/>
          </a:p>
        </p:txBody>
      </p:sp>
      <p:sp>
        <p:nvSpPr>
          <p:cNvPr id="3" name="Рисунок 2">
            <a:extLst>
              <a:ext uri="{FF2B5EF4-FFF2-40B4-BE49-F238E27FC236}">
                <a16:creationId xmlns:a16="http://schemas.microsoft.com/office/drawing/2014/main" id="{0C583F6B-2891-8049-1BAE-A7F531623B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Текст 3">
            <a:extLst>
              <a:ext uri="{FF2B5EF4-FFF2-40B4-BE49-F238E27FC236}">
                <a16:creationId xmlns:a16="http://schemas.microsoft.com/office/drawing/2014/main" id="{9288888B-40AF-FA6C-F715-0EC3CCEE2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196B2A9-6E61-8DFC-14C5-DBD58BC375E8}"/>
              </a:ext>
            </a:extLst>
          </p:cNvPr>
          <p:cNvSpPr>
            <a:spLocks noGrp="1"/>
          </p:cNvSpPr>
          <p:nvPr>
            <p:ph type="dt" sz="half" idx="10"/>
          </p:nvPr>
        </p:nvSpPr>
        <p:spPr/>
        <p:txBody>
          <a:bodyPr/>
          <a:lstStyle/>
          <a:p>
            <a:fld id="{D1769527-FBB0-42ED-82A2-CB20AF7F93FE}" type="datetime1">
              <a:rPr lang="LID4096" smtClean="0"/>
              <a:t>09/18/2023</a:t>
            </a:fld>
            <a:endParaRPr lang="ru-UA"/>
          </a:p>
        </p:txBody>
      </p:sp>
      <p:sp>
        <p:nvSpPr>
          <p:cNvPr id="6" name="Нижний колонтитул 5">
            <a:extLst>
              <a:ext uri="{FF2B5EF4-FFF2-40B4-BE49-F238E27FC236}">
                <a16:creationId xmlns:a16="http://schemas.microsoft.com/office/drawing/2014/main" id="{B0E0C3DA-6B73-D244-DF6B-02316320C59B}"/>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255BD708-3D59-CEC3-E303-B80B3174852D}"/>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285750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929B0CED-A3BD-C960-73B0-A120D68BBC9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Заголовок 1">
            <a:extLst>
              <a:ext uri="{FF2B5EF4-FFF2-40B4-BE49-F238E27FC236}">
                <a16:creationId xmlns:a16="http://schemas.microsoft.com/office/drawing/2014/main" id="{92B15477-CD3A-F530-34D6-24819BFEBDCB}"/>
              </a:ext>
            </a:extLst>
          </p:cNvPr>
          <p:cNvSpPr>
            <a:spLocks noGrp="1"/>
          </p:cNvSpPr>
          <p:nvPr>
            <p:ph type="title"/>
          </p:nvPr>
        </p:nvSpPr>
        <p:spPr>
          <a:xfrm>
            <a:off x="838200" y="365126"/>
            <a:ext cx="10515600" cy="669348"/>
          </a:xfrm>
          <a:prstGeom prst="rect">
            <a:avLst/>
          </a:prstGeom>
        </p:spPr>
        <p:txBody>
          <a:bodyPr vert="horz" lIns="91440" tIns="45720" rIns="91440" bIns="45720" rtlCol="0" anchor="ctr">
            <a:normAutofit/>
          </a:bodyPr>
          <a:lstStyle/>
          <a:p>
            <a:r>
              <a:rPr lang="ru-RU" dirty="0"/>
              <a:t>Образец заголовка</a:t>
            </a:r>
            <a:endParaRPr lang="ru-UA" dirty="0"/>
          </a:p>
        </p:txBody>
      </p:sp>
      <p:sp>
        <p:nvSpPr>
          <p:cNvPr id="3" name="Текст 2">
            <a:extLst>
              <a:ext uri="{FF2B5EF4-FFF2-40B4-BE49-F238E27FC236}">
                <a16:creationId xmlns:a16="http://schemas.microsoft.com/office/drawing/2014/main" id="{14CBC49E-37B1-B1C5-E03D-04A72DEF06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3F2FE455-76DC-E405-A28E-620A06D5B8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60502C-28A5-4248-BC24-5E6CAF2C5962}" type="datetime1">
              <a:rPr lang="LID4096" smtClean="0"/>
              <a:t>09/18/2023</a:t>
            </a:fld>
            <a:endParaRPr lang="ru-UA"/>
          </a:p>
        </p:txBody>
      </p:sp>
      <p:sp>
        <p:nvSpPr>
          <p:cNvPr id="5" name="Нижний колонтитул 4">
            <a:extLst>
              <a:ext uri="{FF2B5EF4-FFF2-40B4-BE49-F238E27FC236}">
                <a16:creationId xmlns:a16="http://schemas.microsoft.com/office/drawing/2014/main" id="{D3A33FE3-B0C2-8936-63E9-623B359C2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UA"/>
          </a:p>
        </p:txBody>
      </p:sp>
      <p:sp>
        <p:nvSpPr>
          <p:cNvPr id="6" name="Номер слайда 5">
            <a:extLst>
              <a:ext uri="{FF2B5EF4-FFF2-40B4-BE49-F238E27FC236}">
                <a16:creationId xmlns:a16="http://schemas.microsoft.com/office/drawing/2014/main" id="{6CCC3936-3C2D-666B-1BB7-65CAAF6174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0CAFC-B363-43FD-87FB-EA39534A78AA}" type="slidenum">
              <a:rPr lang="ru-UA" smtClean="0"/>
              <a:t>‹#›</a:t>
            </a:fld>
            <a:endParaRPr lang="ru-UA"/>
          </a:p>
        </p:txBody>
      </p:sp>
    </p:spTree>
    <p:extLst>
      <p:ext uri="{BB962C8B-B14F-4D97-AF65-F5344CB8AC3E}">
        <p14:creationId xmlns:p14="http://schemas.microsoft.com/office/powerpoint/2010/main" val="541376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53334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82CD6F-161F-7549-1405-0FACF0D108CF}"/>
              </a:ext>
            </a:extLst>
          </p:cNvPr>
          <p:cNvSpPr>
            <a:spLocks noGrp="1"/>
          </p:cNvSpPr>
          <p:nvPr>
            <p:ph type="ctrTitle"/>
          </p:nvPr>
        </p:nvSpPr>
        <p:spPr>
          <a:xfrm>
            <a:off x="1524000" y="1770063"/>
            <a:ext cx="9144000" cy="2387600"/>
          </a:xfrm>
        </p:spPr>
        <p:txBody>
          <a:bodyPr/>
          <a:lstStyle/>
          <a:p>
            <a:r>
              <a:rPr lang="ru-RU" dirty="0"/>
              <a:t>Архитектуры нейронных сетей </a:t>
            </a:r>
            <a:endParaRPr lang="ru-UA" dirty="0"/>
          </a:p>
        </p:txBody>
      </p:sp>
      <p:sp>
        <p:nvSpPr>
          <p:cNvPr id="3" name="Подзаголовок 2">
            <a:extLst>
              <a:ext uri="{FF2B5EF4-FFF2-40B4-BE49-F238E27FC236}">
                <a16:creationId xmlns:a16="http://schemas.microsoft.com/office/drawing/2014/main" id="{8C9A6D07-F9A2-F4A2-8734-7A2D7599711D}"/>
              </a:ext>
            </a:extLst>
          </p:cNvPr>
          <p:cNvSpPr>
            <a:spLocks noGrp="1"/>
          </p:cNvSpPr>
          <p:nvPr>
            <p:ph type="subTitle" idx="1"/>
          </p:nvPr>
        </p:nvSpPr>
        <p:spPr>
          <a:xfrm>
            <a:off x="1524000" y="4249738"/>
            <a:ext cx="9144000" cy="1655762"/>
          </a:xfrm>
        </p:spPr>
        <p:txBody>
          <a:bodyPr/>
          <a:lstStyle/>
          <a:p>
            <a:r>
              <a:rPr lang="ru-RU" dirty="0"/>
              <a:t>Подготовил: Грачев Д.А.</a:t>
            </a:r>
            <a:endParaRPr lang="ru-UA" dirty="0"/>
          </a:p>
        </p:txBody>
      </p:sp>
    </p:spTree>
    <p:extLst>
      <p:ext uri="{BB962C8B-B14F-4D97-AF65-F5344CB8AC3E}">
        <p14:creationId xmlns:p14="http://schemas.microsoft.com/office/powerpoint/2010/main" val="2296941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Сеть </a:t>
            </a:r>
            <a:r>
              <a:rPr lang="ru-RU" sz="3200" dirty="0" err="1"/>
              <a:t>Хопфилда</a:t>
            </a:r>
            <a:r>
              <a:rPr lang="ru-RU" sz="3200" dirty="0"/>
              <a:t> (</a:t>
            </a:r>
            <a:r>
              <a:rPr lang="en-US" sz="3200" dirty="0"/>
              <a:t>HN)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10</a:t>
            </a:fld>
            <a:endParaRPr lang="ru-UA" dirty="0"/>
          </a:p>
        </p:txBody>
      </p:sp>
      <p:pic>
        <p:nvPicPr>
          <p:cNvPr id="8194" name="Picture 2">
            <a:extLst>
              <a:ext uri="{FF2B5EF4-FFF2-40B4-BE49-F238E27FC236}">
                <a16:creationId xmlns:a16="http://schemas.microsoft.com/office/drawing/2014/main" id="{2D828B8F-571B-45B3-8517-14C48E33B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3191" y="1428750"/>
            <a:ext cx="4400550" cy="445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36BE8C-ACB4-4CA9-9030-FBFEE0FF6CA0}"/>
              </a:ext>
            </a:extLst>
          </p:cNvPr>
          <p:cNvSpPr txBox="1"/>
          <p:nvPr/>
        </p:nvSpPr>
        <p:spPr>
          <a:xfrm>
            <a:off x="965200" y="971550"/>
            <a:ext cx="6189134" cy="4893647"/>
          </a:xfrm>
          <a:prstGeom prst="rect">
            <a:avLst/>
          </a:prstGeom>
          <a:noFill/>
        </p:spPr>
        <p:txBody>
          <a:bodyPr wrap="square">
            <a:spAutoFit/>
          </a:bodyPr>
          <a:lstStyle/>
          <a:p>
            <a:pPr algn="just">
              <a:spcAft>
                <a:spcPts val="800"/>
              </a:spcAft>
            </a:pPr>
            <a:r>
              <a:rPr lang="ru-RU" sz="2400" dirty="0">
                <a:effectLst/>
                <a:ea typeface="Calibri" panose="020F0502020204030204" pitchFamily="34" charset="0"/>
                <a:cs typeface="Times New Roman" panose="02020603050405020304" pitchFamily="18" charset="0"/>
              </a:rPr>
              <a:t>Это сеть, в которой каждый нейрон связан с каждым другим нейроном. Каждый узел вводится перед обучением, затем скрывается во время обучения и выводится впоследствии. Сети обучаются путем установки значений нейронов в соответствии с желаемым шаблоном, после чего можно вычислить веса. После этого вес не меняется. После обучения одному или нескольким шаблонам сеть всегда будет сходиться к одному из изученных шаблонов, поскольку сеть стабильна только в этих состояниях.</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5027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Машины Больцмана (БМ)</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11</a:t>
            </a:fld>
            <a:endParaRPr lang="ru-UA" dirty="0"/>
          </a:p>
        </p:txBody>
      </p:sp>
      <p:pic>
        <p:nvPicPr>
          <p:cNvPr id="9218" name="Picture 2">
            <a:extLst>
              <a:ext uri="{FF2B5EF4-FFF2-40B4-BE49-F238E27FC236}">
                <a16:creationId xmlns:a16="http://schemas.microsoft.com/office/drawing/2014/main" id="{37FB3BC3-A8E7-4BDB-BC1D-DFFDAD833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825" y="1152525"/>
            <a:ext cx="4324350"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9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Ограниченные машины Больцмана (</a:t>
            </a:r>
            <a:r>
              <a:rPr lang="en-US" sz="3200" dirty="0"/>
              <a:t>RBM)</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12</a:t>
            </a:fld>
            <a:endParaRPr lang="ru-UA" dirty="0"/>
          </a:p>
        </p:txBody>
      </p:sp>
      <p:pic>
        <p:nvPicPr>
          <p:cNvPr id="10242" name="Picture 2">
            <a:extLst>
              <a:ext uri="{FF2B5EF4-FFF2-40B4-BE49-F238E27FC236}">
                <a16:creationId xmlns:a16="http://schemas.microsoft.com/office/drawing/2014/main" id="{4920D191-206C-4CCB-9578-9A8E87706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575" y="1247775"/>
            <a:ext cx="222885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02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Сети глубокого доверия (</a:t>
            </a:r>
            <a:r>
              <a:rPr lang="en-US" sz="3200" dirty="0"/>
              <a:t>DBN)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13</a:t>
            </a:fld>
            <a:endParaRPr lang="ru-UA" dirty="0"/>
          </a:p>
        </p:txBody>
      </p:sp>
      <p:pic>
        <p:nvPicPr>
          <p:cNvPr id="11266" name="Picture 2">
            <a:extLst>
              <a:ext uri="{FF2B5EF4-FFF2-40B4-BE49-F238E27FC236}">
                <a16:creationId xmlns:a16="http://schemas.microsoft.com/office/drawing/2014/main" id="{CA556107-B12F-4F79-8DC9-FFEE2F837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219200"/>
            <a:ext cx="78105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594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pPr algn="ctr"/>
            <a:r>
              <a:rPr lang="ru-RU" sz="3200" dirty="0"/>
              <a:t>Сверточные нейронные сети (CNN или глубокие </a:t>
            </a:r>
            <a:r>
              <a:rPr lang="ru-RU" sz="3200" dirty="0" err="1"/>
              <a:t>сверточные</a:t>
            </a:r>
            <a:r>
              <a:rPr lang="ru-RU" sz="3200" dirty="0"/>
              <a:t> нейронные сети, DCNN)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14</a:t>
            </a:fld>
            <a:endParaRPr lang="ru-UA" dirty="0"/>
          </a:p>
        </p:txBody>
      </p:sp>
      <p:pic>
        <p:nvPicPr>
          <p:cNvPr id="12290" name="Picture 2">
            <a:extLst>
              <a:ext uri="{FF2B5EF4-FFF2-40B4-BE49-F238E27FC236}">
                <a16:creationId xmlns:a16="http://schemas.microsoft.com/office/drawing/2014/main" id="{29A55E83-1C5D-4022-B1F7-A6E6C3734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685800"/>
            <a:ext cx="89154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575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err="1"/>
              <a:t>Деконволюционные</a:t>
            </a:r>
            <a:r>
              <a:rPr lang="ru-RU" sz="3200" dirty="0"/>
              <a:t> сети (</a:t>
            </a:r>
            <a:r>
              <a:rPr lang="en-US" sz="3200" dirty="0"/>
              <a:t>DN)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15</a:t>
            </a:fld>
            <a:endParaRPr lang="ru-UA" dirty="0"/>
          </a:p>
        </p:txBody>
      </p:sp>
      <p:pic>
        <p:nvPicPr>
          <p:cNvPr id="13314" name="Picture 2">
            <a:extLst>
              <a:ext uri="{FF2B5EF4-FFF2-40B4-BE49-F238E27FC236}">
                <a16:creationId xmlns:a16="http://schemas.microsoft.com/office/drawing/2014/main" id="{44B577F1-72BC-42E2-912A-2250096C5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50" y="676275"/>
            <a:ext cx="5448300"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708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Сети глубокой </a:t>
            </a:r>
            <a:r>
              <a:rPr lang="ru-RU" sz="3200" dirty="0" err="1"/>
              <a:t>сверточной</a:t>
            </a:r>
            <a:r>
              <a:rPr lang="ru-RU" sz="3200" dirty="0"/>
              <a:t> обратной графики (DCIGN)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16</a:t>
            </a:fld>
            <a:endParaRPr lang="ru-UA" dirty="0"/>
          </a:p>
        </p:txBody>
      </p:sp>
      <p:pic>
        <p:nvPicPr>
          <p:cNvPr id="14338" name="Picture 2">
            <a:extLst>
              <a:ext uri="{FF2B5EF4-FFF2-40B4-BE49-F238E27FC236}">
                <a16:creationId xmlns:a16="http://schemas.microsoft.com/office/drawing/2014/main" id="{E6B93238-61C2-4963-9F92-FB63E65A3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676275"/>
            <a:ext cx="10001250"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14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err="1"/>
              <a:t>Генеративно</a:t>
            </a:r>
            <a:r>
              <a:rPr lang="ru-RU" sz="3200" dirty="0"/>
              <a:t>-состязательные сети (</a:t>
            </a:r>
            <a:r>
              <a:rPr lang="en-US" sz="3200" dirty="0"/>
              <a:t>GAN)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17</a:t>
            </a:fld>
            <a:endParaRPr lang="ru-UA" dirty="0"/>
          </a:p>
        </p:txBody>
      </p:sp>
      <p:pic>
        <p:nvPicPr>
          <p:cNvPr id="15362" name="Picture 2">
            <a:extLst>
              <a:ext uri="{FF2B5EF4-FFF2-40B4-BE49-F238E27FC236}">
                <a16:creationId xmlns:a16="http://schemas.microsoft.com/office/drawing/2014/main" id="{2EB35F43-93F1-4AF5-BE6A-5A126459F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1847850"/>
            <a:ext cx="77343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337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Машины экстремального обучения (</a:t>
            </a:r>
            <a:r>
              <a:rPr lang="en-US" sz="3200" dirty="0"/>
              <a:t>ELM)</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18</a:t>
            </a:fld>
            <a:endParaRPr lang="ru-UA" dirty="0"/>
          </a:p>
        </p:txBody>
      </p:sp>
      <p:pic>
        <p:nvPicPr>
          <p:cNvPr id="16386" name="Picture 2">
            <a:extLst>
              <a:ext uri="{FF2B5EF4-FFF2-40B4-BE49-F238E27FC236}">
                <a16:creationId xmlns:a16="http://schemas.microsoft.com/office/drawing/2014/main" id="{7B5F8533-8D6E-4467-8885-55D934EDC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1200150"/>
            <a:ext cx="55816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371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Сети состояний эха (</a:t>
            </a:r>
            <a:r>
              <a:rPr lang="en-US" sz="3200" dirty="0"/>
              <a:t>ESN)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19</a:t>
            </a:fld>
            <a:endParaRPr lang="ru-UA" dirty="0"/>
          </a:p>
        </p:txBody>
      </p:sp>
      <p:pic>
        <p:nvPicPr>
          <p:cNvPr id="17410" name="Picture 2">
            <a:extLst>
              <a:ext uri="{FF2B5EF4-FFF2-40B4-BE49-F238E27FC236}">
                <a16:creationId xmlns:a16="http://schemas.microsoft.com/office/drawing/2014/main" id="{288BE6E5-E36E-440A-86AE-DB5C1EACC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275" y="1228725"/>
            <a:ext cx="550545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63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p:txBody>
          <a:bodyPr>
            <a:normAutofit fontScale="90000"/>
          </a:bodyPr>
          <a:lstStyle/>
          <a:p>
            <a:r>
              <a:rPr lang="ru-RU" dirty="0"/>
              <a:t>Введение</a:t>
            </a:r>
            <a:endParaRPr lang="en-UA" dirty="0"/>
          </a:p>
        </p:txBody>
      </p:sp>
      <p:sp>
        <p:nvSpPr>
          <p:cNvPr id="38" name="TextBox 37">
            <a:extLst>
              <a:ext uri="{FF2B5EF4-FFF2-40B4-BE49-F238E27FC236}">
                <a16:creationId xmlns:a16="http://schemas.microsoft.com/office/drawing/2014/main" id="{643DD1BE-FA29-4C63-B5C8-E37E0014C10E}"/>
              </a:ext>
            </a:extLst>
          </p:cNvPr>
          <p:cNvSpPr txBox="1"/>
          <p:nvPr/>
        </p:nvSpPr>
        <p:spPr>
          <a:xfrm>
            <a:off x="965200" y="1034474"/>
            <a:ext cx="9728200" cy="5123647"/>
          </a:xfrm>
          <a:prstGeom prst="rect">
            <a:avLst/>
          </a:prstGeom>
          <a:noFill/>
        </p:spPr>
        <p:txBody>
          <a:bodyPr wrap="square">
            <a:spAutoFit/>
          </a:bodyPr>
          <a:lstStyle/>
          <a:p>
            <a:pPr algn="just">
              <a:lnSpc>
                <a:spcPct val="150000"/>
              </a:lnSpc>
              <a:spcAft>
                <a:spcPts val="800"/>
              </a:spcAft>
            </a:pPr>
            <a:r>
              <a:rPr lang="ru-RU" sz="2400" dirty="0">
                <a:effectLst/>
                <a:ea typeface="Calibri" panose="020F0502020204030204" pitchFamily="34" charset="0"/>
                <a:cs typeface="Times New Roman" panose="02020603050405020304" pitchFamily="18" charset="0"/>
              </a:rPr>
              <a:t>Искусственная нейронная сеть (ИНС) — вычислительная нелинейная модель, в основе которой лежит нейронная структура мозга, способная обучаться выполнению многих задач, таких как задач классификации, предсказания, принятия решений, визуализации и многих других. Все это достигается путем обучения на заданных примерах.</a:t>
            </a:r>
          </a:p>
          <a:p>
            <a:pPr algn="just">
              <a:lnSpc>
                <a:spcPct val="150000"/>
              </a:lnSpc>
              <a:spcAft>
                <a:spcPts val="800"/>
              </a:spcAft>
            </a:pPr>
            <a:r>
              <a:rPr lang="ru-RU" sz="2400" dirty="0">
                <a:effectLst/>
                <a:ea typeface="Calibri" panose="020F0502020204030204" pitchFamily="34" charset="0"/>
                <a:cs typeface="Times New Roman" panose="02020603050405020304" pitchFamily="18" charset="0"/>
              </a:rPr>
              <a:t>Архитектура нейронной сети определяет ее структуру и способ обработки информации, существует множество архитектур, каждая из которых имеет свои преимущества и недостатки. Выбор же между ними зависит от поставленной задачи.</a:t>
            </a:r>
          </a:p>
        </p:txBody>
      </p:sp>
      <p:sp>
        <p:nvSpPr>
          <p:cNvPr id="4" name="Номер слайда 3">
            <a:extLst>
              <a:ext uri="{FF2B5EF4-FFF2-40B4-BE49-F238E27FC236}">
                <a16:creationId xmlns:a16="http://schemas.microsoft.com/office/drawing/2014/main" id="{6EA5625B-FA49-4BF4-A576-8F31D6C972AD}"/>
              </a:ext>
            </a:extLst>
          </p:cNvPr>
          <p:cNvSpPr>
            <a:spLocks noGrp="1"/>
          </p:cNvSpPr>
          <p:nvPr>
            <p:ph type="sldNum" sz="quarter" idx="12"/>
          </p:nvPr>
        </p:nvSpPr>
        <p:spPr/>
        <p:txBody>
          <a:bodyPr/>
          <a:lstStyle/>
          <a:p>
            <a:fld id="{2890CAFC-B363-43FD-87FB-EA39534A78AA}" type="slidenum">
              <a:rPr lang="ru-UA" smtClean="0"/>
              <a:t>2</a:t>
            </a:fld>
            <a:endParaRPr lang="ru-UA"/>
          </a:p>
        </p:txBody>
      </p:sp>
    </p:spTree>
    <p:extLst>
      <p:ext uri="{BB962C8B-B14F-4D97-AF65-F5344CB8AC3E}">
        <p14:creationId xmlns:p14="http://schemas.microsoft.com/office/powerpoint/2010/main" val="526430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Глубокие остаточные сети (</a:t>
            </a:r>
            <a:r>
              <a:rPr lang="en-US" sz="3200" dirty="0"/>
              <a:t>DRN)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20</a:t>
            </a:fld>
            <a:endParaRPr lang="ru-UA" dirty="0"/>
          </a:p>
        </p:txBody>
      </p:sp>
      <p:pic>
        <p:nvPicPr>
          <p:cNvPr id="18434" name="Picture 2">
            <a:extLst>
              <a:ext uri="{FF2B5EF4-FFF2-40B4-BE49-F238E27FC236}">
                <a16:creationId xmlns:a16="http://schemas.microsoft.com/office/drawing/2014/main" id="{C8F34500-ED20-4060-8CCE-7BA246081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143125"/>
            <a:ext cx="100965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39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Нейронные машины Тьюринга (</a:t>
            </a:r>
            <a:r>
              <a:rPr lang="en-US" sz="3200" dirty="0"/>
              <a:t>NTM)</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21</a:t>
            </a:fld>
            <a:endParaRPr lang="ru-UA" dirty="0"/>
          </a:p>
        </p:txBody>
      </p:sp>
      <p:pic>
        <p:nvPicPr>
          <p:cNvPr id="19458" name="Picture 2">
            <a:extLst>
              <a:ext uri="{FF2B5EF4-FFF2-40B4-BE49-F238E27FC236}">
                <a16:creationId xmlns:a16="http://schemas.microsoft.com/office/drawing/2014/main" id="{F9C09043-A431-4760-9804-B0A40532E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1219200"/>
            <a:ext cx="61341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250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Дифференцируемые нейронные компьютеры (</a:t>
            </a:r>
            <a:r>
              <a:rPr lang="en-US" sz="3200" dirty="0"/>
              <a:t>DNC)</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22</a:t>
            </a:fld>
            <a:endParaRPr lang="ru-UA" dirty="0"/>
          </a:p>
        </p:txBody>
      </p:sp>
      <p:pic>
        <p:nvPicPr>
          <p:cNvPr id="20482" name="Picture 2">
            <a:extLst>
              <a:ext uri="{FF2B5EF4-FFF2-40B4-BE49-F238E27FC236}">
                <a16:creationId xmlns:a16="http://schemas.microsoft.com/office/drawing/2014/main" id="{70200962-E997-4577-8F46-F87D828EA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6" y="2184400"/>
            <a:ext cx="7420422"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581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Капсульные сети (</a:t>
            </a:r>
            <a:r>
              <a:rPr lang="en-US" sz="3200" dirty="0" err="1"/>
              <a:t>CapsNet</a:t>
            </a:r>
            <a:r>
              <a:rPr lang="en-US" sz="3200" dirty="0"/>
              <a:t>) </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23</a:t>
            </a:fld>
            <a:endParaRPr lang="ru-UA" dirty="0"/>
          </a:p>
        </p:txBody>
      </p:sp>
      <p:pic>
        <p:nvPicPr>
          <p:cNvPr id="21506" name="Picture 2">
            <a:extLst>
              <a:ext uri="{FF2B5EF4-FFF2-40B4-BE49-F238E27FC236}">
                <a16:creationId xmlns:a16="http://schemas.microsoft.com/office/drawing/2014/main" id="{6B00963A-4AE7-46E5-B304-AE25380F5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3158066"/>
            <a:ext cx="6544257" cy="3699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497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pPr algn="ctr"/>
            <a:r>
              <a:rPr lang="ru-RU" sz="3200" dirty="0"/>
              <a:t>Сети Кохонена (KN, также самоорганизующаяся (функциональная) карта, SOM, SOFM)</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24</a:t>
            </a:fld>
            <a:endParaRPr lang="ru-UA" dirty="0"/>
          </a:p>
        </p:txBody>
      </p:sp>
      <p:pic>
        <p:nvPicPr>
          <p:cNvPr id="22530" name="Picture 2">
            <a:extLst>
              <a:ext uri="{FF2B5EF4-FFF2-40B4-BE49-F238E27FC236}">
                <a16:creationId xmlns:a16="http://schemas.microsoft.com/office/drawing/2014/main" id="{02F43F7B-8859-41DC-B608-70329997F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825" y="1781175"/>
            <a:ext cx="432435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09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Сети внимания (</a:t>
            </a:r>
            <a:r>
              <a:rPr lang="en-US" sz="3200" dirty="0"/>
              <a:t>AN)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25</a:t>
            </a:fld>
            <a:endParaRPr lang="ru-UA" dirty="0"/>
          </a:p>
        </p:txBody>
      </p:sp>
      <p:pic>
        <p:nvPicPr>
          <p:cNvPr id="23554" name="Picture 2">
            <a:extLst>
              <a:ext uri="{FF2B5EF4-FFF2-40B4-BE49-F238E27FC236}">
                <a16:creationId xmlns:a16="http://schemas.microsoft.com/office/drawing/2014/main" id="{99D941D0-0B5B-4165-8D90-802D960E3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26267"/>
            <a:ext cx="7496362" cy="376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37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pPr algn="ctr"/>
            <a:r>
              <a:rPr lang="ru-RU" sz="3200" dirty="0"/>
              <a:t>Нейронные сети прямого распространения (FF или FFNN) и перцептроны (P)</a:t>
            </a:r>
            <a:endParaRPr lang="en-UA" sz="3200" dirty="0"/>
          </a:p>
        </p:txBody>
      </p:sp>
      <p:pic>
        <p:nvPicPr>
          <p:cNvPr id="1026" name="Picture 2">
            <a:extLst>
              <a:ext uri="{FF2B5EF4-FFF2-40B4-BE49-F238E27FC236}">
                <a16:creationId xmlns:a16="http://schemas.microsoft.com/office/drawing/2014/main" id="{B301FA7E-AC97-423F-B400-272086A93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564" y="4349314"/>
            <a:ext cx="7127840" cy="2079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Номер слайда 2">
            <a:extLst>
              <a:ext uri="{FF2B5EF4-FFF2-40B4-BE49-F238E27FC236}">
                <a16:creationId xmlns:a16="http://schemas.microsoft.com/office/drawing/2014/main" id="{31F529EB-2BF6-4A80-AF33-9F541E76ABD4}"/>
              </a:ext>
            </a:extLst>
          </p:cNvPr>
          <p:cNvSpPr>
            <a:spLocks noGrp="1"/>
          </p:cNvSpPr>
          <p:nvPr>
            <p:ph type="sldNum" sz="quarter" idx="12"/>
          </p:nvPr>
        </p:nvSpPr>
        <p:spPr/>
        <p:txBody>
          <a:bodyPr/>
          <a:lstStyle/>
          <a:p>
            <a:fld id="{2890CAFC-B363-43FD-87FB-EA39534A78AA}" type="slidenum">
              <a:rPr lang="ru-UA" smtClean="0"/>
              <a:t>3</a:t>
            </a:fld>
            <a:endParaRPr lang="ru-UA"/>
          </a:p>
        </p:txBody>
      </p:sp>
      <p:sp>
        <p:nvSpPr>
          <p:cNvPr id="7" name="TextBox 6">
            <a:extLst>
              <a:ext uri="{FF2B5EF4-FFF2-40B4-BE49-F238E27FC236}">
                <a16:creationId xmlns:a16="http://schemas.microsoft.com/office/drawing/2014/main" id="{19197FE2-3F16-4780-8126-B43999E14F00}"/>
              </a:ext>
            </a:extLst>
          </p:cNvPr>
          <p:cNvSpPr txBox="1"/>
          <p:nvPr/>
        </p:nvSpPr>
        <p:spPr>
          <a:xfrm>
            <a:off x="965199" y="1168400"/>
            <a:ext cx="10320868" cy="3046988"/>
          </a:xfrm>
          <a:prstGeom prst="rect">
            <a:avLst/>
          </a:prstGeom>
          <a:noFill/>
        </p:spPr>
        <p:txBody>
          <a:bodyPr wrap="square">
            <a:spAutoFit/>
          </a:bodyPr>
          <a:lstStyle/>
          <a:p>
            <a:r>
              <a:rPr lang="ru-RU" sz="2400" dirty="0">
                <a:effectLst/>
                <a:ea typeface="Calibri" panose="020F0502020204030204" pitchFamily="34" charset="0"/>
                <a:cs typeface="Times New Roman" panose="02020603050405020304" pitchFamily="18" charset="0"/>
              </a:rPr>
              <a:t>Очень прямолинейны, они подают информацию с начала в конец (ввод и вывод соответственно). Сети часто описываются как имеющие слои, где каждый слой состоит из входных, скрытых или выходных ячеек, как правило, два соседних слоя полностью связаны. Обычно FFNN обучаются посредством обратного распространения ошибки, предоставляя сети парные наборы данных о том, «что входит» и «что мы хотим иметь на выходе». На практике их использование гораздо более ограничено, но их обычно объединяют с другими сетями для формирования новых сетей.</a:t>
            </a:r>
            <a:endParaRPr lang="ru-RU" sz="2400" dirty="0">
              <a:cs typeface="Times New Roman" panose="02020603050405020304" pitchFamily="18" charset="0"/>
            </a:endParaRPr>
          </a:p>
        </p:txBody>
      </p:sp>
    </p:spTree>
    <p:extLst>
      <p:ext uri="{BB962C8B-B14F-4D97-AF65-F5344CB8AC3E}">
        <p14:creationId xmlns:p14="http://schemas.microsoft.com/office/powerpoint/2010/main" val="3239433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Рекуррентные нейронные сети (</a:t>
            </a:r>
            <a:r>
              <a:rPr lang="en-US" sz="3200" dirty="0"/>
              <a:t>RNN)</a:t>
            </a:r>
            <a:endParaRPr lang="en-UA" sz="3200" dirty="0"/>
          </a:p>
        </p:txBody>
      </p:sp>
      <p:pic>
        <p:nvPicPr>
          <p:cNvPr id="2050" name="Picture 2">
            <a:extLst>
              <a:ext uri="{FF2B5EF4-FFF2-40B4-BE49-F238E27FC236}">
                <a16:creationId xmlns:a16="http://schemas.microsoft.com/office/drawing/2014/main" id="{883444AE-D8FB-4A1D-A1B3-9D7A9635A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076" y="2989255"/>
            <a:ext cx="4501856" cy="35036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3" name="Номер слайда 2">
            <a:extLst>
              <a:ext uri="{FF2B5EF4-FFF2-40B4-BE49-F238E27FC236}">
                <a16:creationId xmlns:a16="http://schemas.microsoft.com/office/drawing/2014/main" id="{132B25B4-67E9-453D-8197-B1A26944A334}"/>
              </a:ext>
            </a:extLst>
          </p:cNvPr>
          <p:cNvSpPr>
            <a:spLocks noGrp="1"/>
          </p:cNvSpPr>
          <p:nvPr>
            <p:ph type="sldNum" sz="quarter" idx="12"/>
          </p:nvPr>
        </p:nvSpPr>
        <p:spPr/>
        <p:txBody>
          <a:bodyPr/>
          <a:lstStyle/>
          <a:p>
            <a:fld id="{2890CAFC-B363-43FD-87FB-EA39534A78AA}" type="slidenum">
              <a:rPr lang="ru-UA" smtClean="0"/>
              <a:t>4</a:t>
            </a:fld>
            <a:endParaRPr lang="ru-UA"/>
          </a:p>
        </p:txBody>
      </p:sp>
      <p:sp>
        <p:nvSpPr>
          <p:cNvPr id="7" name="TextBox 6">
            <a:extLst>
              <a:ext uri="{FF2B5EF4-FFF2-40B4-BE49-F238E27FC236}">
                <a16:creationId xmlns:a16="http://schemas.microsoft.com/office/drawing/2014/main" id="{26AD78C4-8282-4994-A7AF-40303FBF0E3A}"/>
              </a:ext>
            </a:extLst>
          </p:cNvPr>
          <p:cNvSpPr txBox="1"/>
          <p:nvPr/>
        </p:nvSpPr>
        <p:spPr>
          <a:xfrm>
            <a:off x="965200" y="1034474"/>
            <a:ext cx="10862732" cy="1938992"/>
          </a:xfrm>
          <a:prstGeom prst="rect">
            <a:avLst/>
          </a:prstGeom>
          <a:noFill/>
        </p:spPr>
        <p:txBody>
          <a:bodyPr wrap="square">
            <a:spAutoFit/>
          </a:bodyPr>
          <a:lstStyle/>
          <a:p>
            <a:pPr algn="just"/>
            <a:r>
              <a:rPr lang="ru-RU" sz="2400" dirty="0">
                <a:effectLst/>
                <a:ea typeface="Calibri" panose="020F0502020204030204" pitchFamily="34" charset="0"/>
              </a:rPr>
              <a:t>Являются FFNN с временным поворотом. Нейроны получают информацию не только из предыдущего слоя, но и от себя из предыдущего прохода. Это означает, что порядок, в котором вы передаете входные данные и обучаете сеть, имеет значение. В принципе, RNN можно использовать во многих областях, поскольку большинство форм данных не имеют временной шкалы и могут быть</a:t>
            </a:r>
            <a:endParaRPr lang="ru-RU" sz="2400" dirty="0"/>
          </a:p>
        </p:txBody>
      </p:sp>
      <p:sp>
        <p:nvSpPr>
          <p:cNvPr id="11" name="TextBox 10">
            <a:extLst>
              <a:ext uri="{FF2B5EF4-FFF2-40B4-BE49-F238E27FC236}">
                <a16:creationId xmlns:a16="http://schemas.microsoft.com/office/drawing/2014/main" id="{33DE2C1B-8515-4E15-BB73-CBF26F901699}"/>
              </a:ext>
            </a:extLst>
          </p:cNvPr>
          <p:cNvSpPr txBox="1"/>
          <p:nvPr/>
        </p:nvSpPr>
        <p:spPr>
          <a:xfrm>
            <a:off x="965199" y="2887657"/>
            <a:ext cx="6172201" cy="3416320"/>
          </a:xfrm>
          <a:prstGeom prst="rect">
            <a:avLst/>
          </a:prstGeom>
          <a:noFill/>
        </p:spPr>
        <p:txBody>
          <a:bodyPr wrap="square">
            <a:spAutoFit/>
          </a:bodyPr>
          <a:lstStyle/>
          <a:p>
            <a:pPr algn="just"/>
            <a:r>
              <a:rPr lang="ru-RU" sz="2400" dirty="0">
                <a:effectLst/>
                <a:ea typeface="Calibri" panose="020F0502020204030204" pitchFamily="34" charset="0"/>
              </a:rPr>
              <a:t>представлены в виде последовательности. Изображение или строка текста могут передаваться по одному пикселю или символу за раз, поэтому зависящие от времени веса используются для того, что было раньше в последовательности. В общем, рекуррентные сети являются хорошим выбором для дополнения информации, например </a:t>
            </a:r>
            <a:r>
              <a:rPr lang="ru-RU" sz="2400" dirty="0" err="1">
                <a:effectLst/>
                <a:ea typeface="Calibri" panose="020F0502020204030204" pitchFamily="34" charset="0"/>
              </a:rPr>
              <a:t>автодополнения</a:t>
            </a:r>
            <a:r>
              <a:rPr lang="ru-RU" sz="2400" dirty="0">
                <a:effectLst/>
                <a:ea typeface="Calibri" panose="020F0502020204030204" pitchFamily="34" charset="0"/>
              </a:rPr>
              <a:t>.</a:t>
            </a:r>
            <a:endParaRPr lang="ru-RU" sz="2400" dirty="0"/>
          </a:p>
        </p:txBody>
      </p:sp>
    </p:spTree>
    <p:extLst>
      <p:ext uri="{BB962C8B-B14F-4D97-AF65-F5344CB8AC3E}">
        <p14:creationId xmlns:p14="http://schemas.microsoft.com/office/powerpoint/2010/main" val="403248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Долговременная/краткосрочная память (</a:t>
            </a:r>
            <a:r>
              <a:rPr lang="en-US" sz="3200" dirty="0"/>
              <a:t>LSTM)</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5</a:t>
            </a:fld>
            <a:endParaRPr lang="ru-UA" dirty="0"/>
          </a:p>
        </p:txBody>
      </p:sp>
      <p:pic>
        <p:nvPicPr>
          <p:cNvPr id="3076" name="Picture 4">
            <a:extLst>
              <a:ext uri="{FF2B5EF4-FFF2-40B4-BE49-F238E27FC236}">
                <a16:creationId xmlns:a16="http://schemas.microsoft.com/office/drawing/2014/main" id="{F721854E-C47F-412A-8C56-23AC11AF6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5933" y="2932551"/>
            <a:ext cx="4447116" cy="35222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FE8FF00-1395-415A-AEC9-64F46982856D}"/>
              </a:ext>
            </a:extLst>
          </p:cNvPr>
          <p:cNvSpPr txBox="1"/>
          <p:nvPr/>
        </p:nvSpPr>
        <p:spPr>
          <a:xfrm>
            <a:off x="965199" y="1034474"/>
            <a:ext cx="10261602" cy="1938992"/>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С</a:t>
            </a:r>
            <a:r>
              <a:rPr lang="ru-RU" sz="2400" dirty="0">
                <a:effectLst/>
                <a:ea typeface="Calibri" panose="020F0502020204030204" pitchFamily="34" charset="0"/>
                <a:cs typeface="Times New Roman" panose="02020603050405020304" pitchFamily="18" charset="0"/>
              </a:rPr>
              <a:t>ети пытаются бороться с проблемой исчезновения/взрыва градиента, вводя вентили и явно определенную ячейку памяти. Каждый нейрон имеет ячейку памяти и трое ворот: вход, выход и забывание. Входной вентиль определяет, какая часть информации из предыдущего слоя сохраняется в ячейке. Выходной определяет, какая часть следующего уровня узнает о</a:t>
            </a:r>
            <a:endParaRPr lang="ru-RU" dirty="0">
              <a:effectLs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BC557A0-2575-47C2-A028-CA29FFAF6CE7}"/>
              </a:ext>
            </a:extLst>
          </p:cNvPr>
          <p:cNvSpPr txBox="1"/>
          <p:nvPr/>
        </p:nvSpPr>
        <p:spPr>
          <a:xfrm>
            <a:off x="965199" y="2884005"/>
            <a:ext cx="6432550" cy="2308324"/>
          </a:xfrm>
          <a:prstGeom prst="rect">
            <a:avLst/>
          </a:prstGeom>
          <a:noFill/>
        </p:spPr>
        <p:txBody>
          <a:bodyPr wrap="square">
            <a:spAutoFit/>
          </a:bodyPr>
          <a:lstStyle/>
          <a:p>
            <a:r>
              <a:rPr lang="ru-RU" sz="2400" dirty="0">
                <a:effectLst/>
                <a:ea typeface="Calibri" panose="020F0502020204030204" pitchFamily="34" charset="0"/>
                <a:cs typeface="Times New Roman" panose="02020603050405020304" pitchFamily="18" charset="0"/>
              </a:rPr>
              <a:t>состоянии этой ячейки. Ворота забывания на первый взгляд кажутся странным включением, но иногда полезно забыть: если он изучает книгу и начинается новая глава, сети может потребоваться забыть некоторых персонажей из предыдущей главы. </a:t>
            </a:r>
            <a:endParaRPr lang="ru-RU" sz="2400" dirty="0"/>
          </a:p>
        </p:txBody>
      </p:sp>
    </p:spTree>
    <p:extLst>
      <p:ext uri="{BB962C8B-B14F-4D97-AF65-F5344CB8AC3E}">
        <p14:creationId xmlns:p14="http://schemas.microsoft.com/office/powerpoint/2010/main" val="243497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Закрытые рекуррентные единицы</a:t>
            </a:r>
            <a:r>
              <a:rPr lang="en-US" sz="3200" dirty="0"/>
              <a:t>(GRU)</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6</a:t>
            </a:fld>
            <a:endParaRPr lang="ru-UA" dirty="0"/>
          </a:p>
        </p:txBody>
      </p:sp>
      <p:pic>
        <p:nvPicPr>
          <p:cNvPr id="4098" name="Picture 2">
            <a:extLst>
              <a:ext uri="{FF2B5EF4-FFF2-40B4-BE49-F238E27FC236}">
                <a16:creationId xmlns:a16="http://schemas.microsoft.com/office/drawing/2014/main" id="{73BBF513-57FD-456D-BA3C-CE8A0A466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391" y="855132"/>
            <a:ext cx="4093751" cy="3117417"/>
          </a:xfrm>
          <a:prstGeom prst="roundRect">
            <a:avLst>
              <a:gd name="adj" fmla="val 20469"/>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F65073-D357-4A89-9050-D64F34AE9D96}"/>
              </a:ext>
            </a:extLst>
          </p:cNvPr>
          <p:cNvSpPr txBox="1"/>
          <p:nvPr/>
        </p:nvSpPr>
        <p:spPr>
          <a:xfrm>
            <a:off x="965199" y="1034475"/>
            <a:ext cx="7137401" cy="5632311"/>
          </a:xfrm>
          <a:prstGeom prst="rect">
            <a:avLst/>
          </a:prstGeom>
          <a:noFill/>
        </p:spPr>
        <p:txBody>
          <a:bodyPr wrap="square">
            <a:spAutoFit/>
          </a:bodyPr>
          <a:lstStyle/>
          <a:p>
            <a:r>
              <a:rPr lang="ru-RU" sz="2400" dirty="0">
                <a:ea typeface="Calibri" panose="020F0502020204030204" pitchFamily="34" charset="0"/>
              </a:rPr>
              <a:t>Я</a:t>
            </a:r>
            <a:r>
              <a:rPr lang="ru-RU" sz="2400" dirty="0">
                <a:effectLst/>
                <a:ea typeface="Calibri" panose="020F0502020204030204" pitchFamily="34" charset="0"/>
              </a:rPr>
              <a:t>вляются небольшой вариацией LSTM. У них на один вентиль меньше, и они немного по-другому подключены: вместо входа, выхода и вентиля забывания у них есть вентиль обновления. Этот шлюз обновления определяет, сколько информации следует сохранить из последнего состояния и сколько информации следует впустить из предыдущего уровня. Ворота сброса функционируют так же, как ворота забывания LSTM, но расположены немного по-другому. Они всегда передают свое полное состояние, у них нет выходного вентиля. В большинстве случаев они функционируют очень похоже на LSTM, с самым большим отличием в том, что GRU немного быстрее и проще в использовании (но также немного менее выразительны). </a:t>
            </a:r>
            <a:endParaRPr lang="ru-RU" sz="2400" dirty="0"/>
          </a:p>
        </p:txBody>
      </p:sp>
    </p:spTree>
    <p:extLst>
      <p:ext uri="{BB962C8B-B14F-4D97-AF65-F5344CB8AC3E}">
        <p14:creationId xmlns:p14="http://schemas.microsoft.com/office/powerpoint/2010/main" val="276965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err="1"/>
              <a:t>Автоэнкодеры</a:t>
            </a:r>
            <a:r>
              <a:rPr lang="ru-RU" sz="3200" dirty="0"/>
              <a:t> (АЕ)</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7</a:t>
            </a:fld>
            <a:endParaRPr lang="ru-UA" dirty="0"/>
          </a:p>
        </p:txBody>
      </p:sp>
      <p:pic>
        <p:nvPicPr>
          <p:cNvPr id="5122" name="Picture 2">
            <a:extLst>
              <a:ext uri="{FF2B5EF4-FFF2-40B4-BE49-F238E27FC236}">
                <a16:creationId xmlns:a16="http://schemas.microsoft.com/office/drawing/2014/main" id="{69DB22B6-2480-48F6-842C-43FD30B86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6908" y="1267883"/>
            <a:ext cx="3295650" cy="445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4B45AC9-B557-4BD5-AE3D-9722BEEC9A81}"/>
              </a:ext>
            </a:extLst>
          </p:cNvPr>
          <p:cNvSpPr txBox="1"/>
          <p:nvPr/>
        </p:nvSpPr>
        <p:spPr>
          <a:xfrm>
            <a:off x="965199" y="1034474"/>
            <a:ext cx="7535334" cy="5262979"/>
          </a:xfrm>
          <a:prstGeom prst="rect">
            <a:avLst/>
          </a:prstGeom>
          <a:noFill/>
        </p:spPr>
        <p:txBody>
          <a:bodyPr wrap="square">
            <a:spAutoFit/>
          </a:bodyPr>
          <a:lstStyle/>
          <a:p>
            <a:pPr algn="just">
              <a:spcAft>
                <a:spcPts val="800"/>
              </a:spcAft>
            </a:pPr>
            <a:r>
              <a:rPr lang="ru-RU" sz="2400" dirty="0">
                <a:effectLst/>
                <a:ea typeface="Calibri" panose="020F0502020204030204" pitchFamily="34" charset="0"/>
                <a:cs typeface="Times New Roman" panose="02020603050405020304" pitchFamily="18" charset="0"/>
              </a:rPr>
              <a:t>Основная идея </a:t>
            </a:r>
            <a:r>
              <a:rPr lang="ru-RU" sz="2400" dirty="0" err="1">
                <a:effectLst/>
                <a:ea typeface="Calibri" panose="020F0502020204030204" pitchFamily="34" charset="0"/>
                <a:cs typeface="Times New Roman" panose="02020603050405020304" pitchFamily="18" charset="0"/>
              </a:rPr>
              <a:t>автокодировщиков</a:t>
            </a:r>
            <a:r>
              <a:rPr lang="ru-RU" sz="2400" dirty="0">
                <a:effectLst/>
                <a:ea typeface="Calibri" panose="020F0502020204030204" pitchFamily="34" charset="0"/>
                <a:cs typeface="Times New Roman" panose="02020603050405020304" pitchFamily="18" charset="0"/>
              </a:rPr>
              <a:t> заключается в автоматическом кодировании информации. Вся сеть всегда напоминает форму песочных часов с меньшими скрытыми слоями, чем входной и выходной слои. АЭ также всегда симметричны относительно среднего слоя. Самый маленький уровень почти всегда находится посередине, в месте, где информация наиболее сжата (узкое место в сети). Все до середины называется частью кодирования, все после середины — декодированием, а середина — кодом. Их можно обучить с помощью обратного распространения ошибки, подавая входные данные и устанавливая ошибку как разницу между входными данными и тем, что получилось.</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573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Разреженные </a:t>
            </a:r>
            <a:r>
              <a:rPr lang="ru-RU" sz="3200" dirty="0" err="1"/>
              <a:t>автоэнкодеры</a:t>
            </a:r>
            <a:r>
              <a:rPr lang="ru-RU" sz="3200" dirty="0"/>
              <a:t> (</a:t>
            </a:r>
            <a:r>
              <a:rPr lang="en-US" sz="3200" dirty="0"/>
              <a:t>SAE)</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8</a:t>
            </a:fld>
            <a:endParaRPr lang="ru-UA" dirty="0"/>
          </a:p>
        </p:txBody>
      </p:sp>
      <p:pic>
        <p:nvPicPr>
          <p:cNvPr id="6146" name="Picture 2">
            <a:extLst>
              <a:ext uri="{FF2B5EF4-FFF2-40B4-BE49-F238E27FC236}">
                <a16:creationId xmlns:a16="http://schemas.microsoft.com/office/drawing/2014/main" id="{03FE1B7E-7B93-409C-8986-B8404B5C8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1" y="1228725"/>
            <a:ext cx="3200400" cy="4400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97E62B-7BEB-4FFF-84B7-95F3EB63E19A}"/>
              </a:ext>
            </a:extLst>
          </p:cNvPr>
          <p:cNvSpPr txBox="1"/>
          <p:nvPr/>
        </p:nvSpPr>
        <p:spPr>
          <a:xfrm>
            <a:off x="965200" y="1005447"/>
            <a:ext cx="7755468" cy="5632311"/>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Я</a:t>
            </a:r>
            <a:r>
              <a:rPr lang="ru-RU" sz="2400" dirty="0">
                <a:effectLst/>
                <a:ea typeface="Calibri" panose="020F0502020204030204" pitchFamily="34" charset="0"/>
                <a:cs typeface="Times New Roman" panose="02020603050405020304" pitchFamily="18" charset="0"/>
              </a:rPr>
              <a:t>вляются противоположностью AE. Вместо того, чтобы учить сеть представлять кучу информации в меньшем «пространстве» или узлах, мы пытаемся кодировать информацию в большем пространстве. Эти типы сетей можно использовать для извлечения мелких объектов из набора данных. Если бы SAE обучался так же, как и AE, вы почти во всех случаях получили бы довольно бесполезную идентификационную сеть. Чтобы предотвратить это, вместо обратной передачи входных данных мы возвращаем входные данные плюс драйвер разреженности. Этот драйвер разреженности может принимать форму порогового фильтра, в котором обратно передается и обучается только определенная ошибка, другая ошибка будет «нерелевантной» для этого прохода.</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038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pPr algn="ctr"/>
            <a:r>
              <a:rPr lang="ru-RU" sz="3200" dirty="0"/>
              <a:t>Цепи Маркова (MC или цепь Маркова с дискретным временем, DTMC)</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9</a:t>
            </a:fld>
            <a:endParaRPr lang="ru-UA" dirty="0"/>
          </a:p>
        </p:txBody>
      </p:sp>
      <p:pic>
        <p:nvPicPr>
          <p:cNvPr id="7170" name="Picture 2">
            <a:extLst>
              <a:ext uri="{FF2B5EF4-FFF2-40B4-BE49-F238E27FC236}">
                <a16:creationId xmlns:a16="http://schemas.microsoft.com/office/drawing/2014/main" id="{B53BEEFF-C847-4BA4-AF80-989C0D141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532" y="1181100"/>
            <a:ext cx="4343400" cy="4495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607F558-8592-4A01-91AD-078A10DA2CCE}"/>
              </a:ext>
            </a:extLst>
          </p:cNvPr>
          <p:cNvSpPr txBox="1"/>
          <p:nvPr/>
        </p:nvSpPr>
        <p:spPr>
          <a:xfrm>
            <a:off x="965199" y="1181099"/>
            <a:ext cx="6451601" cy="3785652"/>
          </a:xfrm>
          <a:prstGeom prst="rect">
            <a:avLst/>
          </a:prstGeom>
          <a:noFill/>
        </p:spPr>
        <p:txBody>
          <a:bodyPr wrap="square">
            <a:spAutoFit/>
          </a:bodyPr>
          <a:lstStyle/>
          <a:p>
            <a:pPr algn="just">
              <a:spcAft>
                <a:spcPts val="800"/>
              </a:spcAft>
            </a:pPr>
            <a:r>
              <a:rPr lang="ru-RU" sz="2400" dirty="0">
                <a:effectLst/>
                <a:ea typeface="Calibri" panose="020F0502020204030204" pitchFamily="34" charset="0"/>
                <a:cs typeface="Times New Roman" panose="02020603050405020304" pitchFamily="18" charset="0"/>
              </a:rPr>
              <a:t>Являются своего рода предшественниками BM и HN. Их можно понять так: каковы шансы, что из этого узла, где я сейчас нахожусь, я попаду в любой из соседних узлов? Они не имеют памяти, что означает, что каждое состояние, в котором вы находитесь, полностью зависит от предыдущего состояния. Хотя на самом деле они не являются нейронными сетями, они напоминают нейронные сети и составляют теоретическую основу для BM и HN.</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0483686"/>
      </p:ext>
    </p:extLst>
  </p:cSld>
  <p:clrMapOvr>
    <a:masterClrMapping/>
  </p:clrMapOvr>
</p:sld>
</file>

<file path=ppt/theme/theme1.xml><?xml version="1.0" encoding="utf-8"?>
<a:theme xmlns:a="http://schemas.openxmlformats.org/drawingml/2006/main" name="Тема Office">
  <a:themeElements>
    <a:clrScheme name="Custom 52">
      <a:dk1>
        <a:srgbClr val="000000"/>
      </a:dk1>
      <a:lt1>
        <a:srgbClr val="FFFFFF"/>
      </a:lt1>
      <a:dk2>
        <a:srgbClr val="44546A"/>
      </a:dk2>
      <a:lt2>
        <a:srgbClr val="E7E6E6"/>
      </a:lt2>
      <a:accent1>
        <a:srgbClr val="486389"/>
      </a:accent1>
      <a:accent2>
        <a:srgbClr val="C29865"/>
      </a:accent2>
      <a:accent3>
        <a:srgbClr val="A5A5A5"/>
      </a:accent3>
      <a:accent4>
        <a:srgbClr val="654051"/>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1059</Words>
  <Application>Microsoft Office PowerPoint</Application>
  <PresentationFormat>Широкоэкранный</PresentationFormat>
  <Paragraphs>62</Paragraphs>
  <Slides>25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25</vt:i4>
      </vt:variant>
    </vt:vector>
  </HeadingPairs>
  <TitlesOfParts>
    <vt:vector size="29" baseType="lpstr">
      <vt:lpstr>Arial</vt:lpstr>
      <vt:lpstr>Calibri</vt:lpstr>
      <vt:lpstr>Calibri Light</vt:lpstr>
      <vt:lpstr>Тема Office</vt:lpstr>
      <vt:lpstr>Архитектуры нейронных сетей </vt:lpstr>
      <vt:lpstr>Введение</vt:lpstr>
      <vt:lpstr>Нейронные сети прямого распространения (FF или FFNN) и перцептроны (P)</vt:lpstr>
      <vt:lpstr>Рекуррентные нейронные сети (RNN)</vt:lpstr>
      <vt:lpstr>Долговременная/краткосрочная память (LSTM)</vt:lpstr>
      <vt:lpstr>Закрытые рекуррентные единицы(GRU)</vt:lpstr>
      <vt:lpstr>Автоэнкодеры (АЕ)</vt:lpstr>
      <vt:lpstr>Разреженные автоэнкодеры (SAE)</vt:lpstr>
      <vt:lpstr>Цепи Маркова (MC или цепь Маркова с дискретным временем, DTMC)</vt:lpstr>
      <vt:lpstr>Сеть Хопфилда (HN)</vt:lpstr>
      <vt:lpstr>Машины Больцмана (БМ)</vt:lpstr>
      <vt:lpstr>Ограниченные машины Больцмана (RBM)</vt:lpstr>
      <vt:lpstr>Сети глубокого доверия (DBN)</vt:lpstr>
      <vt:lpstr>Сверточные нейронные сети (CNN или глубокие сверточные нейронные сети, DCNN)</vt:lpstr>
      <vt:lpstr>Деконволюционные сети (DN)</vt:lpstr>
      <vt:lpstr>Сети глубокой сверточной обратной графики (DCIGN)</vt:lpstr>
      <vt:lpstr>Генеративно-состязательные сети (GAN)</vt:lpstr>
      <vt:lpstr>Машины экстремального обучения (ELM)</vt:lpstr>
      <vt:lpstr>Сети состояний эха (ESN)</vt:lpstr>
      <vt:lpstr>Глубокие остаточные сети (DRN)</vt:lpstr>
      <vt:lpstr>Нейронные машины Тьюринга (NTM)</vt:lpstr>
      <vt:lpstr>Дифференцируемые нейронные компьютеры (DNC)</vt:lpstr>
      <vt:lpstr>Капсульные сети (CapsNet) </vt:lpstr>
      <vt:lpstr>Сети Кохонена (KN, также самоорганизующаяся (функциональная) карта, SOM, SOFM)</vt:lpstr>
      <vt:lpstr>Сети внимания (AN)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Марина Маркасьян</dc:creator>
  <cp:lastModifiedBy>Даниил</cp:lastModifiedBy>
  <cp:revision>8</cp:revision>
  <dcterms:created xsi:type="dcterms:W3CDTF">2023-02-11T08:01:53Z</dcterms:created>
  <dcterms:modified xsi:type="dcterms:W3CDTF">2023-09-17T21:35:12Z</dcterms:modified>
</cp:coreProperties>
</file>