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sldIdLst>
    <p:sldId id="256" r:id="rId2"/>
    <p:sldId id="263"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Lst>
  <p:sldSz cx="12192000" cy="6858000"/>
  <p:notesSz cx="6858000" cy="9144000"/>
  <p:defaultTextStyle>
    <a:defPPr>
      <a:defRPr lang="ru-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33341"/>
    <a:srgbClr val="3F5879"/>
    <a:srgbClr val="486489"/>
    <a:srgbClr val="663F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8"/>
  </p:normalViewPr>
  <p:slideViewPr>
    <p:cSldViewPr snapToGrid="0">
      <p:cViewPr varScale="1">
        <p:scale>
          <a:sx n="117" d="100"/>
          <a:sy n="117" d="100"/>
        </p:scale>
        <p:origin x="36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6949E9-1117-40B5-85C1-0F5543812598}" type="datetimeFigureOut">
              <a:rPr lang="ru-RU" smtClean="0"/>
              <a:t>18.09.2023</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13DC6E-E4D3-4649-8EE9-8254C20638DC}" type="slidenum">
              <a:rPr lang="ru-RU" smtClean="0"/>
              <a:t>‹#›</a:t>
            </a:fld>
            <a:endParaRPr lang="ru-RU"/>
          </a:p>
        </p:txBody>
      </p:sp>
    </p:spTree>
    <p:extLst>
      <p:ext uri="{BB962C8B-B14F-4D97-AF65-F5344CB8AC3E}">
        <p14:creationId xmlns:p14="http://schemas.microsoft.com/office/powerpoint/2010/main" val="818213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pic>
        <p:nvPicPr>
          <p:cNvPr id="8" name="Рисунок 7">
            <a:extLst>
              <a:ext uri="{FF2B5EF4-FFF2-40B4-BE49-F238E27FC236}">
                <a16:creationId xmlns:a16="http://schemas.microsoft.com/office/drawing/2014/main" id="{D3FDFB60-5F61-ABEA-8AFB-D3FBCB87440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Заголовок 1">
            <a:extLst>
              <a:ext uri="{FF2B5EF4-FFF2-40B4-BE49-F238E27FC236}">
                <a16:creationId xmlns:a16="http://schemas.microsoft.com/office/drawing/2014/main" id="{DC7CAD71-9A0A-9D10-6AF9-5E393DE079DD}"/>
              </a:ext>
            </a:extLst>
          </p:cNvPr>
          <p:cNvSpPr>
            <a:spLocks noGrp="1"/>
          </p:cNvSpPr>
          <p:nvPr>
            <p:ph type="ctrTitle"/>
          </p:nvPr>
        </p:nvSpPr>
        <p:spPr>
          <a:xfrm>
            <a:off x="1524000" y="1122363"/>
            <a:ext cx="9144000" cy="2387600"/>
          </a:xfrm>
        </p:spPr>
        <p:txBody>
          <a:bodyPr anchor="b">
            <a:normAutofit/>
          </a:bodyPr>
          <a:lstStyle>
            <a:lvl1pPr algn="ctr">
              <a:defRPr sz="7200" b="1">
                <a:solidFill>
                  <a:srgbClr val="533341"/>
                </a:solidFill>
              </a:defRPr>
            </a:lvl1pPr>
          </a:lstStyle>
          <a:p>
            <a:r>
              <a:rPr lang="ru-RU" dirty="0"/>
              <a:t>Образец заголовка</a:t>
            </a:r>
            <a:endParaRPr lang="ru-UA" dirty="0"/>
          </a:p>
        </p:txBody>
      </p:sp>
      <p:sp>
        <p:nvSpPr>
          <p:cNvPr id="3" name="Подзаголовок 2">
            <a:extLst>
              <a:ext uri="{FF2B5EF4-FFF2-40B4-BE49-F238E27FC236}">
                <a16:creationId xmlns:a16="http://schemas.microsoft.com/office/drawing/2014/main" id="{49F14808-F260-59E7-CCFD-B735BEF126A0}"/>
              </a:ext>
            </a:extLst>
          </p:cNvPr>
          <p:cNvSpPr>
            <a:spLocks noGrp="1"/>
          </p:cNvSpPr>
          <p:nvPr>
            <p:ph type="subTitle" idx="1"/>
          </p:nvPr>
        </p:nvSpPr>
        <p:spPr>
          <a:xfrm>
            <a:off x="1524000" y="3602038"/>
            <a:ext cx="9144000" cy="1655762"/>
          </a:xfrm>
        </p:spPr>
        <p:txBody>
          <a:bodyPr/>
          <a:lstStyle>
            <a:lvl1pPr marL="0" indent="0" algn="ctr">
              <a:buNone/>
              <a:defRPr sz="2400" b="1">
                <a:solidFill>
                  <a:srgbClr val="3F5879"/>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a:t>Образец подзаголовка</a:t>
            </a:r>
            <a:endParaRPr lang="ru-UA" dirty="0"/>
          </a:p>
        </p:txBody>
      </p:sp>
      <p:sp>
        <p:nvSpPr>
          <p:cNvPr id="4" name="Дата 3">
            <a:extLst>
              <a:ext uri="{FF2B5EF4-FFF2-40B4-BE49-F238E27FC236}">
                <a16:creationId xmlns:a16="http://schemas.microsoft.com/office/drawing/2014/main" id="{41286B23-B9C9-F12F-D6EE-4EA487CB02F1}"/>
              </a:ext>
            </a:extLst>
          </p:cNvPr>
          <p:cNvSpPr>
            <a:spLocks noGrp="1"/>
          </p:cNvSpPr>
          <p:nvPr>
            <p:ph type="dt" sz="half" idx="10"/>
          </p:nvPr>
        </p:nvSpPr>
        <p:spPr/>
        <p:txBody>
          <a:bodyPr/>
          <a:lstStyle/>
          <a:p>
            <a:fld id="{1DFED44A-A195-40E6-988A-C5A4C4F17B4C}" type="datetime1">
              <a:rPr lang="LID4096" smtClean="0"/>
              <a:t>9/18/23</a:t>
            </a:fld>
            <a:endParaRPr lang="ru-UA"/>
          </a:p>
        </p:txBody>
      </p:sp>
      <p:sp>
        <p:nvSpPr>
          <p:cNvPr id="5" name="Нижний колонтитул 4">
            <a:extLst>
              <a:ext uri="{FF2B5EF4-FFF2-40B4-BE49-F238E27FC236}">
                <a16:creationId xmlns:a16="http://schemas.microsoft.com/office/drawing/2014/main" id="{8BAAB207-35B9-0525-EC30-38AE543517F6}"/>
              </a:ext>
            </a:extLst>
          </p:cNvPr>
          <p:cNvSpPr>
            <a:spLocks noGrp="1"/>
          </p:cNvSpPr>
          <p:nvPr>
            <p:ph type="ftr" sz="quarter" idx="11"/>
          </p:nvPr>
        </p:nvSpPr>
        <p:spPr/>
        <p:txBody>
          <a:bodyPr/>
          <a:lstStyle/>
          <a:p>
            <a:endParaRPr lang="ru-UA"/>
          </a:p>
        </p:txBody>
      </p:sp>
      <p:sp>
        <p:nvSpPr>
          <p:cNvPr id="6" name="Номер слайда 5">
            <a:extLst>
              <a:ext uri="{FF2B5EF4-FFF2-40B4-BE49-F238E27FC236}">
                <a16:creationId xmlns:a16="http://schemas.microsoft.com/office/drawing/2014/main" id="{ED36CE3A-E28F-A395-AAF4-55AC6A5CC35A}"/>
              </a:ext>
            </a:extLst>
          </p:cNvPr>
          <p:cNvSpPr>
            <a:spLocks noGrp="1"/>
          </p:cNvSpPr>
          <p:nvPr>
            <p:ph type="sldNum" sz="quarter" idx="12"/>
          </p:nvPr>
        </p:nvSpPr>
        <p:spPr/>
        <p:txBody>
          <a:bodyPr/>
          <a:lstStyle/>
          <a:p>
            <a:fld id="{2890CAFC-B363-43FD-87FB-EA39534A78AA}" type="slidenum">
              <a:rPr lang="ru-UA" smtClean="0"/>
              <a:t>‹#›</a:t>
            </a:fld>
            <a:endParaRPr lang="ru-UA"/>
          </a:p>
        </p:txBody>
      </p:sp>
    </p:spTree>
    <p:extLst>
      <p:ext uri="{BB962C8B-B14F-4D97-AF65-F5344CB8AC3E}">
        <p14:creationId xmlns:p14="http://schemas.microsoft.com/office/powerpoint/2010/main" val="4153384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998D8EB-BDF6-C6C6-F7ED-D4BE5C62EAC1}"/>
              </a:ext>
            </a:extLst>
          </p:cNvPr>
          <p:cNvSpPr>
            <a:spLocks noGrp="1"/>
          </p:cNvSpPr>
          <p:nvPr>
            <p:ph type="title"/>
          </p:nvPr>
        </p:nvSpPr>
        <p:spPr/>
        <p:txBody>
          <a:bodyPr/>
          <a:lstStyle/>
          <a:p>
            <a:r>
              <a:rPr lang="ru-RU"/>
              <a:t>Образец заголовка</a:t>
            </a:r>
            <a:endParaRPr lang="ru-UA"/>
          </a:p>
        </p:txBody>
      </p:sp>
      <p:sp>
        <p:nvSpPr>
          <p:cNvPr id="3" name="Вертикальный текст 2">
            <a:extLst>
              <a:ext uri="{FF2B5EF4-FFF2-40B4-BE49-F238E27FC236}">
                <a16:creationId xmlns:a16="http://schemas.microsoft.com/office/drawing/2014/main" id="{8E98C41F-F7FE-A277-4781-E804576BF3AF}"/>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UA"/>
          </a:p>
        </p:txBody>
      </p:sp>
      <p:sp>
        <p:nvSpPr>
          <p:cNvPr id="4" name="Дата 3">
            <a:extLst>
              <a:ext uri="{FF2B5EF4-FFF2-40B4-BE49-F238E27FC236}">
                <a16:creationId xmlns:a16="http://schemas.microsoft.com/office/drawing/2014/main" id="{BD367072-0B35-09BC-4C6A-E18F56A3BF86}"/>
              </a:ext>
            </a:extLst>
          </p:cNvPr>
          <p:cNvSpPr>
            <a:spLocks noGrp="1"/>
          </p:cNvSpPr>
          <p:nvPr>
            <p:ph type="dt" sz="half" idx="10"/>
          </p:nvPr>
        </p:nvSpPr>
        <p:spPr/>
        <p:txBody>
          <a:bodyPr/>
          <a:lstStyle/>
          <a:p>
            <a:fld id="{C43E41E2-50B1-413E-A92C-5407F94E5E87}" type="datetime1">
              <a:rPr lang="LID4096" smtClean="0"/>
              <a:t>9/18/23</a:t>
            </a:fld>
            <a:endParaRPr lang="ru-UA"/>
          </a:p>
        </p:txBody>
      </p:sp>
      <p:sp>
        <p:nvSpPr>
          <p:cNvPr id="5" name="Нижний колонтитул 4">
            <a:extLst>
              <a:ext uri="{FF2B5EF4-FFF2-40B4-BE49-F238E27FC236}">
                <a16:creationId xmlns:a16="http://schemas.microsoft.com/office/drawing/2014/main" id="{65CCF250-DD0B-E4EB-BE7C-0C7C402A27A4}"/>
              </a:ext>
            </a:extLst>
          </p:cNvPr>
          <p:cNvSpPr>
            <a:spLocks noGrp="1"/>
          </p:cNvSpPr>
          <p:nvPr>
            <p:ph type="ftr" sz="quarter" idx="11"/>
          </p:nvPr>
        </p:nvSpPr>
        <p:spPr/>
        <p:txBody>
          <a:bodyPr/>
          <a:lstStyle/>
          <a:p>
            <a:endParaRPr lang="ru-UA"/>
          </a:p>
        </p:txBody>
      </p:sp>
      <p:sp>
        <p:nvSpPr>
          <p:cNvPr id="6" name="Номер слайда 5">
            <a:extLst>
              <a:ext uri="{FF2B5EF4-FFF2-40B4-BE49-F238E27FC236}">
                <a16:creationId xmlns:a16="http://schemas.microsoft.com/office/drawing/2014/main" id="{D9AEB394-E0C7-7024-9D61-CADF1C0B72D4}"/>
              </a:ext>
            </a:extLst>
          </p:cNvPr>
          <p:cNvSpPr>
            <a:spLocks noGrp="1"/>
          </p:cNvSpPr>
          <p:nvPr>
            <p:ph type="sldNum" sz="quarter" idx="12"/>
          </p:nvPr>
        </p:nvSpPr>
        <p:spPr/>
        <p:txBody>
          <a:bodyPr/>
          <a:lstStyle/>
          <a:p>
            <a:fld id="{2890CAFC-B363-43FD-87FB-EA39534A78AA}" type="slidenum">
              <a:rPr lang="ru-UA" smtClean="0"/>
              <a:t>‹#›</a:t>
            </a:fld>
            <a:endParaRPr lang="ru-UA"/>
          </a:p>
        </p:txBody>
      </p:sp>
    </p:spTree>
    <p:extLst>
      <p:ext uri="{BB962C8B-B14F-4D97-AF65-F5344CB8AC3E}">
        <p14:creationId xmlns:p14="http://schemas.microsoft.com/office/powerpoint/2010/main" val="575984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043DE0B0-5B0C-2371-5B3E-B11A18471F5E}"/>
              </a:ext>
            </a:extLst>
          </p:cNvPr>
          <p:cNvSpPr>
            <a:spLocks noGrp="1"/>
          </p:cNvSpPr>
          <p:nvPr>
            <p:ph type="title" orient="vert"/>
          </p:nvPr>
        </p:nvSpPr>
        <p:spPr>
          <a:xfrm>
            <a:off x="8724900" y="365125"/>
            <a:ext cx="2628900" cy="5811838"/>
          </a:xfrm>
        </p:spPr>
        <p:txBody>
          <a:bodyPr vert="eaVert"/>
          <a:lstStyle/>
          <a:p>
            <a:r>
              <a:rPr lang="ru-RU"/>
              <a:t>Образец заголовка</a:t>
            </a:r>
            <a:endParaRPr lang="ru-UA"/>
          </a:p>
        </p:txBody>
      </p:sp>
      <p:sp>
        <p:nvSpPr>
          <p:cNvPr id="3" name="Вертикальный текст 2">
            <a:extLst>
              <a:ext uri="{FF2B5EF4-FFF2-40B4-BE49-F238E27FC236}">
                <a16:creationId xmlns:a16="http://schemas.microsoft.com/office/drawing/2014/main" id="{CF66EC76-B1CD-AD23-29D4-5669FF82763D}"/>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UA"/>
          </a:p>
        </p:txBody>
      </p:sp>
      <p:sp>
        <p:nvSpPr>
          <p:cNvPr id="4" name="Дата 3">
            <a:extLst>
              <a:ext uri="{FF2B5EF4-FFF2-40B4-BE49-F238E27FC236}">
                <a16:creationId xmlns:a16="http://schemas.microsoft.com/office/drawing/2014/main" id="{1385B3CF-5E36-CC7D-9535-6E4A9DA404B7}"/>
              </a:ext>
            </a:extLst>
          </p:cNvPr>
          <p:cNvSpPr>
            <a:spLocks noGrp="1"/>
          </p:cNvSpPr>
          <p:nvPr>
            <p:ph type="dt" sz="half" idx="10"/>
          </p:nvPr>
        </p:nvSpPr>
        <p:spPr/>
        <p:txBody>
          <a:bodyPr/>
          <a:lstStyle/>
          <a:p>
            <a:fld id="{91709A9D-647C-47AD-B52C-BD4553CF6B93}" type="datetime1">
              <a:rPr lang="LID4096" smtClean="0"/>
              <a:t>9/18/23</a:t>
            </a:fld>
            <a:endParaRPr lang="ru-UA"/>
          </a:p>
        </p:txBody>
      </p:sp>
      <p:sp>
        <p:nvSpPr>
          <p:cNvPr id="5" name="Нижний колонтитул 4">
            <a:extLst>
              <a:ext uri="{FF2B5EF4-FFF2-40B4-BE49-F238E27FC236}">
                <a16:creationId xmlns:a16="http://schemas.microsoft.com/office/drawing/2014/main" id="{3BC18915-3361-FCC2-9DE3-93F8A91145E0}"/>
              </a:ext>
            </a:extLst>
          </p:cNvPr>
          <p:cNvSpPr>
            <a:spLocks noGrp="1"/>
          </p:cNvSpPr>
          <p:nvPr>
            <p:ph type="ftr" sz="quarter" idx="11"/>
          </p:nvPr>
        </p:nvSpPr>
        <p:spPr/>
        <p:txBody>
          <a:bodyPr/>
          <a:lstStyle/>
          <a:p>
            <a:endParaRPr lang="ru-UA"/>
          </a:p>
        </p:txBody>
      </p:sp>
      <p:sp>
        <p:nvSpPr>
          <p:cNvPr id="6" name="Номер слайда 5">
            <a:extLst>
              <a:ext uri="{FF2B5EF4-FFF2-40B4-BE49-F238E27FC236}">
                <a16:creationId xmlns:a16="http://schemas.microsoft.com/office/drawing/2014/main" id="{649F60F3-7A4F-78A6-D307-C8B662E0C5E1}"/>
              </a:ext>
            </a:extLst>
          </p:cNvPr>
          <p:cNvSpPr>
            <a:spLocks noGrp="1"/>
          </p:cNvSpPr>
          <p:nvPr>
            <p:ph type="sldNum" sz="quarter" idx="12"/>
          </p:nvPr>
        </p:nvSpPr>
        <p:spPr/>
        <p:txBody>
          <a:bodyPr/>
          <a:lstStyle/>
          <a:p>
            <a:fld id="{2890CAFC-B363-43FD-87FB-EA39534A78AA}" type="slidenum">
              <a:rPr lang="ru-UA" smtClean="0"/>
              <a:t>‹#›</a:t>
            </a:fld>
            <a:endParaRPr lang="ru-UA"/>
          </a:p>
        </p:txBody>
      </p:sp>
    </p:spTree>
    <p:extLst>
      <p:ext uri="{BB962C8B-B14F-4D97-AF65-F5344CB8AC3E}">
        <p14:creationId xmlns:p14="http://schemas.microsoft.com/office/powerpoint/2010/main" val="2166301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F19D405-41F8-A522-2671-1DF43D6C6349}"/>
              </a:ext>
            </a:extLst>
          </p:cNvPr>
          <p:cNvSpPr>
            <a:spLocks noGrp="1"/>
          </p:cNvSpPr>
          <p:nvPr>
            <p:ph type="title"/>
          </p:nvPr>
        </p:nvSpPr>
        <p:spPr/>
        <p:txBody>
          <a:bodyPr/>
          <a:lstStyle/>
          <a:p>
            <a:r>
              <a:rPr lang="ru-RU"/>
              <a:t>Образец заголовка</a:t>
            </a:r>
            <a:endParaRPr lang="ru-UA"/>
          </a:p>
        </p:txBody>
      </p:sp>
      <p:sp>
        <p:nvSpPr>
          <p:cNvPr id="3" name="Объект 2">
            <a:extLst>
              <a:ext uri="{FF2B5EF4-FFF2-40B4-BE49-F238E27FC236}">
                <a16:creationId xmlns:a16="http://schemas.microsoft.com/office/drawing/2014/main" id="{48C7254F-3F2B-D499-BD77-DC8621BAC9FE}"/>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UA"/>
          </a:p>
        </p:txBody>
      </p:sp>
      <p:sp>
        <p:nvSpPr>
          <p:cNvPr id="4" name="Дата 3">
            <a:extLst>
              <a:ext uri="{FF2B5EF4-FFF2-40B4-BE49-F238E27FC236}">
                <a16:creationId xmlns:a16="http://schemas.microsoft.com/office/drawing/2014/main" id="{05813BF5-A80C-8440-2C50-D6364EE04A8F}"/>
              </a:ext>
            </a:extLst>
          </p:cNvPr>
          <p:cNvSpPr>
            <a:spLocks noGrp="1"/>
          </p:cNvSpPr>
          <p:nvPr>
            <p:ph type="dt" sz="half" idx="10"/>
          </p:nvPr>
        </p:nvSpPr>
        <p:spPr>
          <a:xfrm>
            <a:off x="8610600" y="6367559"/>
            <a:ext cx="2743200" cy="365125"/>
          </a:xfrm>
        </p:spPr>
        <p:txBody>
          <a:bodyPr/>
          <a:lstStyle/>
          <a:p>
            <a:fld id="{21D598F8-DD38-437B-BAEC-13A3916F8933}" type="datetime1">
              <a:rPr lang="LID4096" smtClean="0"/>
              <a:t>9/18/23</a:t>
            </a:fld>
            <a:endParaRPr lang="ru-UA"/>
          </a:p>
        </p:txBody>
      </p:sp>
      <p:sp>
        <p:nvSpPr>
          <p:cNvPr id="5" name="Нижний колонтитул 4">
            <a:extLst>
              <a:ext uri="{FF2B5EF4-FFF2-40B4-BE49-F238E27FC236}">
                <a16:creationId xmlns:a16="http://schemas.microsoft.com/office/drawing/2014/main" id="{A157A006-713A-02D7-D8D2-1FEDCB413FE7}"/>
              </a:ext>
            </a:extLst>
          </p:cNvPr>
          <p:cNvSpPr>
            <a:spLocks noGrp="1"/>
          </p:cNvSpPr>
          <p:nvPr>
            <p:ph type="ftr" sz="quarter" idx="11"/>
          </p:nvPr>
        </p:nvSpPr>
        <p:spPr/>
        <p:txBody>
          <a:bodyPr/>
          <a:lstStyle/>
          <a:p>
            <a:endParaRPr lang="ru-UA"/>
          </a:p>
        </p:txBody>
      </p:sp>
      <p:sp>
        <p:nvSpPr>
          <p:cNvPr id="6" name="Номер слайда 5">
            <a:extLst>
              <a:ext uri="{FF2B5EF4-FFF2-40B4-BE49-F238E27FC236}">
                <a16:creationId xmlns:a16="http://schemas.microsoft.com/office/drawing/2014/main" id="{EB7892A7-B905-B831-B546-267240AFF569}"/>
              </a:ext>
            </a:extLst>
          </p:cNvPr>
          <p:cNvSpPr>
            <a:spLocks noGrp="1"/>
          </p:cNvSpPr>
          <p:nvPr>
            <p:ph type="sldNum" sz="quarter" idx="12"/>
          </p:nvPr>
        </p:nvSpPr>
        <p:spPr>
          <a:xfrm>
            <a:off x="119932" y="6176964"/>
            <a:ext cx="489668" cy="555720"/>
          </a:xfrm>
        </p:spPr>
        <p:txBody>
          <a:bodyPr/>
          <a:lstStyle>
            <a:lvl1pPr>
              <a:defRPr sz="2000" b="1">
                <a:solidFill>
                  <a:schemeClr val="bg1"/>
                </a:solidFill>
              </a:defRPr>
            </a:lvl1pPr>
          </a:lstStyle>
          <a:p>
            <a:fld id="{2890CAFC-B363-43FD-87FB-EA39534A78AA}" type="slidenum">
              <a:rPr lang="ru-UA" smtClean="0"/>
              <a:pPr/>
              <a:t>‹#›</a:t>
            </a:fld>
            <a:endParaRPr lang="ru-UA" dirty="0"/>
          </a:p>
        </p:txBody>
      </p:sp>
    </p:spTree>
    <p:extLst>
      <p:ext uri="{BB962C8B-B14F-4D97-AF65-F5344CB8AC3E}">
        <p14:creationId xmlns:p14="http://schemas.microsoft.com/office/powerpoint/2010/main" val="3118634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1DB3C75-59B4-45A4-8852-7DAE60010026}"/>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ru-UA"/>
          </a:p>
        </p:txBody>
      </p:sp>
      <p:sp>
        <p:nvSpPr>
          <p:cNvPr id="3" name="Текст 2">
            <a:extLst>
              <a:ext uri="{FF2B5EF4-FFF2-40B4-BE49-F238E27FC236}">
                <a16:creationId xmlns:a16="http://schemas.microsoft.com/office/drawing/2014/main" id="{A409D9F6-4F65-162C-2B8C-CCF7644084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A9FA40A8-8873-F77A-1B4D-062732FD9AB3}"/>
              </a:ext>
            </a:extLst>
          </p:cNvPr>
          <p:cNvSpPr>
            <a:spLocks noGrp="1"/>
          </p:cNvSpPr>
          <p:nvPr>
            <p:ph type="dt" sz="half" idx="10"/>
          </p:nvPr>
        </p:nvSpPr>
        <p:spPr/>
        <p:txBody>
          <a:bodyPr/>
          <a:lstStyle/>
          <a:p>
            <a:fld id="{15633699-1F6E-4AE9-B2EE-7D60533A1C4B}" type="datetime1">
              <a:rPr lang="LID4096" smtClean="0"/>
              <a:t>9/18/23</a:t>
            </a:fld>
            <a:endParaRPr lang="ru-UA"/>
          </a:p>
        </p:txBody>
      </p:sp>
      <p:sp>
        <p:nvSpPr>
          <p:cNvPr id="5" name="Нижний колонтитул 4">
            <a:extLst>
              <a:ext uri="{FF2B5EF4-FFF2-40B4-BE49-F238E27FC236}">
                <a16:creationId xmlns:a16="http://schemas.microsoft.com/office/drawing/2014/main" id="{B274C2F8-9A66-0614-7950-4845AA538980}"/>
              </a:ext>
            </a:extLst>
          </p:cNvPr>
          <p:cNvSpPr>
            <a:spLocks noGrp="1"/>
          </p:cNvSpPr>
          <p:nvPr>
            <p:ph type="ftr" sz="quarter" idx="11"/>
          </p:nvPr>
        </p:nvSpPr>
        <p:spPr/>
        <p:txBody>
          <a:bodyPr/>
          <a:lstStyle/>
          <a:p>
            <a:endParaRPr lang="ru-UA"/>
          </a:p>
        </p:txBody>
      </p:sp>
      <p:sp>
        <p:nvSpPr>
          <p:cNvPr id="6" name="Номер слайда 5">
            <a:extLst>
              <a:ext uri="{FF2B5EF4-FFF2-40B4-BE49-F238E27FC236}">
                <a16:creationId xmlns:a16="http://schemas.microsoft.com/office/drawing/2014/main" id="{9E8DE6B9-EE31-DBD1-1CF3-00F29EE2A095}"/>
              </a:ext>
            </a:extLst>
          </p:cNvPr>
          <p:cNvSpPr>
            <a:spLocks noGrp="1"/>
          </p:cNvSpPr>
          <p:nvPr>
            <p:ph type="sldNum" sz="quarter" idx="12"/>
          </p:nvPr>
        </p:nvSpPr>
        <p:spPr/>
        <p:txBody>
          <a:bodyPr/>
          <a:lstStyle/>
          <a:p>
            <a:fld id="{2890CAFC-B363-43FD-87FB-EA39534A78AA}" type="slidenum">
              <a:rPr lang="ru-UA" smtClean="0"/>
              <a:t>‹#›</a:t>
            </a:fld>
            <a:endParaRPr lang="ru-UA"/>
          </a:p>
        </p:txBody>
      </p:sp>
    </p:spTree>
    <p:extLst>
      <p:ext uri="{BB962C8B-B14F-4D97-AF65-F5344CB8AC3E}">
        <p14:creationId xmlns:p14="http://schemas.microsoft.com/office/powerpoint/2010/main" val="3952523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69908DB-0DE4-C986-3D26-1D06A08FAA56}"/>
              </a:ext>
            </a:extLst>
          </p:cNvPr>
          <p:cNvSpPr>
            <a:spLocks noGrp="1"/>
          </p:cNvSpPr>
          <p:nvPr>
            <p:ph type="title"/>
          </p:nvPr>
        </p:nvSpPr>
        <p:spPr/>
        <p:txBody>
          <a:bodyPr/>
          <a:lstStyle/>
          <a:p>
            <a:r>
              <a:rPr lang="ru-RU"/>
              <a:t>Образец заголовка</a:t>
            </a:r>
            <a:endParaRPr lang="ru-UA"/>
          </a:p>
        </p:txBody>
      </p:sp>
      <p:sp>
        <p:nvSpPr>
          <p:cNvPr id="3" name="Объект 2">
            <a:extLst>
              <a:ext uri="{FF2B5EF4-FFF2-40B4-BE49-F238E27FC236}">
                <a16:creationId xmlns:a16="http://schemas.microsoft.com/office/drawing/2014/main" id="{E4B59F74-5889-5855-D709-760DD8195A7E}"/>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UA"/>
          </a:p>
        </p:txBody>
      </p:sp>
      <p:sp>
        <p:nvSpPr>
          <p:cNvPr id="4" name="Объект 3">
            <a:extLst>
              <a:ext uri="{FF2B5EF4-FFF2-40B4-BE49-F238E27FC236}">
                <a16:creationId xmlns:a16="http://schemas.microsoft.com/office/drawing/2014/main" id="{32FC7D28-8445-7BDE-6BDE-2520BC6B661D}"/>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UA"/>
          </a:p>
        </p:txBody>
      </p:sp>
      <p:sp>
        <p:nvSpPr>
          <p:cNvPr id="5" name="Дата 4">
            <a:extLst>
              <a:ext uri="{FF2B5EF4-FFF2-40B4-BE49-F238E27FC236}">
                <a16:creationId xmlns:a16="http://schemas.microsoft.com/office/drawing/2014/main" id="{E3C0BAD7-8E5A-83D9-EFCD-C3E5FCE0BAA9}"/>
              </a:ext>
            </a:extLst>
          </p:cNvPr>
          <p:cNvSpPr>
            <a:spLocks noGrp="1"/>
          </p:cNvSpPr>
          <p:nvPr>
            <p:ph type="dt" sz="half" idx="10"/>
          </p:nvPr>
        </p:nvSpPr>
        <p:spPr/>
        <p:txBody>
          <a:bodyPr/>
          <a:lstStyle/>
          <a:p>
            <a:fld id="{625451F2-B09B-47D4-9BE9-9736BB5F0858}" type="datetime1">
              <a:rPr lang="LID4096" smtClean="0"/>
              <a:t>9/18/23</a:t>
            </a:fld>
            <a:endParaRPr lang="ru-UA"/>
          </a:p>
        </p:txBody>
      </p:sp>
      <p:sp>
        <p:nvSpPr>
          <p:cNvPr id="6" name="Нижний колонтитул 5">
            <a:extLst>
              <a:ext uri="{FF2B5EF4-FFF2-40B4-BE49-F238E27FC236}">
                <a16:creationId xmlns:a16="http://schemas.microsoft.com/office/drawing/2014/main" id="{026C58FE-EC16-21CF-E43A-D1D5A2EFC0C6}"/>
              </a:ext>
            </a:extLst>
          </p:cNvPr>
          <p:cNvSpPr>
            <a:spLocks noGrp="1"/>
          </p:cNvSpPr>
          <p:nvPr>
            <p:ph type="ftr" sz="quarter" idx="11"/>
          </p:nvPr>
        </p:nvSpPr>
        <p:spPr/>
        <p:txBody>
          <a:bodyPr/>
          <a:lstStyle/>
          <a:p>
            <a:endParaRPr lang="ru-UA"/>
          </a:p>
        </p:txBody>
      </p:sp>
      <p:sp>
        <p:nvSpPr>
          <p:cNvPr id="7" name="Номер слайда 6">
            <a:extLst>
              <a:ext uri="{FF2B5EF4-FFF2-40B4-BE49-F238E27FC236}">
                <a16:creationId xmlns:a16="http://schemas.microsoft.com/office/drawing/2014/main" id="{36276F1D-7A97-365E-F15C-C913ECA1F885}"/>
              </a:ext>
            </a:extLst>
          </p:cNvPr>
          <p:cNvSpPr>
            <a:spLocks noGrp="1"/>
          </p:cNvSpPr>
          <p:nvPr>
            <p:ph type="sldNum" sz="quarter" idx="12"/>
          </p:nvPr>
        </p:nvSpPr>
        <p:spPr/>
        <p:txBody>
          <a:bodyPr/>
          <a:lstStyle/>
          <a:p>
            <a:fld id="{2890CAFC-B363-43FD-87FB-EA39534A78AA}" type="slidenum">
              <a:rPr lang="ru-UA" smtClean="0"/>
              <a:t>‹#›</a:t>
            </a:fld>
            <a:endParaRPr lang="ru-UA"/>
          </a:p>
        </p:txBody>
      </p:sp>
    </p:spTree>
    <p:extLst>
      <p:ext uri="{BB962C8B-B14F-4D97-AF65-F5344CB8AC3E}">
        <p14:creationId xmlns:p14="http://schemas.microsoft.com/office/powerpoint/2010/main" val="1353421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C4F0C82-EB4A-9D09-BEB6-CFCF9717581D}"/>
              </a:ext>
            </a:extLst>
          </p:cNvPr>
          <p:cNvSpPr>
            <a:spLocks noGrp="1"/>
          </p:cNvSpPr>
          <p:nvPr>
            <p:ph type="title"/>
          </p:nvPr>
        </p:nvSpPr>
        <p:spPr>
          <a:xfrm>
            <a:off x="839788" y="365125"/>
            <a:ext cx="10515600" cy="1325563"/>
          </a:xfrm>
        </p:spPr>
        <p:txBody>
          <a:bodyPr/>
          <a:lstStyle/>
          <a:p>
            <a:r>
              <a:rPr lang="ru-RU"/>
              <a:t>Образец заголовка</a:t>
            </a:r>
            <a:endParaRPr lang="ru-UA"/>
          </a:p>
        </p:txBody>
      </p:sp>
      <p:sp>
        <p:nvSpPr>
          <p:cNvPr id="3" name="Текст 2">
            <a:extLst>
              <a:ext uri="{FF2B5EF4-FFF2-40B4-BE49-F238E27FC236}">
                <a16:creationId xmlns:a16="http://schemas.microsoft.com/office/drawing/2014/main" id="{3536DA8C-5651-826C-E020-776B672908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D12904A4-ED9A-B227-F826-0FF23B30ABE7}"/>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UA"/>
          </a:p>
        </p:txBody>
      </p:sp>
      <p:sp>
        <p:nvSpPr>
          <p:cNvPr id="5" name="Текст 4">
            <a:extLst>
              <a:ext uri="{FF2B5EF4-FFF2-40B4-BE49-F238E27FC236}">
                <a16:creationId xmlns:a16="http://schemas.microsoft.com/office/drawing/2014/main" id="{C5B3EC1F-630A-DB8A-3DFF-CC12631D42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4AE5C6AA-B91B-5D28-E69F-E95896B3475F}"/>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UA"/>
          </a:p>
        </p:txBody>
      </p:sp>
      <p:sp>
        <p:nvSpPr>
          <p:cNvPr id="7" name="Дата 6">
            <a:extLst>
              <a:ext uri="{FF2B5EF4-FFF2-40B4-BE49-F238E27FC236}">
                <a16:creationId xmlns:a16="http://schemas.microsoft.com/office/drawing/2014/main" id="{55FFFF8E-DC62-3DBC-B741-C1279D7F0FF4}"/>
              </a:ext>
            </a:extLst>
          </p:cNvPr>
          <p:cNvSpPr>
            <a:spLocks noGrp="1"/>
          </p:cNvSpPr>
          <p:nvPr>
            <p:ph type="dt" sz="half" idx="10"/>
          </p:nvPr>
        </p:nvSpPr>
        <p:spPr/>
        <p:txBody>
          <a:bodyPr/>
          <a:lstStyle/>
          <a:p>
            <a:fld id="{F9FC1B58-77D9-4F9D-B63E-043604DA7224}" type="datetime1">
              <a:rPr lang="LID4096" smtClean="0"/>
              <a:t>9/18/23</a:t>
            </a:fld>
            <a:endParaRPr lang="ru-UA"/>
          </a:p>
        </p:txBody>
      </p:sp>
      <p:sp>
        <p:nvSpPr>
          <p:cNvPr id="8" name="Нижний колонтитул 7">
            <a:extLst>
              <a:ext uri="{FF2B5EF4-FFF2-40B4-BE49-F238E27FC236}">
                <a16:creationId xmlns:a16="http://schemas.microsoft.com/office/drawing/2014/main" id="{3F1B1566-B9D5-CC3E-5246-E7304042F0A7}"/>
              </a:ext>
            </a:extLst>
          </p:cNvPr>
          <p:cNvSpPr>
            <a:spLocks noGrp="1"/>
          </p:cNvSpPr>
          <p:nvPr>
            <p:ph type="ftr" sz="quarter" idx="11"/>
          </p:nvPr>
        </p:nvSpPr>
        <p:spPr/>
        <p:txBody>
          <a:bodyPr/>
          <a:lstStyle/>
          <a:p>
            <a:endParaRPr lang="ru-UA"/>
          </a:p>
        </p:txBody>
      </p:sp>
      <p:sp>
        <p:nvSpPr>
          <p:cNvPr id="9" name="Номер слайда 8">
            <a:extLst>
              <a:ext uri="{FF2B5EF4-FFF2-40B4-BE49-F238E27FC236}">
                <a16:creationId xmlns:a16="http://schemas.microsoft.com/office/drawing/2014/main" id="{79232A9B-3287-D612-39EE-76F100D4D117}"/>
              </a:ext>
            </a:extLst>
          </p:cNvPr>
          <p:cNvSpPr>
            <a:spLocks noGrp="1"/>
          </p:cNvSpPr>
          <p:nvPr>
            <p:ph type="sldNum" sz="quarter" idx="12"/>
          </p:nvPr>
        </p:nvSpPr>
        <p:spPr/>
        <p:txBody>
          <a:bodyPr/>
          <a:lstStyle/>
          <a:p>
            <a:fld id="{2890CAFC-B363-43FD-87FB-EA39534A78AA}" type="slidenum">
              <a:rPr lang="ru-UA" smtClean="0"/>
              <a:t>‹#›</a:t>
            </a:fld>
            <a:endParaRPr lang="ru-UA"/>
          </a:p>
        </p:txBody>
      </p:sp>
    </p:spTree>
    <p:extLst>
      <p:ext uri="{BB962C8B-B14F-4D97-AF65-F5344CB8AC3E}">
        <p14:creationId xmlns:p14="http://schemas.microsoft.com/office/powerpoint/2010/main" val="1342103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4177C20-9A31-4A52-80CC-706A89D16CBD}"/>
              </a:ext>
            </a:extLst>
          </p:cNvPr>
          <p:cNvSpPr>
            <a:spLocks noGrp="1"/>
          </p:cNvSpPr>
          <p:nvPr>
            <p:ph type="title"/>
          </p:nvPr>
        </p:nvSpPr>
        <p:spPr/>
        <p:txBody>
          <a:bodyPr/>
          <a:lstStyle/>
          <a:p>
            <a:r>
              <a:rPr lang="ru-RU"/>
              <a:t>Образец заголовка</a:t>
            </a:r>
            <a:endParaRPr lang="ru-UA"/>
          </a:p>
        </p:txBody>
      </p:sp>
      <p:sp>
        <p:nvSpPr>
          <p:cNvPr id="3" name="Дата 2">
            <a:extLst>
              <a:ext uri="{FF2B5EF4-FFF2-40B4-BE49-F238E27FC236}">
                <a16:creationId xmlns:a16="http://schemas.microsoft.com/office/drawing/2014/main" id="{65A46854-889B-AD85-D2A8-1A9F7763A033}"/>
              </a:ext>
            </a:extLst>
          </p:cNvPr>
          <p:cNvSpPr>
            <a:spLocks noGrp="1"/>
          </p:cNvSpPr>
          <p:nvPr>
            <p:ph type="dt" sz="half" idx="10"/>
          </p:nvPr>
        </p:nvSpPr>
        <p:spPr/>
        <p:txBody>
          <a:bodyPr/>
          <a:lstStyle/>
          <a:p>
            <a:fld id="{9FB4B8BF-7680-47FE-928E-EA374D15CD28}" type="datetime1">
              <a:rPr lang="LID4096" smtClean="0"/>
              <a:t>9/18/23</a:t>
            </a:fld>
            <a:endParaRPr lang="ru-UA"/>
          </a:p>
        </p:txBody>
      </p:sp>
      <p:sp>
        <p:nvSpPr>
          <p:cNvPr id="4" name="Нижний колонтитул 3">
            <a:extLst>
              <a:ext uri="{FF2B5EF4-FFF2-40B4-BE49-F238E27FC236}">
                <a16:creationId xmlns:a16="http://schemas.microsoft.com/office/drawing/2014/main" id="{6F4F5146-1CB5-8F3D-0BC3-8797C6DDC58A}"/>
              </a:ext>
            </a:extLst>
          </p:cNvPr>
          <p:cNvSpPr>
            <a:spLocks noGrp="1"/>
          </p:cNvSpPr>
          <p:nvPr>
            <p:ph type="ftr" sz="quarter" idx="11"/>
          </p:nvPr>
        </p:nvSpPr>
        <p:spPr/>
        <p:txBody>
          <a:bodyPr/>
          <a:lstStyle/>
          <a:p>
            <a:endParaRPr lang="ru-UA"/>
          </a:p>
        </p:txBody>
      </p:sp>
      <p:sp>
        <p:nvSpPr>
          <p:cNvPr id="5" name="Номер слайда 4">
            <a:extLst>
              <a:ext uri="{FF2B5EF4-FFF2-40B4-BE49-F238E27FC236}">
                <a16:creationId xmlns:a16="http://schemas.microsoft.com/office/drawing/2014/main" id="{474B18E3-B723-DC39-A85F-2367FA4AA97B}"/>
              </a:ext>
            </a:extLst>
          </p:cNvPr>
          <p:cNvSpPr>
            <a:spLocks noGrp="1"/>
          </p:cNvSpPr>
          <p:nvPr>
            <p:ph type="sldNum" sz="quarter" idx="12"/>
          </p:nvPr>
        </p:nvSpPr>
        <p:spPr/>
        <p:txBody>
          <a:bodyPr/>
          <a:lstStyle/>
          <a:p>
            <a:fld id="{2890CAFC-B363-43FD-87FB-EA39534A78AA}" type="slidenum">
              <a:rPr lang="ru-UA" smtClean="0"/>
              <a:t>‹#›</a:t>
            </a:fld>
            <a:endParaRPr lang="ru-UA"/>
          </a:p>
        </p:txBody>
      </p:sp>
    </p:spTree>
    <p:extLst>
      <p:ext uri="{BB962C8B-B14F-4D97-AF65-F5344CB8AC3E}">
        <p14:creationId xmlns:p14="http://schemas.microsoft.com/office/powerpoint/2010/main" val="2415293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425AA852-8EB0-3DF3-2385-BB35A9801506}"/>
              </a:ext>
            </a:extLst>
          </p:cNvPr>
          <p:cNvSpPr>
            <a:spLocks noGrp="1"/>
          </p:cNvSpPr>
          <p:nvPr>
            <p:ph type="dt" sz="half" idx="10"/>
          </p:nvPr>
        </p:nvSpPr>
        <p:spPr/>
        <p:txBody>
          <a:bodyPr/>
          <a:lstStyle/>
          <a:p>
            <a:fld id="{7C14C02B-9F13-4DAB-B5E2-6BD4623986CF}" type="datetime1">
              <a:rPr lang="LID4096" smtClean="0"/>
              <a:t>9/18/23</a:t>
            </a:fld>
            <a:endParaRPr lang="ru-UA"/>
          </a:p>
        </p:txBody>
      </p:sp>
      <p:sp>
        <p:nvSpPr>
          <p:cNvPr id="3" name="Нижний колонтитул 2">
            <a:extLst>
              <a:ext uri="{FF2B5EF4-FFF2-40B4-BE49-F238E27FC236}">
                <a16:creationId xmlns:a16="http://schemas.microsoft.com/office/drawing/2014/main" id="{773BF3F7-0FB9-14BC-0C8C-93A9C9E52E53}"/>
              </a:ext>
            </a:extLst>
          </p:cNvPr>
          <p:cNvSpPr>
            <a:spLocks noGrp="1"/>
          </p:cNvSpPr>
          <p:nvPr>
            <p:ph type="ftr" sz="quarter" idx="11"/>
          </p:nvPr>
        </p:nvSpPr>
        <p:spPr/>
        <p:txBody>
          <a:bodyPr/>
          <a:lstStyle/>
          <a:p>
            <a:endParaRPr lang="ru-UA"/>
          </a:p>
        </p:txBody>
      </p:sp>
      <p:sp>
        <p:nvSpPr>
          <p:cNvPr id="4" name="Номер слайда 3">
            <a:extLst>
              <a:ext uri="{FF2B5EF4-FFF2-40B4-BE49-F238E27FC236}">
                <a16:creationId xmlns:a16="http://schemas.microsoft.com/office/drawing/2014/main" id="{7246171B-5DBB-6A84-11E2-34602DB87CAC}"/>
              </a:ext>
            </a:extLst>
          </p:cNvPr>
          <p:cNvSpPr>
            <a:spLocks noGrp="1"/>
          </p:cNvSpPr>
          <p:nvPr>
            <p:ph type="sldNum" sz="quarter" idx="12"/>
          </p:nvPr>
        </p:nvSpPr>
        <p:spPr/>
        <p:txBody>
          <a:bodyPr/>
          <a:lstStyle/>
          <a:p>
            <a:fld id="{2890CAFC-B363-43FD-87FB-EA39534A78AA}" type="slidenum">
              <a:rPr lang="ru-UA" smtClean="0"/>
              <a:t>‹#›</a:t>
            </a:fld>
            <a:endParaRPr lang="ru-UA"/>
          </a:p>
        </p:txBody>
      </p:sp>
    </p:spTree>
    <p:extLst>
      <p:ext uri="{BB962C8B-B14F-4D97-AF65-F5344CB8AC3E}">
        <p14:creationId xmlns:p14="http://schemas.microsoft.com/office/powerpoint/2010/main" val="4249445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EF2BCA-CF20-CC38-FEC3-F7D30E64BB4C}"/>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ru-UA"/>
          </a:p>
        </p:txBody>
      </p:sp>
      <p:sp>
        <p:nvSpPr>
          <p:cNvPr id="3" name="Объект 2">
            <a:extLst>
              <a:ext uri="{FF2B5EF4-FFF2-40B4-BE49-F238E27FC236}">
                <a16:creationId xmlns:a16="http://schemas.microsoft.com/office/drawing/2014/main" id="{05202BD5-579D-7CBE-7E58-5E5E464C0E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UA"/>
          </a:p>
        </p:txBody>
      </p:sp>
      <p:sp>
        <p:nvSpPr>
          <p:cNvPr id="4" name="Текст 3">
            <a:extLst>
              <a:ext uri="{FF2B5EF4-FFF2-40B4-BE49-F238E27FC236}">
                <a16:creationId xmlns:a16="http://schemas.microsoft.com/office/drawing/2014/main" id="{8FA8B6A8-303F-CF0E-0D77-7FA4D9ECA1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43B9D470-ED57-7174-58CF-87305EBF77EB}"/>
              </a:ext>
            </a:extLst>
          </p:cNvPr>
          <p:cNvSpPr>
            <a:spLocks noGrp="1"/>
          </p:cNvSpPr>
          <p:nvPr>
            <p:ph type="dt" sz="half" idx="10"/>
          </p:nvPr>
        </p:nvSpPr>
        <p:spPr/>
        <p:txBody>
          <a:bodyPr/>
          <a:lstStyle/>
          <a:p>
            <a:fld id="{1C7E0661-827E-484F-990C-F5BC1B9167B7}" type="datetime1">
              <a:rPr lang="LID4096" smtClean="0"/>
              <a:t>9/18/23</a:t>
            </a:fld>
            <a:endParaRPr lang="ru-UA"/>
          </a:p>
        </p:txBody>
      </p:sp>
      <p:sp>
        <p:nvSpPr>
          <p:cNvPr id="6" name="Нижний колонтитул 5">
            <a:extLst>
              <a:ext uri="{FF2B5EF4-FFF2-40B4-BE49-F238E27FC236}">
                <a16:creationId xmlns:a16="http://schemas.microsoft.com/office/drawing/2014/main" id="{C2E3D96E-07C4-5785-9542-8FBD40305BEC}"/>
              </a:ext>
            </a:extLst>
          </p:cNvPr>
          <p:cNvSpPr>
            <a:spLocks noGrp="1"/>
          </p:cNvSpPr>
          <p:nvPr>
            <p:ph type="ftr" sz="quarter" idx="11"/>
          </p:nvPr>
        </p:nvSpPr>
        <p:spPr/>
        <p:txBody>
          <a:bodyPr/>
          <a:lstStyle/>
          <a:p>
            <a:endParaRPr lang="ru-UA"/>
          </a:p>
        </p:txBody>
      </p:sp>
      <p:sp>
        <p:nvSpPr>
          <p:cNvPr id="7" name="Номер слайда 6">
            <a:extLst>
              <a:ext uri="{FF2B5EF4-FFF2-40B4-BE49-F238E27FC236}">
                <a16:creationId xmlns:a16="http://schemas.microsoft.com/office/drawing/2014/main" id="{7FFCD2C0-240F-80BB-A53A-60B5A213D4F4}"/>
              </a:ext>
            </a:extLst>
          </p:cNvPr>
          <p:cNvSpPr>
            <a:spLocks noGrp="1"/>
          </p:cNvSpPr>
          <p:nvPr>
            <p:ph type="sldNum" sz="quarter" idx="12"/>
          </p:nvPr>
        </p:nvSpPr>
        <p:spPr/>
        <p:txBody>
          <a:bodyPr/>
          <a:lstStyle/>
          <a:p>
            <a:fld id="{2890CAFC-B363-43FD-87FB-EA39534A78AA}" type="slidenum">
              <a:rPr lang="ru-UA" smtClean="0"/>
              <a:t>‹#›</a:t>
            </a:fld>
            <a:endParaRPr lang="ru-UA"/>
          </a:p>
        </p:txBody>
      </p:sp>
    </p:spTree>
    <p:extLst>
      <p:ext uri="{BB962C8B-B14F-4D97-AF65-F5344CB8AC3E}">
        <p14:creationId xmlns:p14="http://schemas.microsoft.com/office/powerpoint/2010/main" val="1181399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FFA36AE-3BD9-4B95-A468-C56D5BB0E305}"/>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ru-UA"/>
          </a:p>
        </p:txBody>
      </p:sp>
      <p:sp>
        <p:nvSpPr>
          <p:cNvPr id="3" name="Рисунок 2">
            <a:extLst>
              <a:ext uri="{FF2B5EF4-FFF2-40B4-BE49-F238E27FC236}">
                <a16:creationId xmlns:a16="http://schemas.microsoft.com/office/drawing/2014/main" id="{0C583F6B-2891-8049-1BAE-A7F531623B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UA"/>
          </a:p>
        </p:txBody>
      </p:sp>
      <p:sp>
        <p:nvSpPr>
          <p:cNvPr id="4" name="Текст 3">
            <a:extLst>
              <a:ext uri="{FF2B5EF4-FFF2-40B4-BE49-F238E27FC236}">
                <a16:creationId xmlns:a16="http://schemas.microsoft.com/office/drawing/2014/main" id="{9288888B-40AF-FA6C-F715-0EC3CCEE25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2196B2A9-6E61-8DFC-14C5-DBD58BC375E8}"/>
              </a:ext>
            </a:extLst>
          </p:cNvPr>
          <p:cNvSpPr>
            <a:spLocks noGrp="1"/>
          </p:cNvSpPr>
          <p:nvPr>
            <p:ph type="dt" sz="half" idx="10"/>
          </p:nvPr>
        </p:nvSpPr>
        <p:spPr/>
        <p:txBody>
          <a:bodyPr/>
          <a:lstStyle/>
          <a:p>
            <a:fld id="{D1769527-FBB0-42ED-82A2-CB20AF7F93FE}" type="datetime1">
              <a:rPr lang="LID4096" smtClean="0"/>
              <a:t>9/18/23</a:t>
            </a:fld>
            <a:endParaRPr lang="ru-UA"/>
          </a:p>
        </p:txBody>
      </p:sp>
      <p:sp>
        <p:nvSpPr>
          <p:cNvPr id="6" name="Нижний колонтитул 5">
            <a:extLst>
              <a:ext uri="{FF2B5EF4-FFF2-40B4-BE49-F238E27FC236}">
                <a16:creationId xmlns:a16="http://schemas.microsoft.com/office/drawing/2014/main" id="{B0E0C3DA-6B73-D244-DF6B-02316320C59B}"/>
              </a:ext>
            </a:extLst>
          </p:cNvPr>
          <p:cNvSpPr>
            <a:spLocks noGrp="1"/>
          </p:cNvSpPr>
          <p:nvPr>
            <p:ph type="ftr" sz="quarter" idx="11"/>
          </p:nvPr>
        </p:nvSpPr>
        <p:spPr/>
        <p:txBody>
          <a:bodyPr/>
          <a:lstStyle/>
          <a:p>
            <a:endParaRPr lang="ru-UA"/>
          </a:p>
        </p:txBody>
      </p:sp>
      <p:sp>
        <p:nvSpPr>
          <p:cNvPr id="7" name="Номер слайда 6">
            <a:extLst>
              <a:ext uri="{FF2B5EF4-FFF2-40B4-BE49-F238E27FC236}">
                <a16:creationId xmlns:a16="http://schemas.microsoft.com/office/drawing/2014/main" id="{255BD708-3D59-CEC3-E303-B80B3174852D}"/>
              </a:ext>
            </a:extLst>
          </p:cNvPr>
          <p:cNvSpPr>
            <a:spLocks noGrp="1"/>
          </p:cNvSpPr>
          <p:nvPr>
            <p:ph type="sldNum" sz="quarter" idx="12"/>
          </p:nvPr>
        </p:nvSpPr>
        <p:spPr/>
        <p:txBody>
          <a:bodyPr/>
          <a:lstStyle/>
          <a:p>
            <a:fld id="{2890CAFC-B363-43FD-87FB-EA39534A78AA}" type="slidenum">
              <a:rPr lang="ru-UA" smtClean="0"/>
              <a:t>‹#›</a:t>
            </a:fld>
            <a:endParaRPr lang="ru-UA"/>
          </a:p>
        </p:txBody>
      </p:sp>
    </p:spTree>
    <p:extLst>
      <p:ext uri="{BB962C8B-B14F-4D97-AF65-F5344CB8AC3E}">
        <p14:creationId xmlns:p14="http://schemas.microsoft.com/office/powerpoint/2010/main" val="2857501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Рисунок 7">
            <a:extLst>
              <a:ext uri="{FF2B5EF4-FFF2-40B4-BE49-F238E27FC236}">
                <a16:creationId xmlns:a16="http://schemas.microsoft.com/office/drawing/2014/main" id="{929B0CED-A3BD-C960-73B0-A120D68BBC9E}"/>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Заголовок 1">
            <a:extLst>
              <a:ext uri="{FF2B5EF4-FFF2-40B4-BE49-F238E27FC236}">
                <a16:creationId xmlns:a16="http://schemas.microsoft.com/office/drawing/2014/main" id="{92B15477-CD3A-F530-34D6-24819BFEBDCB}"/>
              </a:ext>
            </a:extLst>
          </p:cNvPr>
          <p:cNvSpPr>
            <a:spLocks noGrp="1"/>
          </p:cNvSpPr>
          <p:nvPr>
            <p:ph type="title"/>
          </p:nvPr>
        </p:nvSpPr>
        <p:spPr>
          <a:xfrm>
            <a:off x="838200" y="365126"/>
            <a:ext cx="10515600" cy="669348"/>
          </a:xfrm>
          <a:prstGeom prst="rect">
            <a:avLst/>
          </a:prstGeom>
        </p:spPr>
        <p:txBody>
          <a:bodyPr vert="horz" lIns="91440" tIns="45720" rIns="91440" bIns="45720" rtlCol="0" anchor="ctr">
            <a:normAutofit/>
          </a:bodyPr>
          <a:lstStyle/>
          <a:p>
            <a:r>
              <a:rPr lang="ru-RU" dirty="0"/>
              <a:t>Образец заголовка</a:t>
            </a:r>
            <a:endParaRPr lang="ru-UA" dirty="0"/>
          </a:p>
        </p:txBody>
      </p:sp>
      <p:sp>
        <p:nvSpPr>
          <p:cNvPr id="3" name="Текст 2">
            <a:extLst>
              <a:ext uri="{FF2B5EF4-FFF2-40B4-BE49-F238E27FC236}">
                <a16:creationId xmlns:a16="http://schemas.microsoft.com/office/drawing/2014/main" id="{14CBC49E-37B1-B1C5-E03D-04A72DEF06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UA"/>
          </a:p>
        </p:txBody>
      </p:sp>
      <p:sp>
        <p:nvSpPr>
          <p:cNvPr id="4" name="Дата 3">
            <a:extLst>
              <a:ext uri="{FF2B5EF4-FFF2-40B4-BE49-F238E27FC236}">
                <a16:creationId xmlns:a16="http://schemas.microsoft.com/office/drawing/2014/main" id="{3F2FE455-76DC-E405-A28E-620A06D5B8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60502C-28A5-4248-BC24-5E6CAF2C5962}" type="datetime1">
              <a:rPr lang="LID4096" smtClean="0"/>
              <a:t>9/18/23</a:t>
            </a:fld>
            <a:endParaRPr lang="ru-UA"/>
          </a:p>
        </p:txBody>
      </p:sp>
      <p:sp>
        <p:nvSpPr>
          <p:cNvPr id="5" name="Нижний колонтитул 4">
            <a:extLst>
              <a:ext uri="{FF2B5EF4-FFF2-40B4-BE49-F238E27FC236}">
                <a16:creationId xmlns:a16="http://schemas.microsoft.com/office/drawing/2014/main" id="{D3A33FE3-B0C2-8936-63E9-623B359C2B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UA"/>
          </a:p>
        </p:txBody>
      </p:sp>
      <p:sp>
        <p:nvSpPr>
          <p:cNvPr id="6" name="Номер слайда 5">
            <a:extLst>
              <a:ext uri="{FF2B5EF4-FFF2-40B4-BE49-F238E27FC236}">
                <a16:creationId xmlns:a16="http://schemas.microsoft.com/office/drawing/2014/main" id="{6CCC3936-3C2D-666B-1BB7-65CAAF6174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90CAFC-B363-43FD-87FB-EA39534A78AA}" type="slidenum">
              <a:rPr lang="ru-UA" smtClean="0"/>
              <a:t>‹#›</a:t>
            </a:fld>
            <a:endParaRPr lang="ru-UA"/>
          </a:p>
        </p:txBody>
      </p:sp>
    </p:spTree>
    <p:extLst>
      <p:ext uri="{BB962C8B-B14F-4D97-AF65-F5344CB8AC3E}">
        <p14:creationId xmlns:p14="http://schemas.microsoft.com/office/powerpoint/2010/main" val="5413768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rgbClr val="53334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A82CD6F-161F-7549-1405-0FACF0D108CF}"/>
              </a:ext>
            </a:extLst>
          </p:cNvPr>
          <p:cNvSpPr>
            <a:spLocks noGrp="1"/>
          </p:cNvSpPr>
          <p:nvPr>
            <p:ph type="ctrTitle"/>
          </p:nvPr>
        </p:nvSpPr>
        <p:spPr>
          <a:xfrm>
            <a:off x="1524000" y="1770063"/>
            <a:ext cx="9144000" cy="2387600"/>
          </a:xfrm>
        </p:spPr>
        <p:txBody>
          <a:bodyPr/>
          <a:lstStyle/>
          <a:p>
            <a:r>
              <a:rPr lang="ru-RU" dirty="0"/>
              <a:t>Архитектуры нейронных сетей </a:t>
            </a:r>
            <a:endParaRPr lang="ru-UA" dirty="0"/>
          </a:p>
        </p:txBody>
      </p:sp>
      <p:sp>
        <p:nvSpPr>
          <p:cNvPr id="3" name="Подзаголовок 2">
            <a:extLst>
              <a:ext uri="{FF2B5EF4-FFF2-40B4-BE49-F238E27FC236}">
                <a16:creationId xmlns:a16="http://schemas.microsoft.com/office/drawing/2014/main" id="{8C9A6D07-F9A2-F4A2-8734-7A2D7599711D}"/>
              </a:ext>
            </a:extLst>
          </p:cNvPr>
          <p:cNvSpPr>
            <a:spLocks noGrp="1"/>
          </p:cNvSpPr>
          <p:nvPr>
            <p:ph type="subTitle" idx="1"/>
          </p:nvPr>
        </p:nvSpPr>
        <p:spPr>
          <a:xfrm>
            <a:off x="1524000" y="4249738"/>
            <a:ext cx="9144000" cy="1655762"/>
          </a:xfrm>
        </p:spPr>
        <p:txBody>
          <a:bodyPr/>
          <a:lstStyle/>
          <a:p>
            <a:r>
              <a:rPr lang="ru-RU" dirty="0"/>
              <a:t>Подготовил: Грачев Д.А.</a:t>
            </a:r>
            <a:endParaRPr lang="ru-UA" dirty="0"/>
          </a:p>
        </p:txBody>
      </p:sp>
    </p:spTree>
    <p:extLst>
      <p:ext uri="{BB962C8B-B14F-4D97-AF65-F5344CB8AC3E}">
        <p14:creationId xmlns:p14="http://schemas.microsoft.com/office/powerpoint/2010/main" val="2296941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4D46C-1D23-8547-BB33-F0756F889247}"/>
              </a:ext>
            </a:extLst>
          </p:cNvPr>
          <p:cNvSpPr>
            <a:spLocks noGrp="1"/>
          </p:cNvSpPr>
          <p:nvPr>
            <p:ph type="title"/>
          </p:nvPr>
        </p:nvSpPr>
        <p:spPr>
          <a:xfrm>
            <a:off x="965199" y="365126"/>
            <a:ext cx="10862733" cy="669348"/>
          </a:xfrm>
        </p:spPr>
        <p:txBody>
          <a:bodyPr>
            <a:noAutofit/>
          </a:bodyPr>
          <a:lstStyle/>
          <a:p>
            <a:r>
              <a:rPr lang="ru-RU" sz="3200" dirty="0"/>
              <a:t>Сеть </a:t>
            </a:r>
            <a:r>
              <a:rPr lang="ru-RU" sz="3200" dirty="0" err="1"/>
              <a:t>Хопфилда</a:t>
            </a:r>
            <a:r>
              <a:rPr lang="ru-RU" sz="3200" dirty="0"/>
              <a:t> (</a:t>
            </a:r>
            <a:r>
              <a:rPr lang="en-US" sz="3200" dirty="0"/>
              <a:t>HN)</a:t>
            </a:r>
            <a:endParaRPr lang="en-UA" sz="3200" dirty="0"/>
          </a:p>
        </p:txBody>
      </p:sp>
      <p:sp>
        <p:nvSpPr>
          <p:cNvPr id="4" name="Номер слайда 3">
            <a:extLst>
              <a:ext uri="{FF2B5EF4-FFF2-40B4-BE49-F238E27FC236}">
                <a16:creationId xmlns:a16="http://schemas.microsoft.com/office/drawing/2014/main" id="{6EB2E8F7-BD26-4013-A5CE-3F81F9531639}"/>
              </a:ext>
            </a:extLst>
          </p:cNvPr>
          <p:cNvSpPr>
            <a:spLocks noGrp="1"/>
          </p:cNvSpPr>
          <p:nvPr>
            <p:ph type="sldNum" sz="quarter" idx="12"/>
          </p:nvPr>
        </p:nvSpPr>
        <p:spPr/>
        <p:txBody>
          <a:bodyPr/>
          <a:lstStyle/>
          <a:p>
            <a:fld id="{2890CAFC-B363-43FD-87FB-EA39534A78AA}" type="slidenum">
              <a:rPr lang="ru-UA" smtClean="0"/>
              <a:t>10</a:t>
            </a:fld>
            <a:endParaRPr lang="ru-UA" dirty="0"/>
          </a:p>
        </p:txBody>
      </p:sp>
      <p:pic>
        <p:nvPicPr>
          <p:cNvPr id="8194" name="Picture 2">
            <a:extLst>
              <a:ext uri="{FF2B5EF4-FFF2-40B4-BE49-F238E27FC236}">
                <a16:creationId xmlns:a16="http://schemas.microsoft.com/office/drawing/2014/main" id="{2D828B8F-571B-45B3-8517-14C48E33B2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3191" y="1428750"/>
            <a:ext cx="4400550" cy="44577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A36BE8C-ACB4-4CA9-9030-FBFEE0FF6CA0}"/>
              </a:ext>
            </a:extLst>
          </p:cNvPr>
          <p:cNvSpPr txBox="1"/>
          <p:nvPr/>
        </p:nvSpPr>
        <p:spPr>
          <a:xfrm>
            <a:off x="965200" y="971550"/>
            <a:ext cx="6189134" cy="4893647"/>
          </a:xfrm>
          <a:prstGeom prst="rect">
            <a:avLst/>
          </a:prstGeom>
          <a:noFill/>
        </p:spPr>
        <p:txBody>
          <a:bodyPr wrap="square">
            <a:spAutoFit/>
          </a:bodyPr>
          <a:lstStyle/>
          <a:p>
            <a:pPr algn="just">
              <a:spcAft>
                <a:spcPts val="800"/>
              </a:spcAft>
            </a:pPr>
            <a:r>
              <a:rPr lang="ru-RU" sz="2400" dirty="0">
                <a:effectLst/>
                <a:ea typeface="Calibri" panose="020F0502020204030204" pitchFamily="34" charset="0"/>
                <a:cs typeface="Times New Roman" panose="02020603050405020304" pitchFamily="18" charset="0"/>
              </a:rPr>
              <a:t>Это сеть, в которой каждый нейрон связан с каждым другим нейроном. Каждый узел вводится перед обучением, затем скрывается во время обучения и выводится впоследствии. Сети обучаются путем установки значений нейронов в соответствии с желаемым шаблоном, после чего можно вычислить веса. После этого вес не меняется. После обучения одному или нескольким шаблонам сеть всегда будет сходиться к одному из изученных шаблонов, поскольку сеть стабильна только в этих состояниях.</a:t>
            </a:r>
            <a:endParaRPr lang="ru-RU"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0502707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4D46C-1D23-8547-BB33-F0756F889247}"/>
              </a:ext>
            </a:extLst>
          </p:cNvPr>
          <p:cNvSpPr>
            <a:spLocks noGrp="1"/>
          </p:cNvSpPr>
          <p:nvPr>
            <p:ph type="title"/>
          </p:nvPr>
        </p:nvSpPr>
        <p:spPr>
          <a:xfrm>
            <a:off x="965199" y="365126"/>
            <a:ext cx="10862733" cy="669348"/>
          </a:xfrm>
        </p:spPr>
        <p:txBody>
          <a:bodyPr>
            <a:noAutofit/>
          </a:bodyPr>
          <a:lstStyle/>
          <a:p>
            <a:r>
              <a:rPr lang="ru-RU" sz="3200" dirty="0"/>
              <a:t>Машины Больцмана (БМ)</a:t>
            </a:r>
            <a:endParaRPr lang="en-UA" sz="3200" dirty="0"/>
          </a:p>
        </p:txBody>
      </p:sp>
      <p:sp>
        <p:nvSpPr>
          <p:cNvPr id="4" name="Номер слайда 3">
            <a:extLst>
              <a:ext uri="{FF2B5EF4-FFF2-40B4-BE49-F238E27FC236}">
                <a16:creationId xmlns:a16="http://schemas.microsoft.com/office/drawing/2014/main" id="{6EB2E8F7-BD26-4013-A5CE-3F81F9531639}"/>
              </a:ext>
            </a:extLst>
          </p:cNvPr>
          <p:cNvSpPr>
            <a:spLocks noGrp="1"/>
          </p:cNvSpPr>
          <p:nvPr>
            <p:ph type="sldNum" sz="quarter" idx="12"/>
          </p:nvPr>
        </p:nvSpPr>
        <p:spPr/>
        <p:txBody>
          <a:bodyPr/>
          <a:lstStyle/>
          <a:p>
            <a:fld id="{2890CAFC-B363-43FD-87FB-EA39534A78AA}" type="slidenum">
              <a:rPr lang="ru-UA" smtClean="0"/>
              <a:t>11</a:t>
            </a:fld>
            <a:endParaRPr lang="ru-UA" dirty="0"/>
          </a:p>
        </p:txBody>
      </p:sp>
      <p:pic>
        <p:nvPicPr>
          <p:cNvPr id="9218" name="Picture 2">
            <a:extLst>
              <a:ext uri="{FF2B5EF4-FFF2-40B4-BE49-F238E27FC236}">
                <a16:creationId xmlns:a16="http://schemas.microsoft.com/office/drawing/2014/main" id="{37FB3BC3-A8E7-4BDB-BC1D-DFFDAD8337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2585" y="1239611"/>
            <a:ext cx="4325347" cy="4554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28E9796-48E6-40E5-6CD1-2D6A1F185ACA}"/>
              </a:ext>
            </a:extLst>
          </p:cNvPr>
          <p:cNvSpPr txBox="1"/>
          <p:nvPr/>
        </p:nvSpPr>
        <p:spPr>
          <a:xfrm>
            <a:off x="965200" y="1283485"/>
            <a:ext cx="6537386" cy="4893647"/>
          </a:xfrm>
          <a:prstGeom prst="rect">
            <a:avLst/>
          </a:prstGeom>
          <a:noFill/>
        </p:spPr>
        <p:txBody>
          <a:bodyPr wrap="square">
            <a:spAutoFit/>
          </a:bodyPr>
          <a:lstStyle/>
          <a:p>
            <a:pPr algn="just"/>
            <a:r>
              <a:rPr lang="ru-RU" sz="2400" dirty="0">
                <a:effectLst/>
                <a:ea typeface="Calibri" panose="020F0502020204030204" pitchFamily="34" charset="0"/>
              </a:rPr>
              <a:t>Во многом похожи на HN, но: некоторые нейроны помечены как входные, а другие остаются «скрытыми». Входные нейроны становятся выходными нейронами в конце полного обновления сети. Он начинается со случайных весов и обучается посредством обратного распространения ошибки или, в последнее время, посредством контрастного расхождения. Процесс обучения и работы BM во многом аналогичен HN: входные нейроны настраиваются на определенные фиксированные значения, после чего сеть освобождается. </a:t>
            </a:r>
            <a:endParaRPr lang="ru-RU" sz="2400" dirty="0"/>
          </a:p>
        </p:txBody>
      </p:sp>
    </p:spTree>
    <p:extLst>
      <p:ext uri="{BB962C8B-B14F-4D97-AF65-F5344CB8AC3E}">
        <p14:creationId xmlns:p14="http://schemas.microsoft.com/office/powerpoint/2010/main" val="26669149"/>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4D46C-1D23-8547-BB33-F0756F889247}"/>
              </a:ext>
            </a:extLst>
          </p:cNvPr>
          <p:cNvSpPr>
            <a:spLocks noGrp="1"/>
          </p:cNvSpPr>
          <p:nvPr>
            <p:ph type="title"/>
          </p:nvPr>
        </p:nvSpPr>
        <p:spPr>
          <a:xfrm>
            <a:off x="965199" y="365126"/>
            <a:ext cx="10862733" cy="669348"/>
          </a:xfrm>
        </p:spPr>
        <p:txBody>
          <a:bodyPr>
            <a:noAutofit/>
          </a:bodyPr>
          <a:lstStyle/>
          <a:p>
            <a:r>
              <a:rPr lang="ru-RU" sz="3200" dirty="0"/>
              <a:t>Ограниченные машины Больцмана (</a:t>
            </a:r>
            <a:r>
              <a:rPr lang="en-US" sz="3200" dirty="0"/>
              <a:t>RBM)</a:t>
            </a:r>
            <a:endParaRPr lang="en-UA" sz="3200" dirty="0"/>
          </a:p>
        </p:txBody>
      </p:sp>
      <p:sp>
        <p:nvSpPr>
          <p:cNvPr id="4" name="Номер слайда 3">
            <a:extLst>
              <a:ext uri="{FF2B5EF4-FFF2-40B4-BE49-F238E27FC236}">
                <a16:creationId xmlns:a16="http://schemas.microsoft.com/office/drawing/2014/main" id="{6EB2E8F7-BD26-4013-A5CE-3F81F9531639}"/>
              </a:ext>
            </a:extLst>
          </p:cNvPr>
          <p:cNvSpPr>
            <a:spLocks noGrp="1"/>
          </p:cNvSpPr>
          <p:nvPr>
            <p:ph type="sldNum" sz="quarter" idx="12"/>
          </p:nvPr>
        </p:nvSpPr>
        <p:spPr/>
        <p:txBody>
          <a:bodyPr/>
          <a:lstStyle/>
          <a:p>
            <a:fld id="{2890CAFC-B363-43FD-87FB-EA39534A78AA}" type="slidenum">
              <a:rPr lang="ru-UA" smtClean="0"/>
              <a:t>12</a:t>
            </a:fld>
            <a:endParaRPr lang="ru-UA" dirty="0"/>
          </a:p>
        </p:txBody>
      </p:sp>
      <p:pic>
        <p:nvPicPr>
          <p:cNvPr id="10242" name="Picture 2">
            <a:extLst>
              <a:ext uri="{FF2B5EF4-FFF2-40B4-BE49-F238E27FC236}">
                <a16:creationId xmlns:a16="http://schemas.microsoft.com/office/drawing/2014/main" id="{4920D191-206C-4CCB-9578-9A8E877063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99082" y="1247775"/>
            <a:ext cx="2228850" cy="43624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E658559-287A-64A5-3C56-6F703C5D2ECF}"/>
              </a:ext>
            </a:extLst>
          </p:cNvPr>
          <p:cNvSpPr txBox="1"/>
          <p:nvPr/>
        </p:nvSpPr>
        <p:spPr>
          <a:xfrm>
            <a:off x="965199" y="1247775"/>
            <a:ext cx="8483601" cy="4154984"/>
          </a:xfrm>
          <a:prstGeom prst="rect">
            <a:avLst/>
          </a:prstGeom>
          <a:noFill/>
        </p:spPr>
        <p:txBody>
          <a:bodyPr wrap="square">
            <a:spAutoFit/>
          </a:bodyPr>
          <a:lstStyle/>
          <a:p>
            <a:r>
              <a:rPr lang="ru-RU" sz="2400" dirty="0">
                <a:ea typeface="Calibri" panose="020F0502020204030204" pitchFamily="34" charset="0"/>
              </a:rPr>
              <a:t>У</a:t>
            </a:r>
            <a:r>
              <a:rPr lang="ru-RU" sz="2400" dirty="0">
                <a:effectLst/>
                <a:ea typeface="Calibri" panose="020F0502020204030204" pitchFamily="34" charset="0"/>
              </a:rPr>
              <a:t>дивительно похожи на </a:t>
            </a:r>
            <a:r>
              <a:rPr lang="en-US" sz="2400" dirty="0">
                <a:effectLst/>
                <a:ea typeface="Calibri" panose="020F0502020204030204" pitchFamily="34" charset="0"/>
              </a:rPr>
              <a:t>BM</a:t>
            </a:r>
            <a:r>
              <a:rPr lang="ru-RU" sz="2400" dirty="0">
                <a:effectLst/>
                <a:ea typeface="Calibri" panose="020F0502020204030204" pitchFamily="34" charset="0"/>
              </a:rPr>
              <a:t> и, следовательно, также похожи на HN. Самая большая разница между BM и RBM заключается в том, что RBM более удобны в использовании, поскольку они более ограничены. Они не соединяют триггерно каждый нейрон с каждым другим нейроном, а лишь соединяют каждую отдельную группу нейронов с каждой другой группой. RBM можно обучать, как FFNN, с одной особенностью: вместо передачи данных вперед, а затем обратного распространения, вы передаете данные вперед, а затем передаете данные назад. После этого вы тренируетесь с прямым и обратным распространением.</a:t>
            </a:r>
            <a:r>
              <a:rPr lang="ru-RU" sz="2400" dirty="0">
                <a:effectLst/>
              </a:rPr>
              <a:t> </a:t>
            </a:r>
            <a:endParaRPr lang="ru-RU" sz="2400" dirty="0"/>
          </a:p>
        </p:txBody>
      </p:sp>
    </p:spTree>
    <p:extLst>
      <p:ext uri="{BB962C8B-B14F-4D97-AF65-F5344CB8AC3E}">
        <p14:creationId xmlns:p14="http://schemas.microsoft.com/office/powerpoint/2010/main" val="4277028947"/>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4D46C-1D23-8547-BB33-F0756F889247}"/>
              </a:ext>
            </a:extLst>
          </p:cNvPr>
          <p:cNvSpPr>
            <a:spLocks noGrp="1"/>
          </p:cNvSpPr>
          <p:nvPr>
            <p:ph type="title"/>
          </p:nvPr>
        </p:nvSpPr>
        <p:spPr>
          <a:xfrm>
            <a:off x="965199" y="365126"/>
            <a:ext cx="10862733" cy="669348"/>
          </a:xfrm>
        </p:spPr>
        <p:txBody>
          <a:bodyPr>
            <a:noAutofit/>
          </a:bodyPr>
          <a:lstStyle/>
          <a:p>
            <a:r>
              <a:rPr lang="ru-RU" sz="3200" dirty="0"/>
              <a:t>Сети глубокого доверия (</a:t>
            </a:r>
            <a:r>
              <a:rPr lang="en-US" sz="3200" dirty="0"/>
              <a:t>DBN)</a:t>
            </a:r>
            <a:endParaRPr lang="en-UA" sz="3200" dirty="0"/>
          </a:p>
        </p:txBody>
      </p:sp>
      <p:sp>
        <p:nvSpPr>
          <p:cNvPr id="4" name="Номер слайда 3">
            <a:extLst>
              <a:ext uri="{FF2B5EF4-FFF2-40B4-BE49-F238E27FC236}">
                <a16:creationId xmlns:a16="http://schemas.microsoft.com/office/drawing/2014/main" id="{6EB2E8F7-BD26-4013-A5CE-3F81F9531639}"/>
              </a:ext>
            </a:extLst>
          </p:cNvPr>
          <p:cNvSpPr>
            <a:spLocks noGrp="1"/>
          </p:cNvSpPr>
          <p:nvPr>
            <p:ph type="sldNum" sz="quarter" idx="12"/>
          </p:nvPr>
        </p:nvSpPr>
        <p:spPr/>
        <p:txBody>
          <a:bodyPr/>
          <a:lstStyle/>
          <a:p>
            <a:fld id="{2890CAFC-B363-43FD-87FB-EA39534A78AA}" type="slidenum">
              <a:rPr lang="ru-UA" smtClean="0"/>
              <a:t>13</a:t>
            </a:fld>
            <a:endParaRPr lang="ru-UA" dirty="0"/>
          </a:p>
        </p:txBody>
      </p:sp>
      <p:pic>
        <p:nvPicPr>
          <p:cNvPr id="11266" name="Picture 2">
            <a:extLst>
              <a:ext uri="{FF2B5EF4-FFF2-40B4-BE49-F238E27FC236}">
                <a16:creationId xmlns:a16="http://schemas.microsoft.com/office/drawing/2014/main" id="{CA556107-B12F-4F79-8DC9-FFEE2F8373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5475" y="3679002"/>
            <a:ext cx="5396593" cy="305368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54ACE86-C241-35CF-2ACC-A7F81D764CA8}"/>
              </a:ext>
            </a:extLst>
          </p:cNvPr>
          <p:cNvSpPr txBox="1"/>
          <p:nvPr/>
        </p:nvSpPr>
        <p:spPr>
          <a:xfrm>
            <a:off x="965199" y="1034474"/>
            <a:ext cx="10862733" cy="2677656"/>
          </a:xfrm>
          <a:prstGeom prst="rect">
            <a:avLst/>
          </a:prstGeom>
          <a:noFill/>
        </p:spPr>
        <p:txBody>
          <a:bodyPr wrap="square">
            <a:spAutoFit/>
          </a:bodyPr>
          <a:lstStyle/>
          <a:p>
            <a:pPr algn="just">
              <a:spcAft>
                <a:spcPts val="800"/>
              </a:spcAft>
            </a:pPr>
            <a:r>
              <a:rPr lang="ru-RU" sz="2400" dirty="0">
                <a:effectLst/>
                <a:ea typeface="Calibri" panose="020F0502020204030204" pitchFamily="34" charset="0"/>
                <a:cs typeface="Times New Roman" panose="02020603050405020304" pitchFamily="18" charset="0"/>
              </a:rPr>
              <a:t>Было показано, что эти сети эффективно обучаются стек за стеком, где каждому AE или RBM нужно только научиться кодировать предыдущую сеть. DBN можно обучить посредством контрастного расхождения или обратного распространения ошибки и научиться представлять данные в виде вероятностной модели, как обычные RBM или VAE. После обучения или приведения к (более) стабильному состоянию посредством обучения без учителя модель можно использовать для генерации новых данных. </a:t>
            </a:r>
            <a:endParaRPr lang="ru-RU" dirty="0">
              <a:effectLst/>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F55C234F-03C8-E5DB-F312-A23385B801AF}"/>
              </a:ext>
            </a:extLst>
          </p:cNvPr>
          <p:cNvSpPr txBox="1"/>
          <p:nvPr/>
        </p:nvSpPr>
        <p:spPr>
          <a:xfrm>
            <a:off x="965199" y="3603270"/>
            <a:ext cx="5710276" cy="1938992"/>
          </a:xfrm>
          <a:prstGeom prst="rect">
            <a:avLst/>
          </a:prstGeom>
          <a:noFill/>
        </p:spPr>
        <p:txBody>
          <a:bodyPr wrap="square">
            <a:spAutoFit/>
          </a:bodyPr>
          <a:lstStyle/>
          <a:p>
            <a:pPr algn="just"/>
            <a:r>
              <a:rPr lang="ru-RU" sz="2400" dirty="0">
                <a:effectLst/>
                <a:ea typeface="Calibri" panose="020F0502020204030204" pitchFamily="34" charset="0"/>
                <a:cs typeface="Times New Roman" panose="02020603050405020304" pitchFamily="18" charset="0"/>
              </a:rPr>
              <a:t>При обучении с использованием контрастной дивергенции он может даже классифицировать существующие данные, поскольку нейроны обучены искать различные функции.</a:t>
            </a:r>
            <a:endParaRPr lang="ru-RU" sz="2400" dirty="0"/>
          </a:p>
        </p:txBody>
      </p:sp>
    </p:spTree>
    <p:extLst>
      <p:ext uri="{BB962C8B-B14F-4D97-AF65-F5344CB8AC3E}">
        <p14:creationId xmlns:p14="http://schemas.microsoft.com/office/powerpoint/2010/main" val="1015594915"/>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4D46C-1D23-8547-BB33-F0756F889247}"/>
              </a:ext>
            </a:extLst>
          </p:cNvPr>
          <p:cNvSpPr>
            <a:spLocks noGrp="1"/>
          </p:cNvSpPr>
          <p:nvPr>
            <p:ph type="title"/>
          </p:nvPr>
        </p:nvSpPr>
        <p:spPr>
          <a:xfrm>
            <a:off x="965199" y="365126"/>
            <a:ext cx="10862733" cy="669348"/>
          </a:xfrm>
        </p:spPr>
        <p:txBody>
          <a:bodyPr>
            <a:noAutofit/>
          </a:bodyPr>
          <a:lstStyle/>
          <a:p>
            <a:r>
              <a:rPr lang="ru-RU" sz="3200" dirty="0"/>
              <a:t>Сверточные нейронные сети (CNN или глубокие </a:t>
            </a:r>
            <a:r>
              <a:rPr lang="ru-RU" sz="3200" dirty="0" err="1"/>
              <a:t>сверточные</a:t>
            </a:r>
            <a:r>
              <a:rPr lang="ru-RU" sz="3200" dirty="0"/>
              <a:t> нейронные сети, DCNN)</a:t>
            </a:r>
            <a:endParaRPr lang="en-UA" sz="3200" dirty="0"/>
          </a:p>
        </p:txBody>
      </p:sp>
      <p:sp>
        <p:nvSpPr>
          <p:cNvPr id="4" name="Номер слайда 3">
            <a:extLst>
              <a:ext uri="{FF2B5EF4-FFF2-40B4-BE49-F238E27FC236}">
                <a16:creationId xmlns:a16="http://schemas.microsoft.com/office/drawing/2014/main" id="{6EB2E8F7-BD26-4013-A5CE-3F81F9531639}"/>
              </a:ext>
            </a:extLst>
          </p:cNvPr>
          <p:cNvSpPr>
            <a:spLocks noGrp="1"/>
          </p:cNvSpPr>
          <p:nvPr>
            <p:ph type="sldNum" sz="quarter" idx="12"/>
          </p:nvPr>
        </p:nvSpPr>
        <p:spPr/>
        <p:txBody>
          <a:bodyPr/>
          <a:lstStyle/>
          <a:p>
            <a:fld id="{2890CAFC-B363-43FD-87FB-EA39534A78AA}" type="slidenum">
              <a:rPr lang="ru-UA" smtClean="0"/>
              <a:t>14</a:t>
            </a:fld>
            <a:endParaRPr lang="ru-UA" dirty="0"/>
          </a:p>
        </p:txBody>
      </p:sp>
      <p:pic>
        <p:nvPicPr>
          <p:cNvPr id="12290" name="Picture 2">
            <a:extLst>
              <a:ext uri="{FF2B5EF4-FFF2-40B4-BE49-F238E27FC236}">
                <a16:creationId xmlns:a16="http://schemas.microsoft.com/office/drawing/2014/main" id="{29A55E83-1C5D-4022-B1F7-A6E6C37343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0772" y="3682314"/>
            <a:ext cx="4567160" cy="281056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D576312-A654-CEC1-C8AB-DBAF7F0588B1}"/>
              </a:ext>
            </a:extLst>
          </p:cNvPr>
          <p:cNvSpPr txBox="1"/>
          <p:nvPr/>
        </p:nvSpPr>
        <p:spPr>
          <a:xfrm>
            <a:off x="965198" y="1034474"/>
            <a:ext cx="10862733" cy="3046988"/>
          </a:xfrm>
          <a:prstGeom prst="rect">
            <a:avLst/>
          </a:prstGeom>
          <a:noFill/>
        </p:spPr>
        <p:txBody>
          <a:bodyPr wrap="square">
            <a:spAutoFit/>
          </a:bodyPr>
          <a:lstStyle/>
          <a:p>
            <a:r>
              <a:rPr lang="ru-RU" sz="2400" dirty="0">
                <a:effectLst/>
                <a:ea typeface="Calibri" panose="020F0502020204030204" pitchFamily="34" charset="0"/>
              </a:rPr>
              <a:t>CNN, как правило, начинаются со входного «сканера», который не предназначен для одновременного анализа всех обучающих данных, а сканирует лишь их часть, а затем перемещается по ним. </a:t>
            </a:r>
            <a:r>
              <a:rPr lang="ru-RU" sz="2400" dirty="0">
                <a:ea typeface="Calibri" panose="020F0502020204030204" pitchFamily="34" charset="0"/>
              </a:rPr>
              <a:t>В</a:t>
            </a:r>
            <a:r>
              <a:rPr lang="ru-RU" sz="2400" dirty="0">
                <a:effectLst/>
                <a:ea typeface="Calibri" panose="020F0502020204030204" pitchFamily="34" charset="0"/>
              </a:rPr>
              <a:t>ходные данные затем передаются через </a:t>
            </a:r>
            <a:r>
              <a:rPr lang="ru-RU" sz="2400" dirty="0" err="1">
                <a:effectLst/>
                <a:ea typeface="Calibri" panose="020F0502020204030204" pitchFamily="34" charset="0"/>
              </a:rPr>
              <a:t>сверточные</a:t>
            </a:r>
            <a:r>
              <a:rPr lang="ru-RU" sz="2400" dirty="0">
                <a:effectLst/>
                <a:ea typeface="Calibri" panose="020F0502020204030204" pitchFamily="34" charset="0"/>
              </a:rPr>
              <a:t> слои, где не все узлы подключены ко всем узлам. Эти </a:t>
            </a:r>
            <a:r>
              <a:rPr lang="ru-RU" sz="2400" dirty="0" err="1">
                <a:effectLst/>
                <a:ea typeface="Calibri" panose="020F0502020204030204" pitchFamily="34" charset="0"/>
              </a:rPr>
              <a:t>сверточные</a:t>
            </a:r>
            <a:r>
              <a:rPr lang="ru-RU" sz="2400" dirty="0">
                <a:effectLst/>
                <a:ea typeface="Calibri" panose="020F0502020204030204" pitchFamily="34" charset="0"/>
              </a:rPr>
              <a:t> слои также имеют тенденцию сжиматься по мере того, как они становятся глубже. Помимо этих </a:t>
            </a:r>
            <a:r>
              <a:rPr lang="ru-RU" sz="2400" dirty="0" err="1">
                <a:effectLst/>
                <a:ea typeface="Calibri" panose="020F0502020204030204" pitchFamily="34" charset="0"/>
              </a:rPr>
              <a:t>сверточных</a:t>
            </a:r>
            <a:r>
              <a:rPr lang="ru-RU" sz="2400" dirty="0">
                <a:effectLst/>
                <a:ea typeface="Calibri" panose="020F0502020204030204" pitchFamily="34" charset="0"/>
              </a:rPr>
              <a:t> слоев, они также часто содержат слои объединения. Объединение в пул — это способ отфильтровать детали: часто встречающийся метод объединения</a:t>
            </a:r>
            <a:endParaRPr lang="ru-RU" sz="2400" dirty="0"/>
          </a:p>
        </p:txBody>
      </p:sp>
      <p:sp>
        <p:nvSpPr>
          <p:cNvPr id="7" name="TextBox 6">
            <a:extLst>
              <a:ext uri="{FF2B5EF4-FFF2-40B4-BE49-F238E27FC236}">
                <a16:creationId xmlns:a16="http://schemas.microsoft.com/office/drawing/2014/main" id="{8BF7F3CE-D98D-0536-9C8F-AC398C760CDE}"/>
              </a:ext>
            </a:extLst>
          </p:cNvPr>
          <p:cNvSpPr txBox="1"/>
          <p:nvPr/>
        </p:nvSpPr>
        <p:spPr>
          <a:xfrm>
            <a:off x="965198" y="3961716"/>
            <a:ext cx="6099632" cy="1569660"/>
          </a:xfrm>
          <a:prstGeom prst="rect">
            <a:avLst/>
          </a:prstGeom>
          <a:noFill/>
        </p:spPr>
        <p:txBody>
          <a:bodyPr wrap="square">
            <a:spAutoFit/>
          </a:bodyPr>
          <a:lstStyle/>
          <a:p>
            <a:pPr algn="just"/>
            <a:r>
              <a:rPr lang="ru-RU" sz="2400" dirty="0">
                <a:effectLst/>
                <a:ea typeface="Calibri" panose="020F0502020204030204" pitchFamily="34" charset="0"/>
              </a:rPr>
              <a:t>Реализации CNN в реальном мире часто приклеивают FFNN к концу для дальнейшей обработки данных, что позволяет создавать сильно нелинейные абстракции.</a:t>
            </a:r>
            <a:r>
              <a:rPr lang="ru-RU" sz="2400" dirty="0">
                <a:effectLst/>
              </a:rPr>
              <a:t> </a:t>
            </a:r>
            <a:endParaRPr lang="ru-RU" sz="2400" dirty="0"/>
          </a:p>
        </p:txBody>
      </p:sp>
    </p:spTree>
    <p:extLst>
      <p:ext uri="{BB962C8B-B14F-4D97-AF65-F5344CB8AC3E}">
        <p14:creationId xmlns:p14="http://schemas.microsoft.com/office/powerpoint/2010/main" val="303657500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4D46C-1D23-8547-BB33-F0756F889247}"/>
              </a:ext>
            </a:extLst>
          </p:cNvPr>
          <p:cNvSpPr>
            <a:spLocks noGrp="1"/>
          </p:cNvSpPr>
          <p:nvPr>
            <p:ph type="title"/>
          </p:nvPr>
        </p:nvSpPr>
        <p:spPr>
          <a:xfrm>
            <a:off x="965199" y="365126"/>
            <a:ext cx="10862733" cy="669348"/>
          </a:xfrm>
        </p:spPr>
        <p:txBody>
          <a:bodyPr>
            <a:noAutofit/>
          </a:bodyPr>
          <a:lstStyle/>
          <a:p>
            <a:r>
              <a:rPr lang="ru-RU" sz="3200" dirty="0" err="1"/>
              <a:t>Деконволюционные</a:t>
            </a:r>
            <a:r>
              <a:rPr lang="ru-RU" sz="3200" dirty="0"/>
              <a:t> сети (</a:t>
            </a:r>
            <a:r>
              <a:rPr lang="en-US" sz="3200" dirty="0"/>
              <a:t>DN)</a:t>
            </a:r>
            <a:endParaRPr lang="en-UA" sz="3200" dirty="0"/>
          </a:p>
        </p:txBody>
      </p:sp>
      <p:sp>
        <p:nvSpPr>
          <p:cNvPr id="4" name="Номер слайда 3">
            <a:extLst>
              <a:ext uri="{FF2B5EF4-FFF2-40B4-BE49-F238E27FC236}">
                <a16:creationId xmlns:a16="http://schemas.microsoft.com/office/drawing/2014/main" id="{6EB2E8F7-BD26-4013-A5CE-3F81F9531639}"/>
              </a:ext>
            </a:extLst>
          </p:cNvPr>
          <p:cNvSpPr>
            <a:spLocks noGrp="1"/>
          </p:cNvSpPr>
          <p:nvPr>
            <p:ph type="sldNum" sz="quarter" idx="12"/>
          </p:nvPr>
        </p:nvSpPr>
        <p:spPr/>
        <p:txBody>
          <a:bodyPr/>
          <a:lstStyle/>
          <a:p>
            <a:fld id="{2890CAFC-B363-43FD-87FB-EA39534A78AA}" type="slidenum">
              <a:rPr lang="ru-UA" smtClean="0"/>
              <a:t>15</a:t>
            </a:fld>
            <a:endParaRPr lang="ru-UA" dirty="0"/>
          </a:p>
        </p:txBody>
      </p:sp>
      <p:pic>
        <p:nvPicPr>
          <p:cNvPr id="13314" name="Picture 2">
            <a:extLst>
              <a:ext uri="{FF2B5EF4-FFF2-40B4-BE49-F238E27FC236}">
                <a16:creationId xmlns:a16="http://schemas.microsoft.com/office/drawing/2014/main" id="{44B577F1-72BC-42E2-912A-2250096C51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0172" y="1034473"/>
            <a:ext cx="5094513" cy="514795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5C51408-E136-3B9E-115F-407B4B953BB4}"/>
              </a:ext>
            </a:extLst>
          </p:cNvPr>
          <p:cNvSpPr txBox="1"/>
          <p:nvPr/>
        </p:nvSpPr>
        <p:spPr>
          <a:xfrm>
            <a:off x="965200" y="1034473"/>
            <a:ext cx="4956629" cy="3785652"/>
          </a:xfrm>
          <a:prstGeom prst="rect">
            <a:avLst/>
          </a:prstGeom>
          <a:noFill/>
        </p:spPr>
        <p:txBody>
          <a:bodyPr wrap="square">
            <a:spAutoFit/>
          </a:bodyPr>
          <a:lstStyle/>
          <a:p>
            <a:pPr algn="just">
              <a:spcAft>
                <a:spcPts val="800"/>
              </a:spcAft>
            </a:pPr>
            <a:r>
              <a:rPr lang="ru-RU" sz="2400" dirty="0">
                <a:ea typeface="Calibri" panose="020F0502020204030204" pitchFamily="34" charset="0"/>
                <a:cs typeface="Times New Roman" panose="02020603050405020304" pitchFamily="18" charset="0"/>
              </a:rPr>
              <a:t>П</a:t>
            </a:r>
            <a:r>
              <a:rPr lang="ru-RU" sz="2400" dirty="0">
                <a:effectLst/>
                <a:ea typeface="Calibri" panose="020F0502020204030204" pitchFamily="34" charset="0"/>
                <a:cs typeface="Times New Roman" panose="02020603050405020304" pitchFamily="18" charset="0"/>
              </a:rPr>
              <a:t>редставляют собой перевернутые </a:t>
            </a:r>
            <a:r>
              <a:rPr lang="ru-RU" sz="2400" dirty="0" err="1">
                <a:effectLst/>
                <a:ea typeface="Calibri" panose="020F0502020204030204" pitchFamily="34" charset="0"/>
                <a:cs typeface="Times New Roman" panose="02020603050405020304" pitchFamily="18" charset="0"/>
              </a:rPr>
              <a:t>сверточные</a:t>
            </a:r>
            <a:r>
              <a:rPr lang="ru-RU" sz="2400" dirty="0">
                <a:effectLst/>
                <a:ea typeface="Calibri" panose="020F0502020204030204" pitchFamily="34" charset="0"/>
                <a:cs typeface="Times New Roman" panose="02020603050405020304" pitchFamily="18" charset="0"/>
              </a:rPr>
              <a:t> нейронные сети. Представьте себе, что вы вводите в сеть слово «кошка» и обучаете ее создавать кошачьи изображения, сравнивая то, что она генерирует, с реальными изображениями кошек. DNN можно комбинировать с FFNN точно так же, как обычные CNN.</a:t>
            </a:r>
            <a:endParaRPr lang="ru-RU"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1670891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4D46C-1D23-8547-BB33-F0756F889247}"/>
              </a:ext>
            </a:extLst>
          </p:cNvPr>
          <p:cNvSpPr>
            <a:spLocks noGrp="1"/>
          </p:cNvSpPr>
          <p:nvPr>
            <p:ph type="title"/>
          </p:nvPr>
        </p:nvSpPr>
        <p:spPr>
          <a:xfrm>
            <a:off x="965199" y="365126"/>
            <a:ext cx="10862733" cy="669348"/>
          </a:xfrm>
        </p:spPr>
        <p:txBody>
          <a:bodyPr>
            <a:noAutofit/>
          </a:bodyPr>
          <a:lstStyle/>
          <a:p>
            <a:r>
              <a:rPr lang="ru-RU" sz="3200" dirty="0"/>
              <a:t>Сети глубокой </a:t>
            </a:r>
            <a:r>
              <a:rPr lang="ru-RU" sz="3200" dirty="0" err="1"/>
              <a:t>сверточной</a:t>
            </a:r>
            <a:r>
              <a:rPr lang="ru-RU" sz="3200" dirty="0"/>
              <a:t> обратной графики (DCIGN)</a:t>
            </a:r>
            <a:endParaRPr lang="en-UA" sz="3200" dirty="0"/>
          </a:p>
        </p:txBody>
      </p:sp>
      <p:sp>
        <p:nvSpPr>
          <p:cNvPr id="4" name="Номер слайда 3">
            <a:extLst>
              <a:ext uri="{FF2B5EF4-FFF2-40B4-BE49-F238E27FC236}">
                <a16:creationId xmlns:a16="http://schemas.microsoft.com/office/drawing/2014/main" id="{6EB2E8F7-BD26-4013-A5CE-3F81F9531639}"/>
              </a:ext>
            </a:extLst>
          </p:cNvPr>
          <p:cNvSpPr>
            <a:spLocks noGrp="1"/>
          </p:cNvSpPr>
          <p:nvPr>
            <p:ph type="sldNum" sz="quarter" idx="12"/>
          </p:nvPr>
        </p:nvSpPr>
        <p:spPr/>
        <p:txBody>
          <a:bodyPr/>
          <a:lstStyle/>
          <a:p>
            <a:fld id="{2890CAFC-B363-43FD-87FB-EA39534A78AA}" type="slidenum">
              <a:rPr lang="ru-UA" smtClean="0"/>
              <a:t>16</a:t>
            </a:fld>
            <a:endParaRPr lang="ru-UA" dirty="0"/>
          </a:p>
        </p:txBody>
      </p:sp>
      <p:pic>
        <p:nvPicPr>
          <p:cNvPr id="14338" name="Picture 2">
            <a:extLst>
              <a:ext uri="{FF2B5EF4-FFF2-40B4-BE49-F238E27FC236}">
                <a16:creationId xmlns:a16="http://schemas.microsoft.com/office/drawing/2014/main" id="{E6B93238-61C2-4963-9F92-FB63E65A3D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8221" y="3712130"/>
            <a:ext cx="5255836" cy="289321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1745E77-C036-E282-CF45-2E2AC0AB4F18}"/>
              </a:ext>
            </a:extLst>
          </p:cNvPr>
          <p:cNvSpPr txBox="1"/>
          <p:nvPr/>
        </p:nvSpPr>
        <p:spPr>
          <a:xfrm>
            <a:off x="965199" y="1034474"/>
            <a:ext cx="10862733" cy="2677656"/>
          </a:xfrm>
          <a:prstGeom prst="rect">
            <a:avLst/>
          </a:prstGeom>
          <a:noFill/>
        </p:spPr>
        <p:txBody>
          <a:bodyPr wrap="square">
            <a:spAutoFit/>
          </a:bodyPr>
          <a:lstStyle/>
          <a:p>
            <a:pPr algn="just">
              <a:spcAft>
                <a:spcPts val="800"/>
              </a:spcAft>
            </a:pPr>
            <a:r>
              <a:rPr lang="ru-RU" sz="2400" dirty="0">
                <a:ea typeface="Calibri" panose="020F0502020204030204" pitchFamily="34" charset="0"/>
                <a:cs typeface="Times New Roman" panose="02020603050405020304" pitchFamily="18" charset="0"/>
              </a:rPr>
              <a:t>И</a:t>
            </a:r>
            <a:r>
              <a:rPr lang="ru-RU" sz="2400" dirty="0">
                <a:effectLst/>
                <a:ea typeface="Calibri" panose="020F0502020204030204" pitchFamily="34" charset="0"/>
                <a:cs typeface="Times New Roman" panose="02020603050405020304" pitchFamily="18" charset="0"/>
              </a:rPr>
              <a:t>меют несколько вводящее в заблуждение название, поскольку на самом деле они представляют собой VAE, но с CNN и DNN для соответствующих кодеров и декодеров. Эти сети пытаются моделировать «особенности» кодирования как вероятности, чтобы научиться создавать изображение с кошкой и собакой вместе, когда-либо видя только одну из двух на отдельных фотографиях. Точно так же вы можете скормить ему фотографию кошки с надоедливой собакой ваших соседей и попросить убрать собаку, даже не выполняя такой операции.</a:t>
            </a:r>
            <a:endParaRPr lang="ru-RU"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3614919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500">
        <p15:prstTrans prst="curtains"/>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4D46C-1D23-8547-BB33-F0756F889247}"/>
              </a:ext>
            </a:extLst>
          </p:cNvPr>
          <p:cNvSpPr>
            <a:spLocks noGrp="1"/>
          </p:cNvSpPr>
          <p:nvPr>
            <p:ph type="title"/>
          </p:nvPr>
        </p:nvSpPr>
        <p:spPr>
          <a:xfrm>
            <a:off x="965199" y="365126"/>
            <a:ext cx="10862733" cy="669348"/>
          </a:xfrm>
        </p:spPr>
        <p:txBody>
          <a:bodyPr>
            <a:noAutofit/>
          </a:bodyPr>
          <a:lstStyle/>
          <a:p>
            <a:r>
              <a:rPr lang="ru-RU" sz="3200" dirty="0" err="1"/>
              <a:t>Генеративно</a:t>
            </a:r>
            <a:r>
              <a:rPr lang="ru-RU" sz="3200" dirty="0"/>
              <a:t>-состязательные сети (</a:t>
            </a:r>
            <a:r>
              <a:rPr lang="en-US" sz="3200" dirty="0"/>
              <a:t>GAN)</a:t>
            </a:r>
            <a:endParaRPr lang="en-UA" sz="3200" dirty="0"/>
          </a:p>
        </p:txBody>
      </p:sp>
      <p:sp>
        <p:nvSpPr>
          <p:cNvPr id="4" name="Номер слайда 3">
            <a:extLst>
              <a:ext uri="{FF2B5EF4-FFF2-40B4-BE49-F238E27FC236}">
                <a16:creationId xmlns:a16="http://schemas.microsoft.com/office/drawing/2014/main" id="{6EB2E8F7-BD26-4013-A5CE-3F81F9531639}"/>
              </a:ext>
            </a:extLst>
          </p:cNvPr>
          <p:cNvSpPr>
            <a:spLocks noGrp="1"/>
          </p:cNvSpPr>
          <p:nvPr>
            <p:ph type="sldNum" sz="quarter" idx="12"/>
          </p:nvPr>
        </p:nvSpPr>
        <p:spPr/>
        <p:txBody>
          <a:bodyPr/>
          <a:lstStyle/>
          <a:p>
            <a:fld id="{2890CAFC-B363-43FD-87FB-EA39534A78AA}" type="slidenum">
              <a:rPr lang="ru-UA" smtClean="0"/>
              <a:t>17</a:t>
            </a:fld>
            <a:endParaRPr lang="ru-UA" dirty="0"/>
          </a:p>
        </p:txBody>
      </p:sp>
      <p:pic>
        <p:nvPicPr>
          <p:cNvPr id="15362" name="Picture 2">
            <a:extLst>
              <a:ext uri="{FF2B5EF4-FFF2-40B4-BE49-F238E27FC236}">
                <a16:creationId xmlns:a16="http://schemas.microsoft.com/office/drawing/2014/main" id="{2EB35F43-93F1-4AF5-BE6A-5A126459F5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3132" y="3429000"/>
            <a:ext cx="7393670" cy="302302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38316AC-1B93-A5A9-12E8-8B3BB827762C}"/>
              </a:ext>
            </a:extLst>
          </p:cNvPr>
          <p:cNvSpPr txBox="1"/>
          <p:nvPr/>
        </p:nvSpPr>
        <p:spPr>
          <a:xfrm>
            <a:off x="965198" y="1143001"/>
            <a:ext cx="10862733" cy="2677656"/>
          </a:xfrm>
          <a:prstGeom prst="rect">
            <a:avLst/>
          </a:prstGeom>
          <a:noFill/>
        </p:spPr>
        <p:txBody>
          <a:bodyPr wrap="square">
            <a:spAutoFit/>
          </a:bodyPr>
          <a:lstStyle/>
          <a:p>
            <a:pPr algn="just">
              <a:spcAft>
                <a:spcPts val="800"/>
              </a:spcAft>
            </a:pPr>
            <a:r>
              <a:rPr lang="ru-RU" sz="2400" dirty="0">
                <a:ea typeface="Calibri" panose="020F0502020204030204" pitchFamily="34" charset="0"/>
                <a:cs typeface="Times New Roman" panose="02020603050405020304" pitchFamily="18" charset="0"/>
              </a:rPr>
              <a:t>О</a:t>
            </a:r>
            <a:r>
              <a:rPr lang="ru-RU" sz="2400" dirty="0">
                <a:effectLst/>
                <a:ea typeface="Calibri" panose="020F0502020204030204" pitchFamily="34" charset="0"/>
                <a:cs typeface="Times New Roman" panose="02020603050405020304" pitchFamily="18" charset="0"/>
              </a:rPr>
              <a:t>ни из разных сетей, они близнецы: две сети, работающие вместе. GAN состоят из любых двух сетей (хотя часто это комбинация FF и CNN), одна из которых занимается созданием контента, а другая — его оценкой. Оценивающая сеть получает либо обучающие данные, либо сгенерированный контент из генеративной сети. Насколько хорошо оценивающая сеть смогла правильно предсказать источник данных, затем используется как часть ошибки для генерирующей сети.</a:t>
            </a:r>
            <a:endParaRPr lang="ru-RU"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1333731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4D46C-1D23-8547-BB33-F0756F889247}"/>
              </a:ext>
            </a:extLst>
          </p:cNvPr>
          <p:cNvSpPr>
            <a:spLocks noGrp="1"/>
          </p:cNvSpPr>
          <p:nvPr>
            <p:ph type="title"/>
          </p:nvPr>
        </p:nvSpPr>
        <p:spPr>
          <a:xfrm>
            <a:off x="965199" y="365126"/>
            <a:ext cx="10862733" cy="669348"/>
          </a:xfrm>
        </p:spPr>
        <p:txBody>
          <a:bodyPr>
            <a:noAutofit/>
          </a:bodyPr>
          <a:lstStyle/>
          <a:p>
            <a:r>
              <a:rPr lang="ru-RU" sz="3200" dirty="0"/>
              <a:t>Машины экстремального обучения (</a:t>
            </a:r>
            <a:r>
              <a:rPr lang="en-US" sz="3200" dirty="0"/>
              <a:t>ELM)</a:t>
            </a:r>
            <a:endParaRPr lang="en-UA" sz="3200" dirty="0"/>
          </a:p>
        </p:txBody>
      </p:sp>
      <p:sp>
        <p:nvSpPr>
          <p:cNvPr id="4" name="Номер слайда 3">
            <a:extLst>
              <a:ext uri="{FF2B5EF4-FFF2-40B4-BE49-F238E27FC236}">
                <a16:creationId xmlns:a16="http://schemas.microsoft.com/office/drawing/2014/main" id="{6EB2E8F7-BD26-4013-A5CE-3F81F9531639}"/>
              </a:ext>
            </a:extLst>
          </p:cNvPr>
          <p:cNvSpPr>
            <a:spLocks noGrp="1"/>
          </p:cNvSpPr>
          <p:nvPr>
            <p:ph type="sldNum" sz="quarter" idx="12"/>
          </p:nvPr>
        </p:nvSpPr>
        <p:spPr/>
        <p:txBody>
          <a:bodyPr/>
          <a:lstStyle/>
          <a:p>
            <a:fld id="{2890CAFC-B363-43FD-87FB-EA39534A78AA}" type="slidenum">
              <a:rPr lang="ru-UA" smtClean="0"/>
              <a:t>18</a:t>
            </a:fld>
            <a:endParaRPr lang="ru-UA" dirty="0"/>
          </a:p>
        </p:txBody>
      </p:sp>
      <p:pic>
        <p:nvPicPr>
          <p:cNvPr id="16386" name="Picture 2">
            <a:extLst>
              <a:ext uri="{FF2B5EF4-FFF2-40B4-BE49-F238E27FC236}">
                <a16:creationId xmlns:a16="http://schemas.microsoft.com/office/drawing/2014/main" id="{7B5F8533-8D6E-4467-8885-55D934EDC7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0133" y="1329469"/>
            <a:ext cx="5255970" cy="41976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14FA5F7-711D-7FB0-7FD3-A3D3CE588EC7}"/>
              </a:ext>
            </a:extLst>
          </p:cNvPr>
          <p:cNvSpPr txBox="1"/>
          <p:nvPr/>
        </p:nvSpPr>
        <p:spPr>
          <a:xfrm>
            <a:off x="965200" y="1034476"/>
            <a:ext cx="5413830" cy="5262979"/>
          </a:xfrm>
          <a:prstGeom prst="rect">
            <a:avLst/>
          </a:prstGeom>
          <a:noFill/>
        </p:spPr>
        <p:txBody>
          <a:bodyPr wrap="square">
            <a:spAutoFit/>
          </a:bodyPr>
          <a:lstStyle/>
          <a:p>
            <a:pPr algn="just">
              <a:spcAft>
                <a:spcPts val="800"/>
              </a:spcAft>
            </a:pPr>
            <a:r>
              <a:rPr lang="ru-RU" sz="2400" dirty="0">
                <a:ea typeface="Calibri" panose="020F0502020204030204" pitchFamily="34" charset="0"/>
                <a:cs typeface="Times New Roman" panose="02020603050405020304" pitchFamily="18" charset="0"/>
              </a:rPr>
              <a:t>П</a:t>
            </a:r>
            <a:r>
              <a:rPr lang="ru-RU" sz="2400" dirty="0">
                <a:effectLst/>
                <a:ea typeface="Calibri" panose="020F0502020204030204" pitchFamily="34" charset="0"/>
                <a:cs typeface="Times New Roman" panose="02020603050405020304" pitchFamily="18" charset="0"/>
              </a:rPr>
              <a:t>о сути представляют собой FFNN, но со случайными связями. Они очень похожи на LSM и ESN, но не являются повторяющимися или пиковыми. Они также не используют обратное распространение ошибки. Вместо этого они начинают со случайных весов и обучают веса за один шаг в соответствии с методом наименьших квадратов (наименьшая ошибка среди всех функций). В результате получается гораздо менее выразительная сеть, но она также намного быстрее, чем обратное распространение ошибки.</a:t>
            </a:r>
            <a:endParaRPr lang="ru-RU"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1637154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4D46C-1D23-8547-BB33-F0756F889247}"/>
              </a:ext>
            </a:extLst>
          </p:cNvPr>
          <p:cNvSpPr>
            <a:spLocks noGrp="1"/>
          </p:cNvSpPr>
          <p:nvPr>
            <p:ph type="title"/>
          </p:nvPr>
        </p:nvSpPr>
        <p:spPr>
          <a:xfrm>
            <a:off x="965199" y="365126"/>
            <a:ext cx="10862733" cy="669348"/>
          </a:xfrm>
        </p:spPr>
        <p:txBody>
          <a:bodyPr>
            <a:noAutofit/>
          </a:bodyPr>
          <a:lstStyle/>
          <a:p>
            <a:r>
              <a:rPr lang="ru-RU" sz="3200" dirty="0"/>
              <a:t>Сети состояний эха (</a:t>
            </a:r>
            <a:r>
              <a:rPr lang="en-US" sz="3200" dirty="0"/>
              <a:t>ESN)</a:t>
            </a:r>
            <a:endParaRPr lang="en-UA" sz="3200" dirty="0"/>
          </a:p>
        </p:txBody>
      </p:sp>
      <p:sp>
        <p:nvSpPr>
          <p:cNvPr id="4" name="Номер слайда 3">
            <a:extLst>
              <a:ext uri="{FF2B5EF4-FFF2-40B4-BE49-F238E27FC236}">
                <a16:creationId xmlns:a16="http://schemas.microsoft.com/office/drawing/2014/main" id="{6EB2E8F7-BD26-4013-A5CE-3F81F9531639}"/>
              </a:ext>
            </a:extLst>
          </p:cNvPr>
          <p:cNvSpPr>
            <a:spLocks noGrp="1"/>
          </p:cNvSpPr>
          <p:nvPr>
            <p:ph type="sldNum" sz="quarter" idx="12"/>
          </p:nvPr>
        </p:nvSpPr>
        <p:spPr/>
        <p:txBody>
          <a:bodyPr/>
          <a:lstStyle/>
          <a:p>
            <a:fld id="{2890CAFC-B363-43FD-87FB-EA39534A78AA}" type="slidenum">
              <a:rPr lang="ru-UA" smtClean="0"/>
              <a:t>19</a:t>
            </a:fld>
            <a:endParaRPr lang="ru-UA" dirty="0"/>
          </a:p>
        </p:txBody>
      </p:sp>
      <p:pic>
        <p:nvPicPr>
          <p:cNvPr id="17410" name="Picture 2">
            <a:extLst>
              <a:ext uri="{FF2B5EF4-FFF2-40B4-BE49-F238E27FC236}">
                <a16:creationId xmlns:a16="http://schemas.microsoft.com/office/drawing/2014/main" id="{288BE6E5-E36E-440A-86AE-DB5C1EACCF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2549" y="3040370"/>
            <a:ext cx="4521051" cy="361371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7F060DB-34BA-CE7C-D640-A3D3AD3987FF}"/>
              </a:ext>
            </a:extLst>
          </p:cNvPr>
          <p:cNvSpPr txBox="1"/>
          <p:nvPr/>
        </p:nvSpPr>
        <p:spPr>
          <a:xfrm>
            <a:off x="965199" y="1121229"/>
            <a:ext cx="10862733" cy="2308324"/>
          </a:xfrm>
          <a:prstGeom prst="rect">
            <a:avLst/>
          </a:prstGeom>
          <a:noFill/>
        </p:spPr>
        <p:txBody>
          <a:bodyPr wrap="square">
            <a:spAutoFit/>
          </a:bodyPr>
          <a:lstStyle/>
          <a:p>
            <a:r>
              <a:rPr lang="ru-RU" sz="2400" dirty="0">
                <a:ea typeface="Calibri" panose="020F0502020204030204" pitchFamily="34" charset="0"/>
              </a:rPr>
              <a:t>Э</a:t>
            </a:r>
            <a:r>
              <a:rPr lang="ru-RU" sz="2400" dirty="0">
                <a:effectLst/>
                <a:ea typeface="Calibri" panose="020F0502020204030204" pitchFamily="34" charset="0"/>
              </a:rPr>
              <a:t>то еще один тип рекуррентной сети. Этот отличается от других тем, что имеет случайные связи между нейронами (т. е. не организован в аккуратные наборы слоев), и они обучаются по-разному. Вместо подачи входных данных и обратного распространения ошибки мы подаем входные данные, пересылаем их и некоторое время обновляем нейроны, а затем наблюдаем за выходными данными с течением времени.</a:t>
            </a:r>
            <a:r>
              <a:rPr lang="ru-RU" sz="2400" dirty="0">
                <a:effectLst/>
              </a:rPr>
              <a:t> </a:t>
            </a:r>
            <a:endParaRPr lang="ru-RU" sz="2400" dirty="0"/>
          </a:p>
        </p:txBody>
      </p:sp>
    </p:spTree>
    <p:extLst>
      <p:ext uri="{BB962C8B-B14F-4D97-AF65-F5344CB8AC3E}">
        <p14:creationId xmlns:p14="http://schemas.microsoft.com/office/powerpoint/2010/main" val="150263608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4D46C-1D23-8547-BB33-F0756F889247}"/>
              </a:ext>
            </a:extLst>
          </p:cNvPr>
          <p:cNvSpPr>
            <a:spLocks noGrp="1"/>
          </p:cNvSpPr>
          <p:nvPr>
            <p:ph type="title"/>
          </p:nvPr>
        </p:nvSpPr>
        <p:spPr/>
        <p:txBody>
          <a:bodyPr>
            <a:normAutofit fontScale="90000"/>
          </a:bodyPr>
          <a:lstStyle/>
          <a:p>
            <a:r>
              <a:rPr lang="ru-RU" dirty="0"/>
              <a:t>Введение</a:t>
            </a:r>
            <a:endParaRPr lang="en-UA" dirty="0"/>
          </a:p>
        </p:txBody>
      </p:sp>
      <p:sp>
        <p:nvSpPr>
          <p:cNvPr id="38" name="TextBox 37">
            <a:extLst>
              <a:ext uri="{FF2B5EF4-FFF2-40B4-BE49-F238E27FC236}">
                <a16:creationId xmlns:a16="http://schemas.microsoft.com/office/drawing/2014/main" id="{643DD1BE-FA29-4C63-B5C8-E37E0014C10E}"/>
              </a:ext>
            </a:extLst>
          </p:cNvPr>
          <p:cNvSpPr txBox="1"/>
          <p:nvPr/>
        </p:nvSpPr>
        <p:spPr>
          <a:xfrm>
            <a:off x="965200" y="1034474"/>
            <a:ext cx="9728200" cy="5123647"/>
          </a:xfrm>
          <a:prstGeom prst="rect">
            <a:avLst/>
          </a:prstGeom>
          <a:noFill/>
        </p:spPr>
        <p:txBody>
          <a:bodyPr wrap="square">
            <a:spAutoFit/>
          </a:bodyPr>
          <a:lstStyle/>
          <a:p>
            <a:pPr algn="just">
              <a:lnSpc>
                <a:spcPct val="150000"/>
              </a:lnSpc>
              <a:spcAft>
                <a:spcPts val="800"/>
              </a:spcAft>
            </a:pPr>
            <a:r>
              <a:rPr lang="ru-RU" sz="2400" dirty="0">
                <a:effectLst/>
                <a:ea typeface="Calibri" panose="020F0502020204030204" pitchFamily="34" charset="0"/>
                <a:cs typeface="Times New Roman" panose="02020603050405020304" pitchFamily="18" charset="0"/>
              </a:rPr>
              <a:t>Искусственная нейронная сеть (ИНС) — вычислительная нелинейная модель, в основе которой лежит нейронная структура мозга, способная обучаться выполнению многих задач, таких как задач классификации, предсказания, принятия решений, визуализации и многих других. Все это достигается путем обучения на заданных примерах.</a:t>
            </a:r>
          </a:p>
          <a:p>
            <a:pPr algn="just">
              <a:lnSpc>
                <a:spcPct val="150000"/>
              </a:lnSpc>
              <a:spcAft>
                <a:spcPts val="800"/>
              </a:spcAft>
            </a:pPr>
            <a:r>
              <a:rPr lang="ru-RU" sz="2400" dirty="0">
                <a:effectLst/>
                <a:ea typeface="Calibri" panose="020F0502020204030204" pitchFamily="34" charset="0"/>
                <a:cs typeface="Times New Roman" panose="02020603050405020304" pitchFamily="18" charset="0"/>
              </a:rPr>
              <a:t>Архитектура нейронной сети определяет ее структуру и способ обработки информации, существует множество архитектур, каждая из которых имеет свои преимущества и недостатки. Выбор же между ними зависит от поставленной задачи.</a:t>
            </a:r>
          </a:p>
        </p:txBody>
      </p:sp>
      <p:sp>
        <p:nvSpPr>
          <p:cNvPr id="4" name="Номер слайда 3">
            <a:extLst>
              <a:ext uri="{FF2B5EF4-FFF2-40B4-BE49-F238E27FC236}">
                <a16:creationId xmlns:a16="http://schemas.microsoft.com/office/drawing/2014/main" id="{6EA5625B-FA49-4BF4-A576-8F31D6C972AD}"/>
              </a:ext>
            </a:extLst>
          </p:cNvPr>
          <p:cNvSpPr>
            <a:spLocks noGrp="1"/>
          </p:cNvSpPr>
          <p:nvPr>
            <p:ph type="sldNum" sz="quarter" idx="12"/>
          </p:nvPr>
        </p:nvSpPr>
        <p:spPr/>
        <p:txBody>
          <a:bodyPr/>
          <a:lstStyle/>
          <a:p>
            <a:fld id="{2890CAFC-B363-43FD-87FB-EA39534A78AA}" type="slidenum">
              <a:rPr lang="ru-UA" smtClean="0"/>
              <a:t>2</a:t>
            </a:fld>
            <a:endParaRPr lang="ru-UA"/>
          </a:p>
        </p:txBody>
      </p:sp>
    </p:spTree>
    <p:extLst>
      <p:ext uri="{BB962C8B-B14F-4D97-AF65-F5344CB8AC3E}">
        <p14:creationId xmlns:p14="http://schemas.microsoft.com/office/powerpoint/2010/main" val="52643090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4D46C-1D23-8547-BB33-F0756F889247}"/>
              </a:ext>
            </a:extLst>
          </p:cNvPr>
          <p:cNvSpPr>
            <a:spLocks noGrp="1"/>
          </p:cNvSpPr>
          <p:nvPr>
            <p:ph type="title"/>
          </p:nvPr>
        </p:nvSpPr>
        <p:spPr>
          <a:xfrm>
            <a:off x="965199" y="365126"/>
            <a:ext cx="10862733" cy="669348"/>
          </a:xfrm>
        </p:spPr>
        <p:txBody>
          <a:bodyPr>
            <a:noAutofit/>
          </a:bodyPr>
          <a:lstStyle/>
          <a:p>
            <a:r>
              <a:rPr lang="ru-RU" sz="3200" dirty="0"/>
              <a:t>Глубокие остаточные сети (</a:t>
            </a:r>
            <a:r>
              <a:rPr lang="en-US" sz="3200" dirty="0"/>
              <a:t>DRN)</a:t>
            </a:r>
            <a:endParaRPr lang="en-UA" sz="3200" dirty="0"/>
          </a:p>
        </p:txBody>
      </p:sp>
      <p:sp>
        <p:nvSpPr>
          <p:cNvPr id="4" name="Номер слайда 3">
            <a:extLst>
              <a:ext uri="{FF2B5EF4-FFF2-40B4-BE49-F238E27FC236}">
                <a16:creationId xmlns:a16="http://schemas.microsoft.com/office/drawing/2014/main" id="{6EB2E8F7-BD26-4013-A5CE-3F81F9531639}"/>
              </a:ext>
            </a:extLst>
          </p:cNvPr>
          <p:cNvSpPr>
            <a:spLocks noGrp="1"/>
          </p:cNvSpPr>
          <p:nvPr>
            <p:ph type="sldNum" sz="quarter" idx="12"/>
          </p:nvPr>
        </p:nvSpPr>
        <p:spPr/>
        <p:txBody>
          <a:bodyPr/>
          <a:lstStyle/>
          <a:p>
            <a:fld id="{2890CAFC-B363-43FD-87FB-EA39534A78AA}" type="slidenum">
              <a:rPr lang="ru-UA" smtClean="0"/>
              <a:t>20</a:t>
            </a:fld>
            <a:endParaRPr lang="ru-UA" dirty="0"/>
          </a:p>
        </p:txBody>
      </p:sp>
      <p:pic>
        <p:nvPicPr>
          <p:cNvPr id="18434" name="Picture 2">
            <a:extLst>
              <a:ext uri="{FF2B5EF4-FFF2-40B4-BE49-F238E27FC236}">
                <a16:creationId xmlns:a16="http://schemas.microsoft.com/office/drawing/2014/main" id="{C8F34500-ED20-4060-8CCE-7BA2460813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3225" y="4081462"/>
            <a:ext cx="9105549" cy="231933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1CCA431-03ED-3624-EBB1-54A3CFB42653}"/>
              </a:ext>
            </a:extLst>
          </p:cNvPr>
          <p:cNvSpPr txBox="1"/>
          <p:nvPr/>
        </p:nvSpPr>
        <p:spPr>
          <a:xfrm>
            <a:off x="965199" y="1034474"/>
            <a:ext cx="10862733" cy="3046988"/>
          </a:xfrm>
          <a:prstGeom prst="rect">
            <a:avLst/>
          </a:prstGeom>
          <a:noFill/>
        </p:spPr>
        <p:txBody>
          <a:bodyPr wrap="square">
            <a:spAutoFit/>
          </a:bodyPr>
          <a:lstStyle/>
          <a:p>
            <a:r>
              <a:rPr lang="ru-RU" sz="2400" dirty="0">
                <a:ea typeface="Calibri" panose="020F0502020204030204" pitchFamily="34" charset="0"/>
              </a:rPr>
              <a:t>П</a:t>
            </a:r>
            <a:r>
              <a:rPr lang="ru-RU" sz="2400" dirty="0">
                <a:effectLst/>
                <a:ea typeface="Calibri" panose="020F0502020204030204" pitchFamily="34" charset="0"/>
              </a:rPr>
              <a:t>редставляют собой очень глубокие FFNN с дополнительными соединениями, передающими входные данные с одного уровня на более поздний уровень (часто от 2 до 5 уровней). Вместо того, чтобы пытаться найти решение для сопоставления некоторых входных данных с некоторыми выходными данными, скажем, на 5 уровнях, сеть вынуждена научиться сопоставлять некоторые входные данные с некоторыми выходными + некоторыми входными данными. По сути, он добавляет идентичность решению, перенося старые входные данные и передавая их на более поздний уровень.</a:t>
            </a:r>
            <a:r>
              <a:rPr lang="ru-RU" sz="2400" dirty="0">
                <a:effectLst/>
              </a:rPr>
              <a:t> </a:t>
            </a:r>
            <a:endParaRPr lang="ru-RU" sz="2400" dirty="0"/>
          </a:p>
        </p:txBody>
      </p:sp>
    </p:spTree>
    <p:extLst>
      <p:ext uri="{BB962C8B-B14F-4D97-AF65-F5344CB8AC3E}">
        <p14:creationId xmlns:p14="http://schemas.microsoft.com/office/powerpoint/2010/main" val="156433906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4D46C-1D23-8547-BB33-F0756F889247}"/>
              </a:ext>
            </a:extLst>
          </p:cNvPr>
          <p:cNvSpPr>
            <a:spLocks noGrp="1"/>
          </p:cNvSpPr>
          <p:nvPr>
            <p:ph type="title"/>
          </p:nvPr>
        </p:nvSpPr>
        <p:spPr>
          <a:xfrm>
            <a:off x="965199" y="365126"/>
            <a:ext cx="10862733" cy="669348"/>
          </a:xfrm>
        </p:spPr>
        <p:txBody>
          <a:bodyPr>
            <a:noAutofit/>
          </a:bodyPr>
          <a:lstStyle/>
          <a:p>
            <a:r>
              <a:rPr lang="ru-RU" sz="3200" dirty="0"/>
              <a:t>Нейронные машины Тьюринга (</a:t>
            </a:r>
            <a:r>
              <a:rPr lang="en-US" sz="3200" dirty="0"/>
              <a:t>NTM)</a:t>
            </a:r>
            <a:endParaRPr lang="en-UA" sz="3200" dirty="0"/>
          </a:p>
        </p:txBody>
      </p:sp>
      <p:sp>
        <p:nvSpPr>
          <p:cNvPr id="4" name="Номер слайда 3">
            <a:extLst>
              <a:ext uri="{FF2B5EF4-FFF2-40B4-BE49-F238E27FC236}">
                <a16:creationId xmlns:a16="http://schemas.microsoft.com/office/drawing/2014/main" id="{6EB2E8F7-BD26-4013-A5CE-3F81F9531639}"/>
              </a:ext>
            </a:extLst>
          </p:cNvPr>
          <p:cNvSpPr>
            <a:spLocks noGrp="1"/>
          </p:cNvSpPr>
          <p:nvPr>
            <p:ph type="sldNum" sz="quarter" idx="12"/>
          </p:nvPr>
        </p:nvSpPr>
        <p:spPr/>
        <p:txBody>
          <a:bodyPr/>
          <a:lstStyle/>
          <a:p>
            <a:fld id="{2890CAFC-B363-43FD-87FB-EA39534A78AA}" type="slidenum">
              <a:rPr lang="ru-UA" smtClean="0"/>
              <a:t>21</a:t>
            </a:fld>
            <a:endParaRPr lang="ru-UA" dirty="0"/>
          </a:p>
        </p:txBody>
      </p:sp>
      <p:pic>
        <p:nvPicPr>
          <p:cNvPr id="19458" name="Picture 2">
            <a:extLst>
              <a:ext uri="{FF2B5EF4-FFF2-40B4-BE49-F238E27FC236}">
                <a16:creationId xmlns:a16="http://schemas.microsoft.com/office/drawing/2014/main" id="{F9C09043-A431-4760-9804-B0A40532E1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3075235"/>
            <a:ext cx="4743450" cy="341764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4013905-915E-04D1-9951-3926CBCC0314}"/>
              </a:ext>
            </a:extLst>
          </p:cNvPr>
          <p:cNvSpPr txBox="1"/>
          <p:nvPr/>
        </p:nvSpPr>
        <p:spPr>
          <a:xfrm>
            <a:off x="965199" y="1034475"/>
            <a:ext cx="10636251" cy="1938992"/>
          </a:xfrm>
          <a:prstGeom prst="rect">
            <a:avLst/>
          </a:prstGeom>
          <a:noFill/>
        </p:spPr>
        <p:txBody>
          <a:bodyPr wrap="square">
            <a:spAutoFit/>
          </a:bodyPr>
          <a:lstStyle/>
          <a:p>
            <a:pPr algn="just"/>
            <a:r>
              <a:rPr lang="ru-RU" sz="2400" dirty="0">
                <a:ea typeface="Calibri" panose="020F0502020204030204" pitchFamily="34" charset="0"/>
              </a:rPr>
              <a:t>М</a:t>
            </a:r>
            <a:r>
              <a:rPr lang="ru-RU" sz="2400" dirty="0">
                <a:effectLst/>
                <a:ea typeface="Calibri" panose="020F0502020204030204" pitchFamily="34" charset="0"/>
              </a:rPr>
              <a:t>ожно понимать как абстракцию LSTM и попытку раскрыть нейронные сети из «черного ящика». Вместо кодирования ячейки памяти непосредственно в нейрон, память отделяется. Это попытка объединить эффективность и надежность обычного цифрового хранилища с эффективностью и выразительной силой нейронных сетей. Идея состоит в том, чтобы иметь банк</a:t>
            </a:r>
            <a:endParaRPr lang="ru-RU" sz="2400" dirty="0"/>
          </a:p>
        </p:txBody>
      </p:sp>
      <p:sp>
        <p:nvSpPr>
          <p:cNvPr id="7" name="TextBox 6">
            <a:extLst>
              <a:ext uri="{FF2B5EF4-FFF2-40B4-BE49-F238E27FC236}">
                <a16:creationId xmlns:a16="http://schemas.microsoft.com/office/drawing/2014/main" id="{5779B7D9-BA6C-5184-C648-DEC46B944056}"/>
              </a:ext>
            </a:extLst>
          </p:cNvPr>
          <p:cNvSpPr txBox="1"/>
          <p:nvPr/>
        </p:nvSpPr>
        <p:spPr>
          <a:xfrm>
            <a:off x="965199" y="2875492"/>
            <a:ext cx="5773057" cy="3785652"/>
          </a:xfrm>
          <a:prstGeom prst="rect">
            <a:avLst/>
          </a:prstGeom>
          <a:noFill/>
        </p:spPr>
        <p:txBody>
          <a:bodyPr wrap="square">
            <a:spAutoFit/>
          </a:bodyPr>
          <a:lstStyle/>
          <a:p>
            <a:pPr algn="just"/>
            <a:r>
              <a:rPr lang="ru-RU" sz="2400" dirty="0">
                <a:effectLst/>
                <a:ea typeface="Calibri" panose="020F0502020204030204" pitchFamily="34" charset="0"/>
              </a:rPr>
              <a:t>памяти, адресуемый по содержимому, и нейронную сеть, которая может читать и записывать из него. «Тьюринг» в нейронных машинах Тьюринга происходит от того, что они являются полными по Тьюрингу: способность читать, писать и изменять состояние на основе того, что она читает, означает, что она может представлять все, что может представить универсальная машина Тьюринга.</a:t>
            </a:r>
            <a:r>
              <a:rPr lang="ru-RU" sz="2400" dirty="0">
                <a:effectLst/>
              </a:rPr>
              <a:t> </a:t>
            </a:r>
            <a:endParaRPr lang="ru-RU" sz="2400" dirty="0"/>
          </a:p>
        </p:txBody>
      </p:sp>
    </p:spTree>
    <p:extLst>
      <p:ext uri="{BB962C8B-B14F-4D97-AF65-F5344CB8AC3E}">
        <p14:creationId xmlns:p14="http://schemas.microsoft.com/office/powerpoint/2010/main" val="363325079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4D46C-1D23-8547-BB33-F0756F889247}"/>
              </a:ext>
            </a:extLst>
          </p:cNvPr>
          <p:cNvSpPr>
            <a:spLocks noGrp="1"/>
          </p:cNvSpPr>
          <p:nvPr>
            <p:ph type="title"/>
          </p:nvPr>
        </p:nvSpPr>
        <p:spPr>
          <a:xfrm>
            <a:off x="965199" y="365126"/>
            <a:ext cx="10862733" cy="669348"/>
          </a:xfrm>
        </p:spPr>
        <p:txBody>
          <a:bodyPr>
            <a:noAutofit/>
          </a:bodyPr>
          <a:lstStyle/>
          <a:p>
            <a:r>
              <a:rPr lang="ru-RU" sz="3200" dirty="0"/>
              <a:t>Дифференцируемые нейронные компьютеры (</a:t>
            </a:r>
            <a:r>
              <a:rPr lang="en-US" sz="3200" dirty="0"/>
              <a:t>DNC)</a:t>
            </a:r>
            <a:endParaRPr lang="en-UA" sz="3200" dirty="0"/>
          </a:p>
        </p:txBody>
      </p:sp>
      <p:sp>
        <p:nvSpPr>
          <p:cNvPr id="4" name="Номер слайда 3">
            <a:extLst>
              <a:ext uri="{FF2B5EF4-FFF2-40B4-BE49-F238E27FC236}">
                <a16:creationId xmlns:a16="http://schemas.microsoft.com/office/drawing/2014/main" id="{6EB2E8F7-BD26-4013-A5CE-3F81F9531639}"/>
              </a:ext>
            </a:extLst>
          </p:cNvPr>
          <p:cNvSpPr>
            <a:spLocks noGrp="1"/>
          </p:cNvSpPr>
          <p:nvPr>
            <p:ph type="sldNum" sz="quarter" idx="12"/>
          </p:nvPr>
        </p:nvSpPr>
        <p:spPr/>
        <p:txBody>
          <a:bodyPr/>
          <a:lstStyle/>
          <a:p>
            <a:fld id="{2890CAFC-B363-43FD-87FB-EA39534A78AA}" type="slidenum">
              <a:rPr lang="ru-UA" smtClean="0"/>
              <a:t>22</a:t>
            </a:fld>
            <a:endParaRPr lang="ru-UA" dirty="0"/>
          </a:p>
        </p:txBody>
      </p:sp>
      <p:pic>
        <p:nvPicPr>
          <p:cNvPr id="20482" name="Picture 2">
            <a:extLst>
              <a:ext uri="{FF2B5EF4-FFF2-40B4-BE49-F238E27FC236}">
                <a16:creationId xmlns:a16="http://schemas.microsoft.com/office/drawing/2014/main" id="{70200962-E997-4577-8F46-F87D828EA4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3685" y="2750663"/>
            <a:ext cx="5791201" cy="364746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3EB6FA9-B9C2-BE3C-56B8-59DE948638E3}"/>
              </a:ext>
            </a:extLst>
          </p:cNvPr>
          <p:cNvSpPr txBox="1"/>
          <p:nvPr/>
        </p:nvSpPr>
        <p:spPr>
          <a:xfrm>
            <a:off x="965199" y="1034474"/>
            <a:ext cx="10862733" cy="1938992"/>
          </a:xfrm>
          <a:prstGeom prst="rect">
            <a:avLst/>
          </a:prstGeom>
          <a:noFill/>
        </p:spPr>
        <p:txBody>
          <a:bodyPr wrap="square">
            <a:spAutoFit/>
          </a:bodyPr>
          <a:lstStyle/>
          <a:p>
            <a:pPr algn="just"/>
            <a:r>
              <a:rPr lang="ru-RU" sz="2400" dirty="0">
                <a:effectLst/>
                <a:ea typeface="Calibri" panose="020F0502020204030204" pitchFamily="34" charset="0"/>
              </a:rPr>
              <a:t>Это усовершенствованные нейронные машины Тьюринга с масштабируемой памятью, вдохновленные тем, как воспоминания хранятся в гиппокампе человека. Идея состоит в том, чтобы взять классическую компьютерную архитектуру фон Неймана и заменить ЦП на RNN, которая учится, когда и что читать из ОЗУ.</a:t>
            </a:r>
            <a:r>
              <a:rPr lang="ru-RU" sz="2400" dirty="0">
                <a:effectLst/>
              </a:rPr>
              <a:t> </a:t>
            </a:r>
            <a:endParaRPr lang="ru-RU" sz="2400" dirty="0"/>
          </a:p>
        </p:txBody>
      </p:sp>
    </p:spTree>
    <p:extLst>
      <p:ext uri="{BB962C8B-B14F-4D97-AF65-F5344CB8AC3E}">
        <p14:creationId xmlns:p14="http://schemas.microsoft.com/office/powerpoint/2010/main" val="420458197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4D46C-1D23-8547-BB33-F0756F889247}"/>
              </a:ext>
            </a:extLst>
          </p:cNvPr>
          <p:cNvSpPr>
            <a:spLocks noGrp="1"/>
          </p:cNvSpPr>
          <p:nvPr>
            <p:ph type="title"/>
          </p:nvPr>
        </p:nvSpPr>
        <p:spPr>
          <a:xfrm>
            <a:off x="965199" y="365126"/>
            <a:ext cx="10862733" cy="669348"/>
          </a:xfrm>
        </p:spPr>
        <p:txBody>
          <a:bodyPr>
            <a:noAutofit/>
          </a:bodyPr>
          <a:lstStyle/>
          <a:p>
            <a:r>
              <a:rPr lang="ru-RU" sz="3200" dirty="0"/>
              <a:t>Капсульные сети (</a:t>
            </a:r>
            <a:r>
              <a:rPr lang="en-US" sz="3200" dirty="0" err="1"/>
              <a:t>CapsNet</a:t>
            </a:r>
            <a:r>
              <a:rPr lang="en-US" sz="3200" dirty="0"/>
              <a:t>) </a:t>
            </a:r>
            <a:endParaRPr lang="en-UA" sz="3200" dirty="0"/>
          </a:p>
        </p:txBody>
      </p:sp>
      <p:sp>
        <p:nvSpPr>
          <p:cNvPr id="4" name="Номер слайда 3">
            <a:extLst>
              <a:ext uri="{FF2B5EF4-FFF2-40B4-BE49-F238E27FC236}">
                <a16:creationId xmlns:a16="http://schemas.microsoft.com/office/drawing/2014/main" id="{6EB2E8F7-BD26-4013-A5CE-3F81F9531639}"/>
              </a:ext>
            </a:extLst>
          </p:cNvPr>
          <p:cNvSpPr>
            <a:spLocks noGrp="1"/>
          </p:cNvSpPr>
          <p:nvPr>
            <p:ph type="sldNum" sz="quarter" idx="12"/>
          </p:nvPr>
        </p:nvSpPr>
        <p:spPr/>
        <p:txBody>
          <a:bodyPr/>
          <a:lstStyle/>
          <a:p>
            <a:fld id="{2890CAFC-B363-43FD-87FB-EA39534A78AA}" type="slidenum">
              <a:rPr lang="ru-UA" smtClean="0"/>
              <a:t>23</a:t>
            </a:fld>
            <a:endParaRPr lang="ru-UA" dirty="0"/>
          </a:p>
        </p:txBody>
      </p:sp>
      <p:pic>
        <p:nvPicPr>
          <p:cNvPr id="21506" name="Picture 2">
            <a:extLst>
              <a:ext uri="{FF2B5EF4-FFF2-40B4-BE49-F238E27FC236}">
                <a16:creationId xmlns:a16="http://schemas.microsoft.com/office/drawing/2014/main" id="{6B00963A-4AE7-46E5-B304-AE25380F54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6247" y="2633830"/>
            <a:ext cx="6266918" cy="354313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C84B5DA-3051-05C9-93D5-FEDF4D328119}"/>
              </a:ext>
            </a:extLst>
          </p:cNvPr>
          <p:cNvSpPr txBox="1"/>
          <p:nvPr/>
        </p:nvSpPr>
        <p:spPr>
          <a:xfrm>
            <a:off x="965199" y="1034474"/>
            <a:ext cx="10862733" cy="1938992"/>
          </a:xfrm>
          <a:prstGeom prst="rect">
            <a:avLst/>
          </a:prstGeom>
          <a:noFill/>
        </p:spPr>
        <p:txBody>
          <a:bodyPr wrap="square">
            <a:spAutoFit/>
          </a:bodyPr>
          <a:lstStyle/>
          <a:p>
            <a:pPr algn="just">
              <a:spcAft>
                <a:spcPts val="800"/>
              </a:spcAft>
            </a:pPr>
            <a:r>
              <a:rPr lang="ru-RU" sz="2400" dirty="0">
                <a:ea typeface="Calibri" panose="020F0502020204030204" pitchFamily="34" charset="0"/>
                <a:cs typeface="Times New Roman" panose="02020603050405020304" pitchFamily="18" charset="0"/>
              </a:rPr>
              <a:t>Э</a:t>
            </a:r>
            <a:r>
              <a:rPr lang="ru-RU" sz="2400" dirty="0">
                <a:effectLst/>
                <a:ea typeface="Calibri" panose="020F0502020204030204" pitchFamily="34" charset="0"/>
                <a:cs typeface="Times New Roman" panose="02020603050405020304" pitchFamily="18" charset="0"/>
              </a:rPr>
              <a:t>то биологическая альтернатива объединению, где нейроны связаны с несколькими весами (вектором), а не только с одним весом (скаляром). Это позволяет нейронам передавать больше информации, чем просто то, какой признак был обнаружен, например, где объект находится на изображении или какой у него цвет и ориентация. </a:t>
            </a:r>
            <a:endParaRPr lang="ru-RU"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80497444"/>
      </p:ext>
    </p:extLst>
  </p:cSld>
  <p:clrMapOvr>
    <a:masterClrMapping/>
  </p:clrMapOvr>
  <p:transition spd="slow">
    <p:wheel spokes="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4D46C-1D23-8547-BB33-F0756F889247}"/>
              </a:ext>
            </a:extLst>
          </p:cNvPr>
          <p:cNvSpPr>
            <a:spLocks noGrp="1"/>
          </p:cNvSpPr>
          <p:nvPr>
            <p:ph type="title"/>
          </p:nvPr>
        </p:nvSpPr>
        <p:spPr>
          <a:xfrm>
            <a:off x="965199" y="365126"/>
            <a:ext cx="10862733" cy="669348"/>
          </a:xfrm>
        </p:spPr>
        <p:txBody>
          <a:bodyPr>
            <a:noAutofit/>
          </a:bodyPr>
          <a:lstStyle/>
          <a:p>
            <a:r>
              <a:rPr lang="ru-RU" sz="3200" dirty="0"/>
              <a:t>Сети Кохонена (KN, также самоорганизующаяся (функциональная) карта, SOM, SOFM)</a:t>
            </a:r>
            <a:endParaRPr lang="en-UA" sz="3200" dirty="0"/>
          </a:p>
        </p:txBody>
      </p:sp>
      <p:sp>
        <p:nvSpPr>
          <p:cNvPr id="4" name="Номер слайда 3">
            <a:extLst>
              <a:ext uri="{FF2B5EF4-FFF2-40B4-BE49-F238E27FC236}">
                <a16:creationId xmlns:a16="http://schemas.microsoft.com/office/drawing/2014/main" id="{6EB2E8F7-BD26-4013-A5CE-3F81F9531639}"/>
              </a:ext>
            </a:extLst>
          </p:cNvPr>
          <p:cNvSpPr>
            <a:spLocks noGrp="1"/>
          </p:cNvSpPr>
          <p:nvPr>
            <p:ph type="sldNum" sz="quarter" idx="12"/>
          </p:nvPr>
        </p:nvSpPr>
        <p:spPr/>
        <p:txBody>
          <a:bodyPr/>
          <a:lstStyle/>
          <a:p>
            <a:fld id="{2890CAFC-B363-43FD-87FB-EA39534A78AA}" type="slidenum">
              <a:rPr lang="ru-UA" smtClean="0"/>
              <a:t>24</a:t>
            </a:fld>
            <a:endParaRPr lang="ru-UA" dirty="0"/>
          </a:p>
        </p:txBody>
      </p:sp>
      <p:pic>
        <p:nvPicPr>
          <p:cNvPr id="22530" name="Picture 2">
            <a:extLst>
              <a:ext uri="{FF2B5EF4-FFF2-40B4-BE49-F238E27FC236}">
                <a16:creationId xmlns:a16="http://schemas.microsoft.com/office/drawing/2014/main" id="{02F43F7B-8859-41DC-B608-70329997F3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8893" y="2710542"/>
            <a:ext cx="4894678" cy="373030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0493EB5-84E6-2011-7DF2-EAB4BE2EADC7}"/>
              </a:ext>
            </a:extLst>
          </p:cNvPr>
          <p:cNvSpPr txBox="1"/>
          <p:nvPr/>
        </p:nvSpPr>
        <p:spPr>
          <a:xfrm>
            <a:off x="751114" y="1034475"/>
            <a:ext cx="10862732" cy="1938992"/>
          </a:xfrm>
          <a:prstGeom prst="rect">
            <a:avLst/>
          </a:prstGeom>
          <a:noFill/>
        </p:spPr>
        <p:txBody>
          <a:bodyPr wrap="square">
            <a:spAutoFit/>
          </a:bodyPr>
          <a:lstStyle/>
          <a:p>
            <a:pPr algn="just">
              <a:spcAft>
                <a:spcPts val="800"/>
              </a:spcAft>
            </a:pPr>
            <a:r>
              <a:rPr lang="ru-RU" sz="2400" dirty="0">
                <a:ea typeface="Calibri" panose="020F0502020204030204" pitchFamily="34" charset="0"/>
                <a:cs typeface="Times New Roman" panose="02020603050405020304" pitchFamily="18" charset="0"/>
              </a:rPr>
              <a:t>И</a:t>
            </a:r>
            <a:r>
              <a:rPr lang="ru-RU" sz="2400" dirty="0">
                <a:effectLst/>
                <a:ea typeface="Calibri" panose="020F0502020204030204" pitchFamily="34" charset="0"/>
                <a:cs typeface="Times New Roman" panose="02020603050405020304" pitchFamily="18" charset="0"/>
              </a:rPr>
              <a:t>спользуют конкурентное обучение для классификации данных без присмотра. Входные данные передаются в сеть, после чего сеть оценивает, какой из ее нейронов наиболее точно соответствует этому входному сигналу. Затем эти нейроны настраиваются так, чтобы еще лучше соответствовать входным данным, увлекая за собой своих соседей.</a:t>
            </a:r>
            <a:endParaRPr lang="ru-RU"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7009488"/>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4D46C-1D23-8547-BB33-F0756F889247}"/>
              </a:ext>
            </a:extLst>
          </p:cNvPr>
          <p:cNvSpPr>
            <a:spLocks noGrp="1"/>
          </p:cNvSpPr>
          <p:nvPr>
            <p:ph type="title"/>
          </p:nvPr>
        </p:nvSpPr>
        <p:spPr>
          <a:xfrm>
            <a:off x="965199" y="365126"/>
            <a:ext cx="10862733" cy="669348"/>
          </a:xfrm>
        </p:spPr>
        <p:txBody>
          <a:bodyPr>
            <a:noAutofit/>
          </a:bodyPr>
          <a:lstStyle/>
          <a:p>
            <a:r>
              <a:rPr lang="ru-RU" sz="3200" dirty="0"/>
              <a:t>Сети внимания (</a:t>
            </a:r>
            <a:r>
              <a:rPr lang="en-US" sz="3200" dirty="0"/>
              <a:t>AN)</a:t>
            </a:r>
            <a:endParaRPr lang="en-UA" sz="3200" dirty="0"/>
          </a:p>
        </p:txBody>
      </p:sp>
      <p:sp>
        <p:nvSpPr>
          <p:cNvPr id="4" name="Номер слайда 3">
            <a:extLst>
              <a:ext uri="{FF2B5EF4-FFF2-40B4-BE49-F238E27FC236}">
                <a16:creationId xmlns:a16="http://schemas.microsoft.com/office/drawing/2014/main" id="{6EB2E8F7-BD26-4013-A5CE-3F81F9531639}"/>
              </a:ext>
            </a:extLst>
          </p:cNvPr>
          <p:cNvSpPr>
            <a:spLocks noGrp="1"/>
          </p:cNvSpPr>
          <p:nvPr>
            <p:ph type="sldNum" sz="quarter" idx="12"/>
          </p:nvPr>
        </p:nvSpPr>
        <p:spPr/>
        <p:txBody>
          <a:bodyPr/>
          <a:lstStyle/>
          <a:p>
            <a:fld id="{2890CAFC-B363-43FD-87FB-EA39534A78AA}" type="slidenum">
              <a:rPr lang="ru-UA" smtClean="0"/>
              <a:t>25</a:t>
            </a:fld>
            <a:endParaRPr lang="ru-UA" dirty="0"/>
          </a:p>
        </p:txBody>
      </p:sp>
      <p:pic>
        <p:nvPicPr>
          <p:cNvPr id="23554" name="Picture 2">
            <a:extLst>
              <a:ext uri="{FF2B5EF4-FFF2-40B4-BE49-F238E27FC236}">
                <a16:creationId xmlns:a16="http://schemas.microsoft.com/office/drawing/2014/main" id="{99D941D0-0B5B-4165-8D90-802D960E37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3047" y="3712029"/>
            <a:ext cx="5304320" cy="266182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E611C55-F128-F915-7F51-7F3F97991A10}"/>
              </a:ext>
            </a:extLst>
          </p:cNvPr>
          <p:cNvSpPr txBox="1"/>
          <p:nvPr/>
        </p:nvSpPr>
        <p:spPr>
          <a:xfrm>
            <a:off x="965199" y="1034474"/>
            <a:ext cx="10261602" cy="2677656"/>
          </a:xfrm>
          <a:prstGeom prst="rect">
            <a:avLst/>
          </a:prstGeom>
          <a:noFill/>
        </p:spPr>
        <p:txBody>
          <a:bodyPr wrap="square">
            <a:spAutoFit/>
          </a:bodyPr>
          <a:lstStyle/>
          <a:p>
            <a:pPr algn="just"/>
            <a:r>
              <a:rPr lang="ru-RU" sz="2400" dirty="0">
                <a:ea typeface="Calibri" panose="020F0502020204030204" pitchFamily="34" charset="0"/>
              </a:rPr>
              <a:t>М</a:t>
            </a:r>
            <a:r>
              <a:rPr lang="ru-RU" sz="2400" dirty="0">
                <a:effectLst/>
                <a:ea typeface="Calibri" panose="020F0502020204030204" pitchFamily="34" charset="0"/>
              </a:rPr>
              <a:t>ожно рассматривать как класс сетей, включающий в себя архитектуру Трансформатор. Они используют механизм внимания для борьбы с распадом информации, отдельно сохраняя предыдущие состояния сети и переключая внимание между состояниями. Скрытые состояния каждой итерации в слоях кодирования сохраняются в ячейках памяти. Уровни декодирования связаны со слоями кодирования, но он также получает данные из ячеек памяти, отфильтрованные контекстом внимания. Этот этап</a:t>
            </a:r>
            <a:endParaRPr lang="ru-RU" sz="2400" dirty="0"/>
          </a:p>
        </p:txBody>
      </p:sp>
      <p:sp>
        <p:nvSpPr>
          <p:cNvPr id="7" name="TextBox 6">
            <a:extLst>
              <a:ext uri="{FF2B5EF4-FFF2-40B4-BE49-F238E27FC236}">
                <a16:creationId xmlns:a16="http://schemas.microsoft.com/office/drawing/2014/main" id="{68BE11AE-07E5-0D93-89D8-3F34BC6F9134}"/>
              </a:ext>
            </a:extLst>
          </p:cNvPr>
          <p:cNvSpPr txBox="1"/>
          <p:nvPr/>
        </p:nvSpPr>
        <p:spPr>
          <a:xfrm>
            <a:off x="965199" y="3624940"/>
            <a:ext cx="5130801" cy="2677656"/>
          </a:xfrm>
          <a:prstGeom prst="rect">
            <a:avLst/>
          </a:prstGeom>
          <a:noFill/>
        </p:spPr>
        <p:txBody>
          <a:bodyPr wrap="square">
            <a:spAutoFit/>
          </a:bodyPr>
          <a:lstStyle/>
          <a:p>
            <a:pPr algn="just"/>
            <a:r>
              <a:rPr lang="ru-RU" sz="2400" dirty="0">
                <a:effectLst/>
                <a:ea typeface="Calibri" panose="020F0502020204030204" pitchFamily="34" charset="0"/>
              </a:rPr>
              <a:t>фильтрации добавляет контекст для слоев декодирования, подчеркивая важность определенных функций. Сеть внимания, создающая этот контекст, обучается с использованием сигнала ошибки с выхода уровня декодирования.</a:t>
            </a:r>
            <a:endParaRPr lang="ru-RU" sz="2400" dirty="0"/>
          </a:p>
        </p:txBody>
      </p:sp>
    </p:spTree>
    <p:extLst>
      <p:ext uri="{BB962C8B-B14F-4D97-AF65-F5344CB8AC3E}">
        <p14:creationId xmlns:p14="http://schemas.microsoft.com/office/powerpoint/2010/main" val="4191377092"/>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4D46C-1D23-8547-BB33-F0756F889247}"/>
              </a:ext>
            </a:extLst>
          </p:cNvPr>
          <p:cNvSpPr>
            <a:spLocks noGrp="1"/>
          </p:cNvSpPr>
          <p:nvPr>
            <p:ph type="title"/>
          </p:nvPr>
        </p:nvSpPr>
        <p:spPr>
          <a:xfrm>
            <a:off x="4934856" y="441326"/>
            <a:ext cx="2322287" cy="669348"/>
          </a:xfrm>
        </p:spPr>
        <p:txBody>
          <a:bodyPr>
            <a:noAutofit/>
          </a:bodyPr>
          <a:lstStyle/>
          <a:p>
            <a:r>
              <a:rPr lang="ru-RU" sz="3200" dirty="0"/>
              <a:t>Заключение</a:t>
            </a:r>
            <a:endParaRPr lang="en-UA" sz="3200" dirty="0"/>
          </a:p>
        </p:txBody>
      </p:sp>
      <p:sp>
        <p:nvSpPr>
          <p:cNvPr id="4" name="Номер слайда 3">
            <a:extLst>
              <a:ext uri="{FF2B5EF4-FFF2-40B4-BE49-F238E27FC236}">
                <a16:creationId xmlns:a16="http://schemas.microsoft.com/office/drawing/2014/main" id="{6EB2E8F7-BD26-4013-A5CE-3F81F9531639}"/>
              </a:ext>
            </a:extLst>
          </p:cNvPr>
          <p:cNvSpPr>
            <a:spLocks noGrp="1"/>
          </p:cNvSpPr>
          <p:nvPr>
            <p:ph type="sldNum" sz="quarter" idx="12"/>
          </p:nvPr>
        </p:nvSpPr>
        <p:spPr/>
        <p:txBody>
          <a:bodyPr/>
          <a:lstStyle/>
          <a:p>
            <a:fld id="{2890CAFC-B363-43FD-87FB-EA39534A78AA}" type="slidenum">
              <a:rPr lang="ru-UA" smtClean="0"/>
              <a:t>26</a:t>
            </a:fld>
            <a:endParaRPr lang="ru-UA" dirty="0"/>
          </a:p>
        </p:txBody>
      </p:sp>
      <p:sp>
        <p:nvSpPr>
          <p:cNvPr id="6" name="TextBox 5">
            <a:extLst>
              <a:ext uri="{FF2B5EF4-FFF2-40B4-BE49-F238E27FC236}">
                <a16:creationId xmlns:a16="http://schemas.microsoft.com/office/drawing/2014/main" id="{6003C6A9-5DA7-0880-A8A2-2E467B321B24}"/>
              </a:ext>
            </a:extLst>
          </p:cNvPr>
          <p:cNvSpPr txBox="1"/>
          <p:nvPr/>
        </p:nvSpPr>
        <p:spPr>
          <a:xfrm>
            <a:off x="1273627" y="1306286"/>
            <a:ext cx="9644743" cy="4401205"/>
          </a:xfrm>
          <a:prstGeom prst="rect">
            <a:avLst/>
          </a:prstGeom>
          <a:noFill/>
        </p:spPr>
        <p:txBody>
          <a:bodyPr wrap="square">
            <a:spAutoFit/>
          </a:bodyPr>
          <a:lstStyle/>
          <a:p>
            <a:pPr algn="ctr"/>
            <a:r>
              <a:rPr lang="ru-RU" sz="2800" dirty="0"/>
              <a:t>Архитектуры нейронных сетей определяют их структуру и способ обработки информации. Существует множество различных архитектур нейронных сетей, каждая из которых имеет свои преимущества и недостатки. Выбор архитектуры нейронной сети зависит от конкретной задачи, которую необходимо решить.</a:t>
            </a:r>
          </a:p>
          <a:p>
            <a:pPr algn="ctr"/>
            <a:r>
              <a:rPr lang="ru-RU" sz="2800" dirty="0"/>
              <a:t>Нейронные сети являются мощным инструментом, который может использоваться для решения широкого круга задач. С развитием технологий нейронные сети становятся все более мощными и эффективными.</a:t>
            </a:r>
          </a:p>
        </p:txBody>
      </p:sp>
    </p:spTree>
    <p:extLst>
      <p:ext uri="{BB962C8B-B14F-4D97-AF65-F5344CB8AC3E}">
        <p14:creationId xmlns:p14="http://schemas.microsoft.com/office/powerpoint/2010/main" val="2017480293"/>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4D46C-1D23-8547-BB33-F0756F889247}"/>
              </a:ext>
            </a:extLst>
          </p:cNvPr>
          <p:cNvSpPr>
            <a:spLocks noGrp="1"/>
          </p:cNvSpPr>
          <p:nvPr>
            <p:ph type="title"/>
          </p:nvPr>
        </p:nvSpPr>
        <p:spPr>
          <a:xfrm>
            <a:off x="965199" y="365126"/>
            <a:ext cx="10862733" cy="669348"/>
          </a:xfrm>
        </p:spPr>
        <p:txBody>
          <a:bodyPr>
            <a:noAutofit/>
          </a:bodyPr>
          <a:lstStyle/>
          <a:p>
            <a:r>
              <a:rPr lang="ru-RU" sz="3200" dirty="0"/>
              <a:t>Нейронные сети прямого распространения (FF или FFNN) и перцептроны (P)</a:t>
            </a:r>
            <a:endParaRPr lang="en-UA" sz="3200" dirty="0"/>
          </a:p>
        </p:txBody>
      </p:sp>
      <p:pic>
        <p:nvPicPr>
          <p:cNvPr id="1026" name="Picture 2">
            <a:extLst>
              <a:ext uri="{FF2B5EF4-FFF2-40B4-BE49-F238E27FC236}">
                <a16:creationId xmlns:a16="http://schemas.microsoft.com/office/drawing/2014/main" id="{B301FA7E-AC97-423F-B400-272086A939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7564" y="4349314"/>
            <a:ext cx="7127840" cy="207974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Номер слайда 2">
            <a:extLst>
              <a:ext uri="{FF2B5EF4-FFF2-40B4-BE49-F238E27FC236}">
                <a16:creationId xmlns:a16="http://schemas.microsoft.com/office/drawing/2014/main" id="{31F529EB-2BF6-4A80-AF33-9F541E76ABD4}"/>
              </a:ext>
            </a:extLst>
          </p:cNvPr>
          <p:cNvSpPr>
            <a:spLocks noGrp="1"/>
          </p:cNvSpPr>
          <p:nvPr>
            <p:ph type="sldNum" sz="quarter" idx="12"/>
          </p:nvPr>
        </p:nvSpPr>
        <p:spPr/>
        <p:txBody>
          <a:bodyPr/>
          <a:lstStyle/>
          <a:p>
            <a:fld id="{2890CAFC-B363-43FD-87FB-EA39534A78AA}" type="slidenum">
              <a:rPr lang="ru-UA" smtClean="0"/>
              <a:t>3</a:t>
            </a:fld>
            <a:endParaRPr lang="ru-UA"/>
          </a:p>
        </p:txBody>
      </p:sp>
      <p:sp>
        <p:nvSpPr>
          <p:cNvPr id="7" name="TextBox 6">
            <a:extLst>
              <a:ext uri="{FF2B5EF4-FFF2-40B4-BE49-F238E27FC236}">
                <a16:creationId xmlns:a16="http://schemas.microsoft.com/office/drawing/2014/main" id="{19197FE2-3F16-4780-8126-B43999E14F00}"/>
              </a:ext>
            </a:extLst>
          </p:cNvPr>
          <p:cNvSpPr txBox="1"/>
          <p:nvPr/>
        </p:nvSpPr>
        <p:spPr>
          <a:xfrm>
            <a:off x="965199" y="1168400"/>
            <a:ext cx="10320868" cy="3046988"/>
          </a:xfrm>
          <a:prstGeom prst="rect">
            <a:avLst/>
          </a:prstGeom>
          <a:noFill/>
        </p:spPr>
        <p:txBody>
          <a:bodyPr wrap="square">
            <a:spAutoFit/>
          </a:bodyPr>
          <a:lstStyle/>
          <a:p>
            <a:r>
              <a:rPr lang="ru-RU" sz="2400" dirty="0">
                <a:effectLst/>
                <a:ea typeface="Calibri" panose="020F0502020204030204" pitchFamily="34" charset="0"/>
                <a:cs typeface="Times New Roman" panose="02020603050405020304" pitchFamily="18" charset="0"/>
              </a:rPr>
              <a:t>Очень прямолинейны, они подают информацию с начала в конец (ввод и вывод соответственно). Сети часто описываются как имеющие слои, где каждый слой состоит из входных, скрытых или выходных ячеек, как правило, два соседних слоя полностью связаны. Обычно FFNN обучаются посредством обратного распространения ошибки, предоставляя сети парные наборы данных о том, «что входит» и «что мы хотим иметь на выходе». На практике их использование гораздо более ограничено, но их обычно объединяют с другими сетями для формирования новых сетей.</a:t>
            </a:r>
            <a:endParaRPr lang="ru-RU" sz="2400" dirty="0">
              <a:cs typeface="Times New Roman" panose="02020603050405020304" pitchFamily="18" charset="0"/>
            </a:endParaRPr>
          </a:p>
        </p:txBody>
      </p:sp>
    </p:spTree>
    <p:extLst>
      <p:ext uri="{BB962C8B-B14F-4D97-AF65-F5344CB8AC3E}">
        <p14:creationId xmlns:p14="http://schemas.microsoft.com/office/powerpoint/2010/main" val="32394335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4D46C-1D23-8547-BB33-F0756F889247}"/>
              </a:ext>
            </a:extLst>
          </p:cNvPr>
          <p:cNvSpPr>
            <a:spLocks noGrp="1"/>
          </p:cNvSpPr>
          <p:nvPr>
            <p:ph type="title"/>
          </p:nvPr>
        </p:nvSpPr>
        <p:spPr>
          <a:xfrm>
            <a:off x="965199" y="365126"/>
            <a:ext cx="10862733" cy="669348"/>
          </a:xfrm>
        </p:spPr>
        <p:txBody>
          <a:bodyPr>
            <a:noAutofit/>
          </a:bodyPr>
          <a:lstStyle/>
          <a:p>
            <a:r>
              <a:rPr lang="ru-RU" sz="3200" dirty="0"/>
              <a:t>Рекуррентные нейронные сети (</a:t>
            </a:r>
            <a:r>
              <a:rPr lang="en-US" sz="3200" dirty="0"/>
              <a:t>RNN)</a:t>
            </a:r>
            <a:endParaRPr lang="en-UA" sz="3200" dirty="0"/>
          </a:p>
        </p:txBody>
      </p:sp>
      <p:pic>
        <p:nvPicPr>
          <p:cNvPr id="2050" name="Picture 2">
            <a:extLst>
              <a:ext uri="{FF2B5EF4-FFF2-40B4-BE49-F238E27FC236}">
                <a16:creationId xmlns:a16="http://schemas.microsoft.com/office/drawing/2014/main" id="{883444AE-D8FB-4A1D-A1B3-9D7A9635AB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6076" y="2989255"/>
            <a:ext cx="4501856" cy="35036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Номер слайда 2">
            <a:extLst>
              <a:ext uri="{FF2B5EF4-FFF2-40B4-BE49-F238E27FC236}">
                <a16:creationId xmlns:a16="http://schemas.microsoft.com/office/drawing/2014/main" id="{132B25B4-67E9-453D-8197-B1A26944A334}"/>
              </a:ext>
            </a:extLst>
          </p:cNvPr>
          <p:cNvSpPr>
            <a:spLocks noGrp="1"/>
          </p:cNvSpPr>
          <p:nvPr>
            <p:ph type="sldNum" sz="quarter" idx="12"/>
          </p:nvPr>
        </p:nvSpPr>
        <p:spPr/>
        <p:txBody>
          <a:bodyPr/>
          <a:lstStyle/>
          <a:p>
            <a:fld id="{2890CAFC-B363-43FD-87FB-EA39534A78AA}" type="slidenum">
              <a:rPr lang="ru-UA" smtClean="0"/>
              <a:t>4</a:t>
            </a:fld>
            <a:endParaRPr lang="ru-UA"/>
          </a:p>
        </p:txBody>
      </p:sp>
      <p:sp>
        <p:nvSpPr>
          <p:cNvPr id="7" name="TextBox 6">
            <a:extLst>
              <a:ext uri="{FF2B5EF4-FFF2-40B4-BE49-F238E27FC236}">
                <a16:creationId xmlns:a16="http://schemas.microsoft.com/office/drawing/2014/main" id="{26AD78C4-8282-4994-A7AF-40303FBF0E3A}"/>
              </a:ext>
            </a:extLst>
          </p:cNvPr>
          <p:cNvSpPr txBox="1"/>
          <p:nvPr/>
        </p:nvSpPr>
        <p:spPr>
          <a:xfrm>
            <a:off x="965200" y="1034474"/>
            <a:ext cx="10862732" cy="1938992"/>
          </a:xfrm>
          <a:prstGeom prst="rect">
            <a:avLst/>
          </a:prstGeom>
          <a:noFill/>
        </p:spPr>
        <p:txBody>
          <a:bodyPr wrap="square">
            <a:spAutoFit/>
          </a:bodyPr>
          <a:lstStyle/>
          <a:p>
            <a:pPr algn="just"/>
            <a:r>
              <a:rPr lang="ru-RU" sz="2400" dirty="0">
                <a:effectLst/>
                <a:ea typeface="Calibri" panose="020F0502020204030204" pitchFamily="34" charset="0"/>
              </a:rPr>
              <a:t>Являются FFNN с временным поворотом. Нейроны получают информацию не только из предыдущего слоя, но и от себя из предыдущего прохода. Это означает, что порядок, в котором вы передаете входные данные и обучаете сеть, имеет значение. В принципе, RNN можно использовать во многих областях, поскольку большинство форм данных не имеют временной шкалы и могут быть</a:t>
            </a:r>
            <a:endParaRPr lang="ru-RU" sz="2400" dirty="0"/>
          </a:p>
        </p:txBody>
      </p:sp>
      <p:sp>
        <p:nvSpPr>
          <p:cNvPr id="11" name="TextBox 10">
            <a:extLst>
              <a:ext uri="{FF2B5EF4-FFF2-40B4-BE49-F238E27FC236}">
                <a16:creationId xmlns:a16="http://schemas.microsoft.com/office/drawing/2014/main" id="{33DE2C1B-8515-4E15-BB73-CBF26F901699}"/>
              </a:ext>
            </a:extLst>
          </p:cNvPr>
          <p:cNvSpPr txBox="1"/>
          <p:nvPr/>
        </p:nvSpPr>
        <p:spPr>
          <a:xfrm>
            <a:off x="965199" y="2887657"/>
            <a:ext cx="6172201" cy="3416320"/>
          </a:xfrm>
          <a:prstGeom prst="rect">
            <a:avLst/>
          </a:prstGeom>
          <a:noFill/>
        </p:spPr>
        <p:txBody>
          <a:bodyPr wrap="square">
            <a:spAutoFit/>
          </a:bodyPr>
          <a:lstStyle/>
          <a:p>
            <a:pPr algn="just"/>
            <a:r>
              <a:rPr lang="ru-RU" sz="2400" dirty="0">
                <a:effectLst/>
                <a:ea typeface="Calibri" panose="020F0502020204030204" pitchFamily="34" charset="0"/>
              </a:rPr>
              <a:t>представлены в виде последовательности. Изображение или строка текста могут передаваться по одному пикселю или символу за раз, поэтому зависящие от времени веса используются для того, что было раньше в последовательности. В общем, рекуррентные сети являются хорошим выбором для дополнения информации, например </a:t>
            </a:r>
            <a:r>
              <a:rPr lang="ru-RU" sz="2400" dirty="0" err="1">
                <a:effectLst/>
                <a:ea typeface="Calibri" panose="020F0502020204030204" pitchFamily="34" charset="0"/>
              </a:rPr>
              <a:t>автодополнения</a:t>
            </a:r>
            <a:r>
              <a:rPr lang="ru-RU" sz="2400" dirty="0">
                <a:effectLst/>
                <a:ea typeface="Calibri" panose="020F0502020204030204" pitchFamily="34" charset="0"/>
              </a:rPr>
              <a:t>.</a:t>
            </a:r>
            <a:endParaRPr lang="ru-RU" sz="2400" dirty="0"/>
          </a:p>
        </p:txBody>
      </p:sp>
    </p:spTree>
    <p:extLst>
      <p:ext uri="{BB962C8B-B14F-4D97-AF65-F5344CB8AC3E}">
        <p14:creationId xmlns:p14="http://schemas.microsoft.com/office/powerpoint/2010/main" val="403248343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4D46C-1D23-8547-BB33-F0756F889247}"/>
              </a:ext>
            </a:extLst>
          </p:cNvPr>
          <p:cNvSpPr>
            <a:spLocks noGrp="1"/>
          </p:cNvSpPr>
          <p:nvPr>
            <p:ph type="title"/>
          </p:nvPr>
        </p:nvSpPr>
        <p:spPr>
          <a:xfrm>
            <a:off x="965199" y="365126"/>
            <a:ext cx="10862733" cy="669348"/>
          </a:xfrm>
        </p:spPr>
        <p:txBody>
          <a:bodyPr>
            <a:noAutofit/>
          </a:bodyPr>
          <a:lstStyle/>
          <a:p>
            <a:r>
              <a:rPr lang="ru-RU" sz="3200" dirty="0"/>
              <a:t>Долговременная/краткосрочная память (</a:t>
            </a:r>
            <a:r>
              <a:rPr lang="en-US" sz="3200" dirty="0"/>
              <a:t>LSTM)</a:t>
            </a:r>
            <a:endParaRPr lang="en-UA" sz="3200" dirty="0"/>
          </a:p>
        </p:txBody>
      </p:sp>
      <p:sp>
        <p:nvSpPr>
          <p:cNvPr id="4" name="Номер слайда 3">
            <a:extLst>
              <a:ext uri="{FF2B5EF4-FFF2-40B4-BE49-F238E27FC236}">
                <a16:creationId xmlns:a16="http://schemas.microsoft.com/office/drawing/2014/main" id="{6EB2E8F7-BD26-4013-A5CE-3F81F9531639}"/>
              </a:ext>
            </a:extLst>
          </p:cNvPr>
          <p:cNvSpPr>
            <a:spLocks noGrp="1"/>
          </p:cNvSpPr>
          <p:nvPr>
            <p:ph type="sldNum" sz="quarter" idx="12"/>
          </p:nvPr>
        </p:nvSpPr>
        <p:spPr/>
        <p:txBody>
          <a:bodyPr/>
          <a:lstStyle/>
          <a:p>
            <a:fld id="{2890CAFC-B363-43FD-87FB-EA39534A78AA}" type="slidenum">
              <a:rPr lang="ru-UA" smtClean="0"/>
              <a:t>5</a:t>
            </a:fld>
            <a:endParaRPr lang="ru-UA" dirty="0"/>
          </a:p>
        </p:txBody>
      </p:sp>
      <p:pic>
        <p:nvPicPr>
          <p:cNvPr id="3076" name="Picture 4">
            <a:extLst>
              <a:ext uri="{FF2B5EF4-FFF2-40B4-BE49-F238E27FC236}">
                <a16:creationId xmlns:a16="http://schemas.microsoft.com/office/drawing/2014/main" id="{F721854E-C47F-412A-8C56-23AC11AF61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5933" y="2932551"/>
            <a:ext cx="4447116" cy="352227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8FE8FF00-1395-415A-AEC9-64F46982856D}"/>
              </a:ext>
            </a:extLst>
          </p:cNvPr>
          <p:cNvSpPr txBox="1"/>
          <p:nvPr/>
        </p:nvSpPr>
        <p:spPr>
          <a:xfrm>
            <a:off x="965199" y="1034474"/>
            <a:ext cx="10261602" cy="1938992"/>
          </a:xfrm>
          <a:prstGeom prst="rect">
            <a:avLst/>
          </a:prstGeom>
          <a:noFill/>
        </p:spPr>
        <p:txBody>
          <a:bodyPr wrap="square">
            <a:spAutoFit/>
          </a:bodyPr>
          <a:lstStyle/>
          <a:p>
            <a:pPr algn="just">
              <a:spcAft>
                <a:spcPts val="800"/>
              </a:spcAft>
            </a:pPr>
            <a:r>
              <a:rPr lang="ru-RU" sz="2400" dirty="0">
                <a:ea typeface="Calibri" panose="020F0502020204030204" pitchFamily="34" charset="0"/>
                <a:cs typeface="Times New Roman" panose="02020603050405020304" pitchFamily="18" charset="0"/>
              </a:rPr>
              <a:t>С</a:t>
            </a:r>
            <a:r>
              <a:rPr lang="ru-RU" sz="2400" dirty="0">
                <a:effectLst/>
                <a:ea typeface="Calibri" panose="020F0502020204030204" pitchFamily="34" charset="0"/>
                <a:cs typeface="Times New Roman" panose="02020603050405020304" pitchFamily="18" charset="0"/>
              </a:rPr>
              <a:t>ети пытаются бороться с проблемой исчезновения/взрыва градиента, вводя вентили и явно определенную ячейку памяти. Каждый нейрон имеет ячейку памяти и трое ворот: вход, выход и забывание. Входной вентиль определяет, какая часть информации из предыдущего слоя сохраняется в ячейке. Выходной определяет, какая часть следующего уровня узнает о</a:t>
            </a:r>
            <a:endParaRPr lang="ru-RU" dirty="0">
              <a:effectLst/>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6BC557A0-2575-47C2-A028-CA29FFAF6CE7}"/>
              </a:ext>
            </a:extLst>
          </p:cNvPr>
          <p:cNvSpPr txBox="1"/>
          <p:nvPr/>
        </p:nvSpPr>
        <p:spPr>
          <a:xfrm>
            <a:off x="965199" y="2884005"/>
            <a:ext cx="6432550" cy="2308324"/>
          </a:xfrm>
          <a:prstGeom prst="rect">
            <a:avLst/>
          </a:prstGeom>
          <a:noFill/>
        </p:spPr>
        <p:txBody>
          <a:bodyPr wrap="square">
            <a:spAutoFit/>
          </a:bodyPr>
          <a:lstStyle/>
          <a:p>
            <a:r>
              <a:rPr lang="ru-RU" sz="2400" dirty="0">
                <a:effectLst/>
                <a:ea typeface="Calibri" panose="020F0502020204030204" pitchFamily="34" charset="0"/>
                <a:cs typeface="Times New Roman" panose="02020603050405020304" pitchFamily="18" charset="0"/>
              </a:rPr>
              <a:t>состоянии этой ячейки. Ворота забывания на первый взгляд кажутся странным включением, но иногда полезно забыть: если он изучает книгу и начинается новая глава, сети может потребоваться забыть некоторых персонажей из предыдущей главы. </a:t>
            </a:r>
            <a:endParaRPr lang="ru-RU" sz="2400" dirty="0"/>
          </a:p>
        </p:txBody>
      </p:sp>
    </p:spTree>
    <p:extLst>
      <p:ext uri="{BB962C8B-B14F-4D97-AF65-F5344CB8AC3E}">
        <p14:creationId xmlns:p14="http://schemas.microsoft.com/office/powerpoint/2010/main" val="2434979350"/>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4D46C-1D23-8547-BB33-F0756F889247}"/>
              </a:ext>
            </a:extLst>
          </p:cNvPr>
          <p:cNvSpPr>
            <a:spLocks noGrp="1"/>
          </p:cNvSpPr>
          <p:nvPr>
            <p:ph type="title"/>
          </p:nvPr>
        </p:nvSpPr>
        <p:spPr>
          <a:xfrm>
            <a:off x="965199" y="365126"/>
            <a:ext cx="10862733" cy="669348"/>
          </a:xfrm>
        </p:spPr>
        <p:txBody>
          <a:bodyPr>
            <a:noAutofit/>
          </a:bodyPr>
          <a:lstStyle/>
          <a:p>
            <a:r>
              <a:rPr lang="ru-RU" sz="3200" dirty="0"/>
              <a:t>Закрытые рекуррентные единицы</a:t>
            </a:r>
            <a:r>
              <a:rPr lang="en-US" sz="3200" dirty="0"/>
              <a:t>(GRU)</a:t>
            </a:r>
            <a:endParaRPr lang="en-UA" sz="3200" dirty="0"/>
          </a:p>
        </p:txBody>
      </p:sp>
      <p:sp>
        <p:nvSpPr>
          <p:cNvPr id="4" name="Номер слайда 3">
            <a:extLst>
              <a:ext uri="{FF2B5EF4-FFF2-40B4-BE49-F238E27FC236}">
                <a16:creationId xmlns:a16="http://schemas.microsoft.com/office/drawing/2014/main" id="{6EB2E8F7-BD26-4013-A5CE-3F81F9531639}"/>
              </a:ext>
            </a:extLst>
          </p:cNvPr>
          <p:cNvSpPr>
            <a:spLocks noGrp="1"/>
          </p:cNvSpPr>
          <p:nvPr>
            <p:ph type="sldNum" sz="quarter" idx="12"/>
          </p:nvPr>
        </p:nvSpPr>
        <p:spPr/>
        <p:txBody>
          <a:bodyPr/>
          <a:lstStyle/>
          <a:p>
            <a:fld id="{2890CAFC-B363-43FD-87FB-EA39534A78AA}" type="slidenum">
              <a:rPr lang="ru-UA" smtClean="0"/>
              <a:t>6</a:t>
            </a:fld>
            <a:endParaRPr lang="ru-UA" dirty="0"/>
          </a:p>
        </p:txBody>
      </p:sp>
      <p:pic>
        <p:nvPicPr>
          <p:cNvPr id="4098" name="Picture 2">
            <a:extLst>
              <a:ext uri="{FF2B5EF4-FFF2-40B4-BE49-F238E27FC236}">
                <a16:creationId xmlns:a16="http://schemas.microsoft.com/office/drawing/2014/main" id="{73BBF513-57FD-456D-BA3C-CE8A0A4665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8391" y="855132"/>
            <a:ext cx="4093751" cy="3117417"/>
          </a:xfrm>
          <a:prstGeom prst="roundRect">
            <a:avLst>
              <a:gd name="adj" fmla="val 20469"/>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7F65073-D357-4A89-9050-D64F34AE9D96}"/>
              </a:ext>
            </a:extLst>
          </p:cNvPr>
          <p:cNvSpPr txBox="1"/>
          <p:nvPr/>
        </p:nvSpPr>
        <p:spPr>
          <a:xfrm>
            <a:off x="965199" y="1034475"/>
            <a:ext cx="7137401" cy="5632311"/>
          </a:xfrm>
          <a:prstGeom prst="rect">
            <a:avLst/>
          </a:prstGeom>
          <a:noFill/>
        </p:spPr>
        <p:txBody>
          <a:bodyPr wrap="square">
            <a:spAutoFit/>
          </a:bodyPr>
          <a:lstStyle/>
          <a:p>
            <a:r>
              <a:rPr lang="ru-RU" sz="2400" dirty="0">
                <a:ea typeface="Calibri" panose="020F0502020204030204" pitchFamily="34" charset="0"/>
              </a:rPr>
              <a:t>Я</a:t>
            </a:r>
            <a:r>
              <a:rPr lang="ru-RU" sz="2400" dirty="0">
                <a:effectLst/>
                <a:ea typeface="Calibri" panose="020F0502020204030204" pitchFamily="34" charset="0"/>
              </a:rPr>
              <a:t>вляются небольшой вариацией LSTM. У них на один вентиль меньше, и они немного по-другому подключены: вместо входа, выхода и вентиля забывания у них есть вентиль обновления. Этот шлюз обновления определяет, сколько информации следует сохранить из последнего состояния и сколько информации следует впустить из предыдущего уровня. Ворота сброса функционируют так же, как ворота забывания LSTM, но расположены немного по-другому. Они всегда передают свое полное состояние, у них нет выходного вентиля. В большинстве случаев они функционируют очень похоже на LSTM, с самым большим отличием в том, что GRU немного быстрее и проще в использовании (но также немного менее выразительны). </a:t>
            </a:r>
            <a:endParaRPr lang="ru-RU" sz="2400" dirty="0"/>
          </a:p>
        </p:txBody>
      </p:sp>
    </p:spTree>
    <p:extLst>
      <p:ext uri="{BB962C8B-B14F-4D97-AF65-F5344CB8AC3E}">
        <p14:creationId xmlns:p14="http://schemas.microsoft.com/office/powerpoint/2010/main" val="276965975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4D46C-1D23-8547-BB33-F0756F889247}"/>
              </a:ext>
            </a:extLst>
          </p:cNvPr>
          <p:cNvSpPr>
            <a:spLocks noGrp="1"/>
          </p:cNvSpPr>
          <p:nvPr>
            <p:ph type="title"/>
          </p:nvPr>
        </p:nvSpPr>
        <p:spPr>
          <a:xfrm>
            <a:off x="965199" y="365126"/>
            <a:ext cx="10862733" cy="669348"/>
          </a:xfrm>
        </p:spPr>
        <p:txBody>
          <a:bodyPr>
            <a:noAutofit/>
          </a:bodyPr>
          <a:lstStyle/>
          <a:p>
            <a:r>
              <a:rPr lang="ru-RU" sz="3200" dirty="0" err="1"/>
              <a:t>Автоэнкодеры</a:t>
            </a:r>
            <a:r>
              <a:rPr lang="ru-RU" sz="3200" dirty="0"/>
              <a:t> (АЕ)</a:t>
            </a:r>
            <a:endParaRPr lang="en-UA" sz="3200" dirty="0"/>
          </a:p>
        </p:txBody>
      </p:sp>
      <p:sp>
        <p:nvSpPr>
          <p:cNvPr id="4" name="Номер слайда 3">
            <a:extLst>
              <a:ext uri="{FF2B5EF4-FFF2-40B4-BE49-F238E27FC236}">
                <a16:creationId xmlns:a16="http://schemas.microsoft.com/office/drawing/2014/main" id="{6EB2E8F7-BD26-4013-A5CE-3F81F9531639}"/>
              </a:ext>
            </a:extLst>
          </p:cNvPr>
          <p:cNvSpPr>
            <a:spLocks noGrp="1"/>
          </p:cNvSpPr>
          <p:nvPr>
            <p:ph type="sldNum" sz="quarter" idx="12"/>
          </p:nvPr>
        </p:nvSpPr>
        <p:spPr/>
        <p:txBody>
          <a:bodyPr/>
          <a:lstStyle/>
          <a:p>
            <a:fld id="{2890CAFC-B363-43FD-87FB-EA39534A78AA}" type="slidenum">
              <a:rPr lang="ru-UA" smtClean="0"/>
              <a:t>7</a:t>
            </a:fld>
            <a:endParaRPr lang="ru-UA" dirty="0"/>
          </a:p>
        </p:txBody>
      </p:sp>
      <p:pic>
        <p:nvPicPr>
          <p:cNvPr id="5122" name="Picture 2">
            <a:extLst>
              <a:ext uri="{FF2B5EF4-FFF2-40B4-BE49-F238E27FC236}">
                <a16:creationId xmlns:a16="http://schemas.microsoft.com/office/drawing/2014/main" id="{69DB22B6-2480-48F6-842C-43FD30B86B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06908" y="1267883"/>
            <a:ext cx="3295650" cy="44577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4B45AC9-B557-4BD5-AE3D-9722BEEC9A81}"/>
              </a:ext>
            </a:extLst>
          </p:cNvPr>
          <p:cNvSpPr txBox="1"/>
          <p:nvPr/>
        </p:nvSpPr>
        <p:spPr>
          <a:xfrm>
            <a:off x="965199" y="1034474"/>
            <a:ext cx="7535334" cy="5262979"/>
          </a:xfrm>
          <a:prstGeom prst="rect">
            <a:avLst/>
          </a:prstGeom>
          <a:noFill/>
        </p:spPr>
        <p:txBody>
          <a:bodyPr wrap="square">
            <a:spAutoFit/>
          </a:bodyPr>
          <a:lstStyle/>
          <a:p>
            <a:pPr algn="just">
              <a:spcAft>
                <a:spcPts val="800"/>
              </a:spcAft>
            </a:pPr>
            <a:r>
              <a:rPr lang="ru-RU" sz="2400" dirty="0">
                <a:effectLst/>
                <a:ea typeface="Calibri" panose="020F0502020204030204" pitchFamily="34" charset="0"/>
                <a:cs typeface="Times New Roman" panose="02020603050405020304" pitchFamily="18" charset="0"/>
              </a:rPr>
              <a:t>Основная идея </a:t>
            </a:r>
            <a:r>
              <a:rPr lang="ru-RU" sz="2400" dirty="0" err="1">
                <a:effectLst/>
                <a:ea typeface="Calibri" panose="020F0502020204030204" pitchFamily="34" charset="0"/>
                <a:cs typeface="Times New Roman" panose="02020603050405020304" pitchFamily="18" charset="0"/>
              </a:rPr>
              <a:t>автокодировщиков</a:t>
            </a:r>
            <a:r>
              <a:rPr lang="ru-RU" sz="2400" dirty="0">
                <a:effectLst/>
                <a:ea typeface="Calibri" panose="020F0502020204030204" pitchFamily="34" charset="0"/>
                <a:cs typeface="Times New Roman" panose="02020603050405020304" pitchFamily="18" charset="0"/>
              </a:rPr>
              <a:t> заключается в автоматическом кодировании информации. Вся сеть всегда напоминает форму песочных часов с меньшими скрытыми слоями, чем входной и выходной слои. АЭ также всегда симметричны относительно среднего слоя. Самый маленький уровень почти всегда находится посередине, в месте, где информация наиболее сжата (узкое место в сети). Все до середины называется частью кодирования, все после середины — декодированием, а середина — кодом. Их можно обучить с помощью обратного распространения ошибки, подавая входные данные и устанавливая ошибку как разницу между входными данными и тем, что получилось.</a:t>
            </a:r>
            <a:endParaRPr lang="ru-RU"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6573266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4D46C-1D23-8547-BB33-F0756F889247}"/>
              </a:ext>
            </a:extLst>
          </p:cNvPr>
          <p:cNvSpPr>
            <a:spLocks noGrp="1"/>
          </p:cNvSpPr>
          <p:nvPr>
            <p:ph type="title"/>
          </p:nvPr>
        </p:nvSpPr>
        <p:spPr>
          <a:xfrm>
            <a:off x="965199" y="365126"/>
            <a:ext cx="10862733" cy="669348"/>
          </a:xfrm>
        </p:spPr>
        <p:txBody>
          <a:bodyPr>
            <a:noAutofit/>
          </a:bodyPr>
          <a:lstStyle/>
          <a:p>
            <a:r>
              <a:rPr lang="ru-RU" sz="3200" dirty="0"/>
              <a:t>Разреженные </a:t>
            </a:r>
            <a:r>
              <a:rPr lang="ru-RU" sz="3200" dirty="0" err="1"/>
              <a:t>автоэнкодеры</a:t>
            </a:r>
            <a:r>
              <a:rPr lang="ru-RU" sz="3200" dirty="0"/>
              <a:t> (</a:t>
            </a:r>
            <a:r>
              <a:rPr lang="en-US" sz="3200" dirty="0"/>
              <a:t>SAE)</a:t>
            </a:r>
            <a:endParaRPr lang="en-UA" sz="3200" dirty="0"/>
          </a:p>
        </p:txBody>
      </p:sp>
      <p:sp>
        <p:nvSpPr>
          <p:cNvPr id="4" name="Номер слайда 3">
            <a:extLst>
              <a:ext uri="{FF2B5EF4-FFF2-40B4-BE49-F238E27FC236}">
                <a16:creationId xmlns:a16="http://schemas.microsoft.com/office/drawing/2014/main" id="{6EB2E8F7-BD26-4013-A5CE-3F81F9531639}"/>
              </a:ext>
            </a:extLst>
          </p:cNvPr>
          <p:cNvSpPr>
            <a:spLocks noGrp="1"/>
          </p:cNvSpPr>
          <p:nvPr>
            <p:ph type="sldNum" sz="quarter" idx="12"/>
          </p:nvPr>
        </p:nvSpPr>
        <p:spPr/>
        <p:txBody>
          <a:bodyPr/>
          <a:lstStyle/>
          <a:p>
            <a:fld id="{2890CAFC-B363-43FD-87FB-EA39534A78AA}" type="slidenum">
              <a:rPr lang="ru-UA" smtClean="0"/>
              <a:t>8</a:t>
            </a:fld>
            <a:endParaRPr lang="ru-UA" dirty="0"/>
          </a:p>
        </p:txBody>
      </p:sp>
      <p:pic>
        <p:nvPicPr>
          <p:cNvPr id="6146" name="Picture 2">
            <a:extLst>
              <a:ext uri="{FF2B5EF4-FFF2-40B4-BE49-F238E27FC236}">
                <a16:creationId xmlns:a16="http://schemas.microsoft.com/office/drawing/2014/main" id="{03FE1B7E-7B93-409C-8986-B8404B5C87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9201" y="1228725"/>
            <a:ext cx="3200400" cy="44005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E97E62B-7BEB-4FFF-84B7-95F3EB63E19A}"/>
              </a:ext>
            </a:extLst>
          </p:cNvPr>
          <p:cNvSpPr txBox="1"/>
          <p:nvPr/>
        </p:nvSpPr>
        <p:spPr>
          <a:xfrm>
            <a:off x="965200" y="1005447"/>
            <a:ext cx="7755468" cy="5632311"/>
          </a:xfrm>
          <a:prstGeom prst="rect">
            <a:avLst/>
          </a:prstGeom>
          <a:noFill/>
        </p:spPr>
        <p:txBody>
          <a:bodyPr wrap="square">
            <a:spAutoFit/>
          </a:bodyPr>
          <a:lstStyle/>
          <a:p>
            <a:pPr algn="just">
              <a:spcAft>
                <a:spcPts val="800"/>
              </a:spcAft>
            </a:pPr>
            <a:r>
              <a:rPr lang="ru-RU" sz="2400" dirty="0">
                <a:ea typeface="Calibri" panose="020F0502020204030204" pitchFamily="34" charset="0"/>
                <a:cs typeface="Times New Roman" panose="02020603050405020304" pitchFamily="18" charset="0"/>
              </a:rPr>
              <a:t>Я</a:t>
            </a:r>
            <a:r>
              <a:rPr lang="ru-RU" sz="2400" dirty="0">
                <a:effectLst/>
                <a:ea typeface="Calibri" panose="020F0502020204030204" pitchFamily="34" charset="0"/>
                <a:cs typeface="Times New Roman" panose="02020603050405020304" pitchFamily="18" charset="0"/>
              </a:rPr>
              <a:t>вляются противоположностью AE. Вместо того, чтобы учить сеть представлять кучу информации в меньшем «пространстве» или узлах, мы пытаемся кодировать информацию в большем пространстве. Эти типы сетей можно использовать для извлечения мелких объектов из набора данных. Если бы SAE обучался так же, как и AE, вы почти во всех случаях получили бы довольно бесполезную идентификационную сеть. Чтобы предотвратить это, вместо обратной передачи входных данных мы возвращаем входные данные плюс драйвер разреженности. Этот драйвер разреженности может принимать форму порогового фильтра, в котором обратно передается и обучается только определенная ошибка, другая ошибка будет «нерелевантной» для этого прохода.</a:t>
            </a:r>
            <a:endParaRPr lang="ru-RU"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50386792"/>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4D46C-1D23-8547-BB33-F0756F889247}"/>
              </a:ext>
            </a:extLst>
          </p:cNvPr>
          <p:cNvSpPr>
            <a:spLocks noGrp="1"/>
          </p:cNvSpPr>
          <p:nvPr>
            <p:ph type="title"/>
          </p:nvPr>
        </p:nvSpPr>
        <p:spPr>
          <a:xfrm>
            <a:off x="965199" y="365126"/>
            <a:ext cx="10862733" cy="669348"/>
          </a:xfrm>
        </p:spPr>
        <p:txBody>
          <a:bodyPr>
            <a:noAutofit/>
          </a:bodyPr>
          <a:lstStyle/>
          <a:p>
            <a:r>
              <a:rPr lang="ru-RU" sz="3200" dirty="0"/>
              <a:t>Цепи Маркова (MC или цепь Маркова с дискретным временем, DTMC)</a:t>
            </a:r>
            <a:endParaRPr lang="en-UA" sz="3200" dirty="0"/>
          </a:p>
        </p:txBody>
      </p:sp>
      <p:sp>
        <p:nvSpPr>
          <p:cNvPr id="4" name="Номер слайда 3">
            <a:extLst>
              <a:ext uri="{FF2B5EF4-FFF2-40B4-BE49-F238E27FC236}">
                <a16:creationId xmlns:a16="http://schemas.microsoft.com/office/drawing/2014/main" id="{6EB2E8F7-BD26-4013-A5CE-3F81F9531639}"/>
              </a:ext>
            </a:extLst>
          </p:cNvPr>
          <p:cNvSpPr>
            <a:spLocks noGrp="1"/>
          </p:cNvSpPr>
          <p:nvPr>
            <p:ph type="sldNum" sz="quarter" idx="12"/>
          </p:nvPr>
        </p:nvSpPr>
        <p:spPr/>
        <p:txBody>
          <a:bodyPr/>
          <a:lstStyle/>
          <a:p>
            <a:fld id="{2890CAFC-B363-43FD-87FB-EA39534A78AA}" type="slidenum">
              <a:rPr lang="ru-UA" smtClean="0"/>
              <a:t>9</a:t>
            </a:fld>
            <a:endParaRPr lang="ru-UA" dirty="0"/>
          </a:p>
        </p:txBody>
      </p:sp>
      <p:pic>
        <p:nvPicPr>
          <p:cNvPr id="7170" name="Picture 2">
            <a:extLst>
              <a:ext uri="{FF2B5EF4-FFF2-40B4-BE49-F238E27FC236}">
                <a16:creationId xmlns:a16="http://schemas.microsoft.com/office/drawing/2014/main" id="{B53BEEFF-C847-4BA4-AF80-989C0D141F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4532" y="1181100"/>
            <a:ext cx="4343400" cy="4495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607F558-8592-4A01-91AD-078A10DA2CCE}"/>
              </a:ext>
            </a:extLst>
          </p:cNvPr>
          <p:cNvSpPr txBox="1"/>
          <p:nvPr/>
        </p:nvSpPr>
        <p:spPr>
          <a:xfrm>
            <a:off x="965199" y="1181099"/>
            <a:ext cx="6451601" cy="3785652"/>
          </a:xfrm>
          <a:prstGeom prst="rect">
            <a:avLst/>
          </a:prstGeom>
          <a:noFill/>
        </p:spPr>
        <p:txBody>
          <a:bodyPr wrap="square">
            <a:spAutoFit/>
          </a:bodyPr>
          <a:lstStyle/>
          <a:p>
            <a:pPr algn="just">
              <a:spcAft>
                <a:spcPts val="800"/>
              </a:spcAft>
            </a:pPr>
            <a:r>
              <a:rPr lang="ru-RU" sz="2400" dirty="0">
                <a:effectLst/>
                <a:ea typeface="Calibri" panose="020F0502020204030204" pitchFamily="34" charset="0"/>
                <a:cs typeface="Times New Roman" panose="02020603050405020304" pitchFamily="18" charset="0"/>
              </a:rPr>
              <a:t>Являются своего рода предшественниками BM и HN. Их можно понять так: каковы шансы, что из этого узла, где я сейчас нахожусь, я попаду в любой из соседних узлов? Они не имеют памяти, что означает, что каждое состояние, в котором вы находитесь, полностью зависит от предыдущего состояния. Хотя на самом деле они не являются нейронными сетями, они напоминают нейронные сети и составляют теоретическую основу для BM и HN.</a:t>
            </a:r>
            <a:endParaRPr lang="ru-RU"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90483686"/>
      </p:ext>
    </p:extLst>
  </p:cSld>
  <p:clrMapOvr>
    <a:masterClrMapping/>
  </p:clrMapOvr>
  <p:transition spd="slow">
    <p:randomBar dir="vert"/>
  </p:transition>
</p:sld>
</file>

<file path=ppt/theme/theme1.xml><?xml version="1.0" encoding="utf-8"?>
<a:theme xmlns:a="http://schemas.openxmlformats.org/drawingml/2006/main" name="Тема Office">
  <a:themeElements>
    <a:clrScheme name="Custom 52">
      <a:dk1>
        <a:srgbClr val="000000"/>
      </a:dk1>
      <a:lt1>
        <a:srgbClr val="FFFFFF"/>
      </a:lt1>
      <a:dk2>
        <a:srgbClr val="44546A"/>
      </a:dk2>
      <a:lt2>
        <a:srgbClr val="E7E6E6"/>
      </a:lt2>
      <a:accent1>
        <a:srgbClr val="486389"/>
      </a:accent1>
      <a:accent2>
        <a:srgbClr val="C29865"/>
      </a:accent2>
      <a:accent3>
        <a:srgbClr val="A5A5A5"/>
      </a:accent3>
      <a:accent4>
        <a:srgbClr val="654051"/>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TotalTime>
  <Words>2312</Words>
  <Application>Microsoft Macintosh PowerPoint</Application>
  <PresentationFormat>Широкоэкранный</PresentationFormat>
  <Paragraphs>85</Paragraphs>
  <Slides>26</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26</vt:i4>
      </vt:variant>
    </vt:vector>
  </HeadingPairs>
  <TitlesOfParts>
    <vt:vector size="30" baseType="lpstr">
      <vt:lpstr>Arial</vt:lpstr>
      <vt:lpstr>Calibri</vt:lpstr>
      <vt:lpstr>Calibri Light</vt:lpstr>
      <vt:lpstr>Тема Office</vt:lpstr>
      <vt:lpstr>Архитектуры нейронных сетей </vt:lpstr>
      <vt:lpstr>Введение</vt:lpstr>
      <vt:lpstr>Нейронные сети прямого распространения (FF или FFNN) и перцептроны (P)</vt:lpstr>
      <vt:lpstr>Рекуррентные нейронные сети (RNN)</vt:lpstr>
      <vt:lpstr>Долговременная/краткосрочная память (LSTM)</vt:lpstr>
      <vt:lpstr>Закрытые рекуррентные единицы(GRU)</vt:lpstr>
      <vt:lpstr>Автоэнкодеры (АЕ)</vt:lpstr>
      <vt:lpstr>Разреженные автоэнкодеры (SAE)</vt:lpstr>
      <vt:lpstr>Цепи Маркова (MC или цепь Маркова с дискретным временем, DTMC)</vt:lpstr>
      <vt:lpstr>Сеть Хопфилда (HN)</vt:lpstr>
      <vt:lpstr>Машины Больцмана (БМ)</vt:lpstr>
      <vt:lpstr>Ограниченные машины Больцмана (RBM)</vt:lpstr>
      <vt:lpstr>Сети глубокого доверия (DBN)</vt:lpstr>
      <vt:lpstr>Сверточные нейронные сети (CNN или глубокие сверточные нейронные сети, DCNN)</vt:lpstr>
      <vt:lpstr>Деконволюционные сети (DN)</vt:lpstr>
      <vt:lpstr>Сети глубокой сверточной обратной графики (DCIGN)</vt:lpstr>
      <vt:lpstr>Генеративно-состязательные сети (GAN)</vt:lpstr>
      <vt:lpstr>Машины экстремального обучения (ELM)</vt:lpstr>
      <vt:lpstr>Сети состояний эха (ESN)</vt:lpstr>
      <vt:lpstr>Глубокие остаточные сети (DRN)</vt:lpstr>
      <vt:lpstr>Нейронные машины Тьюринга (NTM)</vt:lpstr>
      <vt:lpstr>Дифференцируемые нейронные компьютеры (DNC)</vt:lpstr>
      <vt:lpstr>Капсульные сети (CapsNet) </vt:lpstr>
      <vt:lpstr>Сети Кохонена (KN, также самоорганизующаяся (функциональная) карта, SOM, SOFM)</vt:lpstr>
      <vt:lpstr>Сети внимания (AN)</vt:lpstr>
      <vt:lpstr>Заключение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Марина Маркасьян</dc:creator>
  <cp:lastModifiedBy>aga chase</cp:lastModifiedBy>
  <cp:revision>22</cp:revision>
  <dcterms:created xsi:type="dcterms:W3CDTF">2023-02-11T08:01:53Z</dcterms:created>
  <dcterms:modified xsi:type="dcterms:W3CDTF">2023-09-18T06:29:41Z</dcterms:modified>
</cp:coreProperties>
</file>