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7" r:id="rId6"/>
    <p:sldId id="280" r:id="rId7"/>
    <p:sldId id="281" r:id="rId8"/>
    <p:sldId id="282" r:id="rId9"/>
    <p:sldId id="283" r:id="rId10"/>
    <p:sldId id="284" r:id="rId11"/>
    <p:sldId id="259" r:id="rId12"/>
    <p:sldId id="285" r:id="rId13"/>
    <p:sldId id="271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2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59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51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7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УСТРОЙСТВА ВЫВОДА</a:t>
            </a:r>
            <a:r>
              <a:rPr lang="en-US" sz="5000" dirty="0"/>
              <a:t>.</a:t>
            </a:r>
            <a:r>
              <a:rPr lang="ru-RU" sz="5000" dirty="0"/>
              <a:t> </a:t>
            </a:r>
            <a:r>
              <a:rPr lang="ru-RU" dirty="0">
                <a:solidFill>
                  <a:schemeClr val="accent1"/>
                </a:solidFill>
              </a:rPr>
              <a:t>ДИСПЛЕИ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sz="5000" dirty="0"/>
              <a:t>И их МАТРИЦЫ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ru-RU" dirty="0"/>
              <a:t>Выполнил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	   Грачев Даниил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646ED1-5386-407B-90F3-0910F91CC745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4" y="1424339"/>
            <a:ext cx="7244376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77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microLE</a:t>
            </a:r>
            <a:r>
              <a:rPr lang="en-US" sz="7700" dirty="0">
                <a:solidFill>
                  <a:schemeClr val="accent2"/>
                </a:solidFill>
              </a:rPr>
              <a:t>D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5627022" cy="316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Использует очень маленькие светодиоды. Их размеры составляют порядка 5 микрон. MicroLED в отличие от OLED в качестве пикселей использует не органические светодиоды, а диоды на основе нитрида галлия. Главным преимуществом в отличии от органических светодиодов является то, что они не выгорают</a:t>
            </a: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52583" t="9981" r="9956" b="9240"/>
          <a:stretch/>
        </p:blipFill>
        <p:spPr>
          <a:xfrm>
            <a:off x="7292659" y="2562225"/>
            <a:ext cx="4118495" cy="3573079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0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3852825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ru-RU" dirty="0"/>
              <a:t>На качество изображения естественно влияет не только качество матрицы. </a:t>
            </a:r>
            <a:r>
              <a:rPr lang="ru-RU" dirty="0">
                <a:solidFill>
                  <a:schemeClr val="accent1"/>
                </a:solidFill>
              </a:rPr>
              <a:t>Подсветка </a:t>
            </a:r>
            <a:r>
              <a:rPr lang="ru-RU" dirty="0">
                <a:solidFill>
                  <a:schemeClr val="bg2"/>
                </a:solidFill>
              </a:rPr>
              <a:t>– следующий важный момент</a:t>
            </a:r>
            <a:r>
              <a:rPr lang="ru-RU" dirty="0"/>
              <a:t>.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1104900" y="2041675"/>
            <a:ext cx="99822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800" dirty="0">
                <a:solidFill>
                  <a:schemeClr val="accent1"/>
                </a:solidFill>
              </a:rPr>
              <a:t>ПОДСВЕТКА</a:t>
            </a:r>
            <a:endParaRPr sz="5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59371D-CE87-45A4-A29F-633F418F1CF2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2"/>
          <p:cNvPicPr preferRelativeResize="0"/>
          <p:nvPr/>
        </p:nvPicPr>
        <p:blipFill rotWithShape="1">
          <a:blip r:embed="rId3"/>
          <a:srcRect l="3441" r="3441"/>
          <a:stretch/>
        </p:blipFill>
        <p:spPr>
          <a:xfrm>
            <a:off x="440351" y="633000"/>
            <a:ext cx="11349000" cy="4612200"/>
          </a:xfrm>
          <a:prstGeom prst="roundRect">
            <a:avLst>
              <a:gd name="adj" fmla="val 3553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66" name="Google Shape;466;p32"/>
          <p:cNvGrpSpPr/>
          <p:nvPr/>
        </p:nvGrpSpPr>
        <p:grpSpPr>
          <a:xfrm>
            <a:off x="657396" y="768284"/>
            <a:ext cx="635280" cy="147600"/>
            <a:chOff x="2147366" y="4139382"/>
            <a:chExt cx="635280" cy="147600"/>
          </a:xfrm>
        </p:grpSpPr>
        <p:sp>
          <p:nvSpPr>
            <p:cNvPr id="467" name="Google Shape;467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2"/>
          <p:cNvSpPr/>
          <p:nvPr/>
        </p:nvSpPr>
        <p:spPr>
          <a:xfrm>
            <a:off x="1137125" y="4974575"/>
            <a:ext cx="10932600" cy="1575000"/>
          </a:xfrm>
          <a:prstGeom prst="roundRect">
            <a:avLst>
              <a:gd name="adj" fmla="val 863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4294967295"/>
          </p:nvPr>
        </p:nvSpPr>
        <p:spPr>
          <a:xfrm>
            <a:off x="1314875" y="5274875"/>
            <a:ext cx="10577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Direct-LED — LED-лампочки расположены по всей площади задней стенки.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Edge-LED — свет идет с какой-то одной стороны, а экран освещается за счёт рассеивающего фильтра.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472" name="Google Shape;472;p32"/>
          <p:cNvGrpSpPr/>
          <p:nvPr/>
        </p:nvGrpSpPr>
        <p:grpSpPr>
          <a:xfrm>
            <a:off x="1292671" y="5127284"/>
            <a:ext cx="635280" cy="147600"/>
            <a:chOff x="2147366" y="4139382"/>
            <a:chExt cx="635280" cy="147600"/>
          </a:xfrm>
        </p:grpSpPr>
        <p:sp>
          <p:nvSpPr>
            <p:cNvPr id="473" name="Google Shape;473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4CCCD17-B612-4D3B-A849-2C603ACABB7F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0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accent3"/>
                </a:solidFill>
              </a:rPr>
              <a:t>ВЫВОДЫ</a:t>
            </a:r>
            <a:r>
              <a:rPr lang="en" sz="6000" dirty="0">
                <a:solidFill>
                  <a:schemeClr val="accent3"/>
                </a:solidFill>
              </a:rPr>
              <a:t>.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OLED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110355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</a:t>
            </a:r>
            <a:r>
              <a:rPr lang="ru-RU" dirty="0"/>
              <a:t>Отклик</a:t>
            </a:r>
            <a:br>
              <a:rPr lang="ru-RU" dirty="0"/>
            </a:br>
            <a:r>
              <a:rPr lang="ru-RU" dirty="0"/>
              <a:t>+Цена</a:t>
            </a: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miniLED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microLED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30903FB-611F-4E78-A95A-9450A425C733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543;p37">
            <a:extLst>
              <a:ext uri="{FF2B5EF4-FFF2-40B4-BE49-F238E27FC236}">
                <a16:creationId xmlns:a16="http://schemas.microsoft.com/office/drawing/2014/main" id="{2A82BA55-4F91-4E93-AAA1-CB80A87B0885}"/>
              </a:ext>
            </a:extLst>
          </p:cNvPr>
          <p:cNvSpPr txBox="1">
            <a:spLocks/>
          </p:cNvSpPr>
          <p:nvPr/>
        </p:nvSpPr>
        <p:spPr>
          <a:xfrm>
            <a:off x="2108596" y="2818400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-Углы обзора</a:t>
            </a:r>
            <a:br>
              <a:rPr lang="ru-RU" dirty="0"/>
            </a:br>
            <a:r>
              <a:rPr lang="ru-RU" dirty="0"/>
              <a:t>-Мерцание</a:t>
            </a:r>
          </a:p>
        </p:txBody>
      </p:sp>
      <p:sp>
        <p:nvSpPr>
          <p:cNvPr id="19" name="Google Shape;543;p37">
            <a:extLst>
              <a:ext uri="{FF2B5EF4-FFF2-40B4-BE49-F238E27FC236}">
                <a16:creationId xmlns:a16="http://schemas.microsoft.com/office/drawing/2014/main" id="{8D99CA59-DC47-4F05-9835-A9CDBAE479D5}"/>
              </a:ext>
            </a:extLst>
          </p:cNvPr>
          <p:cNvSpPr txBox="1">
            <a:spLocks/>
          </p:cNvSpPr>
          <p:nvPr/>
        </p:nvSpPr>
        <p:spPr>
          <a:xfrm>
            <a:off x="4649010" y="2898225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+Цвета</a:t>
            </a:r>
            <a:br>
              <a:rPr lang="ru-RU" dirty="0"/>
            </a:br>
            <a:r>
              <a:rPr lang="ru-RU" dirty="0"/>
              <a:t>+Углы обзора</a:t>
            </a:r>
          </a:p>
        </p:txBody>
      </p:sp>
      <p:sp>
        <p:nvSpPr>
          <p:cNvPr id="20" name="Google Shape;543;p37">
            <a:extLst>
              <a:ext uri="{FF2B5EF4-FFF2-40B4-BE49-F238E27FC236}">
                <a16:creationId xmlns:a16="http://schemas.microsoft.com/office/drawing/2014/main" id="{D17D37D3-3539-481F-A0F3-4E7C265E4EA6}"/>
              </a:ext>
            </a:extLst>
          </p:cNvPr>
          <p:cNvSpPr txBox="1">
            <a:spLocks/>
          </p:cNvSpPr>
          <p:nvPr/>
        </p:nvSpPr>
        <p:spPr>
          <a:xfrm>
            <a:off x="6203806" y="2898225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-Отклик</a:t>
            </a:r>
            <a:br>
              <a:rPr lang="ru-RU" dirty="0"/>
            </a:br>
            <a:r>
              <a:rPr lang="ru-RU" dirty="0"/>
              <a:t>-Черный цвет</a:t>
            </a:r>
          </a:p>
        </p:txBody>
      </p:sp>
      <p:sp>
        <p:nvSpPr>
          <p:cNvPr id="23" name="Google Shape;543;p37">
            <a:extLst>
              <a:ext uri="{FF2B5EF4-FFF2-40B4-BE49-F238E27FC236}">
                <a16:creationId xmlns:a16="http://schemas.microsoft.com/office/drawing/2014/main" id="{945C5846-A666-4648-AA6F-25E8BE35162A}"/>
              </a:ext>
            </a:extLst>
          </p:cNvPr>
          <p:cNvSpPr txBox="1">
            <a:spLocks/>
          </p:cNvSpPr>
          <p:nvPr/>
        </p:nvSpPr>
        <p:spPr>
          <a:xfrm>
            <a:off x="8176318" y="2818400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+Углы обзора</a:t>
            </a:r>
            <a:br>
              <a:rPr lang="ru-RU" dirty="0"/>
            </a:br>
            <a:r>
              <a:rPr lang="ru-RU" dirty="0"/>
              <a:t>+Цвета</a:t>
            </a:r>
          </a:p>
        </p:txBody>
      </p:sp>
      <p:sp>
        <p:nvSpPr>
          <p:cNvPr id="24" name="Google Shape;543;p37">
            <a:extLst>
              <a:ext uri="{FF2B5EF4-FFF2-40B4-BE49-F238E27FC236}">
                <a16:creationId xmlns:a16="http://schemas.microsoft.com/office/drawing/2014/main" id="{BF069EBD-2AEE-40AF-8642-2AD24FF7F0EA}"/>
              </a:ext>
            </a:extLst>
          </p:cNvPr>
          <p:cNvSpPr txBox="1">
            <a:spLocks/>
          </p:cNvSpPr>
          <p:nvPr/>
        </p:nvSpPr>
        <p:spPr>
          <a:xfrm>
            <a:off x="9769214" y="2818400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-Отклик</a:t>
            </a:r>
            <a:br>
              <a:rPr lang="ru-RU" dirty="0"/>
            </a:br>
            <a:r>
              <a:rPr lang="ru-RU" dirty="0"/>
              <a:t>-Мерцание</a:t>
            </a:r>
          </a:p>
        </p:txBody>
      </p:sp>
      <p:sp>
        <p:nvSpPr>
          <p:cNvPr id="27" name="Google Shape;543;p37">
            <a:extLst>
              <a:ext uri="{FF2B5EF4-FFF2-40B4-BE49-F238E27FC236}">
                <a16:creationId xmlns:a16="http://schemas.microsoft.com/office/drawing/2014/main" id="{02EE4F77-0AA5-4A1B-90CF-883FC6DFA96A}"/>
              </a:ext>
            </a:extLst>
          </p:cNvPr>
          <p:cNvSpPr txBox="1">
            <a:spLocks/>
          </p:cNvSpPr>
          <p:nvPr/>
        </p:nvSpPr>
        <p:spPr>
          <a:xfrm>
            <a:off x="1068150" y="4684025"/>
            <a:ext cx="110355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+Цвета</a:t>
            </a:r>
            <a:br>
              <a:rPr lang="ru-RU" dirty="0"/>
            </a:br>
            <a:r>
              <a:rPr lang="ru-RU" dirty="0"/>
              <a:t>+Отклик</a:t>
            </a:r>
          </a:p>
        </p:txBody>
      </p:sp>
      <p:sp>
        <p:nvSpPr>
          <p:cNvPr id="28" name="Google Shape;543;p37">
            <a:extLst>
              <a:ext uri="{FF2B5EF4-FFF2-40B4-BE49-F238E27FC236}">
                <a16:creationId xmlns:a16="http://schemas.microsoft.com/office/drawing/2014/main" id="{F1D236B3-774E-468E-BA8E-166D71B66FB0}"/>
              </a:ext>
            </a:extLst>
          </p:cNvPr>
          <p:cNvSpPr txBox="1">
            <a:spLocks/>
          </p:cNvSpPr>
          <p:nvPr/>
        </p:nvSpPr>
        <p:spPr>
          <a:xfrm>
            <a:off x="2108596" y="4684025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-Цена</a:t>
            </a:r>
            <a:br>
              <a:rPr lang="ru-RU" dirty="0"/>
            </a:br>
            <a:r>
              <a:rPr lang="ru-RU" dirty="0"/>
              <a:t>-Выгорание</a:t>
            </a:r>
          </a:p>
        </p:txBody>
      </p:sp>
      <p:sp>
        <p:nvSpPr>
          <p:cNvPr id="31" name="Google Shape;543;p37">
            <a:extLst>
              <a:ext uri="{FF2B5EF4-FFF2-40B4-BE49-F238E27FC236}">
                <a16:creationId xmlns:a16="http://schemas.microsoft.com/office/drawing/2014/main" id="{7BB2BDA6-F646-4041-A435-8329F1EF5485}"/>
              </a:ext>
            </a:extLst>
          </p:cNvPr>
          <p:cNvSpPr txBox="1">
            <a:spLocks/>
          </p:cNvSpPr>
          <p:nvPr/>
        </p:nvSpPr>
        <p:spPr>
          <a:xfrm>
            <a:off x="4643968" y="4684025"/>
            <a:ext cx="110355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+Размер</a:t>
            </a:r>
            <a:br>
              <a:rPr lang="ru-RU" dirty="0"/>
            </a:br>
            <a:r>
              <a:rPr lang="ru-RU" dirty="0"/>
              <a:t>+Цвета</a:t>
            </a:r>
          </a:p>
        </p:txBody>
      </p:sp>
      <p:sp>
        <p:nvSpPr>
          <p:cNvPr id="32" name="Google Shape;543;p37">
            <a:extLst>
              <a:ext uri="{FF2B5EF4-FFF2-40B4-BE49-F238E27FC236}">
                <a16:creationId xmlns:a16="http://schemas.microsoft.com/office/drawing/2014/main" id="{9971EC54-7D92-46E9-8B02-AF22A9874BB7}"/>
              </a:ext>
            </a:extLst>
          </p:cNvPr>
          <p:cNvSpPr txBox="1">
            <a:spLocks/>
          </p:cNvSpPr>
          <p:nvPr/>
        </p:nvSpPr>
        <p:spPr>
          <a:xfrm>
            <a:off x="5684414" y="4684025"/>
            <a:ext cx="1777604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-Углы обзора</a:t>
            </a:r>
            <a:br>
              <a:rPr lang="ru-RU" dirty="0"/>
            </a:br>
            <a:r>
              <a:rPr lang="ru-RU" dirty="0"/>
              <a:t>-Черный цвет</a:t>
            </a:r>
          </a:p>
        </p:txBody>
      </p:sp>
      <p:sp>
        <p:nvSpPr>
          <p:cNvPr id="35" name="Google Shape;543;p37">
            <a:extLst>
              <a:ext uri="{FF2B5EF4-FFF2-40B4-BE49-F238E27FC236}">
                <a16:creationId xmlns:a16="http://schemas.microsoft.com/office/drawing/2014/main" id="{EAD3BF98-80D9-487B-B27A-D02D4C5ECCE3}"/>
              </a:ext>
            </a:extLst>
          </p:cNvPr>
          <p:cNvSpPr txBox="1">
            <a:spLocks/>
          </p:cNvSpPr>
          <p:nvPr/>
        </p:nvSpPr>
        <p:spPr>
          <a:xfrm>
            <a:off x="8187010" y="4684025"/>
            <a:ext cx="1766911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+Размер</a:t>
            </a:r>
            <a:br>
              <a:rPr lang="ru-RU" dirty="0"/>
            </a:br>
            <a:r>
              <a:rPr lang="ru-RU" dirty="0"/>
              <a:t>+Не выгорают</a:t>
            </a:r>
          </a:p>
        </p:txBody>
      </p:sp>
      <p:sp>
        <p:nvSpPr>
          <p:cNvPr id="36" name="Google Shape;543;p37">
            <a:extLst>
              <a:ext uri="{FF2B5EF4-FFF2-40B4-BE49-F238E27FC236}">
                <a16:creationId xmlns:a16="http://schemas.microsoft.com/office/drawing/2014/main" id="{893171F8-F4D1-455B-8147-AD7E46F092A7}"/>
              </a:ext>
            </a:extLst>
          </p:cNvPr>
          <p:cNvSpPr txBox="1">
            <a:spLocks/>
          </p:cNvSpPr>
          <p:nvPr/>
        </p:nvSpPr>
        <p:spPr>
          <a:xfrm>
            <a:off x="9818006" y="4684025"/>
            <a:ext cx="1900745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○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Roboto Mono"/>
              <a:buChar char="■"/>
              <a:defRPr sz="16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-Цена</a:t>
            </a:r>
            <a:br>
              <a:rPr lang="ru-RU" dirty="0"/>
            </a:br>
            <a:r>
              <a:rPr lang="ru-RU" dirty="0"/>
              <a:t>-Производство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34"/>
          <p:cNvPicPr preferRelativeResize="0"/>
          <p:nvPr/>
        </p:nvPicPr>
        <p:blipFill rotWithShape="1">
          <a:blip r:embed="rId3"/>
          <a:srcRect t="12422" b="12422"/>
          <a:stretch/>
        </p:blipFill>
        <p:spPr>
          <a:xfrm>
            <a:off x="550224" y="802978"/>
            <a:ext cx="3494121" cy="2626022"/>
          </a:xfrm>
          <a:prstGeom prst="roundRect">
            <a:avLst>
              <a:gd name="adj" fmla="val 3224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4257675" y="1050084"/>
            <a:ext cx="4733925" cy="23789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500" dirty="0"/>
              <a:t>ПРИНЦИП РАБОТЫ</a:t>
            </a:r>
            <a:r>
              <a:rPr lang="en" sz="6500" dirty="0"/>
              <a:t> </a:t>
            </a:r>
            <a:r>
              <a:rPr lang="ru-RU" sz="8500" dirty="0">
                <a:solidFill>
                  <a:schemeClr val="accent3"/>
                </a:solidFill>
              </a:rPr>
              <a:t>ЖК</a:t>
            </a:r>
            <a:endParaRPr sz="65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550225" y="3690178"/>
            <a:ext cx="11129100" cy="26260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Изображение на экране состоит из пикселей. Если посмотреть на пиксель, мы увидим цветные субпиксели: красный, зеленый и синий - цветовые фильтры, сами они не светятся, а лишь окрашивают свет. Сзади же находится подсветка. Для блокировки света в каждом субпикселе используют два, стоящих друг за другом, поляризационных фильтра. Проходя через вертикальный фильтр свет как бы сплющивается в вертикальном направлении и становится поляризованным в одной плоскости, такой свет не может пройти через горизонтальный фильтр.</a:t>
            </a: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504" name="Google Shape;504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480A165-3DE2-4928-AA1A-5F6D26C51384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497;p34">
            <a:extLst>
              <a:ext uri="{FF2B5EF4-FFF2-40B4-BE49-F238E27FC236}">
                <a16:creationId xmlns:a16="http://schemas.microsoft.com/office/drawing/2014/main" id="{4C61B3B4-41C9-4CD9-ACD3-5E10D634C33A}"/>
              </a:ext>
            </a:extLst>
          </p:cNvPr>
          <p:cNvPicPr preferRelativeResize="0"/>
          <p:nvPr/>
        </p:nvPicPr>
        <p:blipFill rotWithShape="1">
          <a:blip r:embed="rId3"/>
          <a:srcRect t="4258" b="4258"/>
          <a:stretch/>
        </p:blipFill>
        <p:spPr>
          <a:xfrm>
            <a:off x="7080886" y="2226012"/>
            <a:ext cx="3939539" cy="2883225"/>
          </a:xfrm>
          <a:prstGeom prst="roundRect">
            <a:avLst>
              <a:gd name="adj" fmla="val 3224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514475"/>
            <a:ext cx="5322600" cy="1038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3"/>
                </a:solidFill>
              </a:rPr>
              <a:t>ЖК</a:t>
            </a:r>
            <a:endParaRPr dirty="0"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51" y="2552700"/>
            <a:ext cx="5605100" cy="2883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ru-RU" dirty="0"/>
              <a:t>Но как теперь её обратно разблокировать?</a:t>
            </a:r>
            <a:r>
              <a:rPr lang="en" dirty="0"/>
              <a:t>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dirty="0"/>
              <a:t>Для этого нужен слой с жидкими кристаллами. Он расположен в самом центре пикселя. Под воздействием тока кристаллы поворачиваются и вместе с собой поворачивают свет. 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1B7F6D-E429-416E-B3BD-2EDCA3F4DF9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1E03E-CBAE-48F5-869C-E72679D59861}"/>
              </a:ext>
            </a:extLst>
          </p:cNvPr>
          <p:cNvSpPr txBox="1"/>
          <p:nvPr/>
        </p:nvSpPr>
        <p:spPr>
          <a:xfrm>
            <a:off x="2836251" y="1729471"/>
            <a:ext cx="1516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ПРИНЦИП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ТИПЫ </a:t>
            </a:r>
            <a:r>
              <a:rPr lang="ru-RU" sz="6000" dirty="0">
                <a:solidFill>
                  <a:schemeClr val="accent2"/>
                </a:solidFill>
              </a:rPr>
              <a:t>МАТРИЦ </a:t>
            </a: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В МОНИТОРАХ.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750754" y="2437574"/>
            <a:ext cx="311979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TN</a:t>
            </a:r>
            <a:r>
              <a:rPr lang="en" sz="2400" dirty="0"/>
              <a:t> </a:t>
            </a:r>
            <a:r>
              <a:rPr lang="en" sz="2000" dirty="0"/>
              <a:t>–</a:t>
            </a:r>
            <a:r>
              <a:rPr lang="en" sz="2400" dirty="0"/>
              <a:t> </a:t>
            </a:r>
            <a:br>
              <a:rPr lang="en" sz="2400" dirty="0"/>
            </a:br>
            <a:r>
              <a:rPr lang="en" sz="2000" dirty="0"/>
              <a:t>Twisted Nematic</a:t>
            </a:r>
            <a:endParaRPr sz="2400"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593417" y="2437574"/>
            <a:ext cx="311979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IPS</a:t>
            </a:r>
            <a:r>
              <a:rPr lang="en" sz="2000" dirty="0">
                <a:solidFill>
                  <a:schemeClr val="accent3"/>
                </a:solidFill>
              </a:rPr>
              <a:t> </a:t>
            </a:r>
            <a:r>
              <a:rPr lang="en" sz="2000" dirty="0"/>
              <a:t>– </a:t>
            </a:r>
            <a:br>
              <a:rPr lang="en" sz="2000" dirty="0"/>
            </a:br>
            <a:r>
              <a:rPr lang="en" sz="2000" dirty="0"/>
              <a:t>In-Plain Switching</a:t>
            </a:r>
            <a:endParaRPr sz="20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750754" y="4783425"/>
            <a:ext cx="311979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OLED</a:t>
            </a:r>
            <a:r>
              <a:rPr lang="en-US" sz="2000" dirty="0"/>
              <a:t> </a:t>
            </a:r>
            <a:r>
              <a:rPr lang="en-US" sz="1800" dirty="0"/>
              <a:t>–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1800" dirty="0"/>
              <a:t>Organic Light-Emitting Diode</a:t>
            </a:r>
            <a:endParaRPr lang="en-US" sz="20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593417" y="4783425"/>
            <a:ext cx="311979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miniLED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– </a:t>
            </a:r>
            <a:br>
              <a:rPr lang="en-US" sz="1800" dirty="0"/>
            </a:br>
            <a:r>
              <a:rPr lang="en-US" dirty="0"/>
              <a:t>mini Light-Emitting Diode</a:t>
            </a:r>
            <a:endParaRPr lang="en-US" sz="18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474179" y="2437574"/>
            <a:ext cx="311979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VA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sz="1800" dirty="0"/>
              <a:t>– </a:t>
            </a:r>
            <a:br>
              <a:rPr lang="en" sz="1800" dirty="0"/>
            </a:br>
            <a:r>
              <a:rPr lang="en" sz="2000" dirty="0"/>
              <a:t>Vertical Alignment</a:t>
            </a:r>
            <a:endParaRPr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474179" y="4783425"/>
            <a:ext cx="311979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microLED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1600" dirty="0"/>
              <a:t>– </a:t>
            </a:r>
            <a:br>
              <a:rPr lang="en-US" sz="1600" dirty="0"/>
            </a:br>
            <a:r>
              <a:rPr lang="en-US" dirty="0"/>
              <a:t>micro Light-Emitting Diode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8E8216-1E31-4033-AAAF-EF997204F1C0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5" y="1424339"/>
            <a:ext cx="42689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>
                <a:solidFill>
                  <a:schemeClr val="accent1"/>
                </a:solidFill>
              </a:rPr>
              <a:t>TN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5627022" cy="316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самые дешевые матрицы. Их главные недостатки — малые углы обзора по вертикали и плохая цветопередача. 8 бит на канал достигается за счет FRC — быстрое моргание субпикселей, из-за этого их яркость приглушается, и мы можем смешивать цвета. Зато у TN-мониторов есть важное достоинство — это очень быстрый отклик — </a:t>
            </a:r>
            <a:r>
              <a:rPr lang="en-US" dirty="0"/>
              <a:t>&gt;</a:t>
            </a:r>
            <a:r>
              <a:rPr lang="ru-RU" dirty="0"/>
              <a:t>1 мс.</a:t>
            </a: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21195" r="3026"/>
          <a:stretch/>
        </p:blipFill>
        <p:spPr>
          <a:xfrm>
            <a:off x="6935897" y="1675739"/>
            <a:ext cx="4792826" cy="31623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5" y="1424339"/>
            <a:ext cx="44975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77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IPS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5627022" cy="316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таких матриц лучше цветопередача. Они выдают настоящую глубину цвета 10 бит. Время отклика IPS составляет от 5 мс. Тем не менее, IPS — почти идеальный вариант для всего. Но есть недостаток — уровень черного цвета. IPS-матрицы плохо блокирует фоновую подсветку, из-за чего черный цвет может иметь фиолетовый оттенок.</a:t>
            </a: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3181" r="8936"/>
          <a:stretch/>
        </p:blipFill>
        <p:spPr>
          <a:xfrm>
            <a:off x="6663386" y="1875764"/>
            <a:ext cx="5219904" cy="279969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5" y="1424339"/>
            <a:ext cx="42689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 dirty="0">
                <a:solidFill>
                  <a:schemeClr val="accent2"/>
                </a:solidFill>
              </a:rPr>
              <a:t>VA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5627022" cy="316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отличие от TN у них отличные углы обзора по вертикали и неплохие углы обзора по горизонтали, но всё равно они ниже, чем у IPS. Также у VA-матрицы хорошая цветопередача. Они выдают честную глубину цвета 8 бит на канал, либо 8+FRC. А главное достоинство таких матриц — глубокий черный цвет. Скорость отклика составляет 5-10 мс. </a:t>
            </a: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t="2113" b="2247"/>
          <a:stretch/>
        </p:blipFill>
        <p:spPr>
          <a:xfrm>
            <a:off x="7525727" y="1052484"/>
            <a:ext cx="3723822" cy="4625325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5" y="1424339"/>
            <a:ext cx="53738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77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OLED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2619579" cy="3162300"/>
          </a:xfrm>
          <a:prstGeom prst="rect">
            <a:avLst/>
          </a:prstGeom>
        </p:spPr>
        <p:txBody>
          <a:bodyPr spcFirstLastPara="1" wrap="square" lIns="121900" tIns="121900" rIns="121900" bIns="121900" numCol="1" spcCol="3600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Преимущества: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-Черный цвет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-Цветовой охват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-Низкий отклик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-Компактность</a:t>
            </a:r>
            <a:br>
              <a:rPr lang="ru-RU" dirty="0"/>
            </a:br>
            <a:r>
              <a:rPr lang="ru-RU" dirty="0"/>
              <a:t>-Пиксели светятся самостоятельно</a:t>
            </a:r>
            <a:br>
              <a:rPr lang="ru-RU" dirty="0"/>
            </a:br>
            <a:r>
              <a:rPr lang="ru-RU" dirty="0"/>
              <a:t>-Не нужно делать подсветку.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t="2243" b="2243"/>
          <a:stretch/>
        </p:blipFill>
        <p:spPr>
          <a:xfrm>
            <a:off x="6935897" y="1675739"/>
            <a:ext cx="4792826" cy="316230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482;p33">
            <a:extLst>
              <a:ext uri="{FF2B5EF4-FFF2-40B4-BE49-F238E27FC236}">
                <a16:creationId xmlns:a16="http://schemas.microsoft.com/office/drawing/2014/main" id="{F2FB74FC-44E3-418E-9C0B-E18F557CAE30}"/>
              </a:ext>
            </a:extLst>
          </p:cNvPr>
          <p:cNvSpPr txBox="1">
            <a:spLocks/>
          </p:cNvSpPr>
          <p:nvPr/>
        </p:nvSpPr>
        <p:spPr>
          <a:xfrm>
            <a:off x="3476421" y="2562225"/>
            <a:ext cx="2876754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spcCol="36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ru-RU" dirty="0"/>
              <a:t>Недостатки:</a:t>
            </a:r>
          </a:p>
          <a:p>
            <a:pPr marL="0" indent="0">
              <a:buFont typeface="Roboto Mono"/>
              <a:buNone/>
            </a:pPr>
            <a:r>
              <a:rPr lang="ru-RU" dirty="0"/>
              <a:t>-Выгорают</a:t>
            </a:r>
          </a:p>
          <a:p>
            <a:pPr marL="0" indent="0">
              <a:buFont typeface="Roboto Mono"/>
              <a:buNone/>
            </a:pPr>
            <a:r>
              <a:rPr lang="ru-RU" dirty="0"/>
              <a:t>-Зернистость</a:t>
            </a:r>
          </a:p>
          <a:p>
            <a:pPr marL="0" indent="0">
              <a:buFont typeface="Roboto Mono"/>
              <a:buNone/>
            </a:pPr>
            <a:r>
              <a:rPr lang="ru-RU" dirty="0"/>
              <a:t>-ШИМ</a:t>
            </a:r>
            <a:r>
              <a:rPr lang="en-US" dirty="0"/>
              <a:t>/MURA-</a:t>
            </a:r>
            <a:r>
              <a:rPr lang="ru-RU" dirty="0"/>
              <a:t>эффект</a:t>
            </a:r>
          </a:p>
          <a:p>
            <a:pPr marL="0" indent="0">
              <a:buFont typeface="Roboto Mono"/>
              <a:buNone/>
            </a:pPr>
            <a:r>
              <a:rPr lang="ru-RU" dirty="0"/>
              <a:t>-Цена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655524" y="1424339"/>
            <a:ext cx="6583475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 dirty="0">
                <a:solidFill>
                  <a:schemeClr val="accent3"/>
                </a:solidFill>
              </a:rPr>
              <a:t>miniLED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-</a:t>
            </a:r>
            <a:r>
              <a:rPr kumimoji="0" lang="ru-RU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МАТРИЦА</a:t>
            </a:r>
            <a:endParaRPr sz="77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780846" y="2562225"/>
            <a:ext cx="5627022" cy="316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Мини-светодиоды работают , как обычные светодиоды подсветки на LED-экранах. Первое, что провернули технологи с miniLED — они в 5 раз уменьшили сами элементы. Поскольку сами диоды меньше, на экране их можно разместить больше. Они разделены на зоны подсветки, за счет меньших размеров зоны можно уменьшить и их количество возросло</a:t>
            </a:r>
            <a:endParaRPr lang="en-US" dirty="0"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281" r="281"/>
          <a:stretch/>
        </p:blipFill>
        <p:spPr>
          <a:xfrm>
            <a:off x="6561114" y="2562225"/>
            <a:ext cx="5219904" cy="2799690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BCAE84-23D6-4B25-AFEC-071F1179B016}"/>
              </a:ext>
            </a:extLst>
          </p:cNvPr>
          <p:cNvSpPr/>
          <p:nvPr/>
        </p:nvSpPr>
        <p:spPr>
          <a:xfrm>
            <a:off x="1" y="2898225"/>
            <a:ext cx="164592" cy="3845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4485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660</Words>
  <Application>Microsoft Office PowerPoint</Application>
  <PresentationFormat>Широкоэкранный</PresentationFormat>
  <Paragraphs>65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Abril Fatface</vt:lpstr>
      <vt:lpstr>Arial</vt:lpstr>
      <vt:lpstr>Roboto</vt:lpstr>
      <vt:lpstr>Roboto Mono</vt:lpstr>
      <vt:lpstr>Calibri</vt:lpstr>
      <vt:lpstr>Aldrich</vt:lpstr>
      <vt:lpstr>SlidesMania</vt:lpstr>
      <vt:lpstr>УСТРОЙСТВА ВЫВОДА. ДИСПЛЕИ И их МАТРИЦЫ</vt:lpstr>
      <vt:lpstr>ПРИНЦИП РАБОТЫ ЖК</vt:lpstr>
      <vt:lpstr>ЖК</vt:lpstr>
      <vt:lpstr>06</vt:lpstr>
      <vt:lpstr>TN-МАТРИЦА </vt:lpstr>
      <vt:lpstr>IPS-МАТРИЦА </vt:lpstr>
      <vt:lpstr>VA-МАТРИЦА </vt:lpstr>
      <vt:lpstr>OLED-МАТРИЦА </vt:lpstr>
      <vt:lpstr>miniLED-МАТРИЦА </vt:lpstr>
      <vt:lpstr>microLED-МАТРИЦА </vt:lpstr>
      <vt:lpstr>ПОДСВЕТКА</vt:lpstr>
      <vt:lpstr>Презентация PowerPoint</vt:lpstr>
      <vt:lpstr>ВЫВОДЫ.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УСТРОЙСТВА ВЫВОДА. ДИСПЛЕИ И их МАТРИЦЫ</dc:title>
  <dc:creator>Даниил</dc:creator>
  <cp:lastModifiedBy>Grachev Daniel</cp:lastModifiedBy>
  <cp:revision>8</cp:revision>
  <dcterms:modified xsi:type="dcterms:W3CDTF">2022-11-08T19:33:33Z</dcterms:modified>
</cp:coreProperties>
</file>