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0"/>
    <p:restoredTop sz="94618"/>
  </p:normalViewPr>
  <p:slideViewPr>
    <p:cSldViewPr snapToGrid="0">
      <p:cViewPr varScale="1">
        <p:scale>
          <a:sx n="147" d="100"/>
          <a:sy n="147" d="100"/>
        </p:scale>
        <p:origin x="232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2AA4-D923-30BF-5B3F-55272B3BB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54459-89D4-D653-0F72-AFBAC6CCE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03A5C-583B-F4C0-BE1B-C8477202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984-4438-434A-A8FC-AD6A4A0C0113}" type="datetimeFigureOut">
              <a:rPr lang="en-KR" smtClean="0"/>
              <a:t>3/10/25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F9E7E-98CC-1D85-865B-CC30E2F8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A8019-316C-62B7-8F1B-9C198E1B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8BBB-DE62-0840-95C8-7CD2445208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0929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1092-6E1C-6FB4-628B-A9ACBF41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5A66A-1BE9-D2DD-951A-99600D35B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F0F26-C697-88DF-323F-C37F8D3E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984-4438-434A-A8FC-AD6A4A0C0113}" type="datetimeFigureOut">
              <a:rPr lang="en-KR" smtClean="0"/>
              <a:t>3/10/25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6259F-0AAC-5585-3ECA-F6B3726A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FB832-6A59-43D5-B878-AC15302A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8BBB-DE62-0840-95C8-7CD2445208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5801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E9366-6A19-99BC-0595-2D2805D70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66C97-C8CD-2E84-3E39-15248892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08755-2A2C-F4EE-80C8-66788D94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984-4438-434A-A8FC-AD6A4A0C0113}" type="datetimeFigureOut">
              <a:rPr lang="en-KR" smtClean="0"/>
              <a:t>3/10/25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1D46E-C1A9-D013-FC8F-75CC403A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FCEF1-6FBB-D1E9-EF8E-9821E601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8BBB-DE62-0840-95C8-7CD2445208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7495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EFF2-83FA-A978-FE97-EC3055B9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C143-596C-F365-2EEB-BBFC2050D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145F-5DD5-0008-81C2-680A5D48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984-4438-434A-A8FC-AD6A4A0C0113}" type="datetimeFigureOut">
              <a:rPr lang="en-KR" smtClean="0"/>
              <a:t>3/10/25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F7267-4281-5909-FA41-D83635BF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0F31-5E91-7891-0212-D260519C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8BBB-DE62-0840-95C8-7CD2445208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6357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2D81-BA01-B2DB-1CEC-93BC4B13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F99CF-CC1C-8427-F101-79A9ADE9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2059A-205F-215D-11DD-6DBBDD7E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984-4438-434A-A8FC-AD6A4A0C0113}" type="datetimeFigureOut">
              <a:rPr lang="en-KR" smtClean="0"/>
              <a:t>3/10/25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AC2B8-FD3C-2416-7248-032B8FCC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7D214-E60E-4006-FB43-1FB4EEAA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8BBB-DE62-0840-95C8-7CD2445208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750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8FBB-4AE1-84B6-9A96-184F42E0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8F93-51EC-FC97-3F7F-3415F72ED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5EEDB-0AD4-9512-36F2-F9599A1FE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E8B12-2809-21EC-0803-E46BD08C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984-4438-434A-A8FC-AD6A4A0C0113}" type="datetimeFigureOut">
              <a:rPr lang="en-KR" smtClean="0"/>
              <a:t>3/10/25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25B2C-D1C7-4CC9-A4ED-B1FE58EF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95882-5A1C-863B-BBEC-499D79A7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8BBB-DE62-0840-95C8-7CD2445208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185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94BC-4EA4-0305-08C6-01DFC05E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E6CFE-C7DD-E180-A948-05B45A55A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EE2C6-8F3E-1F9F-C53A-ED1E090CA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84CAB-4570-F7F6-33B0-2398918AF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0C853E-2A12-FEB8-29D9-87ECC3230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A9C12-81A0-8807-063E-49CFF0A5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984-4438-434A-A8FC-AD6A4A0C0113}" type="datetimeFigureOut">
              <a:rPr lang="en-KR" smtClean="0"/>
              <a:t>3/10/25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7F4224-F619-2EE9-9455-F2D20711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FA789-59D6-142F-4646-B7051413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8BBB-DE62-0840-95C8-7CD2445208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9018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59D5-8B1F-D6BB-A4F2-647DF9F8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A1EC68-F4D4-CA1C-0B22-7C393B5A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984-4438-434A-A8FC-AD6A4A0C0113}" type="datetimeFigureOut">
              <a:rPr lang="en-KR" smtClean="0"/>
              <a:t>3/10/25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6AC04-9667-2911-74CC-5A0F6D9E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803CC-1A15-092C-028F-5DD04883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8BBB-DE62-0840-95C8-7CD2445208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924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EC067A-2EDC-9177-CDFB-2B285C5C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984-4438-434A-A8FC-AD6A4A0C0113}" type="datetimeFigureOut">
              <a:rPr lang="en-KR" smtClean="0"/>
              <a:t>3/10/25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B8709-DCFB-EE41-22E9-DC9657B3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116ED-7ED5-3B96-AC34-19D53C01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8BBB-DE62-0840-95C8-7CD2445208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1028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5EBE-767C-85A5-8761-8F43E68FF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D94B-AF3B-390C-BDF1-FBF7B199D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15DB1-4EA5-1D46-0954-55F70E6C4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EE25C-8E5B-701F-98EF-7A0247A3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984-4438-434A-A8FC-AD6A4A0C0113}" type="datetimeFigureOut">
              <a:rPr lang="en-KR" smtClean="0"/>
              <a:t>3/10/25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3F8DF-CB29-59C4-0DF2-6BCF4282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91AB4-DEA1-66AB-F0B3-1A3F8F0B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8BBB-DE62-0840-95C8-7CD2445208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9399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F83E-B931-05C9-7671-BF56A9C4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74F0F-AC9B-BAEE-E2B7-F90AD1174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04FCA-70B8-2780-CD84-5792CCBF8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923EA-24EB-7D2A-1098-70383A1A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984-4438-434A-A8FC-AD6A4A0C0113}" type="datetimeFigureOut">
              <a:rPr lang="en-KR" smtClean="0"/>
              <a:t>3/10/25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2CC93-2E5B-D715-FBB8-BDF1E634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80C96-9FAB-4E50-F6C5-DC559A9A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8BBB-DE62-0840-95C8-7CD2445208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1863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D6F42-AB72-F3B0-6573-58433713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3D6E4-75E9-4767-C126-234C454BE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40EC6-7DC1-4F7D-265F-2F06E0837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941984-4438-434A-A8FC-AD6A4A0C0113}" type="datetimeFigureOut">
              <a:rPr lang="en-KR" smtClean="0"/>
              <a:t>3/10/25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A4A3D-6B68-E24F-31DA-3A3D7F52B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B350F-78C5-FA30-F199-66F19D6CE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1B8BBB-DE62-0840-95C8-7CD2445208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4003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D4D2B-EF00-C9A9-17D4-1B6DCF2AD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803" y="1201002"/>
            <a:ext cx="7208197" cy="2779619"/>
          </a:xfrm>
        </p:spPr>
        <p:txBody>
          <a:bodyPr anchor="b">
            <a:normAutofit/>
          </a:bodyPr>
          <a:lstStyle/>
          <a:p>
            <a:pPr algn="l"/>
            <a:r>
              <a:rPr lang="en-KR" sz="4800">
                <a:solidFill>
                  <a:srgbClr val="FFFFFF"/>
                </a:solidFill>
              </a:rPr>
              <a:t>DeepSeek-Janus</a:t>
            </a:r>
            <a:br>
              <a:rPr lang="en-KR" sz="4800">
                <a:solidFill>
                  <a:srgbClr val="FFFFFF"/>
                </a:solidFill>
              </a:rPr>
            </a:br>
            <a:endParaRPr lang="en-KR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AE5A9-0E4D-5025-3F60-4133C7181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1803" y="4940490"/>
            <a:ext cx="7208197" cy="1265112"/>
          </a:xfrm>
        </p:spPr>
        <p:txBody>
          <a:bodyPr>
            <a:normAutofit/>
          </a:bodyPr>
          <a:lstStyle/>
          <a:p>
            <a:pPr algn="l"/>
            <a:r>
              <a:rPr lang="en-KR">
                <a:solidFill>
                  <a:srgbClr val="FFFFFF"/>
                </a:solidFill>
              </a:rPr>
              <a:t>Focusing on the Method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3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63D5-63D1-5ED8-56CD-F6641BA6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DeepSeek-Janus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D2A95-1E01-9DB5-2E5B-860DD7B3B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KR" dirty="0"/>
              <a:t>ased on Auto Regressive Transformer</a:t>
            </a:r>
            <a:endParaRPr lang="en-US" altLang="ko-KR" dirty="0"/>
          </a:p>
          <a:p>
            <a:pPr lvl="1"/>
            <a:r>
              <a:rPr lang="ko-KR" altLang="en-US" dirty="0"/>
              <a:t>다음 토큰을 </a:t>
            </a:r>
            <a:r>
              <a:rPr lang="ko-KR" altLang="en-US" dirty="0" err="1"/>
              <a:t>예측하는것이</a:t>
            </a:r>
            <a:r>
              <a:rPr lang="ko-KR" altLang="en-US" dirty="0"/>
              <a:t> 기본적인 동작 방식</a:t>
            </a:r>
            <a:endParaRPr lang="en-US" altLang="ko-KR" dirty="0"/>
          </a:p>
          <a:p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C7F82-F831-DBBE-6C0A-ABAF7EB2B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56482"/>
            <a:ext cx="7772400" cy="345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2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95F0A5-BB02-87FE-DB78-982050527CC5}"/>
              </a:ext>
            </a:extLst>
          </p:cNvPr>
          <p:cNvSpPr txBox="1"/>
          <p:nvPr/>
        </p:nvSpPr>
        <p:spPr>
          <a:xfrm>
            <a:off x="2245199" y="1109700"/>
            <a:ext cx="1349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LLM built-in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tokenizer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9CA60F-139C-6D63-E13E-0D3C7F88D24D}"/>
              </a:ext>
            </a:extLst>
          </p:cNvPr>
          <p:cNvSpPr txBox="1"/>
          <p:nvPr/>
        </p:nvSpPr>
        <p:spPr>
          <a:xfrm>
            <a:off x="510043" y="6019207"/>
            <a:ext cx="796949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D67A9-548D-5449-87C4-B34396E43BB8}"/>
              </a:ext>
            </a:extLst>
          </p:cNvPr>
          <p:cNvSpPr txBox="1"/>
          <p:nvPr/>
        </p:nvSpPr>
        <p:spPr>
          <a:xfrm>
            <a:off x="519274" y="1248199"/>
            <a:ext cx="573106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0A6709-3232-1EB4-D3C2-7E3030CE5CC8}"/>
              </a:ext>
            </a:extLst>
          </p:cNvPr>
          <p:cNvSpPr txBox="1"/>
          <p:nvPr/>
        </p:nvSpPr>
        <p:spPr>
          <a:xfrm>
            <a:off x="2235968" y="601920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FFC000"/>
                </a:solidFill>
              </a:rPr>
              <a:t>SigLIP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80D648-875E-D6F7-0E43-ECEB2BE662DA}"/>
              </a:ext>
            </a:extLst>
          </p:cNvPr>
          <p:cNvSpPr txBox="1"/>
          <p:nvPr/>
        </p:nvSpPr>
        <p:spPr>
          <a:xfrm>
            <a:off x="3953943" y="6019207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00B0F0"/>
                </a:solidFill>
              </a:rPr>
              <a:t>encoding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C429FE-5E1E-8B3C-46C4-415325F25F35}"/>
              </a:ext>
            </a:extLst>
          </p:cNvPr>
          <p:cNvSpPr txBox="1"/>
          <p:nvPr/>
        </p:nvSpPr>
        <p:spPr>
          <a:xfrm>
            <a:off x="10565519" y="4860576"/>
            <a:ext cx="14510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C</a:t>
            </a:r>
            <a:r>
              <a:rPr lang="en-KR" i="1" u="sng" dirty="0"/>
              <a:t>olor coding</a:t>
            </a:r>
          </a:p>
          <a:p>
            <a:endParaRPr lang="en-KR" i="1" u="sng" dirty="0"/>
          </a:p>
          <a:p>
            <a:r>
              <a:rPr lang="en-US" i="1" u="sng" dirty="0">
                <a:solidFill>
                  <a:srgbClr val="00B0F0"/>
                </a:solidFill>
              </a:rPr>
              <a:t>T</a:t>
            </a:r>
            <a:r>
              <a:rPr lang="en-KR" i="1" u="sng" dirty="0">
                <a:solidFill>
                  <a:srgbClr val="00B0F0"/>
                </a:solidFill>
              </a:rPr>
              <a:t>ask</a:t>
            </a:r>
          </a:p>
          <a:p>
            <a:r>
              <a:rPr lang="en-KR" i="1" u="sng" dirty="0">
                <a:solidFill>
                  <a:srgbClr val="FFC000"/>
                </a:solidFill>
              </a:rPr>
              <a:t>Module</a:t>
            </a:r>
          </a:p>
          <a:p>
            <a:r>
              <a:rPr lang="en-US" i="1" u="sng" dirty="0"/>
              <a:t>D</a:t>
            </a:r>
            <a:r>
              <a:rPr lang="en-KR" i="1" u="sng" dirty="0"/>
              <a:t>ata</a:t>
            </a:r>
          </a:p>
          <a:p>
            <a:r>
              <a:rPr lang="en-KR" i="1" u="sng" dirty="0">
                <a:solidFill>
                  <a:srgbClr val="7030A0"/>
                </a:solidFill>
              </a:rPr>
              <a:t>tuned</a:t>
            </a:r>
          </a:p>
          <a:p>
            <a:endParaRPr lang="en-KR" i="1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C7C013-54F6-DCDB-2E9F-E2D9CF598B52}"/>
              </a:ext>
            </a:extLst>
          </p:cNvPr>
          <p:cNvSpPr txBox="1"/>
          <p:nvPr/>
        </p:nvSpPr>
        <p:spPr>
          <a:xfrm>
            <a:off x="6194614" y="6319173"/>
            <a:ext cx="1877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High dim Feature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5794FF-47AB-2D7B-270B-EDA69403DB4F}"/>
              </a:ext>
            </a:extLst>
          </p:cNvPr>
          <p:cNvSpPr txBox="1"/>
          <p:nvPr/>
        </p:nvSpPr>
        <p:spPr>
          <a:xfrm>
            <a:off x="6517729" y="1248199"/>
            <a:ext cx="14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Discrete IDs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03F51-C3D6-AFC1-4C95-75BB44F8F891}"/>
              </a:ext>
            </a:extLst>
          </p:cNvPr>
          <p:cNvSpPr txBox="1"/>
          <p:nvPr/>
        </p:nvSpPr>
        <p:spPr>
          <a:xfrm>
            <a:off x="6716520" y="551267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00B0F0"/>
                </a:solidFill>
              </a:rPr>
              <a:t>Flatten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A3AA7A-3300-4B9A-1934-7E98A09B2DBE}"/>
              </a:ext>
            </a:extLst>
          </p:cNvPr>
          <p:cNvSpPr txBox="1"/>
          <p:nvPr/>
        </p:nvSpPr>
        <p:spPr>
          <a:xfrm>
            <a:off x="5969372" y="4138914"/>
            <a:ext cx="2496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FFC000"/>
                </a:solidFill>
              </a:rPr>
              <a:t>Understanding Adaptor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F97244-D5AA-DD71-B5CA-820213F2F940}"/>
              </a:ext>
            </a:extLst>
          </p:cNvPr>
          <p:cNvSpPr txBox="1"/>
          <p:nvPr/>
        </p:nvSpPr>
        <p:spPr>
          <a:xfrm>
            <a:off x="6754428" y="486057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1-d seq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7E78E0-1058-1185-06FF-F73C5B39DAC9}"/>
              </a:ext>
            </a:extLst>
          </p:cNvPr>
          <p:cNvSpPr txBox="1"/>
          <p:nvPr/>
        </p:nvSpPr>
        <p:spPr>
          <a:xfrm>
            <a:off x="6688703" y="335513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00B0F0"/>
                </a:solidFill>
              </a:rPr>
              <a:t>mapping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3578E-E3CC-DD18-D202-27E8B0AA2EF4}"/>
              </a:ext>
            </a:extLst>
          </p:cNvPr>
          <p:cNvSpPr txBox="1"/>
          <p:nvPr/>
        </p:nvSpPr>
        <p:spPr>
          <a:xfrm>
            <a:off x="6277556" y="2285495"/>
            <a:ext cx="1861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LLM input space </a:t>
            </a:r>
          </a:p>
          <a:p>
            <a:r>
              <a:rPr lang="en-KR" dirty="0"/>
              <a:t>mapped feature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527F5E-D0C7-0092-5BBA-7A175B9ECFD6}"/>
              </a:ext>
            </a:extLst>
          </p:cNvPr>
          <p:cNvSpPr txBox="1"/>
          <p:nvPr/>
        </p:nvSpPr>
        <p:spPr>
          <a:xfrm>
            <a:off x="3990269" y="1248199"/>
            <a:ext cx="93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00B0F0"/>
                </a:solidFill>
              </a:rPr>
              <a:t>convert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61422E-80D5-6F41-41FC-6D062F6AC2FE}"/>
              </a:ext>
            </a:extLst>
          </p:cNvPr>
          <p:cNvSpPr txBox="1"/>
          <p:nvPr/>
        </p:nvSpPr>
        <p:spPr>
          <a:xfrm>
            <a:off x="3907005" y="121444"/>
            <a:ext cx="488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>
                <a:solidFill>
                  <a:srgbClr val="0070C0"/>
                </a:solidFill>
              </a:rPr>
              <a:t>DeepSeek</a:t>
            </a:r>
            <a:r>
              <a:rPr lang="en-US" b="1" u="sng" dirty="0">
                <a:solidFill>
                  <a:srgbClr val="0070C0"/>
                </a:solidFill>
              </a:rPr>
              <a:t> – Janus multimodal understanding</a:t>
            </a:r>
            <a:endParaRPr lang="en-KR" b="1" u="sng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23734E-25CC-D6BE-922A-4F37FBBED31D}"/>
              </a:ext>
            </a:extLst>
          </p:cNvPr>
          <p:cNvSpPr txBox="1"/>
          <p:nvPr/>
        </p:nvSpPr>
        <p:spPr>
          <a:xfrm>
            <a:off x="8795523" y="1960564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B</a:t>
            </a:r>
            <a:r>
              <a:rPr lang="en-KR" dirty="0">
                <a:solidFill>
                  <a:srgbClr val="FFC000"/>
                </a:solidFill>
              </a:rPr>
              <a:t>uilt-in prediction head of LLM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42F831-CD7A-FAD6-3DD8-34DF8F1FFB9A}"/>
              </a:ext>
            </a:extLst>
          </p:cNvPr>
          <p:cNvSpPr txBox="1"/>
          <p:nvPr/>
        </p:nvSpPr>
        <p:spPr>
          <a:xfrm>
            <a:off x="8968939" y="1665421"/>
            <a:ext cx="2587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</a:t>
            </a:r>
            <a:r>
              <a:rPr lang="en-KR" dirty="0">
                <a:solidFill>
                  <a:srgbClr val="7030A0"/>
                </a:solidFill>
              </a:rPr>
              <a:t>uned for text prediction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1585EF2C-06FA-32D4-6A90-7D6B455B9729}"/>
              </a:ext>
            </a:extLst>
          </p:cNvPr>
          <p:cNvSpPr/>
          <p:nvPr/>
        </p:nvSpPr>
        <p:spPr>
          <a:xfrm>
            <a:off x="1655748" y="1190549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BB96DB9C-4517-5FBE-47A8-FE8E3C4B82C6}"/>
              </a:ext>
            </a:extLst>
          </p:cNvPr>
          <p:cNvSpPr/>
          <p:nvPr/>
        </p:nvSpPr>
        <p:spPr>
          <a:xfrm>
            <a:off x="1646517" y="6019207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235A8787-9241-66FC-3AC9-0670806174A4}"/>
              </a:ext>
            </a:extLst>
          </p:cNvPr>
          <p:cNvSpPr/>
          <p:nvPr/>
        </p:nvSpPr>
        <p:spPr>
          <a:xfrm>
            <a:off x="3595184" y="1098319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FBC4F657-5F63-A369-C901-E47737F3E637}"/>
              </a:ext>
            </a:extLst>
          </p:cNvPr>
          <p:cNvSpPr/>
          <p:nvPr/>
        </p:nvSpPr>
        <p:spPr>
          <a:xfrm>
            <a:off x="3585953" y="5926977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4CAFC4C1-A9BD-3013-F1EB-23AFD9E6C6E1}"/>
              </a:ext>
            </a:extLst>
          </p:cNvPr>
          <p:cNvSpPr/>
          <p:nvPr/>
        </p:nvSpPr>
        <p:spPr>
          <a:xfrm>
            <a:off x="5546879" y="1190549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0CBBEA37-6438-6136-3300-862FE9E86E55}"/>
              </a:ext>
            </a:extLst>
          </p:cNvPr>
          <p:cNvSpPr/>
          <p:nvPr/>
        </p:nvSpPr>
        <p:spPr>
          <a:xfrm>
            <a:off x="5537648" y="6019207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2B2B3FDC-C901-AF43-E4C0-E8787D8CD9BF}"/>
              </a:ext>
            </a:extLst>
          </p:cNvPr>
          <p:cNvSpPr/>
          <p:nvPr/>
        </p:nvSpPr>
        <p:spPr>
          <a:xfrm rot="16200000">
            <a:off x="7023490" y="2918455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351818E6-E47C-0222-D868-5D4760617B56}"/>
              </a:ext>
            </a:extLst>
          </p:cNvPr>
          <p:cNvSpPr/>
          <p:nvPr/>
        </p:nvSpPr>
        <p:spPr>
          <a:xfrm rot="16200000">
            <a:off x="7023490" y="3761265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AAC86719-65F0-E9D9-1BD8-7A801280CA52}"/>
              </a:ext>
            </a:extLst>
          </p:cNvPr>
          <p:cNvSpPr/>
          <p:nvPr/>
        </p:nvSpPr>
        <p:spPr>
          <a:xfrm rot="16200000">
            <a:off x="7023490" y="4466383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BEFEE3F0-5DBF-4B66-EA51-3C62F483E189}"/>
              </a:ext>
            </a:extLst>
          </p:cNvPr>
          <p:cNvSpPr/>
          <p:nvPr/>
        </p:nvSpPr>
        <p:spPr>
          <a:xfrm rot="16200000">
            <a:off x="7029682" y="5147015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31382C09-B80B-F698-86F8-38093AC0D54C}"/>
              </a:ext>
            </a:extLst>
          </p:cNvPr>
          <p:cNvSpPr/>
          <p:nvPr/>
        </p:nvSpPr>
        <p:spPr>
          <a:xfrm rot="16200000">
            <a:off x="7023490" y="5850203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93388302-DB90-8E85-92BD-8719BAB634C6}"/>
              </a:ext>
            </a:extLst>
          </p:cNvPr>
          <p:cNvSpPr/>
          <p:nvPr/>
        </p:nvSpPr>
        <p:spPr>
          <a:xfrm>
            <a:off x="8054427" y="1247714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E1CECE-E0A0-AADD-7B5F-31C30DCE779A}"/>
              </a:ext>
            </a:extLst>
          </p:cNvPr>
          <p:cNvSpPr txBox="1"/>
          <p:nvPr/>
        </p:nvSpPr>
        <p:spPr>
          <a:xfrm>
            <a:off x="8432023" y="607362"/>
            <a:ext cx="1653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00B0F0"/>
                </a:solidFill>
              </a:rPr>
              <a:t>Pure Text </a:t>
            </a:r>
          </a:p>
          <a:p>
            <a:r>
              <a:rPr lang="en-KR" dirty="0">
                <a:solidFill>
                  <a:srgbClr val="00B0F0"/>
                </a:solidFill>
              </a:rPr>
              <a:t>Understanding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E1883F2A-E76B-D02D-9941-44A3F8B249CF}"/>
              </a:ext>
            </a:extLst>
          </p:cNvPr>
          <p:cNvSpPr/>
          <p:nvPr/>
        </p:nvSpPr>
        <p:spPr>
          <a:xfrm>
            <a:off x="7811589" y="1462492"/>
            <a:ext cx="654749" cy="1503912"/>
          </a:xfrm>
          <a:prstGeom prst="rightBrace">
            <a:avLst>
              <a:gd name="adj1" fmla="val 8333"/>
              <a:gd name="adj2" fmla="val 6981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847592-9D2F-405E-39EE-A6D28131B532}"/>
              </a:ext>
            </a:extLst>
          </p:cNvPr>
          <p:cNvSpPr txBox="1"/>
          <p:nvPr/>
        </p:nvSpPr>
        <p:spPr>
          <a:xfrm>
            <a:off x="8046359" y="2708806"/>
            <a:ext cx="1653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00B0F0"/>
                </a:solidFill>
              </a:rPr>
              <a:t>Multimodal </a:t>
            </a:r>
          </a:p>
          <a:p>
            <a:r>
              <a:rPr lang="en-KR" dirty="0">
                <a:solidFill>
                  <a:srgbClr val="00B0F0"/>
                </a:solidFill>
              </a:rPr>
              <a:t>Understanding</a:t>
            </a:r>
          </a:p>
        </p:txBody>
      </p:sp>
    </p:spTree>
    <p:extLst>
      <p:ext uri="{BB962C8B-B14F-4D97-AF65-F5344CB8AC3E}">
        <p14:creationId xmlns:p14="http://schemas.microsoft.com/office/powerpoint/2010/main" val="78838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E67D77-9FE1-0602-506E-07365BC9EB79}"/>
              </a:ext>
            </a:extLst>
          </p:cNvPr>
          <p:cNvSpPr txBox="1"/>
          <p:nvPr/>
        </p:nvSpPr>
        <p:spPr>
          <a:xfrm>
            <a:off x="4211805" y="121444"/>
            <a:ext cx="389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>
                <a:solidFill>
                  <a:srgbClr val="0070C0"/>
                </a:solidFill>
              </a:rPr>
              <a:t>DeepSeek</a:t>
            </a:r>
            <a:r>
              <a:rPr lang="en-US" b="1" u="sng" dirty="0">
                <a:solidFill>
                  <a:srgbClr val="0070C0"/>
                </a:solidFill>
              </a:rPr>
              <a:t> – Janus visual generation</a:t>
            </a:r>
            <a:endParaRPr lang="en-KR" b="1" u="sng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E50FA-D0F0-C9CD-C0D6-9E26B1C9E273}"/>
              </a:ext>
            </a:extLst>
          </p:cNvPr>
          <p:cNvSpPr txBox="1"/>
          <p:nvPr/>
        </p:nvSpPr>
        <p:spPr>
          <a:xfrm>
            <a:off x="590868" y="1875770"/>
            <a:ext cx="796949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8FBA89-1132-B99A-8655-722A20A818F8}"/>
              </a:ext>
            </a:extLst>
          </p:cNvPr>
          <p:cNvSpPr txBox="1"/>
          <p:nvPr/>
        </p:nvSpPr>
        <p:spPr>
          <a:xfrm>
            <a:off x="10528663" y="121444"/>
            <a:ext cx="14510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C</a:t>
            </a:r>
            <a:r>
              <a:rPr lang="en-KR" i="1" u="sng" dirty="0"/>
              <a:t>olor coding</a:t>
            </a:r>
          </a:p>
          <a:p>
            <a:endParaRPr lang="en-KR" i="1" u="sng" dirty="0"/>
          </a:p>
          <a:p>
            <a:r>
              <a:rPr lang="en-US" i="1" u="sng" dirty="0">
                <a:solidFill>
                  <a:srgbClr val="00B0F0"/>
                </a:solidFill>
              </a:rPr>
              <a:t>T</a:t>
            </a:r>
            <a:r>
              <a:rPr lang="en-KR" i="1" u="sng" dirty="0">
                <a:solidFill>
                  <a:srgbClr val="00B0F0"/>
                </a:solidFill>
              </a:rPr>
              <a:t>ask</a:t>
            </a:r>
          </a:p>
          <a:p>
            <a:r>
              <a:rPr lang="en-KR" i="1" u="sng" dirty="0">
                <a:solidFill>
                  <a:srgbClr val="FFC000"/>
                </a:solidFill>
              </a:rPr>
              <a:t>Module</a:t>
            </a:r>
          </a:p>
          <a:p>
            <a:r>
              <a:rPr lang="en-US" i="1" u="sng" dirty="0"/>
              <a:t>D</a:t>
            </a:r>
            <a:r>
              <a:rPr lang="en-KR" i="1" u="sng" dirty="0"/>
              <a:t>ata</a:t>
            </a:r>
          </a:p>
          <a:p>
            <a:r>
              <a:rPr lang="en-KR" i="1" u="sng" dirty="0">
                <a:solidFill>
                  <a:srgbClr val="7030A0"/>
                </a:solidFill>
              </a:rPr>
              <a:t>tuned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B4FFCA-B665-4D24-F04B-5D408D3F4136}"/>
              </a:ext>
            </a:extLst>
          </p:cNvPr>
          <p:cNvSpPr txBox="1"/>
          <p:nvPr/>
        </p:nvSpPr>
        <p:spPr>
          <a:xfrm>
            <a:off x="1848143" y="1875771"/>
            <a:ext cx="325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FFC000"/>
                </a:solidFill>
              </a:rPr>
              <a:t>VQ tokenizer from “Llama Gen”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1A8599-1B5C-69A8-732E-C286775D97B1}"/>
              </a:ext>
            </a:extLst>
          </p:cNvPr>
          <p:cNvSpPr txBox="1"/>
          <p:nvPr/>
        </p:nvSpPr>
        <p:spPr>
          <a:xfrm>
            <a:off x="5688623" y="1875770"/>
            <a:ext cx="12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Discrete 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DF8B39-EC53-1562-527B-6C0EF6DF4A09}"/>
              </a:ext>
            </a:extLst>
          </p:cNvPr>
          <p:cNvSpPr txBox="1"/>
          <p:nvPr/>
        </p:nvSpPr>
        <p:spPr>
          <a:xfrm>
            <a:off x="7560744" y="187577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00B0F0"/>
                </a:solidFill>
              </a:rPr>
              <a:t>flatten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BE93C6-7D3F-62A5-42FC-90D2142B0C0D}"/>
              </a:ext>
            </a:extLst>
          </p:cNvPr>
          <p:cNvSpPr txBox="1"/>
          <p:nvPr/>
        </p:nvSpPr>
        <p:spPr>
          <a:xfrm>
            <a:off x="8977099" y="1875770"/>
            <a:ext cx="121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1-D vector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0D682B-109F-0D25-D9AE-F93AC12C2274}"/>
              </a:ext>
            </a:extLst>
          </p:cNvPr>
          <p:cNvSpPr txBox="1"/>
          <p:nvPr/>
        </p:nvSpPr>
        <p:spPr>
          <a:xfrm>
            <a:off x="8977099" y="2762034"/>
            <a:ext cx="21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G</a:t>
            </a:r>
            <a:r>
              <a:rPr lang="en-KR" dirty="0">
                <a:solidFill>
                  <a:srgbClr val="FFC000"/>
                </a:solidFill>
              </a:rPr>
              <a:t>eneration Adaptor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79D2FB-DAFE-0565-7620-C63FDEE29C58}"/>
              </a:ext>
            </a:extLst>
          </p:cNvPr>
          <p:cNvSpPr txBox="1"/>
          <p:nvPr/>
        </p:nvSpPr>
        <p:spPr>
          <a:xfrm>
            <a:off x="8640425" y="3819959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</a:t>
            </a:r>
            <a:r>
              <a:rPr lang="en-KR" dirty="0">
                <a:solidFill>
                  <a:srgbClr val="00B0F0"/>
                </a:solidFill>
              </a:rPr>
              <a:t>ap</a:t>
            </a:r>
            <a:r>
              <a:rPr lang="en-US" altLang="ko-KR" dirty="0">
                <a:solidFill>
                  <a:srgbClr val="00B0F0"/>
                </a:solidFill>
              </a:rPr>
              <a:t>ping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br>
              <a:rPr lang="en-US" altLang="ko-KR" dirty="0">
                <a:solidFill>
                  <a:srgbClr val="00B0F0"/>
                </a:solidFill>
              </a:rPr>
            </a:br>
            <a:r>
              <a:rPr lang="en-US" altLang="ko-KR" dirty="0">
                <a:solidFill>
                  <a:srgbClr val="00B0F0"/>
                </a:solidFill>
              </a:rPr>
              <a:t>ID : codebook embedded</a:t>
            </a:r>
            <a:endParaRPr lang="en-KR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2DDBB-9574-2DCE-78A1-307671C6A52E}"/>
              </a:ext>
            </a:extLst>
          </p:cNvPr>
          <p:cNvSpPr txBox="1"/>
          <p:nvPr/>
        </p:nvSpPr>
        <p:spPr>
          <a:xfrm>
            <a:off x="8414508" y="4987106"/>
            <a:ext cx="369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Sequences</a:t>
            </a:r>
          </a:p>
          <a:p>
            <a:r>
              <a:rPr lang="en-US" dirty="0"/>
              <a:t>(C</a:t>
            </a:r>
            <a:r>
              <a:rPr lang="en-KR" dirty="0"/>
              <a:t>odebook friendly mapped vector)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7F2032-9E8D-451D-5BB1-652B0D7B10D3}"/>
              </a:ext>
            </a:extLst>
          </p:cNvPr>
          <p:cNvSpPr txBox="1"/>
          <p:nvPr/>
        </p:nvSpPr>
        <p:spPr>
          <a:xfrm>
            <a:off x="7090703" y="5080691"/>
            <a:ext cx="87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00B0F0"/>
                </a:solidFill>
              </a:rPr>
              <a:t>concat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D03FE6-B317-E4C7-FC5B-F7B4B4EA6F28}"/>
              </a:ext>
            </a:extLst>
          </p:cNvPr>
          <p:cNvSpPr txBox="1"/>
          <p:nvPr/>
        </p:nvSpPr>
        <p:spPr>
          <a:xfrm>
            <a:off x="5313250" y="4942191"/>
            <a:ext cx="1356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Multimodal</a:t>
            </a:r>
          </a:p>
          <a:p>
            <a:r>
              <a:rPr lang="en-US" dirty="0"/>
              <a:t>F</a:t>
            </a:r>
            <a:r>
              <a:rPr lang="en-KR" dirty="0"/>
              <a:t>eature seq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FE5340-1A67-22DC-534C-4FAA0EAFCF36}"/>
              </a:ext>
            </a:extLst>
          </p:cNvPr>
          <p:cNvSpPr txBox="1"/>
          <p:nvPr/>
        </p:nvSpPr>
        <p:spPr>
          <a:xfrm>
            <a:off x="3510390" y="49871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FFC000"/>
                </a:solidFill>
              </a:rPr>
              <a:t>LLM</a:t>
            </a:r>
            <a:endParaRPr lang="en-KR" dirty="0">
              <a:solidFill>
                <a:srgbClr val="00B0F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4C5183-F995-C48C-0B2A-D2CB33C68CC9}"/>
              </a:ext>
            </a:extLst>
          </p:cNvPr>
          <p:cNvSpPr txBox="1"/>
          <p:nvPr/>
        </p:nvSpPr>
        <p:spPr>
          <a:xfrm>
            <a:off x="519274" y="4942190"/>
            <a:ext cx="2207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</a:t>
            </a:r>
            <a:r>
              <a:rPr lang="en-KR" dirty="0">
                <a:solidFill>
                  <a:srgbClr val="7030A0"/>
                </a:solidFill>
              </a:rPr>
              <a:t>andomly initialized</a:t>
            </a:r>
          </a:p>
          <a:p>
            <a:r>
              <a:rPr lang="en-KR" dirty="0">
                <a:solidFill>
                  <a:srgbClr val="7030A0"/>
                </a:solidFill>
              </a:rPr>
              <a:t>prediction head </a:t>
            </a:r>
            <a:r>
              <a:rPr lang="en-KR" dirty="0">
                <a:solidFill>
                  <a:srgbClr val="FFC000"/>
                </a:solidFill>
              </a:rPr>
              <a:t>LLM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EBD0A2F-F812-A693-9009-B24F2B48E59E}"/>
              </a:ext>
            </a:extLst>
          </p:cNvPr>
          <p:cNvSpPr/>
          <p:nvPr/>
        </p:nvSpPr>
        <p:spPr>
          <a:xfrm>
            <a:off x="2726994" y="4987106"/>
            <a:ext cx="446834" cy="646331"/>
          </a:xfrm>
          <a:prstGeom prst="rightBrace">
            <a:avLst>
              <a:gd name="adj1" fmla="val 18078"/>
              <a:gd name="adj2" fmla="val 2831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83E04C-D3F4-9B42-856F-B8247F28F440}"/>
              </a:ext>
            </a:extLst>
          </p:cNvPr>
          <p:cNvSpPr txBox="1"/>
          <p:nvPr/>
        </p:nvSpPr>
        <p:spPr>
          <a:xfrm>
            <a:off x="2867910" y="3408980"/>
            <a:ext cx="18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Generated Image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4CA5D6-5EA4-4D43-C4FC-10165FA2B8CA}"/>
              </a:ext>
            </a:extLst>
          </p:cNvPr>
          <p:cNvSpPr txBox="1"/>
          <p:nvPr/>
        </p:nvSpPr>
        <p:spPr>
          <a:xfrm>
            <a:off x="3127634" y="4162327"/>
            <a:ext cx="1288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>
                <a:solidFill>
                  <a:srgbClr val="00B0F0"/>
                </a:solidFill>
              </a:rPr>
              <a:t>Processing</a:t>
            </a:r>
            <a:endParaRPr lang="en-KR" dirty="0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077D8E61-61BF-3391-3795-13DA80699CCE}"/>
              </a:ext>
            </a:extLst>
          </p:cNvPr>
          <p:cNvSpPr/>
          <p:nvPr/>
        </p:nvSpPr>
        <p:spPr>
          <a:xfrm>
            <a:off x="1387817" y="1818120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FEC2D042-22CD-36CA-3A96-35A9C00F8031}"/>
              </a:ext>
            </a:extLst>
          </p:cNvPr>
          <p:cNvSpPr/>
          <p:nvPr/>
        </p:nvSpPr>
        <p:spPr>
          <a:xfrm>
            <a:off x="5246541" y="1818499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D24255EF-7CAA-7AC4-3AC2-4236C8AD1C71}"/>
              </a:ext>
            </a:extLst>
          </p:cNvPr>
          <p:cNvSpPr/>
          <p:nvPr/>
        </p:nvSpPr>
        <p:spPr>
          <a:xfrm>
            <a:off x="7074340" y="1818120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A0FF8BB2-A647-C2F7-B168-66413F49A597}"/>
              </a:ext>
            </a:extLst>
          </p:cNvPr>
          <p:cNvSpPr/>
          <p:nvPr/>
        </p:nvSpPr>
        <p:spPr>
          <a:xfrm>
            <a:off x="8506498" y="1818120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26027970-54BD-10DF-332C-AEFB198772CF}"/>
              </a:ext>
            </a:extLst>
          </p:cNvPr>
          <p:cNvSpPr/>
          <p:nvPr/>
        </p:nvSpPr>
        <p:spPr>
          <a:xfrm rot="5400000">
            <a:off x="9517580" y="2279824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B8E43B45-240F-7B5C-02CC-1CA1EE735AC0}"/>
              </a:ext>
            </a:extLst>
          </p:cNvPr>
          <p:cNvSpPr/>
          <p:nvPr/>
        </p:nvSpPr>
        <p:spPr>
          <a:xfrm rot="5400000">
            <a:off x="9517580" y="3186684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74B50243-C4EF-6885-48E6-D0C640B05E4A}"/>
              </a:ext>
            </a:extLst>
          </p:cNvPr>
          <p:cNvSpPr/>
          <p:nvPr/>
        </p:nvSpPr>
        <p:spPr>
          <a:xfrm rot="5400000">
            <a:off x="9517580" y="4600623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EEB185D3-F9DC-6165-5858-684198EAFE33}"/>
              </a:ext>
            </a:extLst>
          </p:cNvPr>
          <p:cNvSpPr/>
          <p:nvPr/>
        </p:nvSpPr>
        <p:spPr>
          <a:xfrm rot="10800000">
            <a:off x="8046203" y="5113571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4201883B-5B31-89B6-5241-53AB2BFEDDF0}"/>
              </a:ext>
            </a:extLst>
          </p:cNvPr>
          <p:cNvSpPr/>
          <p:nvPr/>
        </p:nvSpPr>
        <p:spPr>
          <a:xfrm rot="10800000">
            <a:off x="6662707" y="5062265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C35259B2-C51C-2CFF-BF9B-130300183583}"/>
              </a:ext>
            </a:extLst>
          </p:cNvPr>
          <p:cNvSpPr/>
          <p:nvPr/>
        </p:nvSpPr>
        <p:spPr>
          <a:xfrm rot="10800000">
            <a:off x="4783360" y="4993433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923D7445-F951-2487-AA3C-BC9E2865C65A}"/>
              </a:ext>
            </a:extLst>
          </p:cNvPr>
          <p:cNvSpPr/>
          <p:nvPr/>
        </p:nvSpPr>
        <p:spPr>
          <a:xfrm rot="16200000">
            <a:off x="3587750" y="4467791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430C1D3E-00D4-88CF-E6DA-F77CA51706D6}"/>
              </a:ext>
            </a:extLst>
          </p:cNvPr>
          <p:cNvSpPr/>
          <p:nvPr/>
        </p:nvSpPr>
        <p:spPr>
          <a:xfrm rot="16200000">
            <a:off x="3587750" y="3777812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</p:spTree>
    <p:extLst>
      <p:ext uri="{BB962C8B-B14F-4D97-AF65-F5344CB8AC3E}">
        <p14:creationId xmlns:p14="http://schemas.microsoft.com/office/powerpoint/2010/main" val="76080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E9A4-FBE0-78AA-110E-8ED144A1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D0EBB-CD3C-18C5-2B38-EC9C42DB6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94291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136</Words>
  <Application>Microsoft Macintosh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DeepSeek-Janus </vt:lpstr>
      <vt:lpstr>DeepSeek-Janus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김동주</dc:creator>
  <cp:lastModifiedBy>김동주</cp:lastModifiedBy>
  <cp:revision>1</cp:revision>
  <dcterms:created xsi:type="dcterms:W3CDTF">2025-03-10T07:26:30Z</dcterms:created>
  <dcterms:modified xsi:type="dcterms:W3CDTF">2025-03-10T08:42:02Z</dcterms:modified>
</cp:coreProperties>
</file>