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450" r:id="rId2"/>
    <p:sldId id="454" r:id="rId3"/>
    <p:sldId id="257" r:id="rId4"/>
    <p:sldId id="264" r:id="rId5"/>
    <p:sldId id="452" r:id="rId6"/>
    <p:sldId id="453" r:id="rId7"/>
    <p:sldId id="457" r:id="rId8"/>
    <p:sldId id="456" r:id="rId9"/>
    <p:sldId id="464" r:id="rId10"/>
    <p:sldId id="458" r:id="rId11"/>
    <p:sldId id="460" r:id="rId12"/>
    <p:sldId id="461" r:id="rId13"/>
    <p:sldId id="462" r:id="rId14"/>
    <p:sldId id="465" r:id="rId15"/>
    <p:sldId id="466" r:id="rId16"/>
    <p:sldId id="467" r:id="rId17"/>
    <p:sldId id="468" r:id="rId18"/>
    <p:sldId id="469" r:id="rId19"/>
    <p:sldId id="471" r:id="rId20"/>
    <p:sldId id="472" r:id="rId21"/>
    <p:sldId id="470" r:id="rId22"/>
    <p:sldId id="473" r:id="rId23"/>
    <p:sldId id="476" r:id="rId24"/>
    <p:sldId id="479" r:id="rId25"/>
    <p:sldId id="477" r:id="rId26"/>
    <p:sldId id="478" r:id="rId27"/>
    <p:sldId id="480" r:id="rId28"/>
    <p:sldId id="481" r:id="rId29"/>
    <p:sldId id="483" r:id="rId30"/>
    <p:sldId id="489" r:id="rId31"/>
    <p:sldId id="490" r:id="rId32"/>
    <p:sldId id="484" r:id="rId33"/>
    <p:sldId id="485" r:id="rId34"/>
    <p:sldId id="486" r:id="rId35"/>
    <p:sldId id="488" r:id="rId36"/>
    <p:sldId id="495" r:id="rId37"/>
    <p:sldId id="487" r:id="rId38"/>
    <p:sldId id="482" r:id="rId39"/>
    <p:sldId id="451" r:id="rId40"/>
    <p:sldId id="494" r:id="rId41"/>
    <p:sldId id="491" r:id="rId42"/>
    <p:sldId id="492" r:id="rId43"/>
    <p:sldId id="493" r:id="rId44"/>
  </p:sldIdLst>
  <p:sldSz cx="12192000" cy="6858000"/>
  <p:notesSz cx="7104063"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A1D62E92-9EFA-44A3-BB23-0D388C577098}">
          <p14:sldIdLst>
            <p14:sldId id="450"/>
            <p14:sldId id="454"/>
            <p14:sldId id="257"/>
            <p14:sldId id="264"/>
            <p14:sldId id="452"/>
            <p14:sldId id="453"/>
            <p14:sldId id="457"/>
            <p14:sldId id="456"/>
            <p14:sldId id="464"/>
            <p14:sldId id="458"/>
            <p14:sldId id="460"/>
            <p14:sldId id="461"/>
            <p14:sldId id="462"/>
            <p14:sldId id="465"/>
            <p14:sldId id="466"/>
            <p14:sldId id="467"/>
            <p14:sldId id="468"/>
            <p14:sldId id="469"/>
            <p14:sldId id="471"/>
            <p14:sldId id="472"/>
            <p14:sldId id="470"/>
            <p14:sldId id="473"/>
            <p14:sldId id="476"/>
            <p14:sldId id="479"/>
            <p14:sldId id="477"/>
            <p14:sldId id="478"/>
            <p14:sldId id="480"/>
            <p14:sldId id="481"/>
            <p14:sldId id="483"/>
            <p14:sldId id="489"/>
            <p14:sldId id="490"/>
            <p14:sldId id="484"/>
            <p14:sldId id="485"/>
            <p14:sldId id="486"/>
            <p14:sldId id="488"/>
            <p14:sldId id="495"/>
            <p14:sldId id="487"/>
            <p14:sldId id="482"/>
            <p14:sldId id="451"/>
            <p14:sldId id="494"/>
            <p14:sldId id="491"/>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FF5B5B"/>
    <a:srgbClr val="EA2C40"/>
    <a:srgbClr val="034EA2"/>
    <a:srgbClr val="0070C0"/>
    <a:srgbClr val="92D050"/>
    <a:srgbClr val="00B050"/>
    <a:srgbClr val="58595B"/>
    <a:srgbClr val="1D5B99"/>
    <a:srgbClr val="00A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59326" autoAdjust="0"/>
  </p:normalViewPr>
  <p:slideViewPr>
    <p:cSldViewPr snapToGrid="0">
      <p:cViewPr>
        <p:scale>
          <a:sx n="84" d="100"/>
          <a:sy n="84" d="100"/>
        </p:scale>
        <p:origin x="2576" y="312"/>
      </p:cViewPr>
      <p:guideLst>
        <p:guide orient="horz" pos="2160"/>
        <p:guide pos="3840"/>
      </p:guideLst>
    </p:cSldViewPr>
  </p:slideViewPr>
  <p:outlineViewPr>
    <p:cViewPr>
      <p:scale>
        <a:sx n="33" d="100"/>
        <a:sy n="33" d="100"/>
      </p:scale>
      <p:origin x="0" y="-3656"/>
    </p:cViewPr>
  </p:outlineViewPr>
  <p:notesTextViewPr>
    <p:cViewPr>
      <p:scale>
        <a:sx n="105" d="100"/>
        <a:sy n="105" d="100"/>
      </p:scale>
      <p:origin x="0" y="0"/>
    </p:cViewPr>
  </p:notesTextViewPr>
  <p:notesViewPr>
    <p:cSldViewPr snapToGrid="0">
      <p:cViewPr varScale="1">
        <p:scale>
          <a:sx n="91" d="100"/>
          <a:sy n="91" d="100"/>
        </p:scale>
        <p:origin x="29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ko-KR" altLang="en-US"/>
          </a:p>
        </p:txBody>
      </p:sp>
      <p:sp>
        <p:nvSpPr>
          <p:cNvPr id="3" name="날짜 개체 틀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73C1EBE5-4DD3-4B56-983C-8EFA38C3D637}" type="datetimeFigureOut">
              <a:rPr lang="ko-KR" altLang="en-US" smtClean="0"/>
              <a:t>2022. 11. 8.</a:t>
            </a:fld>
            <a:endParaRPr lang="ko-KR" altLang="en-US"/>
          </a:p>
        </p:txBody>
      </p:sp>
      <p:sp>
        <p:nvSpPr>
          <p:cNvPr id="4" name="바닥글 개체 틀 3"/>
          <p:cNvSpPr>
            <a:spLocks noGrp="1"/>
          </p:cNvSpPr>
          <p:nvPr>
            <p:ph type="ftr" sz="quarter" idx="2"/>
          </p:nvPr>
        </p:nvSpPr>
        <p:spPr>
          <a:xfrm>
            <a:off x="0" y="9721107"/>
            <a:ext cx="3078427" cy="513507"/>
          </a:xfrm>
          <a:prstGeom prst="rect">
            <a:avLst/>
          </a:prstGeom>
        </p:spPr>
        <p:txBody>
          <a:bodyPr vert="horz" lIns="96661" tIns="48331" rIns="96661" bIns="48331"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4023992" y="9721107"/>
            <a:ext cx="3078427" cy="513507"/>
          </a:xfrm>
          <a:prstGeom prst="rect">
            <a:avLst/>
          </a:prstGeom>
        </p:spPr>
        <p:txBody>
          <a:bodyPr vert="horz" lIns="96661" tIns="48331" rIns="96661" bIns="48331" rtlCol="0" anchor="b"/>
          <a:lstStyle>
            <a:lvl1pPr algn="r">
              <a:defRPr sz="1300"/>
            </a:lvl1pPr>
          </a:lstStyle>
          <a:p>
            <a:fld id="{174C2569-EF02-4F1B-94D5-FE2AF8AB47B4}" type="slidenum">
              <a:rPr lang="ko-KR" altLang="en-US" smtClean="0"/>
              <a:t>‹#›</a:t>
            </a:fld>
            <a:endParaRPr lang="ko-KR" altLang="en-US"/>
          </a:p>
        </p:txBody>
      </p:sp>
    </p:spTree>
    <p:extLst>
      <p:ext uri="{BB962C8B-B14F-4D97-AF65-F5344CB8AC3E}">
        <p14:creationId xmlns:p14="http://schemas.microsoft.com/office/powerpoint/2010/main" val="1274381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ko-KR" altLang="en-US"/>
          </a:p>
        </p:txBody>
      </p:sp>
      <p:sp>
        <p:nvSpPr>
          <p:cNvPr id="3" name="날짜 개체 틀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DDA22FFE-EF83-4D3C-9981-B773B888086B}" type="datetimeFigureOut">
              <a:rPr lang="ko-KR" altLang="en-US" smtClean="0"/>
              <a:t>2022. 11. 8.</a:t>
            </a:fld>
            <a:endParaRPr lang="ko-KR" altLang="en-US"/>
          </a:p>
        </p:txBody>
      </p:sp>
      <p:sp>
        <p:nvSpPr>
          <p:cNvPr id="4" name="슬라이드 이미지 개체 틀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6661" tIns="48331" rIns="96661" bIns="48331" rtlCol="0" anchor="ctr"/>
          <a:lstStyle/>
          <a:p>
            <a:endParaRPr lang="ko-KR" altLang="en-US"/>
          </a:p>
        </p:txBody>
      </p:sp>
      <p:sp>
        <p:nvSpPr>
          <p:cNvPr id="5" name="슬라이드 노트 개체 틀 4"/>
          <p:cNvSpPr>
            <a:spLocks noGrp="1"/>
          </p:cNvSpPr>
          <p:nvPr>
            <p:ph type="body" sz="quarter" idx="3"/>
          </p:nvPr>
        </p:nvSpPr>
        <p:spPr>
          <a:xfrm>
            <a:off x="710407" y="4925409"/>
            <a:ext cx="5683250" cy="4029879"/>
          </a:xfrm>
          <a:prstGeom prst="rect">
            <a:avLst/>
          </a:prstGeom>
        </p:spPr>
        <p:txBody>
          <a:bodyPr vert="horz" lIns="96661" tIns="48331" rIns="96661" bIns="48331"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721107"/>
            <a:ext cx="3078427" cy="513507"/>
          </a:xfrm>
          <a:prstGeom prst="rect">
            <a:avLst/>
          </a:prstGeom>
        </p:spPr>
        <p:txBody>
          <a:bodyPr vert="horz" lIns="96661" tIns="48331" rIns="96661" bIns="48331"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4023992" y="9721107"/>
            <a:ext cx="3078427" cy="513507"/>
          </a:xfrm>
          <a:prstGeom prst="rect">
            <a:avLst/>
          </a:prstGeom>
        </p:spPr>
        <p:txBody>
          <a:bodyPr vert="horz" lIns="96661" tIns="48331" rIns="96661" bIns="48331" rtlCol="0" anchor="b"/>
          <a:lstStyle>
            <a:lvl1pPr algn="r">
              <a:defRPr sz="1300"/>
            </a:lvl1pPr>
          </a:lstStyle>
          <a:p>
            <a:fld id="{728A3AEB-F25B-4CA9-9C56-4E399E759D05}" type="slidenum">
              <a:rPr lang="ko-KR" altLang="en-US" smtClean="0"/>
              <a:t>‹#›</a:t>
            </a:fld>
            <a:endParaRPr lang="ko-KR" altLang="en-US"/>
          </a:p>
        </p:txBody>
      </p:sp>
    </p:spTree>
    <p:extLst>
      <p:ext uri="{BB962C8B-B14F-4D97-AF65-F5344CB8AC3E}">
        <p14:creationId xmlns:p14="http://schemas.microsoft.com/office/powerpoint/2010/main" val="356218079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I’m </a:t>
            </a:r>
            <a:r>
              <a:rPr lang="en-US" altLang="ko-KR" dirty="0" err="1"/>
              <a:t>donju</a:t>
            </a:r>
            <a:r>
              <a:rPr lang="en-US" altLang="ko-KR" dirty="0"/>
              <a:t> Kim from </a:t>
            </a:r>
            <a:r>
              <a:rPr lang="en-US" altLang="ko-KR" dirty="0" err="1"/>
              <a:t>CINe</a:t>
            </a:r>
            <a:r>
              <a:rPr lang="en-US" altLang="ko-KR" dirty="0"/>
              <a:t> Lab.</a:t>
            </a:r>
          </a:p>
          <a:p>
            <a:endParaRPr lang="en-US" altLang="ko-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a:t>
            </a:fld>
            <a:endParaRPr lang="ko-KR" altLang="en-US"/>
          </a:p>
        </p:txBody>
      </p:sp>
    </p:spTree>
    <p:extLst>
      <p:ext uri="{BB962C8B-B14F-4D97-AF65-F5344CB8AC3E}">
        <p14:creationId xmlns:p14="http://schemas.microsoft.com/office/powerpoint/2010/main" val="314802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1"/>
            <a:r>
              <a:rPr kumimoji="1" lang="en-US" altLang="ko-Kore-KR" sz="1200" dirty="0"/>
              <a:t>Notion to define VAE follows as below</a:t>
            </a:r>
          </a:p>
          <a:p>
            <a:pPr lvl="1"/>
            <a:r>
              <a:rPr kumimoji="1" lang="en-US" altLang="ko-Kore-KR" sz="1200" dirty="0"/>
              <a:t>X : data we want to model</a:t>
            </a:r>
          </a:p>
          <a:p>
            <a:pPr lvl="1"/>
            <a:r>
              <a:rPr kumimoji="1" lang="en-US" altLang="ko-Kore-KR" sz="1200" dirty="0"/>
              <a:t>z : latent variable, ex)imagination</a:t>
            </a:r>
          </a:p>
          <a:p>
            <a:pPr lvl="1"/>
            <a:r>
              <a:rPr kumimoji="1" lang="en-US" altLang="ko-Kore-KR" sz="1200" dirty="0"/>
              <a:t>P(X) : prob distribution of the data, ex) animal kingdom</a:t>
            </a:r>
          </a:p>
          <a:p>
            <a:pPr lvl="1"/>
            <a:r>
              <a:rPr kumimoji="1" lang="en-US" altLang="ko-Kore-KR" sz="1200" dirty="0"/>
              <a:t>P(z) : prob distribution of latent variable, ex) brain, a source of imagination</a:t>
            </a:r>
          </a:p>
          <a:p>
            <a:pPr lvl="1"/>
            <a:r>
              <a:rPr kumimoji="1" lang="en-US" altLang="ko-Kore-KR" sz="1200" dirty="0"/>
              <a:t>P(</a:t>
            </a:r>
            <a:r>
              <a:rPr kumimoji="1" lang="en-US" altLang="ko-Kore-KR" sz="1200" dirty="0" err="1"/>
              <a:t>X|z</a:t>
            </a:r>
            <a:r>
              <a:rPr kumimoji="1" lang="en-US" altLang="ko-Kore-KR" sz="1200" dirty="0"/>
              <a:t>) : distribution of generating data given latent variable, ex) turning imagination into real animal</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don’t know about P(x) and P(z).</a:t>
            </a:r>
            <a:endParaRPr kumimoji="1" lang="ko-Kore-KR" altLang="en-US" dirty="0"/>
          </a:p>
          <a:p>
            <a:endParaRPr kumimoji="1" lang="en-US" altLang="ko-KR" dirty="0"/>
          </a:p>
          <a:p>
            <a:r>
              <a:rPr kumimoji="1" lang="en-US" altLang="ko-KR" dirty="0"/>
              <a:t>but we want to estimate the true parameters theta star of this generative model.</a:t>
            </a:r>
          </a:p>
          <a:p>
            <a:endParaRPr kumimoji="1" lang="en-US" altLang="ko-Kore-KR" dirty="0"/>
          </a:p>
          <a:p>
            <a:r>
              <a:rPr kumimoji="1" lang="en-US" altLang="ko-KR" dirty="0"/>
              <a:t>The goal of the VAE is finding P(X) the data likelihood function</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10</a:t>
            </a:fld>
            <a:endParaRPr lang="ko-KR" altLang="en-US"/>
          </a:p>
        </p:txBody>
      </p:sp>
    </p:spTree>
    <p:extLst>
      <p:ext uri="{BB962C8B-B14F-4D97-AF65-F5344CB8AC3E}">
        <p14:creationId xmlns:p14="http://schemas.microsoft.com/office/powerpoint/2010/main" val="283760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for P(X), aiming to find theta star, how are we going to find it? </a:t>
            </a:r>
          </a:p>
          <a:p>
            <a:r>
              <a:rPr kumimoji="1" lang="en-US" altLang="ko-KR" dirty="0"/>
              <a:t>And, how to express this model.</a:t>
            </a:r>
          </a:p>
          <a:p>
            <a:endParaRPr kumimoji="1" lang="en-US" altLang="ko-KR" dirty="0"/>
          </a:p>
          <a:p>
            <a:r>
              <a:rPr kumimoji="1" lang="en" altLang="ko-Kore-KR" dirty="0"/>
              <a:t>For example When looking at a person's expression as smiling or crying, there is usually a lot of neutral information, and there is not much information that cries loudly or smiles broadly, so this can be seen as following Gaussian. </a:t>
            </a:r>
          </a:p>
          <a:p>
            <a:r>
              <a:rPr kumimoji="1" lang="en-US" altLang="ko-KR" dirty="0"/>
              <a:t>Like this, let’s </a:t>
            </a:r>
            <a:r>
              <a:rPr kumimoji="1" lang="en" altLang="ko-Kore-KR" dirty="0"/>
              <a:t>Assume that features in real world usually follow Gaussian,</a:t>
            </a:r>
          </a:p>
          <a:p>
            <a:endParaRPr kumimoji="1" lang="en" altLang="ko-Kore-KR" dirty="0"/>
          </a:p>
          <a:p>
            <a:r>
              <a:rPr kumimoji="1" lang="ko-Kore-KR" altLang="en-US" dirty="0"/>
              <a:t>다시 돌아가서</a:t>
            </a:r>
            <a:r>
              <a:rPr kumimoji="1" lang="en-US" altLang="ko-Kore-KR" dirty="0"/>
              <a:t>, P(X) </a:t>
            </a:r>
            <a:r>
              <a:rPr kumimoji="1" lang="ko-Kore-KR" altLang="en-US" dirty="0"/>
              <a:t>를 찾는것</a:t>
            </a:r>
            <a:r>
              <a:rPr kumimoji="1" lang="en-US" altLang="ko-Kore-KR" dirty="0"/>
              <a:t>, theta star </a:t>
            </a:r>
            <a:r>
              <a:rPr kumimoji="1" lang="ko-Kore-KR" altLang="en-US" dirty="0"/>
              <a:t>를 찾는 것을 목표로 하였을때</a:t>
            </a:r>
            <a:r>
              <a:rPr kumimoji="1" lang="en-US" altLang="ko-Kore-KR" dirty="0"/>
              <a:t>, </a:t>
            </a:r>
            <a:r>
              <a:rPr kumimoji="1" lang="ko-Kore-KR" altLang="en-US" dirty="0"/>
              <a:t>우리는 어떻게 찾을것이냐</a:t>
            </a:r>
            <a:r>
              <a:rPr kumimoji="1" lang="en-US" altLang="ko-Kore-KR" dirty="0"/>
              <a:t>? </a:t>
            </a:r>
            <a:r>
              <a:rPr kumimoji="1" lang="ko-Kore-KR" altLang="en-US" dirty="0"/>
              <a:t>그리고</a:t>
            </a:r>
            <a:r>
              <a:rPr kumimoji="1" lang="en-US" altLang="ko-Kore-KR" dirty="0"/>
              <a:t>, </a:t>
            </a:r>
          </a:p>
          <a:p>
            <a:r>
              <a:rPr kumimoji="1" lang="ko-Kore-KR" altLang="en-US" dirty="0"/>
              <a:t>그렇다면</a:t>
            </a:r>
            <a:r>
              <a:rPr kumimoji="1" lang="en-US" altLang="ko-Kore-KR" dirty="0"/>
              <a:t>, </a:t>
            </a:r>
            <a:r>
              <a:rPr kumimoji="1" lang="ko-Kore-KR" altLang="en-US" dirty="0"/>
              <a:t>이 모델을 어떻게 표현을 할 것이냐</a:t>
            </a:r>
            <a:r>
              <a:rPr kumimoji="1" lang="en-US" altLang="ko-Kore-KR" dirty="0"/>
              <a:t>.</a:t>
            </a:r>
          </a:p>
          <a:p>
            <a:r>
              <a:rPr kumimoji="1" lang="ko-Kore-KR" altLang="en-US" dirty="0"/>
              <a:t>사람의</a:t>
            </a:r>
            <a:r>
              <a:rPr kumimoji="1" lang="ko-KR" altLang="en-US" dirty="0"/>
              <a:t> 표정을 웃거나 울거나 로 볼 때</a:t>
            </a:r>
            <a:r>
              <a:rPr kumimoji="1" lang="en-US" altLang="ko-KR" dirty="0"/>
              <a:t>,</a:t>
            </a:r>
            <a:r>
              <a:rPr kumimoji="1" lang="ko-KR" altLang="en-US" dirty="0"/>
              <a:t> 보통 </a:t>
            </a:r>
            <a:r>
              <a:rPr kumimoji="1" lang="en-US" altLang="ko-KR" dirty="0"/>
              <a:t>neutral </a:t>
            </a:r>
            <a:r>
              <a:rPr kumimoji="1" lang="ko-KR" altLang="en-US" dirty="0"/>
              <a:t>한 정보가 많고</a:t>
            </a:r>
            <a:r>
              <a:rPr kumimoji="1" lang="en-US" altLang="ko-KR" dirty="0"/>
              <a:t>,</a:t>
            </a:r>
            <a:r>
              <a:rPr kumimoji="1" lang="ko-KR" altLang="en-US" dirty="0"/>
              <a:t> 펑펑 울거나 활짝 웃는 정보는 별로 없으니</a:t>
            </a:r>
            <a:r>
              <a:rPr kumimoji="1" lang="en-US" altLang="ko-KR" dirty="0"/>
              <a:t>,</a:t>
            </a:r>
            <a:r>
              <a:rPr kumimoji="1" lang="ko-KR" altLang="en-US" dirty="0"/>
              <a:t> 이는 </a:t>
            </a:r>
            <a:r>
              <a:rPr kumimoji="1" lang="ko-KR" altLang="en-US" dirty="0" err="1"/>
              <a:t>가우시안을</a:t>
            </a:r>
            <a:r>
              <a:rPr kumimoji="1" lang="ko-KR" altLang="en-US" dirty="0"/>
              <a:t> 따른다고 볼 수 있다</a:t>
            </a:r>
            <a:r>
              <a:rPr kumimoji="1" lang="en-US" altLang="ko-KR" dirty="0"/>
              <a:t>.</a:t>
            </a:r>
            <a:r>
              <a:rPr kumimoji="1" lang="ko-KR" altLang="en-US" dirty="0"/>
              <a:t> </a:t>
            </a:r>
            <a:endParaRPr kumimoji="1" lang="en-US" altLang="ko-KR" dirty="0"/>
          </a:p>
          <a:p>
            <a:r>
              <a:rPr kumimoji="1" lang="ko-KR" altLang="en-US" dirty="0"/>
              <a:t>보통 자연에 있는 </a:t>
            </a:r>
            <a:r>
              <a:rPr kumimoji="1" lang="en-US" altLang="ko-KR" dirty="0"/>
              <a:t>feature </a:t>
            </a:r>
            <a:r>
              <a:rPr kumimoji="1" lang="ko-KR" altLang="en-US" dirty="0"/>
              <a:t>들은 </a:t>
            </a:r>
            <a:r>
              <a:rPr kumimoji="1" lang="ko-KR" altLang="en-US" dirty="0" err="1"/>
              <a:t>가우시안을</a:t>
            </a:r>
            <a:r>
              <a:rPr kumimoji="1" lang="ko-KR" altLang="en-US" dirty="0"/>
              <a:t> 따른다고 가정을 하면</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11</a:t>
            </a:fld>
            <a:endParaRPr lang="ko-KR" altLang="en-US"/>
          </a:p>
        </p:txBody>
      </p:sp>
    </p:spTree>
    <p:extLst>
      <p:ext uri="{BB962C8B-B14F-4D97-AF65-F5344CB8AC3E}">
        <p14:creationId xmlns:p14="http://schemas.microsoft.com/office/powerpoint/2010/main" val="98839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dirty="0"/>
          </a:p>
          <a:p>
            <a:r>
              <a:rPr kumimoji="1" lang="en" altLang="ko-Kore-KR" dirty="0"/>
              <a:t>P(z) is a mapping p (</a:t>
            </a:r>
            <a:r>
              <a:rPr kumimoji="1" lang="en" altLang="ko-Kore-KR" dirty="0" err="1"/>
              <a:t>x|z</a:t>
            </a:r>
            <a:r>
              <a:rPr kumimoji="1" lang="en" altLang="ko-Kore-KR" dirty="0"/>
              <a:t>) from Gaussian to a very high dimension, so the idea of VAE is to approximate it through neural net.</a:t>
            </a:r>
          </a:p>
          <a:p>
            <a:endParaRPr kumimoji="1" lang="en"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P(z) </a:t>
            </a:r>
            <a:r>
              <a:rPr kumimoji="1" lang="ko-Kore-KR" altLang="en-US" dirty="0"/>
              <a:t>는</a:t>
            </a:r>
            <a:r>
              <a:rPr kumimoji="1" lang="ko-KR" altLang="en-US" dirty="0"/>
              <a:t> </a:t>
            </a:r>
            <a:r>
              <a:rPr kumimoji="1" lang="ko-KR" altLang="en-US" dirty="0" err="1"/>
              <a:t>가우시안에서</a:t>
            </a:r>
            <a:r>
              <a:rPr kumimoji="1" lang="ko-KR" altLang="en-US" dirty="0"/>
              <a:t> 엄청 고차원으로 가는 맵핑</a:t>
            </a:r>
            <a:r>
              <a:rPr kumimoji="1" lang="en-US" altLang="ko-KR" dirty="0"/>
              <a:t>p(</a:t>
            </a:r>
            <a:r>
              <a:rPr kumimoji="1" lang="en-US" altLang="ko-KR" dirty="0" err="1"/>
              <a:t>x|z</a:t>
            </a:r>
            <a:r>
              <a:rPr kumimoji="1" lang="en-US" altLang="ko-KR" dirty="0"/>
              <a:t>) </a:t>
            </a:r>
            <a:r>
              <a:rPr kumimoji="1" lang="ko-KR" altLang="en-US" dirty="0"/>
              <a:t>는 엄청 복잡한 </a:t>
            </a:r>
            <a:r>
              <a:rPr kumimoji="1" lang="en-US" altLang="ko-KR" dirty="0"/>
              <a:t>function </a:t>
            </a:r>
            <a:r>
              <a:rPr kumimoji="1" lang="ko-KR" altLang="en-US" dirty="0"/>
              <a:t>일 테니</a:t>
            </a:r>
            <a:r>
              <a:rPr kumimoji="1" lang="en-US" altLang="ko-KR" dirty="0"/>
              <a:t>,</a:t>
            </a:r>
            <a:r>
              <a:rPr kumimoji="1" lang="ko-KR" altLang="en-US" dirty="0"/>
              <a:t> 이를 </a:t>
            </a:r>
            <a:r>
              <a:rPr kumimoji="1" lang="en-US" altLang="ko-KR" dirty="0"/>
              <a:t>neural net </a:t>
            </a:r>
            <a:r>
              <a:rPr kumimoji="1" lang="ko-KR" altLang="en-US" dirty="0"/>
              <a:t>을 통해 근사를 시켜보자 </a:t>
            </a:r>
            <a:r>
              <a:rPr kumimoji="1" lang="ko-KR" altLang="en-US" dirty="0" err="1"/>
              <a:t>라는것이</a:t>
            </a:r>
            <a:r>
              <a:rPr kumimoji="1" lang="ko-KR" altLang="en-US" dirty="0"/>
              <a:t> 아이디어이다</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12</a:t>
            </a:fld>
            <a:endParaRPr lang="ko-KR" altLang="en-US"/>
          </a:p>
        </p:txBody>
      </p:sp>
    </p:spTree>
    <p:extLst>
      <p:ext uri="{BB962C8B-B14F-4D97-AF65-F5344CB8AC3E}">
        <p14:creationId xmlns:p14="http://schemas.microsoft.com/office/powerpoint/2010/main" val="19629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Then The way to train the model is to learn model parameters to maximize likelihood of training data</a:t>
            </a:r>
          </a:p>
          <a:p>
            <a:endParaRPr kumimoji="1" lang="en-US" altLang="ko-Kore-KR" dirty="0"/>
          </a:p>
          <a:p>
            <a:r>
              <a:rPr kumimoji="1" lang="en-US" altLang="ko-Kore-KR" dirty="0"/>
              <a:t>Likelihood is defined by the following formula.</a:t>
            </a:r>
          </a:p>
          <a:p>
            <a:r>
              <a:rPr kumimoji="1" lang="en-US" altLang="ko-Kore-KR" dirty="0"/>
              <a:t>P(x) is a </a:t>
            </a:r>
            <a:r>
              <a:rPr kumimoji="1" lang="en-US" altLang="ko-Kore-KR" dirty="0" err="1"/>
              <a:t>likeihood</a:t>
            </a:r>
            <a:r>
              <a:rPr kumimoji="1" lang="en-US" altLang="ko-Kore-KR" dirty="0"/>
              <a:t> </a:t>
            </a:r>
          </a:p>
          <a:p>
            <a:r>
              <a:rPr kumimoji="1" lang="en-US" altLang="ko-Kore-KR" dirty="0"/>
              <a:t>When p(z) multiply p(</a:t>
            </a:r>
            <a:r>
              <a:rPr kumimoji="1" lang="en-US" altLang="ko-Kore-KR" dirty="0" err="1"/>
              <a:t>x|z</a:t>
            </a:r>
            <a:r>
              <a:rPr kumimoji="1" lang="en-US" altLang="ko-Kore-KR" dirty="0"/>
              <a:t>) is integrated with respect to the entire z-space.</a:t>
            </a:r>
          </a:p>
          <a:p>
            <a:endParaRPr kumimoji="1" lang="en-US" altLang="ko-Kore-KR" dirty="0"/>
          </a:p>
          <a:p>
            <a:r>
              <a:rPr kumimoji="1" lang="en-US" altLang="ko-Kore-KR" dirty="0"/>
              <a:t>Likelihood </a:t>
            </a:r>
            <a:r>
              <a:rPr kumimoji="1" lang="ko-KR" altLang="en-US" dirty="0"/>
              <a:t>는 다음 식과 같이 정의된다</a:t>
            </a:r>
            <a:r>
              <a:rPr kumimoji="1" lang="en-US" altLang="ko-KR" dirty="0"/>
              <a:t>.</a:t>
            </a:r>
          </a:p>
          <a:p>
            <a:r>
              <a:rPr kumimoji="1" lang="en-US" altLang="ko-KR" dirty="0"/>
              <a:t>P(x) </a:t>
            </a:r>
            <a:r>
              <a:rPr kumimoji="1" lang="ko-KR" altLang="en-US" dirty="0"/>
              <a:t>는 전체 </a:t>
            </a:r>
            <a:r>
              <a:rPr kumimoji="1" lang="en-US" altLang="ko-KR" dirty="0"/>
              <a:t>z </a:t>
            </a:r>
            <a:r>
              <a:rPr kumimoji="1" lang="ko-KR" altLang="en-US" dirty="0"/>
              <a:t>공간에 대해 </a:t>
            </a:r>
            <a:r>
              <a:rPr kumimoji="1" lang="en-US" altLang="ko-KR" dirty="0"/>
              <a:t>p(z)p(</a:t>
            </a:r>
            <a:r>
              <a:rPr kumimoji="1" lang="en-US" altLang="ko-KR" dirty="0" err="1"/>
              <a:t>x|z</a:t>
            </a:r>
            <a:r>
              <a:rPr kumimoji="1" lang="en-US" altLang="ko-KR" dirty="0"/>
              <a:t>)</a:t>
            </a:r>
            <a:r>
              <a:rPr kumimoji="1" lang="ko-KR" altLang="en-US" dirty="0"/>
              <a:t>의 적분을 진행 할 경우 </a:t>
            </a:r>
            <a:r>
              <a:rPr kumimoji="1" lang="en-US" altLang="ko-KR" dirty="0"/>
              <a:t>likelihood</a:t>
            </a:r>
            <a:r>
              <a:rPr kumimoji="1" lang="ko-KR" altLang="en-US" dirty="0"/>
              <a:t> </a:t>
            </a:r>
            <a:r>
              <a:rPr kumimoji="1" lang="ko-KR" altLang="en-US" dirty="0" err="1"/>
              <a:t>를</a:t>
            </a:r>
            <a:r>
              <a:rPr kumimoji="1" lang="ko-KR" altLang="en-US" dirty="0"/>
              <a:t> 얻을 수 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13</a:t>
            </a:fld>
            <a:endParaRPr lang="ko-KR" altLang="en-US"/>
          </a:p>
        </p:txBody>
      </p:sp>
    </p:spTree>
    <p:extLst>
      <p:ext uri="{BB962C8B-B14F-4D97-AF65-F5344CB8AC3E}">
        <p14:creationId xmlns:p14="http://schemas.microsoft.com/office/powerpoint/2010/main" val="4202550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FVBN – fully visible belief network</a:t>
            </a:r>
          </a:p>
          <a:p>
            <a:endParaRPr kumimoji="1" lang="en-US" altLang="ko-Kore-KR" dirty="0"/>
          </a:p>
          <a:p>
            <a:r>
              <a:rPr kumimoji="1" lang="en-US" altLang="ko-Kore-KR" dirty="0"/>
              <a:t>But the problem is , the equation of P(X) is intractable,</a:t>
            </a:r>
          </a:p>
          <a:p>
            <a:endParaRPr kumimoji="1" lang="en-US" altLang="ko-Kore-KR" dirty="0"/>
          </a:p>
          <a:p>
            <a:r>
              <a:rPr kumimoji="1" lang="en-US" altLang="ko-Kore-KR" dirty="0"/>
              <a:t>Because we have to do sampling from z to know P(z) and P(</a:t>
            </a:r>
            <a:r>
              <a:rPr kumimoji="1" lang="en-US" altLang="ko-Kore-KR" dirty="0" err="1"/>
              <a:t>X|z</a:t>
            </a:r>
            <a:r>
              <a:rPr kumimoji="1" lang="en-US" altLang="ko-Kore-KR" dirty="0"/>
              <a:t>), we can’t do sampling for infinite times from z.</a:t>
            </a:r>
          </a:p>
          <a:p>
            <a:endParaRPr kumimoji="1" lang="en-US" altLang="ko-Kore-KR" dirty="0"/>
          </a:p>
          <a:p>
            <a:r>
              <a:rPr kumimoji="1" lang="en-US" altLang="ko-Kore-KR" dirty="0"/>
              <a:t>So, to solve this problem -&gt;</a:t>
            </a:r>
          </a:p>
          <a:p>
            <a:r>
              <a:rPr kumimoji="1" lang="en-US" altLang="ko-Kore-KR" dirty="0"/>
              <a:t>To train this model, we must know how the likelihood equation is defined.</a:t>
            </a:r>
          </a:p>
          <a:p>
            <a:endParaRPr kumimoji="1" lang="en-US" altLang="ko-Kore-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14</a:t>
            </a:fld>
            <a:endParaRPr lang="ko-KR" altLang="en-US"/>
          </a:p>
        </p:txBody>
      </p:sp>
    </p:spTree>
    <p:extLst>
      <p:ext uri="{BB962C8B-B14F-4D97-AF65-F5344CB8AC3E}">
        <p14:creationId xmlns:p14="http://schemas.microsoft.com/office/powerpoint/2010/main" val="27057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approximate p(</a:t>
            </a:r>
            <a:r>
              <a:rPr kumimoji="1" lang="en-US" altLang="ko-KR" dirty="0" err="1"/>
              <a:t>X|z</a:t>
            </a:r>
            <a:r>
              <a:rPr kumimoji="1" lang="en-US" altLang="ko-KR" dirty="0"/>
              <a:t>) using a decoder. Therefore, since p(</a:t>
            </a:r>
            <a:r>
              <a:rPr kumimoji="1" lang="en-US" altLang="ko-KR" dirty="0" err="1"/>
              <a:t>z|x</a:t>
            </a:r>
            <a:r>
              <a:rPr kumimoji="1" lang="en-US" altLang="ko-KR" dirty="0"/>
              <a:t>) is also z when x is known, we approximate it through a neural network. And see if this likelihood can be maximized.</a:t>
            </a:r>
          </a:p>
          <a:p>
            <a:endParaRPr kumimoji="1" lang="en-US" altLang="ko-KR" dirty="0"/>
          </a:p>
          <a:p>
            <a:r>
              <a:rPr kumimoji="1" lang="en-US" altLang="ko-KR" dirty="0"/>
              <a:t>Since p(</a:t>
            </a:r>
            <a:r>
              <a:rPr kumimoji="1" lang="en-US" altLang="ko-KR" dirty="0" err="1"/>
              <a:t>x|z</a:t>
            </a:r>
            <a:r>
              <a:rPr kumimoji="1" lang="en-US" altLang="ko-KR" dirty="0"/>
              <a:t>) is the decoder and p(</a:t>
            </a:r>
            <a:r>
              <a:rPr kumimoji="1" lang="en-US" altLang="ko-KR" dirty="0" err="1"/>
              <a:t>z|x</a:t>
            </a:r>
            <a:r>
              <a:rPr kumimoji="1" lang="en-US" altLang="ko-KR" dirty="0"/>
              <a:t>) is the encoder</a:t>
            </a:r>
          </a:p>
          <a:p>
            <a:endParaRPr kumimoji="1" lang="en-US" altLang="ko-KR" dirty="0"/>
          </a:p>
          <a:p>
            <a:r>
              <a:rPr kumimoji="1" lang="en-US" altLang="ko-KR" dirty="0"/>
              <a:t>if this p(x) function has a lower bound, the p(</a:t>
            </a:r>
            <a:r>
              <a:rPr kumimoji="1" lang="en-US" altLang="ko-KR" dirty="0" err="1"/>
              <a:t>z|x</a:t>
            </a:r>
            <a:r>
              <a:rPr kumimoji="1" lang="en-US" altLang="ko-KR" dirty="0"/>
              <a:t>)’s likelihood can be maximized, </a:t>
            </a:r>
          </a:p>
          <a:p>
            <a:r>
              <a:rPr kumimoji="1" lang="en-US" altLang="ko-KR" dirty="0"/>
              <a:t>because if you do it in a way that raises the lower bound, </a:t>
            </a:r>
          </a:p>
          <a:p>
            <a:r>
              <a:rPr kumimoji="1" lang="en-US" altLang="ko-KR" dirty="0"/>
              <a:t>at least it won't come down below the lower bound. </a:t>
            </a:r>
          </a:p>
          <a:p>
            <a:r>
              <a:rPr kumimoji="1" lang="en-US" altLang="ko-KR" dirty="0"/>
              <a:t>If so, how can you check this lower bound.</a:t>
            </a:r>
          </a:p>
          <a:p>
            <a:endParaRPr kumimoji="1" lang="en-US" altLang="ko-KR" dirty="0"/>
          </a:p>
          <a:p>
            <a:r>
              <a:rPr kumimoji="1" lang="en-US" altLang="ko-KR" dirty="0"/>
              <a:t>p(</a:t>
            </a:r>
            <a:r>
              <a:rPr kumimoji="1" lang="en-US" altLang="ko-KR" dirty="0" err="1"/>
              <a:t>X|z</a:t>
            </a:r>
            <a:r>
              <a:rPr kumimoji="1" lang="en-US" altLang="ko-KR" dirty="0"/>
              <a:t>) </a:t>
            </a:r>
            <a:r>
              <a:rPr kumimoji="1" lang="ko-KR" altLang="en-US" dirty="0" err="1"/>
              <a:t>를</a:t>
            </a:r>
            <a:r>
              <a:rPr kumimoji="1" lang="ko-KR" altLang="en-US" dirty="0"/>
              <a:t> </a:t>
            </a:r>
            <a:r>
              <a:rPr kumimoji="1" lang="ko-KR" altLang="en-US" dirty="0" err="1"/>
              <a:t>디코더를</a:t>
            </a:r>
            <a:r>
              <a:rPr kumimoji="1" lang="ko-KR" altLang="en-US" dirty="0"/>
              <a:t> 이용해서 근사한다</a:t>
            </a:r>
            <a:r>
              <a:rPr kumimoji="1" lang="en-US" altLang="ko-KR" dirty="0"/>
              <a:t>.</a:t>
            </a:r>
            <a:r>
              <a:rPr kumimoji="1" lang="ko-KR" altLang="en-US" dirty="0"/>
              <a:t> 그러므로 </a:t>
            </a:r>
            <a:r>
              <a:rPr kumimoji="1" lang="en-US" altLang="ko-KR" dirty="0"/>
              <a:t>p(</a:t>
            </a:r>
            <a:r>
              <a:rPr kumimoji="1" lang="en-US" altLang="ko-KR" dirty="0" err="1"/>
              <a:t>z|x</a:t>
            </a:r>
            <a:r>
              <a:rPr kumimoji="1" lang="en-US" altLang="ko-KR" dirty="0"/>
              <a:t>) </a:t>
            </a:r>
            <a:r>
              <a:rPr kumimoji="1" lang="ko-KR" altLang="en-US" dirty="0"/>
              <a:t>도 </a:t>
            </a:r>
            <a:r>
              <a:rPr kumimoji="1" lang="en-US" altLang="ko-KR" dirty="0"/>
              <a:t>x </a:t>
            </a:r>
            <a:r>
              <a:rPr kumimoji="1" lang="ko-KR" altLang="en-US" dirty="0" err="1"/>
              <a:t>를</a:t>
            </a:r>
            <a:r>
              <a:rPr kumimoji="1" lang="ko-KR" altLang="en-US" dirty="0"/>
              <a:t> 알고 </a:t>
            </a:r>
            <a:r>
              <a:rPr kumimoji="1" lang="ko-KR" altLang="en-US" dirty="0" err="1"/>
              <a:t>있을때</a:t>
            </a:r>
            <a:r>
              <a:rPr kumimoji="1" lang="ko-KR" altLang="en-US" dirty="0"/>
              <a:t> </a:t>
            </a:r>
            <a:r>
              <a:rPr kumimoji="1" lang="en-US" altLang="ko-KR" dirty="0"/>
              <a:t>z </a:t>
            </a:r>
            <a:r>
              <a:rPr kumimoji="1" lang="ko-KR" altLang="en-US" dirty="0" err="1"/>
              <a:t>이니깐</a:t>
            </a:r>
            <a:r>
              <a:rPr kumimoji="1" lang="en-US" altLang="ko-KR" dirty="0"/>
              <a:t>,</a:t>
            </a:r>
            <a:r>
              <a:rPr kumimoji="1" lang="ko-KR" altLang="en-US" dirty="0"/>
              <a:t> 이것을 </a:t>
            </a:r>
            <a:r>
              <a:rPr kumimoji="1" lang="ko-KR" altLang="en-US" dirty="0" err="1"/>
              <a:t>뉴럴네트워크를</a:t>
            </a:r>
            <a:r>
              <a:rPr kumimoji="1" lang="ko-KR" altLang="en-US" dirty="0"/>
              <a:t> 통해 근사를 해본다</a:t>
            </a:r>
            <a:r>
              <a:rPr kumimoji="1" lang="en-US" altLang="ko-KR" dirty="0"/>
              <a:t>.</a:t>
            </a:r>
            <a:r>
              <a:rPr kumimoji="1" lang="ko-KR" altLang="en-US" dirty="0"/>
              <a:t> 그리고 이 </a:t>
            </a:r>
            <a:r>
              <a:rPr kumimoji="1" lang="en-US" altLang="ko-KR" dirty="0"/>
              <a:t>likelihood</a:t>
            </a:r>
            <a:r>
              <a:rPr kumimoji="1" lang="ko-KR" altLang="en-US" dirty="0"/>
              <a:t> 가 </a:t>
            </a:r>
            <a:r>
              <a:rPr kumimoji="1" lang="ko-KR" altLang="en-US" dirty="0" err="1"/>
              <a:t>맥시마이즈</a:t>
            </a:r>
            <a:r>
              <a:rPr kumimoji="1" lang="ko-KR" altLang="en-US" dirty="0"/>
              <a:t> 될 수 있는가 </a:t>
            </a:r>
            <a:r>
              <a:rPr kumimoji="1" lang="ko-KR" altLang="en-US" dirty="0" err="1"/>
              <a:t>를</a:t>
            </a:r>
            <a:r>
              <a:rPr kumimoji="1" lang="ko-KR" altLang="en-US" dirty="0"/>
              <a:t> 알아본다</a:t>
            </a:r>
            <a:r>
              <a:rPr kumimoji="1" lang="en-US" altLang="ko-KR" dirty="0"/>
              <a:t>.</a:t>
            </a:r>
          </a:p>
          <a:p>
            <a:r>
              <a:rPr kumimoji="1" lang="en-US" altLang="ko-KR" dirty="0"/>
              <a:t>p(</a:t>
            </a:r>
            <a:r>
              <a:rPr kumimoji="1" lang="en-US" altLang="ko-KR" dirty="0" err="1"/>
              <a:t>x|z</a:t>
            </a:r>
            <a:r>
              <a:rPr kumimoji="1" lang="en-US" altLang="ko-KR" dirty="0"/>
              <a:t>) </a:t>
            </a:r>
            <a:r>
              <a:rPr kumimoji="1" lang="ko-KR" altLang="en-US" dirty="0"/>
              <a:t>가 </a:t>
            </a:r>
            <a:r>
              <a:rPr kumimoji="1" lang="ko-KR" altLang="en-US" dirty="0" err="1"/>
              <a:t>디코더</a:t>
            </a:r>
            <a:r>
              <a:rPr kumimoji="1" lang="ko-KR" altLang="en-US" dirty="0"/>
              <a:t> 이고</a:t>
            </a:r>
            <a:r>
              <a:rPr kumimoji="1" lang="en-US" altLang="ko-KR" dirty="0"/>
              <a:t>,</a:t>
            </a:r>
            <a:r>
              <a:rPr kumimoji="1" lang="ko-KR" altLang="en-US" dirty="0"/>
              <a:t> </a:t>
            </a:r>
            <a:r>
              <a:rPr kumimoji="1" lang="en-US" altLang="ko-KR" dirty="0"/>
              <a:t>p(</a:t>
            </a:r>
            <a:r>
              <a:rPr kumimoji="1" lang="en-US" altLang="ko-KR" dirty="0" err="1"/>
              <a:t>z|x</a:t>
            </a:r>
            <a:r>
              <a:rPr kumimoji="1" lang="en-US" altLang="ko-KR" dirty="0"/>
              <a:t>) </a:t>
            </a:r>
            <a:r>
              <a:rPr kumimoji="1" lang="ko-KR" altLang="en-US" dirty="0"/>
              <a:t>는 인코더 이므로</a:t>
            </a:r>
            <a:endParaRPr kumimoji="1" lang="en-US" altLang="ko-KR" dirty="0"/>
          </a:p>
          <a:p>
            <a:endParaRPr kumimoji="1" lang="en-US" altLang="ko-KR" dirty="0"/>
          </a:p>
          <a:p>
            <a:endParaRPr kumimoji="1" lang="en-US" altLang="ko-KR" dirty="0"/>
          </a:p>
          <a:p>
            <a:r>
              <a:rPr kumimoji="1" lang="ko-KR" altLang="en-US" dirty="0"/>
              <a:t>실제로 </a:t>
            </a:r>
            <a:r>
              <a:rPr kumimoji="1" lang="en-US" altLang="ko-KR" dirty="0"/>
              <a:t>p(</a:t>
            </a:r>
            <a:r>
              <a:rPr kumimoji="1" lang="en-US" altLang="ko-KR" dirty="0" err="1"/>
              <a:t>z|x</a:t>
            </a:r>
            <a:r>
              <a:rPr kumimoji="1" lang="en-US" altLang="ko-KR" dirty="0"/>
              <a:t>)</a:t>
            </a:r>
            <a:r>
              <a:rPr kumimoji="1" lang="ko-KR" altLang="en-US" dirty="0"/>
              <a:t>의 </a:t>
            </a:r>
            <a:r>
              <a:rPr kumimoji="1" lang="en-US" altLang="ko-KR" dirty="0"/>
              <a:t>likelihood </a:t>
            </a:r>
            <a:r>
              <a:rPr kumimoji="1" lang="ko-KR" altLang="en-US" dirty="0"/>
              <a:t>가 </a:t>
            </a:r>
            <a:r>
              <a:rPr kumimoji="1" lang="ko-KR" altLang="en-US" dirty="0" err="1"/>
              <a:t>맥시마이즈</a:t>
            </a:r>
            <a:r>
              <a:rPr kumimoji="1" lang="ko-KR" altLang="en-US" dirty="0"/>
              <a:t> 될 수 있는지를 알아보자</a:t>
            </a:r>
            <a:r>
              <a:rPr kumimoji="1" lang="en-US" altLang="ko-KR" dirty="0"/>
              <a:t>,</a:t>
            </a:r>
            <a:r>
              <a:rPr kumimoji="1" lang="ko-KR" altLang="en-US" dirty="0"/>
              <a:t> </a:t>
            </a:r>
            <a:r>
              <a:rPr kumimoji="1" lang="ko-KR" altLang="en-US" dirty="0" err="1"/>
              <a:t>맥시마이즈</a:t>
            </a:r>
            <a:r>
              <a:rPr kumimoji="1" lang="ko-KR" altLang="en-US" dirty="0"/>
              <a:t> 될 수 있다는 것을 알 수 있는 방법은 이 </a:t>
            </a:r>
            <a:r>
              <a:rPr kumimoji="1" lang="en-US" altLang="ko-KR" dirty="0"/>
              <a:t>p(x) </a:t>
            </a:r>
            <a:r>
              <a:rPr kumimoji="1" lang="ko-KR" altLang="en-US" dirty="0"/>
              <a:t>함수에 </a:t>
            </a:r>
            <a:r>
              <a:rPr kumimoji="1" lang="en-US" altLang="ko-KR" dirty="0" err="1"/>
              <a:t>lowerbound</a:t>
            </a:r>
            <a:r>
              <a:rPr kumimoji="1" lang="en-US" altLang="ko-KR" dirty="0"/>
              <a:t> </a:t>
            </a:r>
            <a:r>
              <a:rPr kumimoji="1" lang="ko-KR" altLang="en-US" dirty="0"/>
              <a:t>가 있으면</a:t>
            </a:r>
            <a:r>
              <a:rPr kumimoji="1" lang="en-US" altLang="ko-KR" dirty="0"/>
              <a:t>,</a:t>
            </a:r>
            <a:r>
              <a:rPr kumimoji="1" lang="ko-KR" altLang="en-US" dirty="0"/>
              <a:t> </a:t>
            </a:r>
            <a:r>
              <a:rPr kumimoji="1" lang="en-US" altLang="ko-KR" dirty="0" err="1"/>
              <a:t>lowerbound</a:t>
            </a:r>
            <a:r>
              <a:rPr kumimoji="1" lang="en-US" altLang="ko-KR" dirty="0"/>
              <a:t> </a:t>
            </a:r>
            <a:r>
              <a:rPr kumimoji="1" lang="ko-KR" altLang="en-US" dirty="0" err="1"/>
              <a:t>를</a:t>
            </a:r>
            <a:r>
              <a:rPr kumimoji="1" lang="ko-KR" altLang="en-US" dirty="0"/>
              <a:t> </a:t>
            </a:r>
            <a:r>
              <a:rPr kumimoji="1" lang="ko-KR" altLang="en-US" dirty="0" err="1"/>
              <a:t>높혀가는</a:t>
            </a:r>
            <a:r>
              <a:rPr kumimoji="1" lang="ko-KR" altLang="en-US" dirty="0"/>
              <a:t> 방식으로 </a:t>
            </a:r>
            <a:r>
              <a:rPr kumimoji="1" lang="ko-KR" altLang="en-US" dirty="0" err="1"/>
              <a:t>진행하다보면</a:t>
            </a:r>
            <a:r>
              <a:rPr kumimoji="1" lang="en-US" altLang="ko-KR" dirty="0"/>
              <a:t>,</a:t>
            </a:r>
            <a:r>
              <a:rPr kumimoji="1" lang="ko-KR" altLang="en-US" dirty="0"/>
              <a:t> 최소한 </a:t>
            </a:r>
            <a:r>
              <a:rPr kumimoji="1" lang="en-US" altLang="ko-KR" dirty="0" err="1"/>
              <a:t>lowerbound</a:t>
            </a:r>
            <a:r>
              <a:rPr kumimoji="1" lang="en-US" altLang="ko-KR" dirty="0"/>
              <a:t> </a:t>
            </a:r>
            <a:r>
              <a:rPr kumimoji="1" lang="ko-KR" altLang="en-US" dirty="0"/>
              <a:t>아래로는 안 내려올 것이기 때문에</a:t>
            </a:r>
            <a:r>
              <a:rPr kumimoji="1" lang="en-US" altLang="ko-KR" dirty="0"/>
              <a:t>,</a:t>
            </a:r>
            <a:r>
              <a:rPr kumimoji="1" lang="ko-KR" altLang="en-US" dirty="0"/>
              <a:t> 이 </a:t>
            </a:r>
            <a:r>
              <a:rPr kumimoji="1" lang="en-US" altLang="ko-KR" dirty="0"/>
              <a:t>lower bound</a:t>
            </a:r>
            <a:r>
              <a:rPr kumimoji="1" lang="ko-KR" altLang="en-US" dirty="0"/>
              <a:t> </a:t>
            </a:r>
            <a:r>
              <a:rPr kumimoji="1" lang="ko-KR" altLang="en-US" dirty="0" err="1"/>
              <a:t>를</a:t>
            </a:r>
            <a:r>
              <a:rPr kumimoji="1" lang="ko-KR" altLang="en-US" dirty="0"/>
              <a:t> </a:t>
            </a:r>
            <a:r>
              <a:rPr kumimoji="1" lang="ko-KR" altLang="en-US" dirty="0" err="1"/>
              <a:t>높히다</a:t>
            </a:r>
            <a:r>
              <a:rPr kumimoji="1" lang="ko-KR" altLang="en-US" dirty="0"/>
              <a:t> 보면</a:t>
            </a:r>
            <a:r>
              <a:rPr kumimoji="1" lang="en-US" altLang="ko-KR" dirty="0"/>
              <a:t>,</a:t>
            </a:r>
            <a:r>
              <a:rPr kumimoji="1" lang="ko-KR" altLang="en-US" dirty="0"/>
              <a:t> </a:t>
            </a:r>
            <a:r>
              <a:rPr kumimoji="1" lang="ko-KR" altLang="en-US" dirty="0" err="1"/>
              <a:t>맥시마이즈</a:t>
            </a:r>
            <a:r>
              <a:rPr kumimoji="1" lang="ko-KR" altLang="en-US" dirty="0"/>
              <a:t> 할 수 있겠다</a:t>
            </a:r>
            <a:r>
              <a:rPr kumimoji="1" lang="en-US" altLang="ko-KR" dirty="0"/>
              <a:t>.</a:t>
            </a:r>
            <a:r>
              <a:rPr kumimoji="1" lang="ko-KR" altLang="en-US" dirty="0"/>
              <a:t> </a:t>
            </a:r>
            <a:endParaRPr kumimoji="1" lang="en-US" altLang="ko-KR" dirty="0"/>
          </a:p>
          <a:p>
            <a:r>
              <a:rPr kumimoji="1" lang="ko-KR" altLang="en-US" dirty="0"/>
              <a:t>그렇다면</a:t>
            </a:r>
            <a:r>
              <a:rPr kumimoji="1" lang="en-US" altLang="ko-KR" dirty="0"/>
              <a:t>,</a:t>
            </a:r>
            <a:r>
              <a:rPr kumimoji="1" lang="ko-KR" altLang="en-US" dirty="0"/>
              <a:t> 어떻게 이 </a:t>
            </a:r>
            <a:r>
              <a:rPr kumimoji="1" lang="en-US" altLang="ko-KR" dirty="0"/>
              <a:t>lower bound </a:t>
            </a:r>
            <a:r>
              <a:rPr kumimoji="1" lang="ko-KR" altLang="en-US" dirty="0" err="1"/>
              <a:t>를</a:t>
            </a:r>
            <a:r>
              <a:rPr kumimoji="1" lang="ko-KR" altLang="en-US" dirty="0"/>
              <a:t> 확인 할 수 있냐</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15</a:t>
            </a:fld>
            <a:endParaRPr lang="ko-KR" altLang="en-US"/>
          </a:p>
        </p:txBody>
      </p:sp>
    </p:spTree>
    <p:extLst>
      <p:ext uri="{BB962C8B-B14F-4D97-AF65-F5344CB8AC3E}">
        <p14:creationId xmlns:p14="http://schemas.microsoft.com/office/powerpoint/2010/main" val="1909676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To know that, we need to know how the encoder network and the decoder network work.</a:t>
            </a:r>
          </a:p>
          <a:p>
            <a:r>
              <a:rPr kumimoji="1" lang="en-US" altLang="ko-KR" dirty="0"/>
              <a:t>The encoder network receives x, maps it to z, and do the process probabilistically.</a:t>
            </a:r>
          </a:p>
          <a:p>
            <a:r>
              <a:rPr kumimoji="1" lang="en-US" altLang="ko-KR" dirty="0"/>
              <a:t>Extracting the mean and covariance representing Z is how the encoder works, and the opposite is the decoder works.</a:t>
            </a:r>
          </a:p>
          <a:p>
            <a:endParaRPr kumimoji="1" lang="en-US" altLang="ko-KR" dirty="0"/>
          </a:p>
          <a:p>
            <a:r>
              <a:rPr kumimoji="1" lang="en-US" altLang="ko-KR" dirty="0"/>
              <a:t>There are two output values,</a:t>
            </a:r>
          </a:p>
          <a:p>
            <a:r>
              <a:rPr kumimoji="1" lang="en-US" altLang="ko-KR" dirty="0"/>
              <a:t> the mean and the variance from the encoder .</a:t>
            </a:r>
          </a:p>
          <a:p>
            <a:r>
              <a:rPr kumimoji="1" lang="en-US" altLang="ko-KR" dirty="0"/>
              <a:t> and the decoder receives as an input is a vector. These two are different. </a:t>
            </a:r>
          </a:p>
          <a:p>
            <a:r>
              <a:rPr kumimoji="1" lang="en-US" altLang="ko-KR" dirty="0"/>
              <a:t>The solution is to sampling. </a:t>
            </a:r>
          </a:p>
          <a:p>
            <a:r>
              <a:rPr kumimoji="1" lang="en-US" altLang="ko-KR" dirty="0"/>
              <a:t>the mean and variance come out as outputs ,Therefore, through this, the Gaussian is specified.</a:t>
            </a:r>
          </a:p>
          <a:p>
            <a:endParaRPr kumimoji="1" lang="en-US" altLang="ko-KR" dirty="0"/>
          </a:p>
          <a:p>
            <a:r>
              <a:rPr kumimoji="1" lang="ko-KR" altLang="en-US" dirty="0"/>
              <a:t>그것을 알기 위해서는</a:t>
            </a:r>
            <a:r>
              <a:rPr kumimoji="1" lang="en-US" altLang="ko-KR" dirty="0"/>
              <a:t>,</a:t>
            </a:r>
            <a:r>
              <a:rPr kumimoji="1" lang="ko-KR" altLang="en-US" dirty="0"/>
              <a:t> 인코더 네트워크와 </a:t>
            </a:r>
            <a:r>
              <a:rPr kumimoji="1" lang="ko-KR" altLang="en-US" dirty="0" err="1"/>
              <a:t>디코더</a:t>
            </a:r>
            <a:r>
              <a:rPr kumimoji="1" lang="ko-KR" altLang="en-US" dirty="0"/>
              <a:t> 네트워크가 어떻게 동작하는지를 알아야 한다</a:t>
            </a:r>
            <a:r>
              <a:rPr kumimoji="1" lang="en-US" altLang="ko-KR" dirty="0"/>
              <a:t>.</a:t>
            </a:r>
          </a:p>
          <a:p>
            <a:r>
              <a:rPr kumimoji="1" lang="ko-KR" altLang="en-US" dirty="0"/>
              <a:t>인코더 네트워크는 </a:t>
            </a:r>
            <a:r>
              <a:rPr kumimoji="1" lang="en-US" altLang="ko-KR" dirty="0"/>
              <a:t>x </a:t>
            </a:r>
            <a:r>
              <a:rPr kumimoji="1" lang="ko-KR" altLang="en-US" dirty="0" err="1"/>
              <a:t>를</a:t>
            </a:r>
            <a:r>
              <a:rPr kumimoji="1" lang="ko-KR" altLang="en-US" dirty="0"/>
              <a:t> 받아서</a:t>
            </a:r>
            <a:r>
              <a:rPr kumimoji="1" lang="en-US" altLang="ko-KR" dirty="0"/>
              <a:t>,</a:t>
            </a:r>
            <a:r>
              <a:rPr kumimoji="1" lang="ko-KR" altLang="en-US" dirty="0"/>
              <a:t> </a:t>
            </a:r>
            <a:r>
              <a:rPr kumimoji="1" lang="en-US" altLang="ko-KR" dirty="0"/>
              <a:t>z </a:t>
            </a:r>
            <a:r>
              <a:rPr kumimoji="1" lang="ko-KR" altLang="en-US" dirty="0"/>
              <a:t>로 맵핑을 하고 이를 </a:t>
            </a:r>
            <a:r>
              <a:rPr kumimoji="1" lang="en-US" altLang="ko-KR" dirty="0"/>
              <a:t>probabilistic </a:t>
            </a:r>
            <a:r>
              <a:rPr kumimoji="1" lang="ko-KR" altLang="en-US" dirty="0"/>
              <a:t>하게 진행한다</a:t>
            </a:r>
            <a:r>
              <a:rPr kumimoji="1" lang="en-US" altLang="ko-KR" dirty="0"/>
              <a:t>.</a:t>
            </a:r>
          </a:p>
          <a:p>
            <a:r>
              <a:rPr kumimoji="1" lang="en-US" altLang="ko-Kore-KR" dirty="0"/>
              <a:t>Z</a:t>
            </a:r>
            <a:r>
              <a:rPr kumimoji="1" lang="ko-KR" altLang="en-US" dirty="0" err="1"/>
              <a:t>를</a:t>
            </a:r>
            <a:r>
              <a:rPr kumimoji="1" lang="ko-KR" altLang="en-US" dirty="0"/>
              <a:t> 표현하는 평균과 공분산을 </a:t>
            </a:r>
            <a:r>
              <a:rPr kumimoji="1" lang="ko-KR" altLang="en-US" dirty="0" err="1"/>
              <a:t>뽑아내는것이</a:t>
            </a:r>
            <a:r>
              <a:rPr kumimoji="1" lang="ko-KR" altLang="en-US" dirty="0"/>
              <a:t> 인코더의 동작 방식이고 그 반대가 </a:t>
            </a:r>
            <a:r>
              <a:rPr kumimoji="1" lang="ko-KR" altLang="en-US" dirty="0" err="1"/>
              <a:t>디코더가</a:t>
            </a:r>
            <a:r>
              <a:rPr kumimoji="1" lang="ko-KR" altLang="en-US" dirty="0"/>
              <a:t> </a:t>
            </a:r>
            <a:r>
              <a:rPr kumimoji="1" lang="ko-KR" altLang="en-US" dirty="0" err="1"/>
              <a:t>하는일이다</a:t>
            </a:r>
            <a:r>
              <a:rPr kumimoji="1" lang="en-US" altLang="ko-KR" dirty="0"/>
              <a:t>.</a:t>
            </a:r>
          </a:p>
          <a:p>
            <a:endParaRPr kumimoji="1" lang="en-US" altLang="ko-Kore-KR" dirty="0"/>
          </a:p>
          <a:p>
            <a:r>
              <a:rPr kumimoji="1" lang="ko-KR" altLang="en-US" dirty="0"/>
              <a:t>인코더에서 아웃풋으로 평균과 분산 두가지 값인데</a:t>
            </a:r>
            <a:r>
              <a:rPr kumimoji="1" lang="en-US" altLang="ko-KR" dirty="0"/>
              <a:t>,</a:t>
            </a:r>
            <a:r>
              <a:rPr kumimoji="1" lang="ko-KR" altLang="en-US" dirty="0"/>
              <a:t> </a:t>
            </a:r>
            <a:r>
              <a:rPr kumimoji="1" lang="ko-KR" altLang="en-US" dirty="0" err="1"/>
              <a:t>디코더에서</a:t>
            </a:r>
            <a:r>
              <a:rPr kumimoji="1" lang="ko-KR" altLang="en-US" dirty="0"/>
              <a:t> 입력으로 받는 것은 벡터이다</a:t>
            </a:r>
            <a:r>
              <a:rPr kumimoji="1" lang="en-US" altLang="ko-KR" dirty="0"/>
              <a:t>.</a:t>
            </a:r>
            <a:r>
              <a:rPr kumimoji="1" lang="ko-KR" altLang="en-US" dirty="0"/>
              <a:t> 이 두개가 다르다</a:t>
            </a:r>
            <a:r>
              <a:rPr kumimoji="1" lang="en-US" altLang="ko-KR" dirty="0"/>
              <a:t>.</a:t>
            </a:r>
            <a:r>
              <a:rPr kumimoji="1" lang="ko-KR" altLang="en-US" dirty="0"/>
              <a:t> </a:t>
            </a:r>
            <a:endParaRPr kumimoji="1" lang="en-US" altLang="ko-KR" dirty="0"/>
          </a:p>
          <a:p>
            <a:r>
              <a:rPr kumimoji="1" lang="ko-KR" altLang="en-US" dirty="0"/>
              <a:t>해결 방식은</a:t>
            </a:r>
            <a:r>
              <a:rPr kumimoji="1" lang="en-US" altLang="ko-KR" dirty="0"/>
              <a:t>,</a:t>
            </a:r>
            <a:r>
              <a:rPr kumimoji="1" lang="ko-KR" altLang="en-US" dirty="0"/>
              <a:t> 샘플링을 통해서 진행한다</a:t>
            </a:r>
            <a:r>
              <a:rPr kumimoji="1" lang="en-US" altLang="ko-KR" dirty="0"/>
              <a:t>.</a:t>
            </a:r>
            <a:r>
              <a:rPr kumimoji="1" lang="ko-KR" altLang="en-US" dirty="0"/>
              <a:t> </a:t>
            </a:r>
            <a:r>
              <a:rPr kumimoji="1" lang="ko-KR" altLang="en-US" dirty="0" err="1"/>
              <a:t>가우시안을</a:t>
            </a:r>
            <a:r>
              <a:rPr kumimoji="1" lang="ko-KR" altLang="en-US" dirty="0"/>
              <a:t> 가정했고</a:t>
            </a:r>
            <a:r>
              <a:rPr kumimoji="1" lang="en-US" altLang="ko-KR" dirty="0"/>
              <a:t>,</a:t>
            </a:r>
            <a:r>
              <a:rPr kumimoji="1" lang="ko-KR" altLang="en-US" dirty="0"/>
              <a:t> 평균과 분산이 아웃풋으로 나오므로</a:t>
            </a:r>
            <a:r>
              <a:rPr kumimoji="1" lang="en-US" altLang="ko-KR" dirty="0"/>
              <a:t>,</a:t>
            </a:r>
            <a:r>
              <a:rPr kumimoji="1" lang="ko-KR" altLang="en-US" dirty="0"/>
              <a:t> </a:t>
            </a:r>
            <a:endParaRPr kumimoji="1" lang="en-US" altLang="ko-KR" dirty="0"/>
          </a:p>
          <a:p>
            <a:r>
              <a:rPr kumimoji="1" lang="ko-KR" altLang="en-US" dirty="0"/>
              <a:t>그러므로</a:t>
            </a:r>
            <a:r>
              <a:rPr kumimoji="1" lang="en-US" altLang="ko-KR" dirty="0"/>
              <a:t>,</a:t>
            </a:r>
            <a:r>
              <a:rPr kumimoji="1" lang="ko-KR" altLang="en-US" dirty="0"/>
              <a:t> 이를 통해</a:t>
            </a:r>
            <a:r>
              <a:rPr kumimoji="1" lang="en-US" altLang="ko-KR" dirty="0"/>
              <a:t>,</a:t>
            </a:r>
            <a:r>
              <a:rPr kumimoji="1" lang="ko-KR" altLang="en-US" dirty="0"/>
              <a:t> </a:t>
            </a:r>
            <a:r>
              <a:rPr kumimoji="1" lang="ko-KR" altLang="en-US" dirty="0" err="1"/>
              <a:t>가우시안을</a:t>
            </a:r>
            <a:r>
              <a:rPr kumimoji="1" lang="ko-KR" altLang="en-US" dirty="0"/>
              <a:t> 특정한다</a:t>
            </a:r>
            <a:r>
              <a:rPr kumimoji="1" lang="en-US" altLang="ko-KR" dirty="0"/>
              <a:t>.</a:t>
            </a:r>
            <a:r>
              <a:rPr kumimoji="1" lang="ko-KR" altLang="en-US" dirty="0"/>
              <a:t> </a:t>
            </a:r>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16</a:t>
            </a:fld>
            <a:endParaRPr lang="ko-KR" altLang="en-US"/>
          </a:p>
        </p:txBody>
      </p:sp>
    </p:spTree>
    <p:extLst>
      <p:ext uri="{BB962C8B-B14F-4D97-AF65-F5344CB8AC3E}">
        <p14:creationId xmlns:p14="http://schemas.microsoft.com/office/powerpoint/2010/main" val="119241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It is calculated by lowering the complexity of the calculation through log-like hood, not Likelihood. </a:t>
            </a:r>
            <a:r>
              <a:rPr kumimoji="1" lang="en-US" altLang="ko-Kore-KR" dirty="0" err="1"/>
              <a:t>Loglikehood</a:t>
            </a:r>
            <a:r>
              <a:rPr kumimoji="1" lang="en-US" altLang="ko-Kore-KR" dirty="0"/>
              <a:t> is also a monotonous </a:t>
            </a:r>
          </a:p>
          <a:p>
            <a:r>
              <a:rPr kumimoji="1" lang="en-US" altLang="ko-Kore-KR" dirty="0"/>
              <a:t>increasing function.</a:t>
            </a:r>
          </a:p>
          <a:p>
            <a:endParaRPr kumimoji="1" lang="en-US" altLang="ko-Kore-KR" dirty="0"/>
          </a:p>
          <a:p>
            <a:r>
              <a:rPr kumimoji="1" lang="en-US" altLang="ko-Kore-KR" dirty="0"/>
              <a:t>Through the Encoder network we sampled Z and we calculate the Expectation value of </a:t>
            </a:r>
            <a:r>
              <a:rPr kumimoji="1" lang="en-US" altLang="ko-Kore-KR" dirty="0" err="1"/>
              <a:t>logP</a:t>
            </a:r>
            <a:r>
              <a:rPr kumimoji="1" lang="en-US" altLang="ko-Kore-KR" dirty="0"/>
              <a:t>(X), </a:t>
            </a:r>
            <a:r>
              <a:rPr kumimoji="1" lang="ko-Kore-KR" altLang="en-US" dirty="0"/>
              <a:t>즉</a:t>
            </a:r>
            <a:r>
              <a:rPr kumimoji="1" lang="en-US" altLang="ko-Kore-KR" dirty="0"/>
              <a:t>, the integrated value</a:t>
            </a:r>
          </a:p>
          <a:p>
            <a:endParaRPr kumimoji="1" lang="en-US" altLang="ko-Kore-KR" dirty="0"/>
          </a:p>
          <a:p>
            <a:r>
              <a:rPr kumimoji="1" lang="en-US" altLang="ko-Kore-KR" dirty="0"/>
              <a:t>And the reason why this is possible is that P(X) is not affected by z.</a:t>
            </a:r>
          </a:p>
          <a:p>
            <a:endParaRPr kumimoji="1" lang="en-US" altLang="ko-Kore-KR" dirty="0"/>
          </a:p>
          <a:p>
            <a:r>
              <a:rPr kumimoji="1" lang="en-US" altLang="ko-Kore-KR" dirty="0"/>
              <a:t>And the objective of the VAE was to maximize the </a:t>
            </a:r>
            <a:r>
              <a:rPr kumimoji="1" lang="en-US" altLang="ko-Kore-KR" dirty="0" err="1"/>
              <a:t>datalikelihood</a:t>
            </a:r>
            <a:r>
              <a:rPr kumimoji="1" lang="en-US" altLang="ko-Kore-KR" dirty="0"/>
              <a:t> which is P(X) </a:t>
            </a:r>
          </a:p>
          <a:p>
            <a:endParaRPr kumimoji="1" lang="en-US" altLang="ko-Kore-KR" dirty="0"/>
          </a:p>
          <a:p>
            <a:r>
              <a:rPr kumimoji="1" lang="en-US" altLang="ko-Kore-KR" dirty="0"/>
              <a:t>We transform the equation form to expectation form </a:t>
            </a:r>
          </a:p>
          <a:p>
            <a:r>
              <a:rPr kumimoji="1" lang="en-US" altLang="ko-Kore-KR" dirty="0"/>
              <a:t>which Z follows the encoder’s distribution Q(</a:t>
            </a:r>
            <a:r>
              <a:rPr kumimoji="1" lang="en-US" altLang="ko-Kore-KR" dirty="0" err="1"/>
              <a:t>z|X</a:t>
            </a:r>
            <a:r>
              <a:rPr kumimoji="1" lang="en-US" altLang="ko-Kore-KR" dirty="0"/>
              <a:t>) .</a:t>
            </a:r>
          </a:p>
          <a:p>
            <a:endParaRPr kumimoji="1" lang="en-US" altLang="ko-Kore-KR" dirty="0"/>
          </a:p>
          <a:p>
            <a:r>
              <a:rPr kumimoji="1" lang="en-US" altLang="ko-Kore-KR" dirty="0"/>
              <a:t>Likelihood </a:t>
            </a:r>
            <a:r>
              <a:rPr kumimoji="1" lang="ko-KR" altLang="en-US" dirty="0"/>
              <a:t>가 아닌 </a:t>
            </a:r>
            <a:r>
              <a:rPr kumimoji="1" lang="en-US" altLang="ko-KR" dirty="0"/>
              <a:t>log likelihood </a:t>
            </a:r>
            <a:r>
              <a:rPr kumimoji="1" lang="ko-KR" altLang="en-US" dirty="0" err="1"/>
              <a:t>를</a:t>
            </a:r>
            <a:r>
              <a:rPr kumimoji="1" lang="ko-KR" altLang="en-US" dirty="0"/>
              <a:t> 통해 계산의 복잡도를 낮추어 계산한다</a:t>
            </a:r>
            <a:r>
              <a:rPr kumimoji="1" lang="en-US" altLang="ko-KR" dirty="0"/>
              <a:t>.</a:t>
            </a:r>
            <a:r>
              <a:rPr kumimoji="1" lang="ko-KR" altLang="en-US" dirty="0"/>
              <a:t> </a:t>
            </a:r>
            <a:r>
              <a:rPr kumimoji="1" lang="en-US" altLang="ko-KR" dirty="0"/>
              <a:t>Log likelihood </a:t>
            </a:r>
            <a:r>
              <a:rPr kumimoji="1" lang="ko-KR" altLang="en-US" dirty="0"/>
              <a:t>또한 단조 증가 함수이기 때문에 로그를 취해줘도 무방</a:t>
            </a:r>
            <a:endParaRPr kumimoji="1" lang="en-US" altLang="ko-KR" dirty="0"/>
          </a:p>
          <a:p>
            <a:endParaRPr kumimoji="1" lang="en-US" altLang="ko-KR" dirty="0"/>
          </a:p>
          <a:p>
            <a:r>
              <a:rPr kumimoji="1" lang="en-US" altLang="ko-KR" dirty="0"/>
              <a:t>Encoder </a:t>
            </a:r>
            <a:r>
              <a:rPr kumimoji="1" lang="ko-KR" altLang="en-US" dirty="0"/>
              <a:t>네트워크를 통해 </a:t>
            </a:r>
            <a:r>
              <a:rPr kumimoji="1" lang="en-US" altLang="ko-KR" dirty="0"/>
              <a:t>sample </a:t>
            </a:r>
            <a:r>
              <a:rPr kumimoji="1" lang="ko-KR" altLang="en-US" dirty="0"/>
              <a:t>한 </a:t>
            </a:r>
            <a:r>
              <a:rPr kumimoji="1" lang="en-US" altLang="ko-KR" dirty="0"/>
              <a:t>z </a:t>
            </a:r>
            <a:r>
              <a:rPr kumimoji="1" lang="ko-KR" altLang="en-US" dirty="0"/>
              <a:t>에 대해 </a:t>
            </a:r>
            <a:r>
              <a:rPr kumimoji="1" lang="en-US" altLang="ko-KR" dirty="0" err="1"/>
              <a:t>logP</a:t>
            </a:r>
            <a:r>
              <a:rPr kumimoji="1" lang="en-US" altLang="ko-KR" dirty="0"/>
              <a:t>(X) </a:t>
            </a:r>
            <a:r>
              <a:rPr kumimoji="1" lang="ko-KR" altLang="en-US" dirty="0"/>
              <a:t>의  </a:t>
            </a:r>
            <a:r>
              <a:rPr kumimoji="1" lang="en-US" altLang="ko-KR" dirty="0"/>
              <a:t>Expectation </a:t>
            </a:r>
            <a:r>
              <a:rPr kumimoji="1" lang="ko-KR" altLang="en-US" dirty="0"/>
              <a:t>한 값</a:t>
            </a:r>
            <a:r>
              <a:rPr kumimoji="1" lang="en-US" altLang="ko-KR" dirty="0"/>
              <a:t>,</a:t>
            </a:r>
            <a:r>
              <a:rPr kumimoji="1" lang="ko-KR" altLang="en-US" dirty="0"/>
              <a:t> 즉</a:t>
            </a:r>
            <a:r>
              <a:rPr kumimoji="1" lang="en-US" altLang="ko-KR" dirty="0"/>
              <a:t>,</a:t>
            </a:r>
            <a:r>
              <a:rPr kumimoji="1" lang="ko-KR" altLang="en-US" dirty="0"/>
              <a:t> 적분한 값을 계산한다</a:t>
            </a:r>
            <a:r>
              <a:rPr kumimoji="1" lang="en-US" altLang="ko-KR" dirty="0"/>
              <a:t>.</a:t>
            </a:r>
          </a:p>
          <a:p>
            <a:endParaRPr kumimoji="1" lang="en-US" altLang="ko-Kore-KR" dirty="0"/>
          </a:p>
          <a:p>
            <a:r>
              <a:rPr kumimoji="1" lang="ko-KR" altLang="en-US" dirty="0"/>
              <a:t>그리고 이것이 가능한 이유는 </a:t>
            </a:r>
            <a:r>
              <a:rPr kumimoji="1" lang="en-US" altLang="ko-KR" dirty="0"/>
              <a:t>P(X) </a:t>
            </a:r>
            <a:r>
              <a:rPr kumimoji="1" lang="ko-KR" altLang="en-US" dirty="0"/>
              <a:t>가 </a:t>
            </a:r>
            <a:r>
              <a:rPr kumimoji="1" lang="en-US" altLang="ko-KR" dirty="0"/>
              <a:t>z </a:t>
            </a:r>
            <a:r>
              <a:rPr kumimoji="1" lang="ko-KR" altLang="en-US" dirty="0"/>
              <a:t>의 영향을 받지 않기 때문이다</a:t>
            </a:r>
            <a:r>
              <a:rPr kumimoji="1" lang="en-US" altLang="ko-KR" dirty="0"/>
              <a:t>.</a:t>
            </a:r>
          </a:p>
          <a:p>
            <a:endParaRPr kumimoji="1" lang="en-US" altLang="ko-Kore-KR" dirty="0"/>
          </a:p>
          <a:p>
            <a:r>
              <a:rPr kumimoji="1" lang="ko-Kore-KR" altLang="en-US" dirty="0"/>
              <a:t>데이터 라이클리 후드를 맥시마이즈 하고 싶기 때문에</a:t>
            </a:r>
            <a:r>
              <a:rPr kumimoji="1" lang="en-US" altLang="ko-Kore-KR" dirty="0"/>
              <a:t>, </a:t>
            </a:r>
            <a:r>
              <a:rPr kumimoji="1" lang="ko-Kore-KR" altLang="en-US" dirty="0"/>
              <a:t>이 값을 로그를 씌우고</a:t>
            </a:r>
            <a:r>
              <a:rPr kumimoji="1" lang="en-US" altLang="ko-Kore-KR" dirty="0"/>
              <a:t>,</a:t>
            </a:r>
          </a:p>
          <a:p>
            <a:endParaRPr kumimoji="1" lang="en-US" altLang="ko-Kore-KR" dirty="0"/>
          </a:p>
          <a:p>
            <a:r>
              <a:rPr kumimoji="1" lang="ko-Kore-KR" altLang="en-US" dirty="0"/>
              <a:t>기댓값 형태로 </a:t>
            </a:r>
            <a:r>
              <a:rPr kumimoji="1" lang="en-US" altLang="ko-Kore-KR" dirty="0"/>
              <a:t>z </a:t>
            </a:r>
            <a:r>
              <a:rPr kumimoji="1" lang="ko-Kore-KR" altLang="en-US" dirty="0"/>
              <a:t>가 </a:t>
            </a:r>
            <a:r>
              <a:rPr kumimoji="1" lang="en-US" altLang="ko-Kore-KR" dirty="0"/>
              <a:t>q(</a:t>
            </a:r>
            <a:r>
              <a:rPr kumimoji="1" lang="en-US" altLang="ko-Kore-KR" dirty="0" err="1"/>
              <a:t>z|X</a:t>
            </a:r>
            <a:r>
              <a:rPr kumimoji="1" lang="en-US" altLang="ko-Kore-KR" dirty="0"/>
              <a:t>) </a:t>
            </a:r>
            <a:r>
              <a:rPr kumimoji="1" lang="ko-Kore-KR" altLang="en-US" dirty="0"/>
              <a:t>인코더의 </a:t>
            </a:r>
            <a:r>
              <a:rPr kumimoji="1" lang="en-US" altLang="ko-Kore-KR" dirty="0"/>
              <a:t>distribution </a:t>
            </a:r>
            <a:r>
              <a:rPr kumimoji="1" lang="ko-Kore-KR" altLang="en-US" dirty="0"/>
              <a:t>을 따를때</a:t>
            </a:r>
            <a:r>
              <a:rPr kumimoji="1" lang="en-US" altLang="ko-Kore-KR" dirty="0"/>
              <a:t>, </a:t>
            </a:r>
            <a:r>
              <a:rPr kumimoji="1" lang="ko-Kore-KR" altLang="en-US" dirty="0"/>
              <a:t>로 식을 변환</a:t>
            </a:r>
            <a:r>
              <a:rPr kumimoji="1" lang="en-US" altLang="ko-Kore-KR" dirty="0"/>
              <a:t> </a:t>
            </a:r>
            <a:r>
              <a:rPr kumimoji="1" lang="ko-Kore-KR" altLang="en-US" dirty="0"/>
              <a:t>하였다</a:t>
            </a:r>
            <a:r>
              <a:rPr kumimoji="1" lang="en-US" altLang="ko-Kore-KR" dirty="0"/>
              <a: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17</a:t>
            </a:fld>
            <a:endParaRPr lang="ko-KR" altLang="en-US"/>
          </a:p>
        </p:txBody>
      </p:sp>
    </p:spTree>
    <p:extLst>
      <p:ext uri="{BB962C8B-B14F-4D97-AF65-F5344CB8AC3E}">
        <p14:creationId xmlns:p14="http://schemas.microsoft.com/office/powerpoint/2010/main" val="118468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Through the Bayesian rule, the expression on the right is transformed as below</a:t>
            </a:r>
          </a:p>
          <a:p>
            <a:endParaRPr kumimoji="1" lang="en-US" altLang="ko-Kore-KR" dirty="0"/>
          </a:p>
          <a:p>
            <a:r>
              <a:rPr kumimoji="1" lang="ko-Kore-KR" altLang="en-US" dirty="0"/>
              <a:t>베이시안 룰을 통해 우측의 식은 변환이 된다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18</a:t>
            </a:fld>
            <a:endParaRPr lang="ko-KR" altLang="en-US"/>
          </a:p>
        </p:txBody>
      </p:sp>
    </p:spTree>
    <p:extLst>
      <p:ext uri="{BB962C8B-B14F-4D97-AF65-F5344CB8AC3E}">
        <p14:creationId xmlns:p14="http://schemas.microsoft.com/office/powerpoint/2010/main" val="177112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Than, multiply the constant Q(</a:t>
            </a:r>
            <a:r>
              <a:rPr kumimoji="1" lang="en-US" altLang="ko-Kore-KR" dirty="0" err="1"/>
              <a:t>z|X</a:t>
            </a:r>
            <a:r>
              <a:rPr kumimoji="1" lang="en-US" altLang="ko-Kore-KR" dirty="0"/>
              <a:t>) at </a:t>
            </a:r>
            <a:r>
              <a:rPr kumimoji="1" lang="ko-Kore-KR" altLang="en-US" dirty="0"/>
              <a:t>분모와 분자</a:t>
            </a:r>
            <a:r>
              <a:rPr kumimoji="1" lang="en-US" altLang="ko-Kore-KR" dirty="0"/>
              <a:t> which changes nothing.</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19</a:t>
            </a:fld>
            <a:endParaRPr lang="ko-KR" altLang="en-US"/>
          </a:p>
        </p:txBody>
      </p:sp>
    </p:spTree>
    <p:extLst>
      <p:ext uri="{BB962C8B-B14F-4D97-AF65-F5344CB8AC3E}">
        <p14:creationId xmlns:p14="http://schemas.microsoft.com/office/powerpoint/2010/main" val="59340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Variational Autoencoder was written by </a:t>
            </a:r>
            <a:r>
              <a:rPr kumimoji="1" lang="en-US" altLang="ko-Kore-KR" dirty="0" err="1"/>
              <a:t>Kingma</a:t>
            </a:r>
            <a:r>
              <a:rPr kumimoji="1" lang="en-US" altLang="ko-Kore-KR" dirty="0"/>
              <a:t> </a:t>
            </a:r>
          </a:p>
          <a:p>
            <a:r>
              <a:rPr kumimoji="1" lang="en-US" altLang="ko-Kore-KR" dirty="0"/>
              <a:t>It is generative model and also stacked autoencoder</a:t>
            </a:r>
          </a:p>
          <a:p>
            <a:r>
              <a:rPr kumimoji="1" lang="en-US" altLang="ko-Kore-KR" dirty="0"/>
              <a:t>It based on variational approximation.</a:t>
            </a:r>
          </a:p>
          <a:p>
            <a:endParaRPr kumimoji="1" lang="en-US" altLang="ko-Kore-KR" dirty="0"/>
          </a:p>
          <a:p>
            <a:r>
              <a:rPr kumimoji="1" lang="en-US" altLang="ko-Kore-KR" dirty="0"/>
              <a:t>Variational approximation term is like below.</a:t>
            </a:r>
          </a:p>
          <a:p>
            <a:r>
              <a:rPr kumimoji="1" lang="en-US" altLang="ko-Kore-KR" dirty="0"/>
              <a:t>variational methods define a lower bound</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a:t>
            </a:fld>
            <a:endParaRPr lang="ko-KR" altLang="en-US"/>
          </a:p>
        </p:txBody>
      </p:sp>
    </p:spTree>
    <p:extLst>
      <p:ext uri="{BB962C8B-B14F-4D97-AF65-F5344CB8AC3E}">
        <p14:creationId xmlns:p14="http://schemas.microsoft.com/office/powerpoint/2010/main" val="2187708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Then by the logarithms the</a:t>
            </a:r>
            <a:r>
              <a:rPr kumimoji="1" lang="ko-Kore-KR" altLang="en-US" dirty="0"/>
              <a:t> </a:t>
            </a:r>
            <a:r>
              <a:rPr kumimoji="1" lang="en-US" altLang="ko-KR" dirty="0"/>
              <a:t>equation have changed.</a:t>
            </a:r>
          </a:p>
          <a:p>
            <a:endParaRPr kumimoji="1" lang="en-US" altLang="ko-Kore-KR" dirty="0"/>
          </a:p>
          <a:p>
            <a:r>
              <a:rPr kumimoji="1" lang="en-US" altLang="ko-Kore-KR" dirty="0"/>
              <a:t>For now we need KL divergence.</a:t>
            </a:r>
          </a:p>
          <a:p>
            <a:r>
              <a:rPr kumimoji="1" lang="en-US" altLang="ko-Kore-KR" dirty="0"/>
              <a:t>The KL divergence </a:t>
            </a:r>
            <a:r>
              <a:rPr kumimoji="1" lang="en-US" altLang="ko-Kore-KR" sz="1200" dirty="0">
                <a:latin typeface="+mj-lt"/>
              </a:rPr>
              <a:t>is often used to compare mathematically how similar these two pdf are</a:t>
            </a:r>
          </a:p>
          <a:p>
            <a:endParaRPr kumimoji="1" lang="en-US" altLang="ko-Kore-KR" sz="1200" dirty="0">
              <a:latin typeface="+mj-lt"/>
            </a:endParaRPr>
          </a:p>
          <a:p>
            <a:r>
              <a:rPr kumimoji="1" lang="en-US" altLang="ko-Kore-KR" sz="1200" dirty="0">
                <a:latin typeface="+mj-lt"/>
              </a:rPr>
              <a:t>The KL divergence can take on values in 0 to infinite.</a:t>
            </a:r>
          </a:p>
          <a:p>
            <a:endParaRPr kumimoji="1" lang="en-US" altLang="ko-Kore-KR" sz="1200" dirty="0">
              <a:latin typeface="+mj-lt"/>
            </a:endParaRPr>
          </a:p>
          <a:p>
            <a:r>
              <a:rPr kumimoji="1" lang="en-US" altLang="ko-Kore-KR" sz="1200" dirty="0">
                <a:latin typeface="+mj-lt"/>
              </a:rPr>
              <a:t>The term of KL divergence is like this.</a:t>
            </a:r>
          </a:p>
          <a:p>
            <a:endParaRPr kumimoji="1" lang="en-US" altLang="ko-Kore-KR" sz="1200" dirty="0">
              <a:latin typeface="+mj-lt"/>
            </a:endParaRPr>
          </a:p>
          <a:p>
            <a:r>
              <a:rPr kumimoji="1" lang="en-US" altLang="ko-Kore-KR" sz="1200" dirty="0">
                <a:latin typeface="+mj-lt"/>
              </a:rPr>
              <a:t>So look at the equation again then, we notice that there is some log terms that we can transform to KL term</a:t>
            </a:r>
            <a:endParaRPr kumimoji="1" lang="ko-Kore-KR" altLang="en-US"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20</a:t>
            </a:fld>
            <a:endParaRPr lang="ko-KR" altLang="en-US"/>
          </a:p>
        </p:txBody>
      </p:sp>
    </p:spTree>
    <p:extLst>
      <p:ext uri="{BB962C8B-B14F-4D97-AF65-F5344CB8AC3E}">
        <p14:creationId xmlns:p14="http://schemas.microsoft.com/office/powerpoint/2010/main" val="1112881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changed log term to KL term</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21</a:t>
            </a:fld>
            <a:endParaRPr lang="ko-KR" altLang="en-US"/>
          </a:p>
        </p:txBody>
      </p:sp>
    </p:spTree>
    <p:extLst>
      <p:ext uri="{BB962C8B-B14F-4D97-AF65-F5344CB8AC3E}">
        <p14:creationId xmlns:p14="http://schemas.microsoft.com/office/powerpoint/2010/main" val="1972168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Express how different the actual distribution of p(z) and q(</a:t>
            </a:r>
            <a:r>
              <a:rPr kumimoji="1" lang="en" altLang="ko-Kore-KR" dirty="0" err="1"/>
              <a:t>z|x</a:t>
            </a:r>
            <a:r>
              <a:rPr kumimoji="1" lang="en" altLang="ko-Kore-KR" dirty="0"/>
              <a:t>) is from the distribution predicted by the encoder</a:t>
            </a:r>
          </a:p>
          <a:p>
            <a:r>
              <a:rPr kumimoji="1" lang="en" altLang="ko-Kore-KR" dirty="0"/>
              <a:t>Assumed that p(z) is a Gaussian, </a:t>
            </a:r>
          </a:p>
          <a:p>
            <a:r>
              <a:rPr kumimoji="1" lang="en" altLang="ko-Kore-KR" dirty="0"/>
              <a:t>But, What the encoder predicted could not follow Gaussian Pdf.</a:t>
            </a:r>
          </a:p>
          <a:p>
            <a:r>
              <a:rPr kumimoji="1" lang="en" altLang="ko-Kore-KR" dirty="0"/>
              <a:t>However, what </a:t>
            </a:r>
            <a:r>
              <a:rPr kumimoji="1" lang="en" altLang="ko-Kore-KR" dirty="0" err="1"/>
              <a:t>dKL</a:t>
            </a:r>
            <a:r>
              <a:rPr kumimoji="1" lang="en" altLang="ko-Kore-KR" dirty="0"/>
              <a:t> means is a regularize term that expresses how close the prediction is to Gaussian, and through training it is the dissecting the objective. I’ll explain about it after.</a:t>
            </a:r>
          </a:p>
          <a:p>
            <a:endParaRPr kumimoji="1" lang="en" altLang="ko-Kore-KR" dirty="0"/>
          </a:p>
          <a:p>
            <a:r>
              <a:rPr kumimoji="1" lang="en" altLang="ko-Kore-KR" dirty="0"/>
              <a:t>p(z) </a:t>
            </a:r>
            <a:r>
              <a:rPr kumimoji="1" lang="ko-KR" altLang="en-US" dirty="0"/>
              <a:t>와 </a:t>
            </a:r>
            <a:r>
              <a:rPr kumimoji="1" lang="en" altLang="ko-Kore-KR" dirty="0"/>
              <a:t>q(</a:t>
            </a:r>
            <a:r>
              <a:rPr kumimoji="1" lang="en" altLang="ko-Kore-KR" dirty="0" err="1"/>
              <a:t>z|x</a:t>
            </a:r>
            <a:r>
              <a:rPr kumimoji="1" lang="en" altLang="ko-Kore-KR" dirty="0"/>
              <a:t>) </a:t>
            </a:r>
            <a:r>
              <a:rPr kumimoji="1" lang="ko-KR" altLang="en-US" dirty="0"/>
              <a:t>실제 </a:t>
            </a:r>
            <a:r>
              <a:rPr kumimoji="1" lang="en" altLang="ko-Kore-KR" dirty="0"/>
              <a:t>distribution </a:t>
            </a:r>
            <a:r>
              <a:rPr kumimoji="1" lang="ko-KR" altLang="en-US" dirty="0"/>
              <a:t>과 인코더가 예측한 </a:t>
            </a:r>
            <a:r>
              <a:rPr kumimoji="1" lang="en" altLang="ko-Kore-KR" dirty="0"/>
              <a:t>distribution </a:t>
            </a:r>
            <a:r>
              <a:rPr kumimoji="1" lang="ko-KR" altLang="en-US" dirty="0"/>
              <a:t>이 얼마나 </a:t>
            </a:r>
            <a:r>
              <a:rPr kumimoji="1" lang="ko-KR" altLang="en-US" dirty="0" err="1"/>
              <a:t>다른가</a:t>
            </a:r>
            <a:r>
              <a:rPr kumimoji="1" lang="ko-KR" altLang="en-US" dirty="0"/>
              <a:t> </a:t>
            </a:r>
            <a:r>
              <a:rPr kumimoji="1" lang="ko-KR" altLang="en-US" dirty="0" err="1"/>
              <a:t>를</a:t>
            </a:r>
            <a:r>
              <a:rPr kumimoji="1" lang="ko-KR" altLang="en-US" dirty="0"/>
              <a:t> 표현</a:t>
            </a:r>
          </a:p>
          <a:p>
            <a:r>
              <a:rPr kumimoji="1" lang="en" altLang="ko-Kore-KR" dirty="0"/>
              <a:t>p(z) </a:t>
            </a:r>
            <a:r>
              <a:rPr kumimoji="1" lang="ko-KR" altLang="en-US" dirty="0"/>
              <a:t>는 </a:t>
            </a:r>
            <a:r>
              <a:rPr kumimoji="1" lang="ko-KR" altLang="en-US" dirty="0" err="1"/>
              <a:t>가우시안</a:t>
            </a:r>
            <a:r>
              <a:rPr kumimoji="1" lang="ko-KR" altLang="en-US" dirty="0"/>
              <a:t> 이라고</a:t>
            </a:r>
            <a:r>
              <a:rPr kumimoji="1" lang="en-US" altLang="ko-KR" dirty="0"/>
              <a:t>, </a:t>
            </a:r>
            <a:r>
              <a:rPr kumimoji="1" lang="ko-KR" altLang="en-US" dirty="0"/>
              <a:t>가정을 해봤으니</a:t>
            </a:r>
          </a:p>
          <a:p>
            <a:r>
              <a:rPr kumimoji="1" lang="ko-KR" altLang="en-US" dirty="0"/>
              <a:t>인코더가 </a:t>
            </a:r>
            <a:r>
              <a:rPr kumimoji="1" lang="ko-KR" altLang="en-US" dirty="0" err="1"/>
              <a:t>예측한것이</a:t>
            </a:r>
            <a:r>
              <a:rPr kumimoji="1" lang="ko-KR" altLang="en-US" dirty="0"/>
              <a:t> </a:t>
            </a:r>
            <a:r>
              <a:rPr kumimoji="1" lang="ko-KR" altLang="en-US" dirty="0" err="1"/>
              <a:t>가우시안</a:t>
            </a:r>
            <a:r>
              <a:rPr kumimoji="1" lang="ko-KR" altLang="en-US" dirty="0"/>
              <a:t> </a:t>
            </a:r>
            <a:r>
              <a:rPr kumimoji="1" lang="en" altLang="ko-Kore-KR" dirty="0"/>
              <a:t>Pdf </a:t>
            </a:r>
            <a:r>
              <a:rPr kumimoji="1" lang="ko-KR" altLang="en-US" dirty="0"/>
              <a:t>일 리 없다</a:t>
            </a:r>
            <a:r>
              <a:rPr kumimoji="1" lang="en-US" altLang="ko-KR" dirty="0"/>
              <a:t>.</a:t>
            </a:r>
          </a:p>
          <a:p>
            <a:r>
              <a:rPr kumimoji="1" lang="ko-KR" altLang="en-US" dirty="0"/>
              <a:t>그러나</a:t>
            </a:r>
            <a:r>
              <a:rPr kumimoji="1" lang="en-US" altLang="ko-KR" dirty="0"/>
              <a:t>, </a:t>
            </a:r>
            <a:r>
              <a:rPr kumimoji="1" lang="en" altLang="ko-Kore-KR" dirty="0" err="1"/>
              <a:t>dKL</a:t>
            </a:r>
            <a:r>
              <a:rPr kumimoji="1" lang="ko-KR" altLang="en-US" dirty="0"/>
              <a:t>이 </a:t>
            </a:r>
            <a:r>
              <a:rPr kumimoji="1" lang="ko-KR" altLang="en-US" dirty="0" err="1"/>
              <a:t>의미하는것은</a:t>
            </a:r>
            <a:r>
              <a:rPr kumimoji="1" lang="ko-KR" altLang="en-US" dirty="0"/>
              <a:t> </a:t>
            </a:r>
            <a:r>
              <a:rPr kumimoji="1" lang="ko-KR" altLang="en-US" dirty="0" err="1"/>
              <a:t>예측한것이</a:t>
            </a:r>
            <a:r>
              <a:rPr kumimoji="1" lang="ko-KR" altLang="en-US" dirty="0"/>
              <a:t> </a:t>
            </a:r>
            <a:r>
              <a:rPr kumimoji="1" lang="ko-KR" altLang="en-US" dirty="0" err="1"/>
              <a:t>가우시안으로</a:t>
            </a:r>
            <a:r>
              <a:rPr kumimoji="1" lang="ko-KR" altLang="en-US" dirty="0"/>
              <a:t> 얼마나 가까워지는가 </a:t>
            </a:r>
            <a:r>
              <a:rPr kumimoji="1" lang="ko-KR" altLang="en-US" dirty="0" err="1"/>
              <a:t>를</a:t>
            </a:r>
            <a:r>
              <a:rPr kumimoji="1" lang="ko-KR" altLang="en-US" dirty="0"/>
              <a:t> 표현한 </a:t>
            </a:r>
            <a:r>
              <a:rPr kumimoji="1" lang="en" altLang="ko-Kore-KR" dirty="0"/>
              <a:t>regularize term</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22</a:t>
            </a:fld>
            <a:endParaRPr lang="ko-KR" altLang="en-US"/>
          </a:p>
        </p:txBody>
      </p:sp>
    </p:spTree>
    <p:extLst>
      <p:ext uri="{BB962C8B-B14F-4D97-AF65-F5344CB8AC3E}">
        <p14:creationId xmlns:p14="http://schemas.microsoft.com/office/powerpoint/2010/main" val="3958189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ore-KR" altLang="en-US" sz="1200" dirty="0"/>
              <a:t>Since dKL</a:t>
            </a:r>
            <a:r>
              <a:rPr lang="en-US" altLang="ko-Kore-KR" sz="1200" dirty="0"/>
              <a:t> term</a:t>
            </a:r>
            <a:r>
              <a:rPr lang="ko-Kore-KR" altLang="en-US" sz="1200" dirty="0"/>
              <a:t> is larger when it is different, maximizing log</a:t>
            </a:r>
            <a:r>
              <a:rPr lang="en-US" altLang="ko-Kore-KR" sz="1200" dirty="0"/>
              <a:t>P</a:t>
            </a:r>
            <a:r>
              <a:rPr lang="ko-Kore-KR" altLang="en-US" sz="1200" dirty="0"/>
              <a:t>(</a:t>
            </a:r>
            <a:r>
              <a:rPr lang="en-US" altLang="ko-Kore-KR" sz="1200" dirty="0"/>
              <a:t>X</a:t>
            </a:r>
            <a:r>
              <a:rPr lang="ko-Kore-KR" altLang="en-US" sz="1200" dirty="0"/>
              <a:t>) means minimizing </a:t>
            </a:r>
            <a:endParaRPr lang="en-US" altLang="ko-Kore-KR" sz="1200" dirty="0"/>
          </a:p>
          <a:p>
            <a:r>
              <a:rPr lang="ko-Kore-KR" altLang="en-US" sz="1200" dirty="0"/>
              <a:t>this equation, </a:t>
            </a:r>
            <a:endParaRPr lang="en-US" altLang="ko-Kore-KR" sz="1200" dirty="0"/>
          </a:p>
          <a:p>
            <a:r>
              <a:rPr lang="ko-Kore-KR" altLang="en-US" sz="1200" dirty="0"/>
              <a:t>and minimizing it means that </a:t>
            </a:r>
            <a:r>
              <a:rPr lang="en-US" altLang="ko-Kore-KR" sz="1200" dirty="0"/>
              <a:t>Q</a:t>
            </a:r>
            <a:r>
              <a:rPr lang="ko-Kore-KR" altLang="en-US" sz="1200" dirty="0"/>
              <a:t>(z|</a:t>
            </a:r>
            <a:r>
              <a:rPr lang="en-US" altLang="ko-Kore-KR" sz="1200" dirty="0"/>
              <a:t>X</a:t>
            </a:r>
            <a:r>
              <a:rPr lang="ko-Kore-KR" altLang="en-US" sz="1200" dirty="0"/>
              <a:t>) and </a:t>
            </a:r>
            <a:r>
              <a:rPr lang="en-US" altLang="ko-Kore-KR" sz="1200" dirty="0"/>
              <a:t>P</a:t>
            </a:r>
            <a:r>
              <a:rPr lang="ko-Kore-KR" altLang="en-US" sz="1200" dirty="0"/>
              <a:t>(z) become similar. </a:t>
            </a:r>
            <a:endParaRPr lang="en-US" altLang="ko-Kore-KR" sz="1200" dirty="0"/>
          </a:p>
          <a:p>
            <a:r>
              <a:rPr lang="ko-Kore-KR" altLang="en-US" sz="1200" dirty="0"/>
              <a:t>This will cause the encoder</a:t>
            </a:r>
            <a:r>
              <a:rPr lang="en-US" altLang="ko-Kore-KR" sz="1200" dirty="0"/>
              <a:t> to make approximate posterior distribution close to prior</a:t>
            </a:r>
            <a:endParaRPr lang="ko-Kore-KR" altLang="en-US" sz="1200" dirty="0"/>
          </a:p>
          <a:p>
            <a:endParaRPr kumimoji="1" lang="en-US" altLang="ko-Kore-KR" dirty="0"/>
          </a:p>
          <a:p>
            <a:r>
              <a:rPr kumimoji="1" lang="en-US" altLang="ko-KR" dirty="0"/>
              <a:t>-</a:t>
            </a:r>
            <a:r>
              <a:rPr kumimoji="1" lang="ko-KR" altLang="en-US" dirty="0"/>
              <a:t>가 붙어있고</a:t>
            </a:r>
            <a:r>
              <a:rPr kumimoji="1" lang="en-US" altLang="ko-KR" dirty="0"/>
              <a:t>, </a:t>
            </a:r>
            <a:r>
              <a:rPr kumimoji="1" lang="ko-KR" altLang="en-US" dirty="0"/>
              <a:t>다르면 다를수록 </a:t>
            </a:r>
            <a:r>
              <a:rPr kumimoji="1" lang="en" altLang="ko-Kore-KR" dirty="0" err="1"/>
              <a:t>dKL</a:t>
            </a:r>
            <a:r>
              <a:rPr kumimoji="1" lang="en" altLang="ko-Kore-KR" dirty="0"/>
              <a:t> </a:t>
            </a:r>
            <a:r>
              <a:rPr kumimoji="1" lang="ko-KR" altLang="en-US" dirty="0"/>
              <a:t>이 큰 값이므로</a:t>
            </a:r>
            <a:r>
              <a:rPr kumimoji="1" lang="en-US" altLang="ko-KR" dirty="0"/>
              <a:t>,  </a:t>
            </a:r>
            <a:r>
              <a:rPr kumimoji="1" lang="en" altLang="ko-Kore-KR" dirty="0" err="1"/>
              <a:t>logp</a:t>
            </a:r>
            <a:r>
              <a:rPr kumimoji="1" lang="en" altLang="ko-Kore-KR" dirty="0"/>
              <a:t>(</a:t>
            </a:r>
            <a:r>
              <a:rPr kumimoji="1" lang="en" altLang="ko-Kore-KR" dirty="0" err="1"/>
              <a:t>x^i</a:t>
            </a:r>
            <a:r>
              <a:rPr kumimoji="1" lang="en" altLang="ko-Kore-KR" dirty="0"/>
              <a:t>) </a:t>
            </a:r>
            <a:r>
              <a:rPr kumimoji="1" lang="ko-KR" altLang="en-US" dirty="0" err="1"/>
              <a:t>를</a:t>
            </a:r>
            <a:r>
              <a:rPr kumimoji="1" lang="ko-KR" altLang="en-US" dirty="0"/>
              <a:t> </a:t>
            </a:r>
            <a:r>
              <a:rPr kumimoji="1" lang="ko-KR" altLang="en-US" dirty="0" err="1"/>
              <a:t>맥시마ㄹ이즈</a:t>
            </a:r>
            <a:r>
              <a:rPr kumimoji="1" lang="ko-KR" altLang="en-US" dirty="0"/>
              <a:t> 한다는 것은 이 수식을 </a:t>
            </a:r>
            <a:r>
              <a:rPr kumimoji="1" lang="ko-KR" altLang="en-US" dirty="0" err="1"/>
              <a:t>미니마이즈</a:t>
            </a:r>
            <a:r>
              <a:rPr kumimoji="1" lang="ko-KR" altLang="en-US" dirty="0"/>
              <a:t> 한다는 것이고 얘를 </a:t>
            </a:r>
            <a:r>
              <a:rPr kumimoji="1" lang="ko-KR" altLang="en-US" dirty="0" err="1"/>
              <a:t>미니마이즈</a:t>
            </a:r>
            <a:r>
              <a:rPr kumimoji="1" lang="ko-KR" altLang="en-US" dirty="0"/>
              <a:t> 한다는 것은</a:t>
            </a:r>
            <a:r>
              <a:rPr kumimoji="1" lang="en-US" altLang="ko-KR" dirty="0"/>
              <a:t>, </a:t>
            </a:r>
            <a:r>
              <a:rPr kumimoji="1" lang="en" altLang="ko-Kore-KR" dirty="0"/>
              <a:t>q(</a:t>
            </a:r>
            <a:r>
              <a:rPr kumimoji="1" lang="en" altLang="ko-Kore-KR" dirty="0" err="1"/>
              <a:t>z|x</a:t>
            </a:r>
            <a:r>
              <a:rPr kumimoji="1" lang="en" altLang="ko-Kore-KR" dirty="0"/>
              <a:t>) </a:t>
            </a:r>
            <a:r>
              <a:rPr kumimoji="1" lang="ko-KR" altLang="en-US" dirty="0"/>
              <a:t>와 </a:t>
            </a:r>
            <a:r>
              <a:rPr kumimoji="1" lang="en" altLang="ko-Kore-KR" dirty="0"/>
              <a:t>p(z) </a:t>
            </a:r>
            <a:r>
              <a:rPr kumimoji="1" lang="ko-KR" altLang="en-US" dirty="0"/>
              <a:t>가 비슷하게 되어간다</a:t>
            </a:r>
            <a:r>
              <a:rPr kumimoji="1" lang="en-US" altLang="ko-KR" dirty="0"/>
              <a:t>. </a:t>
            </a:r>
            <a:r>
              <a:rPr kumimoji="1" lang="ko-KR" altLang="en-US" dirty="0"/>
              <a:t>라는 의미다</a:t>
            </a:r>
            <a:r>
              <a:rPr kumimoji="1" lang="en-US" altLang="ko-KR" dirty="0"/>
              <a:t>. </a:t>
            </a:r>
            <a:r>
              <a:rPr kumimoji="1" lang="ko-KR" altLang="en-US" dirty="0"/>
              <a:t>이는 </a:t>
            </a:r>
            <a:r>
              <a:rPr kumimoji="1" lang="en-US" altLang="ko-KR" dirty="0"/>
              <a:t>, </a:t>
            </a:r>
            <a:r>
              <a:rPr kumimoji="1" lang="en" altLang="ko-Kore-KR" dirty="0"/>
              <a:t>prior </a:t>
            </a:r>
            <a:r>
              <a:rPr kumimoji="1" lang="ko-KR" altLang="en-US" dirty="0"/>
              <a:t>로 </a:t>
            </a:r>
            <a:r>
              <a:rPr kumimoji="1" lang="en" altLang="ko-Kore-KR" dirty="0"/>
              <a:t>p(z) prior </a:t>
            </a:r>
            <a:r>
              <a:rPr kumimoji="1" lang="ko-KR" altLang="en-US" dirty="0"/>
              <a:t>로 인코더가 </a:t>
            </a:r>
            <a:r>
              <a:rPr kumimoji="1" lang="en" altLang="ko-Kore-KR" dirty="0"/>
              <a:t>z distribution </a:t>
            </a:r>
            <a:r>
              <a:rPr kumimoji="1" lang="ko-KR" altLang="en-US" dirty="0"/>
              <a:t>을 예측하도록 될 것이다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23</a:t>
            </a:fld>
            <a:endParaRPr lang="ko-KR" altLang="en-US"/>
          </a:p>
        </p:txBody>
      </p:sp>
    </p:spTree>
    <p:extLst>
      <p:ext uri="{BB962C8B-B14F-4D97-AF65-F5344CB8AC3E}">
        <p14:creationId xmlns:p14="http://schemas.microsoft.com/office/powerpoint/2010/main" val="207767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dirty="0"/>
              <a:t>this term means, Reconstruct the input data, and it shows how</a:t>
            </a:r>
            <a:r>
              <a:rPr lang="en" altLang="ko-Kore-KR" sz="1200" b="0" i="0" u="none" strike="noStrike" dirty="0">
                <a:solidFill>
                  <a:srgbClr val="000000"/>
                </a:solidFill>
                <a:effectLst/>
                <a:latin typeface="noto"/>
              </a:rPr>
              <a:t> likely it is to be from z</a:t>
            </a:r>
            <a:endParaRPr lang="ko-Kore-KR" altLang="en-US" sz="1200" dirty="0"/>
          </a:p>
          <a:p>
            <a:endParaRPr kumimoji="1" lang="en-US" altLang="ko-Kore-KR" dirty="0"/>
          </a:p>
          <a:p>
            <a:endParaRPr kumimoji="1" lang="en-US" altLang="ko-Kore-KR" dirty="0"/>
          </a:p>
          <a:p>
            <a:r>
              <a:rPr kumimoji="1" lang="en-US" altLang="ko-Kore-KR" dirty="0"/>
              <a:t>Decoder network gives P(</a:t>
            </a:r>
            <a:r>
              <a:rPr kumimoji="1" lang="en-US" altLang="ko-Kore-KR" dirty="0" err="1"/>
              <a:t>X|z</a:t>
            </a:r>
            <a:r>
              <a:rPr kumimoji="1" lang="en-US" altLang="ko-Kore-KR" dirty="0"/>
              <a:t>), can compute estimate of this term through sampling.</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24</a:t>
            </a:fld>
            <a:endParaRPr lang="ko-KR" altLang="en-US"/>
          </a:p>
        </p:txBody>
      </p:sp>
    </p:spTree>
    <p:extLst>
      <p:ext uri="{BB962C8B-B14F-4D97-AF65-F5344CB8AC3E}">
        <p14:creationId xmlns:p14="http://schemas.microsoft.com/office/powerpoint/2010/main" val="574992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Since </a:t>
            </a:r>
            <a:r>
              <a:rPr kumimoji="1" lang="en" altLang="ko-Kore-KR" dirty="0" err="1"/>
              <a:t>dKL</a:t>
            </a:r>
            <a:r>
              <a:rPr kumimoji="1" lang="en" altLang="ko-Kore-KR" dirty="0"/>
              <a:t> is always greater than or equal to 0,, the front blue box becomes lower bound.</a:t>
            </a:r>
          </a:p>
          <a:p>
            <a:endParaRPr kumimoji="1" lang="en" altLang="ko-Kore-KR" dirty="0"/>
          </a:p>
          <a:p>
            <a:r>
              <a:rPr kumimoji="1" lang="en" altLang="ko-Kore-KR" dirty="0"/>
              <a:t>So, maximizing </a:t>
            </a:r>
            <a:r>
              <a:rPr kumimoji="1" lang="en" altLang="ko-Kore-KR" dirty="0" err="1"/>
              <a:t>logP</a:t>
            </a:r>
            <a:r>
              <a:rPr kumimoji="1" lang="en" altLang="ko-Kore-KR" dirty="0"/>
              <a:t> in a mathematical sense is maximizing the lower bound </a:t>
            </a:r>
          </a:p>
          <a:p>
            <a:endParaRPr kumimoji="1" lang="en" altLang="ko-Kore-KR" dirty="0"/>
          </a:p>
          <a:p>
            <a:r>
              <a:rPr kumimoji="1" lang="en" altLang="ko-Kore-KR" dirty="0"/>
              <a:t>The Maximum Likely Hood process becomes the process of maximizing the lower bound.</a:t>
            </a:r>
          </a:p>
          <a:p>
            <a:endParaRPr kumimoji="1" lang="en" altLang="ko-Kore-KR" dirty="0"/>
          </a:p>
          <a:p>
            <a:r>
              <a:rPr kumimoji="1" lang="en" altLang="ko-Kore-KR" dirty="0"/>
              <a:t>but </a:t>
            </a:r>
            <a:r>
              <a:rPr kumimoji="1" lang="en" altLang="ko-Kore-KR" dirty="0" err="1"/>
              <a:t>dKL</a:t>
            </a:r>
            <a:r>
              <a:rPr kumimoji="1" lang="en" altLang="ko-Kore-KR" dirty="0"/>
              <a:t> </a:t>
            </a:r>
            <a:r>
              <a:rPr kumimoji="1" lang="ko-KR" altLang="en-US" dirty="0"/>
              <a:t>은 항상 </a:t>
            </a:r>
            <a:r>
              <a:rPr kumimoji="1" lang="en-US" altLang="ko-KR" dirty="0"/>
              <a:t>0 </a:t>
            </a:r>
            <a:r>
              <a:rPr kumimoji="1" lang="ko-KR" altLang="en-US" dirty="0"/>
              <a:t>이상 그러므로 앞의 푸른 박스가 </a:t>
            </a:r>
            <a:r>
              <a:rPr kumimoji="1" lang="ko-KR" altLang="en-US" dirty="0" err="1"/>
              <a:t>로우어</a:t>
            </a:r>
            <a:r>
              <a:rPr kumimoji="1" lang="ko-KR" altLang="en-US" dirty="0"/>
              <a:t> 바운드가 된다</a:t>
            </a:r>
            <a:r>
              <a:rPr kumimoji="1" lang="en-US" altLang="ko-KR" dirty="0"/>
              <a:t>.</a:t>
            </a:r>
          </a:p>
          <a:p>
            <a:endParaRPr kumimoji="1" lang="en-US" altLang="ko-KR" dirty="0"/>
          </a:p>
          <a:p>
            <a:r>
              <a:rPr kumimoji="1" lang="ko-KR" altLang="en-US" dirty="0"/>
              <a:t>그렇다면</a:t>
            </a:r>
            <a:r>
              <a:rPr kumimoji="1" lang="en-US" altLang="ko-KR" dirty="0"/>
              <a:t>, </a:t>
            </a:r>
            <a:r>
              <a:rPr kumimoji="1" lang="ko-KR" altLang="en-US" dirty="0"/>
              <a:t>수학적 의미 상으로 </a:t>
            </a:r>
            <a:r>
              <a:rPr kumimoji="1" lang="en" altLang="ko-Kore-KR" dirty="0" err="1"/>
              <a:t>logp</a:t>
            </a:r>
            <a:r>
              <a:rPr kumimoji="1" lang="en" altLang="ko-Kore-KR" dirty="0"/>
              <a:t> </a:t>
            </a:r>
            <a:r>
              <a:rPr kumimoji="1" lang="ko-KR" altLang="en-US" dirty="0" err="1"/>
              <a:t>를</a:t>
            </a:r>
            <a:r>
              <a:rPr kumimoji="1" lang="ko-KR" altLang="en-US" dirty="0"/>
              <a:t> </a:t>
            </a:r>
            <a:r>
              <a:rPr kumimoji="1" lang="ko-KR" altLang="en-US" dirty="0" err="1"/>
              <a:t>맥시마이즈</a:t>
            </a:r>
            <a:r>
              <a:rPr kumimoji="1" lang="ko-KR" altLang="en-US" dirty="0"/>
              <a:t> 하는 것은 </a:t>
            </a:r>
            <a:r>
              <a:rPr kumimoji="1" lang="ko-KR" altLang="en-US" dirty="0" err="1"/>
              <a:t>로우어</a:t>
            </a:r>
            <a:r>
              <a:rPr kumimoji="1" lang="ko-KR" altLang="en-US" dirty="0"/>
              <a:t> 바운드를 </a:t>
            </a:r>
            <a:r>
              <a:rPr kumimoji="1" lang="ko-KR" altLang="en-US" dirty="0" err="1"/>
              <a:t>맥시마이즈</a:t>
            </a:r>
            <a:r>
              <a:rPr kumimoji="1" lang="ko-KR" altLang="en-US" dirty="0"/>
              <a:t> 하는 것으로 </a:t>
            </a:r>
          </a:p>
          <a:p>
            <a:endParaRPr kumimoji="1" lang="ko-KR" altLang="en-US" dirty="0"/>
          </a:p>
          <a:p>
            <a:r>
              <a:rPr lang="en" altLang="ko-Kore-KR" b="0" i="0" u="none" strike="noStrike" dirty="0">
                <a:solidFill>
                  <a:srgbClr val="000000"/>
                </a:solidFill>
                <a:effectLst/>
                <a:latin typeface="noto"/>
              </a:rPr>
              <a:t>Maximum Likely Hood </a:t>
            </a:r>
            <a:r>
              <a:rPr lang="ko-KR" altLang="en-US" b="0" i="0" u="none" strike="noStrike" dirty="0">
                <a:solidFill>
                  <a:srgbClr val="000000"/>
                </a:solidFill>
                <a:effectLst/>
                <a:latin typeface="noto"/>
              </a:rPr>
              <a:t>공정은 </a:t>
            </a:r>
            <a:r>
              <a:rPr lang="ko-KR" altLang="en-US" b="0" i="0" u="none" strike="noStrike" dirty="0" err="1">
                <a:solidFill>
                  <a:srgbClr val="000000"/>
                </a:solidFill>
                <a:effectLst/>
                <a:latin typeface="noto"/>
              </a:rPr>
              <a:t>하한값을</a:t>
            </a:r>
            <a:r>
              <a:rPr lang="ko-KR" altLang="en-US" b="0" i="0" u="none" strike="noStrike" dirty="0">
                <a:solidFill>
                  <a:srgbClr val="000000"/>
                </a:solidFill>
                <a:effectLst/>
                <a:latin typeface="noto"/>
              </a:rPr>
              <a:t> 최대화하는 공정이 됩니다</a:t>
            </a:r>
            <a:r>
              <a:rPr lang="en-US" altLang="ko-KR" b="0" i="0" u="none" strike="noStrike" dirty="0">
                <a:solidFill>
                  <a:srgbClr val="000000"/>
                </a:solidFill>
                <a:effectLst/>
                <a:latin typeface="noto"/>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25</a:t>
            </a:fld>
            <a:endParaRPr lang="ko-KR" altLang="en-US"/>
          </a:p>
        </p:txBody>
      </p:sp>
    </p:spTree>
    <p:extLst>
      <p:ext uri="{BB962C8B-B14F-4D97-AF65-F5344CB8AC3E}">
        <p14:creationId xmlns:p14="http://schemas.microsoft.com/office/powerpoint/2010/main" val="2763976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로어 바운드를 증가시키는 방식으로 학습을 시킨다</a:t>
            </a:r>
            <a:r>
              <a:rPr kumimoji="1" lang="en-US" altLang="ko-Kore-KR" dirty="0"/>
              <a:t>.</a:t>
            </a:r>
          </a:p>
          <a:p>
            <a:endParaRPr kumimoji="1" lang="en-US" altLang="ko-Kore-KR" dirty="0"/>
          </a:p>
          <a:p>
            <a:r>
              <a:rPr kumimoji="1" lang="en-US" altLang="ko-KR" dirty="0"/>
              <a:t>For explanation of Variational approximation bring </a:t>
            </a:r>
            <a:r>
              <a:rPr kumimoji="1" lang="en-US" altLang="ko-KR" dirty="0" err="1"/>
              <a:t>P_theta</a:t>
            </a:r>
            <a:r>
              <a:rPr kumimoji="1" lang="en-US" altLang="ko-KR" dirty="0"/>
              <a:t> and </a:t>
            </a:r>
            <a:r>
              <a:rPr kumimoji="1" lang="en-US" altLang="ko-KR" dirty="0" err="1"/>
              <a:t>Q_pi</a:t>
            </a:r>
            <a:r>
              <a:rPr kumimoji="1" lang="en-US" altLang="ko-KR" dirty="0"/>
              <a:t> back to life.</a:t>
            </a:r>
            <a:endParaRPr kumimoji="1" lang="en-US" altLang="ko-Kore-KR" dirty="0"/>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L term means a lower bound</a:t>
            </a:r>
          </a:p>
          <a:p>
            <a:endParaRPr kumimoji="1" lang="en-US" altLang="ko-KR" dirty="0"/>
          </a:p>
          <a:p>
            <a:r>
              <a:rPr kumimoji="1" lang="en-US" altLang="ko-KR" dirty="0" err="1"/>
              <a:t>logP</a:t>
            </a:r>
            <a:r>
              <a:rPr kumimoji="1" lang="en-US" altLang="ko-KR" dirty="0"/>
              <a:t>(X) is larger than the L term.</a:t>
            </a:r>
          </a:p>
          <a:p>
            <a:endParaRPr kumimoji="1" lang="en-US" altLang="ko-KR" dirty="0"/>
          </a:p>
          <a:p>
            <a:r>
              <a:rPr kumimoji="1" lang="en-US" altLang="ko-KR" dirty="0"/>
              <a:t>And, training of VAE is Maximizing the lower bound by theta and pi</a:t>
            </a:r>
          </a:p>
          <a:p>
            <a:endParaRPr kumimoji="1" lang="en-US" altLang="ko-KR" dirty="0"/>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26</a:t>
            </a:fld>
            <a:endParaRPr lang="ko-KR" altLang="en-US"/>
          </a:p>
        </p:txBody>
      </p:sp>
    </p:spTree>
    <p:extLst>
      <p:ext uri="{BB962C8B-B14F-4D97-AF65-F5344CB8AC3E}">
        <p14:creationId xmlns:p14="http://schemas.microsoft.com/office/powerpoint/2010/main" val="232161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dirty="0"/>
          </a:p>
          <a:p>
            <a:r>
              <a:rPr kumimoji="1" lang="en-US" altLang="ko-KR" dirty="0"/>
              <a:t>Training through maximizing the lower bound is make the L term maximize.</a:t>
            </a:r>
          </a:p>
          <a:p>
            <a:endParaRPr kumimoji="1" lang="en-US" altLang="ko-KR" dirty="0"/>
          </a:p>
          <a:p>
            <a:r>
              <a:rPr kumimoji="1" lang="en-US" altLang="ko-KR" dirty="0"/>
              <a:t>The right side of the L term can’t be calculated so just ignore them now.</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encoder network get x data and then output two values to determine the Gaussian, two value is mu and sigma that best fit the Gaussian assumption P(z). Which is mean and variance</a:t>
            </a:r>
          </a:p>
          <a:p>
            <a:endParaRPr kumimoji="1" lang="en-US" altLang="ko-KR" dirty="0"/>
          </a:p>
          <a:p>
            <a:r>
              <a:rPr kumimoji="1" lang="ko-KR" altLang="en-US" dirty="0"/>
              <a:t>인코더 네트워크는 </a:t>
            </a:r>
            <a:r>
              <a:rPr kumimoji="1" lang="en" altLang="ko-Kore-KR" dirty="0"/>
              <a:t>x </a:t>
            </a:r>
            <a:r>
              <a:rPr kumimoji="1" lang="ko-KR" altLang="en-US" dirty="0" err="1"/>
              <a:t>를</a:t>
            </a:r>
            <a:r>
              <a:rPr kumimoji="1" lang="ko-KR" altLang="en-US" dirty="0"/>
              <a:t> 받아서 </a:t>
            </a:r>
            <a:r>
              <a:rPr kumimoji="1" lang="ko-KR" altLang="en-US" dirty="0" err="1"/>
              <a:t>가우시안이라고</a:t>
            </a:r>
            <a:r>
              <a:rPr kumimoji="1" lang="ko-KR" altLang="en-US" dirty="0"/>
              <a:t> 가정한 </a:t>
            </a:r>
            <a:r>
              <a:rPr kumimoji="1" lang="en" altLang="ko-Kore-KR" dirty="0"/>
              <a:t>P(z) </a:t>
            </a:r>
            <a:r>
              <a:rPr kumimoji="1" lang="ko-KR" altLang="en-US" dirty="0"/>
              <a:t>에 최대한 잘 맞는 두개의 값</a:t>
            </a:r>
            <a:r>
              <a:rPr kumimoji="1" lang="en-US" altLang="ko-KR" dirty="0"/>
              <a:t>, </a:t>
            </a:r>
            <a:r>
              <a:rPr kumimoji="1" lang="ko-KR" altLang="en-US" dirty="0" err="1"/>
              <a:t>가우시안을</a:t>
            </a:r>
            <a:r>
              <a:rPr kumimoji="1" lang="ko-KR" altLang="en-US" dirty="0"/>
              <a:t> 결정하기 위한 두 값을 </a:t>
            </a:r>
            <a:r>
              <a:rPr kumimoji="1" lang="ko-KR" altLang="en-US" dirty="0" err="1"/>
              <a:t>뽑는일을</a:t>
            </a:r>
            <a:r>
              <a:rPr kumimoji="1" lang="ko-KR" altLang="en-US" dirty="0"/>
              <a:t> 한다</a:t>
            </a:r>
            <a:r>
              <a:rPr kumimoji="1" lang="en-US" altLang="ko-KR" dirty="0"/>
              <a: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27</a:t>
            </a:fld>
            <a:endParaRPr lang="ko-KR" altLang="en-US"/>
          </a:p>
        </p:txBody>
      </p:sp>
    </p:spTree>
    <p:extLst>
      <p:ext uri="{BB962C8B-B14F-4D97-AF65-F5344CB8AC3E}">
        <p14:creationId xmlns:p14="http://schemas.microsoft.com/office/powerpoint/2010/main" val="4223229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What the decoder network takes a latent vector z, </a:t>
            </a:r>
          </a:p>
          <a:p>
            <a:r>
              <a:rPr kumimoji="1" lang="en" altLang="ko-Kore-KR" dirty="0"/>
              <a:t>Since z is assumed to be a Gaussian, you can get mu and covariance from it, and if do sampling from there, you can get an image called x hat.</a:t>
            </a:r>
          </a:p>
          <a:p>
            <a:endParaRPr kumimoji="1" lang="en-US" altLang="ko-KR" dirty="0"/>
          </a:p>
          <a:p>
            <a:r>
              <a:rPr kumimoji="1" lang="ko-KR" altLang="en-US" dirty="0" err="1"/>
              <a:t>디코더</a:t>
            </a:r>
            <a:r>
              <a:rPr kumimoji="1" lang="ko-KR" altLang="en-US" dirty="0"/>
              <a:t> 네트워크가 하는 일은 </a:t>
            </a:r>
            <a:r>
              <a:rPr kumimoji="1" lang="ko-KR" altLang="en-US" dirty="0" err="1"/>
              <a:t>레이턴트</a:t>
            </a:r>
            <a:r>
              <a:rPr kumimoji="1" lang="ko-KR" altLang="en-US" dirty="0"/>
              <a:t> 벡터 제트를 받아서</a:t>
            </a:r>
            <a:r>
              <a:rPr kumimoji="1" lang="en-US" altLang="ko-KR" dirty="0"/>
              <a:t>, </a:t>
            </a:r>
            <a:endParaRPr kumimoji="1" lang="en" altLang="ko-Kore-KR" dirty="0"/>
          </a:p>
          <a:p>
            <a:r>
              <a:rPr kumimoji="1" lang="ko-KR" altLang="en-US" dirty="0" err="1"/>
              <a:t>가우시안이라고</a:t>
            </a:r>
            <a:r>
              <a:rPr kumimoji="1" lang="ko-KR" altLang="en-US" dirty="0"/>
              <a:t> 가정하고 있으니 그에 대한 뮤와 </a:t>
            </a:r>
            <a:r>
              <a:rPr kumimoji="1" lang="ko-KR" altLang="en-US" dirty="0" err="1"/>
              <a:t>코배리언스를</a:t>
            </a:r>
            <a:r>
              <a:rPr kumimoji="1" lang="ko-KR" altLang="en-US" dirty="0"/>
              <a:t> 얻어내고</a:t>
            </a:r>
            <a:r>
              <a:rPr kumimoji="1" lang="en-US" altLang="ko-KR" dirty="0"/>
              <a:t>, </a:t>
            </a:r>
            <a:r>
              <a:rPr kumimoji="1" lang="ko-KR" altLang="en-US" dirty="0"/>
              <a:t>거기서 샘플을 하면 </a:t>
            </a:r>
            <a:r>
              <a:rPr kumimoji="1" lang="en" altLang="ko-Kore-KR" dirty="0"/>
              <a:t>x </a:t>
            </a:r>
            <a:r>
              <a:rPr kumimoji="1" lang="ko-KR" altLang="en-US" dirty="0" err="1"/>
              <a:t>햇</a:t>
            </a:r>
            <a:r>
              <a:rPr kumimoji="1" lang="ko-KR" altLang="en-US" dirty="0"/>
              <a:t> 이라는 이미지를 얻을 수 있다</a:t>
            </a:r>
            <a:r>
              <a:rPr kumimoji="1" lang="en-US" altLang="ko-KR" dirty="0"/>
              <a:t>.</a:t>
            </a:r>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28</a:t>
            </a:fld>
            <a:endParaRPr lang="ko-KR" altLang="en-US"/>
          </a:p>
        </p:txBody>
      </p:sp>
    </p:spTree>
    <p:extLst>
      <p:ext uri="{BB962C8B-B14F-4D97-AF65-F5344CB8AC3E}">
        <p14:creationId xmlns:p14="http://schemas.microsoft.com/office/powerpoint/2010/main" val="787284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Through </a:t>
            </a:r>
            <a:r>
              <a:rPr kumimoji="1" lang="en-US" altLang="ko-KR" dirty="0" err="1"/>
              <a:t>Continueing</a:t>
            </a:r>
            <a:r>
              <a:rPr kumimoji="1" lang="en-US" altLang="ko-KR" dirty="0"/>
              <a:t> this sampling process. </a:t>
            </a:r>
          </a:p>
          <a:p>
            <a:endParaRPr kumimoji="1" lang="en-US" altLang="ko-KR" dirty="0"/>
          </a:p>
          <a:p>
            <a:r>
              <a:rPr kumimoji="1" lang="en-US" altLang="ko-KR" dirty="0"/>
              <a:t>we can calculate what the log-like hood is. </a:t>
            </a:r>
          </a:p>
          <a:p>
            <a:r>
              <a:rPr kumimoji="1" lang="en-US" altLang="ko-KR" dirty="0"/>
              <a:t>If backpropagate it and maximizing the lower bound, Seta and Pi, will change.</a:t>
            </a:r>
          </a:p>
          <a:p>
            <a:r>
              <a:rPr kumimoji="1" lang="en-US" altLang="ko-KR" dirty="0"/>
              <a:t>This is the training course</a:t>
            </a:r>
          </a:p>
          <a:p>
            <a:endParaRPr kumimoji="1" lang="en-US" altLang="ko-KR" dirty="0"/>
          </a:p>
          <a:p>
            <a:r>
              <a:rPr kumimoji="1" lang="en-US" altLang="ko-KR" dirty="0" err="1"/>
              <a:t>Reconstruntion</a:t>
            </a:r>
            <a:r>
              <a:rPr kumimoji="1" lang="ko-KR" altLang="en-US" dirty="0"/>
              <a:t> </a:t>
            </a:r>
            <a:r>
              <a:rPr kumimoji="1" lang="en-US" altLang="ko-KR" dirty="0"/>
              <a:t>error term is the red pointed term</a:t>
            </a:r>
          </a:p>
          <a:p>
            <a:endParaRPr kumimoji="1" lang="en-US" altLang="ko-KR" dirty="0"/>
          </a:p>
          <a:p>
            <a:r>
              <a:rPr kumimoji="1" lang="ko-KR" altLang="en-US" dirty="0"/>
              <a:t>인코더를 통해 나온 </a:t>
            </a:r>
            <a:r>
              <a:rPr kumimoji="1" lang="en-US" altLang="ko-KR" dirty="0"/>
              <a:t>Z </a:t>
            </a:r>
            <a:r>
              <a:rPr kumimoji="1" lang="ko-KR" altLang="en-US" dirty="0"/>
              <a:t>에 대해 </a:t>
            </a:r>
            <a:r>
              <a:rPr kumimoji="1" lang="en-US" altLang="ko-KR" dirty="0"/>
              <a:t>x </a:t>
            </a:r>
            <a:r>
              <a:rPr kumimoji="1" lang="ko-KR" altLang="en-US" dirty="0"/>
              <a:t>가 나올 확률 이 </a:t>
            </a:r>
            <a:r>
              <a:rPr kumimoji="1" lang="en-US" altLang="ko-KR" dirty="0"/>
              <a:t>reconstruction error</a:t>
            </a:r>
          </a:p>
          <a:p>
            <a:endParaRPr kumimoji="1" lang="en-US" altLang="ko-KR" dirty="0"/>
          </a:p>
          <a:p>
            <a:r>
              <a:rPr kumimoji="1" lang="en-US" altLang="ko-KR" dirty="0"/>
              <a:t>Regularization term is green pointed term</a:t>
            </a:r>
          </a:p>
          <a:p>
            <a:endParaRPr kumimoji="1" lang="en-US" altLang="ko-KR" dirty="0"/>
          </a:p>
          <a:p>
            <a:endParaRPr kumimoji="1" lang="en-US" altLang="ko-KR" dirty="0"/>
          </a:p>
          <a:p>
            <a:r>
              <a:rPr kumimoji="1" lang="ko-KR" altLang="en-US" dirty="0"/>
              <a:t>계속 이 샘플링 과정을 진행 한다</a:t>
            </a:r>
            <a:r>
              <a:rPr kumimoji="1" lang="en-US" altLang="ko-KR" dirty="0"/>
              <a:t>. </a:t>
            </a:r>
            <a:r>
              <a:rPr kumimoji="1" lang="ko-KR" altLang="en-US" dirty="0"/>
              <a:t>이를 통해</a:t>
            </a:r>
            <a:r>
              <a:rPr kumimoji="1" lang="en-US" altLang="ko-KR" dirty="0"/>
              <a:t>, </a:t>
            </a:r>
          </a:p>
          <a:p>
            <a:endParaRPr kumimoji="1" lang="en-US" altLang="ko-KR" dirty="0"/>
          </a:p>
          <a:p>
            <a:r>
              <a:rPr kumimoji="1" lang="ko-KR" altLang="en-US" dirty="0"/>
              <a:t>쭉 통과시키면 로그 </a:t>
            </a:r>
            <a:r>
              <a:rPr kumimoji="1" lang="ko-KR" altLang="en-US" dirty="0" err="1"/>
              <a:t>라이클리</a:t>
            </a:r>
            <a:r>
              <a:rPr kumimoji="1" lang="ko-KR" altLang="en-US" dirty="0"/>
              <a:t> 후드가 어떤 값이다 </a:t>
            </a:r>
            <a:r>
              <a:rPr kumimoji="1" lang="ko-KR" altLang="en-US" dirty="0" err="1"/>
              <a:t>라는것을</a:t>
            </a:r>
            <a:r>
              <a:rPr kumimoji="1" lang="ko-KR" altLang="en-US" dirty="0"/>
              <a:t> 계산 할 </a:t>
            </a:r>
            <a:r>
              <a:rPr kumimoji="1" lang="ko-KR" altLang="en-US" dirty="0" err="1"/>
              <a:t>수있고</a:t>
            </a:r>
            <a:r>
              <a:rPr kumimoji="1" lang="en-US" altLang="ko-KR" dirty="0"/>
              <a:t>, </a:t>
            </a:r>
          </a:p>
          <a:p>
            <a:r>
              <a:rPr kumimoji="1" lang="ko-KR" altLang="en-US" dirty="0"/>
              <a:t>그걸 미분해서 </a:t>
            </a:r>
            <a:r>
              <a:rPr kumimoji="1" lang="ko-KR" altLang="en-US" dirty="0" err="1"/>
              <a:t>백프로퍼게이션하여</a:t>
            </a:r>
            <a:r>
              <a:rPr kumimoji="1" lang="ko-KR" altLang="en-US" dirty="0"/>
              <a:t> 미분해서 </a:t>
            </a:r>
            <a:r>
              <a:rPr kumimoji="1" lang="ko-KR" altLang="en-US" dirty="0" err="1"/>
              <a:t>그레디언트</a:t>
            </a:r>
            <a:r>
              <a:rPr kumimoji="1" lang="ko-KR" altLang="en-US" dirty="0"/>
              <a:t> </a:t>
            </a:r>
            <a:r>
              <a:rPr kumimoji="1" lang="ko-KR" altLang="en-US" dirty="0" err="1"/>
              <a:t>어센트를</a:t>
            </a:r>
            <a:r>
              <a:rPr kumimoji="1" lang="ko-KR" altLang="en-US" dirty="0"/>
              <a:t> 하면</a:t>
            </a:r>
            <a:r>
              <a:rPr kumimoji="1" lang="en-US" altLang="ko-KR" dirty="0"/>
              <a:t>, </a:t>
            </a:r>
            <a:r>
              <a:rPr kumimoji="1" lang="ko-KR" altLang="en-US" dirty="0"/>
              <a:t>하고자 하는 역할을 잘 할 수 있는 </a:t>
            </a:r>
            <a:r>
              <a:rPr kumimoji="1" lang="ko-KR" altLang="en-US" dirty="0" err="1"/>
              <a:t>세타와</a:t>
            </a:r>
            <a:r>
              <a:rPr kumimoji="1" lang="ko-KR" altLang="en-US" dirty="0"/>
              <a:t> 파이가 스텝을 밟아 나갈</a:t>
            </a:r>
            <a:r>
              <a:rPr kumimoji="1" lang="en-US" altLang="ko-KR" dirty="0"/>
              <a:t> </a:t>
            </a:r>
            <a:r>
              <a:rPr kumimoji="1" lang="ko-KR" altLang="en-US" dirty="0"/>
              <a:t>것이다</a:t>
            </a:r>
            <a:r>
              <a:rPr kumimoji="1" lang="en-US" altLang="ko-KR" dirty="0"/>
              <a:t>. </a:t>
            </a:r>
            <a:r>
              <a:rPr kumimoji="1" lang="ko-KR" altLang="en-US" dirty="0" err="1"/>
              <a:t>라고</a:t>
            </a:r>
            <a:r>
              <a:rPr kumimoji="1" lang="ko-KR" altLang="en-US" dirty="0"/>
              <a:t> 알 수 있다</a:t>
            </a:r>
            <a:r>
              <a:rPr kumimoji="1" lang="en-US" altLang="ko-KR" dirty="0"/>
              <a:t>.</a:t>
            </a:r>
          </a:p>
          <a:p>
            <a:r>
              <a:rPr kumimoji="1" lang="ko-KR" altLang="en-US" dirty="0" err="1"/>
              <a:t>여기까지가</a:t>
            </a:r>
            <a:r>
              <a:rPr kumimoji="1" lang="ko-KR" altLang="en-US" dirty="0"/>
              <a:t> 트레이닝 과정</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29</a:t>
            </a:fld>
            <a:endParaRPr lang="ko-KR" altLang="en-US"/>
          </a:p>
        </p:txBody>
      </p:sp>
    </p:spTree>
    <p:extLst>
      <p:ext uri="{BB962C8B-B14F-4D97-AF65-F5344CB8AC3E}">
        <p14:creationId xmlns:p14="http://schemas.microsoft.com/office/powerpoint/2010/main" val="26096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Unsupervised learning does not have label and thus self learning</a:t>
            </a:r>
          </a:p>
          <a:p>
            <a:r>
              <a:rPr kumimoji="1" lang="en-US" altLang="ko-Kore-KR" dirty="0"/>
              <a:t>It is more challenging than supervised learning</a:t>
            </a:r>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a:t>
            </a:fld>
            <a:endParaRPr lang="ko-KR" altLang="en-US"/>
          </a:p>
        </p:txBody>
      </p:sp>
    </p:spTree>
    <p:extLst>
      <p:ext uri="{BB962C8B-B14F-4D97-AF65-F5344CB8AC3E}">
        <p14:creationId xmlns:p14="http://schemas.microsoft.com/office/powerpoint/2010/main" val="3621658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Dissecting the objective</a:t>
            </a:r>
          </a:p>
          <a:p>
            <a:r>
              <a:rPr kumimoji="1" lang="en-US" altLang="ko-Kore-KR" dirty="0"/>
              <a:t>VAE try to find the lower bound of </a:t>
            </a:r>
            <a:r>
              <a:rPr kumimoji="1" lang="en-US" altLang="ko-Kore-KR" dirty="0" err="1"/>
              <a:t>logP</a:t>
            </a:r>
            <a:r>
              <a:rPr kumimoji="1" lang="en-US" altLang="ko-Kore-KR" dirty="0"/>
              <a:t>(X), model of our data, Under some error of the KL divergence term of q(</a:t>
            </a:r>
            <a:r>
              <a:rPr kumimoji="1" lang="en-US" altLang="ko-Kore-KR" dirty="0" err="1"/>
              <a:t>z|X</a:t>
            </a:r>
            <a:r>
              <a:rPr kumimoji="1" lang="en-US" altLang="ko-Kore-KR" dirty="0"/>
              <a:t>) and P(</a:t>
            </a:r>
            <a:r>
              <a:rPr kumimoji="1" lang="en-US" altLang="ko-Kore-KR" dirty="0" err="1"/>
              <a:t>z|X</a:t>
            </a:r>
            <a:r>
              <a:rPr kumimoji="1" lang="en-US" altLang="ko-Kore-KR" dirty="0"/>
              <a:t>)</a:t>
            </a:r>
          </a:p>
          <a:p>
            <a:r>
              <a:rPr kumimoji="1" lang="en-US" altLang="ko-Kore-KR" dirty="0"/>
              <a:t>Then, this model could be found by maximizing Expectation of log P(</a:t>
            </a:r>
            <a:r>
              <a:rPr kumimoji="1" lang="en-US" altLang="ko-Kore-KR" dirty="0" err="1"/>
              <a:t>X|z</a:t>
            </a:r>
            <a:r>
              <a:rPr kumimoji="1" lang="en-US" altLang="ko-Kore-KR" dirty="0"/>
              <a:t>), and minimizing the KL divergence term of Q(</a:t>
            </a:r>
            <a:r>
              <a:rPr kumimoji="1" lang="en-US" altLang="ko-Kore-KR" dirty="0" err="1"/>
              <a:t>z|X</a:t>
            </a:r>
            <a:r>
              <a:rPr kumimoji="1" lang="en-US" altLang="ko-Kore-KR" dirty="0"/>
              <a:t>) and P(z)</a:t>
            </a:r>
          </a:p>
          <a:p>
            <a:endParaRPr kumimoji="1" lang="en-US" altLang="ko-Kore-KR" dirty="0"/>
          </a:p>
          <a:p>
            <a:r>
              <a:rPr kumimoji="1" lang="en-US" altLang="ko-Kore-KR" dirty="0"/>
              <a:t>For this term, let’s sample P(z) later, and thus choose the easiest choice, standard Normal distribution that is N(0,1), for P(z). Therefore, make Q(</a:t>
            </a:r>
            <a:r>
              <a:rPr kumimoji="1" lang="en-US" altLang="ko-Kore-KR" dirty="0" err="1"/>
              <a:t>z|X</a:t>
            </a:r>
            <a:r>
              <a:rPr kumimoji="1" lang="en-US" altLang="ko-Kore-KR" dirty="0"/>
              <a:t>) as close as possible to normal distribution.</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30</a:t>
            </a:fld>
            <a:endParaRPr lang="ko-KR" altLang="en-US"/>
          </a:p>
        </p:txBody>
      </p:sp>
    </p:spTree>
    <p:extLst>
      <p:ext uri="{BB962C8B-B14F-4D97-AF65-F5344CB8AC3E}">
        <p14:creationId xmlns:p14="http://schemas.microsoft.com/office/powerpoint/2010/main" val="2963828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There is something called Reparameterization trick. What this is.</a:t>
            </a:r>
          </a:p>
          <a:p>
            <a:r>
              <a:rPr kumimoji="1" lang="en-US" altLang="ko-Kore-KR" dirty="0"/>
              <a:t>If you pass through the encoder, you make mu and sigma, and you make a normal distribution with it, and do sampling from there.</a:t>
            </a:r>
          </a:p>
          <a:p>
            <a:endParaRPr kumimoji="1" lang="en-US" altLang="ko-Kore-KR" dirty="0"/>
          </a:p>
          <a:p>
            <a:r>
              <a:rPr kumimoji="1" lang="en-US" altLang="ko-Kore-KR" dirty="0"/>
              <a:t>This process can not do the backpropagation later on. </a:t>
            </a:r>
          </a:p>
          <a:p>
            <a:r>
              <a:rPr kumimoji="1" lang="en-US" altLang="ko-Kore-KR" dirty="0"/>
              <a:t>Because the sampling process cannot be differentiated </a:t>
            </a:r>
          </a:p>
          <a:p>
            <a:r>
              <a:rPr kumimoji="1" lang="en-US" altLang="ko-Kore-KR" dirty="0"/>
              <a:t>So we have to express it in a differentiable way</a:t>
            </a:r>
          </a:p>
          <a:p>
            <a:endParaRPr kumimoji="1" lang="en-US" altLang="ko-Kore-KR" dirty="0"/>
          </a:p>
          <a:p>
            <a:r>
              <a:rPr kumimoji="1" lang="en-US" altLang="ko-Kore-KR" dirty="0"/>
              <a:t>In a standard normal distribution with a mean of 0 and a standard deviation of 1, if you sample Epsilon, and multiply it by the deviation from encoder, and add it to </a:t>
            </a:r>
            <a:r>
              <a:rPr kumimoji="1" lang="en-US" altLang="ko-Kore-KR" dirty="0" err="1"/>
              <a:t>Mue</a:t>
            </a:r>
            <a:r>
              <a:rPr kumimoji="1" lang="en-US" altLang="ko-Kore-KR" dirty="0"/>
              <a:t>, it becomes a new sampling value.</a:t>
            </a:r>
          </a:p>
          <a:p>
            <a:endParaRPr kumimoji="1" lang="en-US" altLang="ko-Kore-KR" dirty="0"/>
          </a:p>
          <a:p>
            <a:r>
              <a:rPr kumimoji="1" lang="en-US" altLang="ko-Kore-KR" dirty="0"/>
              <a:t>As in the left figure, make normal distribution and do sampling through this method. </a:t>
            </a:r>
          </a:p>
          <a:p>
            <a:r>
              <a:rPr kumimoji="1" lang="en-US" altLang="ko-Kore-KR" dirty="0"/>
              <a:t>and the value is sampled from the standard normal distribution as in the right method, multiplied by sigma, and added to mu, resulting in the same effect as the actual sample.</a:t>
            </a:r>
          </a:p>
          <a:p>
            <a:endParaRPr kumimoji="1" lang="en-US" altLang="ko-Kore-KR" dirty="0"/>
          </a:p>
          <a:p>
            <a:r>
              <a:rPr kumimoji="1" lang="en-US" altLang="ko-Kore-KR" dirty="0"/>
              <a:t>This allows us to obtain an expression for Z, which makes it differentiable for both mu and sigma.</a:t>
            </a:r>
          </a:p>
          <a:p>
            <a:endParaRPr kumimoji="1" lang="en-US" altLang="ko-Kore-KR" dirty="0"/>
          </a:p>
          <a:p>
            <a:r>
              <a:rPr kumimoji="1" lang="ko-Kore-KR" altLang="en-US" dirty="0"/>
              <a:t>인코더를 통과하면 뮤랑 시그마를 만들고 그걸 가지고 노말 디스트리뷰션을 만들고 거기서 샘플링을 한다 라고 되어있었는데</a:t>
            </a:r>
            <a:r>
              <a:rPr kumimoji="1" lang="en-US" altLang="ko-Kore-KR" dirty="0"/>
              <a:t>, </a:t>
            </a:r>
          </a:p>
          <a:p>
            <a:r>
              <a:rPr kumimoji="1" lang="ko-Kore-KR" altLang="en-US" dirty="0"/>
              <a:t>이것 자체가 나중에 백프로퍼게이션이 안된다</a:t>
            </a:r>
            <a:r>
              <a:rPr kumimoji="1" lang="en-US" altLang="ko-Kore-KR" dirty="0"/>
              <a:t>. </a:t>
            </a:r>
            <a:r>
              <a:rPr kumimoji="1" lang="ko-Kore-KR" altLang="en-US" dirty="0"/>
              <a:t>왜냐면 샘플링 프로세스가 미분이 불가함 </a:t>
            </a:r>
            <a:endParaRPr kumimoji="1" lang="en-US" altLang="ko-Kore-KR" dirty="0"/>
          </a:p>
          <a:p>
            <a:r>
              <a:rPr kumimoji="1" lang="ko-Kore-KR" altLang="en-US" dirty="0"/>
              <a:t>그러므로 미분 가능한 식으로 표현해야 하는데</a:t>
            </a:r>
            <a:endParaRPr kumimoji="1" lang="en-US" altLang="ko-Kore-KR" dirty="0"/>
          </a:p>
          <a:p>
            <a:endParaRPr kumimoji="1" lang="en-US" altLang="ko-Kore-KR" dirty="0"/>
          </a:p>
          <a:p>
            <a:r>
              <a:rPr kumimoji="1" lang="ko-Kore-KR" altLang="en-US" dirty="0"/>
              <a:t>평균이 </a:t>
            </a:r>
            <a:r>
              <a:rPr kumimoji="1" lang="en-US" altLang="ko-Kore-KR" dirty="0"/>
              <a:t>0 </a:t>
            </a:r>
            <a:r>
              <a:rPr kumimoji="1" lang="ko-Kore-KR" altLang="en-US" dirty="0"/>
              <a:t>이고 표준편차가 </a:t>
            </a:r>
            <a:r>
              <a:rPr kumimoji="1" lang="en-US" altLang="ko-Kore-KR" dirty="0"/>
              <a:t>1 </a:t>
            </a:r>
            <a:r>
              <a:rPr kumimoji="1" lang="ko-Kore-KR" altLang="en-US" dirty="0"/>
              <a:t>인 표준 정규분포에서 입실론을 샘플링을 하고 표준편차에 곱해주고 뮤에다가 더해주면</a:t>
            </a:r>
            <a:r>
              <a:rPr kumimoji="1" lang="en-US" altLang="ko-Kore-KR" dirty="0"/>
              <a:t>, </a:t>
            </a:r>
            <a:r>
              <a:rPr kumimoji="1" lang="ko-Kore-KR" altLang="en-US" dirty="0"/>
              <a:t>그게 새로운 샘플링 값이 된다</a:t>
            </a:r>
            <a:r>
              <a:rPr kumimoji="1" lang="en-US" altLang="ko-Kore-KR" dirty="0"/>
              <a:t>.</a:t>
            </a:r>
          </a:p>
          <a:p>
            <a:r>
              <a:rPr kumimoji="1" lang="ko-Kore-KR" altLang="en-US" dirty="0"/>
              <a:t>좌측 방식처럼 이러한 방식을 통해서 노말 디스트리뷰션을 만들고</a:t>
            </a:r>
            <a:r>
              <a:rPr kumimoji="1" lang="en-US" altLang="ko-Kore-KR" dirty="0"/>
              <a:t>, </a:t>
            </a:r>
            <a:r>
              <a:rPr kumimoji="1" lang="ko-Kore-KR" altLang="en-US" dirty="0"/>
              <a:t>샘플링을 진행하는것과</a:t>
            </a:r>
            <a:r>
              <a:rPr kumimoji="1" lang="en-US" altLang="ko-Kore-KR" dirty="0"/>
              <a:t>, </a:t>
            </a:r>
            <a:r>
              <a:rPr kumimoji="1" lang="ko-Kore-KR" altLang="en-US" dirty="0"/>
              <a:t>우측 방식처럼 표준 정규분포에서 값을 샘플링 한 후에 시그마에 곱해주고</a:t>
            </a:r>
            <a:r>
              <a:rPr kumimoji="1" lang="en-US" altLang="ko-Kore-KR" dirty="0"/>
              <a:t>, </a:t>
            </a:r>
            <a:r>
              <a:rPr kumimoji="1" lang="ko-Kore-KR" altLang="en-US" dirty="0"/>
              <a:t>뮤에 더해주는 방법으로 </a:t>
            </a:r>
            <a:r>
              <a:rPr kumimoji="1" lang="en-US" altLang="ko-Kore-KR" dirty="0"/>
              <a:t>, </a:t>
            </a:r>
            <a:r>
              <a:rPr kumimoji="1" lang="ko-Kore-KR" altLang="en-US" dirty="0"/>
              <a:t>실제 샘플링 한 것과 동일한 효과를 가져오게 된다</a:t>
            </a:r>
            <a:r>
              <a:rPr kumimoji="1" lang="en-US" altLang="ko-Kore-KR" dirty="0"/>
              <a:t>.</a:t>
            </a:r>
          </a:p>
          <a:p>
            <a:endParaRPr kumimoji="1" lang="en-US" altLang="ko-Kore-KR" dirty="0"/>
          </a:p>
          <a:p>
            <a:r>
              <a:rPr kumimoji="1" lang="ko-Kore-KR" altLang="en-US" dirty="0"/>
              <a:t>이를 통해 </a:t>
            </a:r>
            <a:r>
              <a:rPr kumimoji="1" lang="en-US" altLang="ko-Kore-KR" dirty="0"/>
              <a:t>Z </a:t>
            </a:r>
            <a:r>
              <a:rPr kumimoji="1" lang="ko-Kore-KR" altLang="en-US" dirty="0"/>
              <a:t>에 대한 식을 얻을 수 있어지고</a:t>
            </a:r>
            <a:r>
              <a:rPr kumimoji="1" lang="en-US" altLang="ko-Kore-KR" dirty="0"/>
              <a:t>, </a:t>
            </a:r>
            <a:r>
              <a:rPr kumimoji="1" lang="ko-Kore-KR" altLang="en-US" dirty="0"/>
              <a:t>그렇기 때문에 이 식은 뮤에대해서도 시그마에대해서도 미분 가능한 식이 된다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31</a:t>
            </a:fld>
            <a:endParaRPr lang="ko-KR" altLang="en-US"/>
          </a:p>
        </p:txBody>
      </p:sp>
    </p:spTree>
    <p:extLst>
      <p:ext uri="{BB962C8B-B14F-4D97-AF65-F5344CB8AC3E}">
        <p14:creationId xmlns:p14="http://schemas.microsoft.com/office/powerpoint/2010/main" val="982256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Than for generating data that doesn’t exist in real</a:t>
            </a:r>
          </a:p>
          <a:p>
            <a:r>
              <a:rPr kumimoji="1" lang="en-US" altLang="ko-KR" dirty="0"/>
              <a:t>We assumed the z follows gaussian distribution, </a:t>
            </a:r>
          </a:p>
          <a:p>
            <a:r>
              <a:rPr kumimoji="1" lang="en-US" altLang="ko-KR" dirty="0"/>
              <a:t>So, we just sample anything from the z and put them into the decoder network</a:t>
            </a:r>
          </a:p>
          <a:p>
            <a:endParaRPr kumimoji="1" lang="en-US" altLang="ko-KR" dirty="0"/>
          </a:p>
          <a:p>
            <a:r>
              <a:rPr kumimoji="1" lang="ko-KR" altLang="en-US" dirty="0"/>
              <a:t>실제로 없는 이미지를 만들기 위해서는 어떻게 </a:t>
            </a:r>
            <a:r>
              <a:rPr kumimoji="1" lang="ko-KR" altLang="en-US" dirty="0" err="1"/>
              <a:t>해야하냐</a:t>
            </a:r>
            <a:r>
              <a:rPr kumimoji="1" lang="en-US" altLang="ko-KR" dirty="0"/>
              <a:t>, </a:t>
            </a:r>
          </a:p>
          <a:p>
            <a:r>
              <a:rPr kumimoji="1" lang="en" altLang="ko-Kore-KR" dirty="0"/>
              <a:t>z </a:t>
            </a:r>
            <a:r>
              <a:rPr kumimoji="1" lang="ko-KR" altLang="en-US" dirty="0" err="1"/>
              <a:t>를</a:t>
            </a:r>
            <a:r>
              <a:rPr kumimoji="1" lang="ko-KR" altLang="en-US" dirty="0"/>
              <a:t> </a:t>
            </a:r>
            <a:r>
              <a:rPr kumimoji="1" lang="ko-KR" altLang="en-US" dirty="0" err="1"/>
              <a:t>가우시안으로</a:t>
            </a:r>
            <a:r>
              <a:rPr kumimoji="1" lang="ko-KR" altLang="en-US" dirty="0"/>
              <a:t> 가정을 했으니</a:t>
            </a:r>
            <a:r>
              <a:rPr kumimoji="1" lang="en-US" altLang="ko-KR" dirty="0"/>
              <a:t>, </a:t>
            </a:r>
            <a:r>
              <a:rPr kumimoji="1" lang="ko-KR" altLang="en-US" dirty="0"/>
              <a:t>그냥 거기서 뽑는다</a:t>
            </a:r>
            <a:r>
              <a:rPr kumimoji="1" lang="en-US" altLang="ko-KR" dirty="0"/>
              <a:t>.</a:t>
            </a:r>
            <a:r>
              <a:rPr kumimoji="1" lang="ko-KR" altLang="en-US" dirty="0"/>
              <a:t>아무거나 샘플링을 하고</a:t>
            </a:r>
            <a:r>
              <a:rPr kumimoji="1" lang="en-US" altLang="ko-KR" dirty="0"/>
              <a:t>, </a:t>
            </a:r>
            <a:r>
              <a:rPr kumimoji="1" lang="ko-KR" altLang="en-US" dirty="0"/>
              <a:t>그것을 </a:t>
            </a:r>
            <a:r>
              <a:rPr kumimoji="1" lang="en" altLang="ko-KR" dirty="0"/>
              <a:t>decoder network</a:t>
            </a:r>
            <a:r>
              <a:rPr kumimoji="1" lang="en" altLang="ko-Kore-KR" dirty="0"/>
              <a:t> </a:t>
            </a:r>
            <a:r>
              <a:rPr kumimoji="1" lang="ko-KR" altLang="en-US" dirty="0"/>
              <a:t>에 넣어준다</a:t>
            </a:r>
            <a:r>
              <a:rPr kumimoji="1" lang="en-US" altLang="ko-KR" dirty="0"/>
              <a:t>.</a:t>
            </a:r>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32</a:t>
            </a:fld>
            <a:endParaRPr lang="ko-KR" altLang="en-US"/>
          </a:p>
        </p:txBody>
      </p:sp>
    </p:spTree>
    <p:extLst>
      <p:ext uri="{BB962C8B-B14F-4D97-AF65-F5344CB8AC3E}">
        <p14:creationId xmlns:p14="http://schemas.microsoft.com/office/powerpoint/2010/main" val="3718904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image on the right is a result of applying the VAE to the </a:t>
            </a:r>
            <a:r>
              <a:rPr kumimoji="1" lang="en-US" altLang="ko-Kore-KR" dirty="0" err="1"/>
              <a:t>mnist</a:t>
            </a:r>
            <a:r>
              <a:rPr kumimoji="1" lang="en-US" altLang="ko-Kore-KR" dirty="0"/>
              <a:t> data.</a:t>
            </a:r>
          </a:p>
          <a:p>
            <a:endParaRPr kumimoji="1" lang="en-US" altLang="ko-Kore-KR" dirty="0"/>
          </a:p>
          <a:p>
            <a:r>
              <a:rPr kumimoji="1" lang="ko-Kore-KR" altLang="en-US" dirty="0"/>
              <a:t>우측의 이미지는 </a:t>
            </a:r>
            <a:r>
              <a:rPr kumimoji="1" lang="en-US" altLang="ko-Kore-KR" dirty="0" err="1"/>
              <a:t>mnist</a:t>
            </a:r>
            <a:r>
              <a:rPr kumimoji="1" lang="en-US" altLang="ko-Kore-KR" dirty="0"/>
              <a:t> </a:t>
            </a:r>
            <a:r>
              <a:rPr kumimoji="1" lang="en-US" altLang="ko-KR" dirty="0"/>
              <a:t>data </a:t>
            </a:r>
            <a:r>
              <a:rPr kumimoji="1" lang="ko-KR" altLang="en-US" dirty="0"/>
              <a:t>에 대해</a:t>
            </a:r>
            <a:r>
              <a:rPr kumimoji="1" lang="en-US" altLang="ko-KR" dirty="0"/>
              <a:t>, VAE </a:t>
            </a:r>
            <a:r>
              <a:rPr kumimoji="1" lang="ko-KR" altLang="en-US" dirty="0" err="1"/>
              <a:t>를</a:t>
            </a:r>
            <a:r>
              <a:rPr kumimoji="1" lang="ko-KR" altLang="en-US" dirty="0"/>
              <a:t> 적용한 결과이다</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33</a:t>
            </a:fld>
            <a:endParaRPr lang="ko-KR" altLang="en-US"/>
          </a:p>
        </p:txBody>
      </p:sp>
    </p:spTree>
    <p:extLst>
      <p:ext uri="{BB962C8B-B14F-4D97-AF65-F5344CB8AC3E}">
        <p14:creationId xmlns:p14="http://schemas.microsoft.com/office/powerpoint/2010/main" val="1638366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Since Z1 and z2 are significant features, these results can be seen.</a:t>
            </a:r>
          </a:p>
          <a:p>
            <a:endParaRPr kumimoji="1" lang="en-US" altLang="ko-Kore-KR" dirty="0"/>
          </a:p>
          <a:p>
            <a:r>
              <a:rPr kumimoji="1" lang="en-US" altLang="ko-Kore-KR" dirty="0"/>
              <a:t>It looks similar to original data</a:t>
            </a:r>
          </a:p>
          <a:p>
            <a:endParaRPr kumimoji="1" lang="en-US" altLang="ko-Kore-KR" dirty="0"/>
          </a:p>
          <a:p>
            <a:endParaRPr kumimoji="1" lang="en-US" altLang="ko-Kore-KR" dirty="0"/>
          </a:p>
          <a:p>
            <a:r>
              <a:rPr kumimoji="1" lang="en-US" altLang="ko-Kore-KR" dirty="0"/>
              <a:t>Z1 </a:t>
            </a:r>
            <a:r>
              <a:rPr kumimoji="1" lang="ko-Kore-KR" altLang="en-US" dirty="0"/>
              <a:t>과 </a:t>
            </a:r>
            <a:r>
              <a:rPr kumimoji="1" lang="en-US" altLang="ko-Kore-KR" dirty="0"/>
              <a:t>z2 </a:t>
            </a:r>
            <a:r>
              <a:rPr kumimoji="1" lang="ko-Kore-KR" altLang="en-US" dirty="0"/>
              <a:t>가 유의미한 </a:t>
            </a:r>
            <a:r>
              <a:rPr kumimoji="1" lang="en-US" altLang="ko-Kore-KR" dirty="0"/>
              <a:t>feature </a:t>
            </a:r>
            <a:r>
              <a:rPr kumimoji="1" lang="ko-Kore-KR" altLang="en-US" dirty="0"/>
              <a:t>이기 때문에</a:t>
            </a:r>
            <a:r>
              <a:rPr kumimoji="1" lang="en-US" altLang="ko-Kore-KR" dirty="0"/>
              <a:t>, </a:t>
            </a:r>
            <a:r>
              <a:rPr kumimoji="1" lang="ko-Kore-KR" altLang="en-US" dirty="0"/>
              <a:t>이러한 결과를 볼 수 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34</a:t>
            </a:fld>
            <a:endParaRPr lang="ko-KR" altLang="en-US"/>
          </a:p>
        </p:txBody>
      </p:sp>
    </p:spTree>
    <p:extLst>
      <p:ext uri="{BB962C8B-B14F-4D97-AF65-F5344CB8AC3E}">
        <p14:creationId xmlns:p14="http://schemas.microsoft.com/office/powerpoint/2010/main" val="1258249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These are results of </a:t>
            </a:r>
            <a:r>
              <a:rPr kumimoji="1" lang="en-US" altLang="ko-Kore-KR" dirty="0" err="1"/>
              <a:t>Vae</a:t>
            </a:r>
            <a:r>
              <a:rPr kumimoji="1" lang="en-US" altLang="ko-Kore-KR" dirty="0"/>
              <a:t> on cifar-10 and labeled faces in the wild.</a:t>
            </a:r>
          </a:p>
          <a:p>
            <a:endParaRPr kumimoji="1" lang="en-US" altLang="ko-Kore-KR" dirty="0"/>
          </a:p>
          <a:p>
            <a:r>
              <a:rPr kumimoji="1" lang="en-US" altLang="ko-Kore-KR" dirty="0"/>
              <a:t>The result is blurry</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35</a:t>
            </a:fld>
            <a:endParaRPr lang="ko-KR" altLang="en-US"/>
          </a:p>
        </p:txBody>
      </p:sp>
    </p:spTree>
    <p:extLst>
      <p:ext uri="{BB962C8B-B14F-4D97-AF65-F5344CB8AC3E}">
        <p14:creationId xmlns:p14="http://schemas.microsoft.com/office/powerpoint/2010/main" val="1939226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Encoder </a:t>
            </a:r>
            <a:r>
              <a:rPr kumimoji="1" lang="ko-Kore-KR" altLang="en-US" dirty="0"/>
              <a:t>를 통해 </a:t>
            </a:r>
            <a:r>
              <a:rPr kumimoji="1" lang="en-US" altLang="ko-Kore-KR" dirty="0"/>
              <a:t>Mu </a:t>
            </a:r>
            <a:r>
              <a:rPr kumimoji="1" lang="ko-Kore-KR" altLang="en-US" dirty="0"/>
              <a:t>값과 </a:t>
            </a:r>
            <a:r>
              <a:rPr kumimoji="1" lang="en-US" altLang="ko-Kore-KR" dirty="0"/>
              <a:t>sigma </a:t>
            </a:r>
            <a:r>
              <a:rPr kumimoji="1" lang="ko-Kore-KR" altLang="en-US" dirty="0"/>
              <a:t>값이 나온다</a:t>
            </a:r>
            <a:r>
              <a:rPr kumimoji="1" lang="en-US" altLang="ko-Kore-KR" dirty="0"/>
              <a:t>.</a:t>
            </a:r>
          </a:p>
          <a:p>
            <a:r>
              <a:rPr kumimoji="1" lang="ko-Kore-KR" altLang="en-US" dirty="0"/>
              <a:t>이 나온 값을 통해서 </a:t>
            </a:r>
            <a:r>
              <a:rPr kumimoji="1" lang="en-US" altLang="ko-Kore-KR" dirty="0"/>
              <a:t>normal distribution </a:t>
            </a:r>
            <a:r>
              <a:rPr kumimoji="1" lang="ko-Kore-KR" altLang="en-US" dirty="0"/>
              <a:t>을 만든다</a:t>
            </a:r>
            <a:r>
              <a:rPr kumimoji="1" lang="en-US" altLang="ko-Kore-KR" dirty="0"/>
              <a:t>.</a:t>
            </a:r>
          </a:p>
          <a:p>
            <a:r>
              <a:rPr kumimoji="1" lang="en-US" altLang="ko-Kore-KR" dirty="0"/>
              <a:t>Normal distribution </a:t>
            </a:r>
            <a:r>
              <a:rPr kumimoji="1" lang="ko-Kore-KR" altLang="en-US" dirty="0"/>
              <a:t>에서 </a:t>
            </a:r>
            <a:r>
              <a:rPr kumimoji="1" lang="en-US" altLang="ko-Kore-KR" dirty="0"/>
              <a:t>z </a:t>
            </a:r>
            <a:r>
              <a:rPr kumimoji="1" lang="ko-Kore-KR" altLang="en-US" dirty="0"/>
              <a:t>를 샘플링을 한다</a:t>
            </a:r>
            <a:r>
              <a:rPr kumimoji="1" lang="en-US" altLang="ko-Kore-KR" dirty="0"/>
              <a:t>.</a:t>
            </a:r>
          </a:p>
          <a:p>
            <a:r>
              <a:rPr kumimoji="1" lang="en-US" altLang="ko-KR" dirty="0"/>
              <a:t>Encoder </a:t>
            </a:r>
            <a:r>
              <a:rPr kumimoji="1" lang="ko-KR" altLang="en-US" dirty="0" err="1"/>
              <a:t>를</a:t>
            </a:r>
            <a:r>
              <a:rPr kumimoji="1" lang="ko-KR" altLang="en-US" dirty="0"/>
              <a:t> 지나 바로 </a:t>
            </a:r>
            <a:r>
              <a:rPr kumimoji="1" lang="en-US" altLang="ko-KR" dirty="0"/>
              <a:t>z </a:t>
            </a:r>
            <a:r>
              <a:rPr kumimoji="1" lang="ko-KR" altLang="en-US" dirty="0"/>
              <a:t>로 </a:t>
            </a:r>
            <a:r>
              <a:rPr kumimoji="1" lang="ko-KR" altLang="en-US" dirty="0" err="1"/>
              <a:t>가는것이</a:t>
            </a:r>
            <a:r>
              <a:rPr kumimoji="1" lang="ko-KR" altLang="en-US" dirty="0"/>
              <a:t> 아니라</a:t>
            </a:r>
            <a:r>
              <a:rPr kumimoji="1" lang="en-US" altLang="ko-KR" dirty="0"/>
              <a:t>, </a:t>
            </a:r>
            <a:r>
              <a:rPr kumimoji="1" lang="ko-KR" altLang="en-US" dirty="0"/>
              <a:t>평균과 표준편차를 뽑고</a:t>
            </a:r>
            <a:r>
              <a:rPr kumimoji="1" lang="en-US" altLang="ko-KR" dirty="0"/>
              <a:t>, </a:t>
            </a:r>
            <a:r>
              <a:rPr kumimoji="1" lang="ko-KR" altLang="en-US" dirty="0"/>
              <a:t>이를 활용한 정규분포를 만들고 거기서 샘플링을 통해 </a:t>
            </a:r>
            <a:r>
              <a:rPr kumimoji="1" lang="en-US" altLang="ko-KR" dirty="0"/>
              <a:t>z </a:t>
            </a:r>
            <a:r>
              <a:rPr kumimoji="1" lang="ko-KR" altLang="en-US" dirty="0" err="1"/>
              <a:t>를</a:t>
            </a:r>
            <a:r>
              <a:rPr kumimoji="1" lang="ko-KR" altLang="en-US" dirty="0"/>
              <a:t> 만든다</a:t>
            </a:r>
            <a:r>
              <a:rPr kumimoji="1" lang="en-US" altLang="ko-KR" dirty="0"/>
              <a:t>. </a:t>
            </a:r>
            <a:r>
              <a:rPr kumimoji="1" lang="ko-KR" altLang="en-US" dirty="0"/>
              <a:t>이렇게 만든 </a:t>
            </a:r>
            <a:r>
              <a:rPr kumimoji="1" lang="en-US" altLang="ko-KR" dirty="0"/>
              <a:t>z </a:t>
            </a:r>
            <a:r>
              <a:rPr kumimoji="1" lang="ko-KR" altLang="en-US" dirty="0" err="1"/>
              <a:t>를</a:t>
            </a:r>
            <a:r>
              <a:rPr kumimoji="1" lang="ko-KR" altLang="en-US" dirty="0"/>
              <a:t> 가지고</a:t>
            </a:r>
            <a:r>
              <a:rPr kumimoji="1" lang="en-US" altLang="ko-KR" dirty="0"/>
              <a:t>, </a:t>
            </a:r>
            <a:r>
              <a:rPr kumimoji="1" lang="ko-KR" altLang="en-US" dirty="0" err="1"/>
              <a:t>디코더를</a:t>
            </a:r>
            <a:r>
              <a:rPr kumimoji="1" lang="ko-KR" altLang="en-US" dirty="0"/>
              <a:t> 통과를 시키는 것이다</a:t>
            </a:r>
            <a:r>
              <a:rPr kumimoji="1" lang="en-US" altLang="ko-KR" dirty="0"/>
              <a:t>.</a:t>
            </a:r>
            <a:endParaRPr kumimoji="1" lang="en-US" altLang="ko-Kore-KR" dirty="0"/>
          </a:p>
          <a:p>
            <a:endParaRPr kumimoji="1" lang="en-US" altLang="ko-Kore-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36</a:t>
            </a:fld>
            <a:endParaRPr lang="ko-KR" altLang="en-US"/>
          </a:p>
        </p:txBody>
      </p:sp>
    </p:spTree>
    <p:extLst>
      <p:ext uri="{BB962C8B-B14F-4D97-AF65-F5344CB8AC3E}">
        <p14:creationId xmlns:p14="http://schemas.microsoft.com/office/powerpoint/2010/main" val="511102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VAE is probabilistic spin to traditional autoencoders, it allows generating data.</a:t>
            </a:r>
          </a:p>
          <a:p>
            <a:endParaRPr kumimoji="1" lang="en-US" altLang="ko-KR" dirty="0"/>
          </a:p>
          <a:p>
            <a:r>
              <a:rPr kumimoji="1" lang="en-US" altLang="ko-KR" dirty="0"/>
              <a:t>Pros of VAE are</a:t>
            </a:r>
          </a:p>
          <a:p>
            <a:r>
              <a:rPr kumimoji="1" lang="en-US" altLang="ko-KR" dirty="0"/>
              <a:t>These</a:t>
            </a:r>
          </a:p>
          <a:p>
            <a:endParaRPr kumimoji="1" lang="en-US" altLang="ko-KR" dirty="0"/>
          </a:p>
          <a:p>
            <a:r>
              <a:rPr kumimoji="1" lang="en-US" altLang="ko-KR" dirty="0"/>
              <a:t>But as a cons, </a:t>
            </a:r>
          </a:p>
          <a:p>
            <a:r>
              <a:rPr kumimoji="1" lang="en-US" altLang="ko-KR" dirty="0"/>
              <a:t>Expression is unknown</a:t>
            </a:r>
          </a:p>
          <a:p>
            <a:r>
              <a:rPr kumimoji="1" lang="en-US" altLang="ko-KR" dirty="0"/>
              <a:t>Result is  blurry. Although z is assumed to be Gaussian, there are parts that cannot be predicted properly if the Gaussian is not followed, and as a result, it comes out blurry.</a:t>
            </a:r>
          </a:p>
          <a:p>
            <a:endParaRPr kumimoji="1" lang="en-US" altLang="ko-KR" dirty="0"/>
          </a:p>
          <a:p>
            <a:endParaRPr kumimoji="1" lang="en-US" altLang="ko-KR" dirty="0"/>
          </a:p>
          <a:p>
            <a:r>
              <a:rPr kumimoji="1" lang="en-US" altLang="ko-KR" dirty="0"/>
              <a:t>Pros</a:t>
            </a:r>
            <a:r>
              <a:rPr kumimoji="1" lang="ko-KR" altLang="en-US" dirty="0"/>
              <a:t>는 수학적으로 잘 했으며</a:t>
            </a:r>
            <a:r>
              <a:rPr kumimoji="1" lang="en-US" altLang="ko-KR" dirty="0"/>
              <a:t>, </a:t>
            </a:r>
          </a:p>
          <a:p>
            <a:r>
              <a:rPr kumimoji="1" lang="ko-KR" altLang="en-US" dirty="0"/>
              <a:t>인코더 네트워크를 트레이닝 하기 때문에</a:t>
            </a:r>
            <a:r>
              <a:rPr kumimoji="1" lang="en-US" altLang="ko-KR" dirty="0"/>
              <a:t>, </a:t>
            </a:r>
          </a:p>
          <a:p>
            <a:endParaRPr kumimoji="1" lang="en-US" altLang="ko-KR" dirty="0"/>
          </a:p>
          <a:p>
            <a:r>
              <a:rPr kumimoji="1" lang="ko-KR" altLang="en-US" dirty="0"/>
              <a:t>오토 인코더는 트레이닝을 다 시키고 </a:t>
            </a:r>
            <a:r>
              <a:rPr kumimoji="1" lang="ko-KR" altLang="en-US" dirty="0" err="1"/>
              <a:t>디코더를</a:t>
            </a:r>
            <a:r>
              <a:rPr kumimoji="1" lang="ko-KR" altLang="en-US" dirty="0"/>
              <a:t> 빼고</a:t>
            </a:r>
            <a:r>
              <a:rPr kumimoji="1" lang="en-US" altLang="ko-KR" dirty="0"/>
              <a:t>, </a:t>
            </a:r>
            <a:r>
              <a:rPr kumimoji="1" lang="ko-KR" altLang="en-US" dirty="0"/>
              <a:t>인코더를 쓰기 때문에</a:t>
            </a:r>
            <a:r>
              <a:rPr kumimoji="1" lang="en-US" altLang="ko-KR" dirty="0"/>
              <a:t>, </a:t>
            </a:r>
          </a:p>
          <a:p>
            <a:endParaRPr kumimoji="1" lang="en-US" altLang="ko-KR" dirty="0"/>
          </a:p>
          <a:p>
            <a:r>
              <a:rPr kumimoji="1" lang="ko-KR" altLang="en-US" dirty="0"/>
              <a:t>그런 역할로도 사용이 가능하다</a:t>
            </a:r>
            <a:r>
              <a:rPr kumimoji="1" lang="en-US" altLang="ko-KR" dirty="0"/>
              <a:t>.</a:t>
            </a:r>
          </a:p>
          <a:p>
            <a:endParaRPr kumimoji="1" lang="en-US" altLang="ko-KR" dirty="0"/>
          </a:p>
          <a:p>
            <a:endParaRPr kumimoji="1" lang="en-US" altLang="ko-KR" dirty="0"/>
          </a:p>
          <a:p>
            <a:r>
              <a:rPr kumimoji="1" lang="ko-KR" altLang="en-US" dirty="0"/>
              <a:t>그러나 </a:t>
            </a:r>
            <a:r>
              <a:rPr kumimoji="1" lang="en-US" altLang="ko-KR" dirty="0"/>
              <a:t>cons </a:t>
            </a:r>
            <a:r>
              <a:rPr kumimoji="1" lang="ko-KR" altLang="en-US" dirty="0"/>
              <a:t>로는 </a:t>
            </a:r>
            <a:endParaRPr kumimoji="1" lang="en-US" altLang="ko-KR" dirty="0"/>
          </a:p>
          <a:p>
            <a:r>
              <a:rPr kumimoji="1" lang="ko-KR" altLang="en-US" dirty="0"/>
              <a:t>식을 알 수 없음</a:t>
            </a:r>
          </a:p>
          <a:p>
            <a:r>
              <a:rPr kumimoji="1" lang="ko-KR" altLang="en-US" dirty="0" err="1"/>
              <a:t>블러리</a:t>
            </a:r>
            <a:r>
              <a:rPr kumimoji="1" lang="ko-KR" altLang="en-US" dirty="0"/>
              <a:t> 하다</a:t>
            </a:r>
            <a:r>
              <a:rPr kumimoji="1" lang="en-US" altLang="ko-KR" dirty="0"/>
              <a:t>.</a:t>
            </a:r>
          </a:p>
          <a:p>
            <a:r>
              <a:rPr kumimoji="1" lang="en" altLang="ko-Kore-KR" dirty="0"/>
              <a:t>z </a:t>
            </a:r>
            <a:r>
              <a:rPr kumimoji="1" lang="ko-KR" altLang="en-US" dirty="0" err="1"/>
              <a:t>를</a:t>
            </a:r>
            <a:r>
              <a:rPr kumimoji="1" lang="ko-KR" altLang="en-US" dirty="0"/>
              <a:t> </a:t>
            </a:r>
            <a:r>
              <a:rPr kumimoji="1" lang="ko-KR" altLang="en-US" dirty="0" err="1"/>
              <a:t>가우시안으로</a:t>
            </a:r>
            <a:r>
              <a:rPr kumimoji="1" lang="ko-KR" altLang="en-US" dirty="0"/>
              <a:t> 가정을 했지만</a:t>
            </a:r>
            <a:r>
              <a:rPr kumimoji="1" lang="en-US" altLang="ko-KR" dirty="0"/>
              <a:t>, </a:t>
            </a:r>
            <a:r>
              <a:rPr kumimoji="1" lang="ko-KR" altLang="en-US" dirty="0" err="1"/>
              <a:t>가우시안을</a:t>
            </a:r>
            <a:r>
              <a:rPr kumimoji="1" lang="ko-KR" altLang="en-US" dirty="0"/>
              <a:t> 따르지 않을 경우 제대로 예측이 안되는 부분이 있고</a:t>
            </a:r>
            <a:r>
              <a:rPr kumimoji="1" lang="en-US" altLang="ko-KR" dirty="0"/>
              <a:t>, </a:t>
            </a:r>
            <a:r>
              <a:rPr kumimoji="1" lang="ko-KR" altLang="en-US" dirty="0"/>
              <a:t>그 결과로 </a:t>
            </a:r>
            <a:r>
              <a:rPr kumimoji="1" lang="ko-KR" altLang="en-US" dirty="0" err="1"/>
              <a:t>블러리</a:t>
            </a:r>
            <a:r>
              <a:rPr kumimoji="1" lang="ko-KR" altLang="en-US" dirty="0"/>
              <a:t> 하게 나온다</a:t>
            </a:r>
            <a:r>
              <a:rPr kumimoji="1" lang="en-US" altLang="ko-KR" dirty="0"/>
              <a:t>.</a:t>
            </a:r>
          </a:p>
          <a:p>
            <a:endParaRPr kumimoji="1" lang="en-US" altLang="ko-Kore-KR" dirty="0"/>
          </a:p>
          <a:p>
            <a:r>
              <a:rPr lang="ko-KR" altLang="en-US" b="0" i="0" u="none" strike="noStrike" dirty="0">
                <a:solidFill>
                  <a:srgbClr val="000000"/>
                </a:solidFill>
                <a:effectLst/>
                <a:latin typeface="-apple-system"/>
              </a:rPr>
              <a:t>생성 모델에 대한 원칙적 접근</a:t>
            </a:r>
            <a:br>
              <a:rPr lang="ko-KR" altLang="en-US" dirty="0"/>
            </a:br>
            <a:r>
              <a:rPr lang="en" altLang="ko-Kore-KR" b="0" i="0" u="none" strike="noStrike" dirty="0">
                <a:solidFill>
                  <a:srgbClr val="000000"/>
                </a:solidFill>
                <a:effectLst/>
                <a:latin typeface="-apple-system"/>
              </a:rPr>
              <a:t>q(</a:t>
            </a:r>
            <a:r>
              <a:rPr lang="en" altLang="ko-Kore-KR" b="0" i="0" u="none" strike="noStrike" dirty="0" err="1">
                <a:solidFill>
                  <a:srgbClr val="000000"/>
                </a:solidFill>
                <a:effectLst/>
                <a:latin typeface="-apple-system"/>
              </a:rPr>
              <a:t>z|x</a:t>
            </a:r>
            <a:r>
              <a:rPr lang="en" altLang="ko-Kore-KR" b="0" i="0" u="none" strike="noStrike" dirty="0">
                <a:solidFill>
                  <a:srgbClr val="000000"/>
                </a:solidFill>
                <a:effectLst/>
                <a:latin typeface="-apple-system"/>
              </a:rPr>
              <a:t>)</a:t>
            </a:r>
            <a:r>
              <a:rPr lang="ko-KR" altLang="en-US" b="0" i="0" u="none" strike="noStrike" dirty="0">
                <a:solidFill>
                  <a:srgbClr val="000000"/>
                </a:solidFill>
                <a:effectLst/>
                <a:latin typeface="-apple-system"/>
              </a:rPr>
              <a:t>의 추론을 허용하고</a:t>
            </a:r>
            <a:r>
              <a:rPr lang="en-US" altLang="ko-KR" b="0" i="0" u="none" strike="noStrike" dirty="0">
                <a:solidFill>
                  <a:srgbClr val="000000"/>
                </a:solidFill>
                <a:effectLst/>
                <a:latin typeface="-apple-system"/>
              </a:rPr>
              <a:t>, </a:t>
            </a:r>
            <a:r>
              <a:rPr lang="ko-KR" altLang="en-US" b="0" i="0" u="none" strike="noStrike" dirty="0">
                <a:solidFill>
                  <a:srgbClr val="000000"/>
                </a:solidFill>
                <a:effectLst/>
                <a:latin typeface="-apple-system"/>
              </a:rPr>
              <a:t>다른 작업에 유용한 기능 표현 가능</a:t>
            </a:r>
            <a:br>
              <a:rPr lang="ko-KR" altLang="en-US" dirty="0"/>
            </a:br>
            <a:r>
              <a:rPr lang="ko-KR" altLang="en-US" b="0" i="0" u="none" strike="noStrike" dirty="0">
                <a:solidFill>
                  <a:srgbClr val="000000"/>
                </a:solidFill>
                <a:effectLst/>
                <a:latin typeface="-apple-system"/>
              </a:rPr>
              <a:t>반대</a:t>
            </a:r>
            <a:r>
              <a:rPr lang="en-US" altLang="ko-KR" b="0" i="0" u="none" strike="noStrike" dirty="0">
                <a:solidFill>
                  <a:srgbClr val="000000"/>
                </a:solidFill>
                <a:effectLst/>
                <a:latin typeface="-apple-system"/>
              </a:rPr>
              <a:t>:</a:t>
            </a:r>
            <a:br>
              <a:rPr lang="ko-KR" altLang="en-US" dirty="0"/>
            </a:br>
            <a:r>
              <a:rPr lang="ko-KR" altLang="en-US" b="0" i="0" u="none" strike="noStrike" dirty="0">
                <a:solidFill>
                  <a:srgbClr val="000000"/>
                </a:solidFill>
                <a:effectLst/>
                <a:latin typeface="-apple-system"/>
              </a:rPr>
              <a:t>가능성의 하한을 최대화합니다</a:t>
            </a:r>
            <a:r>
              <a:rPr lang="en-US" altLang="ko-KR" b="0" i="0" u="none" strike="noStrike" dirty="0">
                <a:solidFill>
                  <a:srgbClr val="000000"/>
                </a:solidFill>
                <a:effectLst/>
                <a:latin typeface="-apple-system"/>
              </a:rPr>
              <a:t>. </a:t>
            </a:r>
            <a:r>
              <a:rPr lang="en" altLang="ko-Kore-KR" b="0" i="0" u="none" strike="noStrike" dirty="0">
                <a:solidFill>
                  <a:srgbClr val="000000"/>
                </a:solidFill>
                <a:effectLst/>
                <a:latin typeface="-apple-system"/>
              </a:rPr>
              <a:t>OK, </a:t>
            </a:r>
            <a:r>
              <a:rPr lang="ko-KR" altLang="en-US" b="0" i="0" u="none" strike="noStrike" dirty="0">
                <a:solidFill>
                  <a:srgbClr val="000000"/>
                </a:solidFill>
                <a:effectLst/>
                <a:latin typeface="-apple-system"/>
              </a:rPr>
              <a:t>그러나 </a:t>
            </a:r>
            <a:r>
              <a:rPr lang="en" altLang="ko-Kore-KR" b="0" i="0" u="none" strike="noStrike" dirty="0" err="1">
                <a:solidFill>
                  <a:srgbClr val="000000"/>
                </a:solidFill>
                <a:effectLst/>
                <a:latin typeface="-apple-system"/>
              </a:rPr>
              <a:t>PixelRNN</a:t>
            </a:r>
            <a:r>
              <a:rPr lang="en" altLang="ko-Kore-KR" b="0" i="0" u="none" strike="noStrike" dirty="0">
                <a:solidFill>
                  <a:srgbClr val="000000"/>
                </a:solidFill>
                <a:effectLst/>
                <a:latin typeface="-apple-system"/>
              </a:rPr>
              <a:t>/</a:t>
            </a:r>
            <a:r>
              <a:rPr lang="en" altLang="ko-Kore-KR" b="0" i="0" u="none" strike="noStrike" dirty="0" err="1">
                <a:solidFill>
                  <a:srgbClr val="000000"/>
                </a:solidFill>
                <a:effectLst/>
                <a:latin typeface="-apple-system"/>
              </a:rPr>
              <a:t>PixelCNN</a:t>
            </a:r>
            <a:r>
              <a:rPr lang="ko-KR" altLang="en-US" b="0" i="0" u="none" strike="noStrike" dirty="0">
                <a:solidFill>
                  <a:srgbClr val="000000"/>
                </a:solidFill>
                <a:effectLst/>
                <a:latin typeface="-apple-system"/>
              </a:rPr>
              <a:t>만큼 좋은 평가는 아닙니다</a:t>
            </a:r>
            <a:r>
              <a:rPr lang="en-US" altLang="ko-KR" b="0" i="0" u="none" strike="noStrike" dirty="0">
                <a:solidFill>
                  <a:srgbClr val="000000"/>
                </a:solidFill>
                <a:effectLst/>
                <a:latin typeface="-apple-system"/>
              </a:rPr>
              <a:t>.</a:t>
            </a:r>
            <a:br>
              <a:rPr lang="ko-KR" altLang="en-US" dirty="0"/>
            </a:br>
            <a:r>
              <a:rPr lang="ko-KR" altLang="en-US" b="0" i="0" u="none" strike="noStrike" dirty="0">
                <a:solidFill>
                  <a:srgbClr val="000000"/>
                </a:solidFill>
                <a:effectLst/>
                <a:latin typeface="-apple-system"/>
              </a:rPr>
              <a:t>샘플은 최첨단 </a:t>
            </a:r>
            <a:r>
              <a:rPr lang="en" altLang="ko-Kore-KR" b="0" i="0" u="none" strike="noStrike" dirty="0">
                <a:solidFill>
                  <a:srgbClr val="000000"/>
                </a:solidFill>
                <a:effectLst/>
                <a:latin typeface="-apple-system"/>
              </a:rPr>
              <a:t>GAN(</a:t>
            </a:r>
            <a:r>
              <a:rPr lang="en" altLang="ko-Kore-KR" b="0" i="0" u="none" strike="noStrike" dirty="0" err="1">
                <a:solidFill>
                  <a:srgbClr val="000000"/>
                </a:solidFill>
                <a:effectLst/>
                <a:latin typeface="-apple-system"/>
              </a:rPr>
              <a:t>Gealth</a:t>
            </a:r>
            <a:r>
              <a:rPr lang="en" altLang="ko-Kore-KR" b="0" i="0" u="none" strike="noStrike" dirty="0">
                <a:solidFill>
                  <a:srgbClr val="000000"/>
                </a:solidFill>
                <a:effectLst/>
                <a:latin typeface="-apple-system"/>
              </a:rPr>
              <a:t>)</a:t>
            </a:r>
            <a:r>
              <a:rPr lang="ko-KR" altLang="en-US" b="0" i="0" u="none" strike="noStrike" dirty="0">
                <a:solidFill>
                  <a:srgbClr val="000000"/>
                </a:solidFill>
                <a:effectLst/>
                <a:latin typeface="-apple-system"/>
              </a:rPr>
              <a:t>에 비해 흐릿하고 품질이 낮습니다</a:t>
            </a:r>
            <a:r>
              <a:rPr lang="en-US" altLang="ko-KR" b="0" i="0" u="none" strike="noStrike" dirty="0">
                <a:solidFill>
                  <a:srgbClr val="000000"/>
                </a:solidFill>
                <a:effectLst/>
                <a:latin typeface="-apple-system"/>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37</a:t>
            </a:fld>
            <a:endParaRPr lang="ko-KR" altLang="en-US"/>
          </a:p>
        </p:txBody>
      </p:sp>
    </p:spTree>
    <p:extLst>
      <p:ext uri="{BB962C8B-B14F-4D97-AF65-F5344CB8AC3E}">
        <p14:creationId xmlns:p14="http://schemas.microsoft.com/office/powerpoint/2010/main" val="1090656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b="0" i="0" u="none" strike="noStrike" dirty="0">
                <a:solidFill>
                  <a:srgbClr val="FFFFFF"/>
                </a:solidFill>
                <a:effectLst/>
                <a:latin typeface="-apple-system"/>
              </a:rPr>
              <a:t>First, let’s implement the encoder net Q(</a:t>
            </a:r>
            <a:r>
              <a:rPr lang="en" altLang="ko-Kore-KR" b="0" i="0" u="none" strike="noStrike" dirty="0" err="1">
                <a:solidFill>
                  <a:srgbClr val="FFFFFF"/>
                </a:solidFill>
                <a:effectLst/>
                <a:latin typeface="-apple-system"/>
              </a:rPr>
              <a:t>z|X</a:t>
            </a:r>
            <a:r>
              <a:rPr lang="en" altLang="ko-Kore-KR" b="0" i="0" u="none" strike="noStrike" dirty="0">
                <a:solidFill>
                  <a:srgbClr val="FFFFFF"/>
                </a:solidFill>
                <a:effectLst/>
                <a:latin typeface="-apple-system"/>
              </a:rPr>
              <a:t>) , which takes input X and outputting two things: </a:t>
            </a:r>
            <a:r>
              <a:rPr lang="el-GR" altLang="ko-Kore-KR" b="0" i="0" u="none" strike="noStrike" dirty="0">
                <a:solidFill>
                  <a:srgbClr val="FFFFFF"/>
                </a:solidFill>
                <a:effectLst/>
                <a:latin typeface="-apple-system"/>
              </a:rPr>
              <a:t>μ(</a:t>
            </a:r>
            <a:r>
              <a:rPr lang="en" altLang="ko-Kore-KR" b="0" i="0" u="none" strike="noStrike" dirty="0">
                <a:solidFill>
                  <a:srgbClr val="FFFFFF"/>
                </a:solidFill>
                <a:effectLst/>
                <a:latin typeface="-apple-system"/>
              </a:rPr>
              <a:t>X) and </a:t>
            </a:r>
            <a:r>
              <a:rPr lang="el-GR" altLang="ko-Kore-KR" b="0" i="0" u="none" strike="noStrike" dirty="0">
                <a:solidFill>
                  <a:srgbClr val="FFFFFF"/>
                </a:solidFill>
                <a:effectLst/>
                <a:latin typeface="-apple-system"/>
              </a:rPr>
              <a:t>Σ(</a:t>
            </a:r>
            <a:r>
              <a:rPr lang="en" altLang="ko-Kore-KR" b="0" i="0" u="none" strike="noStrike" dirty="0">
                <a:solidFill>
                  <a:srgbClr val="FFFFFF"/>
                </a:solidFill>
                <a:effectLst/>
                <a:latin typeface="-apple-system"/>
              </a:rPr>
              <a:t>X) , the parameters of the Gaussian.</a:t>
            </a:r>
          </a:p>
          <a:p>
            <a:r>
              <a:rPr lang="en" altLang="ko-Kore-KR" b="0" i="0" u="none" strike="noStrike" dirty="0">
                <a:solidFill>
                  <a:srgbClr val="FFFFFF"/>
                </a:solidFill>
                <a:effectLst/>
                <a:latin typeface="-apple-system"/>
              </a:rPr>
              <a:t>That is, our Q(</a:t>
            </a:r>
            <a:r>
              <a:rPr lang="en" altLang="ko-Kore-KR" b="0" i="0" u="none" strike="noStrike" dirty="0" err="1">
                <a:solidFill>
                  <a:srgbClr val="FFFFFF"/>
                </a:solidFill>
                <a:effectLst/>
                <a:latin typeface="-apple-system"/>
              </a:rPr>
              <a:t>z|X</a:t>
            </a:r>
            <a:r>
              <a:rPr lang="en" altLang="ko-Kore-KR" b="0" i="0" u="none" strike="noStrike" dirty="0">
                <a:solidFill>
                  <a:srgbClr val="FFFFFF"/>
                </a:solidFill>
                <a:effectLst/>
                <a:latin typeface="-apple-system"/>
              </a:rPr>
              <a:t>) is a neural net with one hidden layer. In this implementation, our latent variable is two dimensional, so that we could easily visualize it. In practice though, more dimension in latent variable should be better.</a:t>
            </a:r>
          </a:p>
          <a:p>
            <a:endParaRPr kumimoji="1" lang="en" altLang="ko-Kore-KR" b="0" i="0" u="none" strike="noStrike" dirty="0">
              <a:solidFill>
                <a:srgbClr val="FFFFFF"/>
              </a:solidFill>
              <a:effectLst/>
              <a:latin typeface="-apple-system"/>
            </a:endParaRPr>
          </a:p>
          <a:p>
            <a:r>
              <a:rPr kumimoji="1" lang="en" altLang="ko-Kore-KR" b="0" i="0" u="none" strike="noStrike" dirty="0">
                <a:solidFill>
                  <a:srgbClr val="FFFFFF"/>
                </a:solidFill>
                <a:effectLst/>
                <a:latin typeface="-apple-system"/>
              </a:rPr>
              <a:t>From the code. Blue square box is the reparameterization trick part I think</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41</a:t>
            </a:fld>
            <a:endParaRPr lang="ko-KR" altLang="en-US"/>
          </a:p>
        </p:txBody>
      </p:sp>
    </p:spTree>
    <p:extLst>
      <p:ext uri="{BB962C8B-B14F-4D97-AF65-F5344CB8AC3E}">
        <p14:creationId xmlns:p14="http://schemas.microsoft.com/office/powerpoint/2010/main" val="3482485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Final </a:t>
            </a:r>
            <a:r>
              <a:rPr kumimoji="1" lang="en-US" altLang="ko-Kore-KR" dirty="0" err="1"/>
              <a:t>Keras</a:t>
            </a:r>
            <a:r>
              <a:rPr kumimoji="1" lang="en-US" altLang="ko-Kore-KR" dirty="0"/>
              <a:t> Models have reconstruct inputs,</a:t>
            </a:r>
          </a:p>
          <a:p>
            <a:r>
              <a:rPr kumimoji="1" lang="en-US" altLang="ko-Kore-KR" dirty="0"/>
              <a:t>Encode inputs into latent variables</a:t>
            </a:r>
          </a:p>
          <a:p>
            <a:r>
              <a:rPr kumimoji="1" lang="en-US" altLang="ko-Kore-KR" dirty="0"/>
              <a:t>Generate data from latent variables</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42</a:t>
            </a:fld>
            <a:endParaRPr lang="ko-KR" altLang="en-US"/>
          </a:p>
        </p:txBody>
      </p:sp>
    </p:spTree>
    <p:extLst>
      <p:ext uri="{BB962C8B-B14F-4D97-AF65-F5344CB8AC3E}">
        <p14:creationId xmlns:p14="http://schemas.microsoft.com/office/powerpoint/2010/main" val="1306247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autoencoder receives the data and creates a latent vector much smaller than that.</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reason why dimensionality reduction is needed. That we want features to capture meaningful factors of variation in data.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err="1"/>
              <a:t>오토인코더는</a:t>
            </a:r>
            <a:r>
              <a:rPr kumimoji="1" lang="ko-KR" altLang="en-US" dirty="0"/>
              <a:t> 데이터를 받아서 그것보다 훨씬 작은 차원의 </a:t>
            </a:r>
            <a:r>
              <a:rPr kumimoji="1" lang="en" altLang="ko-Kore-KR" dirty="0"/>
              <a:t>latent vector </a:t>
            </a:r>
            <a:r>
              <a:rPr kumimoji="1" lang="ko-KR" altLang="en-US" dirty="0" err="1"/>
              <a:t>를</a:t>
            </a:r>
            <a:r>
              <a:rPr kumimoji="1" lang="ko-KR" altLang="en-US" dirty="0"/>
              <a:t> 만들어준다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ore-KR" altLang="en-US" dirty="0"/>
              <a:t>낮은 차원의 레이턴트 벡터가 필요한 이유는</a:t>
            </a:r>
            <a:r>
              <a:rPr kumimoji="1" lang="en-US" altLang="ko-Kore-KR" dirty="0"/>
              <a:t>, </a:t>
            </a:r>
            <a:r>
              <a:rPr kumimoji="1" lang="ko-Kore-KR" altLang="en-US" dirty="0"/>
              <a:t>피쳐들이 조금 더 의미 있는 요소들을 잡기를 원해서 이다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a:t>
            </a:fld>
            <a:endParaRPr lang="ko-KR" altLang="en-US"/>
          </a:p>
        </p:txBody>
      </p:sp>
    </p:spTree>
    <p:extLst>
      <p:ext uri="{BB962C8B-B14F-4D97-AF65-F5344CB8AC3E}">
        <p14:creationId xmlns:p14="http://schemas.microsoft.com/office/powerpoint/2010/main" val="1148449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b="0" i="0" u="none" strike="noStrike" dirty="0">
                <a:solidFill>
                  <a:srgbClr val="FFFFFF"/>
                </a:solidFill>
                <a:effectLst/>
                <a:latin typeface="-apple-system"/>
              </a:rPr>
              <a:t>Then, we need to translate our loss into </a:t>
            </a:r>
            <a:r>
              <a:rPr lang="en" altLang="ko-Kore-KR" b="0" i="0" u="none" strike="noStrike" dirty="0" err="1">
                <a:solidFill>
                  <a:srgbClr val="FFFFFF"/>
                </a:solidFill>
                <a:effectLst/>
                <a:latin typeface="-apple-system"/>
              </a:rPr>
              <a:t>Keras</a:t>
            </a:r>
            <a:r>
              <a:rPr lang="en" altLang="ko-Kore-KR" b="0" i="0" u="none" strike="noStrike" dirty="0">
                <a:solidFill>
                  <a:srgbClr val="FFFFFF"/>
                </a:solidFill>
                <a:effectLst/>
                <a:latin typeface="-apple-system"/>
              </a:rPr>
              <a:t> code:</a:t>
            </a:r>
          </a:p>
          <a:p>
            <a:r>
              <a:rPr lang="en" altLang="ko-Kore-KR" b="0" i="0" u="none" strike="noStrike" dirty="0">
                <a:solidFill>
                  <a:srgbClr val="FFFFFF"/>
                </a:solidFill>
                <a:effectLst/>
                <a:latin typeface="-apple-system"/>
              </a:rPr>
              <a:t>and then train it:</a:t>
            </a:r>
          </a:p>
          <a:p>
            <a:r>
              <a:rPr lang="en" altLang="ko-Kore-KR" b="0" i="0" u="none" strike="noStrike" dirty="0">
                <a:solidFill>
                  <a:srgbClr val="FFFFFF"/>
                </a:solidFill>
                <a:effectLst/>
                <a:latin typeface="-apple-system"/>
              </a:rPr>
              <a:t>And that’s it, the implementation of VAE in </a:t>
            </a:r>
            <a:r>
              <a:rPr lang="en" altLang="ko-Kore-KR" b="0" i="0" u="none" strike="noStrike" dirty="0" err="1">
                <a:solidFill>
                  <a:srgbClr val="FFFFFF"/>
                </a:solidFill>
                <a:effectLst/>
                <a:latin typeface="-apple-system"/>
              </a:rPr>
              <a:t>Keras</a:t>
            </a:r>
            <a:r>
              <a:rPr lang="en" altLang="ko-Kore-KR" b="0" i="0" u="none" strike="noStrike" dirty="0">
                <a:solidFill>
                  <a:srgbClr val="FFFFFF"/>
                </a:solidFill>
                <a:effectLst/>
                <a:latin typeface="-apple-system"/>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43</a:t>
            </a:fld>
            <a:endParaRPr lang="ko-KR" altLang="en-US"/>
          </a:p>
        </p:txBody>
      </p:sp>
    </p:spTree>
    <p:extLst>
      <p:ext uri="{BB962C8B-B14F-4D97-AF65-F5344CB8AC3E}">
        <p14:creationId xmlns:p14="http://schemas.microsoft.com/office/powerpoint/2010/main" val="186034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In order to reconstruct </a:t>
            </a:r>
            <a:r>
              <a:rPr kumimoji="1" lang="en-US" altLang="ko-Kore-KR" dirty="0"/>
              <a:t>X </a:t>
            </a:r>
            <a:r>
              <a:rPr kumimoji="1" lang="en" altLang="ko-Kore-KR" dirty="0"/>
              <a:t>and X-hat as similar as possible, </a:t>
            </a:r>
          </a:p>
          <a:p>
            <a:r>
              <a:rPr kumimoji="1" lang="en" altLang="ko-Kore-KR" dirty="0"/>
              <a:t>reconstruction is possible only if you have essential information for reconstruction of x in z. </a:t>
            </a:r>
          </a:p>
          <a:p>
            <a:r>
              <a:rPr kumimoji="1" lang="en" altLang="ko-Kore-KR" dirty="0"/>
              <a:t>Because z has less dimension than x.</a:t>
            </a:r>
          </a:p>
          <a:p>
            <a:endParaRPr kumimoji="1" lang="en" altLang="ko-Kore-KR" dirty="0"/>
          </a:p>
          <a:p>
            <a:r>
              <a:rPr kumimoji="1" lang="en" altLang="ko-Kore-KR" dirty="0"/>
              <a:t>A </a:t>
            </a:r>
            <a:r>
              <a:rPr kumimoji="1" lang="ko-KR" altLang="en-US" dirty="0"/>
              <a:t>와 </a:t>
            </a:r>
            <a:r>
              <a:rPr kumimoji="1" lang="en" altLang="ko-Kore-KR" dirty="0"/>
              <a:t>B </a:t>
            </a:r>
            <a:r>
              <a:rPr kumimoji="1" lang="ko-KR" altLang="en-US" dirty="0" err="1"/>
              <a:t>를</a:t>
            </a:r>
            <a:r>
              <a:rPr kumimoji="1" lang="ko-KR" altLang="en-US" dirty="0"/>
              <a:t> 최대한 비슷하게 </a:t>
            </a:r>
            <a:r>
              <a:rPr kumimoji="1" lang="en" altLang="ko-Kore-KR" dirty="0"/>
              <a:t>reconstruction </a:t>
            </a:r>
            <a:r>
              <a:rPr kumimoji="1" lang="ko-KR" altLang="en-US" dirty="0"/>
              <a:t>하기 위해서는</a:t>
            </a:r>
            <a:r>
              <a:rPr kumimoji="1" lang="en-US" altLang="ko-KR" dirty="0"/>
              <a:t>, </a:t>
            </a:r>
            <a:r>
              <a:rPr kumimoji="1" lang="en" altLang="ko-Kore-KR" dirty="0"/>
              <a:t>z </a:t>
            </a:r>
            <a:r>
              <a:rPr kumimoji="1" lang="ko-KR" altLang="en-US" dirty="0"/>
              <a:t>에 </a:t>
            </a:r>
            <a:r>
              <a:rPr kumimoji="1" lang="en" altLang="ko-Kore-KR" dirty="0"/>
              <a:t>x </a:t>
            </a:r>
            <a:r>
              <a:rPr kumimoji="1" lang="ko-KR" altLang="en-US" dirty="0" err="1"/>
              <a:t>를</a:t>
            </a:r>
            <a:r>
              <a:rPr kumimoji="1" lang="ko-KR" altLang="en-US" dirty="0"/>
              <a:t> </a:t>
            </a:r>
            <a:r>
              <a:rPr kumimoji="1" lang="en" altLang="ko-Kore-KR" dirty="0"/>
              <a:t>reconstruction </a:t>
            </a:r>
            <a:r>
              <a:rPr kumimoji="1" lang="ko-KR" altLang="en-US" dirty="0"/>
              <a:t>하기 위한</a:t>
            </a:r>
            <a:r>
              <a:rPr kumimoji="1" lang="en-US" altLang="ko-KR" dirty="0"/>
              <a:t>, </a:t>
            </a:r>
            <a:r>
              <a:rPr kumimoji="1" lang="ko-KR" altLang="en-US" dirty="0"/>
              <a:t>필수적인 정보만 갖고 있어야</a:t>
            </a:r>
            <a:r>
              <a:rPr kumimoji="1" lang="en-US" altLang="ko-KR" dirty="0"/>
              <a:t>, </a:t>
            </a:r>
            <a:r>
              <a:rPr kumimoji="1" lang="en" altLang="ko-Kore-KR" dirty="0"/>
              <a:t>reconstruction </a:t>
            </a:r>
            <a:r>
              <a:rPr kumimoji="1" lang="ko-KR" altLang="en-US" dirty="0"/>
              <a:t>이 가능하다</a:t>
            </a:r>
            <a:r>
              <a:rPr kumimoji="1" lang="en-US" altLang="ko-KR" dirty="0"/>
              <a:t>. </a:t>
            </a:r>
            <a:r>
              <a:rPr kumimoji="1" lang="ko-KR" altLang="en-US" dirty="0"/>
              <a:t>왜냐하면</a:t>
            </a:r>
            <a:r>
              <a:rPr kumimoji="1" lang="en-US" altLang="ko-KR" dirty="0"/>
              <a:t>, </a:t>
            </a:r>
            <a:r>
              <a:rPr kumimoji="1" lang="en" altLang="ko-Kore-KR" dirty="0"/>
              <a:t>z </a:t>
            </a:r>
            <a:r>
              <a:rPr kumimoji="1" lang="ko-KR" altLang="en-US" dirty="0"/>
              <a:t>는 </a:t>
            </a:r>
            <a:r>
              <a:rPr kumimoji="1" lang="en" altLang="ko-Kore-KR" dirty="0"/>
              <a:t>x </a:t>
            </a:r>
            <a:r>
              <a:rPr kumimoji="1" lang="ko-KR" altLang="en-US" dirty="0"/>
              <a:t>보다 </a:t>
            </a:r>
            <a:r>
              <a:rPr kumimoji="1" lang="en" altLang="ko-Kore-KR" dirty="0"/>
              <a:t>dimension </a:t>
            </a:r>
            <a:r>
              <a:rPr kumimoji="1" lang="ko-KR" altLang="en-US" dirty="0"/>
              <a:t>이 작기 때문이다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5</a:t>
            </a:fld>
            <a:endParaRPr lang="ko-KR" altLang="en-US"/>
          </a:p>
        </p:txBody>
      </p:sp>
    </p:spTree>
    <p:extLst>
      <p:ext uri="{BB962C8B-B14F-4D97-AF65-F5344CB8AC3E}">
        <p14:creationId xmlns:p14="http://schemas.microsoft.com/office/powerpoint/2010/main" val="249566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Auto encoder Train such that features can be used to reconstruct original data</a:t>
            </a:r>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Also It doesn’t use labels</a:t>
            </a:r>
            <a:endParaRPr kumimoji="1" lang="ko-Kore-KR" altLang="en-US"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6</a:t>
            </a:fld>
            <a:endParaRPr lang="ko-KR" altLang="en-US"/>
          </a:p>
        </p:txBody>
      </p:sp>
    </p:spTree>
    <p:extLst>
      <p:ext uri="{BB962C8B-B14F-4D97-AF65-F5344CB8AC3E}">
        <p14:creationId xmlns:p14="http://schemas.microsoft.com/office/powerpoint/2010/main" val="269581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Auto </a:t>
            </a:r>
            <a:r>
              <a:rPr kumimoji="1" lang="en-US" altLang="ko-Kore-KR" dirty="0" err="1"/>
              <a:t>encdoer</a:t>
            </a:r>
            <a:r>
              <a:rPr kumimoji="1" lang="en-US" altLang="ko-Kore-KR" dirty="0"/>
              <a:t> use encoder part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7</a:t>
            </a:fld>
            <a:endParaRPr lang="ko-KR" altLang="en-US"/>
          </a:p>
        </p:txBody>
      </p:sp>
    </p:spTree>
    <p:extLst>
      <p:ext uri="{BB962C8B-B14F-4D97-AF65-F5344CB8AC3E}">
        <p14:creationId xmlns:p14="http://schemas.microsoft.com/office/powerpoint/2010/main" val="274436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sz="800" dirty="0"/>
              <a:t>The autoencoder excludes the decoder</a:t>
            </a:r>
            <a:r>
              <a:rPr kumimoji="1" lang="en-US" altLang="ko-KR" sz="800" dirty="0"/>
              <a:t>-</a:t>
            </a:r>
            <a:r>
              <a:rPr kumimoji="1" lang="en" altLang="ko-Kore-KR" sz="800" dirty="0"/>
              <a:t>part after training is completed, </a:t>
            </a:r>
          </a:p>
          <a:p>
            <a:r>
              <a:rPr kumimoji="1" lang="en" altLang="ko-Kore-KR" sz="800" dirty="0"/>
              <a:t>and </a:t>
            </a:r>
            <a:r>
              <a:rPr kumimoji="1" lang="en-US" altLang="ko-KR" sz="800" dirty="0"/>
              <a:t>just </a:t>
            </a:r>
            <a:r>
              <a:rPr kumimoji="1" lang="en" altLang="ko-Kore-KR" sz="800" dirty="0"/>
              <a:t>uses the encoder part as the </a:t>
            </a:r>
            <a:r>
              <a:rPr kumimoji="1" lang="en-US" altLang="ko-KR" sz="800" dirty="0"/>
              <a:t>fig</a:t>
            </a:r>
            <a:r>
              <a:rPr kumimoji="1" lang="en" altLang="ko-Kore-KR" sz="800" dirty="0"/>
              <a:t>.</a:t>
            </a:r>
          </a:p>
          <a:p>
            <a:endParaRPr kumimoji="1" lang="en" altLang="ko-Kore-KR" sz="800" dirty="0"/>
          </a:p>
          <a:p>
            <a:r>
              <a:rPr kumimoji="1" lang="en" altLang="ko-Kore-KR" sz="800" dirty="0"/>
              <a:t>Reason is. </a:t>
            </a:r>
          </a:p>
          <a:p>
            <a:r>
              <a:rPr kumimoji="1" lang="en" altLang="ko-Kore-KR" sz="800" dirty="0"/>
              <a:t>Let, there are few labeled data, and there are many unlabeled data.</a:t>
            </a:r>
          </a:p>
          <a:p>
            <a:r>
              <a:rPr kumimoji="1" lang="en-US" altLang="ko-Kore-KR" sz="800" dirty="0"/>
              <a:t>If </a:t>
            </a:r>
            <a:r>
              <a:rPr kumimoji="1" lang="en" altLang="ko-Kore-KR" sz="800" dirty="0"/>
              <a:t>you pass this data through CNN, you cannot find the main features well, </a:t>
            </a:r>
          </a:p>
          <a:p>
            <a:r>
              <a:rPr kumimoji="1" lang="en" altLang="ko-Kore-KR" sz="800" dirty="0"/>
              <a:t>Because there are few training datasets.</a:t>
            </a:r>
          </a:p>
          <a:p>
            <a:r>
              <a:rPr kumimoji="1" lang="en" altLang="ko-Kore-KR" sz="800" dirty="0"/>
              <a:t>So, with a lot of data that is not labeled in advance, if you let the autoencoder extract the main feature Z,</a:t>
            </a:r>
          </a:p>
          <a:p>
            <a:r>
              <a:rPr kumimoji="1" lang="en" altLang="ko-Kore-KR" sz="800" dirty="0"/>
              <a:t>and then put in a small amount of labeled data, </a:t>
            </a:r>
          </a:p>
          <a:p>
            <a:r>
              <a:rPr kumimoji="1" lang="en" altLang="ko-Kore-KR" sz="800" dirty="0"/>
              <a:t>you can learn with a smaller amount of data much faster than you learn with random initialization.</a:t>
            </a:r>
          </a:p>
          <a:p>
            <a:endParaRPr kumimoji="1" lang="en-US" altLang="ko-Kore-KR" sz="800" dirty="0"/>
          </a:p>
          <a:p>
            <a:r>
              <a:rPr kumimoji="1" lang="en-US" altLang="ko-Kore-KR" sz="800" dirty="0"/>
              <a:t>Autoencoders can reconstruct data, and can learn features to initialize a supervised model </a:t>
            </a:r>
          </a:p>
          <a:p>
            <a:endParaRPr kumimoji="1" lang="en-US" altLang="ko-Kore-KR" sz="800" dirty="0"/>
          </a:p>
          <a:p>
            <a:r>
              <a:rPr kumimoji="1" lang="en-US" altLang="ko-Kore-KR" sz="800" dirty="0"/>
              <a:t>Features capture factors of variation in training data.</a:t>
            </a:r>
          </a:p>
          <a:p>
            <a:r>
              <a:rPr kumimoji="1" lang="en-US" altLang="ko-Kore-KR" sz="800" dirty="0"/>
              <a:t>then, Can we generate new images from an autoencoder? </a:t>
            </a:r>
          </a:p>
          <a:p>
            <a:endParaRPr kumimoji="1" lang="ko-Kore-KR" altLang="en-US" sz="800" dirty="0"/>
          </a:p>
          <a:p>
            <a:r>
              <a:rPr kumimoji="1" lang="ko-KR" altLang="en-US" sz="800" dirty="0"/>
              <a:t>자동 인코더는 훈련이 완료된 후 </a:t>
            </a:r>
            <a:r>
              <a:rPr kumimoji="1" lang="ko-KR" altLang="en-US" sz="800" dirty="0" err="1"/>
              <a:t>디코더</a:t>
            </a:r>
            <a:r>
              <a:rPr kumimoji="1" lang="ko-KR" altLang="en-US" sz="800" dirty="0"/>
              <a:t> 부분을 제외한다</a:t>
            </a:r>
            <a:r>
              <a:rPr kumimoji="1" lang="en-US" altLang="ko-KR" sz="800" dirty="0"/>
              <a:t>. </a:t>
            </a:r>
          </a:p>
          <a:p>
            <a:r>
              <a:rPr kumimoji="1" lang="ko-KR" altLang="en-US" sz="800" dirty="0"/>
              <a:t>인코더 부분을 오른 쪽의 그림처럼 사용한다</a:t>
            </a:r>
            <a:r>
              <a:rPr kumimoji="1" lang="en-US" altLang="ko-KR" sz="800" dirty="0"/>
              <a:t>.</a:t>
            </a:r>
          </a:p>
          <a:p>
            <a:endParaRPr kumimoji="1" lang="en-US" altLang="ko-KR" sz="800" dirty="0"/>
          </a:p>
          <a:p>
            <a:r>
              <a:rPr kumimoji="1" lang="ko-KR" altLang="en-US" sz="800" dirty="0"/>
              <a:t>이유</a:t>
            </a:r>
            <a:r>
              <a:rPr kumimoji="1" lang="en-US" altLang="ko-KR" sz="800" dirty="0"/>
              <a:t>: </a:t>
            </a:r>
            <a:r>
              <a:rPr kumimoji="1" lang="ko-KR" altLang="en-US" sz="800" dirty="0"/>
              <a:t>레이블이 지정된 데이터가 적고 레이블이 지정되지 않은 데이터가 많습니다</a:t>
            </a:r>
            <a:r>
              <a:rPr kumimoji="1" lang="en-US" altLang="ko-KR" sz="800" dirty="0"/>
              <a:t>.</a:t>
            </a:r>
          </a:p>
          <a:p>
            <a:r>
              <a:rPr kumimoji="1" lang="en" altLang="ko-Kore-KR" sz="800" dirty="0"/>
              <a:t>CNN</a:t>
            </a:r>
            <a:r>
              <a:rPr kumimoji="1" lang="ko-KR" altLang="en-US" sz="800" dirty="0"/>
              <a:t>을 통해 이 자료를 전달하면 주요 특징을 잘 찾을 수 없다</a:t>
            </a:r>
            <a:r>
              <a:rPr kumimoji="1" lang="en-US" altLang="ko-KR" sz="800" dirty="0"/>
              <a:t>. </a:t>
            </a:r>
          </a:p>
          <a:p>
            <a:r>
              <a:rPr kumimoji="1" lang="ko-KR" altLang="en-US" sz="800" dirty="0"/>
              <a:t>왜냐하면 교육 데이터 세트가 거의 없기 때문이다</a:t>
            </a:r>
            <a:r>
              <a:rPr kumimoji="1" lang="en-US" altLang="ko-KR" sz="800" dirty="0"/>
              <a:t>.</a:t>
            </a:r>
          </a:p>
          <a:p>
            <a:r>
              <a:rPr kumimoji="1" lang="ko-KR" altLang="en-US" sz="800" dirty="0"/>
              <a:t>그래서</a:t>
            </a:r>
            <a:r>
              <a:rPr kumimoji="1" lang="en-US" altLang="ko-KR" sz="800" dirty="0"/>
              <a:t>, </a:t>
            </a:r>
            <a:r>
              <a:rPr kumimoji="1" lang="ko-KR" altLang="en-US" sz="800" dirty="0"/>
              <a:t>미리 </a:t>
            </a:r>
            <a:r>
              <a:rPr kumimoji="1" lang="ko-KR" altLang="en-US" sz="800" dirty="0" err="1"/>
              <a:t>라벨링되지</a:t>
            </a:r>
            <a:r>
              <a:rPr kumimoji="1" lang="ko-KR" altLang="en-US" sz="800" dirty="0"/>
              <a:t> 않은 많은 데이터를 가지고</a:t>
            </a:r>
            <a:r>
              <a:rPr kumimoji="1" lang="en-US" altLang="ko-KR" sz="800" dirty="0"/>
              <a:t>, </a:t>
            </a:r>
            <a:r>
              <a:rPr kumimoji="1" lang="ko-KR" altLang="en-US" sz="800" dirty="0"/>
              <a:t>자동 인코더가 주요 기능 </a:t>
            </a:r>
            <a:r>
              <a:rPr kumimoji="1" lang="en" altLang="ko-Kore-KR" sz="800" dirty="0"/>
              <a:t>Z</a:t>
            </a:r>
            <a:r>
              <a:rPr kumimoji="1" lang="ko-KR" altLang="en-US" sz="800" dirty="0" err="1"/>
              <a:t>를</a:t>
            </a:r>
            <a:r>
              <a:rPr kumimoji="1" lang="ko-KR" altLang="en-US" sz="800" dirty="0"/>
              <a:t> 추출하게 하면</a:t>
            </a:r>
            <a:r>
              <a:rPr kumimoji="1" lang="en-US" altLang="ko-KR" sz="800" dirty="0"/>
              <a:t>,</a:t>
            </a:r>
          </a:p>
          <a:p>
            <a:r>
              <a:rPr kumimoji="1" lang="ko-KR" altLang="en-US" sz="800" dirty="0"/>
              <a:t>소량의 라벨이 붙은 데이터를 넣고 </a:t>
            </a:r>
          </a:p>
          <a:p>
            <a:r>
              <a:rPr kumimoji="1" lang="ko-KR" altLang="en-US" sz="800" dirty="0"/>
              <a:t>무작위 초기화를 사용하는 것보다 적은 양의 데이터로 훨씬 빠르게 학습할 수 있습니다</a:t>
            </a:r>
            <a:r>
              <a:rPr kumimoji="1" lang="en-US" altLang="ko-KR" sz="800" dirty="0"/>
              <a:t>.</a:t>
            </a:r>
          </a:p>
          <a:p>
            <a:endParaRPr kumimoji="1" lang="en-US" altLang="ko-Kore-KR" sz="800" dirty="0"/>
          </a:p>
          <a:p>
            <a:r>
              <a:rPr kumimoji="1" lang="ko-KR" altLang="en-US" sz="800" dirty="0"/>
              <a:t>자동 인코더는 데이터를 재구성할 수 있고 감독된 모델을 초기화하는 기능을 학습할 수 있다</a:t>
            </a:r>
            <a:r>
              <a:rPr kumimoji="1" lang="en-US" altLang="ko-KR" sz="800" dirty="0"/>
              <a:t>. </a:t>
            </a:r>
          </a:p>
          <a:p>
            <a:endParaRPr kumimoji="1" lang="en-US" altLang="ko-KR" sz="800" dirty="0"/>
          </a:p>
          <a:p>
            <a:r>
              <a:rPr kumimoji="1" lang="ko-KR" altLang="en-US" sz="800" dirty="0"/>
              <a:t>그렇다면</a:t>
            </a:r>
            <a:r>
              <a:rPr kumimoji="1" lang="en-US" altLang="ko-KR" sz="800" dirty="0"/>
              <a:t>. </a:t>
            </a:r>
            <a:r>
              <a:rPr kumimoji="1" lang="ko-KR" altLang="en-US" sz="800" dirty="0"/>
              <a:t>자동 인코더에서 새 이미지를 생성할 수 있습니까</a:t>
            </a:r>
            <a:r>
              <a:rPr kumimoji="1" lang="en-US" altLang="ko-KR" sz="800" dirty="0"/>
              <a:t>?</a:t>
            </a:r>
            <a:endParaRPr kumimoji="1" lang="ko-Kore-KR" altLang="en-US" sz="800"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8</a:t>
            </a:fld>
            <a:endParaRPr lang="ko-KR" altLang="en-US"/>
          </a:p>
        </p:txBody>
      </p:sp>
    </p:spTree>
    <p:extLst>
      <p:ext uri="{BB962C8B-B14F-4D97-AF65-F5344CB8AC3E}">
        <p14:creationId xmlns:p14="http://schemas.microsoft.com/office/powerpoint/2010/main" val="310352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think Z is what we're imagining in our brain</a:t>
            </a:r>
          </a:p>
          <a:p>
            <a:r>
              <a:rPr kumimoji="1" lang="en-US" altLang="ko-Kore-KR" dirty="0"/>
              <a:t>X can be drawn with it,</a:t>
            </a:r>
          </a:p>
          <a:p>
            <a:r>
              <a:rPr kumimoji="1" lang="en-US" altLang="ko-Kore-KR" dirty="0"/>
              <a:t> from these small dimensions of z comes an image of the actual training set.</a:t>
            </a:r>
          </a:p>
          <a:p>
            <a:endParaRPr kumimoji="1" lang="en-US" altLang="ko-Kore-KR" dirty="0"/>
          </a:p>
          <a:p>
            <a:r>
              <a:rPr kumimoji="1" lang="en-US" altLang="ko-Kore-KR" dirty="0"/>
              <a:t>Z </a:t>
            </a:r>
            <a:r>
              <a:rPr kumimoji="1" lang="ko-KR" altLang="en-US" dirty="0"/>
              <a:t>는 우리가 머릿속에 상상으로 </a:t>
            </a:r>
            <a:r>
              <a:rPr kumimoji="1" lang="ko-KR" altLang="en-US" dirty="0" err="1"/>
              <a:t>하고있는</a:t>
            </a:r>
            <a:r>
              <a:rPr kumimoji="1" lang="ko-KR" altLang="en-US" dirty="0"/>
              <a:t> 것들이라고 생각하고</a:t>
            </a:r>
            <a:endParaRPr kumimoji="1" lang="en-US" altLang="ko-KR" dirty="0"/>
          </a:p>
          <a:p>
            <a:r>
              <a:rPr kumimoji="1" lang="en-US" altLang="ko-KR" dirty="0"/>
              <a:t>X </a:t>
            </a:r>
            <a:r>
              <a:rPr kumimoji="1" lang="ko-KR" altLang="en-US" dirty="0"/>
              <a:t>는 그것으로 그릴 수 </a:t>
            </a:r>
            <a:r>
              <a:rPr kumimoji="1" lang="ko-KR" altLang="en-US" dirty="0" err="1"/>
              <a:t>있는것</a:t>
            </a:r>
            <a:r>
              <a:rPr kumimoji="1" lang="en-US" altLang="ko-KR" dirty="0"/>
              <a:t>,</a:t>
            </a:r>
            <a:r>
              <a:rPr kumimoji="1" lang="ko-KR" altLang="en-US" dirty="0"/>
              <a:t> 이러한 적은 차원의 </a:t>
            </a:r>
            <a:r>
              <a:rPr kumimoji="1" lang="en-US" altLang="ko-KR" dirty="0"/>
              <a:t>z </a:t>
            </a:r>
            <a:r>
              <a:rPr kumimoji="1" lang="ko-KR" altLang="en-US" dirty="0"/>
              <a:t>로 </a:t>
            </a:r>
            <a:r>
              <a:rPr kumimoji="1" lang="ko-KR" altLang="en-US" dirty="0" err="1"/>
              <a:t>부터</a:t>
            </a:r>
            <a:r>
              <a:rPr kumimoji="1" lang="ko-KR" altLang="en-US" dirty="0"/>
              <a:t> 실제 </a:t>
            </a:r>
            <a:r>
              <a:rPr kumimoji="1" lang="ko-KR" altLang="en-US" dirty="0" err="1"/>
              <a:t>트리이닝</a:t>
            </a:r>
            <a:r>
              <a:rPr kumimoji="1" lang="ko-KR" altLang="en-US" dirty="0"/>
              <a:t> 셋에 대한 이미지가 나온다</a:t>
            </a:r>
            <a:r>
              <a:rPr kumimoji="1" lang="en-US" altLang="ko-KR" dirty="0"/>
              <a:t>.</a:t>
            </a:r>
          </a:p>
          <a:p>
            <a:r>
              <a:rPr kumimoji="1" lang="en-US" altLang="ko-KR" dirty="0"/>
              <a:t>-&gt;</a:t>
            </a:r>
            <a:r>
              <a:rPr kumimoji="1" lang="ko-KR" altLang="en-US" dirty="0"/>
              <a:t> 우리 뇌가 </a:t>
            </a:r>
            <a:r>
              <a:rPr kumimoji="1" lang="ko-KR" altLang="en-US" dirty="0" err="1"/>
              <a:t>이런식으로</a:t>
            </a:r>
            <a:r>
              <a:rPr kumimoji="1" lang="ko-KR" altLang="en-US" dirty="0"/>
              <a:t> 작동하기 </a:t>
            </a:r>
            <a:r>
              <a:rPr kumimoji="1" lang="ko-KR" altLang="en-US" dirty="0" err="1"/>
              <a:t>때무네</a:t>
            </a:r>
            <a:r>
              <a:rPr kumimoji="1" lang="en-US" altLang="ko-KR" dirty="0"/>
              <a:t>,</a:t>
            </a:r>
            <a:r>
              <a:rPr kumimoji="1" lang="ko-KR" altLang="en-US" dirty="0"/>
              <a:t> 즉 </a:t>
            </a:r>
            <a:r>
              <a:rPr kumimoji="1" lang="en-US" altLang="ko-KR" dirty="0"/>
              <a:t>z</a:t>
            </a:r>
            <a:r>
              <a:rPr kumimoji="1" lang="ko-KR" altLang="en-US" dirty="0"/>
              <a:t>는 상상 </a:t>
            </a:r>
            <a:r>
              <a:rPr kumimoji="1" lang="en-US" altLang="ko-KR" dirty="0"/>
              <a:t>x </a:t>
            </a:r>
            <a:r>
              <a:rPr kumimoji="1" lang="ko-KR" altLang="en-US" dirty="0"/>
              <a:t>는 그걸 통해 이미지화 시킨 것이다</a:t>
            </a:r>
            <a:r>
              <a:rPr kumimoji="1" lang="en-US" altLang="ko-KR" dirty="0"/>
              <a:t>.</a:t>
            </a:r>
          </a:p>
          <a:p>
            <a:endParaRPr kumimoji="1" lang="en-US" altLang="ko-KR" dirty="0"/>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9</a:t>
            </a:fld>
            <a:endParaRPr lang="ko-KR" altLang="en-US"/>
          </a:p>
        </p:txBody>
      </p:sp>
    </p:spTree>
    <p:extLst>
      <p:ext uri="{BB962C8B-B14F-4D97-AF65-F5344CB8AC3E}">
        <p14:creationId xmlns:p14="http://schemas.microsoft.com/office/powerpoint/2010/main" val="311921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9FCEAC77-7F99-4762-96D5-BDBADC3078A5}" type="datetime1">
              <a:rPr lang="ko-KR" altLang="en-US" smtClean="0"/>
              <a:t>2022. 11. 8.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8271933" y="6654800"/>
            <a:ext cx="3666067" cy="203200"/>
          </a:xfrm>
        </p:spPr>
        <p:txBody>
          <a:bodyPr/>
          <a:lstStyle/>
          <a:p>
            <a:r>
              <a:rPr lang="en-US" altLang="ko-KR" dirty="0"/>
              <a:t> </a:t>
            </a:r>
            <a:fld id="{747E8495-DE32-495C-A333-C9BF9EC512FF}" type="slidenum">
              <a:rPr lang="ko-KR" altLang="en-US" smtClean="0"/>
              <a:pPr/>
              <a:t>‹#›</a:t>
            </a:fld>
            <a:endParaRPr lang="ko-KR" altLang="en-US" dirty="0"/>
          </a:p>
        </p:txBody>
      </p:sp>
    </p:spTree>
    <p:extLst>
      <p:ext uri="{BB962C8B-B14F-4D97-AF65-F5344CB8AC3E}">
        <p14:creationId xmlns:p14="http://schemas.microsoft.com/office/powerpoint/2010/main" val="188451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31799" y="200013"/>
            <a:ext cx="11368921" cy="705219"/>
          </a:xfrm>
        </p:spPr>
        <p:txBody>
          <a:bodyPr>
            <a:normAutofit/>
          </a:bodyPr>
          <a:lstStyle>
            <a:lvl1pPr>
              <a:defRPr sz="3200" b="1">
                <a:latin typeface="Calibri" panose="020F0502020204030204" pitchFamily="34" charset="0"/>
                <a:cs typeface="Calibri" panose="020F0502020204030204" pitchFamily="34" charset="0"/>
              </a:defRPr>
            </a:lvl1pPr>
          </a:lstStyle>
          <a:p>
            <a:r>
              <a:rPr lang="ko-KR" altLang="en-US" dirty="0"/>
              <a:t>마스터 제목 스타일 편집</a:t>
            </a:r>
          </a:p>
        </p:txBody>
      </p:sp>
      <p:sp>
        <p:nvSpPr>
          <p:cNvPr id="3" name="내용 개체 틀 2"/>
          <p:cNvSpPr>
            <a:spLocks noGrp="1"/>
          </p:cNvSpPr>
          <p:nvPr>
            <p:ph idx="1" hasCustomPrompt="1"/>
          </p:nvPr>
        </p:nvSpPr>
        <p:spPr>
          <a:xfrm>
            <a:off x="643466" y="1219200"/>
            <a:ext cx="11150599" cy="4957763"/>
          </a:xfrm>
        </p:spPr>
        <p:txBody>
          <a:bodyPr/>
          <a:lstStyle>
            <a:lvl1pPr marL="228600" indent="-228600">
              <a:lnSpc>
                <a:spcPct val="100000"/>
              </a:lnSpc>
              <a:buFont typeface="Wingdings" panose="05000000000000000000" pitchFamily="2" charset="2"/>
              <a:buChar char="Ø"/>
              <a:defRPr>
                <a:latin typeface="Calibri" panose="020F0502020204030204" pitchFamily="34" charset="0"/>
                <a:cs typeface="Calibri" panose="020F0502020204030204" pitchFamily="34" charset="0"/>
              </a:defRPr>
            </a:lvl1pPr>
            <a:lvl2pPr>
              <a:lnSpc>
                <a:spcPct val="100000"/>
              </a:lnSpc>
              <a:defRPr>
                <a:latin typeface="Calibri" panose="020F0502020204030204" pitchFamily="34" charset="0"/>
                <a:cs typeface="Calibri" panose="020F0502020204030204" pitchFamily="34" charset="0"/>
              </a:defRPr>
            </a:lvl2pPr>
            <a:lvl3pPr marL="1143000" indent="-228600">
              <a:lnSpc>
                <a:spcPct val="100000"/>
              </a:lnSpc>
              <a:buFont typeface="Wingdings" panose="05000000000000000000" pitchFamily="2" charset="2"/>
              <a:buChar char="ü"/>
              <a:defRPr>
                <a:latin typeface="Calibri" panose="020F0502020204030204" pitchFamily="34" charset="0"/>
                <a:cs typeface="Calibri" panose="020F0502020204030204" pitchFamily="34" charset="0"/>
              </a:defRPr>
            </a:lvl3pPr>
            <a:lvl4pPr marL="1600200" indent="-228600">
              <a:lnSpc>
                <a:spcPct val="100000"/>
              </a:lnSpc>
              <a:buFont typeface="맑은 고딕" panose="020B0503020000020004" pitchFamily="50" charset="-127"/>
              <a:buChar char="–"/>
              <a:defRPr>
                <a:latin typeface="Calibri" panose="020F0502020204030204" pitchFamily="34" charset="0"/>
                <a:cs typeface="Calibri" panose="020F0502020204030204" pitchFamily="34" charset="0"/>
              </a:defRPr>
            </a:lvl4pPr>
            <a:lvl5pPr>
              <a:lnSpc>
                <a:spcPct val="100000"/>
              </a:lnSpc>
              <a:defRPr>
                <a:latin typeface="Calibri" panose="020F0502020204030204" pitchFamily="34" charset="0"/>
                <a:cs typeface="Calibri" panose="020F0502020204030204" pitchFamily="34" charset="0"/>
              </a:defRPr>
            </a:lvl5pPr>
          </a:lstStyle>
          <a:p>
            <a:pPr lvl="0"/>
            <a:r>
              <a:rPr lang="ko-KR" altLang="en-US" dirty="0"/>
              <a:t> 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a:xfrm>
            <a:off x="431800" y="6356350"/>
            <a:ext cx="2743200" cy="365125"/>
          </a:xfrm>
        </p:spPr>
        <p:txBody>
          <a:bodyPr/>
          <a:lstStyle>
            <a:lvl1pPr>
              <a:defRPr>
                <a:latin typeface="Calibri" panose="020F0502020204030204" pitchFamily="34" charset="0"/>
                <a:cs typeface="Calibri" panose="020F0502020204030204" pitchFamily="34" charset="0"/>
              </a:defRPr>
            </a:lvl1pPr>
          </a:lstStyle>
          <a:p>
            <a:fld id="{95CB5D2F-94BF-4932-9272-97B0FFE4CDE8}" type="datetime1">
              <a:rPr lang="ko-KR" altLang="en-US" smtClean="0"/>
              <a:t>2022. 11. 8.</a:t>
            </a:fld>
            <a:endParaRPr lang="ko-KR" altLang="en-US"/>
          </a:p>
        </p:txBody>
      </p:sp>
      <p:sp>
        <p:nvSpPr>
          <p:cNvPr id="5" name="바닥글 개체 틀 4"/>
          <p:cNvSpPr>
            <a:spLocks noGrp="1"/>
          </p:cNvSpPr>
          <p:nvPr>
            <p:ph type="ftr" sz="quarter" idx="11"/>
          </p:nvPr>
        </p:nvSpPr>
        <p:spPr>
          <a:xfrm>
            <a:off x="3938587" y="6356350"/>
            <a:ext cx="4114800" cy="365125"/>
          </a:xfrm>
        </p:spPr>
        <p:txBody>
          <a:bodyPr/>
          <a:lstStyle>
            <a:lvl1pPr>
              <a:defRPr>
                <a:latin typeface="Calibri" panose="020F0502020204030204" pitchFamily="34" charset="0"/>
                <a:cs typeface="Calibri" panose="020F0502020204030204" pitchFamily="34" charset="0"/>
              </a:defRPr>
            </a:lvl1pPr>
          </a:lstStyle>
          <a:p>
            <a:endParaRPr lang="ko-KR" altLang="en-US" dirty="0"/>
          </a:p>
        </p:txBody>
      </p:sp>
      <p:sp>
        <p:nvSpPr>
          <p:cNvPr id="9" name="직사각형 8">
            <a:extLst>
              <a:ext uri="{FF2B5EF4-FFF2-40B4-BE49-F238E27FC236}">
                <a16:creationId xmlns:a16="http://schemas.microsoft.com/office/drawing/2014/main" id="{D2614502-E745-9276-D887-D453EF151C6B}"/>
              </a:ext>
            </a:extLst>
          </p:cNvPr>
          <p:cNvSpPr/>
          <p:nvPr userDrawn="1"/>
        </p:nvSpPr>
        <p:spPr>
          <a:xfrm>
            <a:off x="431799" y="879550"/>
            <a:ext cx="10931648" cy="76917"/>
          </a:xfrm>
          <a:prstGeom prst="rect">
            <a:avLst/>
          </a:prstGeom>
          <a:gradFill>
            <a:gsLst>
              <a:gs pos="46000">
                <a:schemeClr val="accent5"/>
              </a:gs>
              <a:gs pos="19008">
                <a:schemeClr val="accent5">
                  <a:lumMod val="60000"/>
                  <a:lumOff val="40000"/>
                </a:schemeClr>
              </a:gs>
              <a:gs pos="77000">
                <a:schemeClr val="accent5">
                  <a:lumMod val="60000"/>
                  <a:lumOff val="40000"/>
                </a:schemeClr>
              </a:gs>
              <a:gs pos="0">
                <a:schemeClr val="bg1"/>
              </a:gs>
              <a:gs pos="18000">
                <a:schemeClr val="accent5">
                  <a:lumMod val="60000"/>
                  <a:lumOff val="40000"/>
                </a:schemeClr>
              </a:gs>
              <a:gs pos="100000">
                <a:schemeClr val="bg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endParaRPr lang="ko-KR" altLang="en-US" sz="3200" b="1" dirty="0">
              <a:effectLst>
                <a:outerShdw blurRad="25400" dist="76200" dir="2700000" algn="tl" rotWithShape="0">
                  <a:prstClr val="black">
                    <a:alpha val="85000"/>
                  </a:prstClr>
                </a:outerShdw>
              </a:effectLst>
              <a:latin typeface="Trebuchet MS" panose="020B0703020202090204" pitchFamily="34" charset="0"/>
              <a:cs typeface="Calibri" panose="020F0502020204030204" pitchFamily="34" charset="0"/>
            </a:endParaRPr>
          </a:p>
        </p:txBody>
      </p:sp>
      <p:pic>
        <p:nvPicPr>
          <p:cNvPr id="7" name="Picture 2" descr="광운대학교 seal">
            <a:extLst>
              <a:ext uri="{FF2B5EF4-FFF2-40B4-BE49-F238E27FC236}">
                <a16:creationId xmlns:a16="http://schemas.microsoft.com/office/drawing/2014/main" id="{83AAC146-9E21-1CF4-987F-FAD5816895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9406" r="19628" b="4215"/>
          <a:stretch/>
        </p:blipFill>
        <p:spPr bwMode="auto">
          <a:xfrm>
            <a:off x="61087" y="6248400"/>
            <a:ext cx="1584176" cy="58114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그룹 7">
            <a:extLst>
              <a:ext uri="{FF2B5EF4-FFF2-40B4-BE49-F238E27FC236}">
                <a16:creationId xmlns:a16="http://schemas.microsoft.com/office/drawing/2014/main" id="{25F4B61B-4B33-4076-2437-BD6D12746F59}"/>
              </a:ext>
            </a:extLst>
          </p:cNvPr>
          <p:cNvGrpSpPr/>
          <p:nvPr userDrawn="1"/>
        </p:nvGrpSpPr>
        <p:grpSpPr>
          <a:xfrm>
            <a:off x="8530513" y="6596390"/>
            <a:ext cx="3600400" cy="261610"/>
            <a:chOff x="5364088" y="6408166"/>
            <a:chExt cx="3600400" cy="261610"/>
          </a:xfrm>
        </p:grpSpPr>
        <p:sp>
          <p:nvSpPr>
            <p:cNvPr id="10" name="TextBox 9">
              <a:extLst>
                <a:ext uri="{FF2B5EF4-FFF2-40B4-BE49-F238E27FC236}">
                  <a16:creationId xmlns:a16="http://schemas.microsoft.com/office/drawing/2014/main" id="{F7F5783B-608B-7E32-D713-AAD7537031FA}"/>
                </a:ext>
              </a:extLst>
            </p:cNvPr>
            <p:cNvSpPr txBox="1"/>
            <p:nvPr userDrawn="1"/>
          </p:nvSpPr>
          <p:spPr>
            <a:xfrm>
              <a:off x="5364088" y="6408166"/>
              <a:ext cx="3600400" cy="261610"/>
            </a:xfrm>
            <a:prstGeom prst="rect">
              <a:avLst/>
            </a:prstGeom>
            <a:solidFill>
              <a:schemeClr val="bg1"/>
            </a:solidFill>
          </p:spPr>
          <p:txBody>
            <a:bodyPr wrap="square" rtlCol="0">
              <a:spAutoFit/>
            </a:bodyPr>
            <a:lstStyle/>
            <a:p>
              <a:r>
                <a:rPr kumimoji="1" lang="en-US" altLang="ko-KR" sz="1100" b="1" i="0" kern="1200" dirty="0">
                  <a:solidFill>
                    <a:srgbClr val="A90707"/>
                  </a:solidFill>
                  <a:effectLst/>
                  <a:latin typeface="Times New Roman" panose="02020603050405020304" pitchFamily="18" charset="0"/>
                  <a:ea typeface="굴림" panose="020B0600000101010101" pitchFamily="50" charset="-127"/>
                  <a:cs typeface="Times New Roman" panose="02020603050405020304" pitchFamily="18" charset="0"/>
                </a:rPr>
                <a:t>Computational Intelligence and Networking Laboratory</a:t>
              </a:r>
              <a:endParaRPr lang="ko-KR" altLang="en-US" sz="1100" dirty="0">
                <a:solidFill>
                  <a:srgbClr val="A90707"/>
                </a:solidFill>
                <a:latin typeface="Times New Roman" panose="02020603050405020304" pitchFamily="18" charset="0"/>
                <a:cs typeface="Times New Roman" panose="02020603050405020304" pitchFamily="18" charset="0"/>
              </a:endParaRPr>
            </a:p>
          </p:txBody>
        </p:sp>
        <p:cxnSp>
          <p:nvCxnSpPr>
            <p:cNvPr id="11" name="직선 연결선 3">
              <a:extLst>
                <a:ext uri="{FF2B5EF4-FFF2-40B4-BE49-F238E27FC236}">
                  <a16:creationId xmlns:a16="http://schemas.microsoft.com/office/drawing/2014/main" id="{1D0B7D1A-6E45-D2EC-BDC1-4797328DC5EB}"/>
                </a:ext>
              </a:extLst>
            </p:cNvPr>
            <p:cNvCxnSpPr/>
            <p:nvPr userDrawn="1"/>
          </p:nvCxnSpPr>
          <p:spPr bwMode="auto">
            <a:xfrm flipV="1">
              <a:off x="5424488" y="6457950"/>
              <a:ext cx="3405187" cy="148"/>
            </a:xfrm>
            <a:prstGeom prst="line">
              <a:avLst/>
            </a:prstGeom>
            <a:solidFill>
              <a:schemeClr val="accent1"/>
            </a:solidFill>
            <a:ln w="12700" cap="flat" cmpd="sng" algn="ctr">
              <a:solidFill>
                <a:srgbClr val="A9070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57979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및 내용">
  <p:cSld name="1_제목 및 내용">
    <p:spTree>
      <p:nvGrpSpPr>
        <p:cNvPr id="1" name="Shape 23"/>
        <p:cNvGrpSpPr/>
        <p:nvPr/>
      </p:nvGrpSpPr>
      <p:grpSpPr>
        <a:xfrm>
          <a:off x="0" y="0"/>
          <a:ext cx="0" cy="0"/>
          <a:chOff x="0" y="0"/>
          <a:chExt cx="0" cy="0"/>
        </a:xfrm>
      </p:grpSpPr>
      <p:sp>
        <p:nvSpPr>
          <p:cNvPr id="25" name="Google Shape;25;p6"/>
          <p:cNvSpPr txBox="1">
            <a:spLocks noGrp="1"/>
          </p:cNvSpPr>
          <p:nvPr>
            <p:ph type="sldNum" idx="12"/>
          </p:nvPr>
        </p:nvSpPr>
        <p:spPr>
          <a:xfrm>
            <a:off x="2" y="6683433"/>
            <a:ext cx="12192005" cy="17456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r>
              <a:rPr lang="en-US" altLang="ko-KR"/>
              <a:t> Memory-centric Accelerated Computing (MAC) Research Lab.  / Kwangwoon University                                                                                              </a:t>
            </a:r>
            <a:fld id="{00000000-1234-1234-1234-123412341234}" type="slidenum">
              <a:rPr lang="en-US" altLang="ko-KR" smtClean="0"/>
              <a:pPr/>
              <a:t>‹#›</a:t>
            </a:fld>
            <a:endParaRPr lang="en-US"/>
          </a:p>
        </p:txBody>
      </p:sp>
      <p:sp>
        <p:nvSpPr>
          <p:cNvPr id="26" name="Google Shape;26;p6"/>
          <p:cNvSpPr txBox="1">
            <a:spLocks noGrp="1"/>
          </p:cNvSpPr>
          <p:nvPr>
            <p:ph type="title"/>
          </p:nvPr>
        </p:nvSpPr>
        <p:spPr>
          <a:xfrm>
            <a:off x="145886" y="1"/>
            <a:ext cx="11207913" cy="6085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Calibri"/>
              <a:buNone/>
              <a:defRPr sz="4000" b="1">
                <a:solidFill>
                  <a:schemeClr val="lt1"/>
                </a:solidFill>
                <a:latin typeface="Calibri" panose="020F0502020204030204" pitchFamily="34" charset="0"/>
                <a:ea typeface="Calibri" panose="020F0502020204030204" pitchFamily="34" charset="0"/>
                <a:cs typeface="Calibri" panose="020F0502020204030204" pitchFamily="34" charset="0"/>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6"/>
          <p:cNvSpPr txBox="1">
            <a:spLocks noGrp="1"/>
          </p:cNvSpPr>
          <p:nvPr>
            <p:ph type="body" idx="1"/>
          </p:nvPr>
        </p:nvSpPr>
        <p:spPr>
          <a:xfrm>
            <a:off x="427566" y="781050"/>
            <a:ext cx="10926233" cy="54562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Calibri"/>
              <a:buChar char="●"/>
              <a:defRPr>
                <a:latin typeface="Calibri" panose="020F0502020204030204" pitchFamily="34" charset="0"/>
                <a:cs typeface="Calibri" panose="020F0502020204030204" pitchFamily="34" charset="0"/>
              </a:defRPr>
            </a:lvl1pPr>
            <a:lvl2pPr marL="914400" lvl="1" indent="-381000" algn="l">
              <a:lnSpc>
                <a:spcPct val="90000"/>
              </a:lnSpc>
              <a:spcBef>
                <a:spcPts val="500"/>
              </a:spcBef>
              <a:spcAft>
                <a:spcPts val="0"/>
              </a:spcAft>
              <a:buClr>
                <a:schemeClr val="dk1"/>
              </a:buClr>
              <a:buSzPts val="2400"/>
              <a:buFont typeface="Calibri"/>
              <a:buChar char="–"/>
              <a:defRPr/>
            </a:lvl2pPr>
            <a:lvl3pPr marL="1371600" lvl="2" indent="-355600" algn="l">
              <a:lnSpc>
                <a:spcPct val="90000"/>
              </a:lnSpc>
              <a:spcBef>
                <a:spcPts val="500"/>
              </a:spcBef>
              <a:spcAft>
                <a:spcPts val="0"/>
              </a:spcAft>
              <a:buClr>
                <a:schemeClr val="dk1"/>
              </a:buClr>
              <a:buSzPts val="20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267501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22968-CECA-41A2-B296-4137398F7B5C}" type="datetime1">
              <a:rPr lang="ko-KR" altLang="en-US" smtClean="0"/>
              <a:t>2022. 11. 8.</a:t>
            </a:fld>
            <a:endParaRPr lang="ko-KR" altLang="en-US"/>
          </a:p>
        </p:txBody>
      </p:sp>
      <p:sp>
        <p:nvSpPr>
          <p:cNvPr id="5" name="바닥글 개체 틀 4"/>
          <p:cNvSpPr>
            <a:spLocks noGrp="1"/>
          </p:cNvSpPr>
          <p:nvPr>
            <p:ph type="ftr" sz="quarter" idx="3"/>
          </p:nvPr>
        </p:nvSpPr>
        <p:spPr>
          <a:xfrm>
            <a:off x="349673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7687733" y="6356350"/>
            <a:ext cx="36660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E8495-DE32-495C-A333-C9BF9EC512FF}" type="slidenum">
              <a:rPr lang="ko-KR" altLang="en-US" smtClean="0"/>
              <a:pPr/>
              <a:t>‹#›</a:t>
            </a:fld>
            <a:endParaRPr lang="ko-KR" altLang="en-US" dirty="0"/>
          </a:p>
        </p:txBody>
      </p:sp>
    </p:spTree>
    <p:extLst>
      <p:ext uri="{BB962C8B-B14F-4D97-AF65-F5344CB8AC3E}">
        <p14:creationId xmlns:p14="http://schemas.microsoft.com/office/powerpoint/2010/main" val="179442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0.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cs231n.stanford.edu/slides/2019/cs231n_2019_lecture11.pdf" TargetMode="External"/><Relationship Id="rId2" Type="http://schemas.openxmlformats.org/officeDocument/2006/relationships/hyperlink" Target="https://www.youtube.com/watch?v=5WoItGTWV54&amp;t=2175s" TargetMode="External"/><Relationship Id="rId1" Type="http://schemas.openxmlformats.org/officeDocument/2006/relationships/slideLayout" Target="../slideLayouts/slideLayout2.xml"/><Relationship Id="rId6" Type="http://schemas.openxmlformats.org/officeDocument/2006/relationships/hyperlink" Target="https://wiseodd.github.io/techblog/2016/12/10/variational-autoencoder/" TargetMode="External"/><Relationship Id="rId5" Type="http://schemas.openxmlformats.org/officeDocument/2006/relationships/hyperlink" Target="https://www.oliviergibaru.org/courses/ML_VAE.html#VAE2" TargetMode="External"/><Relationship Id="rId4" Type="http://schemas.openxmlformats.org/officeDocument/2006/relationships/hyperlink" Target="https://youtu.be/GbCAwVVKaH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9AEC0E6A-557C-4C2A-A960-94804F5AA3FA}"/>
              </a:ext>
            </a:extLst>
          </p:cNvPr>
          <p:cNvSpPr>
            <a:spLocks noGrp="1"/>
          </p:cNvSpPr>
          <p:nvPr>
            <p:ph type="ctrTitle"/>
          </p:nvPr>
        </p:nvSpPr>
        <p:spPr>
          <a:xfrm>
            <a:off x="470834" y="2206877"/>
            <a:ext cx="10857565" cy="2119620"/>
          </a:xfrm>
        </p:spPr>
        <p:txBody>
          <a:bodyPr anchor="ctr">
            <a:normAutofit/>
          </a:bodyPr>
          <a:lstStyle/>
          <a:p>
            <a:pPr algn="l"/>
            <a:r>
              <a:rPr lang="en-US" altLang="ko-KR" sz="7200" b="1" dirty="0">
                <a:latin typeface="Calibri" panose="020F0502020204030204" pitchFamily="34" charset="0"/>
                <a:ea typeface="Adobe 고딕 Std B" panose="020B0800000000000000" pitchFamily="34" charset="-127"/>
                <a:cs typeface="Calibri" panose="020F0502020204030204" pitchFamily="34" charset="0"/>
              </a:rPr>
              <a:t>Variational </a:t>
            </a:r>
            <a:r>
              <a:rPr lang="en-US" altLang="ko-KR" sz="7200" b="1" dirty="0" err="1">
                <a:latin typeface="Calibri" panose="020F0502020204030204" pitchFamily="34" charset="0"/>
                <a:ea typeface="Adobe 고딕 Std B" panose="020B0800000000000000" pitchFamily="34" charset="-127"/>
                <a:cs typeface="Calibri" panose="020F0502020204030204" pitchFamily="34" charset="0"/>
              </a:rPr>
              <a:t>AutoEncoders</a:t>
            </a:r>
            <a:endParaRPr lang="ko-KR" altLang="en-US" sz="4000" dirty="0">
              <a:latin typeface="Calibri" panose="020F0502020204030204" pitchFamily="34" charset="0"/>
              <a:ea typeface="+mn-ea"/>
              <a:cs typeface="Calibri" panose="020F0502020204030204" pitchFamily="34" charset="0"/>
            </a:endParaRPr>
          </a:p>
        </p:txBody>
      </p:sp>
      <p:sp>
        <p:nvSpPr>
          <p:cNvPr id="3" name="부제목 2">
            <a:extLst>
              <a:ext uri="{FF2B5EF4-FFF2-40B4-BE49-F238E27FC236}">
                <a16:creationId xmlns:a16="http://schemas.microsoft.com/office/drawing/2014/main" id="{F3436619-E4E1-4210-A949-F976F7CEFE18}"/>
              </a:ext>
            </a:extLst>
          </p:cNvPr>
          <p:cNvSpPr>
            <a:spLocks noGrp="1"/>
          </p:cNvSpPr>
          <p:nvPr>
            <p:ph type="subTitle" idx="1"/>
          </p:nvPr>
        </p:nvSpPr>
        <p:spPr>
          <a:xfrm>
            <a:off x="470836" y="4743939"/>
            <a:ext cx="7409514" cy="1853555"/>
          </a:xfrm>
        </p:spPr>
        <p:txBody>
          <a:bodyPr>
            <a:noAutofit/>
          </a:bodyPr>
          <a:lstStyle/>
          <a:p>
            <a:pPr algn="l"/>
            <a:r>
              <a:rPr lang="en-US" altLang="ko-KR" sz="2000" b="1" dirty="0">
                <a:latin typeface="+mn-ea"/>
              </a:rPr>
              <a:t>Dong-Ju Kim</a:t>
            </a:r>
          </a:p>
          <a:p>
            <a:pPr algn="l"/>
            <a:r>
              <a:rPr lang="en-US" altLang="ko-KR" sz="2000" b="1" dirty="0">
                <a:latin typeface="+mn-ea"/>
              </a:rPr>
              <a:t>School of Computer Engineering</a:t>
            </a:r>
          </a:p>
          <a:p>
            <a:pPr algn="l"/>
            <a:r>
              <a:rPr lang="en-US" altLang="ko-KR" sz="2000" b="1" dirty="0" err="1">
                <a:latin typeface="+mn-ea"/>
              </a:rPr>
              <a:t>Kwangwoon</a:t>
            </a:r>
            <a:r>
              <a:rPr lang="en-US" altLang="ko-KR" sz="2000" b="1" dirty="0">
                <a:latin typeface="+mn-ea"/>
              </a:rPr>
              <a:t> University</a:t>
            </a:r>
          </a:p>
        </p:txBody>
      </p:sp>
      <p:sp>
        <p:nvSpPr>
          <p:cNvPr id="97" name="Rectangle 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9" name="Rectangle 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직사각형 3">
            <a:extLst>
              <a:ext uri="{FF2B5EF4-FFF2-40B4-BE49-F238E27FC236}">
                <a16:creationId xmlns:a16="http://schemas.microsoft.com/office/drawing/2014/main" id="{11EC6285-282D-428D-A506-72B320C02248}"/>
              </a:ext>
            </a:extLst>
          </p:cNvPr>
          <p:cNvSpPr/>
          <p:nvPr/>
        </p:nvSpPr>
        <p:spPr>
          <a:xfrm>
            <a:off x="285750" y="442913"/>
            <a:ext cx="899367" cy="3290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016157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9DB0AF-01D1-ADB7-C6F0-0D93F196AF5D}"/>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43CBE3D7-0591-5C2C-7DFD-984A4599FB61}"/>
              </a:ext>
            </a:extLst>
          </p:cNvPr>
          <p:cNvSpPr>
            <a:spLocks noGrp="1"/>
          </p:cNvSpPr>
          <p:nvPr>
            <p:ph idx="1"/>
          </p:nvPr>
        </p:nvSpPr>
        <p:spPr/>
        <p:txBody>
          <a:bodyPr>
            <a:normAutofit/>
          </a:bodyPr>
          <a:lstStyle/>
          <a:p>
            <a:r>
              <a:rPr kumimoji="1" lang="en-US" altLang="ko-Kore-KR" sz="2000" dirty="0"/>
              <a:t>Notions to define VAE</a:t>
            </a:r>
          </a:p>
          <a:p>
            <a:pPr lvl="1"/>
            <a:r>
              <a:rPr kumimoji="1" lang="en-US" altLang="ko-Kore-KR" sz="1600" dirty="0"/>
              <a:t>X : data we want to model</a:t>
            </a:r>
          </a:p>
          <a:p>
            <a:pPr lvl="1"/>
            <a:r>
              <a:rPr kumimoji="1" lang="en-US" altLang="ko-Kore-KR" sz="1600" dirty="0"/>
              <a:t>z : latent variable, ex)imagination</a:t>
            </a:r>
          </a:p>
          <a:p>
            <a:pPr lvl="1"/>
            <a:r>
              <a:rPr kumimoji="1" lang="en-US" altLang="ko-Kore-KR" sz="1600" dirty="0"/>
              <a:t>P(X) : prob distribution of the data, ex) animal kingdom</a:t>
            </a:r>
          </a:p>
          <a:p>
            <a:pPr lvl="1"/>
            <a:r>
              <a:rPr kumimoji="1" lang="en-US" altLang="ko-Kore-KR" sz="1600" dirty="0"/>
              <a:t>P(z) : prob distribution of latent variable, ex) brain, a source of imagination</a:t>
            </a:r>
          </a:p>
          <a:p>
            <a:pPr lvl="1"/>
            <a:r>
              <a:rPr kumimoji="1" lang="en-US" altLang="ko-Kore-KR" sz="1600" dirty="0"/>
              <a:t>P(</a:t>
            </a:r>
            <a:r>
              <a:rPr kumimoji="1" lang="en-US" altLang="ko-Kore-KR" sz="1600" dirty="0" err="1"/>
              <a:t>X|z</a:t>
            </a:r>
            <a:r>
              <a:rPr kumimoji="1" lang="en-US" altLang="ko-Kore-KR" sz="1600" dirty="0"/>
              <a:t>) : distribution of generating data given latent variable, ex) turning imagination into real animal</a:t>
            </a:r>
          </a:p>
          <a:p>
            <a:endParaRPr kumimoji="1" lang="en-US" altLang="ko-Kore-KR" sz="2000" dirty="0"/>
          </a:p>
          <a:p>
            <a:endParaRPr kumimoji="1" lang="en-US" altLang="ko-Kore-KR" sz="2000" dirty="0"/>
          </a:p>
          <a:p>
            <a:endParaRPr kumimoji="1" lang="en-US" altLang="ko-Kore-KR" sz="2000" dirty="0"/>
          </a:p>
          <a:p>
            <a:endParaRPr kumimoji="1" lang="en-US" altLang="ko-Kore-KR" sz="2000" dirty="0"/>
          </a:p>
          <a:p>
            <a:endParaRPr kumimoji="1" lang="en-US" altLang="ko-Kore-KR" sz="2000" dirty="0"/>
          </a:p>
          <a:p>
            <a:endParaRPr kumimoji="1" lang="en-US" altLang="ko-Kore-KR" sz="2000" dirty="0"/>
          </a:p>
          <a:p>
            <a:r>
              <a:rPr kumimoji="1" lang="en-US" altLang="ko-Kore-KR" sz="2000" dirty="0"/>
              <a:t>Objective: model the date, finding P(X)</a:t>
            </a:r>
            <a:endParaRPr kumimoji="1" lang="ko-Kore-KR" altLang="en-US" sz="2000" dirty="0"/>
          </a:p>
        </p:txBody>
      </p:sp>
      <p:pic>
        <p:nvPicPr>
          <p:cNvPr id="5" name="그림 4">
            <a:extLst>
              <a:ext uri="{FF2B5EF4-FFF2-40B4-BE49-F238E27FC236}">
                <a16:creationId xmlns:a16="http://schemas.microsoft.com/office/drawing/2014/main" id="{F2272778-19F1-748C-1A8A-09DEB41DC6C4}"/>
              </a:ext>
            </a:extLst>
          </p:cNvPr>
          <p:cNvPicPr>
            <a:picLocks noChangeAspect="1"/>
          </p:cNvPicPr>
          <p:nvPr/>
        </p:nvPicPr>
        <p:blipFill>
          <a:blip r:embed="rId3"/>
          <a:stretch>
            <a:fillRect/>
          </a:stretch>
        </p:blipFill>
        <p:spPr>
          <a:xfrm>
            <a:off x="5259552" y="5638800"/>
            <a:ext cx="4457700" cy="927100"/>
          </a:xfrm>
          <a:prstGeom prst="rect">
            <a:avLst/>
          </a:prstGeom>
        </p:spPr>
      </p:pic>
      <p:pic>
        <p:nvPicPr>
          <p:cNvPr id="6" name="그림 5">
            <a:extLst>
              <a:ext uri="{FF2B5EF4-FFF2-40B4-BE49-F238E27FC236}">
                <a16:creationId xmlns:a16="http://schemas.microsoft.com/office/drawing/2014/main" id="{CC4D28B7-6EFC-2258-ED43-7D48F2A4A8BF}"/>
              </a:ext>
            </a:extLst>
          </p:cNvPr>
          <p:cNvPicPr>
            <a:picLocks noChangeAspect="1"/>
          </p:cNvPicPr>
          <p:nvPr/>
        </p:nvPicPr>
        <p:blipFill>
          <a:blip r:embed="rId4"/>
          <a:stretch>
            <a:fillRect/>
          </a:stretch>
        </p:blipFill>
        <p:spPr>
          <a:xfrm>
            <a:off x="899583" y="3234531"/>
            <a:ext cx="6797240" cy="2352012"/>
          </a:xfrm>
          <a:prstGeom prst="rect">
            <a:avLst/>
          </a:prstGeom>
        </p:spPr>
      </p:pic>
      <p:sp>
        <p:nvSpPr>
          <p:cNvPr id="7" name="직사각형 6">
            <a:extLst>
              <a:ext uri="{FF2B5EF4-FFF2-40B4-BE49-F238E27FC236}">
                <a16:creationId xmlns:a16="http://schemas.microsoft.com/office/drawing/2014/main" id="{4E1EA888-8889-EC31-91B4-5FF4B60E63A2}"/>
              </a:ext>
            </a:extLst>
          </p:cNvPr>
          <p:cNvSpPr/>
          <p:nvPr/>
        </p:nvSpPr>
        <p:spPr>
          <a:xfrm>
            <a:off x="4032558" y="4099838"/>
            <a:ext cx="3455844" cy="47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sz="1200" dirty="0"/>
              <a:t>don't know P(x) and p(z), but the goal is to get theta star that expresses it well</a:t>
            </a:r>
            <a:endParaRPr kumimoji="1" lang="ko-Kore-KR" altLang="en-US" sz="1200" dirty="0"/>
          </a:p>
        </p:txBody>
      </p:sp>
    </p:spTree>
    <p:extLst>
      <p:ext uri="{BB962C8B-B14F-4D97-AF65-F5344CB8AC3E}">
        <p14:creationId xmlns:p14="http://schemas.microsoft.com/office/powerpoint/2010/main" val="306812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B8E33E-0A4D-E48B-5EE6-BFB5652C61BD}"/>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1CC7F1E-5917-7B40-8688-0F9DD5EAF427}"/>
              </a:ext>
            </a:extLst>
          </p:cNvPr>
          <p:cNvSpPr>
            <a:spLocks noGrp="1"/>
          </p:cNvSpPr>
          <p:nvPr>
            <p:ph idx="1"/>
          </p:nvPr>
        </p:nvSpPr>
        <p:spPr/>
        <p:txBody>
          <a:bodyPr/>
          <a:lstStyle/>
          <a:p>
            <a:endParaRPr kumimoji="1" lang="ko-Kore-KR" altLang="en-US" dirty="0"/>
          </a:p>
        </p:txBody>
      </p:sp>
      <p:pic>
        <p:nvPicPr>
          <p:cNvPr id="4" name="그림 3">
            <a:extLst>
              <a:ext uri="{FF2B5EF4-FFF2-40B4-BE49-F238E27FC236}">
                <a16:creationId xmlns:a16="http://schemas.microsoft.com/office/drawing/2014/main" id="{B3D4D8BD-D45A-C984-DD7F-1C0C1F88DD22}"/>
              </a:ext>
            </a:extLst>
          </p:cNvPr>
          <p:cNvPicPr>
            <a:picLocks noChangeAspect="1"/>
          </p:cNvPicPr>
          <p:nvPr/>
        </p:nvPicPr>
        <p:blipFill>
          <a:blip r:embed="rId3"/>
          <a:stretch>
            <a:fillRect/>
          </a:stretch>
        </p:blipFill>
        <p:spPr>
          <a:xfrm>
            <a:off x="896347" y="1659048"/>
            <a:ext cx="10652187" cy="4078065"/>
          </a:xfrm>
          <a:prstGeom prst="rect">
            <a:avLst/>
          </a:prstGeom>
        </p:spPr>
      </p:pic>
      <p:sp>
        <p:nvSpPr>
          <p:cNvPr id="5" name="직사각형 4">
            <a:extLst>
              <a:ext uri="{FF2B5EF4-FFF2-40B4-BE49-F238E27FC236}">
                <a16:creationId xmlns:a16="http://schemas.microsoft.com/office/drawing/2014/main" id="{2E5E3F0D-DC5E-657D-601D-FCA222D5BDB6}"/>
              </a:ext>
            </a:extLst>
          </p:cNvPr>
          <p:cNvSpPr/>
          <p:nvPr/>
        </p:nvSpPr>
        <p:spPr>
          <a:xfrm>
            <a:off x="5295900" y="4800600"/>
            <a:ext cx="5676900" cy="44846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a:p>
        </p:txBody>
      </p:sp>
    </p:spTree>
    <p:extLst>
      <p:ext uri="{BB962C8B-B14F-4D97-AF65-F5344CB8AC3E}">
        <p14:creationId xmlns:p14="http://schemas.microsoft.com/office/powerpoint/2010/main" val="383150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69D7A2-E1AE-3D27-5B0C-86CB435C316F}"/>
              </a:ext>
            </a:extLst>
          </p:cNvPr>
          <p:cNvSpPr>
            <a:spLocks noGrp="1"/>
          </p:cNvSpPr>
          <p:nvPr>
            <p:ph type="title"/>
          </p:nvPr>
        </p:nvSpPr>
        <p:spPr/>
        <p:txBody>
          <a:bodyPr/>
          <a:lstStyle/>
          <a:p>
            <a:r>
              <a:rPr kumimoji="1" lang="en-US" altLang="ko-Kore-KR" dirty="0"/>
              <a:t>Assume that distribution is gaussian</a:t>
            </a:r>
            <a:endParaRPr kumimoji="1" lang="ko-Kore-KR" altLang="en-US" dirty="0"/>
          </a:p>
        </p:txBody>
      </p:sp>
      <p:sp>
        <p:nvSpPr>
          <p:cNvPr id="3" name="내용 개체 틀 2">
            <a:extLst>
              <a:ext uri="{FF2B5EF4-FFF2-40B4-BE49-F238E27FC236}">
                <a16:creationId xmlns:a16="http://schemas.microsoft.com/office/drawing/2014/main" id="{37D80F08-308A-3F7C-6FBC-F340F43BAF56}"/>
              </a:ext>
            </a:extLst>
          </p:cNvPr>
          <p:cNvSpPr>
            <a:spLocks noGrp="1"/>
          </p:cNvSpPr>
          <p:nvPr>
            <p:ph idx="1"/>
          </p:nvPr>
        </p:nvSpPr>
        <p:spPr/>
        <p:txBody>
          <a:bodyPr/>
          <a:lstStyle/>
          <a:p>
            <a:endParaRPr kumimoji="1" lang="ko-Kore-KR" altLang="en-US"/>
          </a:p>
        </p:txBody>
      </p:sp>
      <p:pic>
        <p:nvPicPr>
          <p:cNvPr id="4" name="그림 3">
            <a:extLst>
              <a:ext uri="{FF2B5EF4-FFF2-40B4-BE49-F238E27FC236}">
                <a16:creationId xmlns:a16="http://schemas.microsoft.com/office/drawing/2014/main" id="{5692EB5B-B729-355A-3BB3-FA99030E246A}"/>
              </a:ext>
            </a:extLst>
          </p:cNvPr>
          <p:cNvPicPr>
            <a:picLocks noChangeAspect="1"/>
          </p:cNvPicPr>
          <p:nvPr/>
        </p:nvPicPr>
        <p:blipFill>
          <a:blip r:embed="rId3"/>
          <a:stretch>
            <a:fillRect/>
          </a:stretch>
        </p:blipFill>
        <p:spPr>
          <a:xfrm>
            <a:off x="695458" y="1824831"/>
            <a:ext cx="11105262" cy="3746500"/>
          </a:xfrm>
          <a:prstGeom prst="rect">
            <a:avLst/>
          </a:prstGeom>
        </p:spPr>
      </p:pic>
    </p:spTree>
    <p:extLst>
      <p:ext uri="{BB962C8B-B14F-4D97-AF65-F5344CB8AC3E}">
        <p14:creationId xmlns:p14="http://schemas.microsoft.com/office/powerpoint/2010/main" val="363201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2742D-BEB7-53B8-5486-1BF338B518A2}"/>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542035F9-F10C-12BB-97A2-D89F344C28B4}"/>
              </a:ext>
            </a:extLst>
          </p:cNvPr>
          <p:cNvSpPr>
            <a:spLocks noGrp="1"/>
          </p:cNvSpPr>
          <p:nvPr>
            <p:ph idx="1"/>
          </p:nvPr>
        </p:nvSpPr>
        <p:spPr/>
        <p:txBody>
          <a:bodyPr/>
          <a:lstStyle/>
          <a:p>
            <a:endParaRPr kumimoji="1" lang="ko-Kore-KR" altLang="en-US"/>
          </a:p>
        </p:txBody>
      </p:sp>
      <p:pic>
        <p:nvPicPr>
          <p:cNvPr id="4" name="그림 3">
            <a:extLst>
              <a:ext uri="{FF2B5EF4-FFF2-40B4-BE49-F238E27FC236}">
                <a16:creationId xmlns:a16="http://schemas.microsoft.com/office/drawing/2014/main" id="{F626CF43-470F-D5F5-606F-90E0085E203A}"/>
              </a:ext>
            </a:extLst>
          </p:cNvPr>
          <p:cNvPicPr>
            <a:picLocks noChangeAspect="1"/>
          </p:cNvPicPr>
          <p:nvPr/>
        </p:nvPicPr>
        <p:blipFill>
          <a:blip r:embed="rId3"/>
          <a:stretch>
            <a:fillRect/>
          </a:stretch>
        </p:blipFill>
        <p:spPr>
          <a:xfrm>
            <a:off x="773181" y="1961726"/>
            <a:ext cx="10686155" cy="3472709"/>
          </a:xfrm>
          <a:prstGeom prst="rect">
            <a:avLst/>
          </a:prstGeom>
        </p:spPr>
      </p:pic>
      <p:pic>
        <p:nvPicPr>
          <p:cNvPr id="5" name="그림 4">
            <a:extLst>
              <a:ext uri="{FF2B5EF4-FFF2-40B4-BE49-F238E27FC236}">
                <a16:creationId xmlns:a16="http://schemas.microsoft.com/office/drawing/2014/main" id="{642528B0-8ED2-1DAD-C1C7-532F852BFC3E}"/>
              </a:ext>
            </a:extLst>
          </p:cNvPr>
          <p:cNvPicPr>
            <a:picLocks noChangeAspect="1"/>
          </p:cNvPicPr>
          <p:nvPr/>
        </p:nvPicPr>
        <p:blipFill>
          <a:blip r:embed="rId4"/>
          <a:stretch>
            <a:fillRect/>
          </a:stretch>
        </p:blipFill>
        <p:spPr>
          <a:xfrm>
            <a:off x="6218765" y="4711700"/>
            <a:ext cx="4457700" cy="927100"/>
          </a:xfrm>
          <a:prstGeom prst="rect">
            <a:avLst/>
          </a:prstGeom>
        </p:spPr>
      </p:pic>
    </p:spTree>
    <p:extLst>
      <p:ext uri="{BB962C8B-B14F-4D97-AF65-F5344CB8AC3E}">
        <p14:creationId xmlns:p14="http://schemas.microsoft.com/office/powerpoint/2010/main" val="400722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2742D-BEB7-53B8-5486-1BF338B518A2}"/>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542035F9-F10C-12BB-97A2-D89F344C28B4}"/>
              </a:ext>
            </a:extLst>
          </p:cNvPr>
          <p:cNvSpPr>
            <a:spLocks noGrp="1"/>
          </p:cNvSpPr>
          <p:nvPr>
            <p:ph idx="1"/>
          </p:nvPr>
        </p:nvSpPr>
        <p:spPr/>
        <p:txBody>
          <a:bodyPr/>
          <a:lstStyle/>
          <a:p>
            <a:endParaRPr kumimoji="1" lang="ko-Kore-KR" altLang="en-US" dirty="0"/>
          </a:p>
        </p:txBody>
      </p:sp>
      <p:pic>
        <p:nvPicPr>
          <p:cNvPr id="4" name="그림 3">
            <a:extLst>
              <a:ext uri="{FF2B5EF4-FFF2-40B4-BE49-F238E27FC236}">
                <a16:creationId xmlns:a16="http://schemas.microsoft.com/office/drawing/2014/main" id="{F626CF43-470F-D5F5-606F-90E0085E203A}"/>
              </a:ext>
            </a:extLst>
          </p:cNvPr>
          <p:cNvPicPr>
            <a:picLocks noChangeAspect="1"/>
          </p:cNvPicPr>
          <p:nvPr/>
        </p:nvPicPr>
        <p:blipFill>
          <a:blip r:embed="rId3"/>
          <a:stretch>
            <a:fillRect/>
          </a:stretch>
        </p:blipFill>
        <p:spPr>
          <a:xfrm>
            <a:off x="773181" y="1961726"/>
            <a:ext cx="10686155" cy="3472709"/>
          </a:xfrm>
          <a:prstGeom prst="rect">
            <a:avLst/>
          </a:prstGeom>
        </p:spPr>
      </p:pic>
      <p:pic>
        <p:nvPicPr>
          <p:cNvPr id="5" name="그림 4">
            <a:extLst>
              <a:ext uri="{FF2B5EF4-FFF2-40B4-BE49-F238E27FC236}">
                <a16:creationId xmlns:a16="http://schemas.microsoft.com/office/drawing/2014/main" id="{642528B0-8ED2-1DAD-C1C7-532F852BFC3E}"/>
              </a:ext>
            </a:extLst>
          </p:cNvPr>
          <p:cNvPicPr>
            <a:picLocks noChangeAspect="1"/>
          </p:cNvPicPr>
          <p:nvPr/>
        </p:nvPicPr>
        <p:blipFill>
          <a:blip r:embed="rId4"/>
          <a:stretch>
            <a:fillRect/>
          </a:stretch>
        </p:blipFill>
        <p:spPr>
          <a:xfrm>
            <a:off x="6218765" y="4711700"/>
            <a:ext cx="4457700" cy="92710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DCB52E5-2FE9-D9DD-08A8-4D3EFEEE5837}"/>
                  </a:ext>
                </a:extLst>
              </p:cNvPr>
              <p:cNvSpPr txBox="1"/>
              <p:nvPr/>
            </p:nvSpPr>
            <p:spPr>
              <a:xfrm>
                <a:off x="2809676" y="5288416"/>
                <a:ext cx="5464125" cy="17770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num>
                        <m:den>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den>
                      </m:f>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 </m:t>
                      </m:r>
                    </m:oMath>
                  </m:oMathPara>
                </a14:m>
                <a:endParaRPr kumimoji="1" lang="en-US" altLang="ko-Kore-KR"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oMath>
                  </m:oMathPara>
                </a14:m>
                <a:endParaRPr kumimoji="1" lang="en-US" altLang="ko-Kore-KR"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𝑚𝑒𝑎𝑛𝑠</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𝑎𝑛𝑑</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𝑗𝑜𝑖𝑛𝑡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𝑝𝑟𝑜𝑏𝑎𝑏𝑖𝑙𝑖𝑡𝑦</m:t>
                      </m:r>
                    </m:oMath>
                  </m:oMathPara>
                </a14:m>
                <a:endParaRPr kumimoji="1" lang="en-US" altLang="ko-Kore-KR"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𝑖𝑛𝑡𝑒𝑔𝑟𝑎𝑡𝑖𝑛𝑔</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𝑒𝑣𝑒𝑟𝑦</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𝑓𝑜𝑟</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𝑠𝑝𝑎𝑐𝑒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𝑖𝑠</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oMath>
                  </m:oMathPara>
                </a14:m>
                <a:endParaRPr kumimoji="1" lang="en-US" altLang="ko-Kore-KR" dirty="0"/>
              </a:p>
              <a:p>
                <a:endParaRPr kumimoji="1" lang="ko-Kore-KR" altLang="en-US" dirty="0"/>
              </a:p>
            </p:txBody>
          </p:sp>
        </mc:Choice>
        <mc:Fallback>
          <p:sp>
            <p:nvSpPr>
              <p:cNvPr id="6" name="TextBox 5">
                <a:extLst>
                  <a:ext uri="{FF2B5EF4-FFF2-40B4-BE49-F238E27FC236}">
                    <a16:creationId xmlns:a16="http://schemas.microsoft.com/office/drawing/2014/main" id="{8DCB52E5-2FE9-D9DD-08A8-4D3EFEEE5837}"/>
                  </a:ext>
                </a:extLst>
              </p:cNvPr>
              <p:cNvSpPr txBox="1">
                <a:spLocks noRot="1" noChangeAspect="1" noMove="1" noResize="1" noEditPoints="1" noAdjustHandles="1" noChangeArrowheads="1" noChangeShapeType="1" noTextEdit="1"/>
              </p:cNvSpPr>
              <p:nvPr/>
            </p:nvSpPr>
            <p:spPr>
              <a:xfrm>
                <a:off x="2809676" y="5288416"/>
                <a:ext cx="5464125" cy="1777090"/>
              </a:xfrm>
              <a:prstGeom prst="rect">
                <a:avLst/>
              </a:prstGeom>
              <a:blipFill>
                <a:blip r:embed="rId5"/>
                <a:stretch>
                  <a:fillRect/>
                </a:stretch>
              </a:blipFill>
            </p:spPr>
            <p:txBody>
              <a:bodyPr/>
              <a:lstStyle/>
              <a:p>
                <a:r>
                  <a:rPr lang="ko-Kore-KR" altLang="en-US">
                    <a:noFill/>
                  </a:rPr>
                  <a:t> </a:t>
                </a:r>
              </a:p>
            </p:txBody>
          </p:sp>
        </mc:Fallback>
      </mc:AlternateContent>
      <p:cxnSp>
        <p:nvCxnSpPr>
          <p:cNvPr id="8" name="직선 화살표 연결선 7">
            <a:extLst>
              <a:ext uri="{FF2B5EF4-FFF2-40B4-BE49-F238E27FC236}">
                <a16:creationId xmlns:a16="http://schemas.microsoft.com/office/drawing/2014/main" id="{2341A779-FA9A-310F-F69C-C0BA646AE4F1}"/>
              </a:ext>
            </a:extLst>
          </p:cNvPr>
          <p:cNvCxnSpPr/>
          <p:nvPr/>
        </p:nvCxnSpPr>
        <p:spPr>
          <a:xfrm flipV="1">
            <a:off x="6872288" y="5434435"/>
            <a:ext cx="2114550" cy="5663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7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69A0D3-4ED6-A47C-5F55-A78F008C754B}"/>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C90BF60F-C61D-CC34-50DB-B21B23C64632}"/>
                  </a:ext>
                </a:extLst>
              </p:cNvPr>
              <p:cNvSpPr>
                <a:spLocks noGrp="1"/>
              </p:cNvSpPr>
              <p:nvPr>
                <p:ph idx="1"/>
              </p:nvPr>
            </p:nvSpPr>
            <p:spPr/>
            <p:txBody>
              <a:bodyPr>
                <a:normAutofit lnSpcReduction="10000"/>
              </a:bodyPr>
              <a:lstStyle/>
              <a:p>
                <a:r>
                  <a:rPr kumimoji="1" lang="en-US" altLang="ko-Kore-KR" b="0" dirty="0"/>
                  <a:t>Data likelihood : </a:t>
                </a:r>
                <a14:m>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𝑥</m:t>
                        </m:r>
                      </m:e>
                    </m:d>
                    <m:r>
                      <a:rPr kumimoji="1" lang="en-US" altLang="ko-Kore-KR" b="0" i="1" smtClean="0">
                        <a:latin typeface="Cambria Math" panose="02040503050406030204" pitchFamily="18" charset="0"/>
                      </a:rPr>
                      <m:t>=</m:t>
                    </m:r>
                    <m:nary>
                      <m:naryPr>
                        <m:limLoc m:val="undOvr"/>
                        <m:subHide m:val="on"/>
                        <m:supHide m:val="on"/>
                        <m:ctrlPr>
                          <a:rPr kumimoji="1" lang="en-US" altLang="ko-Kore-KR" b="0" i="1" smtClean="0">
                            <a:latin typeface="Cambria Math" panose="02040503050406030204" pitchFamily="18" charset="0"/>
                          </a:rPr>
                        </m:ctrlPr>
                      </m:naryPr>
                      <m:sub/>
                      <m:sup/>
                      <m:e>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𝑥</m:t>
                            </m:r>
                          </m:e>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𝑑𝑧</m:t>
                        </m:r>
                      </m:e>
                    </m:nary>
                  </m:oMath>
                </a14:m>
                <a:endParaRPr kumimoji="1" lang="en-US" altLang="ko-Kore-KR" b="0" dirty="0"/>
              </a:p>
              <a:p>
                <a:endParaRPr kumimoji="1" lang="en-US" altLang="ko-Kore-KR" dirty="0"/>
              </a:p>
              <a:p>
                <a:endParaRPr kumimoji="1" lang="en-US" altLang="ko-Kore-KR" dirty="0"/>
              </a:p>
              <a:p>
                <a:r>
                  <a:rPr kumimoji="1" lang="en-US" altLang="ko-Kore-KR" dirty="0"/>
                  <a:t>Posterior density also intractable : </a:t>
                </a:r>
                <a14:m>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𝑥</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𝑥</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𝑥</m:t>
                    </m:r>
                    <m:r>
                      <a:rPr kumimoji="1" lang="en-US" altLang="ko-Kore-KR" b="0" i="1" smtClean="0">
                        <a:latin typeface="Cambria Math" panose="02040503050406030204" pitchFamily="18" charset="0"/>
                      </a:rPr>
                      <m:t>)</m:t>
                    </m:r>
                  </m:oMath>
                </a14:m>
                <a:endParaRPr kumimoji="1" lang="en-US" altLang="ko-Kore-KR" dirty="0"/>
              </a:p>
              <a:p>
                <a:pPr lvl="1"/>
                <a:r>
                  <a:rPr kumimoji="1" lang="en-US" altLang="ko-Kore-KR" dirty="0"/>
                  <a:t>We can’t calculate p(x) so we also cant’ calculate P(</a:t>
                </a:r>
                <a:r>
                  <a:rPr kumimoji="1" lang="en-US" altLang="ko-Kore-KR" dirty="0" err="1"/>
                  <a:t>z|x</a:t>
                </a:r>
                <a:r>
                  <a:rPr kumimoji="1" lang="en-US" altLang="ko-Kore-KR" dirty="0"/>
                  <a:t>)</a:t>
                </a:r>
              </a:p>
              <a:p>
                <a:pPr lvl="1"/>
                <a:endParaRPr kumimoji="1" lang="en-US" altLang="ko-Kore-KR" dirty="0"/>
              </a:p>
              <a:p>
                <a:r>
                  <a:rPr kumimoji="1" lang="en-US" altLang="ko-Kore-KR" dirty="0"/>
                  <a:t>Solution for this prob. </a:t>
                </a:r>
              </a:p>
              <a:p>
                <a:pPr lvl="1"/>
                <a:r>
                  <a:rPr kumimoji="1" lang="en-US" altLang="ko-KR" dirty="0"/>
                  <a:t>Decoder network modelling P(</a:t>
                </a:r>
                <a:r>
                  <a:rPr kumimoji="1" lang="en-US" altLang="ko-KR" dirty="0" err="1"/>
                  <a:t>x|z</a:t>
                </a:r>
                <a:r>
                  <a:rPr kumimoji="1" lang="en-US" altLang="ko-KR" dirty="0"/>
                  <a:t>), define additional encoder network q(</a:t>
                </a:r>
                <a:r>
                  <a:rPr kumimoji="1" lang="en-US" altLang="ko-KR" dirty="0" err="1"/>
                  <a:t>z|x</a:t>
                </a:r>
                <a:r>
                  <a:rPr kumimoji="1" lang="en-US" altLang="ko-KR" dirty="0"/>
                  <a:t>) that approximates p(</a:t>
                </a:r>
                <a:r>
                  <a:rPr kumimoji="1" lang="en-US" altLang="ko-KR" dirty="0" err="1"/>
                  <a:t>z|x</a:t>
                </a:r>
                <a:r>
                  <a:rPr kumimoji="1" lang="en-US" altLang="ko-KR" dirty="0"/>
                  <a:t>)</a:t>
                </a:r>
              </a:p>
              <a:p>
                <a:pPr lvl="1"/>
                <a:r>
                  <a:rPr kumimoji="1" lang="en-US" altLang="ko-Kore-KR" dirty="0"/>
                  <a:t>Will see that </a:t>
                </a:r>
                <a:r>
                  <a:rPr kumimoji="1" lang="en-US" altLang="ko-Kore-KR" dirty="0">
                    <a:highlight>
                      <a:srgbClr val="FFFF00"/>
                    </a:highlight>
                  </a:rPr>
                  <a:t>this allows us to derive a lower bound on the data likelihood that is tractable, which can optimize</a:t>
                </a:r>
              </a:p>
              <a:p>
                <a:pPr lvl="1"/>
                <a:endParaRPr kumimoji="1" lang="ko-Kore-KR" altLang="en-US" dirty="0"/>
              </a:p>
            </p:txBody>
          </p:sp>
        </mc:Choice>
        <mc:Fallback>
          <p:sp>
            <p:nvSpPr>
              <p:cNvPr id="3" name="내용 개체 틀 2">
                <a:extLst>
                  <a:ext uri="{FF2B5EF4-FFF2-40B4-BE49-F238E27FC236}">
                    <a16:creationId xmlns:a16="http://schemas.microsoft.com/office/drawing/2014/main" id="{C90BF60F-C61D-CC34-50DB-B21B23C64632}"/>
                  </a:ext>
                </a:extLst>
              </p:cNvPr>
              <p:cNvSpPr>
                <a:spLocks noGrp="1" noRot="1" noChangeAspect="1" noMove="1" noResize="1" noEditPoints="1" noAdjustHandles="1" noChangeArrowheads="1" noChangeShapeType="1" noTextEdit="1"/>
              </p:cNvSpPr>
              <p:nvPr>
                <p:ph idx="1"/>
              </p:nvPr>
            </p:nvSpPr>
            <p:spPr>
              <a:blipFill>
                <a:blip r:embed="rId3"/>
                <a:stretch>
                  <a:fillRect l="-910" t="-18414"/>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48E677F0-FF2E-12CA-B0C3-DFDC92D392A7}"/>
              </a:ext>
            </a:extLst>
          </p:cNvPr>
          <p:cNvSpPr/>
          <p:nvPr/>
        </p:nvSpPr>
        <p:spPr>
          <a:xfrm>
            <a:off x="4393581" y="1817648"/>
            <a:ext cx="1237785" cy="26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Simple gaussian prior</a:t>
            </a:r>
          </a:p>
        </p:txBody>
      </p:sp>
      <p:sp>
        <p:nvSpPr>
          <p:cNvPr id="5" name="직사각형 4">
            <a:extLst>
              <a:ext uri="{FF2B5EF4-FFF2-40B4-BE49-F238E27FC236}">
                <a16:creationId xmlns:a16="http://schemas.microsoft.com/office/drawing/2014/main" id="{E41160EE-0ED6-81FB-ADBE-DC48986015AC}"/>
              </a:ext>
            </a:extLst>
          </p:cNvPr>
          <p:cNvSpPr/>
          <p:nvPr/>
        </p:nvSpPr>
        <p:spPr>
          <a:xfrm>
            <a:off x="5772614" y="1817648"/>
            <a:ext cx="1308410" cy="26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Decoder NN</a:t>
            </a:r>
            <a:endParaRPr kumimoji="1" lang="ko-Kore-KR" altLang="en-US" sz="1200" dirty="0"/>
          </a:p>
        </p:txBody>
      </p:sp>
      <p:cxnSp>
        <p:nvCxnSpPr>
          <p:cNvPr id="7" name="직선 화살표 연결선 6">
            <a:extLst>
              <a:ext uri="{FF2B5EF4-FFF2-40B4-BE49-F238E27FC236}">
                <a16:creationId xmlns:a16="http://schemas.microsoft.com/office/drawing/2014/main" id="{FB5F9C60-BC38-7ABF-6967-B99C5DF3C68A}"/>
              </a:ext>
            </a:extLst>
          </p:cNvPr>
          <p:cNvCxnSpPr>
            <a:cxnSpLocks/>
            <a:stCxn id="4" idx="0"/>
          </p:cNvCxnSpPr>
          <p:nvPr/>
        </p:nvCxnSpPr>
        <p:spPr>
          <a:xfrm flipH="1" flipV="1">
            <a:off x="5012473" y="1661532"/>
            <a:ext cx="1" cy="15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10573FB5-6840-1E10-017A-17424BA46EFC}"/>
              </a:ext>
            </a:extLst>
          </p:cNvPr>
          <p:cNvCxnSpPr>
            <a:stCxn id="5" idx="0"/>
          </p:cNvCxnSpPr>
          <p:nvPr/>
        </p:nvCxnSpPr>
        <p:spPr>
          <a:xfrm flipH="1" flipV="1">
            <a:off x="6218765" y="1661532"/>
            <a:ext cx="208054" cy="15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FD4046E-48C3-2A3F-9CF2-06212B795544}"/>
                  </a:ext>
                </a:extLst>
              </p:cNvPr>
              <p:cNvSpPr txBox="1"/>
              <p:nvPr/>
            </p:nvSpPr>
            <p:spPr>
              <a:xfrm>
                <a:off x="7081024" y="1219200"/>
                <a:ext cx="4606710" cy="369332"/>
              </a:xfrm>
              <a:prstGeom prst="rect">
                <a:avLst/>
              </a:prstGeom>
              <a:noFill/>
              <a:ln>
                <a:solidFill>
                  <a:schemeClr val="accent1"/>
                </a:solidFill>
              </a:ln>
            </p:spPr>
            <p:txBody>
              <a:bodyPr wrap="none" rtlCol="0">
                <a:spAutoFit/>
              </a:bodyPr>
              <a:lstStyle/>
              <a:p>
                <a:r>
                  <a:rPr kumimoji="1" lang="en-US" altLang="ko-Kore-KR" dirty="0"/>
                  <a:t>Intractable to compute </a:t>
                </a:r>
                <a14:m>
                  <m:oMath xmlns:m="http://schemas.openxmlformats.org/officeDocument/2006/math">
                    <m:r>
                      <a:rPr kumimoji="1" lang="en-US" altLang="ko-Kore-KR" i="1" smtClean="0">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𝑥</m:t>
                        </m:r>
                      </m:e>
                      <m:e>
                        <m:r>
                          <a:rPr kumimoji="1" lang="en-US" altLang="ko-Kore-KR" i="1">
                            <a:latin typeface="Cambria Math" panose="02040503050406030204" pitchFamily="18" charset="0"/>
                          </a:rPr>
                          <m:t>𝑧</m:t>
                        </m:r>
                      </m:e>
                    </m:d>
                  </m:oMath>
                </a14:m>
                <a:r>
                  <a:rPr kumimoji="1" lang="en-US" altLang="ko-Kore-KR" dirty="0"/>
                  <a:t> for every z </a:t>
                </a:r>
                <a:endParaRPr kumimoji="1" lang="ko-Kore-KR" altLang="en-US" dirty="0"/>
              </a:p>
            </p:txBody>
          </p:sp>
        </mc:Choice>
        <mc:Fallback>
          <p:sp>
            <p:nvSpPr>
              <p:cNvPr id="6" name="TextBox 5">
                <a:extLst>
                  <a:ext uri="{FF2B5EF4-FFF2-40B4-BE49-F238E27FC236}">
                    <a16:creationId xmlns:a16="http://schemas.microsoft.com/office/drawing/2014/main" id="{3FD4046E-48C3-2A3F-9CF2-06212B795544}"/>
                  </a:ext>
                </a:extLst>
              </p:cNvPr>
              <p:cNvSpPr txBox="1">
                <a:spLocks noRot="1" noChangeAspect="1" noMove="1" noResize="1" noEditPoints="1" noAdjustHandles="1" noChangeArrowheads="1" noChangeShapeType="1" noTextEdit="1"/>
              </p:cNvSpPr>
              <p:nvPr/>
            </p:nvSpPr>
            <p:spPr>
              <a:xfrm>
                <a:off x="7081024" y="1219200"/>
                <a:ext cx="4606710" cy="369332"/>
              </a:xfrm>
              <a:prstGeom prst="rect">
                <a:avLst/>
              </a:prstGeom>
              <a:blipFill>
                <a:blip r:embed="rId4"/>
                <a:stretch>
                  <a:fillRect l="-1099" t="-3226" b="-22581"/>
                </a:stretch>
              </a:blipFill>
              <a:ln>
                <a:solidFill>
                  <a:schemeClr val="accent1"/>
                </a:solidFill>
              </a:ln>
            </p:spPr>
            <p:txBody>
              <a:bodyPr/>
              <a:lstStyle/>
              <a:p>
                <a:r>
                  <a:rPr lang="ko-Kore-KR" altLang="en-US">
                    <a:noFill/>
                  </a:rPr>
                  <a:t> </a:t>
                </a:r>
              </a:p>
            </p:txBody>
          </p:sp>
        </mc:Fallback>
      </mc:AlternateContent>
    </p:spTree>
    <p:extLst>
      <p:ext uri="{BB962C8B-B14F-4D97-AF65-F5344CB8AC3E}">
        <p14:creationId xmlns:p14="http://schemas.microsoft.com/office/powerpoint/2010/main" val="241507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289493-1856-D569-EAFA-14F808D889B9}"/>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FBFCE39-51D5-3F0C-043A-A0FE5013D29D}"/>
              </a:ext>
            </a:extLst>
          </p:cNvPr>
          <p:cNvSpPr>
            <a:spLocks noGrp="1"/>
          </p:cNvSpPr>
          <p:nvPr>
            <p:ph idx="1"/>
          </p:nvPr>
        </p:nvSpPr>
        <p:spPr/>
        <p:txBody>
          <a:bodyPr/>
          <a:lstStyle/>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r>
              <a:rPr kumimoji="1" lang="en-US" altLang="ko-Kore-KR" dirty="0"/>
              <a:t>To make easy to read make </a:t>
            </a:r>
            <a:r>
              <a:rPr kumimoji="1" lang="en-US" altLang="ko-Kore-KR" dirty="0" err="1"/>
              <a:t>q_pi</a:t>
            </a:r>
            <a:r>
              <a:rPr kumimoji="1" lang="en-US" altLang="ko-Kore-KR" dirty="0"/>
              <a:t> </a:t>
            </a:r>
            <a:r>
              <a:rPr kumimoji="1" lang="en-US" altLang="ko-Kore-KR" dirty="0" err="1"/>
              <a:t>p_theta</a:t>
            </a:r>
            <a:r>
              <a:rPr kumimoji="1" lang="en-US" altLang="ko-Kore-KR" dirty="0"/>
              <a:t> to Q and P from now</a:t>
            </a:r>
            <a:endParaRPr kumimoji="1" lang="ko-Kore-KR" altLang="en-US" dirty="0"/>
          </a:p>
        </p:txBody>
      </p:sp>
      <p:pic>
        <p:nvPicPr>
          <p:cNvPr id="7" name="그림 6">
            <a:extLst>
              <a:ext uri="{FF2B5EF4-FFF2-40B4-BE49-F238E27FC236}">
                <a16:creationId xmlns:a16="http://schemas.microsoft.com/office/drawing/2014/main" id="{331C2BF0-4ED5-16CF-FE09-E113F86191C7}"/>
              </a:ext>
            </a:extLst>
          </p:cNvPr>
          <p:cNvPicPr>
            <a:picLocks noChangeAspect="1"/>
          </p:cNvPicPr>
          <p:nvPr/>
        </p:nvPicPr>
        <p:blipFill>
          <a:blip r:embed="rId3"/>
          <a:stretch>
            <a:fillRect/>
          </a:stretch>
        </p:blipFill>
        <p:spPr>
          <a:xfrm>
            <a:off x="1462218" y="1617909"/>
            <a:ext cx="9267563" cy="3622181"/>
          </a:xfrm>
          <a:prstGeom prst="rect">
            <a:avLst/>
          </a:prstGeom>
        </p:spPr>
      </p:pic>
    </p:spTree>
    <p:extLst>
      <p:ext uri="{BB962C8B-B14F-4D97-AF65-F5344CB8AC3E}">
        <p14:creationId xmlns:p14="http://schemas.microsoft.com/office/powerpoint/2010/main" val="309551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E0ACF1-30AA-9962-F961-44FA08B7225A}"/>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A07DD540-DC30-027D-D56C-4B4FED5F312A}"/>
                  </a:ext>
                </a:extLst>
              </p:cNvPr>
              <p:cNvSpPr>
                <a:spLocks noGrp="1"/>
              </p:cNvSpPr>
              <p:nvPr>
                <p:ph idx="1"/>
              </p:nvPr>
            </p:nvSpPr>
            <p:spPr/>
            <p:txBody>
              <a:bodyPr>
                <a:normAutofit/>
              </a:bodyPr>
              <a:lstStyle/>
              <a:p>
                <a:r>
                  <a:rPr kumimoji="1" lang="en-US" altLang="ko-Kore-KR" sz="2000" b="0" dirty="0"/>
                  <a:t>(Log) Data likelihood : </a:t>
                </a:r>
                <a:endParaRPr kumimoji="1" lang="en-US" altLang="ko-Kore-KR" sz="20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oMath>
                  </m:oMathPara>
                </a14:m>
                <a:endParaRPr kumimoji="1" lang="ko-Kore-KR" altLang="en-US" sz="2000" dirty="0"/>
              </a:p>
            </p:txBody>
          </p:sp>
        </mc:Choice>
        <mc:Fallback>
          <p:sp>
            <p:nvSpPr>
              <p:cNvPr id="3" name="내용 개체 틀 2">
                <a:extLst>
                  <a:ext uri="{FF2B5EF4-FFF2-40B4-BE49-F238E27FC236}">
                    <a16:creationId xmlns:a16="http://schemas.microsoft.com/office/drawing/2014/main" id="{A07DD540-DC30-027D-D56C-4B4FED5F312A}"/>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41EFA4B8-4BEE-5881-08F5-F3E0864C9CCD}"/>
              </a:ext>
            </a:extLst>
          </p:cNvPr>
          <p:cNvSpPr/>
          <p:nvPr/>
        </p:nvSpPr>
        <p:spPr>
          <a:xfrm>
            <a:off x="3760045" y="2484845"/>
            <a:ext cx="24587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Encoder network</a:t>
            </a:r>
            <a:endParaRPr kumimoji="1" lang="ko-Kore-KR" altLang="en-US" sz="1050" dirty="0"/>
          </a:p>
        </p:txBody>
      </p:sp>
      <p:cxnSp>
        <p:nvCxnSpPr>
          <p:cNvPr id="6" name="직선 화살표 연결선 5">
            <a:extLst>
              <a:ext uri="{FF2B5EF4-FFF2-40B4-BE49-F238E27FC236}">
                <a16:creationId xmlns:a16="http://schemas.microsoft.com/office/drawing/2014/main" id="{A9DE5C67-6994-0C37-15FF-4E8521CF912D}"/>
              </a:ext>
            </a:extLst>
          </p:cNvPr>
          <p:cNvCxnSpPr>
            <a:stCxn id="4" idx="0"/>
          </p:cNvCxnSpPr>
          <p:nvPr/>
        </p:nvCxnSpPr>
        <p:spPr>
          <a:xfrm flipH="1" flipV="1">
            <a:off x="4968240" y="1987005"/>
            <a:ext cx="21165" cy="497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18ED4A1-E9E2-76CF-F904-C4805D3B63FD}"/>
                  </a:ext>
                </a:extLst>
              </p:cNvPr>
              <p:cNvSpPr txBox="1"/>
              <p:nvPr/>
            </p:nvSpPr>
            <p:spPr>
              <a:xfrm>
                <a:off x="397935" y="3005671"/>
                <a:ext cx="5128135" cy="74481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𝐸</m:t>
                          </m:r>
                        </m:e>
                        <m:sub>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highlight>
                                <a:srgbClr val="FFFF00"/>
                              </a:highlight>
                              <a:latin typeface="Cambria Math" panose="02040503050406030204" pitchFamily="18" charset="0"/>
                            </a:rPr>
                            <m:t>𝑄</m:t>
                          </m:r>
                          <m:r>
                            <a:rPr kumimoji="1" lang="en-US" altLang="ko-Kore-KR" b="0" i="1" smtClean="0">
                              <a:highlight>
                                <a:srgbClr val="FFFF00"/>
                              </a:highlight>
                              <a:latin typeface="Cambria Math" panose="02040503050406030204" pitchFamily="18" charset="0"/>
                            </a:rPr>
                            <m:t>(</m:t>
                          </m:r>
                          <m:r>
                            <a:rPr kumimoji="1" lang="en-US" altLang="ko-Kore-KR" b="0" i="1" smtClean="0">
                              <a:highlight>
                                <a:srgbClr val="FFFF00"/>
                              </a:highlight>
                              <a:latin typeface="Cambria Math" panose="02040503050406030204" pitchFamily="18" charset="0"/>
                            </a:rPr>
                            <m:t>𝑧</m:t>
                          </m:r>
                          <m:r>
                            <a:rPr kumimoji="1" lang="en-US" altLang="ko-Kore-KR" b="0" i="1" smtClean="0">
                              <a:highlight>
                                <a:srgbClr val="FFFF00"/>
                              </a:highlight>
                              <a:latin typeface="Cambria Math" panose="02040503050406030204" pitchFamily="18" charset="0"/>
                            </a:rPr>
                            <m:t>|</m:t>
                          </m:r>
                          <m:r>
                            <a:rPr kumimoji="1" lang="en-US" altLang="ko-Kore-KR" b="0" i="1" smtClean="0">
                              <a:highlight>
                                <a:srgbClr val="FFFF00"/>
                              </a:highlight>
                              <a:latin typeface="Cambria Math" panose="02040503050406030204" pitchFamily="18" charset="0"/>
                            </a:rPr>
                            <m:t>𝑋</m:t>
                          </m:r>
                          <m:r>
                            <a:rPr kumimoji="1" lang="en-US" altLang="ko-Kore-KR" b="0" i="1" smtClean="0">
                              <a:highlight>
                                <a:srgbClr val="FFFF00"/>
                              </a:highlight>
                              <a:latin typeface="Cambria Math" panose="02040503050406030204" pitchFamily="18" charset="0"/>
                            </a:rPr>
                            <m:t>)</m:t>
                          </m:r>
                        </m:sub>
                      </m:sSub>
                      <m:d>
                        <m:dPr>
                          <m:begChr m:val="["/>
                          <m:endChr m:val="]"/>
                          <m:ctrlPr>
                            <a:rPr kumimoji="1" lang="en-US" altLang="ko-Kore-KR" b="0" i="1" smtClean="0">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𝑙𝑜𝑔</m:t>
                          </m:r>
                          <m:f>
                            <m:fPr>
                              <m:ctrlPr>
                                <a:rPr kumimoji="1" lang="en-US" altLang="ko-Kore-KR" b="0" i="1" smtClean="0">
                                  <a:highlight>
                                    <a:srgbClr val="00FFFF"/>
                                  </a:highlight>
                                  <a:latin typeface="Cambria Math" panose="02040503050406030204" pitchFamily="18" charset="0"/>
                                </a:rPr>
                              </m:ctrlPr>
                            </m:fPr>
                            <m:num>
                              <m:r>
                                <a:rPr kumimoji="1" lang="en-US" altLang="ko-Kore-KR" b="0" i="1" smtClean="0">
                                  <a:highlight>
                                    <a:srgbClr val="00FFFF"/>
                                  </a:highlight>
                                  <a:latin typeface="Cambria Math" panose="02040503050406030204" pitchFamily="18" charset="0"/>
                                </a:rPr>
                                <m:t>𝑄</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e>
                                  <m:r>
                                    <a:rPr kumimoji="1" lang="en-US" altLang="ko-Kore-KR" b="0" i="1" smtClean="0">
                                      <a:highlight>
                                        <a:srgbClr val="00FFFF"/>
                                      </a:highlight>
                                      <a:latin typeface="Cambria Math" panose="02040503050406030204" pitchFamily="18" charset="0"/>
                                    </a:rPr>
                                    <m:t>𝑋</m:t>
                                  </m:r>
                                </m:e>
                              </m:d>
                            </m:num>
                            <m:den>
                              <m:r>
                                <a:rPr kumimoji="1" lang="en-US" altLang="ko-Kore-KR" b="0" i="1" smtClean="0">
                                  <a:highlight>
                                    <a:srgbClr val="00FFFF"/>
                                  </a:highlight>
                                  <a:latin typeface="Cambria Math" panose="02040503050406030204" pitchFamily="18" charset="0"/>
                                </a:rPr>
                                <m:t>𝑃</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d>
                            </m:den>
                          </m:f>
                        </m:e>
                      </m:d>
                      <m:r>
                        <a:rPr kumimoji="1" lang="en-US" altLang="ko-Kore-KR" b="0" i="1" smtClean="0">
                          <a:latin typeface="Cambria Math" panose="02040503050406030204" pitchFamily="18" charset="0"/>
                        </a:rPr>
                        <m:t>=</m:t>
                      </m:r>
                      <m:nary>
                        <m:naryPr>
                          <m:ctrlPr>
                            <a:rPr kumimoji="1" lang="en-US" altLang="ko-Kore-KR" b="0" i="1" smtClean="0">
                              <a:latin typeface="Cambria Math" panose="02040503050406030204" pitchFamily="18" charset="0"/>
                            </a:rPr>
                          </m:ctrlPr>
                        </m:naryPr>
                        <m:sub>
                          <m:r>
                            <m:rPr>
                              <m:brk m:alnAt="23"/>
                            </m:rPr>
                            <a:rPr kumimoji="1" lang="en-US" altLang="ko-Kore-KR" b="0" i="1" smtClean="0">
                              <a:latin typeface="Cambria Math" panose="02040503050406030204" pitchFamily="18" charset="0"/>
                            </a:rPr>
                            <m:t>𝑧</m:t>
                          </m:r>
                        </m:sub>
                        <m:sup/>
                        <m:e>
                          <m:func>
                            <m:funcPr>
                              <m:ctrlPr>
                                <a:rPr kumimoji="1" lang="en-US" altLang="ko-Kore-KR" b="0" i="1" smtClean="0">
                                  <a:latin typeface="Cambria Math" panose="02040503050406030204" pitchFamily="18" charset="0"/>
                                </a:rPr>
                              </m:ctrlPr>
                            </m:funcPr>
                            <m:fName>
                              <m:r>
                                <m:rPr>
                                  <m:sty m:val="p"/>
                                </m:rPr>
                                <a:rPr kumimoji="1" lang="en-US" altLang="ko-Kore-KR" b="0" i="0" smtClean="0">
                                  <a:highlight>
                                    <a:srgbClr val="00FFFF"/>
                                  </a:highlight>
                                  <a:latin typeface="Cambria Math" panose="02040503050406030204" pitchFamily="18" charset="0"/>
                                </a:rPr>
                                <m:t>log</m:t>
                              </m:r>
                            </m:fName>
                            <m:e>
                              <m:f>
                                <m:fPr>
                                  <m:ctrlPr>
                                    <a:rPr kumimoji="1" lang="en-US" altLang="ko-Kore-KR" b="0" i="1" smtClean="0">
                                      <a:highlight>
                                        <a:srgbClr val="00FFFF"/>
                                      </a:highlight>
                                      <a:latin typeface="Cambria Math" panose="02040503050406030204" pitchFamily="18" charset="0"/>
                                    </a:rPr>
                                  </m:ctrlPr>
                                </m:fPr>
                                <m:num>
                                  <m:r>
                                    <a:rPr kumimoji="1" lang="en-US" altLang="ko-Kore-KR" b="0" i="1" smtClean="0">
                                      <a:highlight>
                                        <a:srgbClr val="00FFFF"/>
                                      </a:highlight>
                                      <a:latin typeface="Cambria Math" panose="02040503050406030204" pitchFamily="18" charset="0"/>
                                    </a:rPr>
                                    <m:t>𝑄</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e>
                                      <m:r>
                                        <a:rPr kumimoji="1" lang="en-US" altLang="ko-Kore-KR" b="0" i="1" smtClean="0">
                                          <a:highlight>
                                            <a:srgbClr val="00FFFF"/>
                                          </a:highlight>
                                          <a:latin typeface="Cambria Math" panose="02040503050406030204" pitchFamily="18" charset="0"/>
                                        </a:rPr>
                                        <m:t>𝑋</m:t>
                                      </m:r>
                                    </m:e>
                                  </m:d>
                                </m:num>
                                <m:den>
                                  <m:r>
                                    <a:rPr kumimoji="1" lang="en-US" altLang="ko-Kore-KR" b="0" i="1" smtClean="0">
                                      <a:highlight>
                                        <a:srgbClr val="00FFFF"/>
                                      </a:highlight>
                                      <a:latin typeface="Cambria Math" panose="02040503050406030204" pitchFamily="18" charset="0"/>
                                    </a:rPr>
                                    <m:t>𝑃</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d>
                                </m:den>
                              </m:f>
                              <m:r>
                                <a:rPr kumimoji="1" lang="en-US" altLang="ko-Kore-KR" b="0" i="1" smtClean="0">
                                  <a:highlight>
                                    <a:srgbClr val="FFFF00"/>
                                  </a:highlight>
                                  <a:latin typeface="Cambria Math" panose="02040503050406030204" pitchFamily="18" charset="0"/>
                                </a:rPr>
                                <m:t>𝑄</m:t>
                              </m:r>
                              <m:d>
                                <m:dPr>
                                  <m:ctrlPr>
                                    <a:rPr kumimoji="1" lang="en-US" altLang="ko-Kore-KR" b="0" i="1" smtClean="0">
                                      <a:highlight>
                                        <a:srgbClr val="FFFF00"/>
                                      </a:highlight>
                                      <a:latin typeface="Cambria Math" panose="02040503050406030204" pitchFamily="18" charset="0"/>
                                    </a:rPr>
                                  </m:ctrlPr>
                                </m:dPr>
                                <m:e>
                                  <m:r>
                                    <a:rPr kumimoji="1" lang="en-US" altLang="ko-Kore-KR" b="0" i="1" smtClean="0">
                                      <a:highlight>
                                        <a:srgbClr val="FFFF00"/>
                                      </a:highlight>
                                      <a:latin typeface="Cambria Math" panose="02040503050406030204" pitchFamily="18" charset="0"/>
                                    </a:rPr>
                                    <m:t>𝑧</m:t>
                                  </m:r>
                                </m:e>
                                <m:e>
                                  <m:r>
                                    <a:rPr kumimoji="1" lang="en-US" altLang="ko-Kore-KR" b="0" i="1" smtClean="0">
                                      <a:highlight>
                                        <a:srgbClr val="FFFF00"/>
                                      </a:highlight>
                                      <a:latin typeface="Cambria Math" panose="02040503050406030204" pitchFamily="18" charset="0"/>
                                    </a:rPr>
                                    <m:t>𝑋</m:t>
                                  </m:r>
                                </m:e>
                              </m:d>
                              <m:r>
                                <a:rPr kumimoji="1" lang="en-US" altLang="ko-Kore-KR" b="0" i="1" smtClean="0">
                                  <a:latin typeface="Cambria Math" panose="02040503050406030204" pitchFamily="18" charset="0"/>
                                </a:rPr>
                                <m:t>𝑑𝑧</m:t>
                              </m:r>
                            </m:e>
                          </m:func>
                        </m:e>
                      </m:nary>
                    </m:oMath>
                  </m:oMathPara>
                </a14:m>
                <a:endParaRPr kumimoji="1" lang="ko-Kore-KR" altLang="en-US" dirty="0"/>
              </a:p>
            </p:txBody>
          </p:sp>
        </mc:Choice>
        <mc:Fallback>
          <p:sp>
            <p:nvSpPr>
              <p:cNvPr id="5" name="TextBox 4">
                <a:extLst>
                  <a:ext uri="{FF2B5EF4-FFF2-40B4-BE49-F238E27FC236}">
                    <a16:creationId xmlns:a16="http://schemas.microsoft.com/office/drawing/2014/main" id="{D18ED4A1-E9E2-76CF-F904-C4805D3B63FD}"/>
                  </a:ext>
                </a:extLst>
              </p:cNvPr>
              <p:cNvSpPr txBox="1">
                <a:spLocks noRot="1" noChangeAspect="1" noMove="1" noResize="1" noEditPoints="1" noAdjustHandles="1" noChangeArrowheads="1" noChangeShapeType="1" noTextEdit="1"/>
              </p:cNvSpPr>
              <p:nvPr/>
            </p:nvSpPr>
            <p:spPr>
              <a:xfrm>
                <a:off x="397935" y="3005671"/>
                <a:ext cx="5128135" cy="744819"/>
              </a:xfrm>
              <a:prstGeom prst="rect">
                <a:avLst/>
              </a:prstGeom>
              <a:blipFill>
                <a:blip r:embed="rId4"/>
                <a:stretch>
                  <a:fillRect t="-140000" b="-21666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47868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a:t>
                </a:r>
                <a:r>
                  <a:rPr kumimoji="1" lang="en-US" altLang="ko-KR" sz="800" dirty="0"/>
                  <a:t>						</a:t>
                </a:r>
                <a:endParaRPr kumimoji="1" lang="ko-Kore-KR" altLang="en-US" sz="600" dirty="0"/>
              </a:p>
              <a:p>
                <a:pPr marL="0" indent="0">
                  <a:buNone/>
                </a:pPr>
                <a:endParaRPr kumimoji="1" lang="ko-Kore-KR" altLang="en-US" sz="2000" dirty="0"/>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7DC378-73DE-5C95-B1F8-B0617D9FB722}"/>
                  </a:ext>
                </a:extLst>
              </p:cNvPr>
              <p:cNvSpPr txBox="1"/>
              <p:nvPr/>
            </p:nvSpPr>
            <p:spPr>
              <a:xfrm>
                <a:off x="9506407" y="1290411"/>
                <a:ext cx="2510444" cy="179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𝐵𝑎𝑦𝑒</m:t>
                          </m:r>
                          <m:sSup>
                            <m:sSupPr>
                              <m:ctrlPr>
                                <a:rPr kumimoji="1" lang="en-US" altLang="ko-Kore-KR" b="0" i="1" smtClean="0">
                                  <a:latin typeface="Cambria Math" panose="02040503050406030204" pitchFamily="18" charset="0"/>
                                </a:rPr>
                              </m:ctrlPr>
                            </m:sSupPr>
                            <m:e>
                              <m:r>
                                <a:rPr kumimoji="1" lang="en-US" altLang="ko-Kore-KR" b="0" i="1" smtClean="0">
                                  <a:latin typeface="Cambria Math" panose="02040503050406030204" pitchFamily="18" charset="0"/>
                                </a:rPr>
                                <m:t>𝑠</m:t>
                              </m:r>
                            </m:e>
                            <m:sup>
                              <m:r>
                                <a:rPr kumimoji="1" lang="en-US" altLang="ko-Kore-KR" b="0" i="1" smtClean="0">
                                  <a:latin typeface="Cambria Math" panose="02040503050406030204" pitchFamily="18" charset="0"/>
                                </a:rPr>
                                <m:t>′</m:t>
                              </m:r>
                            </m:sup>
                          </m:sSup>
                          <m:r>
                            <a:rPr kumimoji="1" lang="en-US" altLang="ko-Kore-KR" b="0" i="1" smtClean="0">
                              <a:latin typeface="Cambria Math" panose="02040503050406030204" pitchFamily="18" charset="0"/>
                            </a:rPr>
                            <m:t>𝑅𝑢𝑙𝑒</m:t>
                          </m:r>
                        </m:e>
                      </m:d>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𝑝</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num>
                        <m:den>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b="0" i="1" smtClean="0">
                                  <a:latin typeface="Cambria Math" panose="02040503050406030204" pitchFamily="18" charset="0"/>
                                </a:rPr>
                                <m:t>𝑋</m:t>
                              </m:r>
                            </m:e>
                          </m:d>
                        </m:den>
                      </m:f>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m:t>
                      </m:r>
                      <m:f>
                        <m:fPr>
                          <m:ctrlPr>
                            <a:rPr kumimoji="1" lang="en-US" altLang="ko-Kore-KR" i="1">
                              <a:latin typeface="Cambria Math" panose="02040503050406030204" pitchFamily="18" charset="0"/>
                            </a:rPr>
                          </m:ctrlPr>
                        </m:fPr>
                        <m:num>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𝑋</m:t>
                              </m:r>
                            </m:e>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𝑧</m:t>
                              </m:r>
                            </m:e>
                          </m:d>
                        </m:num>
                        <m:den>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e>
                          </m:d>
                        </m:den>
                      </m:f>
                    </m:oMath>
                  </m:oMathPara>
                </a14:m>
                <a:endParaRPr kumimoji="1" lang="en-US" altLang="ko-Kore-KR" b="0" dirty="0"/>
              </a:p>
              <a:p>
                <a:endParaRPr kumimoji="1" lang="ko-Kore-KR" altLang="en-US" dirty="0"/>
              </a:p>
            </p:txBody>
          </p:sp>
        </mc:Choice>
        <mc:Fallback xmlns="">
          <p:sp>
            <p:nvSpPr>
              <p:cNvPr id="13" name="TextBox 12">
                <a:extLst>
                  <a:ext uri="{FF2B5EF4-FFF2-40B4-BE49-F238E27FC236}">
                    <a16:creationId xmlns:a16="http://schemas.microsoft.com/office/drawing/2014/main" id="{5F7DC378-73DE-5C95-B1F8-B0617D9FB722}"/>
                  </a:ext>
                </a:extLst>
              </p:cNvPr>
              <p:cNvSpPr txBox="1">
                <a:spLocks noRot="1" noChangeAspect="1" noMove="1" noResize="1" noEditPoints="1" noAdjustHandles="1" noChangeArrowheads="1" noChangeShapeType="1" noTextEdit="1"/>
              </p:cNvSpPr>
              <p:nvPr/>
            </p:nvSpPr>
            <p:spPr>
              <a:xfrm>
                <a:off x="9506407" y="1290411"/>
                <a:ext cx="2510444" cy="1799852"/>
              </a:xfrm>
              <a:prstGeom prst="rect">
                <a:avLst/>
              </a:prstGeom>
              <a:blipFill>
                <a:blip r:embed="rId4"/>
                <a:stretch>
                  <a:fillRect/>
                </a:stretch>
              </a:blipFill>
            </p:spPr>
            <p:txBody>
              <a:bodyPr/>
              <a:lstStyle/>
              <a:p>
                <a:r>
                  <a:rPr lang="ko-Kore-KR" altLang="en-US">
                    <a:noFill/>
                  </a:rPr>
                  <a:t> </a:t>
                </a:r>
              </a:p>
            </p:txBody>
          </p:sp>
        </mc:Fallback>
      </mc:AlternateContent>
      <p:sp>
        <p:nvSpPr>
          <p:cNvPr id="14" name="U자형 화살표[U] 13">
            <a:extLst>
              <a:ext uri="{FF2B5EF4-FFF2-40B4-BE49-F238E27FC236}">
                <a16:creationId xmlns:a16="http://schemas.microsoft.com/office/drawing/2014/main" id="{BC64A8D5-A0CE-B4F2-5F2B-52804142DCE0}"/>
              </a:ext>
            </a:extLst>
          </p:cNvPr>
          <p:cNvSpPr/>
          <p:nvPr/>
        </p:nvSpPr>
        <p:spPr>
          <a:xfrm rot="5400000">
            <a:off x="8123578" y="1641697"/>
            <a:ext cx="960189" cy="1097280"/>
          </a:xfrm>
          <a:prstGeom prst="uturnArrow">
            <a:avLst>
              <a:gd name="adj1" fmla="val 12879"/>
              <a:gd name="adj2" fmla="val 23269"/>
              <a:gd name="adj3" fmla="val 25000"/>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Tree>
    <p:extLst>
      <p:ext uri="{BB962C8B-B14F-4D97-AF65-F5344CB8AC3E}">
        <p14:creationId xmlns:p14="http://schemas.microsoft.com/office/powerpoint/2010/main" val="386690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p>
              <a:p>
                <a:pPr marL="0" indent="0">
                  <a:buNone/>
                </a:pPr>
                <a:r>
                  <a:rPr kumimoji="1" lang="en-US" altLang="ko-KR" sz="2000" b="0" dirty="0"/>
                  <a:t>				</a:t>
                </a:r>
                <a:endParaRPr kumimoji="1" lang="ko-Kore-KR" altLang="en-US" sz="2000" dirty="0"/>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36608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9DB0AF-01D1-ADB7-C6F0-0D93F196AF5D}"/>
              </a:ext>
            </a:extLst>
          </p:cNvPr>
          <p:cNvSpPr>
            <a:spLocks noGrp="1"/>
          </p:cNvSpPr>
          <p:nvPr>
            <p:ph type="title"/>
          </p:nvPr>
        </p:nvSpPr>
        <p:spPr/>
        <p:txBody>
          <a:bodyPr/>
          <a:lstStyle/>
          <a:p>
            <a:r>
              <a:rPr kumimoji="1" lang="en-US" altLang="ko-Kore-KR" dirty="0"/>
              <a:t>Variational Autoencoder</a:t>
            </a:r>
            <a:endParaRPr kumimoji="1" lang="ko-Kore-KR" altLang="en-US" dirty="0"/>
          </a:p>
        </p:txBody>
      </p:sp>
      <p:sp>
        <p:nvSpPr>
          <p:cNvPr id="3" name="내용 개체 틀 2">
            <a:extLst>
              <a:ext uri="{FF2B5EF4-FFF2-40B4-BE49-F238E27FC236}">
                <a16:creationId xmlns:a16="http://schemas.microsoft.com/office/drawing/2014/main" id="{43CBE3D7-0591-5C2C-7DFD-984A4599FB61}"/>
              </a:ext>
            </a:extLst>
          </p:cNvPr>
          <p:cNvSpPr>
            <a:spLocks noGrp="1"/>
          </p:cNvSpPr>
          <p:nvPr>
            <p:ph idx="1"/>
          </p:nvPr>
        </p:nvSpPr>
        <p:spPr/>
        <p:txBody>
          <a:bodyPr/>
          <a:lstStyle/>
          <a:p>
            <a:r>
              <a:rPr kumimoji="1" lang="en-US" altLang="ko-Kore-KR" dirty="0"/>
              <a:t>Variational Autoencoder(VAE)</a:t>
            </a:r>
          </a:p>
          <a:p>
            <a:pPr lvl="1"/>
            <a:r>
              <a:rPr kumimoji="1" lang="en-US" altLang="ko-Kore-KR" dirty="0" err="1"/>
              <a:t>Kingma</a:t>
            </a:r>
            <a:r>
              <a:rPr kumimoji="1" lang="en-US" altLang="ko-Kore-KR" dirty="0"/>
              <a:t> et al., “Auto-Encoding Variational Bayes,” 2013</a:t>
            </a:r>
          </a:p>
          <a:p>
            <a:pPr lvl="1"/>
            <a:r>
              <a:rPr kumimoji="1" lang="en-US" altLang="ko-Kore-KR" dirty="0"/>
              <a:t>Generative Model + Stacked Autoencoder</a:t>
            </a:r>
          </a:p>
          <a:p>
            <a:pPr lvl="2"/>
            <a:r>
              <a:rPr kumimoji="1" lang="en-US" altLang="ko-Kore-KR" dirty="0"/>
              <a:t>Based on Variational approximation</a:t>
            </a:r>
            <a:endParaRPr kumimoji="1" lang="ko-Kore-KR" altLang="en-US" dirty="0"/>
          </a:p>
        </p:txBody>
      </p:sp>
      <p:pic>
        <p:nvPicPr>
          <p:cNvPr id="4" name="그림 3">
            <a:extLst>
              <a:ext uri="{FF2B5EF4-FFF2-40B4-BE49-F238E27FC236}">
                <a16:creationId xmlns:a16="http://schemas.microsoft.com/office/drawing/2014/main" id="{B7C518DE-BDD7-EBD1-193C-39AF34B2CA85}"/>
              </a:ext>
            </a:extLst>
          </p:cNvPr>
          <p:cNvPicPr>
            <a:picLocks noChangeAspect="1"/>
          </p:cNvPicPr>
          <p:nvPr/>
        </p:nvPicPr>
        <p:blipFill>
          <a:blip r:embed="rId3"/>
          <a:stretch>
            <a:fillRect/>
          </a:stretch>
        </p:blipFill>
        <p:spPr>
          <a:xfrm>
            <a:off x="2209800" y="4480631"/>
            <a:ext cx="7772400" cy="1158169"/>
          </a:xfrm>
          <a:prstGeom prst="rect">
            <a:avLst/>
          </a:prstGeom>
        </p:spPr>
      </p:pic>
    </p:spTree>
    <p:extLst>
      <p:ext uri="{BB962C8B-B14F-4D97-AF65-F5344CB8AC3E}">
        <p14:creationId xmlns:p14="http://schemas.microsoft.com/office/powerpoint/2010/main" val="799757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p>
              <a:p>
                <a:pPr marL="0" indent="0">
                  <a:buNone/>
                </a:pPr>
                <a:r>
                  <a:rPr kumimoji="1" lang="en-US" altLang="ko-KR" sz="2000" b="0" dirty="0"/>
                  <a:t>				</a:t>
                </a:r>
                <a:r>
                  <a:rPr kumimoji="1" lang="en-US" altLang="ko-KR" sz="2000" dirty="0"/>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p>
              <a:p>
                <a:pPr marL="0" indent="0">
                  <a:buNone/>
                </a:pPr>
                <a:r>
                  <a:rPr kumimoji="1" lang="en-US" altLang="ko-KR" sz="2000" b="0" dirty="0"/>
                  <a:t>									</a:t>
                </a:r>
              </a:p>
              <a:p>
                <a:pPr marL="0" indent="0">
                  <a:buNone/>
                </a:pPr>
                <a:r>
                  <a:rPr kumimoji="1" lang="en-US" altLang="ko-KR" sz="800" dirty="0"/>
                  <a:t>						</a:t>
                </a:r>
                <a:endParaRPr kumimoji="1" lang="ko-Kore-KR" altLang="en-US" sz="600" dirty="0"/>
              </a:p>
              <a:p>
                <a:pPr marL="0" indent="0">
                  <a:buNone/>
                </a:pPr>
                <a:r>
                  <a:rPr kumimoji="1" lang="en-US" altLang="ko-Kore-KR" sz="1600" dirty="0">
                    <a:latin typeface="+mj-lt"/>
                  </a:rPr>
                  <a:t>KL Divergence </a:t>
                </a:r>
              </a:p>
              <a:p>
                <a:pPr marL="0" indent="0">
                  <a:buNone/>
                </a:pPr>
                <a:r>
                  <a:rPr kumimoji="1" lang="en-US" altLang="ko-Kore-KR" sz="1600" dirty="0">
                    <a:latin typeface="+mj-lt"/>
                  </a:rPr>
                  <a:t>	When there are any two pdf, a method that is often used to compare mathematically how similar 	these two 	pdf are</a:t>
                </a:r>
              </a:p>
              <a:p>
                <a:pPr marL="0" indent="0">
                  <a:buNone/>
                </a:pPr>
                <a:r>
                  <a:rPr kumimoji="1" lang="en-US" altLang="ko-Kore-KR" sz="1100" dirty="0">
                    <a:latin typeface="+mj-lt"/>
                  </a:rPr>
                  <a:t>	</a:t>
                </a:r>
                <a:r>
                  <a:rPr lang="en" altLang="ko-Kore-KR" sz="1400" dirty="0">
                    <a:latin typeface="+mj-lt"/>
                  </a:rPr>
                  <a:t> The KL Divergence can take on values in [0,∞]</a:t>
                </a:r>
                <a:endParaRPr kumimoji="1" lang="ko-Kore-KR" altLang="en-US" sz="1600" dirty="0"/>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910"/>
                </a:stretch>
              </a:blipFill>
            </p:spPr>
            <p:txBody>
              <a:bodyPr/>
              <a:lstStyle/>
              <a:p>
                <a:r>
                  <a:rPr lang="ko-Kore-KR" altLang="en-US">
                    <a:noFill/>
                  </a:rPr>
                  <a:t> </a:t>
                </a:r>
              </a:p>
            </p:txBody>
          </p:sp>
        </mc:Fallback>
      </mc:AlternateContent>
      <p:pic>
        <p:nvPicPr>
          <p:cNvPr id="5" name="Picture 2">
            <a:extLst>
              <a:ext uri="{FF2B5EF4-FFF2-40B4-BE49-F238E27FC236}">
                <a16:creationId xmlns:a16="http://schemas.microsoft.com/office/drawing/2014/main" id="{A9C4BD7B-43F2-E086-29C4-AD0E6636B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146" y="6045200"/>
            <a:ext cx="52451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9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r>
                  <a:rPr kumimoji="1" lang="en-US" altLang="ko-Kore-KR" sz="1600" dirty="0">
                    <a:latin typeface="+mj-lt"/>
                  </a:rPr>
                  <a:t>KL Divergence </a:t>
                </a:r>
              </a:p>
              <a:p>
                <a:pPr marL="0" indent="0">
                  <a:buNone/>
                </a:pPr>
                <a:r>
                  <a:rPr kumimoji="1" lang="en-US" altLang="ko-Kore-KR" sz="1600" dirty="0">
                    <a:latin typeface="+mj-lt"/>
                  </a:rPr>
                  <a:t>	When there are any two pdf, a method that is often used to compare mathematically how similar 	these two 	pdf are</a:t>
                </a:r>
              </a:p>
              <a:p>
                <a:pPr marL="0" indent="0">
                  <a:buNone/>
                </a:pPr>
                <a:r>
                  <a:rPr kumimoji="1" lang="en-US" altLang="ko-Kore-KR" sz="1100" dirty="0">
                    <a:latin typeface="+mj-lt"/>
                  </a:rPr>
                  <a:t>	</a:t>
                </a:r>
                <a:r>
                  <a:rPr lang="en" altLang="ko-Kore-KR" sz="1400" dirty="0">
                    <a:latin typeface="+mj-lt"/>
                  </a:rPr>
                  <a:t> The KL Divergence can take on values in [0,∞]</a:t>
                </a: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910"/>
                </a:stretch>
              </a:blipFill>
            </p:spPr>
            <p:txBody>
              <a:bodyPr/>
              <a:lstStyle/>
              <a:p>
                <a:r>
                  <a:rPr lang="ko-Kore-KR" altLang="en-US">
                    <a:noFill/>
                  </a:rPr>
                  <a:t> </a:t>
                </a:r>
              </a:p>
            </p:txBody>
          </p:sp>
        </mc:Fallback>
      </mc:AlternateContent>
      <p:pic>
        <p:nvPicPr>
          <p:cNvPr id="1026" name="Picture 2">
            <a:extLst>
              <a:ext uri="{FF2B5EF4-FFF2-40B4-BE49-F238E27FC236}">
                <a16:creationId xmlns:a16="http://schemas.microsoft.com/office/drawing/2014/main" id="{B850CA0E-90CD-72F3-B14F-90115E65A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146" y="6045200"/>
            <a:ext cx="52451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31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lang="en" altLang="ko-Kore-KR"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6" name="TextBox 5">
            <a:extLst>
              <a:ext uri="{FF2B5EF4-FFF2-40B4-BE49-F238E27FC236}">
                <a16:creationId xmlns:a16="http://schemas.microsoft.com/office/drawing/2014/main" id="{1E5C6E3B-E14C-6B26-55DF-95BE9F74E00C}"/>
              </a:ext>
            </a:extLst>
          </p:cNvPr>
          <p:cNvSpPr txBox="1"/>
          <p:nvPr/>
        </p:nvSpPr>
        <p:spPr>
          <a:xfrm>
            <a:off x="0" y="4976634"/>
            <a:ext cx="3883742" cy="1200329"/>
          </a:xfrm>
          <a:prstGeom prst="rect">
            <a:avLst/>
          </a:prstGeom>
          <a:noFill/>
        </p:spPr>
        <p:txBody>
          <a:bodyPr wrap="square" rtlCol="0">
            <a:spAutoFit/>
          </a:bodyPr>
          <a:lstStyle/>
          <a:p>
            <a:r>
              <a:rPr lang="en" altLang="ko-Kore-KR" sz="1800" dirty="0">
                <a:latin typeface="+mj-lt"/>
              </a:rPr>
              <a:t>Decoder Network gives P(</a:t>
            </a:r>
            <a:r>
              <a:rPr lang="en" altLang="ko-Kore-KR" sz="1800" dirty="0" err="1">
                <a:latin typeface="+mj-lt"/>
              </a:rPr>
              <a:t>X|z</a:t>
            </a:r>
            <a:r>
              <a:rPr lang="en" altLang="ko-Kore-KR" sz="1800" dirty="0">
                <a:latin typeface="+mj-lt"/>
              </a:rPr>
              <a:t>), </a:t>
            </a:r>
            <a:r>
              <a:rPr kumimoji="1" lang="en-US" altLang="ko-Kore-KR" sz="1800" dirty="0">
                <a:latin typeface="+mj-lt"/>
              </a:rPr>
              <a:t>can compute estimate of this term through sampling. (sampling differentiable through </a:t>
            </a:r>
            <a:r>
              <a:rPr kumimoji="1" lang="en-US" altLang="ko-Kore-KR" sz="1800" dirty="0" err="1">
                <a:latin typeface="+mj-lt"/>
              </a:rPr>
              <a:t>reparam</a:t>
            </a:r>
            <a:r>
              <a:rPr kumimoji="1" lang="en-US" altLang="ko-Kore-KR" sz="1800" dirty="0">
                <a:latin typeface="+mj-lt"/>
              </a:rPr>
              <a:t>. Trick.)</a:t>
            </a:r>
            <a:endParaRPr kumimoji="1" lang="ko-Kore-KR" altLang="en-US" dirty="0"/>
          </a:p>
        </p:txBody>
      </p:sp>
      <p:sp>
        <p:nvSpPr>
          <p:cNvPr id="7" name="TextBox 6">
            <a:extLst>
              <a:ext uri="{FF2B5EF4-FFF2-40B4-BE49-F238E27FC236}">
                <a16:creationId xmlns:a16="http://schemas.microsoft.com/office/drawing/2014/main" id="{CFBE29BC-7A3F-F725-713E-A271F314F8B1}"/>
              </a:ext>
            </a:extLst>
          </p:cNvPr>
          <p:cNvSpPr txBox="1"/>
          <p:nvPr/>
        </p:nvSpPr>
        <p:spPr>
          <a:xfrm>
            <a:off x="4699819" y="5475746"/>
            <a:ext cx="4090355" cy="923330"/>
          </a:xfrm>
          <a:prstGeom prst="rect">
            <a:avLst/>
          </a:prstGeom>
          <a:noFill/>
        </p:spPr>
        <p:txBody>
          <a:bodyPr wrap="square" rtlCol="0">
            <a:spAutoFit/>
          </a:bodyPr>
          <a:lstStyle/>
          <a:p>
            <a:r>
              <a:rPr kumimoji="1" lang="en-US" altLang="ko-Kore-KR" dirty="0"/>
              <a:t>This KL term (between Gaussians for encoder and z prior) has nice closed-form solution</a:t>
            </a:r>
            <a:endParaRPr kumimoji="1" lang="ko-Kore-KR" altLang="en-US" dirty="0"/>
          </a:p>
        </p:txBody>
      </p:sp>
      <p:sp>
        <p:nvSpPr>
          <p:cNvPr id="8" name="TextBox 7">
            <a:extLst>
              <a:ext uri="{FF2B5EF4-FFF2-40B4-BE49-F238E27FC236}">
                <a16:creationId xmlns:a16="http://schemas.microsoft.com/office/drawing/2014/main" id="{AE5B9670-8E7F-DC55-2447-E20A71ED6EDC}"/>
              </a:ext>
            </a:extLst>
          </p:cNvPr>
          <p:cNvSpPr txBox="1"/>
          <p:nvPr/>
        </p:nvSpPr>
        <p:spPr>
          <a:xfrm>
            <a:off x="8790173" y="4976633"/>
            <a:ext cx="3003891" cy="923330"/>
          </a:xfrm>
          <a:prstGeom prst="rect">
            <a:avLst/>
          </a:prstGeom>
          <a:noFill/>
        </p:spPr>
        <p:txBody>
          <a:bodyPr wrap="square" rtlCol="0">
            <a:normAutofit/>
          </a:bodyPr>
          <a:lstStyle/>
          <a:p>
            <a:r>
              <a:rPr kumimoji="1" lang="en-US" altLang="ko-Kore-KR" sz="1400" dirty="0"/>
              <a:t>P(</a:t>
            </a:r>
            <a:r>
              <a:rPr kumimoji="1" lang="en-US" altLang="ko-Kore-KR" sz="1400" dirty="0" err="1"/>
              <a:t>z|X</a:t>
            </a:r>
            <a:r>
              <a:rPr kumimoji="1" lang="en-US" altLang="ko-Kore-KR" sz="1400" dirty="0"/>
              <a:t>) intractable, can’t compute </a:t>
            </a:r>
          </a:p>
          <a:p>
            <a:r>
              <a:rPr kumimoji="1" lang="en-US" altLang="ko-Kore-KR" sz="1400" dirty="0"/>
              <a:t>this KL term: but, KL divergence </a:t>
            </a:r>
          </a:p>
          <a:p>
            <a:r>
              <a:rPr kumimoji="1" lang="en-US" altLang="ko-Kore-KR" sz="1400" dirty="0"/>
              <a:t>always &gt;= 0</a:t>
            </a:r>
            <a:endParaRPr kumimoji="1" lang="ko-Kore-KR" altLang="en-US" sz="1400" dirty="0"/>
          </a:p>
        </p:txBody>
      </p:sp>
      <p:cxnSp>
        <p:nvCxnSpPr>
          <p:cNvPr id="10" name="직선 화살표 연결선 9">
            <a:extLst>
              <a:ext uri="{FF2B5EF4-FFF2-40B4-BE49-F238E27FC236}">
                <a16:creationId xmlns:a16="http://schemas.microsoft.com/office/drawing/2014/main" id="{BA8CF866-5CFA-040E-6E8A-384F47DD177A}"/>
              </a:ext>
            </a:extLst>
          </p:cNvPr>
          <p:cNvCxnSpPr>
            <a:cxnSpLocks/>
          </p:cNvCxnSpPr>
          <p:nvPr/>
        </p:nvCxnSpPr>
        <p:spPr>
          <a:xfrm flipV="1">
            <a:off x="9901084" y="4385187"/>
            <a:ext cx="816077" cy="5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882A60C-05B6-7191-7A81-0330AB39BCD5}"/>
              </a:ext>
            </a:extLst>
          </p:cNvPr>
          <p:cNvCxnSpPr>
            <a:cxnSpLocks/>
            <a:stCxn id="7" idx="0"/>
          </p:cNvCxnSpPr>
          <p:nvPr/>
        </p:nvCxnSpPr>
        <p:spPr>
          <a:xfrm flipV="1">
            <a:off x="6744997" y="4483510"/>
            <a:ext cx="147416" cy="99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연결선[R] 15">
            <a:extLst>
              <a:ext uri="{FF2B5EF4-FFF2-40B4-BE49-F238E27FC236}">
                <a16:creationId xmlns:a16="http://schemas.microsoft.com/office/drawing/2014/main" id="{4151AC70-B644-4C3A-1C65-517F4A39BD09}"/>
              </a:ext>
            </a:extLst>
          </p:cNvPr>
          <p:cNvCxnSpPr/>
          <p:nvPr/>
        </p:nvCxnSpPr>
        <p:spPr>
          <a:xfrm>
            <a:off x="6607277" y="4385187"/>
            <a:ext cx="1927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4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TextBox 3">
            <a:extLst>
              <a:ext uri="{FF2B5EF4-FFF2-40B4-BE49-F238E27FC236}">
                <a16:creationId xmlns:a16="http://schemas.microsoft.com/office/drawing/2014/main" id="{8A5DF9B6-6FD2-ECF9-BCF6-ECE8D1A34328}"/>
              </a:ext>
            </a:extLst>
          </p:cNvPr>
          <p:cNvSpPr txBox="1"/>
          <p:nvPr/>
        </p:nvSpPr>
        <p:spPr>
          <a:xfrm>
            <a:off x="2920181" y="4794280"/>
            <a:ext cx="5978014" cy="577081"/>
          </a:xfrm>
          <a:prstGeom prst="rect">
            <a:avLst/>
          </a:prstGeom>
          <a:noFill/>
        </p:spPr>
        <p:txBody>
          <a:bodyPr wrap="square">
            <a:spAutoFit/>
          </a:bodyPr>
          <a:lstStyle/>
          <a:p>
            <a:r>
              <a:rPr lang="ko-Kore-KR" altLang="en-US" sz="1050" dirty="0"/>
              <a:t>Since dKL is larger when it is negative and different, maximizing log</a:t>
            </a:r>
            <a:r>
              <a:rPr lang="en-US" altLang="ko-Kore-KR" sz="1050" dirty="0"/>
              <a:t>P</a:t>
            </a:r>
            <a:r>
              <a:rPr lang="ko-Kore-KR" altLang="en-US" sz="1050" dirty="0"/>
              <a:t>(</a:t>
            </a:r>
            <a:r>
              <a:rPr lang="en-US" altLang="ko-Kore-KR" sz="1050" dirty="0"/>
              <a:t>X</a:t>
            </a:r>
            <a:r>
              <a:rPr lang="ko-Kore-KR" altLang="en-US" sz="1050" dirty="0"/>
              <a:t>) means minimizing </a:t>
            </a:r>
            <a:endParaRPr lang="en-US" altLang="ko-Kore-KR" sz="1050" dirty="0"/>
          </a:p>
          <a:p>
            <a:r>
              <a:rPr lang="ko-Kore-KR" altLang="en-US" sz="1050" dirty="0"/>
              <a:t>this equation, and minimizing it means that </a:t>
            </a:r>
            <a:r>
              <a:rPr lang="en-US" altLang="ko-Kore-KR" sz="1050" dirty="0"/>
              <a:t>Q</a:t>
            </a:r>
            <a:r>
              <a:rPr lang="ko-Kore-KR" altLang="en-US" sz="1050" dirty="0"/>
              <a:t>(z|</a:t>
            </a:r>
            <a:r>
              <a:rPr lang="en-US" altLang="ko-Kore-KR" sz="1050" dirty="0"/>
              <a:t>X</a:t>
            </a:r>
            <a:r>
              <a:rPr lang="ko-Kore-KR" altLang="en-US" sz="1050" dirty="0"/>
              <a:t>) and </a:t>
            </a:r>
            <a:r>
              <a:rPr lang="en-US" altLang="ko-Kore-KR" sz="1050" dirty="0"/>
              <a:t>P</a:t>
            </a:r>
            <a:r>
              <a:rPr lang="ko-Kore-KR" altLang="en-US" sz="1050" dirty="0"/>
              <a:t>(z) become similar. </a:t>
            </a:r>
            <a:endParaRPr lang="en-US" altLang="ko-Kore-KR" sz="1050" dirty="0"/>
          </a:p>
          <a:p>
            <a:r>
              <a:rPr lang="ko-Kore-KR" altLang="en-US" sz="1050" dirty="0"/>
              <a:t>This will cause the encoder</a:t>
            </a:r>
            <a:r>
              <a:rPr lang="en-US" altLang="ko-Kore-KR" sz="1050" dirty="0"/>
              <a:t> to make approximate posterior distribution close to prior</a:t>
            </a:r>
            <a:endParaRPr lang="ko-Kore-KR" altLang="en-US" sz="1050" dirty="0"/>
          </a:p>
        </p:txBody>
      </p:sp>
      <p:sp>
        <p:nvSpPr>
          <p:cNvPr id="5" name="도넛[D] 4">
            <a:extLst>
              <a:ext uri="{FF2B5EF4-FFF2-40B4-BE49-F238E27FC236}">
                <a16:creationId xmlns:a16="http://schemas.microsoft.com/office/drawing/2014/main" id="{3D59D2D3-0578-50F4-173E-B21886DB4342}"/>
              </a:ext>
            </a:extLst>
          </p:cNvPr>
          <p:cNvSpPr/>
          <p:nvPr/>
        </p:nvSpPr>
        <p:spPr>
          <a:xfrm>
            <a:off x="6980903" y="3840552"/>
            <a:ext cx="1553496" cy="953729"/>
          </a:xfrm>
          <a:prstGeom prst="donut">
            <a:avLst>
              <a:gd name="adj" fmla="val 5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cxnSp>
        <p:nvCxnSpPr>
          <p:cNvPr id="8" name="직선 연결선[R] 7">
            <a:extLst>
              <a:ext uri="{FF2B5EF4-FFF2-40B4-BE49-F238E27FC236}">
                <a16:creationId xmlns:a16="http://schemas.microsoft.com/office/drawing/2014/main" id="{101B236D-2B5E-4B38-FF56-540942132C22}"/>
              </a:ext>
            </a:extLst>
          </p:cNvPr>
          <p:cNvCxnSpPr/>
          <p:nvPr/>
        </p:nvCxnSpPr>
        <p:spPr>
          <a:xfrm>
            <a:off x="8898195" y="4454013"/>
            <a:ext cx="2349908"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3DACC1-4B20-1599-1238-200619761172}"/>
                  </a:ext>
                </a:extLst>
              </p:cNvPr>
              <p:cNvSpPr txBox="1"/>
              <p:nvPr/>
            </p:nvSpPr>
            <p:spPr>
              <a:xfrm>
                <a:off x="9436644" y="4454013"/>
                <a:ext cx="14551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xmlns="">
          <p:sp>
            <p:nvSpPr>
              <p:cNvPr id="14" name="TextBox 13">
                <a:extLst>
                  <a:ext uri="{FF2B5EF4-FFF2-40B4-BE49-F238E27FC236}">
                    <a16:creationId xmlns:a16="http://schemas.microsoft.com/office/drawing/2014/main" id="{AB3DACC1-4B20-1599-1238-200619761172}"/>
                  </a:ext>
                </a:extLst>
              </p:cNvPr>
              <p:cNvSpPr txBox="1">
                <a:spLocks noRot="1" noChangeAspect="1" noMove="1" noResize="1" noEditPoints="1" noAdjustHandles="1" noChangeArrowheads="1" noChangeShapeType="1" noTextEdit="1"/>
              </p:cNvSpPr>
              <p:nvPr/>
            </p:nvSpPr>
            <p:spPr>
              <a:xfrm>
                <a:off x="9436644" y="4454013"/>
                <a:ext cx="1455175" cy="369332"/>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90218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TextBox 3">
            <a:extLst>
              <a:ext uri="{FF2B5EF4-FFF2-40B4-BE49-F238E27FC236}">
                <a16:creationId xmlns:a16="http://schemas.microsoft.com/office/drawing/2014/main" id="{8A5DF9B6-6FD2-ECF9-BCF6-ECE8D1A34328}"/>
              </a:ext>
            </a:extLst>
          </p:cNvPr>
          <p:cNvSpPr txBox="1"/>
          <p:nvPr/>
        </p:nvSpPr>
        <p:spPr>
          <a:xfrm>
            <a:off x="2920181" y="4794280"/>
            <a:ext cx="5978014" cy="253916"/>
          </a:xfrm>
          <a:prstGeom prst="rect">
            <a:avLst/>
          </a:prstGeom>
          <a:noFill/>
        </p:spPr>
        <p:txBody>
          <a:bodyPr wrap="square">
            <a:spAutoFit/>
          </a:bodyPr>
          <a:lstStyle/>
          <a:p>
            <a:r>
              <a:rPr lang="en-US" altLang="ko-Kore-KR" sz="1050" dirty="0"/>
              <a:t>this term means, Reconstruct the input data, and it shows how</a:t>
            </a:r>
            <a:r>
              <a:rPr lang="en" altLang="ko-Kore-KR" sz="1050" b="0" i="0" u="none" strike="noStrike" dirty="0">
                <a:solidFill>
                  <a:srgbClr val="000000"/>
                </a:solidFill>
                <a:effectLst/>
                <a:latin typeface="noto"/>
              </a:rPr>
              <a:t> likely it is to be from z</a:t>
            </a:r>
            <a:endParaRPr lang="ko-Kore-KR" altLang="en-US" sz="1050" dirty="0"/>
          </a:p>
        </p:txBody>
      </p:sp>
      <p:sp>
        <p:nvSpPr>
          <p:cNvPr id="5" name="도넛[D] 4">
            <a:extLst>
              <a:ext uri="{FF2B5EF4-FFF2-40B4-BE49-F238E27FC236}">
                <a16:creationId xmlns:a16="http://schemas.microsoft.com/office/drawing/2014/main" id="{3D59D2D3-0578-50F4-173E-B21886DB4342}"/>
              </a:ext>
            </a:extLst>
          </p:cNvPr>
          <p:cNvSpPr/>
          <p:nvPr/>
        </p:nvSpPr>
        <p:spPr>
          <a:xfrm>
            <a:off x="4886630" y="3840551"/>
            <a:ext cx="1455175" cy="953729"/>
          </a:xfrm>
          <a:prstGeom prst="donut">
            <a:avLst>
              <a:gd name="adj" fmla="val 5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cxnSp>
        <p:nvCxnSpPr>
          <p:cNvPr id="8" name="직선 연결선[R] 7">
            <a:extLst>
              <a:ext uri="{FF2B5EF4-FFF2-40B4-BE49-F238E27FC236}">
                <a16:creationId xmlns:a16="http://schemas.microsoft.com/office/drawing/2014/main" id="{101B236D-2B5E-4B38-FF56-540942132C22}"/>
              </a:ext>
            </a:extLst>
          </p:cNvPr>
          <p:cNvCxnSpPr/>
          <p:nvPr/>
        </p:nvCxnSpPr>
        <p:spPr>
          <a:xfrm>
            <a:off x="8898195" y="4454013"/>
            <a:ext cx="2349908"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3DACC1-4B20-1599-1238-200619761172}"/>
                  </a:ext>
                </a:extLst>
              </p:cNvPr>
              <p:cNvSpPr txBox="1"/>
              <p:nvPr/>
            </p:nvSpPr>
            <p:spPr>
              <a:xfrm>
                <a:off x="9436644" y="4454013"/>
                <a:ext cx="14551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xmlns="">
          <p:sp>
            <p:nvSpPr>
              <p:cNvPr id="14" name="TextBox 13">
                <a:extLst>
                  <a:ext uri="{FF2B5EF4-FFF2-40B4-BE49-F238E27FC236}">
                    <a16:creationId xmlns:a16="http://schemas.microsoft.com/office/drawing/2014/main" id="{AB3DACC1-4B20-1599-1238-200619761172}"/>
                  </a:ext>
                </a:extLst>
              </p:cNvPr>
              <p:cNvSpPr txBox="1">
                <a:spLocks noRot="1" noChangeAspect="1" noMove="1" noResize="1" noEditPoints="1" noAdjustHandles="1" noChangeArrowheads="1" noChangeShapeType="1" noTextEdit="1"/>
              </p:cNvSpPr>
              <p:nvPr/>
            </p:nvSpPr>
            <p:spPr>
              <a:xfrm>
                <a:off x="9436644" y="4454013"/>
                <a:ext cx="1455175" cy="369332"/>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24029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액자 3">
            <a:extLst>
              <a:ext uri="{FF2B5EF4-FFF2-40B4-BE49-F238E27FC236}">
                <a16:creationId xmlns:a16="http://schemas.microsoft.com/office/drawing/2014/main" id="{FE09C450-1991-722D-C2D0-F90DD64635D5}"/>
              </a:ext>
            </a:extLst>
          </p:cNvPr>
          <p:cNvSpPr/>
          <p:nvPr/>
        </p:nvSpPr>
        <p:spPr>
          <a:xfrm>
            <a:off x="4572001" y="4001729"/>
            <a:ext cx="4109884" cy="5309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5" name="TextBox 4">
            <a:extLst>
              <a:ext uri="{FF2B5EF4-FFF2-40B4-BE49-F238E27FC236}">
                <a16:creationId xmlns:a16="http://schemas.microsoft.com/office/drawing/2014/main" id="{53D3E6C9-2C3C-5BBB-36A0-FD854D824698}"/>
              </a:ext>
            </a:extLst>
          </p:cNvPr>
          <p:cNvSpPr txBox="1"/>
          <p:nvPr/>
        </p:nvSpPr>
        <p:spPr>
          <a:xfrm>
            <a:off x="4699819" y="4661972"/>
            <a:ext cx="4500143" cy="646331"/>
          </a:xfrm>
          <a:prstGeom prst="rect">
            <a:avLst/>
          </a:prstGeom>
          <a:noFill/>
        </p:spPr>
        <p:txBody>
          <a:bodyPr wrap="none" rtlCol="0">
            <a:spAutoFit/>
          </a:bodyPr>
          <a:lstStyle/>
          <a:p>
            <a:r>
              <a:rPr kumimoji="1" lang="en-US" altLang="ko-Kore-KR" dirty="0"/>
              <a:t>Tractable Lower Bound</a:t>
            </a:r>
          </a:p>
          <a:p>
            <a:r>
              <a:rPr kumimoji="1" lang="en-US" altLang="ko-Kore-KR" dirty="0"/>
              <a:t>Which can take gradient of and optimize</a:t>
            </a:r>
          </a:p>
        </p:txBody>
      </p:sp>
    </p:spTree>
    <p:extLst>
      <p:ext uri="{BB962C8B-B14F-4D97-AF65-F5344CB8AC3E}">
        <p14:creationId xmlns:p14="http://schemas.microsoft.com/office/powerpoint/2010/main" val="3639895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14:m>
                  <m:oMath xmlns:m="http://schemas.openxmlformats.org/officeDocument/2006/math">
                    <m:r>
                      <m:rPr>
                        <m:sty m:val="p"/>
                      </m:rPr>
                      <a:rPr kumimoji="1" lang="en-US" altLang="ko-KR" sz="2000" b="0" i="1" smtClean="0">
                        <a:latin typeface="Cambria Math" panose="02040503050406030204" pitchFamily="18" charset="0"/>
                        <a:ea typeface="Cambria Math" panose="02040503050406030204" pitchFamily="18" charset="0"/>
                      </a:rPr>
                      <m:t>T</m:t>
                    </m:r>
                    <m:r>
                      <m:rPr>
                        <m:sty m:val="p"/>
                      </m:rPr>
                      <a:rPr kumimoji="1" lang="en-US" altLang="ko-KR" sz="2000" b="0" i="0" smtClean="0">
                        <a:latin typeface="Cambria Math" panose="02040503050406030204" pitchFamily="18" charset="0"/>
                        <a:ea typeface="Cambria Math" panose="02040503050406030204" pitchFamily="18" charset="0"/>
                      </a:rPr>
                      <m:t>o</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explain</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Variational</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approximations</m:t>
                    </m:r>
                    <m:r>
                      <a:rPr kumimoji="1" lang="en-US" altLang="ko-KR" sz="2000" b="0" i="0" smtClean="0">
                        <a:latin typeface="Cambria Math" panose="02040503050406030204" pitchFamily="18" charset="0"/>
                        <a:ea typeface="Cambria Math" panose="02040503050406030204" pitchFamily="18" charset="0"/>
                      </a:rPr>
                      <m:t> </m:t>
                    </m:r>
                    <m:r>
                      <a:rPr kumimoji="1" lang="en-US" altLang="ko-KR" sz="2000" b="0" i="1" smtClean="0">
                        <a:latin typeface="Cambria Math" panose="02040503050406030204" pitchFamily="18" charset="0"/>
                        <a:ea typeface="Cambria Math" panose="02040503050406030204" pitchFamily="18" charset="0"/>
                      </a:rPr>
                      <m:t>𝑏𝑟𝑖𝑛𝑔</m:t>
                    </m:r>
                    <m:r>
                      <a:rPr kumimoji="1" lang="en-US" altLang="ko-KR" sz="2000" b="0" i="0" smtClean="0">
                        <a:latin typeface="Cambria Math" panose="02040503050406030204" pitchFamily="18" charset="0"/>
                        <a:ea typeface="Cambria Math" panose="02040503050406030204" pitchFamily="18" charset="0"/>
                      </a:rPr>
                      <m:t> </m:t>
                    </m:r>
                    <m:sSub>
                      <m:sSubPr>
                        <m:ctrlPr>
                          <a:rPr kumimoji="1" lang="en-US" altLang="ko-KR" sz="2000" b="0" i="1" smtClean="0">
                            <a:latin typeface="Cambria Math" panose="02040503050406030204" pitchFamily="18" charset="0"/>
                            <a:ea typeface="Cambria Math" panose="02040503050406030204" pitchFamily="18" charset="0"/>
                          </a:rPr>
                        </m:ctrlPr>
                      </m:sSubPr>
                      <m:e>
                        <m:r>
                          <m:rPr>
                            <m:sty m:val="p"/>
                          </m:rPr>
                          <a:rPr kumimoji="1" lang="en-US" altLang="ko-KR" sz="2000" b="0" i="0" smtClean="0">
                            <a:latin typeface="Cambria Math" panose="02040503050406030204" pitchFamily="18" charset="0"/>
                            <a:ea typeface="Cambria Math" panose="02040503050406030204" pitchFamily="18" charset="0"/>
                          </a:rPr>
                          <m:t>P</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a:latin typeface="Cambria Math" panose="02040503050406030204" pitchFamily="18" charset="0"/>
                            <a:ea typeface="Cambria Math" panose="02040503050406030204" pitchFamily="18" charset="0"/>
                          </a:rPr>
                          <m:t>p</m:t>
                        </m:r>
                      </m:e>
                      <m:sub>
                        <m:r>
                          <a:rPr kumimoji="1" lang="en-US" altLang="ko-KR" sz="2000" i="1">
                            <a:latin typeface="Cambria Math" panose="02040503050406030204" pitchFamily="18" charset="0"/>
                            <a:ea typeface="Cambria Math" panose="02040503050406030204" pitchFamily="18" charset="0"/>
                          </a:rPr>
                          <m:t>𝜃</m:t>
                        </m:r>
                      </m:sub>
                    </m:sSub>
                    <m:r>
                      <a:rPr kumimoji="1" lang="en-US" altLang="ko-KR" sz="2000" b="0" i="1" smtClean="0">
                        <a:latin typeface="Cambria Math" panose="02040503050406030204" pitchFamily="18" charset="0"/>
                        <a:ea typeface="Cambria Math" panose="02040503050406030204" pitchFamily="18" charset="0"/>
                      </a:rPr>
                      <m:t>  </m:t>
                    </m:r>
                    <m:r>
                      <a:rPr kumimoji="1" lang="en-US" altLang="ko-KR" sz="2000" b="0" i="1" smtClean="0">
                        <a:latin typeface="Cambria Math" panose="02040503050406030204" pitchFamily="18" charset="0"/>
                        <a:ea typeface="Cambria Math" panose="02040503050406030204" pitchFamily="18" charset="0"/>
                      </a:rPr>
                      <m:t>𝑄</m:t>
                    </m:r>
                    <m:r>
                      <a:rPr kumimoji="1" lang="en-US" altLang="ko-KR" sz="2000" b="0" i="1" smtClean="0">
                        <a:latin typeface="Cambria Math" panose="02040503050406030204" pitchFamily="18" charset="0"/>
                        <a:ea typeface="Cambria Math" panose="02040503050406030204" pitchFamily="18" charset="0"/>
                      </a:rPr>
                      <m:t>=</m:t>
                    </m:r>
                    <m:sSub>
                      <m:sSubPr>
                        <m:ctrlPr>
                          <a:rPr kumimoji="1" lang="en-US" altLang="ko-KR" sz="2000" b="0" i="1" smtClean="0">
                            <a:latin typeface="Cambria Math" panose="02040503050406030204" pitchFamily="18" charset="0"/>
                            <a:ea typeface="Cambria Math" panose="02040503050406030204" pitchFamily="18" charset="0"/>
                          </a:rPr>
                        </m:ctrlPr>
                      </m:sSubPr>
                      <m:e>
                        <m:r>
                          <a:rPr kumimoji="1" lang="en-US" altLang="ko-KR" sz="2000" b="0" i="1" smtClean="0">
                            <a:latin typeface="Cambria Math" panose="02040503050406030204" pitchFamily="18" charset="0"/>
                            <a:ea typeface="Cambria Math" panose="02040503050406030204" pitchFamily="18" charset="0"/>
                          </a:rPr>
                          <m:t>𝑞</m:t>
                        </m:r>
                      </m:e>
                      <m:sub>
                        <m:r>
                          <a:rPr kumimoji="1" lang="en-US" altLang="ko-KR" sz="2000" b="0" i="1" smtClean="0">
                            <a:latin typeface="Cambria Math" panose="02040503050406030204" pitchFamily="18" charset="0"/>
                            <a:ea typeface="Cambria Math" panose="02040503050406030204" pitchFamily="18" charset="0"/>
                          </a:rPr>
                          <m:t>𝜙</m:t>
                        </m:r>
                      </m:sub>
                    </m:sSub>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back</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to</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life</m:t>
                    </m:r>
                    <m:r>
                      <a:rPr kumimoji="1" lang="en-US" altLang="ko-KR" sz="2000" b="0" i="0" smtClean="0">
                        <a:latin typeface="Cambria Math" panose="02040503050406030204" pitchFamily="18" charset="0"/>
                        <a:ea typeface="Cambria Math" panose="02040503050406030204" pitchFamily="18" charset="0"/>
                      </a:rPr>
                      <m:t>.</m:t>
                    </m:r>
                  </m:oMath>
                </a14:m>
                <a:r>
                  <a:rPr kumimoji="1" lang="en-US" altLang="ko-KR" sz="2000" b="0" dirty="0">
                    <a:latin typeface="+mj-lt"/>
                  </a:rPr>
                  <a:t> </a:t>
                </a:r>
              </a:p>
              <a:p>
                <a:pPr marL="0" indent="0">
                  <a:buNone/>
                </a:pPr>
                <a:r>
                  <a:rPr kumimoji="1" lang="en-US" altLang="ko-KR" sz="2000" b="0" dirty="0">
                    <a:latin typeface="+mj-lt"/>
                  </a:rPr>
                  <a:t>				</a:t>
                </a:r>
                <a:r>
                  <a:rPr kumimoji="1" lang="en-US" altLang="ko-KR" sz="2000" dirty="0">
                    <a:latin typeface="+mj-lt"/>
                  </a:rPr>
                  <a:t>=</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𝑝</m:t>
                            </m:r>
                          </m:e>
                          <m:sub>
                            <m:r>
                              <a:rPr kumimoji="1" lang="en-US" altLang="ko-KR" sz="2000" b="0" i="1" smtClean="0">
                                <a:latin typeface="Cambria Math" panose="02040503050406030204" pitchFamily="18" charset="0"/>
                                <a:ea typeface="Cambria Math" panose="02040503050406030204" pitchFamily="18" charset="0"/>
                              </a:rPr>
                              <m:t>𝜃</m:t>
                            </m:r>
                          </m:sub>
                        </m:sSub>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sSub>
                      <m:sSubPr>
                        <m:ctrlPr>
                          <a:rPr kumimoji="1" lang="en-US" altLang="ko-KR" sz="2000" i="1">
                            <a:latin typeface="Cambria Math" panose="02040503050406030204" pitchFamily="18" charset="0"/>
                            <a:ea typeface="Cambria Math" panose="02040503050406030204" pitchFamily="18" charset="0"/>
                          </a:rPr>
                        </m:ctrlPr>
                      </m:sSubPr>
                      <m:e>
                        <m:r>
                          <a:rPr kumimoji="1" lang="en-US" altLang="ko-KR" sz="2000" i="1">
                            <a:latin typeface="Cambria Math" panose="02040503050406030204" pitchFamily="18" charset="0"/>
                            <a:ea typeface="Cambria Math" panose="02040503050406030204" pitchFamily="18" charset="0"/>
                          </a:rPr>
                          <m:t>𝑞</m:t>
                        </m:r>
                      </m:e>
                      <m:sub>
                        <m:r>
                          <a:rPr kumimoji="1" lang="en-US" altLang="ko-KR" sz="2000" i="1">
                            <a:latin typeface="Cambria Math" panose="02040503050406030204" pitchFamily="18" charset="0"/>
                            <a:ea typeface="Cambria Math" panose="02040503050406030204" pitchFamily="18" charset="0"/>
                          </a:rPr>
                          <m:t>𝜙</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i="1">
                            <a:latin typeface="Cambria Math" panose="02040503050406030204" pitchFamily="18" charset="0"/>
                          </a:rPr>
                          <m:t>𝑃</m:t>
                        </m:r>
                      </m:e>
                      <m:sub>
                        <m:r>
                          <a:rPr kumimoji="1" lang="en-US" altLang="ko-KR" sz="2000" i="1">
                            <a:latin typeface="Cambria Math" panose="02040503050406030204" pitchFamily="18" charset="0"/>
                            <a:ea typeface="Cambria Math" panose="02040503050406030204" pitchFamily="18" charset="0"/>
                          </a:rPr>
                          <m:t>𝜃</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sSub>
                      <m:sSubPr>
                        <m:ctrlPr>
                          <a:rPr kumimoji="1" lang="en-US" altLang="ko-KR" sz="2000" i="1">
                            <a:latin typeface="Cambria Math" panose="02040503050406030204" pitchFamily="18" charset="0"/>
                            <a:ea typeface="Cambria Math" panose="02040503050406030204" pitchFamily="18" charset="0"/>
                          </a:rPr>
                        </m:ctrlPr>
                      </m:sSubPr>
                      <m:e>
                        <m:r>
                          <a:rPr kumimoji="1" lang="en-US" altLang="ko-KR" sz="2000" i="1">
                            <a:latin typeface="Cambria Math" panose="02040503050406030204" pitchFamily="18" charset="0"/>
                            <a:ea typeface="Cambria Math" panose="02040503050406030204" pitchFamily="18" charset="0"/>
                          </a:rPr>
                          <m:t>𝑞</m:t>
                        </m:r>
                      </m:e>
                      <m:sub>
                        <m:r>
                          <a:rPr kumimoji="1" lang="en-US" altLang="ko-KR" sz="2000" i="1">
                            <a:latin typeface="Cambria Math" panose="02040503050406030204" pitchFamily="18" charset="0"/>
                            <a:ea typeface="Cambria Math" panose="02040503050406030204" pitchFamily="18" charset="0"/>
                          </a:rPr>
                          <m:t>𝜙</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𝑝</m:t>
                        </m:r>
                      </m:e>
                      <m:sub>
                        <m:r>
                          <a:rPr kumimoji="1" lang="en-US" altLang="ko-KR" sz="2000" i="1">
                            <a:latin typeface="Cambria Math" panose="02040503050406030204" pitchFamily="18" charset="0"/>
                            <a:ea typeface="Cambria Math" panose="02040503050406030204" pitchFamily="18" charset="0"/>
                          </a:rPr>
                          <m:t>𝜃</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p>
              <a:p>
                <a:pPr marL="0" indent="0">
                  <a:buNone/>
                </a:pP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228"/>
                </a:stretch>
              </a:blipFill>
            </p:spPr>
            <p:txBody>
              <a:bodyPr/>
              <a:lstStyle/>
              <a:p>
                <a:r>
                  <a:rPr lang="ko-Kore-KR" altLang="en-US">
                    <a:noFill/>
                  </a:rPr>
                  <a:t> </a:t>
                </a:r>
              </a:p>
            </p:txBody>
          </p:sp>
        </mc:Fallback>
      </mc:AlternateContent>
      <p:pic>
        <p:nvPicPr>
          <p:cNvPr id="4" name="그림 3">
            <a:extLst>
              <a:ext uri="{FF2B5EF4-FFF2-40B4-BE49-F238E27FC236}">
                <a16:creationId xmlns:a16="http://schemas.microsoft.com/office/drawing/2014/main" id="{3BC568D6-0264-602A-29B5-07E5BDE38EEC}"/>
              </a:ext>
            </a:extLst>
          </p:cNvPr>
          <p:cNvPicPr>
            <a:picLocks noChangeAspect="1"/>
          </p:cNvPicPr>
          <p:nvPr/>
        </p:nvPicPr>
        <p:blipFill>
          <a:blip r:embed="rId4"/>
          <a:stretch>
            <a:fillRect/>
          </a:stretch>
        </p:blipFill>
        <p:spPr>
          <a:xfrm>
            <a:off x="4372877" y="5447610"/>
            <a:ext cx="7772400" cy="1145121"/>
          </a:xfrm>
          <a:prstGeom prst="rect">
            <a:avLst/>
          </a:prstGeom>
        </p:spPr>
      </p:pic>
      <p:sp>
        <p:nvSpPr>
          <p:cNvPr id="5" name="왼쪽 중괄호[L] 4">
            <a:extLst>
              <a:ext uri="{FF2B5EF4-FFF2-40B4-BE49-F238E27FC236}">
                <a16:creationId xmlns:a16="http://schemas.microsoft.com/office/drawing/2014/main" id="{658046F0-8819-59EB-4F05-2237B5C34623}"/>
              </a:ext>
            </a:extLst>
          </p:cNvPr>
          <p:cNvSpPr/>
          <p:nvPr/>
        </p:nvSpPr>
        <p:spPr>
          <a:xfrm rot="16200000">
            <a:off x="6614386" y="2964680"/>
            <a:ext cx="196320" cy="3938004"/>
          </a:xfrm>
          <a:prstGeom prst="leftBrace">
            <a:avLst>
              <a:gd name="adj1" fmla="val 8333"/>
              <a:gd name="adj2" fmla="val 502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DD74C2-42C1-28E5-E1DE-5FDE9780D958}"/>
                  </a:ext>
                </a:extLst>
              </p:cNvPr>
              <p:cNvSpPr txBox="1"/>
              <p:nvPr/>
            </p:nvSpPr>
            <p:spPr>
              <a:xfrm>
                <a:off x="4701504" y="5056680"/>
                <a:ext cx="40220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i="1" smtClean="0">
                          <a:latin typeface="Cambria Math" panose="02040503050406030204" pitchFamily="18" charset="0"/>
                          <a:ea typeface="Cambria Math" panose="02040503050406030204" pitchFamily="18" charset="0"/>
                        </a:rPr>
                        <m:t>ℒ</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𝑋</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𝜃</m:t>
                      </m:r>
                      <m:r>
                        <a:rPr kumimoji="1" lang="en-US" altLang="ko-Kore-KR" b="0" i="1" smtClean="0">
                          <a:latin typeface="Cambria Math" panose="02040503050406030204" pitchFamily="18" charset="0"/>
                          <a:ea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𝜙</m:t>
                      </m:r>
                      <m:r>
                        <a:rPr kumimoji="1" lang="en-US" altLang="ko-Kore-KR" b="0" i="1" smtClean="0">
                          <a:latin typeface="Cambria Math" panose="02040503050406030204" pitchFamily="18" charset="0"/>
                          <a:ea typeface="Cambria Math" panose="02040503050406030204" pitchFamily="18" charset="0"/>
                        </a:rPr>
                        <m:t>)</m:t>
                      </m:r>
                    </m:oMath>
                  </m:oMathPara>
                </a14:m>
                <a:endParaRPr kumimoji="1" lang="ko-Kore-KR" altLang="en-US" dirty="0"/>
              </a:p>
            </p:txBody>
          </p:sp>
        </mc:Choice>
        <mc:Fallback xmlns="">
          <p:sp>
            <p:nvSpPr>
              <p:cNvPr id="6" name="TextBox 5">
                <a:extLst>
                  <a:ext uri="{FF2B5EF4-FFF2-40B4-BE49-F238E27FC236}">
                    <a16:creationId xmlns:a16="http://schemas.microsoft.com/office/drawing/2014/main" id="{94DD74C2-42C1-28E5-E1DE-5FDE9780D958}"/>
                  </a:ext>
                </a:extLst>
              </p:cNvPr>
              <p:cNvSpPr txBox="1">
                <a:spLocks noRot="1" noChangeAspect="1" noMove="1" noResize="1" noEditPoints="1" noAdjustHandles="1" noChangeArrowheads="1" noChangeShapeType="1" noTextEdit="1"/>
              </p:cNvSpPr>
              <p:nvPr/>
            </p:nvSpPr>
            <p:spPr>
              <a:xfrm>
                <a:off x="4701504" y="5056680"/>
                <a:ext cx="4022083" cy="369332"/>
              </a:xfrm>
              <a:prstGeom prst="rect">
                <a:avLst/>
              </a:prstGeom>
              <a:blipFill>
                <a:blip r:embed="rId5"/>
                <a:stretch>
                  <a:fillRect b="-166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C91B232-5D56-FA22-A306-9B167EDA6753}"/>
                  </a:ext>
                </a:extLst>
              </p:cNvPr>
              <p:cNvSpPr txBox="1"/>
              <p:nvPr/>
            </p:nvSpPr>
            <p:spPr>
              <a:xfrm>
                <a:off x="226635" y="4671787"/>
                <a:ext cx="4249282" cy="1702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𝑙𝑜𝑔</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𝑝</m:t>
                          </m:r>
                        </m:e>
                        <m:sub>
                          <m:r>
                            <a:rPr kumimoji="1" lang="en-US" altLang="ko-Kore-KR" i="1">
                              <a:latin typeface="Cambria Math" panose="02040503050406030204" pitchFamily="18" charset="0"/>
                              <a:ea typeface="Cambria Math" panose="02040503050406030204" pitchFamily="18" charset="0"/>
                            </a:rPr>
                            <m:t>𝜃</m:t>
                          </m:r>
                        </m:sub>
                      </m:sSub>
                      <m:d>
                        <m:dPr>
                          <m:ctrlPr>
                            <a:rPr kumimoji="1" lang="en-US" altLang="ko-Kore-KR" b="0" i="1" smtClean="0">
                              <a:latin typeface="Cambria Math" panose="02040503050406030204" pitchFamily="18" charset="0"/>
                              <a:ea typeface="Cambria Math" panose="02040503050406030204" pitchFamily="18" charset="0"/>
                            </a:rPr>
                          </m:ctrlPr>
                        </m:dPr>
                        <m:e>
                          <m:r>
                            <a:rPr kumimoji="1" lang="en-US" altLang="ko-Kore-KR" b="0" i="1" smtClean="0">
                              <a:latin typeface="Cambria Math" panose="02040503050406030204" pitchFamily="18" charset="0"/>
                              <a:ea typeface="Cambria Math" panose="02040503050406030204" pitchFamily="18" charset="0"/>
                            </a:rPr>
                            <m:t>𝑋</m:t>
                          </m:r>
                        </m:e>
                      </m:d>
                      <m:r>
                        <a:rPr kumimoji="1" lang="en-US" altLang="ko-Kore-KR" b="0" i="1" smtClean="0">
                          <a:latin typeface="Cambria Math" panose="02040503050406030204" pitchFamily="18" charset="0"/>
                          <a:ea typeface="Cambria Math" panose="02040503050406030204" pitchFamily="18" charset="0"/>
                        </a:rPr>
                        <m:t>≥</m:t>
                      </m:r>
                      <m:r>
                        <a:rPr kumimoji="1" lang="en-US" altLang="ko-Kore-KR" i="1" smtClean="0">
                          <a:latin typeface="Cambria Math" panose="02040503050406030204" pitchFamily="18" charset="0"/>
                          <a:ea typeface="Cambria Math" panose="02040503050406030204" pitchFamily="18" charset="0"/>
                        </a:rPr>
                        <m:t>ℒ</m:t>
                      </m:r>
                      <m:d>
                        <m:dPr>
                          <m:ctrlPr>
                            <a:rPr kumimoji="1" lang="en-US" altLang="ko-Kore-KR" b="0" i="1" smtClean="0">
                              <a:latin typeface="Cambria Math" panose="02040503050406030204" pitchFamily="18" charset="0"/>
                              <a:ea typeface="Cambria Math" panose="02040503050406030204" pitchFamily="18" charset="0"/>
                            </a:rPr>
                          </m:ctrlPr>
                        </m:dPr>
                        <m:e>
                          <m:r>
                            <a:rPr kumimoji="1" lang="en-US" altLang="ko-Kore-KR" b="0" i="1" smtClean="0">
                              <a:latin typeface="Cambria Math" panose="02040503050406030204" pitchFamily="18" charset="0"/>
                              <a:ea typeface="Cambria Math" panose="02040503050406030204" pitchFamily="18" charset="0"/>
                            </a:rPr>
                            <m:t>𝑋</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𝜃</m:t>
                          </m:r>
                          <m:r>
                            <a:rPr kumimoji="1" lang="en-US" altLang="ko-Kore-KR" b="0" i="1" smtClean="0">
                              <a:latin typeface="Cambria Math" panose="02040503050406030204" pitchFamily="18" charset="0"/>
                              <a:ea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𝜙</m:t>
                          </m:r>
                        </m:e>
                      </m:d>
                    </m:oMath>
                  </m:oMathPara>
                </a14:m>
                <a:endParaRPr kumimoji="1" lang="en-US" altLang="ko-Kore-KR" b="0" dirty="0">
                  <a:ea typeface="Cambria Math" panose="02040503050406030204" pitchFamily="18" charset="0"/>
                </a:endParaRPr>
              </a:p>
              <a:p>
                <a:r>
                  <a:rPr kumimoji="1" lang="en-US" altLang="ko-Kore-KR" dirty="0">
                    <a:ea typeface="Cambria Math" panose="02040503050406030204" pitchFamily="18" charset="0"/>
                  </a:rPr>
                  <a:t>X = </a:t>
                </a:r>
                <a14:m>
                  <m:oMath xmlns:m="http://schemas.openxmlformats.org/officeDocument/2006/math">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𝑥</m:t>
                        </m:r>
                      </m:e>
                      <m:sup>
                        <m:r>
                          <a:rPr kumimoji="1" lang="en-US" altLang="ko-Kore-KR" b="0" i="1" smtClean="0">
                            <a:latin typeface="Cambria Math" panose="02040503050406030204" pitchFamily="18" charset="0"/>
                            <a:ea typeface="Cambria Math" panose="02040503050406030204" pitchFamily="18" charset="0"/>
                          </a:rPr>
                          <m:t>𝑖</m:t>
                        </m:r>
                      </m:sup>
                    </m:sSup>
                  </m:oMath>
                </a14:m>
                <a:endParaRPr kumimoji="1" lang="en-US" altLang="ko-Kore-KR"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ko-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𝜃</m:t>
                          </m:r>
                        </m:e>
                        <m:sup>
                          <m:r>
                            <a:rPr kumimoji="1" lang="ko-KR" altLang="en-US" b="0" i="1" smtClean="0">
                              <a:latin typeface="Cambria Math" panose="02040503050406030204" pitchFamily="18" charset="0"/>
                              <a:ea typeface="Cambria Math" panose="02040503050406030204" pitchFamily="18" charset="0"/>
                            </a:rPr>
                            <m:t>∗</m:t>
                          </m:r>
                        </m:sup>
                      </m:sSup>
                      <m:r>
                        <a:rPr kumimoji="1" lang="en-US" altLang="ko-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i="1">
                              <a:latin typeface="Cambria Math" panose="02040503050406030204" pitchFamily="18" charset="0"/>
                              <a:ea typeface="Cambria Math" panose="02040503050406030204" pitchFamily="18" charset="0"/>
                            </a:rPr>
                            <m:t>𝜙</m:t>
                          </m:r>
                        </m:e>
                        <m:sup>
                          <m:r>
                            <a:rPr kumimoji="1" lang="ko-KR" altLang="en-US" b="0" i="1" smtClean="0">
                              <a:latin typeface="Cambria Math" panose="02040503050406030204" pitchFamily="18" charset="0"/>
                              <a:ea typeface="Cambria Math" panose="02040503050406030204" pitchFamily="18" charset="0"/>
                            </a:rPr>
                            <m:t>∗</m:t>
                          </m:r>
                        </m:sup>
                      </m:sSup>
                      <m:r>
                        <a:rPr kumimoji="1" lang="en-US" altLang="ko-KR" b="0" i="1" smtClean="0">
                          <a:latin typeface="Cambria Math" panose="02040503050406030204" pitchFamily="18" charset="0"/>
                          <a:ea typeface="Cambria Math" panose="02040503050406030204" pitchFamily="18" charset="0"/>
                        </a:rPr>
                        <m:t>=</m:t>
                      </m:r>
                      <m:func>
                        <m:funcPr>
                          <m:ctrlPr>
                            <a:rPr kumimoji="1" lang="en-US" altLang="ko-KR" b="0" i="1" smtClean="0">
                              <a:latin typeface="Cambria Math" panose="02040503050406030204" pitchFamily="18" charset="0"/>
                              <a:ea typeface="Cambria Math" panose="02040503050406030204" pitchFamily="18" charset="0"/>
                            </a:rPr>
                          </m:ctrlPr>
                        </m:funcPr>
                        <m:fName>
                          <m:r>
                            <m:rPr>
                              <m:sty m:val="p"/>
                            </m:rPr>
                            <a:rPr kumimoji="1" lang="en-US" altLang="ko-KR" b="0" i="0" smtClean="0">
                              <a:latin typeface="Cambria Math" panose="02040503050406030204" pitchFamily="18" charset="0"/>
                              <a:ea typeface="Cambria Math" panose="02040503050406030204" pitchFamily="18" charset="0"/>
                            </a:rPr>
                            <m:t>arg</m:t>
                          </m:r>
                        </m:fName>
                        <m:e>
                          <m:limLow>
                            <m:limLowPr>
                              <m:ctrlPr>
                                <a:rPr kumimoji="1" lang="en-US" altLang="ko-KR" i="1">
                                  <a:latin typeface="Cambria Math" panose="02040503050406030204" pitchFamily="18" charset="0"/>
                                  <a:ea typeface="Cambria Math" panose="02040503050406030204" pitchFamily="18" charset="0"/>
                                </a:rPr>
                              </m:ctrlPr>
                            </m:limLowPr>
                            <m:e>
                              <m:r>
                                <m:rPr>
                                  <m:sty m:val="p"/>
                                </m:rPr>
                                <a:rPr kumimoji="1" lang="en-US" altLang="ko-KR">
                                  <a:latin typeface="Cambria Math" panose="02040503050406030204" pitchFamily="18" charset="0"/>
                                  <a:ea typeface="Cambria Math" panose="02040503050406030204" pitchFamily="18" charset="0"/>
                                </a:rPr>
                                <m:t>max</m:t>
                              </m:r>
                            </m:e>
                            <m:lim>
                              <m:r>
                                <a:rPr kumimoji="1" lang="en-US" altLang="ko-KR" i="1">
                                  <a:latin typeface="Cambria Math" panose="02040503050406030204" pitchFamily="18" charset="0"/>
                                  <a:ea typeface="Cambria Math" panose="02040503050406030204" pitchFamily="18" charset="0"/>
                                </a:rPr>
                                <m:t>𝜃</m:t>
                              </m:r>
                              <m:r>
                                <a:rPr kumimoji="1" lang="en-US" altLang="ko-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𝜙</m:t>
                              </m:r>
                            </m:lim>
                          </m:limLow>
                          <m:nary>
                            <m:naryPr>
                              <m:chr m:val="∑"/>
                              <m:ctrlPr>
                                <a:rPr kumimoji="1" lang="en-US" altLang="ko-KR" b="0" i="1" smtClean="0">
                                  <a:latin typeface="Cambria Math" panose="02040503050406030204" pitchFamily="18" charset="0"/>
                                  <a:ea typeface="Cambria Math" panose="02040503050406030204" pitchFamily="18" charset="0"/>
                                </a:rPr>
                              </m:ctrlPr>
                            </m:naryPr>
                            <m:sub>
                              <m:r>
                                <m:rPr>
                                  <m:brk m:alnAt="23"/>
                                </m:rPr>
                                <a:rPr kumimoji="1" lang="en-US" altLang="ko-KR" b="0" i="1" smtClean="0">
                                  <a:latin typeface="Cambria Math" panose="02040503050406030204" pitchFamily="18" charset="0"/>
                                  <a:ea typeface="Cambria Math" panose="02040503050406030204" pitchFamily="18" charset="0"/>
                                </a:rPr>
                                <m:t>𝑖</m:t>
                              </m:r>
                              <m:r>
                                <a:rPr kumimoji="1" lang="en-US" altLang="ko-KR" b="0" i="1" smtClean="0">
                                  <a:latin typeface="Cambria Math" panose="02040503050406030204" pitchFamily="18" charset="0"/>
                                  <a:ea typeface="Cambria Math" panose="02040503050406030204" pitchFamily="18" charset="0"/>
                                </a:rPr>
                                <m:t>=1</m:t>
                              </m:r>
                            </m:sub>
                            <m:sup>
                              <m:r>
                                <a:rPr kumimoji="1" lang="en-US" altLang="ko-KR" b="0" i="1" smtClean="0">
                                  <a:latin typeface="Cambria Math" panose="02040503050406030204" pitchFamily="18" charset="0"/>
                                  <a:ea typeface="Cambria Math" panose="02040503050406030204" pitchFamily="18" charset="0"/>
                                </a:rPr>
                                <m:t>𝑁</m:t>
                              </m:r>
                            </m:sup>
                            <m:e>
                              <m:r>
                                <a:rPr kumimoji="1" lang="en-US" altLang="ko-Kore-KR" i="1">
                                  <a:latin typeface="Cambria Math" panose="02040503050406030204" pitchFamily="18" charset="0"/>
                                  <a:ea typeface="Cambria Math" panose="02040503050406030204" pitchFamily="18" charset="0"/>
                                </a:rPr>
                                <m:t>ℒ</m:t>
                              </m:r>
                              <m:d>
                                <m:dPr>
                                  <m:ctrlPr>
                                    <a:rPr kumimoji="1" lang="en-US" altLang="ko-Kore-KR" i="1">
                                      <a:latin typeface="Cambria Math" panose="02040503050406030204" pitchFamily="18" charset="0"/>
                                      <a:ea typeface="Cambria Math" panose="02040503050406030204" pitchFamily="18" charset="0"/>
                                    </a:rPr>
                                  </m:ctrlPr>
                                </m:dPr>
                                <m:e>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𝑥</m:t>
                                      </m:r>
                                    </m:e>
                                    <m:sup>
                                      <m:r>
                                        <a:rPr kumimoji="1" lang="en-US" altLang="ko-Kore-KR" b="0" i="1" smtClean="0">
                                          <a:latin typeface="Cambria Math" panose="02040503050406030204" pitchFamily="18" charset="0"/>
                                          <a:ea typeface="Cambria Math" panose="02040503050406030204" pitchFamily="18" charset="0"/>
                                        </a:rPr>
                                        <m:t>𝑖</m:t>
                                      </m:r>
                                    </m:sup>
                                  </m:sSup>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𝜃</m:t>
                                  </m:r>
                                  <m:r>
                                    <a:rPr kumimoji="1" lang="en-US" altLang="ko-Kore-KR" i="1">
                                      <a:latin typeface="Cambria Math" panose="02040503050406030204" pitchFamily="18" charset="0"/>
                                      <a:ea typeface="Cambria Math" panose="02040503050406030204" pitchFamily="18" charset="0"/>
                                    </a:rPr>
                                    <m:t>, </m:t>
                                  </m:r>
                                  <m:r>
                                    <a:rPr kumimoji="1" lang="en-US" altLang="ko-Kore-KR" i="1">
                                      <a:latin typeface="Cambria Math" panose="02040503050406030204" pitchFamily="18" charset="0"/>
                                      <a:ea typeface="Cambria Math" panose="02040503050406030204" pitchFamily="18" charset="0"/>
                                    </a:rPr>
                                    <m:t>𝜙</m:t>
                                  </m:r>
                                </m:e>
                              </m:d>
                            </m:e>
                          </m:nary>
                        </m:e>
                      </m:func>
                    </m:oMath>
                  </m:oMathPara>
                </a14:m>
                <a:endParaRPr kumimoji="1" lang="en-US" altLang="ko-KR" b="0" dirty="0">
                  <a:ea typeface="Cambria Math" panose="02040503050406030204" pitchFamily="18" charset="0"/>
                </a:endParaRPr>
              </a:p>
              <a:p>
                <a:r>
                  <a:rPr kumimoji="1" lang="en-US" altLang="ko-Kore-KR" b="0" dirty="0">
                    <a:ea typeface="Cambria Math" panose="02040503050406030204" pitchFamily="18" charset="0"/>
                  </a:rPr>
                  <a:t>Training : maximize lower bound</a:t>
                </a:r>
              </a:p>
            </p:txBody>
          </p:sp>
        </mc:Choice>
        <mc:Fallback xmlns="">
          <p:sp>
            <p:nvSpPr>
              <p:cNvPr id="8" name="TextBox 7">
                <a:extLst>
                  <a:ext uri="{FF2B5EF4-FFF2-40B4-BE49-F238E27FC236}">
                    <a16:creationId xmlns:a16="http://schemas.microsoft.com/office/drawing/2014/main" id="{9C91B232-5D56-FA22-A306-9B167EDA6753}"/>
                  </a:ext>
                </a:extLst>
              </p:cNvPr>
              <p:cNvSpPr txBox="1">
                <a:spLocks noRot="1" noChangeAspect="1" noMove="1" noResize="1" noEditPoints="1" noAdjustHandles="1" noChangeArrowheads="1" noChangeShapeType="1" noTextEdit="1"/>
              </p:cNvSpPr>
              <p:nvPr/>
            </p:nvSpPr>
            <p:spPr>
              <a:xfrm>
                <a:off x="226635" y="4671787"/>
                <a:ext cx="4249282" cy="1702261"/>
              </a:xfrm>
              <a:prstGeom prst="rect">
                <a:avLst/>
              </a:prstGeom>
              <a:blipFill>
                <a:blip r:embed="rId6"/>
                <a:stretch>
                  <a:fillRect l="-1190" t="-15441" b="-60294"/>
                </a:stretch>
              </a:blipFill>
            </p:spPr>
            <p:txBody>
              <a:bodyPr/>
              <a:lstStyle/>
              <a:p>
                <a:r>
                  <a:rPr lang="ko-Kore-KR" altLang="en-US">
                    <a:noFill/>
                  </a:rPr>
                  <a:t> </a:t>
                </a:r>
              </a:p>
            </p:txBody>
          </p:sp>
        </mc:Fallback>
      </mc:AlternateContent>
      <p:pic>
        <p:nvPicPr>
          <p:cNvPr id="9" name="그림 8">
            <a:extLst>
              <a:ext uri="{FF2B5EF4-FFF2-40B4-BE49-F238E27FC236}">
                <a16:creationId xmlns:a16="http://schemas.microsoft.com/office/drawing/2014/main" id="{24FC685A-D5F0-1D70-14A2-AF0BCDDDDA2F}"/>
              </a:ext>
            </a:extLst>
          </p:cNvPr>
          <p:cNvPicPr>
            <a:picLocks noChangeAspect="1"/>
          </p:cNvPicPr>
          <p:nvPr/>
        </p:nvPicPr>
        <p:blipFill rotWithShape="1">
          <a:blip r:embed="rId7"/>
          <a:srcRect t="17362"/>
          <a:stretch/>
        </p:blipFill>
        <p:spPr>
          <a:xfrm>
            <a:off x="226635" y="2405034"/>
            <a:ext cx="3834858" cy="1238600"/>
          </a:xfrm>
          <a:prstGeom prst="rect">
            <a:avLst/>
          </a:prstGeom>
        </p:spPr>
      </p:pic>
    </p:spTree>
    <p:extLst>
      <p:ext uri="{BB962C8B-B14F-4D97-AF65-F5344CB8AC3E}">
        <p14:creationId xmlns:p14="http://schemas.microsoft.com/office/powerpoint/2010/main" val="475727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388CC5-EFD0-6E9B-1ECE-2B8BD985E8AC}"/>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C85281A-D674-20B4-B2B8-D86A62316F2E}"/>
              </a:ext>
            </a:extLst>
          </p:cNvPr>
          <p:cNvSpPr>
            <a:spLocks noGrp="1"/>
          </p:cNvSpPr>
          <p:nvPr>
            <p:ph idx="1"/>
          </p:nvPr>
        </p:nvSpPr>
        <p:spPr/>
        <p:txBody>
          <a:bodyPr/>
          <a:lstStyle/>
          <a:p>
            <a:endParaRPr kumimoji="1" lang="en-US" altLang="ko-Kore-KR" dirty="0"/>
          </a:p>
          <a:p>
            <a:endParaRPr kumimoji="1" lang="en-US" altLang="ko-Kore-KR" dirty="0"/>
          </a:p>
          <a:p>
            <a:endParaRPr kumimoji="1" lang="en-US" altLang="ko-Kore-KR" dirty="0"/>
          </a:p>
          <a:p>
            <a:r>
              <a:rPr kumimoji="1" lang="en-US" altLang="ko-Kore-KR" dirty="0"/>
              <a:t>Maximizing the lower bound. 		We can’t calculate	this </a:t>
            </a:r>
          </a:p>
          <a:p>
            <a:pPr marL="0" indent="0">
              <a:buNone/>
            </a:pPr>
            <a:r>
              <a:rPr kumimoji="1" lang="en-US" altLang="ko-Kore-KR" dirty="0"/>
              <a:t>							part now so just ignore them.</a:t>
            </a:r>
            <a:endParaRPr kumimoji="1" lang="ko-Kore-KR" altLang="en-US" dirty="0"/>
          </a:p>
        </p:txBody>
      </p:sp>
      <p:pic>
        <p:nvPicPr>
          <p:cNvPr id="7" name="그림 6">
            <a:extLst>
              <a:ext uri="{FF2B5EF4-FFF2-40B4-BE49-F238E27FC236}">
                <a16:creationId xmlns:a16="http://schemas.microsoft.com/office/drawing/2014/main" id="{4EC75B40-B013-9393-2846-2E13CDF7FDC4}"/>
              </a:ext>
            </a:extLst>
          </p:cNvPr>
          <p:cNvPicPr>
            <a:picLocks noChangeAspect="1"/>
          </p:cNvPicPr>
          <p:nvPr/>
        </p:nvPicPr>
        <p:blipFill>
          <a:blip r:embed="rId3"/>
          <a:stretch>
            <a:fillRect/>
          </a:stretch>
        </p:blipFill>
        <p:spPr>
          <a:xfrm>
            <a:off x="643466" y="1219200"/>
            <a:ext cx="5336819" cy="1081548"/>
          </a:xfrm>
          <a:prstGeom prst="rect">
            <a:avLst/>
          </a:prstGeom>
        </p:spPr>
      </p:pic>
      <p:pic>
        <p:nvPicPr>
          <p:cNvPr id="9" name="그림 8">
            <a:extLst>
              <a:ext uri="{FF2B5EF4-FFF2-40B4-BE49-F238E27FC236}">
                <a16:creationId xmlns:a16="http://schemas.microsoft.com/office/drawing/2014/main" id="{CB66AFA3-195D-D389-16EA-0A377C408A97}"/>
              </a:ext>
            </a:extLst>
          </p:cNvPr>
          <p:cNvPicPr>
            <a:picLocks noChangeAspect="1"/>
          </p:cNvPicPr>
          <p:nvPr/>
        </p:nvPicPr>
        <p:blipFill>
          <a:blip r:embed="rId4"/>
          <a:stretch>
            <a:fillRect/>
          </a:stretch>
        </p:blipFill>
        <p:spPr>
          <a:xfrm>
            <a:off x="8469086" y="1309914"/>
            <a:ext cx="1773028" cy="443257"/>
          </a:xfrm>
          <a:prstGeom prst="rect">
            <a:avLst/>
          </a:prstGeom>
        </p:spPr>
      </p:pic>
      <p:cxnSp>
        <p:nvCxnSpPr>
          <p:cNvPr id="11" name="직선 화살표 연결선 10">
            <a:extLst>
              <a:ext uri="{FF2B5EF4-FFF2-40B4-BE49-F238E27FC236}">
                <a16:creationId xmlns:a16="http://schemas.microsoft.com/office/drawing/2014/main" id="{8DC6D929-5E1A-DC0B-32A7-5A34C061F401}"/>
              </a:ext>
            </a:extLst>
          </p:cNvPr>
          <p:cNvCxnSpPr>
            <a:cxnSpLocks/>
            <a:endCxn id="9" idx="2"/>
          </p:cNvCxnSpPr>
          <p:nvPr/>
        </p:nvCxnSpPr>
        <p:spPr>
          <a:xfrm flipH="1" flipV="1">
            <a:off x="9355600" y="1753171"/>
            <a:ext cx="1152743" cy="1323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46F39E29-3FCE-0A47-640A-E91CA5EDBE6B}"/>
              </a:ext>
            </a:extLst>
          </p:cNvPr>
          <p:cNvPicPr>
            <a:picLocks noChangeAspect="1"/>
          </p:cNvPicPr>
          <p:nvPr/>
        </p:nvPicPr>
        <p:blipFill>
          <a:blip r:embed="rId5"/>
          <a:stretch>
            <a:fillRect/>
          </a:stretch>
        </p:blipFill>
        <p:spPr>
          <a:xfrm>
            <a:off x="6323693" y="4652736"/>
            <a:ext cx="5727700" cy="1790700"/>
          </a:xfrm>
          <a:prstGeom prst="rect">
            <a:avLst/>
          </a:prstGeom>
        </p:spPr>
      </p:pic>
    </p:spTree>
    <p:extLst>
      <p:ext uri="{BB962C8B-B14F-4D97-AF65-F5344CB8AC3E}">
        <p14:creationId xmlns:p14="http://schemas.microsoft.com/office/powerpoint/2010/main" val="3077874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682401-FE15-F9AB-D18F-9FDC1AE3E4B7}"/>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2470A5AC-1BAA-EDCF-508C-1232BBBA9C96}"/>
              </a:ext>
            </a:extLst>
          </p:cNvPr>
          <p:cNvSpPr>
            <a:spLocks noGrp="1"/>
          </p:cNvSpPr>
          <p:nvPr>
            <p:ph idx="1"/>
          </p:nvPr>
        </p:nvSpPr>
        <p:spPr/>
        <p:txBody>
          <a:bodyPr/>
          <a:lstStyle/>
          <a:p>
            <a:endParaRPr kumimoji="1" lang="ko-Kore-KR" altLang="en-US" dirty="0"/>
          </a:p>
        </p:txBody>
      </p:sp>
      <p:pic>
        <p:nvPicPr>
          <p:cNvPr id="6" name="그림 5">
            <a:extLst>
              <a:ext uri="{FF2B5EF4-FFF2-40B4-BE49-F238E27FC236}">
                <a16:creationId xmlns:a16="http://schemas.microsoft.com/office/drawing/2014/main" id="{6A32EFAB-E4DA-0557-D30B-47189B3D7E63}"/>
              </a:ext>
            </a:extLst>
          </p:cNvPr>
          <p:cNvPicPr>
            <a:picLocks noChangeAspect="1"/>
          </p:cNvPicPr>
          <p:nvPr/>
        </p:nvPicPr>
        <p:blipFill>
          <a:blip r:embed="rId3"/>
          <a:stretch>
            <a:fillRect/>
          </a:stretch>
        </p:blipFill>
        <p:spPr>
          <a:xfrm>
            <a:off x="5676900" y="4619739"/>
            <a:ext cx="5727700" cy="1790700"/>
          </a:xfrm>
          <a:prstGeom prst="rect">
            <a:avLst/>
          </a:prstGeom>
        </p:spPr>
      </p:pic>
      <p:pic>
        <p:nvPicPr>
          <p:cNvPr id="10" name="그림 9">
            <a:extLst>
              <a:ext uri="{FF2B5EF4-FFF2-40B4-BE49-F238E27FC236}">
                <a16:creationId xmlns:a16="http://schemas.microsoft.com/office/drawing/2014/main" id="{897573C9-3D8D-1BD0-67EB-BDB26863DFA6}"/>
              </a:ext>
            </a:extLst>
          </p:cNvPr>
          <p:cNvPicPr>
            <a:picLocks noChangeAspect="1"/>
          </p:cNvPicPr>
          <p:nvPr/>
        </p:nvPicPr>
        <p:blipFill>
          <a:blip r:embed="rId4"/>
          <a:stretch>
            <a:fillRect/>
          </a:stretch>
        </p:blipFill>
        <p:spPr>
          <a:xfrm>
            <a:off x="5608057" y="2330110"/>
            <a:ext cx="6515100" cy="2501900"/>
          </a:xfrm>
          <a:prstGeom prst="rect">
            <a:avLst/>
          </a:prstGeom>
        </p:spPr>
      </p:pic>
      <p:sp>
        <p:nvSpPr>
          <p:cNvPr id="9" name="TextBox 8">
            <a:extLst>
              <a:ext uri="{FF2B5EF4-FFF2-40B4-BE49-F238E27FC236}">
                <a16:creationId xmlns:a16="http://schemas.microsoft.com/office/drawing/2014/main" id="{8770F9CB-4380-87AB-662D-F67F4446E17E}"/>
              </a:ext>
            </a:extLst>
          </p:cNvPr>
          <p:cNvSpPr txBox="1"/>
          <p:nvPr/>
        </p:nvSpPr>
        <p:spPr>
          <a:xfrm>
            <a:off x="3515812" y="3973408"/>
            <a:ext cx="3254503" cy="646331"/>
          </a:xfrm>
          <a:prstGeom prst="rect">
            <a:avLst/>
          </a:prstGeom>
          <a:noFill/>
        </p:spPr>
        <p:txBody>
          <a:bodyPr wrap="square" rtlCol="0">
            <a:spAutoFit/>
          </a:bodyPr>
          <a:lstStyle/>
          <a:p>
            <a:r>
              <a:rPr kumimoji="1" lang="en-US" altLang="ko-Kore-KR" dirty="0"/>
              <a:t>Make approximate posterior distribution close to prior</a:t>
            </a:r>
            <a:endParaRPr kumimoji="1" lang="ko-Kore-KR" altLang="en-US" dirty="0"/>
          </a:p>
        </p:txBody>
      </p:sp>
      <p:sp>
        <p:nvSpPr>
          <p:cNvPr id="20" name="TextBox 19">
            <a:extLst>
              <a:ext uri="{FF2B5EF4-FFF2-40B4-BE49-F238E27FC236}">
                <a16:creationId xmlns:a16="http://schemas.microsoft.com/office/drawing/2014/main" id="{1BD963F2-9BE8-491E-DB70-D18E3B185B95}"/>
              </a:ext>
            </a:extLst>
          </p:cNvPr>
          <p:cNvSpPr txBox="1"/>
          <p:nvPr/>
        </p:nvSpPr>
        <p:spPr>
          <a:xfrm>
            <a:off x="624313" y="2812367"/>
            <a:ext cx="4558746" cy="646331"/>
          </a:xfrm>
          <a:prstGeom prst="rect">
            <a:avLst/>
          </a:prstGeom>
          <a:noFill/>
        </p:spPr>
        <p:txBody>
          <a:bodyPr wrap="square" rtlCol="0">
            <a:spAutoFit/>
          </a:bodyPr>
          <a:lstStyle/>
          <a:p>
            <a:r>
              <a:rPr kumimoji="1" lang="en-US" altLang="ko-Kore-KR" dirty="0"/>
              <a:t>By maximizing this term</a:t>
            </a:r>
          </a:p>
          <a:p>
            <a:r>
              <a:rPr kumimoji="1" lang="en-US" altLang="ko-Kore-KR" dirty="0"/>
              <a:t>maximizing log likelihood lower bound</a:t>
            </a:r>
            <a:endParaRPr kumimoji="1" lang="ko-Kore-KR" altLang="en-US" dirty="0"/>
          </a:p>
        </p:txBody>
      </p:sp>
      <p:pic>
        <p:nvPicPr>
          <p:cNvPr id="4" name="그림 3">
            <a:extLst>
              <a:ext uri="{FF2B5EF4-FFF2-40B4-BE49-F238E27FC236}">
                <a16:creationId xmlns:a16="http://schemas.microsoft.com/office/drawing/2014/main" id="{961DA754-FAAF-ADBB-A702-F02BE205A782}"/>
              </a:ext>
            </a:extLst>
          </p:cNvPr>
          <p:cNvPicPr>
            <a:picLocks noChangeAspect="1"/>
          </p:cNvPicPr>
          <p:nvPr/>
        </p:nvPicPr>
        <p:blipFill>
          <a:blip r:embed="rId5"/>
          <a:stretch>
            <a:fillRect/>
          </a:stretch>
        </p:blipFill>
        <p:spPr>
          <a:xfrm>
            <a:off x="643466" y="1219200"/>
            <a:ext cx="5336819" cy="1081548"/>
          </a:xfrm>
          <a:prstGeom prst="rect">
            <a:avLst/>
          </a:prstGeom>
        </p:spPr>
      </p:pic>
      <p:cxnSp>
        <p:nvCxnSpPr>
          <p:cNvPr id="14" name="구부러진 연결선[U] 13">
            <a:extLst>
              <a:ext uri="{FF2B5EF4-FFF2-40B4-BE49-F238E27FC236}">
                <a16:creationId xmlns:a16="http://schemas.microsoft.com/office/drawing/2014/main" id="{73283B48-DB04-F917-A2AF-AA28AD6FA7CB}"/>
              </a:ext>
            </a:extLst>
          </p:cNvPr>
          <p:cNvCxnSpPr>
            <a:cxnSpLocks/>
          </p:cNvCxnSpPr>
          <p:nvPr/>
        </p:nvCxnSpPr>
        <p:spPr>
          <a:xfrm rot="16200000" flipV="1">
            <a:off x="4667790" y="1931130"/>
            <a:ext cx="3259908" cy="2994288"/>
          </a:xfrm>
          <a:prstGeom prst="curvedConnector3">
            <a:avLst>
              <a:gd name="adj1" fmla="val 313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79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D46BD13D-8D33-2B6C-5BD5-9A741A19DF40}"/>
              </a:ext>
            </a:extLst>
          </p:cNvPr>
          <p:cNvPicPr>
            <a:picLocks noGrp="1" noChangeAspect="1"/>
          </p:cNvPicPr>
          <p:nvPr>
            <p:ph idx="1"/>
          </p:nvPr>
        </p:nvPicPr>
        <p:blipFill>
          <a:blip r:embed="rId3"/>
          <a:stretch>
            <a:fillRect/>
          </a:stretch>
        </p:blipFill>
        <p:spPr>
          <a:xfrm>
            <a:off x="643467" y="689102"/>
            <a:ext cx="10905066" cy="5479795"/>
          </a:xfrm>
          <a:prstGeom prst="rect">
            <a:avLst/>
          </a:prstGeom>
        </p:spPr>
      </p:pic>
    </p:spTree>
    <p:extLst>
      <p:ext uri="{BB962C8B-B14F-4D97-AF65-F5344CB8AC3E}">
        <p14:creationId xmlns:p14="http://schemas.microsoft.com/office/powerpoint/2010/main" val="161217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D1341-4A08-F0F3-0B6A-D6448767FE00}"/>
              </a:ext>
            </a:extLst>
          </p:cNvPr>
          <p:cNvSpPr>
            <a:spLocks noGrp="1"/>
          </p:cNvSpPr>
          <p:nvPr>
            <p:ph type="title"/>
          </p:nvPr>
        </p:nvSpPr>
        <p:spPr/>
        <p:txBody>
          <a:bodyPr>
            <a:normAutofit/>
          </a:bodyPr>
          <a:lstStyle/>
          <a:p>
            <a:r>
              <a:rPr lang="en-US" altLang="ko-KR" dirty="0"/>
              <a:t>Unsupervised Learning</a:t>
            </a:r>
            <a:endParaRPr lang="ko-KR" altLang="en-US" dirty="0"/>
          </a:p>
        </p:txBody>
      </p:sp>
      <p:sp>
        <p:nvSpPr>
          <p:cNvPr id="4" name="슬라이드 번호 개체 틀 3">
            <a:extLst>
              <a:ext uri="{FF2B5EF4-FFF2-40B4-BE49-F238E27FC236}">
                <a16:creationId xmlns:a16="http://schemas.microsoft.com/office/drawing/2014/main" id="{BB9858F7-5D66-88EF-7FFC-7D68A983C6F7}"/>
              </a:ext>
            </a:extLst>
          </p:cNvPr>
          <p:cNvSpPr>
            <a:spLocks noGrp="1"/>
          </p:cNvSpPr>
          <p:nvPr>
            <p:ph type="sldNum" sz="quarter" idx="4294967295"/>
          </p:nvPr>
        </p:nvSpPr>
        <p:spPr>
          <a:xfrm>
            <a:off x="7828768" y="6651057"/>
            <a:ext cx="3971954" cy="204999"/>
          </a:xfrm>
        </p:spPr>
        <p:txBody>
          <a:bodyPr/>
          <a:lstStyle/>
          <a:p>
            <a:fld id="{747E8495-DE32-495C-A333-C9BF9EC512FF}" type="slidenum">
              <a:rPr lang="ko-KR" altLang="en-US" smtClean="0"/>
              <a:pPr/>
              <a:t>3</a:t>
            </a:fld>
            <a:endParaRPr lang="ko-KR" altLang="en-US" dirty="0"/>
          </a:p>
        </p:txBody>
      </p:sp>
      <p:sp>
        <p:nvSpPr>
          <p:cNvPr id="6" name="내용 개체 틀 5">
            <a:extLst>
              <a:ext uri="{FF2B5EF4-FFF2-40B4-BE49-F238E27FC236}">
                <a16:creationId xmlns:a16="http://schemas.microsoft.com/office/drawing/2014/main" id="{F2DB8F04-E50C-7EBA-BE57-0D4ED49064C9}"/>
              </a:ext>
            </a:extLst>
          </p:cNvPr>
          <p:cNvSpPr>
            <a:spLocks noGrp="1"/>
          </p:cNvSpPr>
          <p:nvPr>
            <p:ph idx="1"/>
          </p:nvPr>
        </p:nvSpPr>
        <p:spPr>
          <a:xfrm>
            <a:off x="643466" y="1219200"/>
            <a:ext cx="11150599" cy="5431857"/>
          </a:xfrm>
        </p:spPr>
        <p:txBody>
          <a:bodyPr>
            <a:normAutofit/>
          </a:bodyPr>
          <a:lstStyle/>
          <a:p>
            <a:r>
              <a:rPr lang="en-US" altLang="ko-KR" sz="2400" dirty="0"/>
              <a:t>Unsupervised Learning</a:t>
            </a:r>
          </a:p>
          <a:p>
            <a:pPr lvl="1"/>
            <a:r>
              <a:rPr lang="en-US" altLang="ko-KR" sz="1200" dirty="0"/>
              <a:t>No label and thus self learning</a:t>
            </a:r>
          </a:p>
          <a:p>
            <a:pPr lvl="1"/>
            <a:r>
              <a:rPr lang="en-US" altLang="ko-KR" sz="1200" dirty="0"/>
              <a:t>More challenging than supervised learning</a:t>
            </a:r>
          </a:p>
          <a:p>
            <a:r>
              <a:rPr lang="en-US" altLang="ko-KR" sz="2400" dirty="0"/>
              <a:t>Unsupervised Neural Network Models</a:t>
            </a:r>
          </a:p>
          <a:p>
            <a:pPr lvl="1"/>
            <a:r>
              <a:rPr lang="en-US" altLang="ko-KR" sz="1200" dirty="0"/>
              <a:t>Boltzmann machine</a:t>
            </a:r>
          </a:p>
          <a:p>
            <a:pPr lvl="1"/>
            <a:r>
              <a:rPr lang="en-US" altLang="ko-KR" sz="1200" dirty="0"/>
              <a:t>Auto-encoder or variational inference</a:t>
            </a:r>
          </a:p>
          <a:p>
            <a:pPr lvl="1"/>
            <a:r>
              <a:rPr lang="en-US" altLang="ko-KR" sz="1200" dirty="0"/>
              <a:t>Generative adversarial network</a:t>
            </a:r>
          </a:p>
        </p:txBody>
      </p:sp>
      <p:sp>
        <p:nvSpPr>
          <p:cNvPr id="3" name="내용 개체 틀 5">
            <a:extLst>
              <a:ext uri="{FF2B5EF4-FFF2-40B4-BE49-F238E27FC236}">
                <a16:creationId xmlns:a16="http://schemas.microsoft.com/office/drawing/2014/main" id="{03527EFF-AFC8-FF6A-B92A-20C1D0044AB0}"/>
              </a:ext>
            </a:extLst>
          </p:cNvPr>
          <p:cNvSpPr txBox="1">
            <a:spLocks/>
          </p:cNvSpPr>
          <p:nvPr/>
        </p:nvSpPr>
        <p:spPr>
          <a:xfrm>
            <a:off x="6521899" y="3582543"/>
            <a:ext cx="5775201" cy="1538660"/>
          </a:xfrm>
          <a:prstGeom prst="rect">
            <a:avLst/>
          </a:prstGeom>
        </p:spPr>
        <p:txBody>
          <a:bodyPr vert="horz" lIns="91440" tIns="45720" rIns="91440" bIns="45720" rtlCol="0">
            <a:normAutofit/>
          </a:bodyPr>
          <a:lstStyle>
            <a:lvl1pPr marL="228600" indent="-228600" algn="l" defTabSz="914400" rtl="0" eaLnBrk="1" latinLnBrk="1" hangingPunct="1">
              <a:lnSpc>
                <a:spcPct val="100000"/>
              </a:lnSpc>
              <a:spcBef>
                <a:spcPts val="1000"/>
              </a:spcBef>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1" hangingPunct="1">
              <a:lnSpc>
                <a:spcPct val="10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1" hangingPunct="1">
              <a:lnSpc>
                <a:spcPct val="100000"/>
              </a:lnSpc>
              <a:spcBef>
                <a:spcPts val="500"/>
              </a:spcBef>
              <a:buFont typeface="Wingdings" panose="05000000000000000000" pitchFamily="2" charset="2"/>
              <a:buChar char="ü"/>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1" hangingPunct="1">
              <a:lnSpc>
                <a:spcPct val="100000"/>
              </a:lnSpc>
              <a:spcBef>
                <a:spcPts val="500"/>
              </a:spcBef>
              <a:buFont typeface="맑은 고딕" panose="020B0503020000020004" pitchFamily="50" charset="-127"/>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1" hangingPunct="1">
              <a:lnSpc>
                <a:spcPct val="10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1400" dirty="0"/>
          </a:p>
        </p:txBody>
      </p:sp>
    </p:spTree>
    <p:extLst>
      <p:ext uri="{BB962C8B-B14F-4D97-AF65-F5344CB8AC3E}">
        <p14:creationId xmlns:p14="http://schemas.microsoft.com/office/powerpoint/2010/main" val="575359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305D2B-9350-7338-723F-5D155A074529}"/>
              </a:ext>
            </a:extLst>
          </p:cNvPr>
          <p:cNvSpPr>
            <a:spLocks noGrp="1"/>
          </p:cNvSpPr>
          <p:nvPr>
            <p:ph type="title"/>
          </p:nvPr>
        </p:nvSpPr>
        <p:spPr/>
        <p:txBody>
          <a:bodyPr/>
          <a:lstStyle/>
          <a:p>
            <a:r>
              <a:rPr kumimoji="1" lang="en-US" altLang="ko-Kore-KR" dirty="0"/>
              <a:t>VAE : Dissecting the objective</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C3F8192-E394-0F19-D374-00D5666521E8}"/>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ko-KR" sz="2400" b="0" i="1" smtClean="0">
                          <a:latin typeface="Cambria Math" panose="02040503050406030204" pitchFamily="18" charset="0"/>
                        </a:rPr>
                        <m:t>𝑙𝑜𝑔𝑃</m:t>
                      </m:r>
                      <m:d>
                        <m:dPr>
                          <m:ctrlPr>
                            <a:rPr kumimoji="1" lang="en-US" altLang="ko-KR" sz="2400" b="0" i="1" smtClean="0">
                              <a:latin typeface="Cambria Math" panose="02040503050406030204" pitchFamily="18" charset="0"/>
                            </a:rPr>
                          </m:ctrlPr>
                        </m:dPr>
                        <m:e>
                          <m:r>
                            <a:rPr kumimoji="1" lang="en-US" altLang="ko-KR" sz="2400" b="0" i="1" smtClean="0">
                              <a:latin typeface="Cambria Math" panose="02040503050406030204" pitchFamily="18" charset="0"/>
                            </a:rPr>
                            <m:t>𝑋</m:t>
                          </m:r>
                        </m:e>
                      </m:d>
                      <m:r>
                        <a:rPr kumimoji="1" lang="en-US" altLang="ko-KR" sz="2400" b="0" i="1" smtClean="0">
                          <a:latin typeface="Cambria Math" panose="02040503050406030204" pitchFamily="18" charset="0"/>
                        </a:rPr>
                        <m:t>=</m:t>
                      </m:r>
                      <m:r>
                        <m:rPr>
                          <m:nor/>
                        </m:rPr>
                        <a:rPr kumimoji="1" lang="en-US" altLang="ko-KR" sz="2400" dirty="0"/>
                        <m:t>= </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𝐸</m:t>
                          </m:r>
                        </m:e>
                        <m:sub>
                          <m:r>
                            <a:rPr kumimoji="1" lang="en-US" altLang="ko-KR" sz="2400" i="1">
                              <a:latin typeface="Cambria Math" panose="02040503050406030204" pitchFamily="18" charset="0"/>
                            </a:rPr>
                            <m:t>𝑧</m:t>
                          </m:r>
                        </m:sub>
                      </m:sSub>
                      <m:d>
                        <m:dPr>
                          <m:begChr m:val="["/>
                          <m:endChr m:val="]"/>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𝑙𝑜𝑔𝑃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𝑋</m:t>
                              </m:r>
                            </m:e>
                            <m:e>
                              <m:r>
                                <a:rPr kumimoji="1" lang="en-US" altLang="ko-KR" sz="2400" i="1">
                                  <a:latin typeface="Cambria Math" panose="02040503050406030204" pitchFamily="18" charset="0"/>
                                </a:rPr>
                                <m:t>𝑧</m:t>
                              </m:r>
                            </m:e>
                          </m:d>
                          <m:r>
                            <a:rPr kumimoji="1" lang="en-US" altLang="ko-KR" sz="2400" i="1">
                              <a:latin typeface="Cambria Math" panose="02040503050406030204" pitchFamily="18" charset="0"/>
                            </a:rPr>
                            <m:t> </m:t>
                          </m:r>
                        </m:e>
                      </m:d>
                      <m:r>
                        <a:rPr kumimoji="1" lang="en-US" altLang="ko-KR" sz="2400" i="1">
                          <a:latin typeface="Cambria Math" panose="02040503050406030204" pitchFamily="18" charset="0"/>
                        </a:rPr>
                        <m:t>−</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𝐷</m:t>
                          </m:r>
                        </m:e>
                        <m:sub>
                          <m:r>
                            <a:rPr kumimoji="1" lang="en-US" altLang="ko-KR" sz="2400" i="1">
                              <a:latin typeface="Cambria Math" panose="02040503050406030204" pitchFamily="18" charset="0"/>
                            </a:rPr>
                            <m:t>𝐾𝐿</m:t>
                          </m:r>
                        </m:sub>
                      </m:sSub>
                      <m:r>
                        <a:rPr kumimoji="1" lang="en-US" altLang="ko-KR" sz="2400" i="1">
                          <a:latin typeface="Cambria Math" panose="02040503050406030204" pitchFamily="18" charset="0"/>
                        </a:rPr>
                        <m:t>(</m:t>
                      </m:r>
                      <m:r>
                        <a:rPr kumimoji="1" lang="en-US" altLang="ko-KR" sz="2400" i="1">
                          <a:latin typeface="Cambria Math" panose="02040503050406030204" pitchFamily="18" charset="0"/>
                        </a:rPr>
                        <m:t>𝑄</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e>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r>
                        <a:rPr kumimoji="1" lang="en-US" altLang="ko-KR" sz="2400" i="1">
                          <a:latin typeface="Cambria Math" panose="02040503050406030204" pitchFamily="18" charset="0"/>
                        </a:rPr>
                        <m:t>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d>
                      <m:r>
                        <a:rPr kumimoji="1" lang="en-US" altLang="ko-KR" sz="2400" i="1">
                          <a:latin typeface="Cambria Math" panose="02040503050406030204" pitchFamily="18" charset="0"/>
                        </a:rPr>
                        <m:t>)</m:t>
                      </m:r>
                      <m:r>
                        <a:rPr kumimoji="1" lang="en-US" altLang="ko-Kore-KR" sz="2400" i="1">
                          <a:latin typeface="Cambria Math" panose="02040503050406030204" pitchFamily="18" charset="0"/>
                        </a:rPr>
                        <m:t>+</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𝐷</m:t>
                          </m:r>
                        </m:e>
                        <m:sub>
                          <m:r>
                            <a:rPr kumimoji="1" lang="en-US" altLang="ko-KR" sz="2400" i="1">
                              <a:latin typeface="Cambria Math" panose="02040503050406030204" pitchFamily="18" charset="0"/>
                            </a:rPr>
                            <m:t>𝐾𝐿</m:t>
                          </m:r>
                        </m:sub>
                      </m:sSub>
                      <m:r>
                        <a:rPr kumimoji="1" lang="en-US" altLang="ko-KR" sz="2400" i="1">
                          <a:latin typeface="Cambria Math" panose="02040503050406030204" pitchFamily="18" charset="0"/>
                        </a:rPr>
                        <m:t>(</m:t>
                      </m:r>
                      <m:r>
                        <a:rPr kumimoji="1" lang="en-US" altLang="ko-KR" sz="2400" i="1">
                          <a:latin typeface="Cambria Math" panose="02040503050406030204" pitchFamily="18" charset="0"/>
                        </a:rPr>
                        <m:t>𝑄</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e>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r>
                        <a:rPr kumimoji="1" lang="en-US" altLang="ko-KR" sz="2400" i="1">
                          <a:latin typeface="Cambria Math" panose="02040503050406030204" pitchFamily="18" charset="0"/>
                        </a:rPr>
                        <m:t>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r>
                            <a:rPr kumimoji="1" lang="en-US" altLang="ko-KR" sz="2400" i="1">
                              <a:latin typeface="Cambria Math" panose="02040503050406030204" pitchFamily="18" charset="0"/>
                            </a:rPr>
                            <m:t>|</m:t>
                          </m:r>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oMath>
                  </m:oMathPara>
                </a14:m>
                <a:endParaRPr kumimoji="1" lang="ko-Kore-KR" altLang="en-US" sz="2400" dirty="0"/>
              </a:p>
            </p:txBody>
          </p:sp>
        </mc:Choice>
        <mc:Fallback xmlns="">
          <p:sp>
            <p:nvSpPr>
              <p:cNvPr id="3" name="내용 개체 틀 2">
                <a:extLst>
                  <a:ext uri="{FF2B5EF4-FFF2-40B4-BE49-F238E27FC236}">
                    <a16:creationId xmlns:a16="http://schemas.microsoft.com/office/drawing/2014/main" id="{DC3F8192-E394-0F19-D374-00D5666521E8}"/>
                  </a:ext>
                </a:extLst>
              </p:cNvPr>
              <p:cNvSpPr>
                <a:spLocks noGrp="1" noRot="1" noChangeAspect="1" noMove="1" noResize="1" noEditPoints="1" noAdjustHandles="1" noChangeArrowheads="1" noChangeShapeType="1" noTextEdit="1"/>
              </p:cNvSpPr>
              <p:nvPr>
                <p:ph idx="1"/>
              </p:nvPr>
            </p:nvSpPr>
            <p:spPr>
              <a:blipFill>
                <a:blip r:embed="rId3"/>
                <a:stretch>
                  <a:fillRect t="-767"/>
                </a:stretch>
              </a:blipFill>
            </p:spPr>
            <p:txBody>
              <a:bodyPr/>
              <a:lstStyle/>
              <a:p>
                <a:r>
                  <a:rPr lang="ko-Kore-KR" altLang="en-US">
                    <a:noFill/>
                  </a:rPr>
                  <a:t> </a:t>
                </a:r>
              </a:p>
            </p:txBody>
          </p:sp>
        </mc:Fallback>
      </mc:AlternateContent>
      <p:sp>
        <p:nvSpPr>
          <p:cNvPr id="5" name="Rectangle 4">
            <a:extLst>
              <a:ext uri="{FF2B5EF4-FFF2-40B4-BE49-F238E27FC236}">
                <a16:creationId xmlns:a16="http://schemas.microsoft.com/office/drawing/2014/main" id="{00081ED9-027F-D4CB-0104-E943064DD87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ore-KR" altLang="ko-Kore-KR" sz="1800" b="0" i="0" u="none" strike="noStrike" cap="none" normalizeH="0" baseline="0" dirty="0">
              <a:ln>
                <a:noFill/>
              </a:ln>
              <a:solidFill>
                <a:schemeClr val="tx1"/>
              </a:solidFill>
              <a:effectLst/>
              <a:latin typeface="Arial" panose="020B0604020202020204" pitchFamily="34" charset="0"/>
            </a:endParaRPr>
          </a:p>
        </p:txBody>
      </p:sp>
      <p:pic>
        <p:nvPicPr>
          <p:cNvPr id="8" name="그림 7">
            <a:extLst>
              <a:ext uri="{FF2B5EF4-FFF2-40B4-BE49-F238E27FC236}">
                <a16:creationId xmlns:a16="http://schemas.microsoft.com/office/drawing/2014/main" id="{4C395A23-73AE-B587-5E1E-1161074BBDCE}"/>
              </a:ext>
            </a:extLst>
          </p:cNvPr>
          <p:cNvPicPr>
            <a:picLocks noChangeAspect="1"/>
          </p:cNvPicPr>
          <p:nvPr/>
        </p:nvPicPr>
        <p:blipFill>
          <a:blip r:embed="rId4"/>
          <a:stretch>
            <a:fillRect/>
          </a:stretch>
        </p:blipFill>
        <p:spPr>
          <a:xfrm>
            <a:off x="1319293" y="1821630"/>
            <a:ext cx="9553414" cy="4669301"/>
          </a:xfrm>
          <a:prstGeom prst="rect">
            <a:avLst/>
          </a:prstGeom>
        </p:spPr>
      </p:pic>
    </p:spTree>
    <p:extLst>
      <p:ext uri="{BB962C8B-B14F-4D97-AF65-F5344CB8AC3E}">
        <p14:creationId xmlns:p14="http://schemas.microsoft.com/office/powerpoint/2010/main" val="1020737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6EFE3F-3EBC-2534-F072-EA16F303883B}"/>
              </a:ext>
            </a:extLst>
          </p:cNvPr>
          <p:cNvSpPr>
            <a:spLocks noGrp="1"/>
          </p:cNvSpPr>
          <p:nvPr>
            <p:ph type="title"/>
          </p:nvPr>
        </p:nvSpPr>
        <p:spPr/>
        <p:txBody>
          <a:bodyPr/>
          <a:lstStyle/>
          <a:p>
            <a:r>
              <a:rPr kumimoji="1" lang="en-US" altLang="ko-Kore-KR" dirty="0"/>
              <a:t>Reparameterization trick</a:t>
            </a:r>
            <a:endParaRPr kumimoji="1" lang="ko-Kore-KR" altLang="en-US" dirty="0"/>
          </a:p>
        </p:txBody>
      </p:sp>
      <p:sp>
        <p:nvSpPr>
          <p:cNvPr id="9" name="사다리꼴[T] 8">
            <a:extLst>
              <a:ext uri="{FF2B5EF4-FFF2-40B4-BE49-F238E27FC236}">
                <a16:creationId xmlns:a16="http://schemas.microsoft.com/office/drawing/2014/main" id="{ED12A0F4-AFE0-AB02-270C-5CC9AD226C8F}"/>
              </a:ext>
            </a:extLst>
          </p:cNvPr>
          <p:cNvSpPr/>
          <p:nvPr/>
        </p:nvSpPr>
        <p:spPr>
          <a:xfrm rot="5400000">
            <a:off x="274240"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사다리꼴[T] 9">
            <a:extLst>
              <a:ext uri="{FF2B5EF4-FFF2-40B4-BE49-F238E27FC236}">
                <a16:creationId xmlns:a16="http://schemas.microsoft.com/office/drawing/2014/main" id="{0E3D0522-1E2C-5EF2-2491-5D1FE3D5CE16}"/>
              </a:ext>
            </a:extLst>
          </p:cNvPr>
          <p:cNvSpPr/>
          <p:nvPr/>
        </p:nvSpPr>
        <p:spPr>
          <a:xfrm rot="16200000">
            <a:off x="3429000"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1" name="직사각형 10">
            <a:extLst>
              <a:ext uri="{FF2B5EF4-FFF2-40B4-BE49-F238E27FC236}">
                <a16:creationId xmlns:a16="http://schemas.microsoft.com/office/drawing/2014/main" id="{E664C111-2217-6604-A9C1-D1FDA3500042}"/>
              </a:ext>
            </a:extLst>
          </p:cNvPr>
          <p:cNvSpPr/>
          <p:nvPr/>
        </p:nvSpPr>
        <p:spPr>
          <a:xfrm>
            <a:off x="2607733" y="3429000"/>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13" name="직선 화살표 연결선 12">
            <a:extLst>
              <a:ext uri="{FF2B5EF4-FFF2-40B4-BE49-F238E27FC236}">
                <a16:creationId xmlns:a16="http://schemas.microsoft.com/office/drawing/2014/main" id="{2BBEC08A-2027-6783-BC28-AFB65863E694}"/>
              </a:ext>
            </a:extLst>
          </p:cNvPr>
          <p:cNvCxnSpPr>
            <a:stCxn id="9" idx="0"/>
          </p:cNvCxnSpPr>
          <p:nvPr/>
        </p:nvCxnSpPr>
        <p:spPr>
          <a:xfrm flipV="1">
            <a:off x="2191014" y="2252133"/>
            <a:ext cx="416719" cy="70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643A573-AD0A-B6B1-CEDD-07F18EA650F5}"/>
                  </a:ext>
                </a:extLst>
              </p:cNvPr>
              <p:cNvSpPr txBox="1"/>
              <p:nvPr/>
            </p:nvSpPr>
            <p:spPr>
              <a:xfrm>
                <a:off x="2472265" y="1938165"/>
                <a:ext cx="5926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kumimoji="1" lang="ko-Kore-KR" altLang="en-US" dirty="0"/>
              </a:p>
            </p:txBody>
          </p:sp>
        </mc:Choice>
        <mc:Fallback xmlns="">
          <p:sp>
            <p:nvSpPr>
              <p:cNvPr id="14" name="TextBox 13">
                <a:extLst>
                  <a:ext uri="{FF2B5EF4-FFF2-40B4-BE49-F238E27FC236}">
                    <a16:creationId xmlns:a16="http://schemas.microsoft.com/office/drawing/2014/main" id="{9643A573-AD0A-B6B1-CEDD-07F18EA650F5}"/>
                  </a:ext>
                </a:extLst>
              </p:cNvPr>
              <p:cNvSpPr txBox="1">
                <a:spLocks noRot="1" noChangeAspect="1" noMove="1" noResize="1" noEditPoints="1" noAdjustHandles="1" noChangeArrowheads="1" noChangeShapeType="1" noTextEdit="1"/>
              </p:cNvSpPr>
              <p:nvPr/>
            </p:nvSpPr>
            <p:spPr>
              <a:xfrm>
                <a:off x="2472265" y="1938165"/>
                <a:ext cx="592667" cy="369332"/>
              </a:xfrm>
              <a:prstGeom prst="rect">
                <a:avLst/>
              </a:prstGeom>
              <a:blipFill>
                <a:blip r:embed="rId3"/>
                <a:stretch>
                  <a:fillRect b="-10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C9ED273-67EC-4C2B-83E9-D6CC25BBA49A}"/>
                  </a:ext>
                </a:extLst>
              </p:cNvPr>
              <p:cNvSpPr txBox="1"/>
              <p:nvPr/>
            </p:nvSpPr>
            <p:spPr>
              <a:xfrm>
                <a:off x="2191014" y="4801950"/>
                <a:ext cx="1408291" cy="369332"/>
              </a:xfrm>
              <a:prstGeom prst="rect">
                <a:avLst/>
              </a:prstGeom>
              <a:noFill/>
            </p:spPr>
            <p:txBody>
              <a:bodyPr wrap="square" rtlCol="0">
                <a:spAutoFit/>
              </a:bodyPr>
              <a:lstStyle/>
              <a:p>
                <a:r>
                  <a:rPr kumimoji="1" lang="en-US" altLang="ko-Kore-KR" dirty="0"/>
                  <a:t>Z : N(</a:t>
                </a:r>
                <a14:m>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a14:m>
                <a:r>
                  <a:rPr kumimoji="1" lang="en-US" altLang="ko-Kore-KR" dirty="0"/>
                  <a:t>)</a:t>
                </a:r>
                <a:endParaRPr kumimoji="1" lang="ko-Kore-KR" altLang="en-US" dirty="0"/>
              </a:p>
            </p:txBody>
          </p:sp>
        </mc:Choice>
        <mc:Fallback xmlns="">
          <p:sp>
            <p:nvSpPr>
              <p:cNvPr id="15" name="TextBox 14">
                <a:extLst>
                  <a:ext uri="{FF2B5EF4-FFF2-40B4-BE49-F238E27FC236}">
                    <a16:creationId xmlns:a16="http://schemas.microsoft.com/office/drawing/2014/main" id="{BC9ED273-67EC-4C2B-83E9-D6CC25BBA49A}"/>
                  </a:ext>
                </a:extLst>
              </p:cNvPr>
              <p:cNvSpPr txBox="1">
                <a:spLocks noRot="1" noChangeAspect="1" noMove="1" noResize="1" noEditPoints="1" noAdjustHandles="1" noChangeArrowheads="1" noChangeShapeType="1" noTextEdit="1"/>
              </p:cNvSpPr>
              <p:nvPr/>
            </p:nvSpPr>
            <p:spPr>
              <a:xfrm>
                <a:off x="2191014" y="4801950"/>
                <a:ext cx="1408291" cy="369332"/>
              </a:xfrm>
              <a:prstGeom prst="rect">
                <a:avLst/>
              </a:prstGeom>
              <a:blipFill>
                <a:blip r:embed="rId4"/>
                <a:stretch>
                  <a:fillRect l="-3571" t="-10000" b="-23333"/>
                </a:stretch>
              </a:blipFill>
            </p:spPr>
            <p:txBody>
              <a:bodyPr/>
              <a:lstStyle/>
              <a:p>
                <a:r>
                  <a:rPr lang="ko-Kore-KR" altLang="en-US">
                    <a:noFill/>
                  </a:rPr>
                  <a:t> </a:t>
                </a:r>
              </a:p>
            </p:txBody>
          </p:sp>
        </mc:Fallback>
      </mc:AlternateContent>
      <p:cxnSp>
        <p:nvCxnSpPr>
          <p:cNvPr id="16" name="직선 화살표 연결선 15">
            <a:extLst>
              <a:ext uri="{FF2B5EF4-FFF2-40B4-BE49-F238E27FC236}">
                <a16:creationId xmlns:a16="http://schemas.microsoft.com/office/drawing/2014/main" id="{D254C258-8B7D-77F3-3271-15EEB7984379}"/>
              </a:ext>
            </a:extLst>
          </p:cNvPr>
          <p:cNvCxnSpPr>
            <a:cxnSpLocks/>
            <a:stCxn id="14" idx="2"/>
            <a:endCxn id="11" idx="0"/>
          </p:cNvCxnSpPr>
          <p:nvPr/>
        </p:nvCxnSpPr>
        <p:spPr>
          <a:xfrm>
            <a:off x="2768599" y="2307497"/>
            <a:ext cx="42334" cy="112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4C5016E7-BE15-E7F7-CFF9-685FE3CA85AD}"/>
              </a:ext>
            </a:extLst>
          </p:cNvPr>
          <p:cNvCxnSpPr>
            <a:cxnSpLocks/>
            <a:stCxn id="11" idx="3"/>
            <a:endCxn id="10" idx="0"/>
          </p:cNvCxnSpPr>
          <p:nvPr/>
        </p:nvCxnSpPr>
        <p:spPr>
          <a:xfrm flipV="1">
            <a:off x="3014133" y="2958174"/>
            <a:ext cx="784093" cy="108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FC8535B-11C3-1535-A413-19EB96294295}"/>
              </a:ext>
            </a:extLst>
          </p:cNvPr>
          <p:cNvSpPr txBox="1"/>
          <p:nvPr/>
        </p:nvSpPr>
        <p:spPr>
          <a:xfrm>
            <a:off x="431799" y="5452032"/>
            <a:ext cx="1408291" cy="646331"/>
          </a:xfrm>
          <a:prstGeom prst="rect">
            <a:avLst/>
          </a:prstGeom>
          <a:noFill/>
        </p:spPr>
        <p:txBody>
          <a:bodyPr wrap="square" rtlCol="0">
            <a:spAutoFit/>
          </a:bodyPr>
          <a:lstStyle/>
          <a:p>
            <a:r>
              <a:rPr kumimoji="1" lang="en-US" altLang="ko-Kore-KR" dirty="0"/>
              <a:t>Sampling </a:t>
            </a:r>
          </a:p>
          <a:p>
            <a:r>
              <a:rPr kumimoji="1" lang="en-US" altLang="ko-Kore-KR" dirty="0"/>
              <a:t>Process</a:t>
            </a:r>
            <a:endParaRPr kumimoji="1" lang="ko-Kore-KR" altLang="en-US" dirty="0"/>
          </a:p>
        </p:txBody>
      </p:sp>
      <p:sp>
        <p:nvSpPr>
          <p:cNvPr id="31" name="TextBox 30">
            <a:extLst>
              <a:ext uri="{FF2B5EF4-FFF2-40B4-BE49-F238E27FC236}">
                <a16:creationId xmlns:a16="http://schemas.microsoft.com/office/drawing/2014/main" id="{7B133120-7E87-AFDF-FD21-4C543F61CE68}"/>
              </a:ext>
            </a:extLst>
          </p:cNvPr>
          <p:cNvSpPr txBox="1"/>
          <p:nvPr/>
        </p:nvSpPr>
        <p:spPr>
          <a:xfrm>
            <a:off x="825496" y="2824255"/>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32" name="TextBox 31">
            <a:extLst>
              <a:ext uri="{FF2B5EF4-FFF2-40B4-BE49-F238E27FC236}">
                <a16:creationId xmlns:a16="http://schemas.microsoft.com/office/drawing/2014/main" id="{331DA66E-B229-97FE-75C6-A1C7AD88E917}"/>
              </a:ext>
            </a:extLst>
          </p:cNvPr>
          <p:cNvSpPr txBox="1"/>
          <p:nvPr/>
        </p:nvSpPr>
        <p:spPr>
          <a:xfrm>
            <a:off x="3918171" y="2773508"/>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sp>
        <p:nvSpPr>
          <p:cNvPr id="33" name="사다리꼴[T] 32">
            <a:extLst>
              <a:ext uri="{FF2B5EF4-FFF2-40B4-BE49-F238E27FC236}">
                <a16:creationId xmlns:a16="http://schemas.microsoft.com/office/drawing/2014/main" id="{031E81E7-87D7-3411-DCEB-D563DC2F6D1D}"/>
              </a:ext>
            </a:extLst>
          </p:cNvPr>
          <p:cNvSpPr/>
          <p:nvPr/>
        </p:nvSpPr>
        <p:spPr>
          <a:xfrm rot="5400000">
            <a:off x="6195749"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4" name="사다리꼴[T] 33">
            <a:extLst>
              <a:ext uri="{FF2B5EF4-FFF2-40B4-BE49-F238E27FC236}">
                <a16:creationId xmlns:a16="http://schemas.microsoft.com/office/drawing/2014/main" id="{C37FED4C-2BD1-1F34-AE4B-40D02B45D8D9}"/>
              </a:ext>
            </a:extLst>
          </p:cNvPr>
          <p:cNvSpPr/>
          <p:nvPr/>
        </p:nvSpPr>
        <p:spPr>
          <a:xfrm rot="16200000">
            <a:off x="10096549" y="2307391"/>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5" name="직사각형 34">
            <a:extLst>
              <a:ext uri="{FF2B5EF4-FFF2-40B4-BE49-F238E27FC236}">
                <a16:creationId xmlns:a16="http://schemas.microsoft.com/office/drawing/2014/main" id="{C1D04636-C92F-DD3C-6FC9-BBA5366F3DB7}"/>
              </a:ext>
            </a:extLst>
          </p:cNvPr>
          <p:cNvSpPr/>
          <p:nvPr/>
        </p:nvSpPr>
        <p:spPr>
          <a:xfrm>
            <a:off x="8529242" y="3429000"/>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36" name="직선 화살표 연결선 35">
            <a:extLst>
              <a:ext uri="{FF2B5EF4-FFF2-40B4-BE49-F238E27FC236}">
                <a16:creationId xmlns:a16="http://schemas.microsoft.com/office/drawing/2014/main" id="{F1FF7487-35B8-35E0-A2F0-73CF3656E999}"/>
              </a:ext>
            </a:extLst>
          </p:cNvPr>
          <p:cNvCxnSpPr>
            <a:stCxn id="33" idx="0"/>
          </p:cNvCxnSpPr>
          <p:nvPr/>
        </p:nvCxnSpPr>
        <p:spPr>
          <a:xfrm flipV="1">
            <a:off x="8112523" y="2252133"/>
            <a:ext cx="416719" cy="70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E2F6E3F-83F1-D804-2FC2-5C08E4911B56}"/>
                  </a:ext>
                </a:extLst>
              </p:cNvPr>
              <p:cNvSpPr txBox="1"/>
              <p:nvPr/>
            </p:nvSpPr>
            <p:spPr>
              <a:xfrm>
                <a:off x="8393774" y="1938165"/>
                <a:ext cx="5926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kumimoji="1" lang="ko-Kore-KR" altLang="en-US" dirty="0"/>
              </a:p>
            </p:txBody>
          </p:sp>
        </mc:Choice>
        <mc:Fallback xmlns="">
          <p:sp>
            <p:nvSpPr>
              <p:cNvPr id="37" name="TextBox 36">
                <a:extLst>
                  <a:ext uri="{FF2B5EF4-FFF2-40B4-BE49-F238E27FC236}">
                    <a16:creationId xmlns:a16="http://schemas.microsoft.com/office/drawing/2014/main" id="{2E2F6E3F-83F1-D804-2FC2-5C08E4911B56}"/>
                  </a:ext>
                </a:extLst>
              </p:cNvPr>
              <p:cNvSpPr txBox="1">
                <a:spLocks noRot="1" noChangeAspect="1" noMove="1" noResize="1" noEditPoints="1" noAdjustHandles="1" noChangeArrowheads="1" noChangeShapeType="1" noTextEdit="1"/>
              </p:cNvSpPr>
              <p:nvPr/>
            </p:nvSpPr>
            <p:spPr>
              <a:xfrm>
                <a:off x="8393774" y="1938165"/>
                <a:ext cx="592667" cy="369332"/>
              </a:xfrm>
              <a:prstGeom prst="rect">
                <a:avLst/>
              </a:prstGeom>
              <a:blipFill>
                <a:blip r:embed="rId5"/>
                <a:stretch>
                  <a:fillRect b="-10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212F459-F45C-10A6-36CA-5E7029EF26C3}"/>
                  </a:ext>
                </a:extLst>
              </p:cNvPr>
              <p:cNvSpPr txBox="1"/>
              <p:nvPr/>
            </p:nvSpPr>
            <p:spPr>
              <a:xfrm>
                <a:off x="8112523" y="4801950"/>
                <a:ext cx="1408291" cy="369332"/>
              </a:xfrm>
              <a:prstGeom prst="rect">
                <a:avLst/>
              </a:prstGeom>
              <a:noFill/>
            </p:spPr>
            <p:txBody>
              <a:bodyPr wrap="square" rtlCol="0">
                <a:spAutoFit/>
              </a:bodyPr>
              <a:lstStyle/>
              <a:p>
                <a:r>
                  <a:rPr kumimoji="1" lang="en-US" altLang="ko-Kore-KR" dirty="0"/>
                  <a:t>Z : N(</a:t>
                </a:r>
                <a14:m>
                  <m:oMath xmlns:m="http://schemas.openxmlformats.org/officeDocument/2006/math">
                    <m:r>
                      <a:rPr kumimoji="1" lang="en-US" altLang="ko-Kore-KR" b="0" i="0" smtClean="0">
                        <a:latin typeface="Cambria Math" panose="02040503050406030204" pitchFamily="18" charset="0"/>
                      </a:rPr>
                      <m:t>0,</m:t>
                    </m:r>
                    <m:r>
                      <a:rPr kumimoji="1" lang="en-US" altLang="ko-Kore-KR" b="0" i="1" smtClean="0">
                        <a:latin typeface="Cambria Math" panose="02040503050406030204" pitchFamily="18" charset="0"/>
                      </a:rPr>
                      <m:t> 1</m:t>
                    </m:r>
                  </m:oMath>
                </a14:m>
                <a:r>
                  <a:rPr kumimoji="1" lang="en-US" altLang="ko-Kore-KR" dirty="0"/>
                  <a:t>)</a:t>
                </a:r>
                <a:endParaRPr kumimoji="1" lang="ko-Kore-KR" altLang="en-US" dirty="0"/>
              </a:p>
            </p:txBody>
          </p:sp>
        </mc:Choice>
        <mc:Fallback xmlns="">
          <p:sp>
            <p:nvSpPr>
              <p:cNvPr id="38" name="TextBox 37">
                <a:extLst>
                  <a:ext uri="{FF2B5EF4-FFF2-40B4-BE49-F238E27FC236}">
                    <a16:creationId xmlns:a16="http://schemas.microsoft.com/office/drawing/2014/main" id="{E212F459-F45C-10A6-36CA-5E7029EF26C3}"/>
                  </a:ext>
                </a:extLst>
              </p:cNvPr>
              <p:cNvSpPr txBox="1">
                <a:spLocks noRot="1" noChangeAspect="1" noMove="1" noResize="1" noEditPoints="1" noAdjustHandles="1" noChangeArrowheads="1" noChangeShapeType="1" noTextEdit="1"/>
              </p:cNvSpPr>
              <p:nvPr/>
            </p:nvSpPr>
            <p:spPr>
              <a:xfrm>
                <a:off x="8112523" y="4801950"/>
                <a:ext cx="1408291" cy="369332"/>
              </a:xfrm>
              <a:prstGeom prst="rect">
                <a:avLst/>
              </a:prstGeom>
              <a:blipFill>
                <a:blip r:embed="rId6"/>
                <a:stretch>
                  <a:fillRect l="-3571" t="-10000" b="-23333"/>
                </a:stretch>
              </a:blipFill>
            </p:spPr>
            <p:txBody>
              <a:bodyPr/>
              <a:lstStyle/>
              <a:p>
                <a:r>
                  <a:rPr lang="ko-Kore-KR" altLang="en-US">
                    <a:noFill/>
                  </a:rPr>
                  <a:t> </a:t>
                </a:r>
              </a:p>
            </p:txBody>
          </p:sp>
        </mc:Fallback>
      </mc:AlternateContent>
      <p:cxnSp>
        <p:nvCxnSpPr>
          <p:cNvPr id="39" name="직선 화살표 연결선 38">
            <a:extLst>
              <a:ext uri="{FF2B5EF4-FFF2-40B4-BE49-F238E27FC236}">
                <a16:creationId xmlns:a16="http://schemas.microsoft.com/office/drawing/2014/main" id="{74C2016F-77FF-96A5-1A05-72C76B268462}"/>
              </a:ext>
            </a:extLst>
          </p:cNvPr>
          <p:cNvCxnSpPr>
            <a:cxnSpLocks/>
            <a:stCxn id="37" idx="2"/>
          </p:cNvCxnSpPr>
          <p:nvPr/>
        </p:nvCxnSpPr>
        <p:spPr>
          <a:xfrm>
            <a:off x="8690108" y="2307497"/>
            <a:ext cx="591014" cy="51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A2F8CA84-13DD-B0BF-C3B9-F7D09AA2E3A7}"/>
              </a:ext>
            </a:extLst>
          </p:cNvPr>
          <p:cNvCxnSpPr>
            <a:cxnSpLocks/>
            <a:stCxn id="35" idx="3"/>
          </p:cNvCxnSpPr>
          <p:nvPr/>
        </p:nvCxnSpPr>
        <p:spPr>
          <a:xfrm flipV="1">
            <a:off x="8935642" y="3399228"/>
            <a:ext cx="416719" cy="64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A317E73-7001-E7EA-43BE-8D9EC9BA5A74}"/>
              </a:ext>
            </a:extLst>
          </p:cNvPr>
          <p:cNvSpPr txBox="1"/>
          <p:nvPr/>
        </p:nvSpPr>
        <p:spPr>
          <a:xfrm>
            <a:off x="6747005" y="2824255"/>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42" name="TextBox 41">
            <a:extLst>
              <a:ext uri="{FF2B5EF4-FFF2-40B4-BE49-F238E27FC236}">
                <a16:creationId xmlns:a16="http://schemas.microsoft.com/office/drawing/2014/main" id="{4D3E52D9-9193-3CFA-BB24-3BB6E246B7AF}"/>
              </a:ext>
            </a:extLst>
          </p:cNvPr>
          <p:cNvSpPr txBox="1"/>
          <p:nvPr/>
        </p:nvSpPr>
        <p:spPr>
          <a:xfrm>
            <a:off x="10605032" y="2824255"/>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cxnSp>
        <p:nvCxnSpPr>
          <p:cNvPr id="46" name="직선 화살표 연결선 45">
            <a:extLst>
              <a:ext uri="{FF2B5EF4-FFF2-40B4-BE49-F238E27FC236}">
                <a16:creationId xmlns:a16="http://schemas.microsoft.com/office/drawing/2014/main" id="{8B4759D6-13A1-3932-132D-26A59A5C3669}"/>
              </a:ext>
            </a:extLst>
          </p:cNvPr>
          <p:cNvCxnSpPr>
            <a:cxnSpLocks/>
            <a:endCxn id="34" idx="0"/>
          </p:cNvCxnSpPr>
          <p:nvPr/>
        </p:nvCxnSpPr>
        <p:spPr>
          <a:xfrm flipV="1">
            <a:off x="9758761" y="3081165"/>
            <a:ext cx="707014" cy="6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FA10B7A-14A6-33A5-159B-A7A712BD2077}"/>
                  </a:ext>
                </a:extLst>
              </p:cNvPr>
              <p:cNvSpPr txBox="1"/>
              <p:nvPr/>
            </p:nvSpPr>
            <p:spPr>
              <a:xfrm>
                <a:off x="8636288" y="2940123"/>
                <a:ext cx="14082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𝑍</m:t>
                      </m:r>
                    </m:oMath>
                  </m:oMathPara>
                </a14:m>
                <a:endParaRPr kumimoji="1" lang="ko-Kore-KR" altLang="en-US" dirty="0"/>
              </a:p>
            </p:txBody>
          </p:sp>
        </mc:Choice>
        <mc:Fallback xmlns="">
          <p:sp>
            <p:nvSpPr>
              <p:cNvPr id="49" name="TextBox 48">
                <a:extLst>
                  <a:ext uri="{FF2B5EF4-FFF2-40B4-BE49-F238E27FC236}">
                    <a16:creationId xmlns:a16="http://schemas.microsoft.com/office/drawing/2014/main" id="{5FA10B7A-14A6-33A5-159B-A7A712BD2077}"/>
                  </a:ext>
                </a:extLst>
              </p:cNvPr>
              <p:cNvSpPr txBox="1">
                <a:spLocks noRot="1" noChangeAspect="1" noMove="1" noResize="1" noEditPoints="1" noAdjustHandles="1" noChangeArrowheads="1" noChangeShapeType="1" noTextEdit="1"/>
              </p:cNvSpPr>
              <p:nvPr/>
            </p:nvSpPr>
            <p:spPr>
              <a:xfrm>
                <a:off x="8636288" y="2940123"/>
                <a:ext cx="1408291" cy="369332"/>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95846FF-18E2-C4BC-5241-DDBDF2B5FD96}"/>
                  </a:ext>
                </a:extLst>
              </p:cNvPr>
              <p:cNvSpPr txBox="1"/>
              <p:nvPr/>
            </p:nvSpPr>
            <p:spPr>
              <a:xfrm>
                <a:off x="2106787" y="5650695"/>
                <a:ext cx="1408291" cy="369332"/>
              </a:xfrm>
              <a:prstGeom prst="rect">
                <a:avLst/>
              </a:prstGeom>
              <a:noFill/>
            </p:spPr>
            <p:txBody>
              <a:bodyPr wrap="square" rtlCol="0">
                <a:spAutoFit/>
              </a:bodyPr>
              <a:lstStyle/>
              <a:p>
                <a14:m>
                  <m:oMath xmlns:m="http://schemas.openxmlformats.org/officeDocument/2006/math">
                    <m:r>
                      <m:rPr>
                        <m:sty m:val="p"/>
                      </m:rPr>
                      <a:rPr kumimoji="1" lang="en-US" altLang="ko-Kore-KR" b="0" i="0" smtClean="0">
                        <a:latin typeface="Cambria Math" panose="02040503050406030204" pitchFamily="18" charset="0"/>
                      </a:rPr>
                      <m:t>Z</m:t>
                    </m:r>
                    <m:r>
                      <a:rPr kumimoji="1" lang="en-US" altLang="ko-Kore-KR" b="0" i="0" smtClean="0">
                        <a:latin typeface="Cambria Math" panose="02040503050406030204" pitchFamily="18" charset="0"/>
                      </a:rPr>
                      <m:t> ~ </m:t>
                    </m:r>
                    <m:r>
                      <m:rPr>
                        <m:sty m:val="p"/>
                      </m:rPr>
                      <a:rPr kumimoji="1" lang="en-US" altLang="ko-Kore-KR" b="0" i="0" smtClean="0">
                        <a:latin typeface="Cambria Math" panose="02040503050406030204" pitchFamily="18" charset="0"/>
                      </a:rPr>
                      <m:t>N</m:t>
                    </m:r>
                    <m:r>
                      <a:rPr kumimoji="1" lang="en-US" altLang="ko-Kore-KR" b="0" i="0" smtClean="0">
                        <a:latin typeface="Cambria Math" panose="02040503050406030204" pitchFamily="18" charset="0"/>
                      </a:rPr>
                      <m:t>(</m:t>
                    </m:r>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a14:m>
                <a:r>
                  <a:rPr kumimoji="1" lang="en-US" altLang="ko-Kore-KR" dirty="0"/>
                  <a:t>)</a:t>
                </a:r>
                <a:endParaRPr kumimoji="1" lang="ko-Kore-KR" altLang="en-US" dirty="0"/>
              </a:p>
            </p:txBody>
          </p:sp>
        </mc:Choice>
        <mc:Fallback xmlns="">
          <p:sp>
            <p:nvSpPr>
              <p:cNvPr id="51" name="TextBox 50">
                <a:extLst>
                  <a:ext uri="{FF2B5EF4-FFF2-40B4-BE49-F238E27FC236}">
                    <a16:creationId xmlns:a16="http://schemas.microsoft.com/office/drawing/2014/main" id="{195846FF-18E2-C4BC-5241-DDBDF2B5FD96}"/>
                  </a:ext>
                </a:extLst>
              </p:cNvPr>
              <p:cNvSpPr txBox="1">
                <a:spLocks noRot="1" noChangeAspect="1" noMove="1" noResize="1" noEditPoints="1" noAdjustHandles="1" noChangeArrowheads="1" noChangeShapeType="1" noTextEdit="1"/>
              </p:cNvSpPr>
              <p:nvPr/>
            </p:nvSpPr>
            <p:spPr>
              <a:xfrm>
                <a:off x="2106787" y="5650695"/>
                <a:ext cx="1408291" cy="369332"/>
              </a:xfrm>
              <a:prstGeom prst="rect">
                <a:avLst/>
              </a:prstGeom>
              <a:blipFill>
                <a:blip r:embed="rId8"/>
                <a:stretch>
                  <a:fillRect t="-6452" b="-22581"/>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AE30BBE-6483-6F49-A865-2461E39D509D}"/>
                  </a:ext>
                </a:extLst>
              </p:cNvPr>
              <p:cNvSpPr txBox="1"/>
              <p:nvPr/>
            </p:nvSpPr>
            <p:spPr>
              <a:xfrm>
                <a:off x="7462949" y="5433775"/>
                <a:ext cx="2707437" cy="7702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ko-Kore-KR" b="0" i="0" smtClean="0">
                          <a:latin typeface="Cambria Math" panose="02040503050406030204" pitchFamily="18" charset="0"/>
                        </a:rPr>
                        <m:t>Z</m:t>
                      </m:r>
                      <m:r>
                        <a:rPr kumimoji="1" lang="en-US" altLang="ko-Kore-KR" b="0" i="0" smtClean="0">
                          <a:latin typeface="Cambria Math" panose="02040503050406030204" pitchFamily="18" charset="0"/>
                        </a:rPr>
                        <m:t> = </m:t>
                      </m:r>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m:rPr>
                              <m:sty m:val="p"/>
                            </m:rPr>
                            <a:rPr kumimoji="1" lang="el-GR" altLang="ko-Kore-KR" i="1" smtClean="0">
                              <a:latin typeface="Cambria Math" panose="02040503050406030204" pitchFamily="18" charset="0"/>
                              <a:ea typeface="Cambria Math" panose="02040503050406030204" pitchFamily="18" charset="0"/>
                            </a:rPr>
                            <m:t>Σ</m:t>
                          </m:r>
                        </m:e>
                        <m:sup>
                          <m:f>
                            <m:fPr>
                              <m:ctrlPr>
                                <a:rPr kumimoji="1" lang="en-US" altLang="ko-Kore-KR" b="0" i="1" smtClean="0">
                                  <a:latin typeface="Cambria Math" panose="02040503050406030204" pitchFamily="18" charset="0"/>
                                  <a:ea typeface="Cambria Math" panose="02040503050406030204" pitchFamily="18" charset="0"/>
                                </a:rPr>
                              </m:ctrlPr>
                            </m:fPr>
                            <m:num>
                              <m:r>
                                <a:rPr kumimoji="1" lang="en-US" altLang="ko-Kore-KR" b="0" i="1" smtClean="0">
                                  <a:latin typeface="Cambria Math" panose="02040503050406030204" pitchFamily="18" charset="0"/>
                                  <a:ea typeface="Cambria Math" panose="02040503050406030204" pitchFamily="18" charset="0"/>
                                </a:rPr>
                                <m:t>1</m:t>
                              </m:r>
                            </m:num>
                            <m:den>
                              <m:r>
                                <a:rPr kumimoji="1" lang="en-US" altLang="ko-Kore-KR" b="0" i="1" smtClean="0">
                                  <a:latin typeface="Cambria Math" panose="02040503050406030204" pitchFamily="18" charset="0"/>
                                  <a:ea typeface="Cambria Math" panose="02040503050406030204" pitchFamily="18" charset="0"/>
                                </a:rPr>
                                <m:t>2</m:t>
                              </m:r>
                            </m:den>
                          </m:f>
                        </m:sup>
                      </m:sSup>
                      <m:r>
                        <a:rPr kumimoji="1" lang="en-US" altLang="ko-Kore-KR" b="0" i="1" smtClean="0">
                          <a:latin typeface="Cambria Math" panose="02040503050406030204" pitchFamily="18" charset="0"/>
                          <a:ea typeface="Cambria Math" panose="02040503050406030204" pitchFamily="18" charset="0"/>
                        </a:rPr>
                        <m:t> ∗ </m:t>
                      </m:r>
                      <m:r>
                        <a:rPr kumimoji="1" lang="en-US" altLang="ko-Kore-KR" b="0" i="1" smtClean="0">
                          <a:latin typeface="Cambria Math" panose="02040503050406030204" pitchFamily="18" charset="0"/>
                          <a:ea typeface="Cambria Math" panose="02040503050406030204" pitchFamily="18" charset="0"/>
                        </a:rPr>
                        <m:t>𝜀</m:t>
                      </m:r>
                    </m:oMath>
                  </m:oMathPara>
                </a14:m>
                <a:endParaRPr kumimoji="1" lang="en-US" altLang="ko-Kore-KR"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𝜀</m:t>
                      </m:r>
                      <m:r>
                        <a:rPr kumimoji="1" lang="en-US" altLang="ko-Kore-KR" b="0" i="0" smtClean="0">
                          <a:latin typeface="Cambria Math" panose="02040503050406030204" pitchFamily="18" charset="0"/>
                          <a:ea typeface="Cambria Math" panose="02040503050406030204" pitchFamily="18" charset="0"/>
                        </a:rPr>
                        <m:t>~</m:t>
                      </m:r>
                      <m:r>
                        <m:rPr>
                          <m:sty m:val="p"/>
                        </m:rPr>
                        <a:rPr kumimoji="1" lang="en-US" altLang="ko-Kore-KR" b="0" i="0" smtClean="0">
                          <a:latin typeface="Cambria Math" panose="02040503050406030204" pitchFamily="18" charset="0"/>
                          <a:ea typeface="Cambria Math" panose="02040503050406030204" pitchFamily="18" charset="0"/>
                        </a:rPr>
                        <m:t>N</m:t>
                      </m:r>
                      <m:r>
                        <a:rPr kumimoji="1" lang="en-US" altLang="ko-Kore-KR" b="0" i="0" smtClean="0">
                          <a:latin typeface="Cambria Math" panose="02040503050406030204" pitchFamily="18" charset="0"/>
                          <a:ea typeface="Cambria Math" panose="02040503050406030204" pitchFamily="18" charset="0"/>
                        </a:rPr>
                        <m:t>(0,1)</m:t>
                      </m:r>
                    </m:oMath>
                  </m:oMathPara>
                </a14:m>
                <a:endParaRPr kumimoji="1" lang="ko-Kore-KR" altLang="en-US" dirty="0"/>
              </a:p>
            </p:txBody>
          </p:sp>
        </mc:Choice>
        <mc:Fallback xmlns="">
          <p:sp>
            <p:nvSpPr>
              <p:cNvPr id="53" name="TextBox 52">
                <a:extLst>
                  <a:ext uri="{FF2B5EF4-FFF2-40B4-BE49-F238E27FC236}">
                    <a16:creationId xmlns:a16="http://schemas.microsoft.com/office/drawing/2014/main" id="{EAE30BBE-6483-6F49-A865-2461E39D509D}"/>
                  </a:ext>
                </a:extLst>
              </p:cNvPr>
              <p:cNvSpPr txBox="1">
                <a:spLocks noRot="1" noChangeAspect="1" noMove="1" noResize="1" noEditPoints="1" noAdjustHandles="1" noChangeArrowheads="1" noChangeShapeType="1" noTextEdit="1"/>
              </p:cNvSpPr>
              <p:nvPr/>
            </p:nvSpPr>
            <p:spPr>
              <a:xfrm>
                <a:off x="7462949" y="5433775"/>
                <a:ext cx="2707437" cy="770275"/>
              </a:xfrm>
              <a:prstGeom prst="rect">
                <a:avLst/>
              </a:prstGeom>
              <a:blipFill>
                <a:blip r:embed="rId9"/>
                <a:stretch>
                  <a:fillRect b="-6452"/>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891939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sp>
        <p:nvSpPr>
          <p:cNvPr id="3" name="내용 개체 틀 2">
            <a:extLst>
              <a:ext uri="{FF2B5EF4-FFF2-40B4-BE49-F238E27FC236}">
                <a16:creationId xmlns:a16="http://schemas.microsoft.com/office/drawing/2014/main" id="{16325100-B486-5F50-76D9-92090954D94F}"/>
              </a:ext>
            </a:extLst>
          </p:cNvPr>
          <p:cNvSpPr>
            <a:spLocks noGrp="1"/>
          </p:cNvSpPr>
          <p:nvPr>
            <p:ph idx="1"/>
          </p:nvPr>
        </p:nvSpPr>
        <p:spPr/>
        <p:txBody>
          <a:bodyPr/>
          <a:lstStyle/>
          <a:p>
            <a:endParaRPr kumimoji="1" lang="ko-Kore-KR" altLang="en-US"/>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spTree>
    <p:extLst>
      <p:ext uri="{BB962C8B-B14F-4D97-AF65-F5344CB8AC3E}">
        <p14:creationId xmlns:p14="http://schemas.microsoft.com/office/powerpoint/2010/main" val="2057166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sp>
        <p:nvSpPr>
          <p:cNvPr id="3" name="내용 개체 틀 2">
            <a:extLst>
              <a:ext uri="{FF2B5EF4-FFF2-40B4-BE49-F238E27FC236}">
                <a16:creationId xmlns:a16="http://schemas.microsoft.com/office/drawing/2014/main" id="{16325100-B486-5F50-76D9-92090954D94F}"/>
              </a:ext>
            </a:extLst>
          </p:cNvPr>
          <p:cNvSpPr>
            <a:spLocks noGrp="1"/>
          </p:cNvSpPr>
          <p:nvPr>
            <p:ph idx="1"/>
          </p:nvPr>
        </p:nvSpPr>
        <p:spPr/>
        <p:txBody>
          <a:bodyPr/>
          <a:lstStyle/>
          <a:p>
            <a:endParaRPr kumimoji="1" lang="ko-Kore-KR" altLang="en-US"/>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pic>
        <p:nvPicPr>
          <p:cNvPr id="4" name="그림 3">
            <a:extLst>
              <a:ext uri="{FF2B5EF4-FFF2-40B4-BE49-F238E27FC236}">
                <a16:creationId xmlns:a16="http://schemas.microsoft.com/office/drawing/2014/main" id="{C3B0ABF7-4133-C86C-900E-36ABBAB1B60F}"/>
              </a:ext>
            </a:extLst>
          </p:cNvPr>
          <p:cNvPicPr>
            <a:picLocks noChangeAspect="1"/>
          </p:cNvPicPr>
          <p:nvPr/>
        </p:nvPicPr>
        <p:blipFill>
          <a:blip r:embed="rId4"/>
          <a:stretch>
            <a:fillRect/>
          </a:stretch>
        </p:blipFill>
        <p:spPr>
          <a:xfrm>
            <a:off x="7990419" y="1982790"/>
            <a:ext cx="3803646" cy="3803646"/>
          </a:xfrm>
          <a:prstGeom prst="rect">
            <a:avLst/>
          </a:prstGeom>
        </p:spPr>
      </p:pic>
    </p:spTree>
    <p:extLst>
      <p:ext uri="{BB962C8B-B14F-4D97-AF65-F5344CB8AC3E}">
        <p14:creationId xmlns:p14="http://schemas.microsoft.com/office/powerpoint/2010/main" val="1602450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sp>
        <p:nvSpPr>
          <p:cNvPr id="3" name="내용 개체 틀 2">
            <a:extLst>
              <a:ext uri="{FF2B5EF4-FFF2-40B4-BE49-F238E27FC236}">
                <a16:creationId xmlns:a16="http://schemas.microsoft.com/office/drawing/2014/main" id="{16325100-B486-5F50-76D9-92090954D94F}"/>
              </a:ext>
            </a:extLst>
          </p:cNvPr>
          <p:cNvSpPr>
            <a:spLocks noGrp="1"/>
          </p:cNvSpPr>
          <p:nvPr>
            <p:ph idx="1"/>
          </p:nvPr>
        </p:nvSpPr>
        <p:spPr/>
        <p:txBody>
          <a:bodyPr/>
          <a:lstStyle/>
          <a:p>
            <a:endParaRPr kumimoji="1" lang="ko-Kore-KR" altLang="en-US" dirty="0"/>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pic>
        <p:nvPicPr>
          <p:cNvPr id="5" name="그림 4">
            <a:extLst>
              <a:ext uri="{FF2B5EF4-FFF2-40B4-BE49-F238E27FC236}">
                <a16:creationId xmlns:a16="http://schemas.microsoft.com/office/drawing/2014/main" id="{A939A978-15C1-0BD3-BE02-4DFD2A1CBB21}"/>
              </a:ext>
            </a:extLst>
          </p:cNvPr>
          <p:cNvPicPr>
            <a:picLocks noChangeAspect="1"/>
          </p:cNvPicPr>
          <p:nvPr/>
        </p:nvPicPr>
        <p:blipFill>
          <a:blip r:embed="rId4"/>
          <a:stretch>
            <a:fillRect/>
          </a:stretch>
        </p:blipFill>
        <p:spPr>
          <a:xfrm>
            <a:off x="7095066" y="1592262"/>
            <a:ext cx="4862562" cy="4584701"/>
          </a:xfrm>
          <a:prstGeom prst="rect">
            <a:avLst/>
          </a:prstGeom>
        </p:spPr>
      </p:pic>
    </p:spTree>
    <p:extLst>
      <p:ext uri="{BB962C8B-B14F-4D97-AF65-F5344CB8AC3E}">
        <p14:creationId xmlns:p14="http://schemas.microsoft.com/office/powerpoint/2010/main" val="403063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내용 개체 틀 8">
            <a:extLst>
              <a:ext uri="{FF2B5EF4-FFF2-40B4-BE49-F238E27FC236}">
                <a16:creationId xmlns:a16="http://schemas.microsoft.com/office/drawing/2014/main" id="{E7E530D6-2795-A1C5-BB62-CA9494452668}"/>
              </a:ext>
            </a:extLst>
          </p:cNvPr>
          <p:cNvPicPr>
            <a:picLocks noGrp="1" noChangeAspect="1"/>
          </p:cNvPicPr>
          <p:nvPr>
            <p:ph idx="1"/>
          </p:nvPr>
        </p:nvPicPr>
        <p:blipFill>
          <a:blip r:embed="rId3"/>
          <a:stretch>
            <a:fillRect/>
          </a:stretch>
        </p:blipFill>
        <p:spPr>
          <a:xfrm>
            <a:off x="643467" y="770890"/>
            <a:ext cx="10905066" cy="5316218"/>
          </a:xfrm>
          <a:prstGeom prst="rect">
            <a:avLst/>
          </a:prstGeom>
        </p:spPr>
      </p:pic>
    </p:spTree>
    <p:extLst>
      <p:ext uri="{BB962C8B-B14F-4D97-AF65-F5344CB8AC3E}">
        <p14:creationId xmlns:p14="http://schemas.microsoft.com/office/powerpoint/2010/main" val="1481763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8800EB-FE2C-D816-CE76-B350EE44469F}"/>
              </a:ext>
            </a:extLst>
          </p:cNvPr>
          <p:cNvSpPr>
            <a:spLocks noGrp="1"/>
          </p:cNvSpPr>
          <p:nvPr>
            <p:ph type="title"/>
          </p:nvPr>
        </p:nvSpPr>
        <p:spPr/>
        <p:txBody>
          <a:bodyPr/>
          <a:lstStyle/>
          <a:p>
            <a:r>
              <a:rPr kumimoji="1" lang="en-US" altLang="ko-Kore-KR" dirty="0"/>
              <a:t>conclusion</a:t>
            </a:r>
            <a:endParaRPr kumimoji="1" lang="ko-Kore-KR" altLang="en-US" dirty="0"/>
          </a:p>
        </p:txBody>
      </p:sp>
      <p:sp>
        <p:nvSpPr>
          <p:cNvPr id="4" name="사다리꼴[T] 3">
            <a:extLst>
              <a:ext uri="{FF2B5EF4-FFF2-40B4-BE49-F238E27FC236}">
                <a16:creationId xmlns:a16="http://schemas.microsoft.com/office/drawing/2014/main" id="{E853163C-D0BE-0FBA-DB8B-F2A3E8AA3CBE}"/>
              </a:ext>
            </a:extLst>
          </p:cNvPr>
          <p:cNvSpPr/>
          <p:nvPr/>
        </p:nvSpPr>
        <p:spPr>
          <a:xfrm rot="5400000">
            <a:off x="274240" y="1512226"/>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5" name="사다리꼴[T] 4">
            <a:extLst>
              <a:ext uri="{FF2B5EF4-FFF2-40B4-BE49-F238E27FC236}">
                <a16:creationId xmlns:a16="http://schemas.microsoft.com/office/drawing/2014/main" id="{FB644979-5B59-7FAA-41DB-7E11708A19F8}"/>
              </a:ext>
            </a:extLst>
          </p:cNvPr>
          <p:cNvSpPr/>
          <p:nvPr/>
        </p:nvSpPr>
        <p:spPr>
          <a:xfrm rot="16200000">
            <a:off x="5060534" y="1561993"/>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mc:AlternateContent xmlns:mc="http://schemas.openxmlformats.org/markup-compatibility/2006">
        <mc:Choice xmlns:a14="http://schemas.microsoft.com/office/drawing/2010/main" Requires="a14">
          <p:sp>
            <p:nvSpPr>
              <p:cNvPr id="6" name="직사각형 5">
                <a:extLst>
                  <a:ext uri="{FF2B5EF4-FFF2-40B4-BE49-F238E27FC236}">
                    <a16:creationId xmlns:a16="http://schemas.microsoft.com/office/drawing/2014/main" id="{559753AD-3DC9-2314-A2FE-2E65AD47425F}"/>
                  </a:ext>
                </a:extLst>
              </p:cNvPr>
              <p:cNvSpPr/>
              <p:nvPr/>
            </p:nvSpPr>
            <p:spPr>
              <a:xfrm>
                <a:off x="2244537" y="3961859"/>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𝜖</m:t>
                      </m:r>
                    </m:oMath>
                  </m:oMathPara>
                </a14:m>
                <a:endParaRPr kumimoji="1" lang="ko-Kore-KR" altLang="en-US" dirty="0"/>
              </a:p>
            </p:txBody>
          </p:sp>
        </mc:Choice>
        <mc:Fallback>
          <p:sp>
            <p:nvSpPr>
              <p:cNvPr id="6" name="직사각형 5">
                <a:extLst>
                  <a:ext uri="{FF2B5EF4-FFF2-40B4-BE49-F238E27FC236}">
                    <a16:creationId xmlns:a16="http://schemas.microsoft.com/office/drawing/2014/main" id="{559753AD-3DC9-2314-A2FE-2E65AD47425F}"/>
                  </a:ext>
                </a:extLst>
              </p:cNvPr>
              <p:cNvSpPr>
                <a:spLocks noRot="1" noChangeAspect="1" noMove="1" noResize="1" noEditPoints="1" noAdjustHandles="1" noChangeArrowheads="1" noChangeShapeType="1" noTextEdit="1"/>
              </p:cNvSpPr>
              <p:nvPr/>
            </p:nvSpPr>
            <p:spPr>
              <a:xfrm>
                <a:off x="2244537" y="3961859"/>
                <a:ext cx="406400" cy="1227667"/>
              </a:xfrm>
              <a:prstGeom prst="rect">
                <a:avLst/>
              </a:prstGeom>
              <a:blipFill>
                <a:blip r:embed="rId3"/>
                <a:stretch>
                  <a:fillRect/>
                </a:stretch>
              </a:blipFill>
            </p:spPr>
            <p:txBody>
              <a:bodyPr/>
              <a:lstStyle/>
              <a:p>
                <a:r>
                  <a:rPr lang="ko-Kore-KR" altLang="en-US">
                    <a:noFill/>
                  </a:rPr>
                  <a:t> </a:t>
                </a:r>
              </a:p>
            </p:txBody>
          </p:sp>
        </mc:Fallback>
      </mc:AlternateContent>
      <p:cxnSp>
        <p:nvCxnSpPr>
          <p:cNvPr id="7" name="직선 화살표 연결선 6">
            <a:extLst>
              <a:ext uri="{FF2B5EF4-FFF2-40B4-BE49-F238E27FC236}">
                <a16:creationId xmlns:a16="http://schemas.microsoft.com/office/drawing/2014/main" id="{5359520B-7A7B-57C8-2B2B-727A415BC8A4}"/>
              </a:ext>
            </a:extLst>
          </p:cNvPr>
          <p:cNvCxnSpPr>
            <a:cxnSpLocks/>
          </p:cNvCxnSpPr>
          <p:nvPr/>
        </p:nvCxnSpPr>
        <p:spPr>
          <a:xfrm flipV="1">
            <a:off x="2190418" y="1662561"/>
            <a:ext cx="243532" cy="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FF6FCE9-C3AC-F744-65FB-ED6C5FD980BF}"/>
                  </a:ext>
                </a:extLst>
              </p:cNvPr>
              <p:cNvSpPr txBox="1"/>
              <p:nvPr/>
            </p:nvSpPr>
            <p:spPr>
              <a:xfrm>
                <a:off x="2365677" y="1437000"/>
                <a:ext cx="5926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oMath>
                  </m:oMathPara>
                </a14:m>
                <a:endParaRPr kumimoji="1" lang="ko-Kore-KR" altLang="en-US" dirty="0"/>
              </a:p>
            </p:txBody>
          </p:sp>
        </mc:Choice>
        <mc:Fallback>
          <p:sp>
            <p:nvSpPr>
              <p:cNvPr id="8" name="TextBox 7">
                <a:extLst>
                  <a:ext uri="{FF2B5EF4-FFF2-40B4-BE49-F238E27FC236}">
                    <a16:creationId xmlns:a16="http://schemas.microsoft.com/office/drawing/2014/main" id="{DFF6FCE9-C3AC-F744-65FB-ED6C5FD980BF}"/>
                  </a:ext>
                </a:extLst>
              </p:cNvPr>
              <p:cNvSpPr txBox="1">
                <a:spLocks noRot="1" noChangeAspect="1" noMove="1" noResize="1" noEditPoints="1" noAdjustHandles="1" noChangeArrowheads="1" noChangeShapeType="1" noTextEdit="1"/>
              </p:cNvSpPr>
              <p:nvPr/>
            </p:nvSpPr>
            <p:spPr>
              <a:xfrm>
                <a:off x="2365677" y="1437000"/>
                <a:ext cx="592667" cy="369332"/>
              </a:xfrm>
              <a:prstGeom prst="rect">
                <a:avLst/>
              </a:prstGeom>
              <a:blipFill>
                <a:blip r:embed="rId4"/>
                <a:stretch>
                  <a:fillRect b="-16667"/>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53310F7-F4C1-5D03-A93B-795FED23E32D}"/>
                  </a:ext>
                </a:extLst>
              </p:cNvPr>
              <p:cNvSpPr txBox="1"/>
              <p:nvPr/>
            </p:nvSpPr>
            <p:spPr>
              <a:xfrm>
                <a:off x="1303499" y="4391026"/>
                <a:ext cx="886919" cy="369332"/>
              </a:xfrm>
              <a:prstGeom prst="rect">
                <a:avLst/>
              </a:prstGeom>
              <a:noFill/>
            </p:spPr>
            <p:txBody>
              <a:bodyPr wrap="square" rtlCol="0">
                <a:spAutoFit/>
              </a:bodyPr>
              <a:lstStyle/>
              <a:p>
                <a:r>
                  <a:rPr kumimoji="1" lang="en-US" altLang="ko-Kore-KR" dirty="0"/>
                  <a:t>N(</a:t>
                </a:r>
                <a14:m>
                  <m:oMath xmlns:m="http://schemas.openxmlformats.org/officeDocument/2006/math">
                    <m:r>
                      <a:rPr kumimoji="1" lang="en-US" altLang="ko-Kore-KR" b="0" i="0" smtClean="0">
                        <a:latin typeface="Cambria Math" panose="02040503050406030204" pitchFamily="18" charset="0"/>
                      </a:rPr>
                      <m:t>0,</m:t>
                    </m:r>
                    <m:r>
                      <a:rPr kumimoji="1" lang="en-US" altLang="ko-Kore-KR" b="0" i="1" smtClean="0">
                        <a:latin typeface="Cambria Math" panose="02040503050406030204" pitchFamily="18" charset="0"/>
                      </a:rPr>
                      <m:t> 1</m:t>
                    </m:r>
                  </m:oMath>
                </a14:m>
                <a:r>
                  <a:rPr kumimoji="1" lang="en-US" altLang="ko-Kore-KR" dirty="0"/>
                  <a:t>)</a:t>
                </a:r>
                <a:endParaRPr kumimoji="1" lang="ko-Kore-KR" altLang="en-US" dirty="0"/>
              </a:p>
            </p:txBody>
          </p:sp>
        </mc:Choice>
        <mc:Fallback>
          <p:sp>
            <p:nvSpPr>
              <p:cNvPr id="9" name="TextBox 8">
                <a:extLst>
                  <a:ext uri="{FF2B5EF4-FFF2-40B4-BE49-F238E27FC236}">
                    <a16:creationId xmlns:a16="http://schemas.microsoft.com/office/drawing/2014/main" id="{953310F7-F4C1-5D03-A93B-795FED23E32D}"/>
                  </a:ext>
                </a:extLst>
              </p:cNvPr>
              <p:cNvSpPr txBox="1">
                <a:spLocks noRot="1" noChangeAspect="1" noMove="1" noResize="1" noEditPoints="1" noAdjustHandles="1" noChangeArrowheads="1" noChangeShapeType="1" noTextEdit="1"/>
              </p:cNvSpPr>
              <p:nvPr/>
            </p:nvSpPr>
            <p:spPr>
              <a:xfrm>
                <a:off x="1303499" y="4391026"/>
                <a:ext cx="886919" cy="369332"/>
              </a:xfrm>
              <a:prstGeom prst="rect">
                <a:avLst/>
              </a:prstGeom>
              <a:blipFill>
                <a:blip r:embed="rId5"/>
                <a:stretch>
                  <a:fillRect l="-5634" t="-6667" b="-26667"/>
                </a:stretch>
              </a:blipFill>
            </p:spPr>
            <p:txBody>
              <a:bodyPr/>
              <a:lstStyle/>
              <a:p>
                <a:r>
                  <a:rPr lang="ko-Kore-KR" altLang="en-US">
                    <a:noFill/>
                  </a:rPr>
                  <a:t> </a:t>
                </a:r>
              </a:p>
            </p:txBody>
          </p:sp>
        </mc:Fallback>
      </mc:AlternateContent>
      <p:cxnSp>
        <p:nvCxnSpPr>
          <p:cNvPr id="10" name="직선 화살표 연결선 9">
            <a:extLst>
              <a:ext uri="{FF2B5EF4-FFF2-40B4-BE49-F238E27FC236}">
                <a16:creationId xmlns:a16="http://schemas.microsoft.com/office/drawing/2014/main" id="{96E801F3-6FB7-F98D-D987-F150A2B6702B}"/>
              </a:ext>
            </a:extLst>
          </p:cNvPr>
          <p:cNvCxnSpPr>
            <a:cxnSpLocks/>
            <a:endCxn id="19" idx="1"/>
          </p:cNvCxnSpPr>
          <p:nvPr/>
        </p:nvCxnSpPr>
        <p:spPr>
          <a:xfrm flipV="1">
            <a:off x="2191014" y="2420165"/>
            <a:ext cx="256723" cy="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DE9A56F9-4219-60F5-F3FF-AC6C4ABC72CF}"/>
              </a:ext>
            </a:extLst>
          </p:cNvPr>
          <p:cNvCxnSpPr>
            <a:cxnSpLocks/>
            <a:stCxn id="6" idx="3"/>
            <a:endCxn id="23" idx="2"/>
          </p:cNvCxnSpPr>
          <p:nvPr/>
        </p:nvCxnSpPr>
        <p:spPr>
          <a:xfrm flipV="1">
            <a:off x="2650937" y="2602597"/>
            <a:ext cx="644524" cy="197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E698DD-D4F3-A1C2-F559-FBB049520F70}"/>
              </a:ext>
            </a:extLst>
          </p:cNvPr>
          <p:cNvSpPr txBox="1"/>
          <p:nvPr/>
        </p:nvSpPr>
        <p:spPr>
          <a:xfrm>
            <a:off x="825496" y="2152081"/>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13" name="TextBox 12">
            <a:extLst>
              <a:ext uri="{FF2B5EF4-FFF2-40B4-BE49-F238E27FC236}">
                <a16:creationId xmlns:a16="http://schemas.microsoft.com/office/drawing/2014/main" id="{4109444E-93E9-0E96-15B7-B8D7383DA479}"/>
              </a:ext>
            </a:extLst>
          </p:cNvPr>
          <p:cNvSpPr txBox="1"/>
          <p:nvPr/>
        </p:nvSpPr>
        <p:spPr>
          <a:xfrm>
            <a:off x="5569017" y="2078857"/>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cxnSp>
        <p:nvCxnSpPr>
          <p:cNvPr id="14" name="직선 화살표 연결선 13">
            <a:extLst>
              <a:ext uri="{FF2B5EF4-FFF2-40B4-BE49-F238E27FC236}">
                <a16:creationId xmlns:a16="http://schemas.microsoft.com/office/drawing/2014/main" id="{8735A9DF-195C-58E7-A36D-C4CD144221B5}"/>
              </a:ext>
            </a:extLst>
          </p:cNvPr>
          <p:cNvCxnSpPr>
            <a:cxnSpLocks/>
            <a:stCxn id="15" idx="3"/>
            <a:endCxn id="5" idx="0"/>
          </p:cNvCxnSpPr>
          <p:nvPr/>
        </p:nvCxnSpPr>
        <p:spPr>
          <a:xfrm>
            <a:off x="4311219" y="1644282"/>
            <a:ext cx="1118541" cy="691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97627EE-3AD6-F7FA-48D5-EFFDFF3D9141}"/>
                  </a:ext>
                </a:extLst>
              </p:cNvPr>
              <p:cNvSpPr txBox="1"/>
              <p:nvPr/>
            </p:nvSpPr>
            <p:spPr>
              <a:xfrm>
                <a:off x="3949446" y="1459616"/>
                <a:ext cx="3617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𝑍</m:t>
                      </m:r>
                    </m:oMath>
                  </m:oMathPara>
                </a14:m>
                <a:endParaRPr kumimoji="1" lang="ko-Kore-KR" altLang="en-US" dirty="0"/>
              </a:p>
            </p:txBody>
          </p:sp>
        </mc:Choice>
        <mc:Fallback>
          <p:sp>
            <p:nvSpPr>
              <p:cNvPr id="15" name="TextBox 14">
                <a:extLst>
                  <a:ext uri="{FF2B5EF4-FFF2-40B4-BE49-F238E27FC236}">
                    <a16:creationId xmlns:a16="http://schemas.microsoft.com/office/drawing/2014/main" id="{997627EE-3AD6-F7FA-48D5-EFFDFF3D9141}"/>
                  </a:ext>
                </a:extLst>
              </p:cNvPr>
              <p:cNvSpPr txBox="1">
                <a:spLocks noRot="1" noChangeAspect="1" noMove="1" noResize="1" noEditPoints="1" noAdjustHandles="1" noChangeArrowheads="1" noChangeShapeType="1" noTextEdit="1"/>
              </p:cNvSpPr>
              <p:nvPr/>
            </p:nvSpPr>
            <p:spPr>
              <a:xfrm>
                <a:off x="3949446" y="1459616"/>
                <a:ext cx="361773" cy="369332"/>
              </a:xfrm>
              <a:prstGeom prst="rect">
                <a:avLst/>
              </a:prstGeom>
              <a:blipFill>
                <a:blip r:embed="rId6"/>
                <a:stretch>
                  <a:fillRect/>
                </a:stretch>
              </a:blipFill>
            </p:spPr>
            <p:txBody>
              <a:bodyPr/>
              <a:lstStyle/>
              <a:p>
                <a:r>
                  <a:rPr lang="ko-Kore-KR" altLang="en-US">
                    <a:noFill/>
                  </a:rPr>
                  <a:t> </a:t>
                </a:r>
              </a:p>
            </p:txBody>
          </p:sp>
        </mc:Fallback>
      </mc:AlternateContent>
      <p:sp>
        <p:nvSpPr>
          <p:cNvPr id="16" name="TextBox 15">
            <a:extLst>
              <a:ext uri="{FF2B5EF4-FFF2-40B4-BE49-F238E27FC236}">
                <a16:creationId xmlns:a16="http://schemas.microsoft.com/office/drawing/2014/main" id="{A9E5CAC9-DBAF-5459-327B-BBDC5DB40A60}"/>
              </a:ext>
            </a:extLst>
          </p:cNvPr>
          <p:cNvSpPr txBox="1"/>
          <p:nvPr/>
        </p:nvSpPr>
        <p:spPr>
          <a:xfrm>
            <a:off x="9144880" y="1224171"/>
            <a:ext cx="5555226" cy="2123658"/>
          </a:xfrm>
          <a:prstGeom prst="rect">
            <a:avLst/>
          </a:prstGeom>
          <a:noFill/>
        </p:spPr>
        <p:txBody>
          <a:bodyPr wrap="square" rtlCol="0">
            <a:spAutoFit/>
          </a:bodyPr>
          <a:lstStyle/>
          <a:p>
            <a:r>
              <a:rPr kumimoji="1" lang="en-US" altLang="ko-Kore-KR" sz="1100" dirty="0"/>
              <a:t>Encoder </a:t>
            </a:r>
          </a:p>
          <a:p>
            <a:r>
              <a:rPr kumimoji="1" lang="en-US" altLang="ko-Kore-KR" sz="1100" dirty="0"/>
              <a:t>	Input : data</a:t>
            </a:r>
          </a:p>
          <a:p>
            <a:r>
              <a:rPr kumimoji="1" lang="en-US" altLang="ko-Kore-KR" sz="1100" dirty="0"/>
              <a:t>	output : mu and sigma</a:t>
            </a:r>
          </a:p>
          <a:p>
            <a:r>
              <a:rPr kumimoji="1" lang="en-US" altLang="ko-Kore-KR" sz="1100" dirty="0"/>
              <a:t>Z </a:t>
            </a:r>
          </a:p>
          <a:p>
            <a:r>
              <a:rPr kumimoji="1" lang="en-US" altLang="ko-Kore-KR" sz="1100" dirty="0"/>
              <a:t>training : needed to make as similar as N(0,1)</a:t>
            </a:r>
          </a:p>
          <a:p>
            <a:r>
              <a:rPr kumimoji="1" lang="en-US" altLang="ko-Kore-KR" sz="1100" dirty="0"/>
              <a:t>Test : from Z we do sampling to generate</a:t>
            </a:r>
          </a:p>
          <a:p>
            <a:endParaRPr kumimoji="1" lang="en-US" altLang="ko-Kore-KR" sz="1100" dirty="0"/>
          </a:p>
          <a:p>
            <a:r>
              <a:rPr kumimoji="1" lang="en-US" altLang="ko-Kore-KR" sz="1100" dirty="0"/>
              <a:t>Decoder</a:t>
            </a:r>
          </a:p>
          <a:p>
            <a:r>
              <a:rPr kumimoji="1" lang="en-US" altLang="ko-Kore-KR" sz="1100" dirty="0"/>
              <a:t>	Input : Z (latent)</a:t>
            </a:r>
          </a:p>
          <a:p>
            <a:r>
              <a:rPr kumimoji="1" lang="en-US" altLang="ko-Kore-KR" sz="1100" dirty="0"/>
              <a:t>	Output : generated data </a:t>
            </a:r>
          </a:p>
          <a:p>
            <a:r>
              <a:rPr kumimoji="1" lang="en-US" altLang="ko-Kore-KR" sz="1100" dirty="0"/>
              <a:t>	</a:t>
            </a:r>
          </a:p>
          <a:p>
            <a:endParaRPr kumimoji="1" lang="ko-Kore-KR" altLang="en-US" sz="1100" dirty="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D25EBFB9-1E55-44AD-2E67-05618A6045DE}"/>
                  </a:ext>
                </a:extLst>
              </p:cNvPr>
              <p:cNvSpPr txBox="1"/>
              <p:nvPr/>
            </p:nvSpPr>
            <p:spPr>
              <a:xfrm>
                <a:off x="2447737" y="2235499"/>
                <a:ext cx="4167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lang="ko-Kore-KR" altLang="en-US" dirty="0"/>
              </a:p>
            </p:txBody>
          </p:sp>
        </mc:Choice>
        <mc:Fallback>
          <p:sp>
            <p:nvSpPr>
              <p:cNvPr id="19" name="TextBox 18">
                <a:extLst>
                  <a:ext uri="{FF2B5EF4-FFF2-40B4-BE49-F238E27FC236}">
                    <a16:creationId xmlns:a16="http://schemas.microsoft.com/office/drawing/2014/main" id="{D25EBFB9-1E55-44AD-2E67-05618A6045DE}"/>
                  </a:ext>
                </a:extLst>
              </p:cNvPr>
              <p:cNvSpPr txBox="1">
                <a:spLocks noRot="1" noChangeAspect="1" noMove="1" noResize="1" noEditPoints="1" noAdjustHandles="1" noChangeArrowheads="1" noChangeShapeType="1" noTextEdit="1"/>
              </p:cNvSpPr>
              <p:nvPr/>
            </p:nvSpPr>
            <p:spPr>
              <a:xfrm>
                <a:off x="2447737" y="2235499"/>
                <a:ext cx="416719" cy="369332"/>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EE59664-E185-DB54-F29C-80878F1979F4}"/>
                  </a:ext>
                </a:extLst>
              </p:cNvPr>
              <p:cNvSpPr txBox="1"/>
              <p:nvPr/>
            </p:nvSpPr>
            <p:spPr>
              <a:xfrm>
                <a:off x="3172030" y="2325598"/>
                <a:ext cx="2468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ko-Kore-KR" i="1" smtClean="0">
                          <a:latin typeface="Cambria Math" panose="02040503050406030204" pitchFamily="18" charset="0"/>
                          <a:ea typeface="Cambria Math" panose="02040503050406030204" pitchFamily="18" charset="0"/>
                        </a:rPr>
                        <m:t>×</m:t>
                      </m:r>
                    </m:oMath>
                  </m:oMathPara>
                </a14:m>
                <a:endParaRPr kumimoji="1" lang="ko-Kore-KR" altLang="en-US" dirty="0"/>
              </a:p>
            </p:txBody>
          </p:sp>
        </mc:Choice>
        <mc:Fallback>
          <p:sp>
            <p:nvSpPr>
              <p:cNvPr id="23" name="TextBox 22">
                <a:extLst>
                  <a:ext uri="{FF2B5EF4-FFF2-40B4-BE49-F238E27FC236}">
                    <a16:creationId xmlns:a16="http://schemas.microsoft.com/office/drawing/2014/main" id="{9EE59664-E185-DB54-F29C-80878F1979F4}"/>
                  </a:ext>
                </a:extLst>
              </p:cNvPr>
              <p:cNvSpPr txBox="1">
                <a:spLocks noRot="1" noChangeAspect="1" noMove="1" noResize="1" noEditPoints="1" noAdjustHandles="1" noChangeArrowheads="1" noChangeShapeType="1" noTextEdit="1"/>
              </p:cNvSpPr>
              <p:nvPr/>
            </p:nvSpPr>
            <p:spPr>
              <a:xfrm>
                <a:off x="3172030" y="2325598"/>
                <a:ext cx="246862" cy="276999"/>
              </a:xfrm>
              <a:prstGeom prst="rect">
                <a:avLst/>
              </a:prstGeom>
              <a:blipFill>
                <a:blip r:embed="rId8"/>
                <a:stretch>
                  <a:fillRect l="-9524" r="-9524" b="-8696"/>
                </a:stretch>
              </a:blipFill>
            </p:spPr>
            <p:txBody>
              <a:bodyPr/>
              <a:lstStyle/>
              <a:p>
                <a:r>
                  <a:rPr lang="ko-Kore-KR" altLang="en-US">
                    <a:noFill/>
                  </a:rPr>
                  <a:t> </a:t>
                </a:r>
              </a:p>
            </p:txBody>
          </p:sp>
        </mc:Fallback>
      </mc:AlternateContent>
      <p:cxnSp>
        <p:nvCxnSpPr>
          <p:cNvPr id="27" name="직선 화살표 연결선 26">
            <a:extLst>
              <a:ext uri="{FF2B5EF4-FFF2-40B4-BE49-F238E27FC236}">
                <a16:creationId xmlns:a16="http://schemas.microsoft.com/office/drawing/2014/main" id="{CC2FA661-188C-9623-AA08-DFFA36C5CB16}"/>
              </a:ext>
            </a:extLst>
          </p:cNvPr>
          <p:cNvCxnSpPr>
            <a:cxnSpLocks/>
          </p:cNvCxnSpPr>
          <p:nvPr/>
        </p:nvCxnSpPr>
        <p:spPr>
          <a:xfrm>
            <a:off x="2823253" y="2448189"/>
            <a:ext cx="29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EC8BEAE3-C2D4-A1EE-8711-6815B1815F7A}"/>
              </a:ext>
            </a:extLst>
          </p:cNvPr>
          <p:cNvCxnSpPr>
            <a:cxnSpLocks/>
          </p:cNvCxnSpPr>
          <p:nvPr/>
        </p:nvCxnSpPr>
        <p:spPr>
          <a:xfrm>
            <a:off x="2762172" y="1662561"/>
            <a:ext cx="29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17B9893B-AE48-9681-F4F1-1EA58F5EE00B}"/>
                  </a:ext>
                </a:extLst>
              </p:cNvPr>
              <p:cNvSpPr txBox="1"/>
              <p:nvPr/>
            </p:nvSpPr>
            <p:spPr>
              <a:xfrm>
                <a:off x="3172030" y="1505783"/>
                <a:ext cx="2548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m:t>
                      </m:r>
                    </m:oMath>
                  </m:oMathPara>
                </a14:m>
                <a:endParaRPr kumimoji="1" lang="ko-Kore-KR" altLang="en-US" dirty="0"/>
              </a:p>
            </p:txBody>
          </p:sp>
        </mc:Choice>
        <mc:Fallback>
          <p:sp>
            <p:nvSpPr>
              <p:cNvPr id="35" name="TextBox 34">
                <a:extLst>
                  <a:ext uri="{FF2B5EF4-FFF2-40B4-BE49-F238E27FC236}">
                    <a16:creationId xmlns:a16="http://schemas.microsoft.com/office/drawing/2014/main" id="{17B9893B-AE48-9681-F4F1-1EA58F5EE00B}"/>
                  </a:ext>
                </a:extLst>
              </p:cNvPr>
              <p:cNvSpPr txBox="1">
                <a:spLocks noRot="1" noChangeAspect="1" noMove="1" noResize="1" noEditPoints="1" noAdjustHandles="1" noChangeArrowheads="1" noChangeShapeType="1" noTextEdit="1"/>
              </p:cNvSpPr>
              <p:nvPr/>
            </p:nvSpPr>
            <p:spPr>
              <a:xfrm>
                <a:off x="3172030" y="1505783"/>
                <a:ext cx="254878" cy="276999"/>
              </a:xfrm>
              <a:prstGeom prst="rect">
                <a:avLst/>
              </a:prstGeom>
              <a:blipFill>
                <a:blip r:embed="rId9"/>
                <a:stretch>
                  <a:fillRect l="-9524" r="-14286" b="-8696"/>
                </a:stretch>
              </a:blipFill>
            </p:spPr>
            <p:txBody>
              <a:bodyPr/>
              <a:lstStyle/>
              <a:p>
                <a:r>
                  <a:rPr lang="ko-Kore-KR" altLang="en-US">
                    <a:noFill/>
                  </a:rPr>
                  <a:t> </a:t>
                </a:r>
              </a:p>
            </p:txBody>
          </p:sp>
        </mc:Fallback>
      </mc:AlternateContent>
      <p:cxnSp>
        <p:nvCxnSpPr>
          <p:cNvPr id="36" name="직선 화살표 연결선 35">
            <a:extLst>
              <a:ext uri="{FF2B5EF4-FFF2-40B4-BE49-F238E27FC236}">
                <a16:creationId xmlns:a16="http://schemas.microsoft.com/office/drawing/2014/main" id="{055437F3-A9B4-4C46-176E-2F2B6966BAF7}"/>
              </a:ext>
            </a:extLst>
          </p:cNvPr>
          <p:cNvCxnSpPr>
            <a:cxnSpLocks/>
            <a:stCxn id="23" idx="0"/>
            <a:endCxn id="35" idx="2"/>
          </p:cNvCxnSpPr>
          <p:nvPr/>
        </p:nvCxnSpPr>
        <p:spPr>
          <a:xfrm flipV="1">
            <a:off x="3295461" y="1782782"/>
            <a:ext cx="4008" cy="54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13A93AC5-329D-AA62-2722-63FADA3A8596}"/>
              </a:ext>
            </a:extLst>
          </p:cNvPr>
          <p:cNvCxnSpPr>
            <a:cxnSpLocks/>
          </p:cNvCxnSpPr>
          <p:nvPr/>
        </p:nvCxnSpPr>
        <p:spPr>
          <a:xfrm>
            <a:off x="3528935" y="1662561"/>
            <a:ext cx="29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6F26D04-3ED0-5265-C293-E3A076DC0B87}"/>
              </a:ext>
            </a:extLst>
          </p:cNvPr>
          <p:cNvSpPr txBox="1"/>
          <p:nvPr/>
        </p:nvSpPr>
        <p:spPr>
          <a:xfrm>
            <a:off x="2875971" y="3724019"/>
            <a:ext cx="2200282" cy="646331"/>
          </a:xfrm>
          <a:prstGeom prst="rect">
            <a:avLst/>
          </a:prstGeom>
          <a:noFill/>
        </p:spPr>
        <p:txBody>
          <a:bodyPr wrap="none" rtlCol="0">
            <a:spAutoFit/>
          </a:bodyPr>
          <a:lstStyle/>
          <a:p>
            <a:r>
              <a:rPr kumimoji="1" lang="en-US" altLang="ko-Kore-KR" dirty="0"/>
              <a:t>Repar</a:t>
            </a:r>
            <a:r>
              <a:rPr kumimoji="1" lang="en-US" altLang="ko-KR" dirty="0"/>
              <a:t>ameterization</a:t>
            </a:r>
          </a:p>
          <a:p>
            <a:r>
              <a:rPr kumimoji="1" lang="en-US" altLang="ko-KR" dirty="0"/>
              <a:t>Trick</a:t>
            </a:r>
            <a:endParaRPr kumimoji="1" lang="ko-Kore-KR" altLang="en-US" dirty="0"/>
          </a:p>
        </p:txBody>
      </p:sp>
      <p:cxnSp>
        <p:nvCxnSpPr>
          <p:cNvPr id="44" name="구부러진 연결선[U] 43">
            <a:extLst>
              <a:ext uri="{FF2B5EF4-FFF2-40B4-BE49-F238E27FC236}">
                <a16:creationId xmlns:a16="http://schemas.microsoft.com/office/drawing/2014/main" id="{775660F8-F56F-0C74-B35F-90BE19BD4988}"/>
              </a:ext>
            </a:extLst>
          </p:cNvPr>
          <p:cNvCxnSpPr>
            <a:endCxn id="15" idx="2"/>
          </p:cNvCxnSpPr>
          <p:nvPr/>
        </p:nvCxnSpPr>
        <p:spPr>
          <a:xfrm rot="16200000" flipV="1">
            <a:off x="4114827" y="1844454"/>
            <a:ext cx="3124052" cy="30930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BBA124F-4914-CFA5-F672-7F876A52D80F}"/>
                  </a:ext>
                </a:extLst>
              </p:cNvPr>
              <p:cNvSpPr txBox="1"/>
              <p:nvPr/>
            </p:nvSpPr>
            <p:spPr>
              <a:xfrm>
                <a:off x="4130332" y="5030107"/>
                <a:ext cx="7329891" cy="92333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𝐷𝑖𝑠𝑠𝑒𝑐𝑡𝑖𝑛𝑔</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𝑡h𝑒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𝑂𝑏𝑗𝑒𝑐𝑡𝑖𝑣𝑒</m:t>
                      </m:r>
                      <m:r>
                        <a:rPr kumimoji="1" lang="en-US" altLang="ko-Kore-KR" b="0" i="1" smtClean="0">
                          <a:latin typeface="Cambria Math" panose="02040503050406030204" pitchFamily="18" charset="0"/>
                        </a:rPr>
                        <m:t> </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𝑑</m:t>
                          </m:r>
                        </m:e>
                        <m:sub>
                          <m:r>
                            <a:rPr kumimoji="1" lang="en-US" altLang="ko-Kore-KR" b="0" i="1" smtClean="0">
                              <a:latin typeface="Cambria Math" panose="02040503050406030204" pitchFamily="18" charset="0"/>
                            </a:rPr>
                            <m:t>𝐾𝐿</m:t>
                          </m:r>
                        </m:sub>
                      </m:sSub>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𝑄</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d>
                        <m:dPr>
                          <m:begChr m:val="|"/>
                          <m:endChr m:val="]"/>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e>
                      </m:d>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𝑚𝑎𝑘𝑒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𝑄</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𝑓𝑜𝑙𝑙𝑜𝑤</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 </m:t>
                      </m:r>
                    </m:oMath>
                  </m:oMathPara>
                </a14:m>
                <a:endParaRPr kumimoji="1" lang="en-US" altLang="ko-Kore-KR"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𝑙𝑒𝑡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𝑖𝑠</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𝑁</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0,1</m:t>
                          </m:r>
                        </m:e>
                      </m:d>
                      <m:r>
                        <a:rPr kumimoji="1" lang="en-US" altLang="ko-Kore-KR" b="0" i="1" smtClean="0">
                          <a:latin typeface="Cambria Math" panose="02040503050406030204" pitchFamily="18" charset="0"/>
                        </a:rPr>
                        <m:t> </m:t>
                      </m:r>
                    </m:oMath>
                  </m:oMathPara>
                </a14:m>
                <a:endParaRPr kumimoji="1" lang="en-US" altLang="ko-Kore-KR"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𝑟𝑒𝑠𝑢𝑙𝑡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𝑄</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𝑓𝑜𝑙𝑙𝑜𝑤</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𝑁</m:t>
                      </m:r>
                      <m:r>
                        <a:rPr kumimoji="1" lang="en-US" altLang="ko-Kore-KR" b="0" i="1" smtClean="0">
                          <a:latin typeface="Cambria Math" panose="02040503050406030204" pitchFamily="18" charset="0"/>
                        </a:rPr>
                        <m:t>(0,1)</m:t>
                      </m:r>
                    </m:oMath>
                  </m:oMathPara>
                </a14:m>
                <a:endParaRPr kumimoji="1" lang="ko-Kore-KR" altLang="en-US" dirty="0"/>
              </a:p>
            </p:txBody>
          </p:sp>
        </mc:Choice>
        <mc:Fallback>
          <p:sp>
            <p:nvSpPr>
              <p:cNvPr id="45" name="TextBox 44">
                <a:extLst>
                  <a:ext uri="{FF2B5EF4-FFF2-40B4-BE49-F238E27FC236}">
                    <a16:creationId xmlns:a16="http://schemas.microsoft.com/office/drawing/2014/main" id="{BBBA124F-4914-CFA5-F672-7F876A52D80F}"/>
                  </a:ext>
                </a:extLst>
              </p:cNvPr>
              <p:cNvSpPr txBox="1">
                <a:spLocks noRot="1" noChangeAspect="1" noMove="1" noResize="1" noEditPoints="1" noAdjustHandles="1" noChangeArrowheads="1" noChangeShapeType="1" noTextEdit="1"/>
              </p:cNvSpPr>
              <p:nvPr/>
            </p:nvSpPr>
            <p:spPr>
              <a:xfrm>
                <a:off x="4130332" y="5030107"/>
                <a:ext cx="7329891" cy="923330"/>
              </a:xfrm>
              <a:prstGeom prst="rect">
                <a:avLst/>
              </a:prstGeom>
              <a:blipFill>
                <a:blip r:embed="rId10"/>
                <a:stretch>
                  <a:fillRect b="-6849"/>
                </a:stretch>
              </a:blipFill>
            </p:spPr>
            <p:txBody>
              <a:bodyPr/>
              <a:lstStyle/>
              <a:p>
                <a:r>
                  <a:rPr lang="ko-Kore-KR" altLang="en-US">
                    <a:noFill/>
                  </a:rPr>
                  <a:t> </a:t>
                </a:r>
              </a:p>
            </p:txBody>
          </p:sp>
        </mc:Fallback>
      </mc:AlternateContent>
      <p:cxnSp>
        <p:nvCxnSpPr>
          <p:cNvPr id="49" name="직선 화살표 연결선 48">
            <a:extLst>
              <a:ext uri="{FF2B5EF4-FFF2-40B4-BE49-F238E27FC236}">
                <a16:creationId xmlns:a16="http://schemas.microsoft.com/office/drawing/2014/main" id="{62DEDE0C-976F-2F93-4BC0-78EF4F0C5DD7}"/>
              </a:ext>
            </a:extLst>
          </p:cNvPr>
          <p:cNvCxnSpPr/>
          <p:nvPr/>
        </p:nvCxnSpPr>
        <p:spPr>
          <a:xfrm>
            <a:off x="492573" y="1058539"/>
            <a:ext cx="6654600" cy="0"/>
          </a:xfrm>
          <a:prstGeom prst="straightConnector1">
            <a:avLst/>
          </a:prstGeom>
          <a:ln w="31750" cap="flat" cmpd="sng" algn="ctr">
            <a:solidFill>
              <a:srgbClr val="FF6B6B"/>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0" name="TextBox 49">
            <a:extLst>
              <a:ext uri="{FF2B5EF4-FFF2-40B4-BE49-F238E27FC236}">
                <a16:creationId xmlns:a16="http://schemas.microsoft.com/office/drawing/2014/main" id="{535E16A1-560F-DC6F-868D-344859D03C53}"/>
              </a:ext>
            </a:extLst>
          </p:cNvPr>
          <p:cNvSpPr txBox="1"/>
          <p:nvPr/>
        </p:nvSpPr>
        <p:spPr>
          <a:xfrm>
            <a:off x="3283171" y="1005798"/>
            <a:ext cx="984565" cy="369332"/>
          </a:xfrm>
          <a:prstGeom prst="rect">
            <a:avLst/>
          </a:prstGeom>
          <a:noFill/>
        </p:spPr>
        <p:txBody>
          <a:bodyPr wrap="none" rtlCol="0">
            <a:spAutoFit/>
          </a:bodyPr>
          <a:lstStyle/>
          <a:p>
            <a:r>
              <a:rPr kumimoji="1" lang="en-US" altLang="ko-Kore-KR" dirty="0"/>
              <a:t>training</a:t>
            </a:r>
            <a:endParaRPr kumimoji="1" lang="ko-Kore-KR" altLang="en-US" dirty="0"/>
          </a:p>
        </p:txBody>
      </p:sp>
      <p:sp>
        <p:nvSpPr>
          <p:cNvPr id="53" name="모서리가 둥근 직사각형 52">
            <a:extLst>
              <a:ext uri="{FF2B5EF4-FFF2-40B4-BE49-F238E27FC236}">
                <a16:creationId xmlns:a16="http://schemas.microsoft.com/office/drawing/2014/main" id="{7A7E1BA8-4A59-73D3-0AFE-23CC05AE4758}"/>
              </a:ext>
            </a:extLst>
          </p:cNvPr>
          <p:cNvSpPr/>
          <p:nvPr/>
        </p:nvSpPr>
        <p:spPr>
          <a:xfrm>
            <a:off x="0" y="1806332"/>
            <a:ext cx="492573" cy="1150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2342989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2AD0A-B00A-925B-9667-4C5B0BF27FDC}"/>
              </a:ext>
            </a:extLst>
          </p:cNvPr>
          <p:cNvSpPr>
            <a:spLocks noGrp="1"/>
          </p:cNvSpPr>
          <p:nvPr>
            <p:ph type="title"/>
          </p:nvPr>
        </p:nvSpPr>
        <p:spPr/>
        <p:txBody>
          <a:bodyPr/>
          <a:lstStyle/>
          <a:p>
            <a:r>
              <a:rPr kumimoji="1" lang="en-US" altLang="ko-Kore-KR" dirty="0"/>
              <a:t>Variational Autoencoders</a:t>
            </a:r>
            <a:endParaRPr kumimoji="1" lang="ko-Kore-KR" altLang="en-US" dirty="0"/>
          </a:p>
        </p:txBody>
      </p:sp>
      <p:sp>
        <p:nvSpPr>
          <p:cNvPr id="3" name="내용 개체 틀 2">
            <a:extLst>
              <a:ext uri="{FF2B5EF4-FFF2-40B4-BE49-F238E27FC236}">
                <a16:creationId xmlns:a16="http://schemas.microsoft.com/office/drawing/2014/main" id="{C235666F-08A2-1C3A-3709-257213BB04EE}"/>
              </a:ext>
            </a:extLst>
          </p:cNvPr>
          <p:cNvSpPr>
            <a:spLocks noGrp="1"/>
          </p:cNvSpPr>
          <p:nvPr>
            <p:ph idx="1"/>
          </p:nvPr>
        </p:nvSpPr>
        <p:spPr/>
        <p:txBody>
          <a:bodyPr>
            <a:normAutofit/>
          </a:bodyPr>
          <a:lstStyle/>
          <a:p>
            <a:r>
              <a:rPr kumimoji="1" lang="en-US" altLang="ko-Kore-KR" sz="2400" dirty="0"/>
              <a:t>Probabilistic spin to traditional autoencoders -&gt; allows generating data</a:t>
            </a:r>
          </a:p>
          <a:p>
            <a:r>
              <a:rPr kumimoji="1" lang="en-US" altLang="ko-Kore-KR" sz="2400" dirty="0"/>
              <a:t>Defines an intractable density -&gt; derive and optimize a (variational) lower bound</a:t>
            </a:r>
          </a:p>
          <a:p>
            <a:r>
              <a:rPr kumimoji="1" lang="en-US" altLang="ko-Kore-KR" sz="2400" dirty="0"/>
              <a:t>Pros:</a:t>
            </a:r>
          </a:p>
          <a:p>
            <a:pPr lvl="1"/>
            <a:r>
              <a:rPr kumimoji="1" lang="en-US" altLang="ko-Kore-KR" sz="2000" dirty="0"/>
              <a:t>Principled approach to generative models</a:t>
            </a:r>
            <a:endParaRPr kumimoji="1" lang="en-US" altLang="ko-Kore-KR" sz="1600" dirty="0"/>
          </a:p>
          <a:p>
            <a:pPr lvl="1"/>
            <a:r>
              <a:rPr kumimoji="1" lang="en-US" altLang="ko-Kore-KR" sz="1600" dirty="0"/>
              <a:t>Allows inference of q(</a:t>
            </a:r>
            <a:r>
              <a:rPr kumimoji="1" lang="en-US" altLang="ko-Kore-KR" sz="1600" dirty="0" err="1"/>
              <a:t>z|x</a:t>
            </a:r>
            <a:r>
              <a:rPr kumimoji="1" lang="en-US" altLang="ko-Kore-KR" sz="1600" dirty="0"/>
              <a:t>), can be useful feature representation for other tasks</a:t>
            </a:r>
          </a:p>
          <a:p>
            <a:r>
              <a:rPr kumimoji="1" lang="en-US" altLang="ko-Kore-KR" sz="2400" dirty="0"/>
              <a:t>Cons:</a:t>
            </a:r>
          </a:p>
          <a:p>
            <a:pPr lvl="1"/>
            <a:r>
              <a:rPr kumimoji="1" lang="en-US" altLang="ko-Kore-KR" sz="2000" dirty="0"/>
              <a:t>Maximizes lower bound of likelihood : okay, but not as good evaluation as </a:t>
            </a:r>
            <a:r>
              <a:rPr kumimoji="1" lang="en-US" altLang="ko-Kore-KR" sz="2000" dirty="0" err="1"/>
              <a:t>PixelRNN</a:t>
            </a:r>
            <a:r>
              <a:rPr kumimoji="1" lang="en-US" altLang="ko-Kore-KR" sz="2000" dirty="0"/>
              <a:t>/</a:t>
            </a:r>
            <a:r>
              <a:rPr kumimoji="1" lang="en-US" altLang="ko-Kore-KR" sz="2000" dirty="0" err="1"/>
              <a:t>PixelCNN</a:t>
            </a:r>
            <a:endParaRPr kumimoji="1" lang="en-US" altLang="ko-Kore-KR" sz="2000" dirty="0"/>
          </a:p>
          <a:p>
            <a:pPr lvl="1"/>
            <a:r>
              <a:rPr kumimoji="1" lang="en-US" altLang="ko-Kore-KR" sz="2000" dirty="0"/>
              <a:t>Samples blurrier and lower quality compared to state-of-the-art (GANs)</a:t>
            </a:r>
          </a:p>
          <a:p>
            <a:pPr marL="457200" lvl="1" indent="0">
              <a:buNone/>
            </a:pPr>
            <a:endParaRPr kumimoji="1" lang="en-US" altLang="ko-Kore-KR" sz="2000" dirty="0"/>
          </a:p>
        </p:txBody>
      </p:sp>
    </p:spTree>
    <p:extLst>
      <p:ext uri="{BB962C8B-B14F-4D97-AF65-F5344CB8AC3E}">
        <p14:creationId xmlns:p14="http://schemas.microsoft.com/office/powerpoint/2010/main" val="1521839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61DCB6-A6B1-B7EF-712E-DAA8791A96B6}"/>
              </a:ext>
            </a:extLst>
          </p:cNvPr>
          <p:cNvSpPr>
            <a:spLocks noGrp="1"/>
          </p:cNvSpPr>
          <p:nvPr>
            <p:ph type="title"/>
          </p:nvPr>
        </p:nvSpPr>
        <p:spPr/>
        <p:txBody>
          <a:bodyPr/>
          <a:lstStyle/>
          <a:p>
            <a:r>
              <a:rPr kumimoji="1" lang="en-US" altLang="ko-Kore-KR" dirty="0"/>
              <a:t>references</a:t>
            </a:r>
            <a:endParaRPr kumimoji="1" lang="ko-Kore-KR" altLang="en-US" dirty="0"/>
          </a:p>
        </p:txBody>
      </p:sp>
      <p:sp>
        <p:nvSpPr>
          <p:cNvPr id="3" name="내용 개체 틀 2">
            <a:extLst>
              <a:ext uri="{FF2B5EF4-FFF2-40B4-BE49-F238E27FC236}">
                <a16:creationId xmlns:a16="http://schemas.microsoft.com/office/drawing/2014/main" id="{F13DE505-DE08-4349-2F2F-E2148C63A093}"/>
              </a:ext>
            </a:extLst>
          </p:cNvPr>
          <p:cNvSpPr>
            <a:spLocks noGrp="1"/>
          </p:cNvSpPr>
          <p:nvPr>
            <p:ph idx="1"/>
          </p:nvPr>
        </p:nvSpPr>
        <p:spPr/>
        <p:txBody>
          <a:bodyPr>
            <a:normAutofit/>
          </a:bodyPr>
          <a:lstStyle/>
          <a:p>
            <a:r>
              <a:rPr kumimoji="1" lang="en" altLang="ko-Kore-KR" sz="2000" dirty="0">
                <a:hlinkClick r:id="rId2"/>
              </a:rPr>
              <a:t>https://www.youtube.com/watch?v=5WoItGTWV54&amp;t=2175s</a:t>
            </a:r>
            <a:r>
              <a:rPr kumimoji="1" lang="en" altLang="ko-Kore-KR" sz="2000" dirty="0"/>
              <a:t>  </a:t>
            </a:r>
          </a:p>
          <a:p>
            <a:pPr lvl="1"/>
            <a:r>
              <a:rPr kumimoji="1" lang="en" altLang="ko-Kore-KR" sz="1800" dirty="0">
                <a:hlinkClick r:id="rId3"/>
              </a:rPr>
              <a:t>http://cs231n.stanford.edu/slides/2019/cs231n_2019_lecture11.pdf</a:t>
            </a:r>
            <a:r>
              <a:rPr kumimoji="1" lang="en" altLang="ko-Kore-KR" sz="1800" dirty="0"/>
              <a:t> </a:t>
            </a:r>
          </a:p>
          <a:p>
            <a:r>
              <a:rPr kumimoji="1" lang="en" altLang="ko-Kore-KR" sz="2000" dirty="0">
                <a:hlinkClick r:id="rId4"/>
              </a:rPr>
              <a:t>https://youtu.be/GbCAwVVKaHY</a:t>
            </a:r>
            <a:r>
              <a:rPr kumimoji="1" lang="en" altLang="ko-Kore-KR" sz="2000" dirty="0"/>
              <a:t> :</a:t>
            </a:r>
            <a:r>
              <a:rPr kumimoji="1" lang="en-US" altLang="ko-Kore-KR" sz="2000" dirty="0"/>
              <a:t> </a:t>
            </a:r>
            <a:r>
              <a:rPr kumimoji="1" lang="en-US" altLang="ko-Kore-KR" sz="2000" dirty="0" err="1"/>
              <a:t>reparam</a:t>
            </a:r>
            <a:r>
              <a:rPr kumimoji="1" lang="en-US" altLang="ko-Kore-KR" sz="2000" dirty="0"/>
              <a:t> trick</a:t>
            </a:r>
          </a:p>
          <a:p>
            <a:r>
              <a:rPr kumimoji="1" lang="en" altLang="ko-Kore-KR" sz="2000" dirty="0">
                <a:hlinkClick r:id="rId5"/>
              </a:rPr>
              <a:t>https://www.oliviergibaru.org/courses/ML_VAE.html#VAE2</a:t>
            </a:r>
            <a:r>
              <a:rPr kumimoji="1" lang="en" altLang="ko-Kore-KR" sz="2000" dirty="0"/>
              <a:t> :Dissecting the objective</a:t>
            </a:r>
          </a:p>
          <a:p>
            <a:r>
              <a:rPr kumimoji="1" lang="en" altLang="ko-Kore-KR" sz="2000" dirty="0" err="1"/>
              <a:t>C.Doersch</a:t>
            </a:r>
            <a:r>
              <a:rPr kumimoji="1" lang="en" altLang="ko-Kore-KR" sz="2000" dirty="0"/>
              <a:t>, “Tutorial on Variational Autoencoder,” arXiv:1606.05908v2 [</a:t>
            </a:r>
            <a:r>
              <a:rPr kumimoji="1" lang="en" altLang="ko-Kore-KR" sz="2000" dirty="0" err="1"/>
              <a:t>stat.ML</a:t>
            </a:r>
            <a:r>
              <a:rPr kumimoji="1" lang="en" altLang="ko-Kore-KR" sz="2000" dirty="0"/>
              <a:t>], 13 August 2016</a:t>
            </a:r>
          </a:p>
          <a:p>
            <a:r>
              <a:rPr kumimoji="1" lang="en" altLang="ko-Kore-KR" sz="2000" dirty="0">
                <a:hlinkClick r:id="rId6"/>
              </a:rPr>
              <a:t>https://wiseodd.github.io/techblog/2016/12/10/variational-autoencoder/</a:t>
            </a:r>
            <a:endParaRPr kumimoji="1" lang="en" altLang="ko-Kore-KR" sz="2000" dirty="0"/>
          </a:p>
        </p:txBody>
      </p:sp>
    </p:spTree>
    <p:extLst>
      <p:ext uri="{BB962C8B-B14F-4D97-AF65-F5344CB8AC3E}">
        <p14:creationId xmlns:p14="http://schemas.microsoft.com/office/powerpoint/2010/main" val="4103530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C66B7C-1F64-D055-D78B-5B2AE15BF4DB}"/>
              </a:ext>
            </a:extLst>
          </p:cNvPr>
          <p:cNvSpPr>
            <a:spLocks noGrp="1"/>
          </p:cNvSpPr>
          <p:nvPr>
            <p:ph type="title"/>
          </p:nvPr>
        </p:nvSpPr>
        <p:spPr/>
        <p:txBody>
          <a:bodyPr/>
          <a:lstStyle/>
          <a:p>
            <a:r>
              <a:rPr kumimoji="1" lang="ko-Kore-KR" altLang="en-US" dirty="0"/>
              <a:t>감사합니다</a:t>
            </a:r>
            <a:r>
              <a:rPr kumimoji="1" lang="en-US" altLang="ko-Kore-KR" dirty="0"/>
              <a:t>.</a:t>
            </a:r>
            <a:endParaRPr kumimoji="1" lang="ko-Kore-KR" altLang="en-US" dirty="0"/>
          </a:p>
        </p:txBody>
      </p:sp>
      <p:sp>
        <p:nvSpPr>
          <p:cNvPr id="3" name="내용 개체 틀 2">
            <a:extLst>
              <a:ext uri="{FF2B5EF4-FFF2-40B4-BE49-F238E27FC236}">
                <a16:creationId xmlns:a16="http://schemas.microsoft.com/office/drawing/2014/main" id="{FD38ECEA-F66A-9C4C-21FE-0AA2102B3D42}"/>
              </a:ext>
            </a:extLst>
          </p:cNvPr>
          <p:cNvSpPr>
            <a:spLocks noGrp="1"/>
          </p:cNvSpPr>
          <p:nvPr>
            <p:ph idx="1"/>
          </p:nvPr>
        </p:nvSpPr>
        <p:spPr/>
        <p:txBody>
          <a:bodyPr/>
          <a:lstStyle/>
          <a:p>
            <a:endParaRPr kumimoji="1" lang="ko-Kore-KR" altLang="en-US" dirty="0"/>
          </a:p>
        </p:txBody>
      </p:sp>
    </p:spTree>
    <p:extLst>
      <p:ext uri="{BB962C8B-B14F-4D97-AF65-F5344CB8AC3E}">
        <p14:creationId xmlns:p14="http://schemas.microsoft.com/office/powerpoint/2010/main" val="384729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7" name="그림 6">
            <a:extLst>
              <a:ext uri="{FF2B5EF4-FFF2-40B4-BE49-F238E27FC236}">
                <a16:creationId xmlns:a16="http://schemas.microsoft.com/office/drawing/2014/main" id="{1432447D-4A5D-D666-BF30-D1D4B0731EDF}"/>
              </a:ext>
            </a:extLst>
          </p:cNvPr>
          <p:cNvPicPr>
            <a:picLocks noChangeAspect="1"/>
          </p:cNvPicPr>
          <p:nvPr/>
        </p:nvPicPr>
        <p:blipFill>
          <a:blip r:embed="rId3"/>
          <a:stretch>
            <a:fillRect/>
          </a:stretch>
        </p:blipFill>
        <p:spPr>
          <a:xfrm>
            <a:off x="2040636" y="3357166"/>
            <a:ext cx="7772400" cy="2562446"/>
          </a:xfrm>
          <a:prstGeom prst="rect">
            <a:avLst/>
          </a:prstGeom>
        </p:spPr>
      </p:pic>
    </p:spTree>
    <p:extLst>
      <p:ext uri="{BB962C8B-B14F-4D97-AF65-F5344CB8AC3E}">
        <p14:creationId xmlns:p14="http://schemas.microsoft.com/office/powerpoint/2010/main" val="3893641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58D3D7-5987-EAE6-1EC0-FAC0A89DC992}"/>
              </a:ext>
            </a:extLst>
          </p:cNvPr>
          <p:cNvSpPr>
            <a:spLocks noGrp="1"/>
          </p:cNvSpPr>
          <p:nvPr>
            <p:ph type="title"/>
          </p:nvPr>
        </p:nvSpPr>
        <p:spPr/>
        <p:txBody>
          <a:bodyPr/>
          <a:lstStyle/>
          <a:p>
            <a:r>
              <a:rPr kumimoji="1" lang="en-US" altLang="ko-Kore-KR" dirty="0"/>
              <a:t>appendix</a:t>
            </a:r>
            <a:endParaRPr kumimoji="1" lang="ko-Kore-KR" altLang="en-US" dirty="0"/>
          </a:p>
        </p:txBody>
      </p:sp>
      <p:sp>
        <p:nvSpPr>
          <p:cNvPr id="3" name="내용 개체 틀 2">
            <a:extLst>
              <a:ext uri="{FF2B5EF4-FFF2-40B4-BE49-F238E27FC236}">
                <a16:creationId xmlns:a16="http://schemas.microsoft.com/office/drawing/2014/main" id="{21F6111D-D2DE-78FC-9D97-7385DBE6A1E0}"/>
              </a:ext>
            </a:extLst>
          </p:cNvPr>
          <p:cNvSpPr>
            <a:spLocks noGrp="1"/>
          </p:cNvSpPr>
          <p:nvPr>
            <p:ph idx="1"/>
          </p:nvPr>
        </p:nvSpPr>
        <p:spPr/>
        <p:txBody>
          <a:bodyPr/>
          <a:lstStyle/>
          <a:p>
            <a:r>
              <a:rPr kumimoji="1" lang="en-US" altLang="ko-Kore-KR" dirty="0"/>
              <a:t>How to make VAE using KERAS</a:t>
            </a:r>
            <a:endParaRPr kumimoji="1" lang="ko-Kore-KR" altLang="en-US" dirty="0"/>
          </a:p>
        </p:txBody>
      </p:sp>
    </p:spTree>
    <p:extLst>
      <p:ext uri="{BB962C8B-B14F-4D97-AF65-F5344CB8AC3E}">
        <p14:creationId xmlns:p14="http://schemas.microsoft.com/office/powerpoint/2010/main" val="3115719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54C61-8208-6763-608A-BC18B314B442}"/>
              </a:ext>
            </a:extLst>
          </p:cNvPr>
          <p:cNvSpPr>
            <a:spLocks noGrp="1"/>
          </p:cNvSpPr>
          <p:nvPr>
            <p:ph type="title"/>
          </p:nvPr>
        </p:nvSpPr>
        <p:spPr/>
        <p:txBody>
          <a:bodyPr/>
          <a:lstStyle/>
          <a:p>
            <a:r>
              <a:rPr kumimoji="1" lang="en-US" altLang="ko-Kore-KR" dirty="0"/>
              <a:t>Encoder Net : Q(</a:t>
            </a:r>
            <a:r>
              <a:rPr kumimoji="1" lang="en-US" altLang="ko-Kore-KR" dirty="0" err="1"/>
              <a:t>z|X</a:t>
            </a:r>
            <a:r>
              <a:rPr kumimoji="1" lang="en-US" altLang="ko-Kore-KR" dirty="0"/>
              <a:t>)</a:t>
            </a:r>
            <a:endParaRPr kumimoji="1" lang="ko-Kore-KR" altLang="en-US" dirty="0"/>
          </a:p>
        </p:txBody>
      </p:sp>
      <p:sp>
        <p:nvSpPr>
          <p:cNvPr id="8" name="내용 개체 틀 7">
            <a:extLst>
              <a:ext uri="{FF2B5EF4-FFF2-40B4-BE49-F238E27FC236}">
                <a16:creationId xmlns:a16="http://schemas.microsoft.com/office/drawing/2014/main" id="{2C0138CA-83CD-81AD-E548-0C6485BED399}"/>
              </a:ext>
            </a:extLst>
          </p:cNvPr>
          <p:cNvSpPr>
            <a:spLocks noGrp="1"/>
          </p:cNvSpPr>
          <p:nvPr>
            <p:ph idx="1"/>
          </p:nvPr>
        </p:nvSpPr>
        <p:spPr/>
        <p:txBody>
          <a:bodyPr/>
          <a:lstStyle/>
          <a:p>
            <a:endParaRPr lang="ko-Kore-KR" altLang="en-US"/>
          </a:p>
        </p:txBody>
      </p:sp>
      <p:pic>
        <p:nvPicPr>
          <p:cNvPr id="9" name="그림 8">
            <a:extLst>
              <a:ext uri="{FF2B5EF4-FFF2-40B4-BE49-F238E27FC236}">
                <a16:creationId xmlns:a16="http://schemas.microsoft.com/office/drawing/2014/main" id="{7CEEAB8B-D4CF-7505-58C4-D0A21DD9A4C6}"/>
              </a:ext>
            </a:extLst>
          </p:cNvPr>
          <p:cNvPicPr>
            <a:picLocks noChangeAspect="1"/>
          </p:cNvPicPr>
          <p:nvPr/>
        </p:nvPicPr>
        <p:blipFill>
          <a:blip r:embed="rId3"/>
          <a:stretch>
            <a:fillRect/>
          </a:stretch>
        </p:blipFill>
        <p:spPr>
          <a:xfrm>
            <a:off x="643466" y="1431131"/>
            <a:ext cx="5981700" cy="4533900"/>
          </a:xfrm>
          <a:prstGeom prst="rect">
            <a:avLst/>
          </a:prstGeom>
        </p:spPr>
      </p:pic>
      <p:pic>
        <p:nvPicPr>
          <p:cNvPr id="14" name="그림 13">
            <a:extLst>
              <a:ext uri="{FF2B5EF4-FFF2-40B4-BE49-F238E27FC236}">
                <a16:creationId xmlns:a16="http://schemas.microsoft.com/office/drawing/2014/main" id="{E1084F55-0EB8-8911-D416-6D221C6201F7}"/>
              </a:ext>
            </a:extLst>
          </p:cNvPr>
          <p:cNvPicPr>
            <a:picLocks noChangeAspect="1"/>
          </p:cNvPicPr>
          <p:nvPr/>
        </p:nvPicPr>
        <p:blipFill>
          <a:blip r:embed="rId4"/>
          <a:stretch>
            <a:fillRect/>
          </a:stretch>
        </p:blipFill>
        <p:spPr>
          <a:xfrm>
            <a:off x="5577720" y="4381897"/>
            <a:ext cx="6223000" cy="1689100"/>
          </a:xfrm>
          <a:prstGeom prst="rect">
            <a:avLst/>
          </a:prstGeom>
        </p:spPr>
      </p:pic>
      <p:pic>
        <p:nvPicPr>
          <p:cNvPr id="12289" name="Picture 1" descr="page19image58711984">
            <a:extLst>
              <a:ext uri="{FF2B5EF4-FFF2-40B4-BE49-F238E27FC236}">
                <a16:creationId xmlns:a16="http://schemas.microsoft.com/office/drawing/2014/main" id="{896294A7-0668-D3C6-643B-E1156217A9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800" y="952897"/>
            <a:ext cx="3378200" cy="3429000"/>
          </a:xfrm>
          <a:prstGeom prst="rect">
            <a:avLst/>
          </a:prstGeom>
          <a:noFill/>
          <a:extLst>
            <a:ext uri="{909E8E84-426E-40DD-AFC4-6F175D3DCCD1}">
              <a14:hiddenFill xmlns:a14="http://schemas.microsoft.com/office/drawing/2010/main">
                <a:solidFill>
                  <a:srgbClr val="FFFFFF"/>
                </a:solidFill>
              </a14:hiddenFill>
            </a:ext>
          </a:extLst>
        </p:spPr>
      </p:pic>
      <p:sp>
        <p:nvSpPr>
          <p:cNvPr id="15" name="액자 14">
            <a:extLst>
              <a:ext uri="{FF2B5EF4-FFF2-40B4-BE49-F238E27FC236}">
                <a16:creationId xmlns:a16="http://schemas.microsoft.com/office/drawing/2014/main" id="{223DBC6F-97F2-3537-F134-4912D2F3A561}"/>
              </a:ext>
            </a:extLst>
          </p:cNvPr>
          <p:cNvSpPr/>
          <p:nvPr/>
        </p:nvSpPr>
        <p:spPr>
          <a:xfrm>
            <a:off x="5564841" y="4275931"/>
            <a:ext cx="5981700" cy="1150938"/>
          </a:xfrm>
          <a:prstGeom prst="frame">
            <a:avLst>
              <a:gd name="adj1" fmla="val 5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Tree>
    <p:extLst>
      <p:ext uri="{BB962C8B-B14F-4D97-AF65-F5344CB8AC3E}">
        <p14:creationId xmlns:p14="http://schemas.microsoft.com/office/powerpoint/2010/main" val="3442056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page20image58284960">
            <a:extLst>
              <a:ext uri="{FF2B5EF4-FFF2-40B4-BE49-F238E27FC236}">
                <a16:creationId xmlns:a16="http://schemas.microsoft.com/office/drawing/2014/main" id="{63F24487-DE69-E29D-9F36-4761B45BE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1036"/>
            <a:ext cx="33274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33DF0BE6-5201-A751-F2E1-EF6AE49E283A}"/>
              </a:ext>
            </a:extLst>
          </p:cNvPr>
          <p:cNvSpPr>
            <a:spLocks noGrp="1"/>
          </p:cNvSpPr>
          <p:nvPr>
            <p:ph type="title"/>
          </p:nvPr>
        </p:nvSpPr>
        <p:spPr/>
        <p:txBody>
          <a:bodyPr/>
          <a:lstStyle/>
          <a:p>
            <a:r>
              <a:rPr kumimoji="1" lang="en-US" altLang="ko-Kore-KR" dirty="0"/>
              <a:t>Decoder Net : P(</a:t>
            </a:r>
            <a:r>
              <a:rPr kumimoji="1" lang="en-US" altLang="ko-Kore-KR" dirty="0" err="1"/>
              <a:t>X|z</a:t>
            </a:r>
            <a:r>
              <a:rPr kumimoji="1" lang="en-US" altLang="ko-Kore-KR" dirty="0"/>
              <a:t>)</a:t>
            </a:r>
            <a:endParaRPr kumimoji="1" lang="ko-Kore-KR" altLang="en-US" dirty="0"/>
          </a:p>
        </p:txBody>
      </p:sp>
      <p:sp>
        <p:nvSpPr>
          <p:cNvPr id="3" name="내용 개체 틀 2">
            <a:extLst>
              <a:ext uri="{FF2B5EF4-FFF2-40B4-BE49-F238E27FC236}">
                <a16:creationId xmlns:a16="http://schemas.microsoft.com/office/drawing/2014/main" id="{9FA485F2-4331-DB6D-A5BD-97B9B3ED3CAC}"/>
              </a:ext>
            </a:extLst>
          </p:cNvPr>
          <p:cNvSpPr>
            <a:spLocks noGrp="1"/>
          </p:cNvSpPr>
          <p:nvPr>
            <p:ph idx="1"/>
          </p:nvPr>
        </p:nvSpPr>
        <p:spPr/>
        <p:txBody>
          <a:bodyPr/>
          <a:lstStyle/>
          <a:p>
            <a:endParaRPr kumimoji="1" lang="ko-Kore-KR" altLang="en-US" dirty="0"/>
          </a:p>
        </p:txBody>
      </p:sp>
      <p:pic>
        <p:nvPicPr>
          <p:cNvPr id="6" name="그림 5">
            <a:extLst>
              <a:ext uri="{FF2B5EF4-FFF2-40B4-BE49-F238E27FC236}">
                <a16:creationId xmlns:a16="http://schemas.microsoft.com/office/drawing/2014/main" id="{6A7F3E94-79E3-4B61-0DCA-EF61201ACD99}"/>
              </a:ext>
            </a:extLst>
          </p:cNvPr>
          <p:cNvPicPr>
            <a:picLocks noChangeAspect="1"/>
          </p:cNvPicPr>
          <p:nvPr/>
        </p:nvPicPr>
        <p:blipFill>
          <a:blip r:embed="rId4"/>
          <a:stretch>
            <a:fillRect/>
          </a:stretch>
        </p:blipFill>
        <p:spPr>
          <a:xfrm>
            <a:off x="2286986" y="3693460"/>
            <a:ext cx="9513734" cy="2483504"/>
          </a:xfrm>
          <a:prstGeom prst="rect">
            <a:avLst/>
          </a:prstGeom>
        </p:spPr>
      </p:pic>
      <p:pic>
        <p:nvPicPr>
          <p:cNvPr id="7" name="그림 6">
            <a:extLst>
              <a:ext uri="{FF2B5EF4-FFF2-40B4-BE49-F238E27FC236}">
                <a16:creationId xmlns:a16="http://schemas.microsoft.com/office/drawing/2014/main" id="{381472DD-4272-D5EB-C2AD-DEBED8FB8C87}"/>
              </a:ext>
            </a:extLst>
          </p:cNvPr>
          <p:cNvPicPr>
            <a:picLocks noChangeAspect="1"/>
          </p:cNvPicPr>
          <p:nvPr/>
        </p:nvPicPr>
        <p:blipFill>
          <a:blip r:embed="rId5"/>
          <a:stretch>
            <a:fillRect/>
          </a:stretch>
        </p:blipFill>
        <p:spPr>
          <a:xfrm>
            <a:off x="6898520" y="1219199"/>
            <a:ext cx="4902200" cy="1257300"/>
          </a:xfrm>
          <a:prstGeom prst="rect">
            <a:avLst/>
          </a:prstGeom>
        </p:spPr>
      </p:pic>
      <p:sp>
        <p:nvSpPr>
          <p:cNvPr id="8" name="직사각형 7">
            <a:extLst>
              <a:ext uri="{FF2B5EF4-FFF2-40B4-BE49-F238E27FC236}">
                <a16:creationId xmlns:a16="http://schemas.microsoft.com/office/drawing/2014/main" id="{275AE7E8-BB78-9AA0-3B56-9F5C688931F1}"/>
              </a:ext>
            </a:extLst>
          </p:cNvPr>
          <p:cNvSpPr/>
          <p:nvPr/>
        </p:nvSpPr>
        <p:spPr>
          <a:xfrm>
            <a:off x="8606118" y="2664619"/>
            <a:ext cx="3194602" cy="1028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ore-KR" sz="1400" dirty="0">
                <a:solidFill>
                  <a:schemeClr val="bg1"/>
                </a:solidFill>
                <a:effectLst/>
              </a:rPr>
              <a:t>Final </a:t>
            </a:r>
            <a:r>
              <a:rPr lang="en" altLang="ko-Kore-KR" sz="1400" dirty="0" err="1">
                <a:solidFill>
                  <a:schemeClr val="bg1"/>
                </a:solidFill>
                <a:effectLst/>
              </a:rPr>
              <a:t>Keras</a:t>
            </a:r>
            <a:r>
              <a:rPr lang="en" altLang="ko-Kore-KR" sz="1400" dirty="0">
                <a:solidFill>
                  <a:schemeClr val="bg1"/>
                </a:solidFill>
                <a:effectLst/>
              </a:rPr>
              <a:t> Models </a:t>
            </a:r>
          </a:p>
          <a:p>
            <a:pPr>
              <a:buFont typeface="Arial" panose="020B0604020202020204" pitchFamily="34" charset="0"/>
              <a:buChar char="•"/>
            </a:pPr>
            <a:r>
              <a:rPr lang="en" altLang="ko-Kore-KR" sz="1400" dirty="0">
                <a:solidFill>
                  <a:schemeClr val="bg1"/>
                </a:solidFill>
                <a:effectLst/>
              </a:rPr>
              <a:t>reconstruct inputs, </a:t>
            </a:r>
          </a:p>
          <a:p>
            <a:pPr>
              <a:buFont typeface="Arial" panose="020B0604020202020204" pitchFamily="34" charset="0"/>
              <a:buChar char="•"/>
            </a:pPr>
            <a:r>
              <a:rPr lang="en" altLang="ko-Kore-KR" sz="1400" dirty="0">
                <a:solidFill>
                  <a:schemeClr val="bg1"/>
                </a:solidFill>
                <a:effectLst/>
              </a:rPr>
              <a:t>encode inputs into latent variables, </a:t>
            </a:r>
          </a:p>
          <a:p>
            <a:pPr>
              <a:buFont typeface="Arial" panose="020B0604020202020204" pitchFamily="34" charset="0"/>
              <a:buChar char="•"/>
            </a:pPr>
            <a:r>
              <a:rPr lang="en" altLang="ko-Kore-KR" sz="1400" dirty="0">
                <a:solidFill>
                  <a:schemeClr val="bg1"/>
                </a:solidFill>
                <a:effectLst/>
              </a:rPr>
              <a:t>generate data from latent variable </a:t>
            </a:r>
          </a:p>
        </p:txBody>
      </p:sp>
    </p:spTree>
    <p:extLst>
      <p:ext uri="{BB962C8B-B14F-4D97-AF65-F5344CB8AC3E}">
        <p14:creationId xmlns:p14="http://schemas.microsoft.com/office/powerpoint/2010/main" val="3462368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C85433-95F7-382C-FD0B-C5799BB488BF}"/>
              </a:ext>
            </a:extLst>
          </p:cNvPr>
          <p:cNvSpPr>
            <a:spLocks noGrp="1"/>
          </p:cNvSpPr>
          <p:nvPr>
            <p:ph type="title"/>
          </p:nvPr>
        </p:nvSpPr>
        <p:spPr/>
        <p:txBody>
          <a:bodyPr/>
          <a:lstStyle/>
          <a:p>
            <a:r>
              <a:rPr kumimoji="1" lang="en-US" altLang="ko-Kore-KR" dirty="0"/>
              <a:t>Loss and Training</a:t>
            </a:r>
            <a:endParaRPr kumimoji="1" lang="ko-Kore-KR" altLang="en-US" dirty="0"/>
          </a:p>
        </p:txBody>
      </p:sp>
      <p:pic>
        <p:nvPicPr>
          <p:cNvPr id="10" name="내용 개체 틀 9">
            <a:extLst>
              <a:ext uri="{FF2B5EF4-FFF2-40B4-BE49-F238E27FC236}">
                <a16:creationId xmlns:a16="http://schemas.microsoft.com/office/drawing/2014/main" id="{28A3FF5E-1A4A-0BDB-CEC1-39B5F72FCD8B}"/>
              </a:ext>
            </a:extLst>
          </p:cNvPr>
          <p:cNvPicPr>
            <a:picLocks noGrp="1" noChangeAspect="1"/>
          </p:cNvPicPr>
          <p:nvPr>
            <p:ph idx="1"/>
          </p:nvPr>
        </p:nvPicPr>
        <p:blipFill>
          <a:blip r:embed="rId3"/>
          <a:stretch>
            <a:fillRect/>
          </a:stretch>
        </p:blipFill>
        <p:spPr>
          <a:xfrm>
            <a:off x="1874838" y="1494631"/>
            <a:ext cx="8686800" cy="4406900"/>
          </a:xfrm>
          <a:prstGeom prst="rect">
            <a:avLst/>
          </a:prstGeom>
        </p:spPr>
      </p:pic>
    </p:spTree>
    <p:extLst>
      <p:ext uri="{BB962C8B-B14F-4D97-AF65-F5344CB8AC3E}">
        <p14:creationId xmlns:p14="http://schemas.microsoft.com/office/powerpoint/2010/main" val="238574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8" name="그림 7">
            <a:extLst>
              <a:ext uri="{FF2B5EF4-FFF2-40B4-BE49-F238E27FC236}">
                <a16:creationId xmlns:a16="http://schemas.microsoft.com/office/drawing/2014/main" id="{C03A053F-8CD4-F8C1-84BD-1FB8D02038D8}"/>
              </a:ext>
            </a:extLst>
          </p:cNvPr>
          <p:cNvPicPr>
            <a:picLocks noChangeAspect="1"/>
          </p:cNvPicPr>
          <p:nvPr/>
        </p:nvPicPr>
        <p:blipFill>
          <a:blip r:embed="rId3"/>
          <a:stretch>
            <a:fillRect/>
          </a:stretch>
        </p:blipFill>
        <p:spPr>
          <a:xfrm>
            <a:off x="2040636" y="3208154"/>
            <a:ext cx="7772400" cy="3184891"/>
          </a:xfrm>
          <a:prstGeom prst="rect">
            <a:avLst/>
          </a:prstGeom>
        </p:spPr>
      </p:pic>
    </p:spTree>
    <p:extLst>
      <p:ext uri="{BB962C8B-B14F-4D97-AF65-F5344CB8AC3E}">
        <p14:creationId xmlns:p14="http://schemas.microsoft.com/office/powerpoint/2010/main" val="393170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7" name="그림 6">
            <a:extLst>
              <a:ext uri="{FF2B5EF4-FFF2-40B4-BE49-F238E27FC236}">
                <a16:creationId xmlns:a16="http://schemas.microsoft.com/office/drawing/2014/main" id="{322A2A3B-F0B1-87B1-E324-34934398DE03}"/>
              </a:ext>
            </a:extLst>
          </p:cNvPr>
          <p:cNvPicPr>
            <a:picLocks noChangeAspect="1"/>
          </p:cNvPicPr>
          <p:nvPr/>
        </p:nvPicPr>
        <p:blipFill>
          <a:blip r:embed="rId3"/>
          <a:stretch>
            <a:fillRect/>
          </a:stretch>
        </p:blipFill>
        <p:spPr>
          <a:xfrm>
            <a:off x="2828924" y="3250030"/>
            <a:ext cx="5674233" cy="3240901"/>
          </a:xfrm>
          <a:prstGeom prst="rect">
            <a:avLst/>
          </a:prstGeom>
        </p:spPr>
      </p:pic>
    </p:spTree>
    <p:extLst>
      <p:ext uri="{BB962C8B-B14F-4D97-AF65-F5344CB8AC3E}">
        <p14:creationId xmlns:p14="http://schemas.microsoft.com/office/powerpoint/2010/main" val="114724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Unlabeled</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Reconstruct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Encode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8" name="그림 7">
            <a:extLst>
              <a:ext uri="{FF2B5EF4-FFF2-40B4-BE49-F238E27FC236}">
                <a16:creationId xmlns:a16="http://schemas.microsoft.com/office/drawing/2014/main" id="{ADEB6502-FB2F-D50D-451A-34C60C74A208}"/>
              </a:ext>
            </a:extLst>
          </p:cNvPr>
          <p:cNvPicPr>
            <a:picLocks noChangeAspect="1"/>
          </p:cNvPicPr>
          <p:nvPr/>
        </p:nvPicPr>
        <p:blipFill>
          <a:blip r:embed="rId3"/>
          <a:stretch>
            <a:fillRect/>
          </a:stretch>
        </p:blipFill>
        <p:spPr>
          <a:xfrm>
            <a:off x="3338957" y="3551396"/>
            <a:ext cx="5514086" cy="2078762"/>
          </a:xfrm>
          <a:prstGeom prst="rect">
            <a:avLst/>
          </a:prstGeom>
        </p:spPr>
      </p:pic>
    </p:spTree>
    <p:extLst>
      <p:ext uri="{BB962C8B-B14F-4D97-AF65-F5344CB8AC3E}">
        <p14:creationId xmlns:p14="http://schemas.microsoft.com/office/powerpoint/2010/main" val="272665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F0561447-8E8E-2405-CDD3-8BD89B98AD19}"/>
              </a:ext>
            </a:extLst>
          </p:cNvPr>
          <p:cNvPicPr>
            <a:picLocks noChangeAspect="1"/>
          </p:cNvPicPr>
          <p:nvPr/>
        </p:nvPicPr>
        <p:blipFill>
          <a:blip r:embed="rId3"/>
          <a:stretch>
            <a:fillRect/>
          </a:stretch>
        </p:blipFill>
        <p:spPr>
          <a:xfrm>
            <a:off x="855979" y="5184648"/>
            <a:ext cx="2216187" cy="772005"/>
          </a:xfrm>
          <a:prstGeom prst="rect">
            <a:avLst/>
          </a:prstGeom>
        </p:spPr>
      </p:pic>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Unlabeled</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Reconstruct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Encode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8" name="그림 7">
            <a:extLst>
              <a:ext uri="{FF2B5EF4-FFF2-40B4-BE49-F238E27FC236}">
                <a16:creationId xmlns:a16="http://schemas.microsoft.com/office/drawing/2014/main" id="{D8C87513-D3C7-AB04-AF9A-047951643F1F}"/>
              </a:ext>
            </a:extLst>
          </p:cNvPr>
          <p:cNvPicPr>
            <a:picLocks noChangeAspect="1"/>
          </p:cNvPicPr>
          <p:nvPr/>
        </p:nvPicPr>
        <p:blipFill>
          <a:blip r:embed="rId4"/>
          <a:stretch>
            <a:fillRect/>
          </a:stretch>
        </p:blipFill>
        <p:spPr>
          <a:xfrm>
            <a:off x="2533650" y="3243624"/>
            <a:ext cx="6419850" cy="3138137"/>
          </a:xfrm>
          <a:prstGeom prst="rect">
            <a:avLst/>
          </a:prstGeom>
        </p:spPr>
      </p:pic>
      <p:sp>
        <p:nvSpPr>
          <p:cNvPr id="10" name="TextBox 9">
            <a:extLst>
              <a:ext uri="{FF2B5EF4-FFF2-40B4-BE49-F238E27FC236}">
                <a16:creationId xmlns:a16="http://schemas.microsoft.com/office/drawing/2014/main" id="{8672647B-58B6-8D05-7E5D-401B87BF58DC}"/>
              </a:ext>
            </a:extLst>
          </p:cNvPr>
          <p:cNvSpPr txBox="1"/>
          <p:nvPr/>
        </p:nvSpPr>
        <p:spPr>
          <a:xfrm>
            <a:off x="68579" y="3262674"/>
            <a:ext cx="4531995" cy="1061829"/>
          </a:xfrm>
          <a:prstGeom prst="rect">
            <a:avLst/>
          </a:prstGeom>
          <a:noFill/>
        </p:spPr>
        <p:txBody>
          <a:bodyPr wrap="square" rtlCol="0" anchor="b" anchorCtr="1">
            <a:normAutofit/>
          </a:bodyPr>
          <a:lstStyle/>
          <a:p>
            <a:r>
              <a:rPr kumimoji="1" lang="en" altLang="ko-Kore-KR" sz="700" dirty="0"/>
              <a:t>The autoencoder excludes the decoder</a:t>
            </a:r>
            <a:r>
              <a:rPr kumimoji="1" lang="en-US" altLang="ko-KR" sz="700" dirty="0"/>
              <a:t>-</a:t>
            </a:r>
            <a:r>
              <a:rPr kumimoji="1" lang="en" altLang="ko-Kore-KR" sz="700" dirty="0"/>
              <a:t>part after training is completed, </a:t>
            </a:r>
          </a:p>
          <a:p>
            <a:r>
              <a:rPr kumimoji="1" lang="en" altLang="ko-Kore-KR" sz="700" dirty="0"/>
              <a:t>and </a:t>
            </a:r>
            <a:r>
              <a:rPr kumimoji="1" lang="en-US" altLang="ko-KR" sz="700" dirty="0"/>
              <a:t>just </a:t>
            </a:r>
            <a:r>
              <a:rPr kumimoji="1" lang="en" altLang="ko-Kore-KR" sz="700" dirty="0"/>
              <a:t>uses the encoder part as the right </a:t>
            </a:r>
            <a:r>
              <a:rPr kumimoji="1" lang="en-US" altLang="ko-KR" sz="700" dirty="0"/>
              <a:t>fig</a:t>
            </a:r>
            <a:r>
              <a:rPr kumimoji="1" lang="en" altLang="ko-Kore-KR" sz="700" dirty="0"/>
              <a:t>.</a:t>
            </a:r>
          </a:p>
          <a:p>
            <a:endParaRPr kumimoji="1" lang="en" altLang="ko-Kore-KR" sz="700" dirty="0"/>
          </a:p>
          <a:p>
            <a:r>
              <a:rPr kumimoji="1" lang="en" altLang="ko-Kore-KR" sz="700" dirty="0"/>
              <a:t>Reason: Let, there are few labeled data, and there are many unlabeled data.</a:t>
            </a:r>
          </a:p>
          <a:p>
            <a:r>
              <a:rPr kumimoji="1" lang="en" altLang="ko-Kore-KR" sz="700" dirty="0"/>
              <a:t>No matter how much you pass this data through CNN, you cannot find the main features well, </a:t>
            </a:r>
          </a:p>
          <a:p>
            <a:r>
              <a:rPr kumimoji="1" lang="en" altLang="ko-Kore-KR" sz="700" dirty="0"/>
              <a:t>for the reason that there are few training datasets.</a:t>
            </a:r>
          </a:p>
          <a:p>
            <a:r>
              <a:rPr kumimoji="1" lang="en" altLang="ko-Kore-KR" sz="700" dirty="0"/>
              <a:t>So, with a lot of data that is not labeled in advance, if you let the autoencoder extract the main feature Z,</a:t>
            </a:r>
          </a:p>
          <a:p>
            <a:r>
              <a:rPr kumimoji="1" lang="en" altLang="ko-Kore-KR" sz="700" dirty="0"/>
              <a:t>and then put in a small amount of labeled data, </a:t>
            </a:r>
          </a:p>
          <a:p>
            <a:r>
              <a:rPr kumimoji="1" lang="en" altLang="ko-Kore-KR" sz="700" dirty="0"/>
              <a:t>you can learn with a smaller amount of data much faster than you learn with random initialization.</a:t>
            </a:r>
            <a:endParaRPr kumimoji="1" lang="ko-Kore-KR" altLang="en-US" sz="700" dirty="0"/>
          </a:p>
        </p:txBody>
      </p:sp>
      <p:sp>
        <p:nvSpPr>
          <p:cNvPr id="15" name="TextBox 14">
            <a:extLst>
              <a:ext uri="{FF2B5EF4-FFF2-40B4-BE49-F238E27FC236}">
                <a16:creationId xmlns:a16="http://schemas.microsoft.com/office/drawing/2014/main" id="{6FCF6A7F-9EB8-6D00-585E-79344B1E0F42}"/>
              </a:ext>
            </a:extLst>
          </p:cNvPr>
          <p:cNvSpPr txBox="1"/>
          <p:nvPr/>
        </p:nvSpPr>
        <p:spPr>
          <a:xfrm>
            <a:off x="8953500" y="3429000"/>
            <a:ext cx="2847220" cy="1200329"/>
          </a:xfrm>
          <a:prstGeom prst="rect">
            <a:avLst/>
          </a:prstGeom>
          <a:noFill/>
        </p:spPr>
        <p:txBody>
          <a:bodyPr wrap="square" rtlCol="0">
            <a:spAutoFit/>
          </a:bodyPr>
          <a:lstStyle/>
          <a:p>
            <a:r>
              <a:rPr lang="en" altLang="ko-Kore-KR" sz="900" dirty="0">
                <a:effectLst/>
                <a:latin typeface="ArialMT"/>
              </a:rPr>
              <a:t>Autoencoders can reconstruct data, </a:t>
            </a:r>
          </a:p>
          <a:p>
            <a:r>
              <a:rPr lang="en" altLang="ko-Kore-KR" sz="900" dirty="0">
                <a:effectLst/>
                <a:latin typeface="ArialMT"/>
              </a:rPr>
              <a:t>and can learn features to initialize a </a:t>
            </a:r>
          </a:p>
          <a:p>
            <a:r>
              <a:rPr lang="en" altLang="ko-Kore-KR" sz="900" dirty="0">
                <a:effectLst/>
                <a:latin typeface="ArialMT"/>
              </a:rPr>
              <a:t>supervised model </a:t>
            </a:r>
          </a:p>
          <a:p>
            <a:endParaRPr lang="en" altLang="ko-Kore-KR" sz="900" dirty="0">
              <a:latin typeface="ArialMT"/>
            </a:endParaRPr>
          </a:p>
          <a:p>
            <a:endParaRPr lang="en" altLang="ko-Kore-KR" sz="900" dirty="0">
              <a:effectLst/>
            </a:endParaRPr>
          </a:p>
          <a:p>
            <a:r>
              <a:rPr lang="en" altLang="ko-Kore-KR" sz="900" dirty="0">
                <a:effectLst/>
                <a:latin typeface="ArialMT"/>
              </a:rPr>
              <a:t>Features capture factors of variation in training data. Can we generate new images from an autoencoder? </a:t>
            </a:r>
            <a:endParaRPr lang="en" altLang="ko-Kore-KR" sz="900" dirty="0">
              <a:effectLst/>
            </a:endParaRPr>
          </a:p>
          <a:p>
            <a:endParaRPr kumimoji="1" lang="ko-Kore-KR" altLang="en-US" sz="900" dirty="0"/>
          </a:p>
        </p:txBody>
      </p:sp>
    </p:spTree>
    <p:extLst>
      <p:ext uri="{BB962C8B-B14F-4D97-AF65-F5344CB8AC3E}">
        <p14:creationId xmlns:p14="http://schemas.microsoft.com/office/powerpoint/2010/main" val="263987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41D664-9F73-E4A2-55D9-1016DFA8F8E9}"/>
              </a:ext>
            </a:extLst>
          </p:cNvPr>
          <p:cNvSpPr>
            <a:spLocks noGrp="1"/>
          </p:cNvSpPr>
          <p:nvPr>
            <p:ph type="title"/>
          </p:nvPr>
        </p:nvSpPr>
        <p:spPr/>
        <p:txBody>
          <a:bodyPr/>
          <a:lstStyle/>
          <a:p>
            <a:r>
              <a:rPr kumimoji="1" lang="en-US" altLang="ko-KR" dirty="0"/>
              <a:t>Variational Autoencoders : intuition</a:t>
            </a:r>
            <a:endParaRPr kumimoji="1" lang="ko-Kore-KR" altLang="en-US" dirty="0"/>
          </a:p>
        </p:txBody>
      </p:sp>
      <p:sp>
        <p:nvSpPr>
          <p:cNvPr id="3" name="내용 개체 틀 2">
            <a:extLst>
              <a:ext uri="{FF2B5EF4-FFF2-40B4-BE49-F238E27FC236}">
                <a16:creationId xmlns:a16="http://schemas.microsoft.com/office/drawing/2014/main" id="{EF9B5CA7-63F9-0A8F-2A94-51CB90DA7B83}"/>
              </a:ext>
            </a:extLst>
          </p:cNvPr>
          <p:cNvSpPr>
            <a:spLocks noGrp="1"/>
          </p:cNvSpPr>
          <p:nvPr>
            <p:ph idx="1"/>
          </p:nvPr>
        </p:nvSpPr>
        <p:spPr/>
        <p:txBody>
          <a:bodyPr>
            <a:normAutofit/>
          </a:bodyPr>
          <a:lstStyle/>
          <a:p>
            <a:r>
              <a:rPr kumimoji="1" lang="en-US" altLang="ko-Kore-KR" sz="2000" dirty="0"/>
              <a:t>Probabilistic spin on autoencoders : </a:t>
            </a:r>
            <a:r>
              <a:rPr kumimoji="1" lang="en-US" altLang="ko-Kore-KR" sz="1800" dirty="0"/>
              <a:t>Let us sample from the model to generate data</a:t>
            </a:r>
          </a:p>
          <a:p>
            <a:pPr lvl="1"/>
            <a:endParaRPr kumimoji="1" lang="en-US" altLang="ko-Kore-KR" sz="1600" dirty="0"/>
          </a:p>
          <a:p>
            <a:r>
              <a:rPr kumimoji="1" lang="en-US" altLang="ko-Kore-KR" sz="1600" dirty="0"/>
              <a:t>Let’s try to imagine an animal</a:t>
            </a:r>
          </a:p>
          <a:p>
            <a:r>
              <a:rPr kumimoji="1" lang="en-US" altLang="ko-Kore-KR" sz="1600" dirty="0"/>
              <a:t>Then you might think about a creature having 4 legs, one tail, feather, and so on</a:t>
            </a:r>
          </a:p>
          <a:p>
            <a:r>
              <a:rPr kumimoji="1" lang="en-US" altLang="ko-Kore-KR" sz="1600" dirty="0"/>
              <a:t>However, you do not come up an idea about imaginable creatures such as </a:t>
            </a:r>
            <a:r>
              <a:rPr kumimoji="1" lang="en-US" altLang="ko-Kore-KR" sz="1600" dirty="0" err="1"/>
              <a:t>Haetae</a:t>
            </a:r>
            <a:r>
              <a:rPr kumimoji="1" lang="en-US" altLang="ko-Kore-KR" sz="1600" dirty="0"/>
              <a:t>, Unicorn, Dragon, etc.</a:t>
            </a:r>
          </a:p>
          <a:p>
            <a:r>
              <a:rPr kumimoji="1" lang="en-US" altLang="ko-Kore-KR" sz="1600" dirty="0"/>
              <a:t>Our imagination could be a latent variable to create a real object or sample</a:t>
            </a:r>
          </a:p>
          <a:p>
            <a:r>
              <a:rPr kumimoji="1" lang="en-US" altLang="ko-Kore-KR" sz="1600" dirty="0"/>
              <a:t>VAE uses latent variables, so called an expressive model</a:t>
            </a:r>
            <a:endParaRPr kumimoji="1" lang="ko-Kore-KR" altLang="en-US" sz="1800" dirty="0"/>
          </a:p>
        </p:txBody>
      </p:sp>
      <p:pic>
        <p:nvPicPr>
          <p:cNvPr id="4" name="그림 3">
            <a:extLst>
              <a:ext uri="{FF2B5EF4-FFF2-40B4-BE49-F238E27FC236}">
                <a16:creationId xmlns:a16="http://schemas.microsoft.com/office/drawing/2014/main" id="{9D297F81-B9BB-0293-7897-C87223D80378}"/>
              </a:ext>
            </a:extLst>
          </p:cNvPr>
          <p:cNvPicPr>
            <a:picLocks noChangeAspect="1"/>
          </p:cNvPicPr>
          <p:nvPr/>
        </p:nvPicPr>
        <p:blipFill>
          <a:blip r:embed="rId3"/>
          <a:stretch>
            <a:fillRect/>
          </a:stretch>
        </p:blipFill>
        <p:spPr>
          <a:xfrm>
            <a:off x="2305673" y="3939757"/>
            <a:ext cx="7580653" cy="2718230"/>
          </a:xfrm>
          <a:prstGeom prst="rect">
            <a:avLst/>
          </a:prstGeom>
        </p:spPr>
      </p:pic>
    </p:spTree>
    <p:extLst>
      <p:ext uri="{BB962C8B-B14F-4D97-AF65-F5344CB8AC3E}">
        <p14:creationId xmlns:p14="http://schemas.microsoft.com/office/powerpoint/2010/main" val="23521672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46422</TotalTime>
  <Words>5607</Words>
  <Application>Microsoft Macintosh PowerPoint</Application>
  <PresentationFormat>와이드스크린</PresentationFormat>
  <Paragraphs>695</Paragraphs>
  <Slides>43</Slides>
  <Notes>40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43</vt:i4>
      </vt:variant>
    </vt:vector>
  </HeadingPairs>
  <TitlesOfParts>
    <vt:vector size="55" baseType="lpstr">
      <vt:lpstr>-apple-system</vt:lpstr>
      <vt:lpstr>ArialMT</vt:lpstr>
      <vt:lpstr>맑은 고딕</vt:lpstr>
      <vt:lpstr>noto</vt:lpstr>
      <vt:lpstr>Noto Sans Symbols</vt:lpstr>
      <vt:lpstr>Arial</vt:lpstr>
      <vt:lpstr>Calibri</vt:lpstr>
      <vt:lpstr>Cambria Math</vt:lpstr>
      <vt:lpstr>Times New Roman</vt:lpstr>
      <vt:lpstr>Trebuchet MS</vt:lpstr>
      <vt:lpstr>Wingdings</vt:lpstr>
      <vt:lpstr>Office 테마</vt:lpstr>
      <vt:lpstr>Variational AutoEncoders</vt:lpstr>
      <vt:lpstr>Variational Autoencoder</vt:lpstr>
      <vt:lpstr>Unsupervised Learning</vt:lpstr>
      <vt:lpstr>Background : Autoencoder</vt:lpstr>
      <vt:lpstr>Background : Autoencoder</vt:lpstr>
      <vt:lpstr>Background : Autoencoder</vt:lpstr>
      <vt:lpstr>Background : Autoencoder</vt:lpstr>
      <vt:lpstr>Background : Autoencoder</vt:lpstr>
      <vt:lpstr>Variational Autoencoders : intuition</vt:lpstr>
      <vt:lpstr>Variational Autoencoders</vt:lpstr>
      <vt:lpstr>Variational Autoencoders</vt:lpstr>
      <vt:lpstr>Assume that distribution is gaussian</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PowerPoint 프레젠테이션</vt:lpstr>
      <vt:lpstr>VAE : Dissecting the objective</vt:lpstr>
      <vt:lpstr>Reparameterization trick</vt:lpstr>
      <vt:lpstr>VAE : Generating Data</vt:lpstr>
      <vt:lpstr>VAE : Generating Data</vt:lpstr>
      <vt:lpstr>VAE : Generating Data</vt:lpstr>
      <vt:lpstr>PowerPoint 프레젠테이션</vt:lpstr>
      <vt:lpstr>conclusion</vt:lpstr>
      <vt:lpstr>Variational Autoencoders</vt:lpstr>
      <vt:lpstr>references</vt:lpstr>
      <vt:lpstr>감사합니다.</vt:lpstr>
      <vt:lpstr>appendix</vt:lpstr>
      <vt:lpstr>Encoder Net : Q(z|X)</vt:lpstr>
      <vt:lpstr>Decoder Net : P(X|z)</vt:lpstr>
      <vt:lpstr>Loss and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GongYoung-Ho</dc:creator>
  <cp:lastModifiedBy>김동주</cp:lastModifiedBy>
  <cp:revision>373</cp:revision>
  <cp:lastPrinted>2021-12-17T13:58:56Z</cp:lastPrinted>
  <dcterms:created xsi:type="dcterms:W3CDTF">2020-11-26T04:56:35Z</dcterms:created>
  <dcterms:modified xsi:type="dcterms:W3CDTF">2022-11-09T03:21:08Z</dcterms:modified>
</cp:coreProperties>
</file>