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9" r:id="rId4"/>
    <p:sldId id="270" r:id="rId5"/>
    <p:sldId id="259" r:id="rId6"/>
    <p:sldId id="263" r:id="rId7"/>
    <p:sldId id="265" r:id="rId8"/>
    <p:sldId id="274" r:id="rId9"/>
    <p:sldId id="266" r:id="rId10"/>
    <p:sldId id="267" r:id="rId11"/>
    <p:sldId id="268" r:id="rId12"/>
    <p:sldId id="275" r:id="rId13"/>
    <p:sldId id="261" r:id="rId14"/>
    <p:sldId id="262"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90"/>
    <p:restoredTop sz="94719"/>
  </p:normalViewPr>
  <p:slideViewPr>
    <p:cSldViewPr snapToGrid="0">
      <p:cViewPr varScale="1">
        <p:scale>
          <a:sx n="139" d="100"/>
          <a:sy n="139" d="100"/>
        </p:scale>
        <p:origin x="18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9631B-76FD-2442-9CBA-8E4D18CB062F}" type="datetimeFigureOut">
              <a:rPr kumimoji="1" lang="ko-KR" altLang="en-US" smtClean="0"/>
              <a:t>2023. 10. 26.</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F8118-14B1-7B43-B7D5-8DCE3EF34A4D}" type="slidenum">
              <a:rPr kumimoji="1" lang="ko-KR" altLang="en-US" smtClean="0"/>
              <a:t>‹#›</a:t>
            </a:fld>
            <a:endParaRPr kumimoji="1" lang="ko-KR" altLang="en-US"/>
          </a:p>
        </p:txBody>
      </p:sp>
    </p:spTree>
    <p:extLst>
      <p:ext uri="{BB962C8B-B14F-4D97-AF65-F5344CB8AC3E}">
        <p14:creationId xmlns:p14="http://schemas.microsoft.com/office/powerpoint/2010/main" val="348270232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93DF8118-14B1-7B43-B7D5-8DCE3EF34A4D}" type="slidenum">
              <a:rPr kumimoji="1" lang="ko-KR" altLang="en-US" smtClean="0"/>
              <a:t>5</a:t>
            </a:fld>
            <a:endParaRPr kumimoji="1" lang="ko-KR" altLang="en-US"/>
          </a:p>
        </p:txBody>
      </p:sp>
    </p:spTree>
    <p:extLst>
      <p:ext uri="{BB962C8B-B14F-4D97-AF65-F5344CB8AC3E}">
        <p14:creationId xmlns:p14="http://schemas.microsoft.com/office/powerpoint/2010/main" val="585365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그러나</a:t>
            </a:r>
            <a:r>
              <a:rPr kumimoji="1" lang="en-US" altLang="ko-KR" dirty="0"/>
              <a:t>, </a:t>
            </a:r>
            <a:r>
              <a:rPr kumimoji="1" lang="ko-KR" altLang="en-US" dirty="0"/>
              <a:t>앞서 </a:t>
            </a:r>
            <a:r>
              <a:rPr kumimoji="1" lang="ko-KR" altLang="en-US" dirty="0" err="1"/>
              <a:t>말씀드린바와</a:t>
            </a:r>
            <a:r>
              <a:rPr kumimoji="1" lang="ko-KR" altLang="en-US" dirty="0"/>
              <a:t> 같이</a:t>
            </a:r>
            <a:r>
              <a:rPr kumimoji="1" lang="en-US" altLang="ko-KR" dirty="0"/>
              <a:t>, CLIP </a:t>
            </a:r>
            <a:r>
              <a:rPr kumimoji="1" lang="ko-KR" altLang="en-US" dirty="0"/>
              <a:t>이나</a:t>
            </a:r>
            <a:r>
              <a:rPr kumimoji="1" lang="en-US" altLang="ko-KR" dirty="0"/>
              <a:t>, EMA VQ </a:t>
            </a:r>
            <a:r>
              <a:rPr kumimoji="1" lang="ko-KR" altLang="en-US" dirty="0"/>
              <a:t>등에 대해 추가 학습 및 분석 필요</a:t>
            </a:r>
          </a:p>
          <a:p>
            <a:endParaRPr kumimoji="1" lang="ko-KR" altLang="en-US" dirty="0"/>
          </a:p>
        </p:txBody>
      </p:sp>
      <p:sp>
        <p:nvSpPr>
          <p:cNvPr id="4" name="슬라이드 번호 개체 틀 3"/>
          <p:cNvSpPr>
            <a:spLocks noGrp="1"/>
          </p:cNvSpPr>
          <p:nvPr>
            <p:ph type="sldNum" sz="quarter" idx="5"/>
          </p:nvPr>
        </p:nvSpPr>
        <p:spPr/>
        <p:txBody>
          <a:bodyPr/>
          <a:lstStyle/>
          <a:p>
            <a:fld id="{93DF8118-14B1-7B43-B7D5-8DCE3EF34A4D}" type="slidenum">
              <a:rPr kumimoji="1" lang="ko-KR" altLang="en-US" smtClean="0"/>
              <a:t>11</a:t>
            </a:fld>
            <a:endParaRPr kumimoji="1" lang="ko-KR" altLang="en-US"/>
          </a:p>
        </p:txBody>
      </p:sp>
    </p:spTree>
    <p:extLst>
      <p:ext uri="{BB962C8B-B14F-4D97-AF65-F5344CB8AC3E}">
        <p14:creationId xmlns:p14="http://schemas.microsoft.com/office/powerpoint/2010/main" val="300979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66FBB0-5BBF-B87A-954E-DCC621259767}"/>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0B778DA8-FFE1-81B6-2667-025563AC7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E1F7AEE0-5CA3-BEA5-43B8-606F7FA32A8E}"/>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5" name="바닥글 개체 틀 4">
            <a:extLst>
              <a:ext uri="{FF2B5EF4-FFF2-40B4-BE49-F238E27FC236}">
                <a16:creationId xmlns:a16="http://schemas.microsoft.com/office/drawing/2014/main" id="{BA1CA5CE-A88D-3404-2C2F-42232388216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B1D3292-516E-47BB-21A4-524EFB7657F3}"/>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180886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B10AC7-F427-BC7F-EE39-C1B3473F2104}"/>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2EEEC97-3750-B21D-5490-F0DB9EE93077}"/>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7047A181-262F-AAD6-80B3-DD632582E67C}"/>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5" name="바닥글 개체 틀 4">
            <a:extLst>
              <a:ext uri="{FF2B5EF4-FFF2-40B4-BE49-F238E27FC236}">
                <a16:creationId xmlns:a16="http://schemas.microsoft.com/office/drawing/2014/main" id="{E80894C1-6F4C-2036-8160-BBD4864C7E0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108EF712-98B0-FC2D-9D2D-42AF555209E6}"/>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47750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71DDCA-A67B-05DE-2FA8-E53AA89ED478}"/>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8C979A4A-1923-7899-7DBC-7E0130B9F3AA}"/>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AE16BED-3C64-3905-9724-636E240C3288}"/>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5" name="바닥글 개체 틀 4">
            <a:extLst>
              <a:ext uri="{FF2B5EF4-FFF2-40B4-BE49-F238E27FC236}">
                <a16:creationId xmlns:a16="http://schemas.microsoft.com/office/drawing/2014/main" id="{B7E51D55-F425-5995-A158-E199A25BF1D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79F97E5-04BA-074A-6E07-A7A062FEB3BE}"/>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261574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6982D8-C367-3CC1-5C8A-2DE58F80B21F}"/>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ACC1D3D7-756E-D37A-8EFF-555A2E1B1B68}"/>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BB2AC6A-FFAC-9FBB-3DA7-8C8144516AA6}"/>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5" name="바닥글 개체 틀 4">
            <a:extLst>
              <a:ext uri="{FF2B5EF4-FFF2-40B4-BE49-F238E27FC236}">
                <a16:creationId xmlns:a16="http://schemas.microsoft.com/office/drawing/2014/main" id="{01DC67F8-C946-FB7B-F9FC-B4BCC27DB9F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265FAE30-7C91-F128-FD30-A8E3AF186BC5}"/>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367746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E303CF-1D78-C3F3-7EE4-F38DE24F1BA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13004023-C0F3-8167-F1FC-097E37BE1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054253AC-75D2-E73E-C85E-FCF86D48C291}"/>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5" name="바닥글 개체 틀 4">
            <a:extLst>
              <a:ext uri="{FF2B5EF4-FFF2-40B4-BE49-F238E27FC236}">
                <a16:creationId xmlns:a16="http://schemas.microsoft.com/office/drawing/2014/main" id="{9087087C-26FA-B101-BE12-20230A9FF6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AFEA10-5A71-BC95-9ABC-79B4A9088E2D}"/>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31786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4453FF-5CCE-AA63-0794-C2A6A307050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7813A3C8-E3F9-DA7B-C5A7-569181E0F2B6}"/>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C92AD96B-E5D0-7AF5-A7FD-7C85759BC1FB}"/>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226261C1-7C23-A260-68DF-8F854A46872A}"/>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6" name="바닥글 개체 틀 5">
            <a:extLst>
              <a:ext uri="{FF2B5EF4-FFF2-40B4-BE49-F238E27FC236}">
                <a16:creationId xmlns:a16="http://schemas.microsoft.com/office/drawing/2014/main" id="{6C116ACD-7FDB-E0D5-7374-976F8B88003B}"/>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910638AE-4F6E-8F4A-B079-C4156EED8526}"/>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230661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ADC3E4-234A-C030-A3A5-6154287B0BD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12E92FE6-0906-B4C1-AFF2-933818A3C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3A26A38-BA51-B538-D03C-8D1820782050}"/>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819D5E0E-5BA5-0508-51E3-CCAC261F0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1AE106CC-1EA0-AE59-4FDE-4BD772AAAA04}"/>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BA206C68-0EC8-D578-3666-FB60B6FF0240}"/>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8" name="바닥글 개체 틀 7">
            <a:extLst>
              <a:ext uri="{FF2B5EF4-FFF2-40B4-BE49-F238E27FC236}">
                <a16:creationId xmlns:a16="http://schemas.microsoft.com/office/drawing/2014/main" id="{B75D6912-DB54-6366-258B-B3FD889F45A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D25428-651F-E9F5-E04C-1CE07D8B8D6C}"/>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301837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F6129C-159C-ED1C-7F8A-F6FB8EC837D1}"/>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2B735DF4-2ADB-E87B-8048-BE7974F41EEE}"/>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4" name="바닥글 개체 틀 3">
            <a:extLst>
              <a:ext uri="{FF2B5EF4-FFF2-40B4-BE49-F238E27FC236}">
                <a16:creationId xmlns:a16="http://schemas.microsoft.com/office/drawing/2014/main" id="{E7B98F0D-4BD7-E318-048B-9C4C2F3F680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6C48F11F-032F-9A9B-3CF3-1E8F2E1EC3AE}"/>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181673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9BF16D3-3B8B-77A5-A239-6D5D285E3598}"/>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3" name="바닥글 개체 틀 2">
            <a:extLst>
              <a:ext uri="{FF2B5EF4-FFF2-40B4-BE49-F238E27FC236}">
                <a16:creationId xmlns:a16="http://schemas.microsoft.com/office/drawing/2014/main" id="{93483EE7-6175-2C0A-DC78-01D7F11256FA}"/>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79D73A5B-B477-55FC-F3AE-35CE339EF658}"/>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32540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CB7299-A326-BDCA-F8E9-AA105194310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A34B333-7E66-B69A-C946-6C063C611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D234740A-208D-E566-761F-48EEC83F1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0CB38A33-1216-2358-FC78-D971D21CC3C8}"/>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6" name="바닥글 개체 틀 5">
            <a:extLst>
              <a:ext uri="{FF2B5EF4-FFF2-40B4-BE49-F238E27FC236}">
                <a16:creationId xmlns:a16="http://schemas.microsoft.com/office/drawing/2014/main" id="{55F8A517-DD13-AB50-37F7-C5EA36C12DAB}"/>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C2F10B5-B3B2-B5E4-E65E-108827269AAD}"/>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31383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461474-D969-3505-9617-CB57A00CE239}"/>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51402163-3181-B294-3CD6-5244AABE4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A14AAF46-D294-D6CD-7658-E5C39A2F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23C67BBC-A6C9-8799-9B8D-69164E0DD6E0}"/>
              </a:ext>
            </a:extLst>
          </p:cNvPr>
          <p:cNvSpPr>
            <a:spLocks noGrp="1"/>
          </p:cNvSpPr>
          <p:nvPr>
            <p:ph type="dt" sz="half" idx="10"/>
          </p:nvPr>
        </p:nvSpPr>
        <p:spPr/>
        <p:txBody>
          <a:bodyPr/>
          <a:lstStyle/>
          <a:p>
            <a:fld id="{03C8C229-A036-7544-B7B6-EE3E44DD9096}" type="datetimeFigureOut">
              <a:rPr kumimoji="1" lang="ko-KR" altLang="en-US" smtClean="0"/>
              <a:t>2023. 10. 26.</a:t>
            </a:fld>
            <a:endParaRPr kumimoji="1" lang="ko-KR" altLang="en-US"/>
          </a:p>
        </p:txBody>
      </p:sp>
      <p:sp>
        <p:nvSpPr>
          <p:cNvPr id="6" name="바닥글 개체 틀 5">
            <a:extLst>
              <a:ext uri="{FF2B5EF4-FFF2-40B4-BE49-F238E27FC236}">
                <a16:creationId xmlns:a16="http://schemas.microsoft.com/office/drawing/2014/main" id="{1D7AB365-C47D-CA90-2738-4C3F48D9AACA}"/>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3E6FBE15-05C2-4F47-67EE-6D86C1F62826}"/>
              </a:ext>
            </a:extLst>
          </p:cNvPr>
          <p:cNvSpPr>
            <a:spLocks noGrp="1"/>
          </p:cNvSpPr>
          <p:nvPr>
            <p:ph type="sldNum" sz="quarter" idx="12"/>
          </p:nvPr>
        </p:nvSpPr>
        <p:spPr/>
        <p:txBody>
          <a:body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134497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FF8295B-7846-989F-9588-AAD0F6833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890DA8C-C76A-C791-0EC8-F50582C78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7313F395-8B07-5A1E-4C2A-187D6EFB4B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8C229-A036-7544-B7B6-EE3E44DD9096}" type="datetimeFigureOut">
              <a:rPr kumimoji="1" lang="ko-KR" altLang="en-US" smtClean="0"/>
              <a:t>2023. 10. 26.</a:t>
            </a:fld>
            <a:endParaRPr kumimoji="1" lang="ko-KR" altLang="en-US"/>
          </a:p>
        </p:txBody>
      </p:sp>
      <p:sp>
        <p:nvSpPr>
          <p:cNvPr id="5" name="바닥글 개체 틀 4">
            <a:extLst>
              <a:ext uri="{FF2B5EF4-FFF2-40B4-BE49-F238E27FC236}">
                <a16:creationId xmlns:a16="http://schemas.microsoft.com/office/drawing/2014/main" id="{81C94CED-B1DB-CFB8-B750-41AD4F801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DEFDC8F0-B1E8-23CF-9E83-F9935BBC49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E01B5-ECB8-E648-B7D5-D29D8D95B593}" type="slidenum">
              <a:rPr kumimoji="1" lang="ko-KR" altLang="en-US" smtClean="0"/>
              <a:t>‹#›</a:t>
            </a:fld>
            <a:endParaRPr kumimoji="1" lang="ko-KR" altLang="en-US"/>
          </a:p>
        </p:txBody>
      </p:sp>
    </p:spTree>
    <p:extLst>
      <p:ext uri="{BB962C8B-B14F-4D97-AF65-F5344CB8AC3E}">
        <p14:creationId xmlns:p14="http://schemas.microsoft.com/office/powerpoint/2010/main" val="190181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C9791C-4837-92F3-F47A-1BCEFE4BEC0B}"/>
              </a:ext>
            </a:extLst>
          </p:cNvPr>
          <p:cNvSpPr>
            <a:spLocks noGrp="1"/>
          </p:cNvSpPr>
          <p:nvPr>
            <p:ph type="ctrTitle"/>
          </p:nvPr>
        </p:nvSpPr>
        <p:spPr/>
        <p:txBody>
          <a:bodyPr/>
          <a:lstStyle/>
          <a:p>
            <a:r>
              <a:rPr kumimoji="1" lang="en-US" altLang="ko-KR" dirty="0"/>
              <a:t>2/4</a:t>
            </a:r>
            <a:r>
              <a:rPr kumimoji="1" lang="ko-KR" altLang="en-US" dirty="0"/>
              <a:t>주차 미팅</a:t>
            </a:r>
          </a:p>
        </p:txBody>
      </p:sp>
      <p:sp>
        <p:nvSpPr>
          <p:cNvPr id="3" name="부제목 2">
            <a:extLst>
              <a:ext uri="{FF2B5EF4-FFF2-40B4-BE49-F238E27FC236}">
                <a16:creationId xmlns:a16="http://schemas.microsoft.com/office/drawing/2014/main" id="{C3089D9A-AA70-CF61-8954-5BD822B9B1BA}"/>
              </a:ext>
            </a:extLst>
          </p:cNvPr>
          <p:cNvSpPr>
            <a:spLocks noGrp="1"/>
          </p:cNvSpPr>
          <p:nvPr>
            <p:ph type="subTitle" idx="1"/>
          </p:nvPr>
        </p:nvSpPr>
        <p:spPr/>
        <p:txBody>
          <a:bodyPr/>
          <a:lstStyle/>
          <a:p>
            <a:pPr algn="r"/>
            <a:r>
              <a:rPr kumimoji="1" lang="ko-KR" altLang="en-US" dirty="0"/>
              <a:t>김동주</a:t>
            </a:r>
          </a:p>
        </p:txBody>
      </p:sp>
    </p:spTree>
    <p:extLst>
      <p:ext uri="{BB962C8B-B14F-4D97-AF65-F5344CB8AC3E}">
        <p14:creationId xmlns:p14="http://schemas.microsoft.com/office/powerpoint/2010/main" val="411978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5D511C-5E13-A45C-0E3C-0910672F8E07}"/>
              </a:ext>
            </a:extLst>
          </p:cNvPr>
          <p:cNvSpPr>
            <a:spLocks noGrp="1"/>
          </p:cNvSpPr>
          <p:nvPr>
            <p:ph type="title"/>
          </p:nvPr>
        </p:nvSpPr>
        <p:spPr/>
        <p:txBody>
          <a:bodyPr/>
          <a:lstStyle/>
          <a:p>
            <a:r>
              <a:rPr kumimoji="1" lang="ko-KR" altLang="en-US" dirty="0"/>
              <a:t>추가 해석 필요한 내용</a:t>
            </a:r>
          </a:p>
        </p:txBody>
      </p:sp>
      <p:sp>
        <p:nvSpPr>
          <p:cNvPr id="3" name="내용 개체 틀 2">
            <a:extLst>
              <a:ext uri="{FF2B5EF4-FFF2-40B4-BE49-F238E27FC236}">
                <a16:creationId xmlns:a16="http://schemas.microsoft.com/office/drawing/2014/main" id="{6DC7C8C0-2567-DA3B-FE4F-6DB0186C899C}"/>
              </a:ext>
            </a:extLst>
          </p:cNvPr>
          <p:cNvSpPr>
            <a:spLocks noGrp="1"/>
          </p:cNvSpPr>
          <p:nvPr>
            <p:ph idx="1"/>
          </p:nvPr>
        </p:nvSpPr>
        <p:spPr>
          <a:xfrm>
            <a:off x="838200" y="1825625"/>
            <a:ext cx="7638288" cy="4351338"/>
          </a:xfrm>
        </p:spPr>
        <p:txBody>
          <a:bodyPr>
            <a:normAutofit fontScale="92500" lnSpcReduction="20000"/>
          </a:bodyPr>
          <a:lstStyle/>
          <a:p>
            <a:r>
              <a:rPr kumimoji="1" lang="en-US" altLang="ko-KR" sz="1600" dirty="0"/>
              <a:t>Pretrained Contrastive model </a:t>
            </a:r>
            <a:r>
              <a:rPr kumimoji="1" lang="ko-KR" altLang="en-US" sz="1600" dirty="0"/>
              <a:t>인 </a:t>
            </a:r>
            <a:r>
              <a:rPr kumimoji="1" lang="en-US" altLang="ko-KR" sz="1600" dirty="0"/>
              <a:t>CLIP</a:t>
            </a:r>
            <a:r>
              <a:rPr kumimoji="1" lang="ko-KR" altLang="en-US" sz="1600" dirty="0"/>
              <a:t>을 사용</a:t>
            </a:r>
            <a:endParaRPr kumimoji="1" lang="en-US" altLang="ko-KR" sz="1600" dirty="0"/>
          </a:p>
          <a:p>
            <a:pPr lvl="1"/>
            <a:r>
              <a:rPr kumimoji="1" lang="ko-KR" altLang="en-US" sz="1400" dirty="0"/>
              <a:t>어떻게 사용했는지는 나왔으나</a:t>
            </a:r>
            <a:r>
              <a:rPr kumimoji="1" lang="en-US" altLang="ko-KR" sz="1400" dirty="0"/>
              <a:t>,</a:t>
            </a:r>
            <a:r>
              <a:rPr kumimoji="1" lang="ko-KR" altLang="en-US" sz="1400" dirty="0"/>
              <a:t> 왜 에 대한 의문이 해결되지 않음</a:t>
            </a:r>
            <a:endParaRPr kumimoji="1" lang="en-US" altLang="ko-KR" sz="1400" dirty="0"/>
          </a:p>
          <a:p>
            <a:pPr lvl="1"/>
            <a:r>
              <a:rPr kumimoji="1" lang="en-US" altLang="ko-KR" sz="1400" dirty="0"/>
              <a:t>CLIP </a:t>
            </a:r>
            <a:r>
              <a:rPr kumimoji="1" lang="ko-KR" altLang="en-US" sz="1400" dirty="0"/>
              <a:t>에 대해 </a:t>
            </a:r>
            <a:r>
              <a:rPr kumimoji="1" lang="ko-KR" altLang="en-US" sz="1400" dirty="0" err="1"/>
              <a:t>러프하게</a:t>
            </a:r>
            <a:r>
              <a:rPr kumimoji="1" lang="ko-KR" altLang="en-US" sz="1400" dirty="0"/>
              <a:t> 이해하였으나</a:t>
            </a:r>
            <a:r>
              <a:rPr kumimoji="1" lang="en-US" altLang="ko-KR" sz="1400" dirty="0"/>
              <a:t>,</a:t>
            </a:r>
            <a:r>
              <a:rPr kumimoji="1" lang="ko-KR" altLang="en-US" sz="1400" dirty="0"/>
              <a:t> 명료하게 이해하지 못하여</a:t>
            </a:r>
            <a:r>
              <a:rPr kumimoji="1" lang="en-US" altLang="ko-KR" sz="1400" dirty="0"/>
              <a:t>,</a:t>
            </a:r>
            <a:r>
              <a:rPr kumimoji="1" lang="ko-KR" altLang="en-US" sz="1400" dirty="0"/>
              <a:t> 학습 진행중</a:t>
            </a:r>
            <a:endParaRPr kumimoji="1" lang="en-US" altLang="ko-KR" sz="1400" dirty="0"/>
          </a:p>
          <a:p>
            <a:pPr lvl="2"/>
            <a:r>
              <a:rPr kumimoji="1" lang="ko-KR" altLang="en-US" sz="1100" dirty="0"/>
              <a:t>현재 이해한 내용</a:t>
            </a:r>
            <a:endParaRPr kumimoji="1" lang="en-US" altLang="ko-KR" sz="1100" dirty="0"/>
          </a:p>
          <a:p>
            <a:pPr lvl="3"/>
            <a:r>
              <a:rPr kumimoji="1" lang="en-US" altLang="ko-KR" sz="1000" dirty="0"/>
              <a:t>contrastive </a:t>
            </a:r>
            <a:r>
              <a:rPr kumimoji="1" lang="ko-KR" altLang="en-US" sz="1000" dirty="0"/>
              <a:t>한 의미를 갖는 데이터에 대해 </a:t>
            </a:r>
            <a:r>
              <a:rPr kumimoji="1" lang="en-US" altLang="ko-KR" sz="1000" dirty="0"/>
              <a:t>clustering </a:t>
            </a:r>
            <a:r>
              <a:rPr kumimoji="1" lang="ko-KR" altLang="en-US" sz="1000" dirty="0"/>
              <a:t>에서 </a:t>
            </a:r>
            <a:r>
              <a:rPr kumimoji="1" lang="en-US" altLang="ko-KR" sz="1000" dirty="0"/>
              <a:t>distance </a:t>
            </a:r>
            <a:r>
              <a:rPr kumimoji="1" lang="ko-KR" altLang="en-US" sz="1000" dirty="0" err="1"/>
              <a:t>를</a:t>
            </a:r>
            <a:r>
              <a:rPr kumimoji="1" lang="ko-KR" altLang="en-US" sz="1000" dirty="0"/>
              <a:t> 늘리는 방식이며</a:t>
            </a:r>
            <a:r>
              <a:rPr kumimoji="1" lang="en-US" altLang="ko-KR" sz="1000" dirty="0"/>
              <a:t>,</a:t>
            </a:r>
            <a:r>
              <a:rPr kumimoji="1" lang="ko-KR" altLang="en-US" sz="1000" dirty="0"/>
              <a:t> 이를 통해</a:t>
            </a:r>
            <a:r>
              <a:rPr kumimoji="1" lang="en-US" altLang="ko-KR" sz="1000" dirty="0"/>
              <a:t>,</a:t>
            </a:r>
            <a:r>
              <a:rPr kumimoji="1" lang="ko-KR" altLang="en-US" sz="1000" dirty="0"/>
              <a:t> 유사 의미를 갖는 텍스트와 이미지에 대한 학습이 가능</a:t>
            </a:r>
            <a:endParaRPr kumimoji="1" lang="en-US" altLang="ko-KR" sz="1000" dirty="0"/>
          </a:p>
          <a:p>
            <a:pPr lvl="3"/>
            <a:endParaRPr kumimoji="1" lang="en-US" altLang="ko-KR" sz="1000" dirty="0"/>
          </a:p>
          <a:p>
            <a:r>
              <a:rPr kumimoji="1" lang="en-US" altLang="ko-KR" sz="1600" dirty="0"/>
              <a:t>Exponential Moving Average (EMA) VQ</a:t>
            </a:r>
            <a:r>
              <a:rPr kumimoji="1" lang="ko-KR" altLang="en-US" sz="1600" dirty="0"/>
              <a:t> 사용</a:t>
            </a:r>
            <a:endParaRPr kumimoji="1" lang="en-US" altLang="ko-KR" sz="1600" dirty="0"/>
          </a:p>
          <a:p>
            <a:pPr lvl="1"/>
            <a:r>
              <a:rPr kumimoji="1" lang="ko-KR" altLang="en-US" sz="1400" dirty="0"/>
              <a:t>본 논문에 사용한 이유가 나와있지 않아</a:t>
            </a:r>
            <a:r>
              <a:rPr kumimoji="1" lang="en-US" altLang="ko-KR" sz="1400" dirty="0"/>
              <a:t>,</a:t>
            </a:r>
            <a:r>
              <a:rPr kumimoji="1" lang="ko-KR" altLang="en-US" sz="1400" dirty="0"/>
              <a:t> </a:t>
            </a:r>
            <a:r>
              <a:rPr kumimoji="1" lang="en-US" altLang="ko-KR" sz="1400" dirty="0"/>
              <a:t>EMA</a:t>
            </a:r>
            <a:r>
              <a:rPr kumimoji="1" lang="ko-KR" altLang="en-US" sz="1400" dirty="0"/>
              <a:t>에 대한 학습 진행중</a:t>
            </a:r>
            <a:endParaRPr kumimoji="1" lang="en-US" altLang="ko-KR" sz="1400" dirty="0"/>
          </a:p>
          <a:p>
            <a:pPr lvl="2"/>
            <a:r>
              <a:rPr kumimoji="1" lang="en-US" altLang="ko-KR" sz="1000" dirty="0"/>
              <a:t>EMA </a:t>
            </a:r>
            <a:r>
              <a:rPr kumimoji="1" lang="ko-KR" altLang="en-US" sz="1000" dirty="0"/>
              <a:t>는 하나의 시점이 아닌 여러 시점에 대한 평균을 구하는 방식으로 이해</a:t>
            </a:r>
            <a:r>
              <a:rPr kumimoji="1" lang="en-US" altLang="ko-KR" sz="1000" dirty="0"/>
              <a:t>,</a:t>
            </a:r>
            <a:r>
              <a:rPr kumimoji="1" lang="ko-KR" altLang="en-US" sz="1000" dirty="0"/>
              <a:t> 이를 통해 연속적인 데이터에 대해 계산에 더 효과적임</a:t>
            </a:r>
            <a:endParaRPr kumimoji="1" lang="en-US" altLang="ko-KR" sz="1000" dirty="0"/>
          </a:p>
          <a:p>
            <a:pPr lvl="2"/>
            <a:r>
              <a:rPr kumimoji="1" lang="ko-KR" altLang="en-US" sz="1000" dirty="0"/>
              <a:t>어째서 효과적인지 등 </a:t>
            </a:r>
            <a:r>
              <a:rPr kumimoji="1" lang="en-US" altLang="ko-KR" sz="1000" dirty="0"/>
              <a:t>why </a:t>
            </a:r>
            <a:r>
              <a:rPr kumimoji="1" lang="ko-KR" altLang="en-US" sz="1000" dirty="0"/>
              <a:t>에 대한 의문이 남아 차주 자료에 포함시키도록 해보겠습니다</a:t>
            </a:r>
            <a:r>
              <a:rPr kumimoji="1" lang="en-US" altLang="ko-KR" sz="1000" dirty="0"/>
              <a:t>.</a:t>
            </a:r>
          </a:p>
          <a:p>
            <a:r>
              <a:rPr kumimoji="1" lang="ko-KR" altLang="en-US" sz="1600" dirty="0"/>
              <a:t>추가 학습</a:t>
            </a:r>
            <a:endParaRPr kumimoji="1" lang="en-US" altLang="ko-KR" sz="1600" dirty="0"/>
          </a:p>
          <a:p>
            <a:pPr lvl="1"/>
            <a:r>
              <a:rPr kumimoji="1" lang="en-US" altLang="ko-KR" sz="1400" dirty="0"/>
              <a:t>EMA VQ </a:t>
            </a:r>
            <a:r>
              <a:rPr kumimoji="1" lang="ko-KR" altLang="en-US" sz="1400" dirty="0"/>
              <a:t>사용한 </a:t>
            </a:r>
            <a:r>
              <a:rPr kumimoji="1" lang="en-US" altLang="ko-KR" sz="1400" dirty="0"/>
              <a:t>VQ-VAE</a:t>
            </a:r>
            <a:r>
              <a:rPr kumimoji="1" lang="ko-KR" altLang="en-US" sz="1400" dirty="0"/>
              <a:t> </a:t>
            </a:r>
            <a:r>
              <a:rPr kumimoji="1" lang="en-US" altLang="ko-KR" sz="1400" dirty="0"/>
              <a:t>2</a:t>
            </a:r>
            <a:r>
              <a:rPr kumimoji="1" lang="ko-KR" altLang="en-US" sz="1400" dirty="0"/>
              <a:t> </a:t>
            </a:r>
            <a:endParaRPr kumimoji="1" lang="en-US" altLang="ko-KR" sz="1400" dirty="0"/>
          </a:p>
          <a:p>
            <a:pPr lvl="1"/>
            <a:r>
              <a:rPr kumimoji="1" lang="en-US" altLang="ko-KR" sz="1400" dirty="0"/>
              <a:t>multimodal</a:t>
            </a:r>
            <a:r>
              <a:rPr kumimoji="1" lang="ko-KR" altLang="en-US" sz="1400" dirty="0"/>
              <a:t> </a:t>
            </a:r>
            <a:r>
              <a:rPr kumimoji="1" lang="en-US" altLang="ko-KR" sz="1400" dirty="0"/>
              <a:t>VQ-VAE</a:t>
            </a:r>
          </a:p>
          <a:p>
            <a:pPr lvl="2"/>
            <a:r>
              <a:rPr kumimoji="1" lang="ko-KR" altLang="en-US" sz="1000" dirty="0"/>
              <a:t>본 논문에서 언급되는 이미지 </a:t>
            </a:r>
            <a:r>
              <a:rPr kumimoji="1" lang="ko-KR" altLang="en-US" sz="1000" dirty="0" err="1"/>
              <a:t>생성을위해</a:t>
            </a:r>
            <a:r>
              <a:rPr kumimoji="1" lang="ko-KR" altLang="en-US" sz="1000" dirty="0"/>
              <a:t> </a:t>
            </a:r>
            <a:r>
              <a:rPr kumimoji="1" lang="ko-KR" altLang="en-US" sz="1000" dirty="0" err="1"/>
              <a:t>디코더</a:t>
            </a:r>
            <a:r>
              <a:rPr kumimoji="1" lang="ko-KR" altLang="en-US" sz="1000" dirty="0"/>
              <a:t> 파트에 전달되는 </a:t>
            </a:r>
            <a:r>
              <a:rPr kumimoji="1" lang="en-US" altLang="ko-KR" sz="1000" dirty="0"/>
              <a:t>z </a:t>
            </a:r>
            <a:r>
              <a:rPr kumimoji="1" lang="ko-KR" altLang="en-US" sz="1000" dirty="0"/>
              <a:t>라는 이미지 토큰이</a:t>
            </a:r>
            <a:r>
              <a:rPr kumimoji="1" lang="en-US" altLang="ko-KR" sz="1000" dirty="0"/>
              <a:t>,</a:t>
            </a:r>
            <a:r>
              <a:rPr kumimoji="1" lang="ko-KR" altLang="en-US" sz="1000" dirty="0"/>
              <a:t> </a:t>
            </a:r>
            <a:r>
              <a:rPr kumimoji="1" lang="en-US" altLang="ko-KR" sz="1000" dirty="0"/>
              <a:t>quantized </a:t>
            </a:r>
            <a:r>
              <a:rPr kumimoji="1" lang="ko-KR" altLang="en-US" sz="1000" dirty="0"/>
              <a:t>된 토큰인지</a:t>
            </a:r>
            <a:r>
              <a:rPr kumimoji="1" lang="en-US" altLang="ko-KR" sz="1000" dirty="0"/>
              <a:t>,</a:t>
            </a:r>
          </a:p>
          <a:p>
            <a:pPr lvl="2"/>
            <a:r>
              <a:rPr kumimoji="1" lang="en-US" altLang="ko-KR" sz="1000" dirty="0"/>
              <a:t>Encoder</a:t>
            </a:r>
            <a:r>
              <a:rPr kumimoji="1" lang="ko-KR" altLang="en-US" sz="1000" dirty="0" err="1"/>
              <a:t>를</a:t>
            </a:r>
            <a:r>
              <a:rPr kumimoji="1" lang="ko-KR" altLang="en-US" sz="1000" dirty="0"/>
              <a:t> 나온 토큰인지 확인 필요</a:t>
            </a:r>
            <a:endParaRPr kumimoji="1" lang="en-US" altLang="ko-KR" sz="1600" dirty="0"/>
          </a:p>
          <a:p>
            <a:r>
              <a:rPr kumimoji="1" lang="ko-KR" altLang="en-US" sz="1600" dirty="0"/>
              <a:t>추가로 부록에 학습 관련 내용이나 자세한 내용들이 포함되어 있어</a:t>
            </a:r>
            <a:r>
              <a:rPr kumimoji="1" lang="en-US" altLang="ko-KR" sz="1600" dirty="0"/>
              <a:t>,</a:t>
            </a:r>
            <a:r>
              <a:rPr kumimoji="1" lang="ko-KR" altLang="en-US" sz="1600" dirty="0"/>
              <a:t> 해당 내용 또한 추가 학습 및 해석 </a:t>
            </a:r>
            <a:r>
              <a:rPr kumimoji="1" lang="ko-KR" altLang="en-US" sz="1600" dirty="0" err="1"/>
              <a:t>필요해보임</a:t>
            </a:r>
            <a:endParaRPr kumimoji="1" lang="en-US" altLang="ko-KR" sz="1600" dirty="0"/>
          </a:p>
          <a:p>
            <a:r>
              <a:rPr kumimoji="1" lang="ko-KR" altLang="en-US" sz="1600" dirty="0"/>
              <a:t>코드 확보 완료하여</a:t>
            </a:r>
            <a:r>
              <a:rPr kumimoji="1" lang="en-US" altLang="ko-KR" sz="1600" dirty="0"/>
              <a:t>,</a:t>
            </a:r>
            <a:r>
              <a:rPr kumimoji="1" lang="ko-KR" altLang="en-US" sz="1600" dirty="0"/>
              <a:t> 구현 방식 및 기타 방향성에 대한 내용 파악</a:t>
            </a:r>
            <a:endParaRPr kumimoji="1" lang="en-US" altLang="ko-KR" sz="1600" dirty="0"/>
          </a:p>
          <a:p>
            <a:r>
              <a:rPr kumimoji="1" lang="ko-KR" altLang="en-US" sz="1600" dirty="0"/>
              <a:t>잘못 해석 한 부분에 대한 확인 및 추가 분석</a:t>
            </a:r>
            <a:endParaRPr kumimoji="1" lang="en-US" altLang="ko-KR" sz="1600" dirty="0"/>
          </a:p>
        </p:txBody>
      </p:sp>
      <p:pic>
        <p:nvPicPr>
          <p:cNvPr id="4" name="그림 3">
            <a:extLst>
              <a:ext uri="{FF2B5EF4-FFF2-40B4-BE49-F238E27FC236}">
                <a16:creationId xmlns:a16="http://schemas.microsoft.com/office/drawing/2014/main" id="{D0075F20-A9B8-ABC5-251C-5E1F3150870E}"/>
              </a:ext>
            </a:extLst>
          </p:cNvPr>
          <p:cNvPicPr>
            <a:picLocks noChangeAspect="1"/>
          </p:cNvPicPr>
          <p:nvPr/>
        </p:nvPicPr>
        <p:blipFill>
          <a:blip r:embed="rId2"/>
          <a:stretch>
            <a:fillRect/>
          </a:stretch>
        </p:blipFill>
        <p:spPr>
          <a:xfrm>
            <a:off x="8463051" y="1498941"/>
            <a:ext cx="3728949" cy="1530223"/>
          </a:xfrm>
          <a:prstGeom prst="rect">
            <a:avLst/>
          </a:prstGeom>
          <a:ln>
            <a:solidFill>
              <a:schemeClr val="accent1"/>
            </a:solidFill>
          </a:ln>
        </p:spPr>
      </p:pic>
      <p:pic>
        <p:nvPicPr>
          <p:cNvPr id="6" name="그림 5">
            <a:extLst>
              <a:ext uri="{FF2B5EF4-FFF2-40B4-BE49-F238E27FC236}">
                <a16:creationId xmlns:a16="http://schemas.microsoft.com/office/drawing/2014/main" id="{E1C3B6FC-4178-C408-E30B-19EEE56B6218}"/>
              </a:ext>
            </a:extLst>
          </p:cNvPr>
          <p:cNvPicPr>
            <a:picLocks noChangeAspect="1"/>
          </p:cNvPicPr>
          <p:nvPr/>
        </p:nvPicPr>
        <p:blipFill>
          <a:blip r:embed="rId3"/>
          <a:stretch>
            <a:fillRect/>
          </a:stretch>
        </p:blipFill>
        <p:spPr>
          <a:xfrm>
            <a:off x="8463051" y="3283490"/>
            <a:ext cx="3668776" cy="1435608"/>
          </a:xfrm>
          <a:prstGeom prst="rect">
            <a:avLst/>
          </a:prstGeom>
          <a:solidFill>
            <a:schemeClr val="accent2"/>
          </a:solidFill>
          <a:ln>
            <a:solidFill>
              <a:schemeClr val="accent1"/>
            </a:solidFill>
          </a:ln>
        </p:spPr>
      </p:pic>
      <p:sp>
        <p:nvSpPr>
          <p:cNvPr id="7" name="TextBox 6">
            <a:extLst>
              <a:ext uri="{FF2B5EF4-FFF2-40B4-BE49-F238E27FC236}">
                <a16:creationId xmlns:a16="http://schemas.microsoft.com/office/drawing/2014/main" id="{714397FE-D134-23B6-571E-858E9CD4B812}"/>
              </a:ext>
            </a:extLst>
          </p:cNvPr>
          <p:cNvSpPr txBox="1"/>
          <p:nvPr/>
        </p:nvSpPr>
        <p:spPr>
          <a:xfrm>
            <a:off x="9973101" y="4719508"/>
            <a:ext cx="708848" cy="253916"/>
          </a:xfrm>
          <a:prstGeom prst="rect">
            <a:avLst/>
          </a:prstGeom>
          <a:noFill/>
        </p:spPr>
        <p:txBody>
          <a:bodyPr wrap="none" rtlCol="0">
            <a:spAutoFit/>
          </a:bodyPr>
          <a:lstStyle/>
          <a:p>
            <a:r>
              <a:rPr kumimoji="1" lang="en-US" altLang="ko-KR" sz="1000" dirty="0"/>
              <a:t>EMA-VQ</a:t>
            </a:r>
            <a:endParaRPr kumimoji="1" lang="ko-KR" altLang="en-US" sz="1000" dirty="0"/>
          </a:p>
        </p:txBody>
      </p:sp>
      <p:sp>
        <p:nvSpPr>
          <p:cNvPr id="8" name="TextBox 7">
            <a:extLst>
              <a:ext uri="{FF2B5EF4-FFF2-40B4-BE49-F238E27FC236}">
                <a16:creationId xmlns:a16="http://schemas.microsoft.com/office/drawing/2014/main" id="{F759E1A0-AFDC-DBD5-FE21-67C9E1AA86C6}"/>
              </a:ext>
            </a:extLst>
          </p:cNvPr>
          <p:cNvSpPr txBox="1"/>
          <p:nvPr/>
        </p:nvSpPr>
        <p:spPr>
          <a:xfrm>
            <a:off x="9633635" y="2979310"/>
            <a:ext cx="1317990" cy="230832"/>
          </a:xfrm>
          <a:prstGeom prst="rect">
            <a:avLst/>
          </a:prstGeom>
          <a:noFill/>
        </p:spPr>
        <p:txBody>
          <a:bodyPr wrap="none" rtlCol="0">
            <a:spAutoFit/>
          </a:bodyPr>
          <a:lstStyle/>
          <a:p>
            <a:r>
              <a:rPr kumimoji="1" lang="en-US" altLang="ko-KR" sz="900" dirty="0"/>
              <a:t>CLIP used for L-Verse</a:t>
            </a:r>
            <a:endParaRPr kumimoji="1" lang="ko-KR" altLang="en-US" sz="900" dirty="0"/>
          </a:p>
        </p:txBody>
      </p:sp>
    </p:spTree>
    <p:extLst>
      <p:ext uri="{BB962C8B-B14F-4D97-AF65-F5344CB8AC3E}">
        <p14:creationId xmlns:p14="http://schemas.microsoft.com/office/powerpoint/2010/main" val="386603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BA94F1-FECA-C56D-21FD-9954E68678CA}"/>
              </a:ext>
            </a:extLst>
          </p:cNvPr>
          <p:cNvSpPr>
            <a:spLocks noGrp="1"/>
          </p:cNvSpPr>
          <p:nvPr>
            <p:ph type="title"/>
          </p:nvPr>
        </p:nvSpPr>
        <p:spPr/>
        <p:txBody>
          <a:bodyPr/>
          <a:lstStyle/>
          <a:p>
            <a:r>
              <a:rPr kumimoji="1" lang="ko-KR" altLang="en-US" dirty="0"/>
              <a:t>중간 결론</a:t>
            </a:r>
          </a:p>
        </p:txBody>
      </p:sp>
      <p:sp>
        <p:nvSpPr>
          <p:cNvPr id="3" name="내용 개체 틀 2">
            <a:extLst>
              <a:ext uri="{FF2B5EF4-FFF2-40B4-BE49-F238E27FC236}">
                <a16:creationId xmlns:a16="http://schemas.microsoft.com/office/drawing/2014/main" id="{1AA2DB1D-0ED0-3BC5-553C-116A8CF68E2E}"/>
              </a:ext>
            </a:extLst>
          </p:cNvPr>
          <p:cNvSpPr>
            <a:spLocks noGrp="1"/>
          </p:cNvSpPr>
          <p:nvPr>
            <p:ph idx="1"/>
          </p:nvPr>
        </p:nvSpPr>
        <p:spPr/>
        <p:txBody>
          <a:bodyPr>
            <a:normAutofit/>
          </a:bodyPr>
          <a:lstStyle/>
          <a:p>
            <a:r>
              <a:rPr kumimoji="1" lang="ko-KR" altLang="en-US" dirty="0"/>
              <a:t>현재까지 학습하고 분석한 내용 바탕의 결론</a:t>
            </a:r>
            <a:endParaRPr kumimoji="1" lang="en-US" altLang="ko-KR" dirty="0"/>
          </a:p>
          <a:p>
            <a:pPr lvl="1"/>
            <a:r>
              <a:rPr kumimoji="1" lang="en-US" altLang="ko-KR" dirty="0"/>
              <a:t>VQ</a:t>
            </a:r>
            <a:r>
              <a:rPr kumimoji="1" lang="ko-KR" altLang="en-US" dirty="0"/>
              <a:t>방식을 통한 </a:t>
            </a:r>
            <a:r>
              <a:rPr kumimoji="1" lang="en-US" altLang="ko-KR" dirty="0"/>
              <a:t>codebook </a:t>
            </a:r>
            <a:r>
              <a:rPr kumimoji="1" lang="ko-KR" altLang="en-US" dirty="0"/>
              <a:t>생성 및 </a:t>
            </a:r>
            <a:r>
              <a:rPr kumimoji="1" lang="en-US" altLang="ko-KR" dirty="0"/>
              <a:t>L-Verse </a:t>
            </a:r>
            <a:r>
              <a:rPr kumimoji="1" lang="ko-KR" altLang="en-US" dirty="0"/>
              <a:t>에서 활용한 </a:t>
            </a:r>
            <a:r>
              <a:rPr kumimoji="1" lang="en-US" altLang="ko-KR" dirty="0"/>
              <a:t>cross-level </a:t>
            </a:r>
            <a:r>
              <a:rPr kumimoji="1" lang="ko-KR" altLang="en-US" dirty="0"/>
              <a:t>에 대한 방식은</a:t>
            </a:r>
            <a:r>
              <a:rPr kumimoji="1" lang="en-US" altLang="ko-KR" dirty="0"/>
              <a:t>,</a:t>
            </a:r>
            <a:r>
              <a:rPr kumimoji="1" lang="ko-KR" altLang="en-US" dirty="0"/>
              <a:t> 현재 데이터에 </a:t>
            </a:r>
            <a:r>
              <a:rPr kumimoji="1" lang="ko-KR" altLang="en-US" dirty="0" err="1"/>
              <a:t>효과적일것으로</a:t>
            </a:r>
            <a:r>
              <a:rPr kumimoji="1" lang="ko-KR" altLang="en-US" dirty="0"/>
              <a:t> 판단되며</a:t>
            </a:r>
            <a:r>
              <a:rPr kumimoji="1" lang="en-US" altLang="ko-KR" dirty="0"/>
              <a:t>,</a:t>
            </a:r>
            <a:r>
              <a:rPr kumimoji="1" lang="ko-KR" altLang="en-US" dirty="0"/>
              <a:t> 적용 방안 강구 예정</a:t>
            </a:r>
            <a:endParaRPr kumimoji="1" lang="en-US" altLang="ko-KR" dirty="0"/>
          </a:p>
          <a:p>
            <a:pPr lvl="2"/>
            <a:r>
              <a:rPr kumimoji="1" lang="en-US" altLang="ko-KR" dirty="0"/>
              <a:t>VQ </a:t>
            </a:r>
            <a:r>
              <a:rPr kumimoji="1" lang="ko-KR" altLang="en-US" dirty="0"/>
              <a:t>방식의 단점으로 지적되는 </a:t>
            </a:r>
            <a:r>
              <a:rPr kumimoji="1" lang="en-US" altLang="ko-KR" dirty="0"/>
              <a:t>embedding space</a:t>
            </a:r>
            <a:r>
              <a:rPr kumimoji="1" lang="ko-KR" altLang="en-US" dirty="0"/>
              <a:t>의 한계는 데이터 양이 적기 때문에 적용에 무관 할 것으로 예상</a:t>
            </a:r>
            <a:endParaRPr kumimoji="1" lang="en-US" altLang="ko-KR" dirty="0"/>
          </a:p>
          <a:p>
            <a:pPr lvl="2"/>
            <a:r>
              <a:rPr kumimoji="1" lang="ko-KR" altLang="en-US" dirty="0"/>
              <a:t>또한</a:t>
            </a:r>
            <a:r>
              <a:rPr kumimoji="1" lang="en-US" altLang="ko-KR" dirty="0"/>
              <a:t>, </a:t>
            </a:r>
            <a:r>
              <a:rPr kumimoji="1" lang="ko-KR" altLang="en-US" dirty="0"/>
              <a:t>서로 다른 도면에서 다른 크기로 표현되는 유사 </a:t>
            </a:r>
            <a:r>
              <a:rPr kumimoji="1" lang="en-US" altLang="ko-KR" dirty="0"/>
              <a:t>component </a:t>
            </a:r>
            <a:r>
              <a:rPr kumimoji="1" lang="ko-KR" altLang="en-US" dirty="0"/>
              <a:t>간 </a:t>
            </a:r>
            <a:r>
              <a:rPr kumimoji="1" lang="en-US" altLang="ko-KR" dirty="0"/>
              <a:t>cross-level </a:t>
            </a:r>
            <a:r>
              <a:rPr kumimoji="1" lang="ko-KR" altLang="en-US" dirty="0"/>
              <a:t>적용이 가능하다면</a:t>
            </a:r>
            <a:r>
              <a:rPr kumimoji="1" lang="en-US" altLang="ko-KR" dirty="0"/>
              <a:t>, </a:t>
            </a:r>
            <a:r>
              <a:rPr kumimoji="1" lang="ko-KR" altLang="en-US" dirty="0" err="1"/>
              <a:t>유의미</a:t>
            </a:r>
            <a:r>
              <a:rPr kumimoji="1" lang="ko-KR" altLang="en-US" dirty="0"/>
              <a:t> 할 것 같다고 판단</a:t>
            </a:r>
            <a:endParaRPr kumimoji="1" lang="en-US" altLang="ko-KR" dirty="0"/>
          </a:p>
        </p:txBody>
      </p:sp>
    </p:spTree>
    <p:extLst>
      <p:ext uri="{BB962C8B-B14F-4D97-AF65-F5344CB8AC3E}">
        <p14:creationId xmlns:p14="http://schemas.microsoft.com/office/powerpoint/2010/main" val="199412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238708-1B01-5100-4168-E29605547767}"/>
              </a:ext>
            </a:extLst>
          </p:cNvPr>
          <p:cNvSpPr>
            <a:spLocks noGrp="1"/>
          </p:cNvSpPr>
          <p:nvPr>
            <p:ph type="title"/>
          </p:nvPr>
        </p:nvSpPr>
        <p:spPr/>
        <p:txBody>
          <a:bodyPr/>
          <a:lstStyle/>
          <a:p>
            <a:r>
              <a:rPr kumimoji="1" lang="ko-KR" altLang="en-US" dirty="0"/>
              <a:t>중간 결론</a:t>
            </a:r>
          </a:p>
        </p:txBody>
      </p:sp>
      <p:sp>
        <p:nvSpPr>
          <p:cNvPr id="3" name="내용 개체 틀 2">
            <a:extLst>
              <a:ext uri="{FF2B5EF4-FFF2-40B4-BE49-F238E27FC236}">
                <a16:creationId xmlns:a16="http://schemas.microsoft.com/office/drawing/2014/main" id="{C91B7BC6-CB11-2541-79A3-8FB39FD9141F}"/>
              </a:ext>
            </a:extLst>
          </p:cNvPr>
          <p:cNvSpPr>
            <a:spLocks noGrp="1"/>
          </p:cNvSpPr>
          <p:nvPr>
            <p:ph idx="1"/>
          </p:nvPr>
        </p:nvSpPr>
        <p:spPr/>
        <p:txBody>
          <a:bodyPr/>
          <a:lstStyle/>
          <a:p>
            <a:pPr lvl="1"/>
            <a:r>
              <a:rPr kumimoji="1" lang="en-US" altLang="ko-KR" dirty="0"/>
              <a:t>Uni-directional </a:t>
            </a:r>
            <a:r>
              <a:rPr kumimoji="1" lang="ko-KR" altLang="en-US" dirty="0"/>
              <a:t>한 방식으로 학습 시키기 위해서는</a:t>
            </a:r>
            <a:r>
              <a:rPr kumimoji="1" lang="en-US" altLang="ko-KR" dirty="0"/>
              <a:t>,</a:t>
            </a:r>
            <a:r>
              <a:rPr kumimoji="1" lang="ko-KR" altLang="en-US" dirty="0"/>
              <a:t> </a:t>
            </a:r>
            <a:r>
              <a:rPr kumimoji="1" lang="en-US" altLang="ko-KR" dirty="0"/>
              <a:t>L-verse </a:t>
            </a:r>
            <a:r>
              <a:rPr kumimoji="1" lang="ko-KR" altLang="en-US" dirty="0"/>
              <a:t>에서 활용한 </a:t>
            </a:r>
            <a:r>
              <a:rPr kumimoji="1" lang="en-US" altLang="ko-KR" dirty="0"/>
              <a:t>trick</a:t>
            </a:r>
            <a:r>
              <a:rPr kumimoji="1" lang="ko-KR" altLang="en-US" dirty="0"/>
              <a:t>을 제거하면 가능할 것으로 보임</a:t>
            </a:r>
            <a:endParaRPr kumimoji="1" lang="en-US" altLang="ko-KR" dirty="0"/>
          </a:p>
          <a:p>
            <a:pPr lvl="2"/>
            <a:r>
              <a:rPr kumimoji="1" lang="en-US" altLang="ko-KR" dirty="0"/>
              <a:t>Trick : </a:t>
            </a:r>
          </a:p>
          <a:p>
            <a:pPr lvl="3"/>
            <a:r>
              <a:rPr kumimoji="1" lang="ko-KR" altLang="en-US" dirty="0"/>
              <a:t>일반적인 양방향 모델에서 사용하는 방법은 양방향으로 학습을 진행</a:t>
            </a:r>
            <a:endParaRPr kumimoji="1" lang="en-US" altLang="ko-KR" dirty="0"/>
          </a:p>
          <a:p>
            <a:pPr lvl="3"/>
            <a:r>
              <a:rPr kumimoji="1" lang="ko-KR" altLang="en-US" dirty="0"/>
              <a:t>그러나</a:t>
            </a:r>
            <a:r>
              <a:rPr kumimoji="1" lang="en-US" altLang="ko-KR" dirty="0"/>
              <a:t>,</a:t>
            </a:r>
            <a:r>
              <a:rPr kumimoji="1" lang="ko-KR" altLang="en-US" dirty="0"/>
              <a:t> 본 논문에서는 단방향 학습을 각각 </a:t>
            </a:r>
            <a:r>
              <a:rPr kumimoji="1" lang="ko-KR" altLang="en-US" dirty="0" err="1"/>
              <a:t>진행하는것으로</a:t>
            </a:r>
            <a:r>
              <a:rPr kumimoji="1" lang="ko-KR" altLang="en-US" dirty="0"/>
              <a:t> 확인됨</a:t>
            </a:r>
            <a:endParaRPr kumimoji="1" lang="en-US" altLang="ko-KR" dirty="0"/>
          </a:p>
          <a:p>
            <a:pPr lvl="3"/>
            <a:r>
              <a:rPr kumimoji="1" lang="ko-KR" altLang="en-US" dirty="0"/>
              <a:t>그러므로</a:t>
            </a:r>
            <a:r>
              <a:rPr kumimoji="1" lang="en-US" altLang="ko-KR" dirty="0"/>
              <a:t>,</a:t>
            </a:r>
            <a:r>
              <a:rPr kumimoji="1" lang="ko-KR" altLang="en-US" dirty="0"/>
              <a:t> </a:t>
            </a:r>
            <a:r>
              <a:rPr kumimoji="1" lang="en-US" altLang="ko-KR" dirty="0"/>
              <a:t>text-&gt;image </a:t>
            </a:r>
            <a:r>
              <a:rPr kumimoji="1" lang="ko-KR" altLang="en-US" dirty="0"/>
              <a:t>만 진행하면 </a:t>
            </a:r>
            <a:r>
              <a:rPr kumimoji="1" lang="ko-KR" altLang="en-US" dirty="0" err="1"/>
              <a:t>가능할듯</a:t>
            </a:r>
            <a:endParaRPr kumimoji="1" lang="en-US" altLang="ko-KR" dirty="0"/>
          </a:p>
          <a:p>
            <a:endParaRPr kumimoji="1" lang="ko-KR" altLang="en-US" dirty="0"/>
          </a:p>
        </p:txBody>
      </p:sp>
      <p:grpSp>
        <p:nvGrpSpPr>
          <p:cNvPr id="4" name="그룹 3">
            <a:extLst>
              <a:ext uri="{FF2B5EF4-FFF2-40B4-BE49-F238E27FC236}">
                <a16:creationId xmlns:a16="http://schemas.microsoft.com/office/drawing/2014/main" id="{039A239A-CEBC-7CB5-7955-FC755F10D711}"/>
              </a:ext>
            </a:extLst>
          </p:cNvPr>
          <p:cNvGrpSpPr/>
          <p:nvPr/>
        </p:nvGrpSpPr>
        <p:grpSpPr>
          <a:xfrm>
            <a:off x="6031992" y="4378355"/>
            <a:ext cx="4122777" cy="1798608"/>
            <a:chOff x="1603511" y="2278062"/>
            <a:chExt cx="8984977" cy="4351338"/>
          </a:xfrm>
        </p:grpSpPr>
        <p:pic>
          <p:nvPicPr>
            <p:cNvPr id="5" name="내용 개체 틀 6" descr="텍스트, 스크린샷, 도표, 라인이(가) 표시된 사진&#10;&#10;자동 생성된 설명">
              <a:extLst>
                <a:ext uri="{FF2B5EF4-FFF2-40B4-BE49-F238E27FC236}">
                  <a16:creationId xmlns:a16="http://schemas.microsoft.com/office/drawing/2014/main" id="{4F72E268-ED36-83CD-1AA5-BC42C7E9A7AC}"/>
                </a:ext>
              </a:extLst>
            </p:cNvPr>
            <p:cNvPicPr>
              <a:picLocks noChangeAspect="1"/>
            </p:cNvPicPr>
            <p:nvPr/>
          </p:nvPicPr>
          <p:blipFill>
            <a:blip r:embed="rId2"/>
            <a:stretch>
              <a:fillRect/>
            </a:stretch>
          </p:blipFill>
          <p:spPr>
            <a:xfrm>
              <a:off x="1603511" y="2278062"/>
              <a:ext cx="8984977" cy="4351338"/>
            </a:xfrm>
            <a:prstGeom prst="rect">
              <a:avLst/>
            </a:prstGeom>
          </p:spPr>
        </p:pic>
        <p:sp>
          <p:nvSpPr>
            <p:cNvPr id="6" name="직사각형 5">
              <a:extLst>
                <a:ext uri="{FF2B5EF4-FFF2-40B4-BE49-F238E27FC236}">
                  <a16:creationId xmlns:a16="http://schemas.microsoft.com/office/drawing/2014/main" id="{1774A444-A3A2-D7B8-D1D0-EE9E36325AE5}"/>
                </a:ext>
              </a:extLst>
            </p:cNvPr>
            <p:cNvSpPr/>
            <p:nvPr/>
          </p:nvSpPr>
          <p:spPr>
            <a:xfrm>
              <a:off x="3136392" y="4096512"/>
              <a:ext cx="118872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ECC59FDB-3E46-BFB8-DD4D-31E2DF175B62}"/>
                </a:ext>
              </a:extLst>
            </p:cNvPr>
            <p:cNvSpPr/>
            <p:nvPr/>
          </p:nvSpPr>
          <p:spPr>
            <a:xfrm>
              <a:off x="2862072" y="5852160"/>
              <a:ext cx="4745736" cy="7772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pic>
        <p:nvPicPr>
          <p:cNvPr id="8" name="내용 개체 틀 6" descr="텍스트, 스크린샷, 도표, 라인이(가) 표시된 사진&#10;&#10;자동 생성된 설명">
            <a:extLst>
              <a:ext uri="{FF2B5EF4-FFF2-40B4-BE49-F238E27FC236}">
                <a16:creationId xmlns:a16="http://schemas.microsoft.com/office/drawing/2014/main" id="{AC9259AE-0FB4-70B4-D88D-3554271D3602}"/>
              </a:ext>
            </a:extLst>
          </p:cNvPr>
          <p:cNvPicPr>
            <a:picLocks noChangeAspect="1"/>
          </p:cNvPicPr>
          <p:nvPr/>
        </p:nvPicPr>
        <p:blipFill>
          <a:blip r:embed="rId2"/>
          <a:stretch>
            <a:fillRect/>
          </a:stretch>
        </p:blipFill>
        <p:spPr>
          <a:xfrm>
            <a:off x="1909215" y="4378355"/>
            <a:ext cx="3717123" cy="1800167"/>
          </a:xfrm>
          <a:prstGeom prst="rect">
            <a:avLst/>
          </a:prstGeom>
        </p:spPr>
      </p:pic>
    </p:spTree>
    <p:extLst>
      <p:ext uri="{BB962C8B-B14F-4D97-AF65-F5344CB8AC3E}">
        <p14:creationId xmlns:p14="http://schemas.microsoft.com/office/powerpoint/2010/main" val="282235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3CA1BA-4E4C-5BD9-2950-70A6BE480330}"/>
              </a:ext>
            </a:extLst>
          </p:cNvPr>
          <p:cNvSpPr>
            <a:spLocks noGrp="1"/>
          </p:cNvSpPr>
          <p:nvPr>
            <p:ph type="title"/>
          </p:nvPr>
        </p:nvSpPr>
        <p:spPr/>
        <p:txBody>
          <a:bodyPr/>
          <a:lstStyle/>
          <a:p>
            <a:r>
              <a:rPr kumimoji="1" lang="ko-KR" altLang="en-US" dirty="0"/>
              <a:t>특이사항</a:t>
            </a:r>
          </a:p>
        </p:txBody>
      </p:sp>
      <p:sp>
        <p:nvSpPr>
          <p:cNvPr id="3" name="내용 개체 틀 2">
            <a:extLst>
              <a:ext uri="{FF2B5EF4-FFF2-40B4-BE49-F238E27FC236}">
                <a16:creationId xmlns:a16="http://schemas.microsoft.com/office/drawing/2014/main" id="{379401FD-6A44-1A9E-061F-12EE65EB0E1E}"/>
              </a:ext>
            </a:extLst>
          </p:cNvPr>
          <p:cNvSpPr>
            <a:spLocks noGrp="1"/>
          </p:cNvSpPr>
          <p:nvPr>
            <p:ph idx="1"/>
          </p:nvPr>
        </p:nvSpPr>
        <p:spPr/>
        <p:txBody>
          <a:bodyPr/>
          <a:lstStyle/>
          <a:p>
            <a:r>
              <a:rPr kumimoji="1" lang="en-US" altLang="ko-KR" dirty="0"/>
              <a:t>(Text 2 code /</a:t>
            </a:r>
            <a:r>
              <a:rPr kumimoji="1" lang="ko-KR" altLang="en-US" dirty="0"/>
              <a:t> </a:t>
            </a:r>
            <a:r>
              <a:rPr kumimoji="1" lang="en-US" altLang="ko-KR" dirty="0"/>
              <a:t>Text 2 </a:t>
            </a:r>
            <a:r>
              <a:rPr kumimoji="1" lang="en-US" altLang="ko-KR" dirty="0" err="1"/>
              <a:t>dxf</a:t>
            </a:r>
            <a:r>
              <a:rPr kumimoji="1" lang="ko-KR" altLang="en-US" dirty="0"/>
              <a:t> </a:t>
            </a:r>
            <a:r>
              <a:rPr kumimoji="1" lang="en-US" altLang="ko-KR" dirty="0"/>
              <a:t>/</a:t>
            </a:r>
            <a:r>
              <a:rPr kumimoji="1" lang="ko-KR" altLang="en-US" dirty="0"/>
              <a:t> </a:t>
            </a:r>
            <a:r>
              <a:rPr kumimoji="1" lang="en-US" altLang="ko-KR" dirty="0"/>
              <a:t>Text 2 </a:t>
            </a:r>
            <a:r>
              <a:rPr kumimoji="1" lang="en-US" altLang="ko-KR" dirty="0" err="1"/>
              <a:t>img</a:t>
            </a:r>
            <a:r>
              <a:rPr kumimoji="1" lang="en-US" altLang="ko-KR" dirty="0"/>
              <a:t> )</a:t>
            </a:r>
            <a:r>
              <a:rPr kumimoji="1" lang="ko-KR" altLang="en-US" dirty="0"/>
              <a:t> </a:t>
            </a:r>
            <a:r>
              <a:rPr kumimoji="1" lang="ko-KR" altLang="en-US" dirty="0" err="1"/>
              <a:t>를</a:t>
            </a:r>
            <a:r>
              <a:rPr kumimoji="1" lang="ko-KR" altLang="en-US" dirty="0"/>
              <a:t> </a:t>
            </a:r>
            <a:r>
              <a:rPr kumimoji="1" lang="en-US" altLang="ko-KR" dirty="0"/>
              <a:t>transformer</a:t>
            </a:r>
            <a:r>
              <a:rPr kumimoji="1" lang="ko-KR" altLang="en-US" dirty="0"/>
              <a:t> 구조 적용 및 가능성 실험</a:t>
            </a:r>
            <a:endParaRPr kumimoji="1" lang="en-US" altLang="ko-KR" dirty="0"/>
          </a:p>
          <a:p>
            <a:pPr lvl="1"/>
            <a:r>
              <a:rPr kumimoji="1" lang="ko-KR" altLang="en-US" dirty="0"/>
              <a:t>세가지 실험을 위해</a:t>
            </a:r>
            <a:r>
              <a:rPr kumimoji="1" lang="en-US" altLang="ko-KR" dirty="0"/>
              <a:t>,</a:t>
            </a:r>
            <a:r>
              <a:rPr kumimoji="1" lang="ko-KR" altLang="en-US" dirty="0"/>
              <a:t> 데이터 정제 과정 진행중</a:t>
            </a:r>
            <a:endParaRPr kumimoji="1" lang="en-US" altLang="ko-KR" dirty="0"/>
          </a:p>
          <a:p>
            <a:pPr lvl="1"/>
            <a:r>
              <a:rPr kumimoji="1" lang="en-US" altLang="ko-KR" dirty="0" err="1"/>
              <a:t>Img</a:t>
            </a:r>
            <a:r>
              <a:rPr kumimoji="1" lang="en-US" altLang="ko-KR" dirty="0"/>
              <a:t>, code, </a:t>
            </a:r>
            <a:r>
              <a:rPr kumimoji="1" lang="en-US" altLang="ko-KR" dirty="0" err="1"/>
              <a:t>dxf</a:t>
            </a:r>
            <a:r>
              <a:rPr kumimoji="1" lang="en-US" altLang="ko-KR" dirty="0"/>
              <a:t> </a:t>
            </a:r>
            <a:r>
              <a:rPr kumimoji="1" lang="ko-KR" altLang="en-US" dirty="0"/>
              <a:t>파일 이름과 </a:t>
            </a:r>
            <a:r>
              <a:rPr kumimoji="1" lang="en-US" altLang="ko-KR" dirty="0"/>
              <a:t>text</a:t>
            </a:r>
            <a:r>
              <a:rPr kumimoji="1" lang="ko-KR" altLang="en-US" dirty="0"/>
              <a:t> 파일 이름이 상이하여</a:t>
            </a:r>
            <a:r>
              <a:rPr kumimoji="1" lang="en-US" altLang="ko-KR" dirty="0"/>
              <a:t>,</a:t>
            </a:r>
            <a:r>
              <a:rPr kumimoji="1" lang="ko-KR" altLang="en-US" dirty="0"/>
              <a:t> </a:t>
            </a:r>
            <a:r>
              <a:rPr kumimoji="1" lang="en-US" altLang="ko-KR" dirty="0"/>
              <a:t>pair </a:t>
            </a:r>
            <a:r>
              <a:rPr kumimoji="1" lang="ko-KR" altLang="en-US" dirty="0"/>
              <a:t>로 </a:t>
            </a:r>
            <a:r>
              <a:rPr kumimoji="1" lang="ko-KR" altLang="en-US" dirty="0" err="1"/>
              <a:t>묶는데에</a:t>
            </a:r>
            <a:r>
              <a:rPr kumimoji="1" lang="ko-KR" altLang="en-US" dirty="0"/>
              <a:t> 문제가 있어 해당 문제 </a:t>
            </a:r>
            <a:r>
              <a:rPr kumimoji="1" lang="ko-KR" altLang="en-US" dirty="0" err="1"/>
              <a:t>해결중</a:t>
            </a:r>
            <a:endParaRPr kumimoji="1" lang="en-US" altLang="ko-KR" dirty="0"/>
          </a:p>
          <a:p>
            <a:pPr lvl="1"/>
            <a:r>
              <a:rPr kumimoji="1" lang="ko-KR" altLang="en-US" dirty="0"/>
              <a:t>하나로 </a:t>
            </a:r>
            <a:r>
              <a:rPr kumimoji="1" lang="ko-KR" altLang="en-US" dirty="0" err="1"/>
              <a:t>피팅하여</a:t>
            </a:r>
            <a:r>
              <a:rPr kumimoji="1" lang="en-US" altLang="ko-KR" dirty="0"/>
              <a:t>,</a:t>
            </a:r>
            <a:r>
              <a:rPr kumimoji="1" lang="ko-KR" altLang="en-US" dirty="0"/>
              <a:t> 이후 실험에 차질 없도록 통일 조치 예정</a:t>
            </a:r>
            <a:endParaRPr kumimoji="1" lang="en-US" altLang="ko-KR" dirty="0"/>
          </a:p>
          <a:p>
            <a:pPr lvl="1"/>
            <a:r>
              <a:rPr kumimoji="1" lang="ko-KR" altLang="en-US" dirty="0"/>
              <a:t>이후</a:t>
            </a:r>
            <a:r>
              <a:rPr kumimoji="1" lang="en-US" altLang="ko-KR" dirty="0"/>
              <a:t>,</a:t>
            </a:r>
            <a:r>
              <a:rPr kumimoji="1" lang="ko-KR" altLang="en-US" dirty="0"/>
              <a:t> 세가지 실험 결과 모두 분석 예정이며</a:t>
            </a:r>
            <a:r>
              <a:rPr kumimoji="1" lang="en-US" altLang="ko-KR" dirty="0"/>
              <a:t>,</a:t>
            </a:r>
            <a:r>
              <a:rPr kumimoji="1" lang="ko-KR" altLang="en-US" dirty="0"/>
              <a:t> 분석 결과 및 후속 조치에 대한 가능성 논의를 위한 </a:t>
            </a:r>
            <a:r>
              <a:rPr kumimoji="1" lang="en-US" altLang="ko-KR" dirty="0"/>
              <a:t>ppt </a:t>
            </a:r>
            <a:r>
              <a:rPr kumimoji="1" lang="ko-KR" altLang="en-US" dirty="0"/>
              <a:t>차주까지 준비 목표</a:t>
            </a:r>
            <a:endParaRPr kumimoji="1" lang="en-US" altLang="ko-KR" dirty="0"/>
          </a:p>
          <a:p>
            <a:pPr lvl="1"/>
            <a:endParaRPr kumimoji="1" lang="ko-KR" altLang="en-US" dirty="0"/>
          </a:p>
        </p:txBody>
      </p:sp>
    </p:spTree>
    <p:extLst>
      <p:ext uri="{BB962C8B-B14F-4D97-AF65-F5344CB8AC3E}">
        <p14:creationId xmlns:p14="http://schemas.microsoft.com/office/powerpoint/2010/main" val="187360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32CF90-9AE8-401F-A946-D5759E829831}"/>
              </a:ext>
            </a:extLst>
          </p:cNvPr>
          <p:cNvSpPr>
            <a:spLocks noGrp="1"/>
          </p:cNvSpPr>
          <p:nvPr>
            <p:ph type="title"/>
          </p:nvPr>
        </p:nvSpPr>
        <p:spPr>
          <a:xfrm>
            <a:off x="0" y="0"/>
            <a:ext cx="10515600" cy="431232"/>
          </a:xfrm>
        </p:spPr>
        <p:txBody>
          <a:bodyPr>
            <a:normAutofit fontScale="90000"/>
          </a:bodyPr>
          <a:lstStyle/>
          <a:p>
            <a:r>
              <a:rPr kumimoji="1" lang="en-US" altLang="ko-KR" sz="2800" dirty="0"/>
              <a:t>Plan</a:t>
            </a:r>
            <a:endParaRPr kumimoji="1" lang="ko-KR" altLang="en-US" sz="2800" dirty="0"/>
          </a:p>
        </p:txBody>
      </p:sp>
      <p:graphicFrame>
        <p:nvGraphicFramePr>
          <p:cNvPr id="4" name="내용 개체 틀 4">
            <a:extLst>
              <a:ext uri="{FF2B5EF4-FFF2-40B4-BE49-F238E27FC236}">
                <a16:creationId xmlns:a16="http://schemas.microsoft.com/office/drawing/2014/main" id="{FD419435-9CA8-3ADE-78DC-3CA158613C9C}"/>
              </a:ext>
            </a:extLst>
          </p:cNvPr>
          <p:cNvGraphicFramePr>
            <a:graphicFrameLocks/>
          </p:cNvGraphicFramePr>
          <p:nvPr>
            <p:extLst>
              <p:ext uri="{D42A27DB-BD31-4B8C-83A1-F6EECF244321}">
                <p14:modId xmlns:p14="http://schemas.microsoft.com/office/powerpoint/2010/main" val="3788748960"/>
              </p:ext>
            </p:extLst>
          </p:nvPr>
        </p:nvGraphicFramePr>
        <p:xfrm>
          <a:off x="0" y="431232"/>
          <a:ext cx="12001458" cy="2819400"/>
        </p:xfrm>
        <a:graphic>
          <a:graphicData uri="http://schemas.openxmlformats.org/drawingml/2006/table">
            <a:tbl>
              <a:tblPr firstRow="1" bandRow="1">
                <a:tableStyleId>{5C22544A-7EE6-4342-B048-85BDC9FD1C3A}</a:tableStyleId>
              </a:tblPr>
              <a:tblGrid>
                <a:gridCol w="1446530">
                  <a:extLst>
                    <a:ext uri="{9D8B030D-6E8A-4147-A177-3AD203B41FA5}">
                      <a16:colId xmlns:a16="http://schemas.microsoft.com/office/drawing/2014/main" val="1399036251"/>
                    </a:ext>
                  </a:extLst>
                </a:gridCol>
                <a:gridCol w="540068">
                  <a:extLst>
                    <a:ext uri="{9D8B030D-6E8A-4147-A177-3AD203B41FA5}">
                      <a16:colId xmlns:a16="http://schemas.microsoft.com/office/drawing/2014/main" val="4135209966"/>
                    </a:ext>
                  </a:extLst>
                </a:gridCol>
                <a:gridCol w="500743">
                  <a:extLst>
                    <a:ext uri="{9D8B030D-6E8A-4147-A177-3AD203B41FA5}">
                      <a16:colId xmlns:a16="http://schemas.microsoft.com/office/drawing/2014/main" val="4227801703"/>
                    </a:ext>
                  </a:extLst>
                </a:gridCol>
                <a:gridCol w="500743">
                  <a:extLst>
                    <a:ext uri="{9D8B030D-6E8A-4147-A177-3AD203B41FA5}">
                      <a16:colId xmlns:a16="http://schemas.microsoft.com/office/drawing/2014/main" val="3092821333"/>
                    </a:ext>
                  </a:extLst>
                </a:gridCol>
                <a:gridCol w="500743">
                  <a:extLst>
                    <a:ext uri="{9D8B030D-6E8A-4147-A177-3AD203B41FA5}">
                      <a16:colId xmlns:a16="http://schemas.microsoft.com/office/drawing/2014/main" val="2600724733"/>
                    </a:ext>
                  </a:extLst>
                </a:gridCol>
                <a:gridCol w="500743">
                  <a:extLst>
                    <a:ext uri="{9D8B030D-6E8A-4147-A177-3AD203B41FA5}">
                      <a16:colId xmlns:a16="http://schemas.microsoft.com/office/drawing/2014/main" val="3543918529"/>
                    </a:ext>
                  </a:extLst>
                </a:gridCol>
                <a:gridCol w="500743">
                  <a:extLst>
                    <a:ext uri="{9D8B030D-6E8A-4147-A177-3AD203B41FA5}">
                      <a16:colId xmlns:a16="http://schemas.microsoft.com/office/drawing/2014/main" val="1627273634"/>
                    </a:ext>
                  </a:extLst>
                </a:gridCol>
                <a:gridCol w="500743">
                  <a:extLst>
                    <a:ext uri="{9D8B030D-6E8A-4147-A177-3AD203B41FA5}">
                      <a16:colId xmlns:a16="http://schemas.microsoft.com/office/drawing/2014/main" val="1847121759"/>
                    </a:ext>
                  </a:extLst>
                </a:gridCol>
                <a:gridCol w="500743">
                  <a:extLst>
                    <a:ext uri="{9D8B030D-6E8A-4147-A177-3AD203B41FA5}">
                      <a16:colId xmlns:a16="http://schemas.microsoft.com/office/drawing/2014/main" val="1929763674"/>
                    </a:ext>
                  </a:extLst>
                </a:gridCol>
                <a:gridCol w="500743">
                  <a:extLst>
                    <a:ext uri="{9D8B030D-6E8A-4147-A177-3AD203B41FA5}">
                      <a16:colId xmlns:a16="http://schemas.microsoft.com/office/drawing/2014/main" val="1122614183"/>
                    </a:ext>
                  </a:extLst>
                </a:gridCol>
                <a:gridCol w="500743">
                  <a:extLst>
                    <a:ext uri="{9D8B030D-6E8A-4147-A177-3AD203B41FA5}">
                      <a16:colId xmlns:a16="http://schemas.microsoft.com/office/drawing/2014/main" val="410254594"/>
                    </a:ext>
                  </a:extLst>
                </a:gridCol>
                <a:gridCol w="500743">
                  <a:extLst>
                    <a:ext uri="{9D8B030D-6E8A-4147-A177-3AD203B41FA5}">
                      <a16:colId xmlns:a16="http://schemas.microsoft.com/office/drawing/2014/main" val="1713825666"/>
                    </a:ext>
                  </a:extLst>
                </a:gridCol>
                <a:gridCol w="500743">
                  <a:extLst>
                    <a:ext uri="{9D8B030D-6E8A-4147-A177-3AD203B41FA5}">
                      <a16:colId xmlns:a16="http://schemas.microsoft.com/office/drawing/2014/main" val="1706139662"/>
                    </a:ext>
                  </a:extLst>
                </a:gridCol>
                <a:gridCol w="500743">
                  <a:extLst>
                    <a:ext uri="{9D8B030D-6E8A-4147-A177-3AD203B41FA5}">
                      <a16:colId xmlns:a16="http://schemas.microsoft.com/office/drawing/2014/main" val="1555407027"/>
                    </a:ext>
                  </a:extLst>
                </a:gridCol>
                <a:gridCol w="500743">
                  <a:extLst>
                    <a:ext uri="{9D8B030D-6E8A-4147-A177-3AD203B41FA5}">
                      <a16:colId xmlns:a16="http://schemas.microsoft.com/office/drawing/2014/main" val="2471734108"/>
                    </a:ext>
                  </a:extLst>
                </a:gridCol>
                <a:gridCol w="500743">
                  <a:extLst>
                    <a:ext uri="{9D8B030D-6E8A-4147-A177-3AD203B41FA5}">
                      <a16:colId xmlns:a16="http://schemas.microsoft.com/office/drawing/2014/main" val="2594680743"/>
                    </a:ext>
                  </a:extLst>
                </a:gridCol>
                <a:gridCol w="500743">
                  <a:extLst>
                    <a:ext uri="{9D8B030D-6E8A-4147-A177-3AD203B41FA5}">
                      <a16:colId xmlns:a16="http://schemas.microsoft.com/office/drawing/2014/main" val="2922554667"/>
                    </a:ext>
                  </a:extLst>
                </a:gridCol>
                <a:gridCol w="500743">
                  <a:extLst>
                    <a:ext uri="{9D8B030D-6E8A-4147-A177-3AD203B41FA5}">
                      <a16:colId xmlns:a16="http://schemas.microsoft.com/office/drawing/2014/main" val="2738251659"/>
                    </a:ext>
                  </a:extLst>
                </a:gridCol>
                <a:gridCol w="500743">
                  <a:extLst>
                    <a:ext uri="{9D8B030D-6E8A-4147-A177-3AD203B41FA5}">
                      <a16:colId xmlns:a16="http://schemas.microsoft.com/office/drawing/2014/main" val="140057448"/>
                    </a:ext>
                  </a:extLst>
                </a:gridCol>
                <a:gridCol w="500743">
                  <a:extLst>
                    <a:ext uri="{9D8B030D-6E8A-4147-A177-3AD203B41FA5}">
                      <a16:colId xmlns:a16="http://schemas.microsoft.com/office/drawing/2014/main" val="4278875075"/>
                    </a:ext>
                  </a:extLst>
                </a:gridCol>
                <a:gridCol w="500743">
                  <a:extLst>
                    <a:ext uri="{9D8B030D-6E8A-4147-A177-3AD203B41FA5}">
                      <a16:colId xmlns:a16="http://schemas.microsoft.com/office/drawing/2014/main" val="1080290593"/>
                    </a:ext>
                  </a:extLst>
                </a:gridCol>
                <a:gridCol w="500743">
                  <a:extLst>
                    <a:ext uri="{9D8B030D-6E8A-4147-A177-3AD203B41FA5}">
                      <a16:colId xmlns:a16="http://schemas.microsoft.com/office/drawing/2014/main" val="3566652247"/>
                    </a:ext>
                  </a:extLst>
                </a:gridCol>
              </a:tblGrid>
              <a:tr h="370840">
                <a:tc>
                  <a:txBody>
                    <a:bodyPr/>
                    <a:lstStyle/>
                    <a:p>
                      <a:pPr latinLnBrk="1"/>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dirty="0">
                          <a:solidFill>
                            <a:schemeClr val="tx1"/>
                          </a:solidFill>
                        </a:rPr>
                        <a:t>10/20</a:t>
                      </a:r>
                      <a:endParaRPr lang="ko-KR" altLang="en-US" sz="700" b="0" dirty="0">
                        <a:solidFill>
                          <a:schemeClr val="tx1"/>
                        </a:solidFill>
                      </a:endParaRPr>
                    </a:p>
                    <a:p>
                      <a:pPr latinLnBrk="1"/>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10/21</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10/22</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10/23</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10/24</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10/25</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10/26</a:t>
                      </a:r>
                    </a:p>
                    <a:p>
                      <a:pPr latinLnBrk="1"/>
                      <a:r>
                        <a:rPr lang="en-US" altLang="ko-KR" sz="700" b="0" dirty="0">
                          <a:solidFill>
                            <a:schemeClr val="tx1"/>
                          </a:solidFill>
                        </a:rPr>
                        <a:t>2</a:t>
                      </a:r>
                      <a:r>
                        <a:rPr lang="ko-KR" altLang="en-US" sz="700" b="0" dirty="0">
                          <a:solidFill>
                            <a:schemeClr val="tx1"/>
                          </a:solidFill>
                        </a:rPr>
                        <a:t>주차 미팅</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latinLnBrk="1"/>
                      <a:r>
                        <a:rPr lang="en-US" altLang="ko-KR" sz="700" b="0" dirty="0">
                          <a:solidFill>
                            <a:schemeClr val="tx1"/>
                          </a:solidFill>
                        </a:rPr>
                        <a:t>10/27</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10/28</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10/29</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10/30</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10/31</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11/01</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11/02</a:t>
                      </a:r>
                    </a:p>
                    <a:p>
                      <a:pPr latinLnBrk="1"/>
                      <a:r>
                        <a:rPr lang="en-US" altLang="ko-KR" sz="700" b="0" dirty="0">
                          <a:solidFill>
                            <a:schemeClr val="tx1"/>
                          </a:solidFill>
                        </a:rPr>
                        <a:t>3</a:t>
                      </a:r>
                      <a:r>
                        <a:rPr lang="ko-KR" altLang="en-US" sz="700" b="0" dirty="0">
                          <a:solidFill>
                            <a:schemeClr val="tx1"/>
                          </a:solidFill>
                        </a:rPr>
                        <a:t>주차</a:t>
                      </a:r>
                      <a:endParaRPr lang="en-US" altLang="ko-KR" sz="700" b="0" dirty="0">
                        <a:solidFill>
                          <a:schemeClr val="tx1"/>
                        </a:solidFill>
                      </a:endParaRPr>
                    </a:p>
                    <a:p>
                      <a:pPr latinLnBrk="1"/>
                      <a:r>
                        <a:rPr lang="ko-KR" altLang="en-US" sz="700" b="0" dirty="0">
                          <a:solidFill>
                            <a:schemeClr val="tx1"/>
                          </a:solidFill>
                        </a:rPr>
                        <a:t>미팅</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latinLnBrk="1"/>
                      <a:r>
                        <a:rPr lang="en-US" altLang="ko-KR" sz="700" b="0" dirty="0">
                          <a:solidFill>
                            <a:schemeClr val="tx1"/>
                          </a:solidFill>
                        </a:rPr>
                        <a:t>11/03</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11/04</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11/05</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11/06</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11/07</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11/08</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11/09</a:t>
                      </a:r>
                    </a:p>
                    <a:p>
                      <a:pPr latinLnBrk="1"/>
                      <a:r>
                        <a:rPr lang="en-US" altLang="ko-KR" sz="700" b="0" dirty="0">
                          <a:solidFill>
                            <a:schemeClr val="tx1"/>
                          </a:solidFill>
                        </a:rPr>
                        <a:t>4</a:t>
                      </a:r>
                      <a:r>
                        <a:rPr lang="ko-KR" altLang="en-US" sz="700" b="0" dirty="0">
                          <a:solidFill>
                            <a:schemeClr val="tx1"/>
                          </a:solidFill>
                        </a:rPr>
                        <a:t>주차</a:t>
                      </a:r>
                      <a:endParaRPr lang="en-US" altLang="ko-KR" sz="700" b="0" dirty="0">
                        <a:solidFill>
                          <a:schemeClr val="tx1"/>
                        </a:solidFill>
                      </a:endParaRPr>
                    </a:p>
                    <a:p>
                      <a:pPr latinLnBrk="1"/>
                      <a:r>
                        <a:rPr lang="ko-KR" altLang="en-US" sz="700" b="0" dirty="0">
                          <a:solidFill>
                            <a:schemeClr val="tx1"/>
                          </a:solidFill>
                        </a:rPr>
                        <a:t>미팅</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324947144"/>
                  </a:ext>
                </a:extLst>
              </a:tr>
              <a:tr h="185420">
                <a:tc>
                  <a:txBody>
                    <a:bodyPr/>
                    <a:lstStyle/>
                    <a:p>
                      <a:pPr latinLnBrk="1"/>
                      <a:r>
                        <a:rPr lang="en-US" altLang="ko-KR" sz="700" dirty="0"/>
                        <a:t>code</a:t>
                      </a:r>
                      <a:r>
                        <a:rPr lang="en-US" altLang="ko-KR" sz="700" baseline="0" dirty="0"/>
                        <a:t> </a:t>
                      </a:r>
                      <a:r>
                        <a:rPr lang="ko-KR" altLang="en-US" sz="700" baseline="0" dirty="0"/>
                        <a:t>전처리 방법 연구</a:t>
                      </a:r>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236281"/>
                  </a:ext>
                </a:extLst>
              </a:tr>
              <a:tr h="185420">
                <a:tc>
                  <a:txBody>
                    <a:bodyPr/>
                    <a:lstStyle/>
                    <a:p>
                      <a:pPr latinLnBrk="1"/>
                      <a:r>
                        <a:rPr lang="en-US" altLang="ko-KR" sz="700" dirty="0"/>
                        <a:t>Code </a:t>
                      </a:r>
                      <a:r>
                        <a:rPr lang="ko-KR" altLang="en-US" sz="700" dirty="0"/>
                        <a:t>전처리 방법 적용</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088776"/>
                  </a:ext>
                </a:extLst>
              </a:tr>
              <a:tr h="185420">
                <a:tc>
                  <a:txBody>
                    <a:bodyPr/>
                    <a:lstStyle/>
                    <a:p>
                      <a:pPr latinLnBrk="1"/>
                      <a:r>
                        <a:rPr lang="ko-KR" altLang="en-US" sz="700" dirty="0"/>
                        <a:t>도면 </a:t>
                      </a:r>
                      <a:r>
                        <a:rPr lang="en-US" altLang="ko-KR" sz="700" dirty="0"/>
                        <a:t>description</a:t>
                      </a:r>
                      <a:r>
                        <a:rPr lang="en-US" altLang="ko-KR" sz="700" baseline="0" dirty="0"/>
                        <a:t> </a:t>
                      </a:r>
                      <a:r>
                        <a:rPr lang="ko-KR" altLang="en-US" sz="700" baseline="0" dirty="0"/>
                        <a:t>전처리 방법 고안</a:t>
                      </a:r>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738021"/>
                  </a:ext>
                </a:extLst>
              </a:tr>
              <a:tr h="185420">
                <a:tc>
                  <a:txBody>
                    <a:bodyPr/>
                    <a:lstStyle/>
                    <a:p>
                      <a:pPr latinLnBrk="1"/>
                      <a:r>
                        <a:rPr lang="ko-KR" altLang="en-US" sz="700" dirty="0"/>
                        <a:t>도면 </a:t>
                      </a:r>
                      <a:r>
                        <a:rPr lang="en-US" altLang="ko-KR" sz="700" dirty="0"/>
                        <a:t>description </a:t>
                      </a:r>
                      <a:r>
                        <a:rPr lang="ko-KR" altLang="en-US" sz="700" dirty="0"/>
                        <a:t>전처리 방법 적용</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5034943"/>
                  </a:ext>
                </a:extLst>
              </a:tr>
              <a:tr h="185420">
                <a:tc>
                  <a:txBody>
                    <a:bodyPr/>
                    <a:lstStyle/>
                    <a:p>
                      <a:pPr latinLnBrk="1"/>
                      <a:r>
                        <a:rPr lang="ko-KR" altLang="en-US" sz="700" dirty="0" err="1"/>
                        <a:t>딥러닝</a:t>
                      </a:r>
                      <a:r>
                        <a:rPr lang="ko-KR" altLang="en-US" sz="700" dirty="0"/>
                        <a:t> 적용 방안 연구 및 학습</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5">
                  <a:txBody>
                    <a:bodyPr/>
                    <a:lstStyle/>
                    <a:p>
                      <a:pPr latinLnBrk="1"/>
                      <a:r>
                        <a:rPr lang="ko-KR" altLang="en-US" sz="700" dirty="0">
                          <a:solidFill>
                            <a:schemeClr val="bg1"/>
                          </a:solidFill>
                        </a:rPr>
                        <a:t>트랜스포머 논문 분석 및 학습</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gridSpan="2">
                  <a:txBody>
                    <a:bodyPr/>
                    <a:lstStyle/>
                    <a:p>
                      <a:pPr latinLnBrk="1"/>
                      <a:r>
                        <a:rPr lang="en-US" altLang="ko-KR" sz="700" dirty="0">
                          <a:solidFill>
                            <a:schemeClr val="bg1"/>
                          </a:solidFill>
                        </a:rPr>
                        <a:t>L-verse </a:t>
                      </a:r>
                      <a:r>
                        <a:rPr lang="ko-KR" altLang="en-US" sz="700" dirty="0">
                          <a:solidFill>
                            <a:schemeClr val="bg1"/>
                          </a:solidFill>
                        </a:rPr>
                        <a:t>논문 학습</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494886"/>
                  </a:ext>
                </a:extLst>
              </a:tr>
              <a:tr h="0">
                <a:tc>
                  <a:txBody>
                    <a:bodyPr/>
                    <a:lstStyle/>
                    <a:p>
                      <a:pPr latinLnBrk="1"/>
                      <a:r>
                        <a:rPr lang="ko-KR" altLang="en-US" sz="700" dirty="0"/>
                        <a:t>딥러닝 구현</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5965817"/>
                  </a:ext>
                </a:extLst>
              </a:tr>
              <a:tr h="0">
                <a:tc>
                  <a:txBody>
                    <a:bodyPr/>
                    <a:lstStyle/>
                    <a:p>
                      <a:pPr latinLnBrk="1"/>
                      <a:r>
                        <a:rPr lang="ko-KR" altLang="en-US" sz="700" dirty="0"/>
                        <a:t>연구 결과 분석 및 개선방안 모색</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453808"/>
                  </a:ext>
                </a:extLst>
              </a:tr>
              <a:tr h="182880">
                <a:tc rowSpan="2">
                  <a:txBody>
                    <a:bodyPr/>
                    <a:lstStyle/>
                    <a:p>
                      <a:pPr latinLnBrk="1"/>
                      <a:r>
                        <a:rPr lang="ko-KR" altLang="en-US" sz="700" dirty="0"/>
                        <a:t>트랜스포머 구조 가능성 확인</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600" dirty="0" err="1"/>
                        <a:t>전처리</a:t>
                      </a:r>
                      <a:endParaRPr lang="ko-KR" altLang="en-US" sz="6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r>
                        <a:rPr lang="ko-KR" altLang="en-US" sz="600" dirty="0" err="1"/>
                        <a:t>전처리</a:t>
                      </a:r>
                      <a:endParaRPr lang="ko-KR" altLang="en-US" sz="6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376031"/>
                  </a:ext>
                </a:extLst>
              </a:tr>
              <a:tr h="182880">
                <a:tc vMerge="1">
                  <a:txBody>
                    <a:bodyPr/>
                    <a:lstStyle/>
                    <a:p>
                      <a:pPr latinLnBrk="1"/>
                      <a:endParaRPr lang="ko-KR" altLang="en-US"/>
                    </a:p>
                  </a:txBody>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gridSpan="3">
                  <a:txBody>
                    <a:bodyPr/>
                    <a:lstStyle/>
                    <a:p>
                      <a:pPr latinLnBrk="1"/>
                      <a:r>
                        <a:rPr lang="ko-KR" altLang="en-US" sz="700" dirty="0"/>
                        <a:t>실험</a:t>
                      </a:r>
                      <a:r>
                        <a:rPr lang="en-US" altLang="ko-KR" sz="700" dirty="0"/>
                        <a:t>(text2code/</a:t>
                      </a:r>
                      <a:r>
                        <a:rPr lang="en-US" altLang="ko-KR" sz="700" dirty="0" err="1"/>
                        <a:t>img</a:t>
                      </a:r>
                      <a:r>
                        <a:rPr lang="en-US" altLang="ko-KR" sz="700" dirty="0"/>
                        <a:t>/</a:t>
                      </a:r>
                      <a:r>
                        <a:rPr lang="en-US" altLang="ko-KR" sz="700" dirty="0" err="1"/>
                        <a:t>dxf</a:t>
                      </a:r>
                      <a:r>
                        <a:rPr lang="en-US" altLang="ko-KR" sz="700" dirty="0"/>
                        <a:t>)</a:t>
                      </a:r>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358717"/>
                  </a:ext>
                </a:extLst>
              </a:tr>
              <a:tr h="182880">
                <a:tc>
                  <a:txBody>
                    <a:bodyPr/>
                    <a:lstStyle/>
                    <a:p>
                      <a:pPr latinLnBrk="1"/>
                      <a:r>
                        <a:rPr lang="ko-KR" altLang="en-US" sz="700" dirty="0"/>
                        <a:t>가능성 확인 실험 결과 분석 및 개선 방안 도출</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8117166"/>
                  </a:ext>
                </a:extLst>
              </a:tr>
            </a:tbl>
          </a:graphicData>
        </a:graphic>
      </p:graphicFrame>
      <p:graphicFrame>
        <p:nvGraphicFramePr>
          <p:cNvPr id="5" name="내용 개체 틀 4">
            <a:extLst>
              <a:ext uri="{FF2B5EF4-FFF2-40B4-BE49-F238E27FC236}">
                <a16:creationId xmlns:a16="http://schemas.microsoft.com/office/drawing/2014/main" id="{FCBE1EBA-DD7A-7257-9E92-19E4A9B2AF9C}"/>
              </a:ext>
            </a:extLst>
          </p:cNvPr>
          <p:cNvGraphicFramePr>
            <a:graphicFrameLocks/>
          </p:cNvGraphicFramePr>
          <p:nvPr>
            <p:extLst>
              <p:ext uri="{D42A27DB-BD31-4B8C-83A1-F6EECF244321}">
                <p14:modId xmlns:p14="http://schemas.microsoft.com/office/powerpoint/2010/main" val="1154548803"/>
              </p:ext>
            </p:extLst>
          </p:nvPr>
        </p:nvGraphicFramePr>
        <p:xfrm>
          <a:off x="0" y="3250632"/>
          <a:ext cx="8496257" cy="2819400"/>
        </p:xfrm>
        <a:graphic>
          <a:graphicData uri="http://schemas.openxmlformats.org/drawingml/2006/table">
            <a:tbl>
              <a:tblPr firstRow="1" bandRow="1">
                <a:tableStyleId>{5C22544A-7EE6-4342-B048-85BDC9FD1C3A}</a:tableStyleId>
              </a:tblPr>
              <a:tblGrid>
                <a:gridCol w="1446530">
                  <a:extLst>
                    <a:ext uri="{9D8B030D-6E8A-4147-A177-3AD203B41FA5}">
                      <a16:colId xmlns:a16="http://schemas.microsoft.com/office/drawing/2014/main" val="1399036251"/>
                    </a:ext>
                  </a:extLst>
                </a:gridCol>
                <a:gridCol w="540068">
                  <a:extLst>
                    <a:ext uri="{9D8B030D-6E8A-4147-A177-3AD203B41FA5}">
                      <a16:colId xmlns:a16="http://schemas.microsoft.com/office/drawing/2014/main" val="4135209966"/>
                    </a:ext>
                  </a:extLst>
                </a:gridCol>
                <a:gridCol w="500743">
                  <a:extLst>
                    <a:ext uri="{9D8B030D-6E8A-4147-A177-3AD203B41FA5}">
                      <a16:colId xmlns:a16="http://schemas.microsoft.com/office/drawing/2014/main" val="4227801703"/>
                    </a:ext>
                  </a:extLst>
                </a:gridCol>
                <a:gridCol w="500743">
                  <a:extLst>
                    <a:ext uri="{9D8B030D-6E8A-4147-A177-3AD203B41FA5}">
                      <a16:colId xmlns:a16="http://schemas.microsoft.com/office/drawing/2014/main" val="3092821333"/>
                    </a:ext>
                  </a:extLst>
                </a:gridCol>
                <a:gridCol w="500743">
                  <a:extLst>
                    <a:ext uri="{9D8B030D-6E8A-4147-A177-3AD203B41FA5}">
                      <a16:colId xmlns:a16="http://schemas.microsoft.com/office/drawing/2014/main" val="2600724733"/>
                    </a:ext>
                  </a:extLst>
                </a:gridCol>
                <a:gridCol w="500743">
                  <a:extLst>
                    <a:ext uri="{9D8B030D-6E8A-4147-A177-3AD203B41FA5}">
                      <a16:colId xmlns:a16="http://schemas.microsoft.com/office/drawing/2014/main" val="3543918529"/>
                    </a:ext>
                  </a:extLst>
                </a:gridCol>
                <a:gridCol w="500743">
                  <a:extLst>
                    <a:ext uri="{9D8B030D-6E8A-4147-A177-3AD203B41FA5}">
                      <a16:colId xmlns:a16="http://schemas.microsoft.com/office/drawing/2014/main" val="1627273634"/>
                    </a:ext>
                  </a:extLst>
                </a:gridCol>
                <a:gridCol w="500743">
                  <a:extLst>
                    <a:ext uri="{9D8B030D-6E8A-4147-A177-3AD203B41FA5}">
                      <a16:colId xmlns:a16="http://schemas.microsoft.com/office/drawing/2014/main" val="1847121759"/>
                    </a:ext>
                  </a:extLst>
                </a:gridCol>
                <a:gridCol w="500743">
                  <a:extLst>
                    <a:ext uri="{9D8B030D-6E8A-4147-A177-3AD203B41FA5}">
                      <a16:colId xmlns:a16="http://schemas.microsoft.com/office/drawing/2014/main" val="1929763674"/>
                    </a:ext>
                  </a:extLst>
                </a:gridCol>
                <a:gridCol w="500743">
                  <a:extLst>
                    <a:ext uri="{9D8B030D-6E8A-4147-A177-3AD203B41FA5}">
                      <a16:colId xmlns:a16="http://schemas.microsoft.com/office/drawing/2014/main" val="1122614183"/>
                    </a:ext>
                  </a:extLst>
                </a:gridCol>
                <a:gridCol w="500743">
                  <a:extLst>
                    <a:ext uri="{9D8B030D-6E8A-4147-A177-3AD203B41FA5}">
                      <a16:colId xmlns:a16="http://schemas.microsoft.com/office/drawing/2014/main" val="410254594"/>
                    </a:ext>
                  </a:extLst>
                </a:gridCol>
                <a:gridCol w="500743">
                  <a:extLst>
                    <a:ext uri="{9D8B030D-6E8A-4147-A177-3AD203B41FA5}">
                      <a16:colId xmlns:a16="http://schemas.microsoft.com/office/drawing/2014/main" val="1713825666"/>
                    </a:ext>
                  </a:extLst>
                </a:gridCol>
                <a:gridCol w="500743">
                  <a:extLst>
                    <a:ext uri="{9D8B030D-6E8A-4147-A177-3AD203B41FA5}">
                      <a16:colId xmlns:a16="http://schemas.microsoft.com/office/drawing/2014/main" val="1706139662"/>
                    </a:ext>
                  </a:extLst>
                </a:gridCol>
                <a:gridCol w="500743">
                  <a:extLst>
                    <a:ext uri="{9D8B030D-6E8A-4147-A177-3AD203B41FA5}">
                      <a16:colId xmlns:a16="http://schemas.microsoft.com/office/drawing/2014/main" val="1555407027"/>
                    </a:ext>
                  </a:extLst>
                </a:gridCol>
                <a:gridCol w="500743">
                  <a:extLst>
                    <a:ext uri="{9D8B030D-6E8A-4147-A177-3AD203B41FA5}">
                      <a16:colId xmlns:a16="http://schemas.microsoft.com/office/drawing/2014/main" val="2471734108"/>
                    </a:ext>
                  </a:extLst>
                </a:gridCol>
              </a:tblGrid>
              <a:tr h="370840">
                <a:tc>
                  <a:txBody>
                    <a:bodyPr/>
                    <a:lstStyle/>
                    <a:p>
                      <a:pPr latinLnBrk="1"/>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dirty="0">
                          <a:solidFill>
                            <a:schemeClr val="tx1"/>
                          </a:solidFill>
                        </a:rPr>
                        <a:t>11/10</a:t>
                      </a:r>
                      <a:endParaRPr lang="ko-KR" altLang="en-US" sz="700" b="0" dirty="0">
                        <a:solidFill>
                          <a:schemeClr val="tx1"/>
                        </a:solidFill>
                      </a:endParaRPr>
                    </a:p>
                    <a:p>
                      <a:pPr latinLnBrk="1"/>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11/11</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11/12</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11/13</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11/14</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11/15</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11/16</a:t>
                      </a:r>
                    </a:p>
                    <a:p>
                      <a:pPr latinLnBrk="1"/>
                      <a:r>
                        <a:rPr lang="en-US" altLang="ko-KR" sz="700" b="0" dirty="0">
                          <a:solidFill>
                            <a:schemeClr val="tx1"/>
                          </a:solidFill>
                        </a:rPr>
                        <a:t>5</a:t>
                      </a:r>
                      <a:r>
                        <a:rPr lang="ko-KR" altLang="en-US" sz="700" b="0" dirty="0">
                          <a:solidFill>
                            <a:schemeClr val="tx1"/>
                          </a:solidFill>
                        </a:rPr>
                        <a:t>주차</a:t>
                      </a:r>
                      <a:endParaRPr lang="en-US" altLang="ko-KR" sz="700" b="0" dirty="0">
                        <a:solidFill>
                          <a:schemeClr val="tx1"/>
                        </a:solidFill>
                      </a:endParaRPr>
                    </a:p>
                    <a:p>
                      <a:pPr latinLnBrk="1"/>
                      <a:r>
                        <a:rPr lang="ko-KR" altLang="en-US" sz="700" b="0" dirty="0">
                          <a:solidFill>
                            <a:schemeClr val="tx1"/>
                          </a:solidFill>
                        </a:rPr>
                        <a:t>미팅</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latinLnBrk="1"/>
                      <a:r>
                        <a:rPr lang="en-US" altLang="ko-KR" sz="700" b="0" dirty="0">
                          <a:solidFill>
                            <a:schemeClr val="tx1"/>
                          </a:solidFill>
                        </a:rPr>
                        <a:t>11/17</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11/18</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11/19</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11/20</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11/21</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11/22</a:t>
                      </a:r>
                      <a:endParaRPr lang="ko-KR" altLang="en-US" sz="700" b="0" dirty="0">
                        <a:solidFill>
                          <a:schemeClr val="tx1"/>
                        </a:solidFill>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700" b="0" dirty="0">
                          <a:solidFill>
                            <a:schemeClr val="tx1"/>
                          </a:solidFill>
                        </a:rPr>
                        <a:t>11/23</a:t>
                      </a:r>
                    </a:p>
                    <a:p>
                      <a:pPr latinLnBrk="1"/>
                      <a:r>
                        <a:rPr lang="en-US" altLang="ko-KR" sz="700" b="0" dirty="0">
                          <a:solidFill>
                            <a:schemeClr val="tx1"/>
                          </a:solidFill>
                        </a:rPr>
                        <a:t>6</a:t>
                      </a:r>
                      <a:r>
                        <a:rPr lang="ko-KR" altLang="en-US" sz="700" b="0" dirty="0">
                          <a:solidFill>
                            <a:schemeClr val="tx1"/>
                          </a:solidFill>
                        </a:rPr>
                        <a:t>주차 미팅</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324947144"/>
                  </a:ext>
                </a:extLst>
              </a:tr>
              <a:tr h="185420">
                <a:tc>
                  <a:txBody>
                    <a:bodyPr/>
                    <a:lstStyle/>
                    <a:p>
                      <a:pPr latinLnBrk="1"/>
                      <a:r>
                        <a:rPr lang="en-US" altLang="ko-KR" sz="700" dirty="0"/>
                        <a:t>code</a:t>
                      </a:r>
                      <a:r>
                        <a:rPr lang="en-US" altLang="ko-KR" sz="700" baseline="0" dirty="0"/>
                        <a:t> </a:t>
                      </a:r>
                      <a:r>
                        <a:rPr lang="ko-KR" altLang="en-US" sz="700" baseline="0" dirty="0"/>
                        <a:t>전처리 방법 연구</a:t>
                      </a:r>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236281"/>
                  </a:ext>
                </a:extLst>
              </a:tr>
              <a:tr h="185420">
                <a:tc>
                  <a:txBody>
                    <a:bodyPr/>
                    <a:lstStyle/>
                    <a:p>
                      <a:pPr latinLnBrk="1"/>
                      <a:r>
                        <a:rPr lang="en-US" altLang="ko-KR" sz="700" dirty="0"/>
                        <a:t>Code </a:t>
                      </a:r>
                      <a:r>
                        <a:rPr lang="ko-KR" altLang="en-US" sz="700" dirty="0"/>
                        <a:t>전처리 방법 적용</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088776"/>
                  </a:ext>
                </a:extLst>
              </a:tr>
              <a:tr h="185420">
                <a:tc>
                  <a:txBody>
                    <a:bodyPr/>
                    <a:lstStyle/>
                    <a:p>
                      <a:pPr latinLnBrk="1"/>
                      <a:r>
                        <a:rPr lang="ko-KR" altLang="en-US" sz="700" dirty="0"/>
                        <a:t>도면 </a:t>
                      </a:r>
                      <a:r>
                        <a:rPr lang="en-US" altLang="ko-KR" sz="700" dirty="0"/>
                        <a:t>description</a:t>
                      </a:r>
                      <a:r>
                        <a:rPr lang="en-US" altLang="ko-KR" sz="700" baseline="0" dirty="0"/>
                        <a:t> </a:t>
                      </a:r>
                      <a:r>
                        <a:rPr lang="ko-KR" altLang="en-US" sz="700" baseline="0" dirty="0"/>
                        <a:t>전처리 방법 고안</a:t>
                      </a:r>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738021"/>
                  </a:ext>
                </a:extLst>
              </a:tr>
              <a:tr h="185420">
                <a:tc>
                  <a:txBody>
                    <a:bodyPr/>
                    <a:lstStyle/>
                    <a:p>
                      <a:pPr latinLnBrk="1"/>
                      <a:r>
                        <a:rPr lang="ko-KR" altLang="en-US" sz="700" dirty="0"/>
                        <a:t>도면 </a:t>
                      </a:r>
                      <a:r>
                        <a:rPr lang="en-US" altLang="ko-KR" sz="700" dirty="0"/>
                        <a:t>description </a:t>
                      </a:r>
                      <a:r>
                        <a:rPr lang="ko-KR" altLang="en-US" sz="700" dirty="0"/>
                        <a:t>전처리 방법 적용</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5034943"/>
                  </a:ext>
                </a:extLst>
              </a:tr>
              <a:tr h="185420">
                <a:tc>
                  <a:txBody>
                    <a:bodyPr/>
                    <a:lstStyle/>
                    <a:p>
                      <a:pPr latinLnBrk="1"/>
                      <a:r>
                        <a:rPr lang="ko-KR" altLang="en-US" sz="700" dirty="0" err="1"/>
                        <a:t>딥러닝</a:t>
                      </a:r>
                      <a:r>
                        <a:rPr lang="ko-KR" altLang="en-US" sz="700" dirty="0"/>
                        <a:t> 적용 방안 연구 및 학습</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5">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gridSpan="2">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494886"/>
                  </a:ext>
                </a:extLst>
              </a:tr>
              <a:tr h="0">
                <a:tc>
                  <a:txBody>
                    <a:bodyPr/>
                    <a:lstStyle/>
                    <a:p>
                      <a:pPr latinLnBrk="1"/>
                      <a:r>
                        <a:rPr lang="ko-KR" altLang="en-US" sz="700" dirty="0"/>
                        <a:t>딥러닝 구현</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5965817"/>
                  </a:ext>
                </a:extLst>
              </a:tr>
              <a:tr h="0">
                <a:tc>
                  <a:txBody>
                    <a:bodyPr/>
                    <a:lstStyle/>
                    <a:p>
                      <a:pPr latinLnBrk="1"/>
                      <a:r>
                        <a:rPr lang="ko-KR" altLang="en-US" sz="700" dirty="0"/>
                        <a:t>연구 결과 분석 및 개선방안 모색</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453808"/>
                  </a:ext>
                </a:extLst>
              </a:tr>
              <a:tr h="182880">
                <a:tc rowSpan="2">
                  <a:txBody>
                    <a:bodyPr/>
                    <a:lstStyle/>
                    <a:p>
                      <a:pPr latinLnBrk="1"/>
                      <a:r>
                        <a:rPr lang="ko-KR" altLang="en-US" sz="700" dirty="0"/>
                        <a:t>트랜스포머 구조 가능성 확인</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6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6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376031"/>
                  </a:ext>
                </a:extLst>
              </a:tr>
              <a:tr h="182880">
                <a:tc vMerge="1">
                  <a:txBody>
                    <a:bodyPr/>
                    <a:lstStyle/>
                    <a:p>
                      <a:pPr latinLnBrk="1"/>
                      <a:endParaRPr lang="ko-KR" altLang="en-US"/>
                    </a:p>
                  </a:txBody>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9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4358717"/>
                  </a:ext>
                </a:extLst>
              </a:tr>
              <a:tr h="182880">
                <a:tc>
                  <a:txBody>
                    <a:bodyPr/>
                    <a:lstStyle/>
                    <a:p>
                      <a:pPr latinLnBrk="1"/>
                      <a:r>
                        <a:rPr lang="ko-KR" altLang="en-US" sz="700" dirty="0"/>
                        <a:t>가능성 확인 실험 결과 분석 및 개선 방안 도출</a:t>
                      </a: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700" dirty="0"/>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8117166"/>
                  </a:ext>
                </a:extLst>
              </a:tr>
            </a:tbl>
          </a:graphicData>
        </a:graphic>
      </p:graphicFrame>
      <p:sp>
        <p:nvSpPr>
          <p:cNvPr id="6" name="사각형 설명선[R] 5">
            <a:extLst>
              <a:ext uri="{FF2B5EF4-FFF2-40B4-BE49-F238E27FC236}">
                <a16:creationId xmlns:a16="http://schemas.microsoft.com/office/drawing/2014/main" id="{FA5F0225-7A37-8733-A62B-C94DEF6E8CDF}"/>
              </a:ext>
            </a:extLst>
          </p:cNvPr>
          <p:cNvSpPr/>
          <p:nvPr/>
        </p:nvSpPr>
        <p:spPr>
          <a:xfrm>
            <a:off x="7893170" y="6185228"/>
            <a:ext cx="1328468" cy="241540"/>
          </a:xfrm>
          <a:prstGeom prst="wedgeRectCallout">
            <a:avLst>
              <a:gd name="adj1" fmla="val -19642"/>
              <a:gd name="adj2" fmla="val -10178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ko-KR" sz="800" b="0" dirty="0">
                <a:solidFill>
                  <a:schemeClr val="bg1"/>
                </a:solidFill>
              </a:rPr>
              <a:t>(</a:t>
            </a:r>
            <a:r>
              <a:rPr lang="ko-KR" altLang="en-US" sz="800" b="0" dirty="0">
                <a:solidFill>
                  <a:schemeClr val="bg1"/>
                </a:solidFill>
              </a:rPr>
              <a:t>초심일정 예상</a:t>
            </a:r>
            <a:r>
              <a:rPr lang="en-US" altLang="ko-KR" sz="800" b="0" dirty="0">
                <a:solidFill>
                  <a:schemeClr val="bg1"/>
                </a:solidFill>
              </a:rPr>
              <a:t>)</a:t>
            </a:r>
            <a:endParaRPr kumimoji="1" lang="ko-KR" altLang="en-US" dirty="0">
              <a:solidFill>
                <a:schemeClr val="bg1"/>
              </a:solidFill>
            </a:endParaRPr>
          </a:p>
        </p:txBody>
      </p:sp>
    </p:spTree>
    <p:extLst>
      <p:ext uri="{BB962C8B-B14F-4D97-AF65-F5344CB8AC3E}">
        <p14:creationId xmlns:p14="http://schemas.microsoft.com/office/powerpoint/2010/main" val="224024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A69DB8-D89B-1FE2-1EEE-220E45828F68}"/>
              </a:ext>
            </a:extLst>
          </p:cNvPr>
          <p:cNvSpPr>
            <a:spLocks noGrp="1"/>
          </p:cNvSpPr>
          <p:nvPr>
            <p:ph type="title"/>
          </p:nvPr>
        </p:nvSpPr>
        <p:spPr/>
        <p:txBody>
          <a:bodyPr/>
          <a:lstStyle/>
          <a:p>
            <a:r>
              <a:rPr kumimoji="1" lang="ko-KR" altLang="en-US" dirty="0"/>
              <a:t>금주 진행한 내용</a:t>
            </a:r>
          </a:p>
        </p:txBody>
      </p:sp>
      <p:sp>
        <p:nvSpPr>
          <p:cNvPr id="3" name="내용 개체 틀 2">
            <a:extLst>
              <a:ext uri="{FF2B5EF4-FFF2-40B4-BE49-F238E27FC236}">
                <a16:creationId xmlns:a16="http://schemas.microsoft.com/office/drawing/2014/main" id="{3EB77F4B-9380-2AF4-233D-DD7F2C7EA4DC}"/>
              </a:ext>
            </a:extLst>
          </p:cNvPr>
          <p:cNvSpPr>
            <a:spLocks noGrp="1"/>
          </p:cNvSpPr>
          <p:nvPr>
            <p:ph idx="1"/>
          </p:nvPr>
        </p:nvSpPr>
        <p:spPr/>
        <p:txBody>
          <a:bodyPr/>
          <a:lstStyle/>
          <a:p>
            <a:r>
              <a:rPr kumimoji="1" lang="en-US" altLang="ko-KR" dirty="0"/>
              <a:t>Latent Verse(L-verse)</a:t>
            </a:r>
          </a:p>
          <a:p>
            <a:pPr lvl="1"/>
            <a:r>
              <a:rPr kumimoji="1" lang="ko-KR" altLang="en-US" dirty="0"/>
              <a:t>전체 </a:t>
            </a:r>
            <a:r>
              <a:rPr kumimoji="1" lang="ko-KR" altLang="en-US" dirty="0" err="1"/>
              <a:t>아키텍쳐</a:t>
            </a:r>
            <a:endParaRPr kumimoji="1" lang="en-US" altLang="ko-KR" dirty="0"/>
          </a:p>
          <a:p>
            <a:pPr lvl="1"/>
            <a:r>
              <a:rPr kumimoji="1" lang="en-US" altLang="ko-KR" dirty="0"/>
              <a:t>VQ-VAE</a:t>
            </a:r>
          </a:p>
          <a:p>
            <a:pPr lvl="2"/>
            <a:r>
              <a:rPr kumimoji="1" lang="en-US" altLang="ko-KR" dirty="0"/>
              <a:t>VQ</a:t>
            </a:r>
          </a:p>
          <a:p>
            <a:pPr lvl="2"/>
            <a:r>
              <a:rPr kumimoji="1" lang="en-US" altLang="ko-KR" dirty="0"/>
              <a:t>VAE</a:t>
            </a:r>
          </a:p>
          <a:p>
            <a:pPr lvl="1"/>
            <a:r>
              <a:rPr kumimoji="1" lang="ko-KR" altLang="en-US" dirty="0"/>
              <a:t>추가로 해석</a:t>
            </a:r>
            <a:r>
              <a:rPr kumimoji="1" lang="en-US" altLang="ko-KR" dirty="0"/>
              <a:t> </a:t>
            </a:r>
            <a:r>
              <a:rPr kumimoji="1" lang="ko-KR" altLang="en-US" dirty="0"/>
              <a:t>및 학습 필요한 내용</a:t>
            </a:r>
            <a:endParaRPr kumimoji="1" lang="en-US" altLang="ko-KR" dirty="0"/>
          </a:p>
          <a:p>
            <a:pPr lvl="1"/>
            <a:r>
              <a:rPr kumimoji="1" lang="ko-KR" altLang="en-US" dirty="0"/>
              <a:t>중간 결론 및 특이사항</a:t>
            </a:r>
            <a:endParaRPr kumimoji="1" lang="en-US" altLang="ko-KR" dirty="0"/>
          </a:p>
          <a:p>
            <a:r>
              <a:rPr kumimoji="1" lang="ko-KR" altLang="en-US" dirty="0"/>
              <a:t>계획</a:t>
            </a:r>
          </a:p>
        </p:txBody>
      </p:sp>
    </p:spTree>
    <p:extLst>
      <p:ext uri="{BB962C8B-B14F-4D97-AF65-F5344CB8AC3E}">
        <p14:creationId xmlns:p14="http://schemas.microsoft.com/office/powerpoint/2010/main" val="11772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3FBAC-17EE-6DA7-02B0-92DDECA8B4D0}"/>
              </a:ext>
            </a:extLst>
          </p:cNvPr>
          <p:cNvSpPr>
            <a:spLocks noGrp="1"/>
          </p:cNvSpPr>
          <p:nvPr>
            <p:ph type="title"/>
          </p:nvPr>
        </p:nvSpPr>
        <p:spPr/>
        <p:txBody>
          <a:bodyPr/>
          <a:lstStyle/>
          <a:p>
            <a:r>
              <a:rPr kumimoji="1" lang="en-US" altLang="ko-KR" dirty="0"/>
              <a:t>Proposed approach : L-verse Framework</a:t>
            </a:r>
            <a:endParaRPr kumimoji="1" lang="ko-KR" altLang="en-US" dirty="0"/>
          </a:p>
        </p:txBody>
      </p:sp>
      <p:sp>
        <p:nvSpPr>
          <p:cNvPr id="3" name="내용 개체 틀 2">
            <a:extLst>
              <a:ext uri="{FF2B5EF4-FFF2-40B4-BE49-F238E27FC236}">
                <a16:creationId xmlns:a16="http://schemas.microsoft.com/office/drawing/2014/main" id="{71EC83E1-9F1B-E041-BC80-381C9ED5FFF6}"/>
              </a:ext>
            </a:extLst>
          </p:cNvPr>
          <p:cNvSpPr>
            <a:spLocks noGrp="1"/>
          </p:cNvSpPr>
          <p:nvPr>
            <p:ph idx="1"/>
          </p:nvPr>
        </p:nvSpPr>
        <p:spPr/>
        <p:txBody>
          <a:bodyPr>
            <a:normAutofit/>
          </a:bodyPr>
          <a:lstStyle/>
          <a:p>
            <a:r>
              <a:rPr kumimoji="1" lang="en-US" altLang="ko-KR" sz="1800" dirty="0"/>
              <a:t>Inspired by DALL-E</a:t>
            </a:r>
          </a:p>
          <a:p>
            <a:r>
              <a:rPr kumimoji="1" lang="en-US" altLang="ko-KR" sz="1800" dirty="0"/>
              <a:t>Improve diversity of a visual codebook Z with cross-level feature augmentation.</a:t>
            </a:r>
          </a:p>
          <a:p>
            <a:pPr lvl="1"/>
            <a:r>
              <a:rPr kumimoji="1" lang="en-US" altLang="ko-KR" sz="1600" dirty="0"/>
              <a:t>Cross-level feature augmentation :</a:t>
            </a:r>
          </a:p>
          <a:p>
            <a:pPr lvl="2"/>
            <a:r>
              <a:rPr kumimoji="1" lang="en-US" altLang="ko-KR" sz="1200" dirty="0"/>
              <a:t>similar patterns in various patch sizes can appear both in one image and across different images. </a:t>
            </a:r>
          </a:p>
          <a:p>
            <a:pPr lvl="2"/>
            <a:r>
              <a:rPr kumimoji="1" lang="en-US" altLang="ko-KR" sz="1200" dirty="0"/>
              <a:t>As the distance between similar patterns get closer after VQ, extracting patches from different latent maps and storing them in one place remove removes duplicates and fills the code book with unique </a:t>
            </a:r>
            <a:r>
              <a:rPr kumimoji="1" lang="en-US" altLang="ko-KR" sz="1200" dirty="0" err="1"/>
              <a:t>d_z</a:t>
            </a:r>
            <a:r>
              <a:rPr kumimoji="1" lang="en-US" altLang="ko-KR" sz="1200" dirty="0"/>
              <a:t> possible values.</a:t>
            </a:r>
          </a:p>
          <a:p>
            <a:pPr lvl="2"/>
            <a:r>
              <a:rPr kumimoji="1" lang="en-US" altLang="ko-KR" sz="1200" dirty="0"/>
              <a:t>Used for </a:t>
            </a:r>
            <a:r>
              <a:rPr kumimoji="1" lang="en-US" altLang="ko-KR" sz="1200" dirty="0" err="1"/>
              <a:t>AugVAE</a:t>
            </a:r>
            <a:endParaRPr kumimoji="1" lang="en-US" altLang="ko-KR" sz="1200" dirty="0"/>
          </a:p>
          <a:p>
            <a:endParaRPr kumimoji="1" lang="en-US" altLang="ko-KR" sz="1800" dirty="0"/>
          </a:p>
          <a:p>
            <a:endParaRPr kumimoji="1" lang="en-US" altLang="ko-KR" sz="1800" dirty="0"/>
          </a:p>
          <a:p>
            <a:endParaRPr kumimoji="1" lang="en-US" altLang="ko-KR" sz="1800" dirty="0"/>
          </a:p>
          <a:p>
            <a:endParaRPr kumimoji="1" lang="ko-KR" altLang="en-US" sz="1800" dirty="0"/>
          </a:p>
        </p:txBody>
      </p:sp>
      <p:pic>
        <p:nvPicPr>
          <p:cNvPr id="5" name="그림 4">
            <a:extLst>
              <a:ext uri="{FF2B5EF4-FFF2-40B4-BE49-F238E27FC236}">
                <a16:creationId xmlns:a16="http://schemas.microsoft.com/office/drawing/2014/main" id="{D4638147-5170-AAF9-B308-4DE46EF0D71E}"/>
              </a:ext>
            </a:extLst>
          </p:cNvPr>
          <p:cNvPicPr>
            <a:picLocks noChangeAspect="1"/>
          </p:cNvPicPr>
          <p:nvPr/>
        </p:nvPicPr>
        <p:blipFill>
          <a:blip r:embed="rId2"/>
          <a:stretch>
            <a:fillRect/>
          </a:stretch>
        </p:blipFill>
        <p:spPr>
          <a:xfrm>
            <a:off x="6287827" y="3563937"/>
            <a:ext cx="5065973" cy="2747963"/>
          </a:xfrm>
          <a:prstGeom prst="rect">
            <a:avLst/>
          </a:prstGeom>
        </p:spPr>
      </p:pic>
    </p:spTree>
    <p:extLst>
      <p:ext uri="{BB962C8B-B14F-4D97-AF65-F5344CB8AC3E}">
        <p14:creationId xmlns:p14="http://schemas.microsoft.com/office/powerpoint/2010/main" val="333268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5D6D5B-D715-A48A-C615-2B49F62D59C9}"/>
              </a:ext>
            </a:extLst>
          </p:cNvPr>
          <p:cNvSpPr>
            <a:spLocks noGrp="1"/>
          </p:cNvSpPr>
          <p:nvPr>
            <p:ph type="title"/>
          </p:nvPr>
        </p:nvSpPr>
        <p:spPr/>
        <p:txBody>
          <a:bodyPr/>
          <a:lstStyle/>
          <a:p>
            <a:r>
              <a:rPr kumimoji="1" lang="en-US" altLang="ko-KR" dirty="0"/>
              <a:t>Proposed approach : L-verse Framework</a:t>
            </a:r>
            <a:endParaRPr kumimoji="1" lang="ko-KR" altLang="en-US" dirty="0"/>
          </a:p>
        </p:txBody>
      </p:sp>
      <p:sp>
        <p:nvSpPr>
          <p:cNvPr id="3" name="내용 개체 틀 2">
            <a:extLst>
              <a:ext uri="{FF2B5EF4-FFF2-40B4-BE49-F238E27FC236}">
                <a16:creationId xmlns:a16="http://schemas.microsoft.com/office/drawing/2014/main" id="{FED22289-49C6-1D60-D654-D2516D590B5F}"/>
              </a:ext>
            </a:extLst>
          </p:cNvPr>
          <p:cNvSpPr>
            <a:spLocks noGrp="1"/>
          </p:cNvSpPr>
          <p:nvPr>
            <p:ph idx="1"/>
          </p:nvPr>
        </p:nvSpPr>
        <p:spPr/>
        <p:txBody>
          <a:bodyPr/>
          <a:lstStyle/>
          <a:p>
            <a:r>
              <a:rPr kumimoji="1" lang="en-US" altLang="ko-KR" sz="1800" dirty="0"/>
              <a:t>Train multi level VQ-VAE and apply weight sharing to vector quantizers in each feature-level.</a:t>
            </a:r>
          </a:p>
          <a:p>
            <a:pPr lvl="1"/>
            <a:r>
              <a:rPr kumimoji="1" lang="en-US" altLang="ko-KR" sz="1600" dirty="0"/>
              <a:t>VQ-VAE is then finetuned to a VQ-VAE with codebook size N=32X32</a:t>
            </a:r>
          </a:p>
          <a:p>
            <a:r>
              <a:rPr kumimoji="1" lang="en-US" altLang="ko-KR" sz="1800" dirty="0"/>
              <a:t>Segment embedding to indicate whether each token is given as a conditional reference ([REF]) or a generation target ([GEN]).</a:t>
            </a:r>
          </a:p>
          <a:p>
            <a:endParaRPr kumimoji="1" lang="ko-KR" altLang="en-US" dirty="0"/>
          </a:p>
        </p:txBody>
      </p:sp>
    </p:spTree>
    <p:extLst>
      <p:ext uri="{BB962C8B-B14F-4D97-AF65-F5344CB8AC3E}">
        <p14:creationId xmlns:p14="http://schemas.microsoft.com/office/powerpoint/2010/main" val="367113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C02836-C27F-4514-5EB5-EAD852CF0605}"/>
              </a:ext>
            </a:extLst>
          </p:cNvPr>
          <p:cNvSpPr>
            <a:spLocks noGrp="1"/>
          </p:cNvSpPr>
          <p:nvPr>
            <p:ph type="title"/>
          </p:nvPr>
        </p:nvSpPr>
        <p:spPr/>
        <p:txBody>
          <a:bodyPr/>
          <a:lstStyle/>
          <a:p>
            <a:r>
              <a:rPr kumimoji="1" lang="en-US" altLang="ko-KR" dirty="0"/>
              <a:t>L-verse</a:t>
            </a:r>
            <a:r>
              <a:rPr kumimoji="1" lang="ko-KR" altLang="en-US" dirty="0"/>
              <a:t> </a:t>
            </a:r>
            <a:r>
              <a:rPr kumimoji="1" lang="en-US" altLang="ko-KR" dirty="0"/>
              <a:t>Framework</a:t>
            </a:r>
            <a:endParaRPr kumimoji="1" lang="ko-KR" altLang="en-US" dirty="0"/>
          </a:p>
        </p:txBody>
      </p:sp>
      <p:sp>
        <p:nvSpPr>
          <p:cNvPr id="3" name="내용 개체 틀 2">
            <a:extLst>
              <a:ext uri="{FF2B5EF4-FFF2-40B4-BE49-F238E27FC236}">
                <a16:creationId xmlns:a16="http://schemas.microsoft.com/office/drawing/2014/main" id="{9D44D046-51F4-FAA0-C099-8B41349BD450}"/>
              </a:ext>
            </a:extLst>
          </p:cNvPr>
          <p:cNvSpPr>
            <a:spLocks noGrp="1"/>
          </p:cNvSpPr>
          <p:nvPr>
            <p:ph idx="1"/>
          </p:nvPr>
        </p:nvSpPr>
        <p:spPr/>
        <p:txBody>
          <a:bodyPr/>
          <a:lstStyle/>
          <a:p>
            <a:r>
              <a:rPr kumimoji="1" lang="ko-KR" altLang="en-US" dirty="0"/>
              <a:t>전체 </a:t>
            </a:r>
            <a:r>
              <a:rPr kumimoji="1" lang="ko-KR" altLang="en-US" dirty="0" err="1"/>
              <a:t>아키텍쳐</a:t>
            </a:r>
            <a:endParaRPr kumimoji="1" lang="ko-KR" altLang="en-US" dirty="0"/>
          </a:p>
        </p:txBody>
      </p:sp>
      <p:pic>
        <p:nvPicPr>
          <p:cNvPr id="4" name="내용 개체 틀 6" descr="텍스트, 스크린샷, 도표, 라인이(가) 표시된 사진&#10;&#10;자동 생성된 설명">
            <a:extLst>
              <a:ext uri="{FF2B5EF4-FFF2-40B4-BE49-F238E27FC236}">
                <a16:creationId xmlns:a16="http://schemas.microsoft.com/office/drawing/2014/main" id="{1116BB49-52E4-4359-E55C-DDF36953F985}"/>
              </a:ext>
            </a:extLst>
          </p:cNvPr>
          <p:cNvPicPr>
            <a:picLocks noChangeAspect="1"/>
          </p:cNvPicPr>
          <p:nvPr/>
        </p:nvPicPr>
        <p:blipFill>
          <a:blip r:embed="rId3"/>
          <a:stretch>
            <a:fillRect/>
          </a:stretch>
        </p:blipFill>
        <p:spPr>
          <a:xfrm>
            <a:off x="1603511" y="2278062"/>
            <a:ext cx="8984977" cy="4351338"/>
          </a:xfrm>
          <a:prstGeom prst="rect">
            <a:avLst/>
          </a:prstGeom>
        </p:spPr>
      </p:pic>
    </p:spTree>
    <p:extLst>
      <p:ext uri="{BB962C8B-B14F-4D97-AF65-F5344CB8AC3E}">
        <p14:creationId xmlns:p14="http://schemas.microsoft.com/office/powerpoint/2010/main" val="223129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44C437-8161-A7EB-8C57-8D8BD7539BC1}"/>
              </a:ext>
            </a:extLst>
          </p:cNvPr>
          <p:cNvSpPr>
            <a:spLocks noGrp="1"/>
          </p:cNvSpPr>
          <p:nvPr>
            <p:ph type="title"/>
          </p:nvPr>
        </p:nvSpPr>
        <p:spPr/>
        <p:txBody>
          <a:bodyPr/>
          <a:lstStyle/>
          <a:p>
            <a:r>
              <a:rPr kumimoji="1" lang="en-US" altLang="ko-KR" dirty="0"/>
              <a:t>L-verse</a:t>
            </a:r>
            <a:endParaRPr kumimoji="1" lang="ko-KR" altLang="en-US" dirty="0"/>
          </a:p>
        </p:txBody>
      </p:sp>
      <p:sp>
        <p:nvSpPr>
          <p:cNvPr id="3" name="내용 개체 틀 2">
            <a:extLst>
              <a:ext uri="{FF2B5EF4-FFF2-40B4-BE49-F238E27FC236}">
                <a16:creationId xmlns:a16="http://schemas.microsoft.com/office/drawing/2014/main" id="{B148DC67-E88C-8183-A7DB-92596F2BE896}"/>
              </a:ext>
            </a:extLst>
          </p:cNvPr>
          <p:cNvSpPr>
            <a:spLocks noGrp="1"/>
          </p:cNvSpPr>
          <p:nvPr>
            <p:ph idx="1"/>
          </p:nvPr>
        </p:nvSpPr>
        <p:spPr>
          <a:xfrm>
            <a:off x="838200" y="2608695"/>
            <a:ext cx="10515600" cy="3568267"/>
          </a:xfrm>
        </p:spPr>
        <p:txBody>
          <a:bodyPr/>
          <a:lstStyle/>
          <a:p>
            <a:r>
              <a:rPr kumimoji="1" lang="ko-KR" altLang="en-US" dirty="0"/>
              <a:t>구성</a:t>
            </a:r>
            <a:endParaRPr kumimoji="1" lang="en-US" altLang="ko-KR" dirty="0"/>
          </a:p>
          <a:p>
            <a:pPr lvl="1"/>
            <a:r>
              <a:rPr kumimoji="1" lang="en-US" altLang="ko-KR" dirty="0"/>
              <a:t>Feature-Augmented VAE</a:t>
            </a:r>
          </a:p>
          <a:p>
            <a:pPr lvl="2"/>
            <a:r>
              <a:rPr kumimoji="1" lang="en-US" altLang="ko-KR" dirty="0" err="1"/>
              <a:t>AugVAE</a:t>
            </a:r>
            <a:endParaRPr kumimoji="1" lang="en-US" altLang="ko-KR" dirty="0"/>
          </a:p>
          <a:p>
            <a:pPr lvl="1"/>
            <a:r>
              <a:rPr kumimoji="1" lang="en-US" altLang="ko-KR" dirty="0"/>
              <a:t>Bidirectional Auto-Regressive Transformer (</a:t>
            </a:r>
            <a:r>
              <a:rPr kumimoji="1" lang="en-US" altLang="ko-KR" dirty="0" err="1"/>
              <a:t>BiART</a:t>
            </a:r>
            <a:r>
              <a:rPr kumimoji="1" lang="en-US" altLang="ko-KR" dirty="0"/>
              <a:t>)</a:t>
            </a:r>
          </a:p>
          <a:p>
            <a:pPr lvl="2"/>
            <a:r>
              <a:rPr kumimoji="1" lang="en-US" altLang="ko-KR" dirty="0"/>
              <a:t>Auto Regressive Transformer</a:t>
            </a:r>
          </a:p>
          <a:p>
            <a:pPr lvl="2"/>
            <a:r>
              <a:rPr kumimoji="1" lang="en-US" altLang="ko-KR" dirty="0"/>
              <a:t>Simple Idea from paper</a:t>
            </a:r>
            <a:endParaRPr kumimoji="1" lang="ko-KR" altLang="en-US" dirty="0"/>
          </a:p>
        </p:txBody>
      </p:sp>
      <p:pic>
        <p:nvPicPr>
          <p:cNvPr id="4" name="내용 개체 틀 6" descr="텍스트, 스크린샷, 도표, 라인이(가) 표시된 사진&#10;&#10;자동 생성된 설명">
            <a:extLst>
              <a:ext uri="{FF2B5EF4-FFF2-40B4-BE49-F238E27FC236}">
                <a16:creationId xmlns:a16="http://schemas.microsoft.com/office/drawing/2014/main" id="{618C33B1-3B7F-B7C5-937D-91E3B4365D5A}"/>
              </a:ext>
            </a:extLst>
          </p:cNvPr>
          <p:cNvPicPr>
            <a:picLocks noChangeAspect="1"/>
          </p:cNvPicPr>
          <p:nvPr/>
        </p:nvPicPr>
        <p:blipFill>
          <a:blip r:embed="rId2"/>
          <a:stretch>
            <a:fillRect/>
          </a:stretch>
        </p:blipFill>
        <p:spPr>
          <a:xfrm>
            <a:off x="3779651" y="227965"/>
            <a:ext cx="4632697" cy="2243571"/>
          </a:xfrm>
          <a:prstGeom prst="rect">
            <a:avLst/>
          </a:prstGeom>
        </p:spPr>
      </p:pic>
    </p:spTree>
    <p:extLst>
      <p:ext uri="{BB962C8B-B14F-4D97-AF65-F5344CB8AC3E}">
        <p14:creationId xmlns:p14="http://schemas.microsoft.com/office/powerpoint/2010/main" val="25554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44C437-8161-A7EB-8C57-8D8BD7539BC1}"/>
              </a:ext>
            </a:extLst>
          </p:cNvPr>
          <p:cNvSpPr>
            <a:spLocks noGrp="1"/>
          </p:cNvSpPr>
          <p:nvPr>
            <p:ph type="title"/>
          </p:nvPr>
        </p:nvSpPr>
        <p:spPr/>
        <p:txBody>
          <a:bodyPr/>
          <a:lstStyle/>
          <a:p>
            <a:r>
              <a:rPr kumimoji="1" lang="en-US" altLang="ko-KR" dirty="0"/>
              <a:t>L-verse</a:t>
            </a:r>
            <a:endParaRPr kumimoji="1" lang="ko-KR" altLang="en-US" dirty="0"/>
          </a:p>
        </p:txBody>
      </p:sp>
      <p:sp>
        <p:nvSpPr>
          <p:cNvPr id="3" name="내용 개체 틀 2">
            <a:extLst>
              <a:ext uri="{FF2B5EF4-FFF2-40B4-BE49-F238E27FC236}">
                <a16:creationId xmlns:a16="http://schemas.microsoft.com/office/drawing/2014/main" id="{B148DC67-E88C-8183-A7DB-92596F2BE896}"/>
              </a:ext>
            </a:extLst>
          </p:cNvPr>
          <p:cNvSpPr>
            <a:spLocks noGrp="1"/>
          </p:cNvSpPr>
          <p:nvPr>
            <p:ph idx="1"/>
          </p:nvPr>
        </p:nvSpPr>
        <p:spPr>
          <a:xfrm>
            <a:off x="838200" y="2608695"/>
            <a:ext cx="10515600" cy="3568267"/>
          </a:xfrm>
        </p:spPr>
        <p:txBody>
          <a:bodyPr>
            <a:normAutofit fontScale="92500" lnSpcReduction="10000"/>
          </a:bodyPr>
          <a:lstStyle/>
          <a:p>
            <a:r>
              <a:rPr kumimoji="1" lang="en-US" altLang="ko-KR" sz="1800" dirty="0"/>
              <a:t>Aug-VAE</a:t>
            </a:r>
          </a:p>
          <a:p>
            <a:pPr lvl="1"/>
            <a:r>
              <a:rPr kumimoji="1" lang="en-US" altLang="ko-KR" sz="1600" dirty="0"/>
              <a:t>“For the high-quality image reconstruction at low-cost, we choose to use the single 32 X 32 latent map and augment the visual codebook Z instead.”</a:t>
            </a:r>
          </a:p>
          <a:p>
            <a:pPr lvl="1"/>
            <a:r>
              <a:rPr kumimoji="1" lang="en-US" altLang="ko-KR" sz="1600" dirty="0"/>
              <a:t>”Optimize encoder – vector quantizer – decoder architecture of VQ-VAE for cross-level feature augmentation”</a:t>
            </a:r>
          </a:p>
          <a:p>
            <a:pPr lvl="1"/>
            <a:endParaRPr kumimoji="1" lang="en-US" altLang="ko-KR" sz="1600" dirty="0"/>
          </a:p>
          <a:p>
            <a:pPr lvl="1"/>
            <a:endParaRPr kumimoji="1" lang="en-US" altLang="ko-KR" sz="1600" dirty="0"/>
          </a:p>
          <a:p>
            <a:pPr lvl="1"/>
            <a:endParaRPr kumimoji="1" lang="en-US" altLang="ko-KR" sz="1600" dirty="0"/>
          </a:p>
          <a:p>
            <a:pPr lvl="1"/>
            <a:endParaRPr kumimoji="1" lang="en-US" altLang="ko-KR" sz="1600" dirty="0"/>
          </a:p>
          <a:p>
            <a:pPr lvl="1"/>
            <a:endParaRPr kumimoji="1" lang="en-US" altLang="ko-KR" sz="1600" dirty="0"/>
          </a:p>
          <a:p>
            <a:pPr lvl="1"/>
            <a:endParaRPr kumimoji="1" lang="en-US" altLang="ko-KR" sz="1600" dirty="0"/>
          </a:p>
          <a:p>
            <a:pPr lvl="1"/>
            <a:endParaRPr kumimoji="1" lang="en-US" altLang="ko-KR" sz="1600" dirty="0"/>
          </a:p>
          <a:p>
            <a:pPr lvl="1"/>
            <a:r>
              <a:rPr kumimoji="1" lang="en-US" altLang="ko-KR" sz="1600" dirty="0"/>
              <a:t>Image generation </a:t>
            </a:r>
            <a:r>
              <a:rPr kumimoji="1" lang="ko-KR" altLang="en-US" sz="1600" dirty="0"/>
              <a:t>과정에서 </a:t>
            </a:r>
            <a:r>
              <a:rPr kumimoji="1" lang="en-US" altLang="ko-KR" sz="1600" dirty="0" err="1"/>
              <a:t>BiART</a:t>
            </a:r>
            <a:r>
              <a:rPr kumimoji="1" lang="en-US" altLang="ko-KR" sz="1600" dirty="0"/>
              <a:t> </a:t>
            </a:r>
            <a:r>
              <a:rPr kumimoji="1" lang="ko-KR" altLang="en-US" sz="1600" dirty="0"/>
              <a:t>는 </a:t>
            </a:r>
            <a:r>
              <a:rPr kumimoji="1" lang="en-US" altLang="ko-KR" sz="1600" dirty="0"/>
              <a:t>image token </a:t>
            </a:r>
            <a:r>
              <a:rPr kumimoji="1" lang="ko-KR" altLang="en-US" sz="1600" dirty="0"/>
              <a:t>을 보내준다고 함</a:t>
            </a:r>
            <a:endParaRPr kumimoji="1" lang="en-US" altLang="ko-KR" sz="1600" dirty="0"/>
          </a:p>
          <a:p>
            <a:pPr lvl="2"/>
            <a:r>
              <a:rPr kumimoji="1" lang="ko-KR" altLang="en-US" sz="1200" dirty="0"/>
              <a:t>이 </a:t>
            </a:r>
            <a:r>
              <a:rPr kumimoji="1" lang="en-US" altLang="ko-KR" sz="1200" dirty="0"/>
              <a:t>image token </a:t>
            </a:r>
            <a:r>
              <a:rPr kumimoji="1" lang="ko-KR" altLang="en-US" sz="1200" dirty="0"/>
              <a:t>이 </a:t>
            </a:r>
            <a:r>
              <a:rPr kumimoji="1" lang="en-US" altLang="ko-KR" sz="1200" dirty="0"/>
              <a:t>quantized </a:t>
            </a:r>
            <a:r>
              <a:rPr kumimoji="1" lang="ko-KR" altLang="en-US" sz="1200" dirty="0"/>
              <a:t>된 </a:t>
            </a:r>
            <a:r>
              <a:rPr kumimoji="1" lang="en-US" altLang="ko-KR" sz="1200" dirty="0"/>
              <a:t>token </a:t>
            </a:r>
            <a:r>
              <a:rPr kumimoji="1" lang="ko-KR" altLang="en-US" sz="1200" dirty="0"/>
              <a:t>인지</a:t>
            </a:r>
            <a:endParaRPr kumimoji="1" lang="en-US" altLang="ko-KR" sz="1200" dirty="0"/>
          </a:p>
          <a:p>
            <a:pPr lvl="2"/>
            <a:r>
              <a:rPr kumimoji="1" lang="en-US" altLang="ko-KR" sz="1200" dirty="0"/>
              <a:t>Encoder</a:t>
            </a:r>
            <a:r>
              <a:rPr kumimoji="1" lang="ko-KR" altLang="en-US" sz="1200" dirty="0" err="1"/>
              <a:t>를</a:t>
            </a:r>
            <a:r>
              <a:rPr kumimoji="1" lang="ko-KR" altLang="en-US" sz="1200" dirty="0"/>
              <a:t> 나온 </a:t>
            </a:r>
            <a:r>
              <a:rPr kumimoji="1" lang="en-US" altLang="ko-KR" sz="1200" dirty="0"/>
              <a:t>quantized </a:t>
            </a:r>
            <a:r>
              <a:rPr kumimoji="1" lang="ko-KR" altLang="en-US" sz="1200" dirty="0"/>
              <a:t>되지 않은 </a:t>
            </a:r>
            <a:r>
              <a:rPr kumimoji="1" lang="en-US" altLang="ko-KR" sz="1200" dirty="0"/>
              <a:t>token</a:t>
            </a:r>
            <a:r>
              <a:rPr kumimoji="1" lang="ko-KR" altLang="en-US" sz="1200" dirty="0"/>
              <a:t>인지 알아보기 위해 </a:t>
            </a:r>
            <a:r>
              <a:rPr kumimoji="1" lang="en-US" altLang="ko-KR" sz="1200" dirty="0"/>
              <a:t>multimodal VQ-VAE </a:t>
            </a:r>
            <a:r>
              <a:rPr kumimoji="1" lang="ko-KR" altLang="en-US" sz="1200" dirty="0"/>
              <a:t> 관련 논문 학습 예정</a:t>
            </a:r>
            <a:endParaRPr kumimoji="1" lang="en-US" altLang="ko-KR" sz="1200" dirty="0"/>
          </a:p>
          <a:p>
            <a:pPr lvl="1"/>
            <a:endParaRPr kumimoji="1" lang="en-US" altLang="ko-KR" sz="1600" dirty="0"/>
          </a:p>
        </p:txBody>
      </p:sp>
      <p:pic>
        <p:nvPicPr>
          <p:cNvPr id="4" name="내용 개체 틀 6" descr="텍스트, 스크린샷, 도표, 라인이(가) 표시된 사진&#10;&#10;자동 생성된 설명">
            <a:extLst>
              <a:ext uri="{FF2B5EF4-FFF2-40B4-BE49-F238E27FC236}">
                <a16:creationId xmlns:a16="http://schemas.microsoft.com/office/drawing/2014/main" id="{618C33B1-3B7F-B7C5-937D-91E3B4365D5A}"/>
              </a:ext>
            </a:extLst>
          </p:cNvPr>
          <p:cNvPicPr>
            <a:picLocks noChangeAspect="1"/>
          </p:cNvPicPr>
          <p:nvPr/>
        </p:nvPicPr>
        <p:blipFill>
          <a:blip r:embed="rId2"/>
          <a:stretch>
            <a:fillRect/>
          </a:stretch>
        </p:blipFill>
        <p:spPr>
          <a:xfrm>
            <a:off x="3779651" y="227965"/>
            <a:ext cx="4632697" cy="2243571"/>
          </a:xfrm>
          <a:prstGeom prst="rect">
            <a:avLst/>
          </a:prstGeom>
        </p:spPr>
      </p:pic>
      <p:sp>
        <p:nvSpPr>
          <p:cNvPr id="6" name="직사각형 5">
            <a:extLst>
              <a:ext uri="{FF2B5EF4-FFF2-40B4-BE49-F238E27FC236}">
                <a16:creationId xmlns:a16="http://schemas.microsoft.com/office/drawing/2014/main" id="{E6B00C7C-B2A6-F597-D196-BECA0F2482D5}"/>
              </a:ext>
            </a:extLst>
          </p:cNvPr>
          <p:cNvSpPr/>
          <p:nvPr/>
        </p:nvSpPr>
        <p:spPr>
          <a:xfrm>
            <a:off x="1590800" y="3745757"/>
            <a:ext cx="5101088" cy="414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1050" dirty="0"/>
              <a:t>서로 다른 이미지에서 나타난 유사한 특징에 대해 </a:t>
            </a:r>
            <a:r>
              <a:rPr kumimoji="1" lang="ko-KR" altLang="en-US" sz="1050" dirty="0" err="1"/>
              <a:t>서로다른</a:t>
            </a:r>
            <a:r>
              <a:rPr kumimoji="1" lang="ko-KR" altLang="en-US" sz="1050" dirty="0"/>
              <a:t> 패치 크기에 대해 유사도를 다양하게 가져가는 방식으로</a:t>
            </a:r>
            <a:r>
              <a:rPr kumimoji="1" lang="en-US" altLang="ko-KR" sz="1050" dirty="0"/>
              <a:t>codebook augmentation </a:t>
            </a:r>
            <a:r>
              <a:rPr kumimoji="1" lang="ko-KR" altLang="en-US" sz="1050" dirty="0"/>
              <a:t>진행</a:t>
            </a:r>
          </a:p>
        </p:txBody>
      </p:sp>
      <p:pic>
        <p:nvPicPr>
          <p:cNvPr id="7" name="그림 6">
            <a:extLst>
              <a:ext uri="{FF2B5EF4-FFF2-40B4-BE49-F238E27FC236}">
                <a16:creationId xmlns:a16="http://schemas.microsoft.com/office/drawing/2014/main" id="{61279340-8D93-BFF4-D88C-BF183188D378}"/>
              </a:ext>
            </a:extLst>
          </p:cNvPr>
          <p:cNvPicPr>
            <a:picLocks noChangeAspect="1"/>
          </p:cNvPicPr>
          <p:nvPr/>
        </p:nvPicPr>
        <p:blipFill>
          <a:blip r:embed="rId3"/>
          <a:stretch>
            <a:fillRect/>
          </a:stretch>
        </p:blipFill>
        <p:spPr>
          <a:xfrm>
            <a:off x="7752387" y="3630168"/>
            <a:ext cx="3601413" cy="1953534"/>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51166C9-D74E-027B-DA74-8C490201014F}"/>
                  </a:ext>
                </a:extLst>
              </p:cNvPr>
              <p:cNvSpPr txBox="1"/>
              <p:nvPr/>
            </p:nvSpPr>
            <p:spPr>
              <a:xfrm>
                <a:off x="209581" y="4297679"/>
                <a:ext cx="7542806" cy="787460"/>
              </a:xfrm>
              <a:prstGeom prst="rect">
                <a:avLst/>
              </a:prstGeom>
              <a:noFill/>
            </p:spPr>
            <p:txBody>
              <a:bodyPr wrap="square">
                <a:spAutoFit/>
              </a:bodyPr>
              <a:lstStyle/>
              <a:p>
                <a:pPr marL="914400" lvl="2" indent="0">
                  <a:buNone/>
                </a:pPr>
                <a14:m>
                  <m:oMathPara xmlns:m="http://schemas.openxmlformats.org/officeDocument/2006/math">
                    <m:oMathParaPr>
                      <m:jc m:val="centerGroup"/>
                    </m:oMathParaPr>
                    <m:oMath xmlns:m="http://schemas.openxmlformats.org/officeDocument/2006/math">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𝑧</m:t>
                          </m:r>
                        </m:e>
                        <m:sub>
                          <m:r>
                            <a:rPr kumimoji="1" lang="en-US" altLang="ko-KR" sz="1050" b="0" i="1" smtClean="0">
                              <a:latin typeface="Cambria Math" panose="02040503050406030204" pitchFamily="18" charset="0"/>
                              <a:ea typeface="Cambria Math" panose="02040503050406030204" pitchFamily="18" charset="0"/>
                            </a:rPr>
                            <m:t>𝑞</m:t>
                          </m:r>
                        </m:sub>
                      </m:sSub>
                      <m:r>
                        <a:rPr kumimoji="1" lang="en-US" altLang="ko-KR" sz="1050" b="0" i="1" smtClean="0">
                          <a:latin typeface="Cambria Math" panose="02040503050406030204" pitchFamily="18" charset="0"/>
                          <a:ea typeface="Cambria Math" panose="02040503050406030204" pitchFamily="18" charset="0"/>
                        </a:rPr>
                        <m:t>=</m:t>
                      </m:r>
                      <m:r>
                        <a:rPr kumimoji="1" lang="en-US" altLang="ko-KR" sz="1050" b="0" i="1" smtClean="0">
                          <a:latin typeface="Cambria Math" panose="02040503050406030204" pitchFamily="18" charset="0"/>
                          <a:ea typeface="Cambria Math" panose="02040503050406030204" pitchFamily="18" charset="0"/>
                        </a:rPr>
                        <m:t>𝑉𝑄</m:t>
                      </m:r>
                      <m:d>
                        <m:dPr>
                          <m:ctrlPr>
                            <a:rPr kumimoji="1" lang="en-US" altLang="ko-KR" sz="1050" b="0" i="1" smtClean="0">
                              <a:latin typeface="Cambria Math" panose="02040503050406030204" pitchFamily="18" charset="0"/>
                              <a:ea typeface="Cambria Math" panose="02040503050406030204" pitchFamily="18" charset="0"/>
                            </a:rPr>
                          </m:ctrlPr>
                        </m:dPr>
                        <m:e>
                          <m:r>
                            <a:rPr kumimoji="1" lang="en-US" altLang="ko-KR" sz="1050" b="0" i="1" smtClean="0">
                              <a:latin typeface="Cambria Math" panose="02040503050406030204" pitchFamily="18" charset="0"/>
                              <a:ea typeface="Cambria Math" panose="02040503050406030204" pitchFamily="18" charset="0"/>
                            </a:rPr>
                            <m:t>𝑧</m:t>
                          </m:r>
                          <m:r>
                            <a:rPr kumimoji="1" lang="en-US" altLang="ko-KR" sz="1050" b="0" i="1" smtClean="0">
                              <a:latin typeface="Cambria Math" panose="02040503050406030204" pitchFamily="18" charset="0"/>
                              <a:ea typeface="Cambria Math" panose="02040503050406030204" pitchFamily="18" charset="0"/>
                            </a:rPr>
                            <m:t>, </m:t>
                          </m:r>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𝑑</m:t>
                              </m:r>
                            </m:e>
                            <m:sub>
                              <m:r>
                                <a:rPr kumimoji="1" lang="en-US" altLang="ko-KR" sz="1050" b="0" i="1" smtClean="0">
                                  <a:latin typeface="Cambria Math" panose="02040503050406030204" pitchFamily="18" charset="0"/>
                                  <a:ea typeface="Cambria Math" panose="02040503050406030204" pitchFamily="18" charset="0"/>
                                </a:rPr>
                                <m:t>𝑧</m:t>
                              </m:r>
                            </m:sub>
                          </m:sSub>
                        </m:e>
                      </m:d>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𝑤h𝑒𝑟𝑒</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𝑧</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𝑖𝑠</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𝑎𝑛</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𝑛</m:t>
                      </m:r>
                      <m:r>
                        <a:rPr kumimoji="1" lang="en-US" altLang="ko-KR" sz="1050" b="0" i="1" smtClean="0">
                          <a:latin typeface="Cambria Math" panose="02040503050406030204" pitchFamily="18" charset="0"/>
                          <a:ea typeface="Cambria Math" panose="02040503050406030204" pitchFamily="18" charset="0"/>
                        </a:rPr>
                        <m:t>×</m:t>
                      </m:r>
                      <m:r>
                        <a:rPr kumimoji="1" lang="en-US" altLang="ko-KR" sz="1050" b="0" i="1" smtClean="0">
                          <a:latin typeface="Cambria Math" panose="02040503050406030204" pitchFamily="18" charset="0"/>
                          <a:ea typeface="Cambria Math" panose="02040503050406030204" pitchFamily="18" charset="0"/>
                        </a:rPr>
                        <m:t>𝑛</m:t>
                      </m:r>
                      <m:r>
                        <a:rPr kumimoji="1" lang="en-US" altLang="ko-KR" sz="1050" b="0" i="1" smtClean="0">
                          <a:latin typeface="Cambria Math" panose="02040503050406030204" pitchFamily="18" charset="0"/>
                          <a:ea typeface="Cambria Math" panose="02040503050406030204" pitchFamily="18" charset="0"/>
                        </a:rPr>
                        <m:t>×</m:t>
                      </m:r>
                      <m:r>
                        <a:rPr kumimoji="1" lang="en-US" altLang="ko-KR" sz="1050" b="0" i="1" smtClean="0">
                          <a:latin typeface="Cambria Math" panose="02040503050406030204" pitchFamily="18" charset="0"/>
                          <a:ea typeface="Cambria Math" panose="02040503050406030204" pitchFamily="18" charset="0"/>
                        </a:rPr>
                        <m:t>𝑑</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𝑡𝑒𝑛𝑠𝑜𝑟</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𝑤𝑖𝑡h</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𝑐𝑜𝑛𝑡𝑖𝑛𝑢𝑜𝑢𝑠</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𝑑</m:t>
                      </m:r>
                      <m:r>
                        <a:rPr kumimoji="1" lang="en-US" altLang="ko-KR" sz="1050" b="0" i="1" smtClean="0">
                          <a:latin typeface="Cambria Math" panose="02040503050406030204" pitchFamily="18" charset="0"/>
                          <a:ea typeface="Cambria Math" panose="02040503050406030204" pitchFamily="18" charset="0"/>
                        </a:rPr>
                        <m:t>−</m:t>
                      </m:r>
                      <m:r>
                        <a:rPr kumimoji="1" lang="en-US" altLang="ko-KR" sz="1050" b="0" i="1" smtClean="0">
                          <a:latin typeface="Cambria Math" panose="02040503050406030204" pitchFamily="18" charset="0"/>
                          <a:ea typeface="Cambria Math" panose="02040503050406030204" pitchFamily="18" charset="0"/>
                        </a:rPr>
                        <m:t>𝑠𝑖𝑧𝑒</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𝑣𝑒𝑐𝑡𝑜𝑟𝑠</m:t>
                      </m:r>
                      <m:r>
                        <a:rPr kumimoji="1" lang="en-US" altLang="ko-KR" sz="1050" b="0" i="1" smtClean="0">
                          <a:latin typeface="Cambria Math" panose="02040503050406030204" pitchFamily="18" charset="0"/>
                          <a:ea typeface="Cambria Math" panose="02040503050406030204" pitchFamily="18" charset="0"/>
                        </a:rPr>
                        <m:t>.</m:t>
                      </m:r>
                    </m:oMath>
                  </m:oMathPara>
                </a14:m>
                <a:endParaRPr kumimoji="1" lang="en-US" altLang="ko-KR" sz="1050" b="0" dirty="0">
                  <a:ea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sSub>
                        <m:sSubPr>
                          <m:ctrlPr>
                            <a:rPr kumimoji="1" lang="en-US" altLang="ko-KR" sz="1050" b="0" i="1" smtClean="0">
                              <a:latin typeface="Cambria Math" panose="02040503050406030204" pitchFamily="18" charset="0"/>
                            </a:rPr>
                          </m:ctrlPr>
                        </m:sSubPr>
                        <m:e>
                          <m:r>
                            <a:rPr kumimoji="1" lang="en-US" altLang="ko-KR" sz="1050" b="0" i="1" smtClean="0">
                              <a:latin typeface="Cambria Math" panose="02040503050406030204" pitchFamily="18" charset="0"/>
                            </a:rPr>
                            <m:t>𝑧</m:t>
                          </m:r>
                        </m:e>
                        <m:sub>
                          <m:r>
                            <a:rPr kumimoji="1" lang="en-US" altLang="ko-KR" sz="1050" b="0" i="1" smtClean="0">
                              <a:latin typeface="Cambria Math" panose="02040503050406030204" pitchFamily="18" charset="0"/>
                            </a:rPr>
                            <m:t>𝑞</m:t>
                          </m:r>
                        </m:sub>
                      </m:sSub>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𝑖𝑠</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𝑎</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𝑞𝑢𝑎𝑛𝑡𝑖𝑧𝑒𝑑</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𝑣𝑒𝑟𝑠𝑖𝑜𝑛</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𝑜𝑓</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𝑧</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𝑤𝑖𝑡h</m:t>
                      </m:r>
                      <m:r>
                        <a:rPr kumimoji="1" lang="en-US" altLang="ko-KR" sz="1050" b="0" i="1" smtClean="0">
                          <a:latin typeface="Cambria Math" panose="02040503050406030204" pitchFamily="18" charset="0"/>
                        </a:rPr>
                        <m:t> </m:t>
                      </m:r>
                      <m:sSub>
                        <m:sSubPr>
                          <m:ctrlPr>
                            <a:rPr kumimoji="1" lang="en-US" altLang="ko-KR" sz="1050" b="0" i="1" smtClean="0">
                              <a:latin typeface="Cambria Math" panose="02040503050406030204" pitchFamily="18" charset="0"/>
                            </a:rPr>
                          </m:ctrlPr>
                        </m:sSubPr>
                        <m:e>
                          <m:r>
                            <a:rPr kumimoji="1" lang="en-US" altLang="ko-KR" sz="1050" b="0" i="1" smtClean="0">
                              <a:latin typeface="Cambria Math" panose="02040503050406030204" pitchFamily="18" charset="0"/>
                            </a:rPr>
                            <m:t>𝑑</m:t>
                          </m:r>
                        </m:e>
                        <m:sub>
                          <m:r>
                            <a:rPr kumimoji="1" lang="en-US" altLang="ko-KR" sz="1050" b="0" i="1" smtClean="0">
                              <a:latin typeface="Cambria Math" panose="02040503050406030204" pitchFamily="18" charset="0"/>
                            </a:rPr>
                            <m:t>𝑧</m:t>
                          </m:r>
                        </m:sub>
                      </m:sSub>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𝑝𝑜𝑠𝑠𝑖𝑏𝑙𝑒</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𝑣𝑎𝑙𝑢𝑒𝑠</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𝑓𝑜𝑟</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𝑒𝑎𝑐h</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𝑑</m:t>
                      </m:r>
                      <m:r>
                        <a:rPr kumimoji="1" lang="en-US" altLang="ko-KR" sz="1050" b="0" i="1" smtClean="0">
                          <a:latin typeface="Cambria Math" panose="02040503050406030204" pitchFamily="18" charset="0"/>
                        </a:rPr>
                        <m:t>−</m:t>
                      </m:r>
                      <m:r>
                        <a:rPr kumimoji="1" lang="en-US" altLang="ko-KR" sz="1050" b="0" i="1" smtClean="0">
                          <a:latin typeface="Cambria Math" panose="02040503050406030204" pitchFamily="18" charset="0"/>
                        </a:rPr>
                        <m:t>𝑠𝑖𝑧𝑒</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𝑓𝑒𝑎𝑡𝑢𝑟𝑒</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𝑣𝑒𝑐𝑡𝑜𝑟</m:t>
                      </m:r>
                      <m:r>
                        <a:rPr kumimoji="1" lang="en-US" altLang="ko-KR" sz="1050" b="0" i="1" smtClean="0">
                          <a:latin typeface="Cambria Math" panose="02040503050406030204" pitchFamily="18" charset="0"/>
                        </a:rPr>
                        <m:t>.</m:t>
                      </m:r>
                    </m:oMath>
                  </m:oMathPara>
                </a14:m>
                <a:endParaRPr kumimoji="1" lang="en-US" altLang="ko-KR" sz="1050" b="0" dirty="0"/>
              </a:p>
              <a:p>
                <a:pPr lvl="2"/>
                <a14:m>
                  <m:oMathPara xmlns:m="http://schemas.openxmlformats.org/officeDocument/2006/math">
                    <m:oMathParaPr>
                      <m:jc m:val="centerGroup"/>
                    </m:oMathParaPr>
                    <m:oMath xmlns:m="http://schemas.openxmlformats.org/officeDocument/2006/math">
                      <m:r>
                        <a:rPr kumimoji="1" lang="en-US" altLang="ko-KR" sz="1050" b="0" i="1" smtClean="0">
                          <a:latin typeface="Cambria Math" panose="02040503050406030204" pitchFamily="18" charset="0"/>
                        </a:rPr>
                        <m:t>𝑑𝑒𝑓𝑖𝑛𝑒</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𝑡h𝑒</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𝑑𝑒𝑐𝑜𝑑𝑒𝑟</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𝑎𝑠</m:t>
                      </m:r>
                      <m:r>
                        <a:rPr kumimoji="1" lang="en-US" altLang="ko-KR" sz="1050" b="0" i="1" smtClean="0">
                          <a:latin typeface="Cambria Math" panose="02040503050406030204" pitchFamily="18" charset="0"/>
                        </a:rPr>
                        <m:t> </m:t>
                      </m:r>
                      <m:sSup>
                        <m:sSupPr>
                          <m:ctrlPr>
                            <a:rPr kumimoji="1" lang="en-US" altLang="ko-KR" sz="1050" b="0" i="1" smtClean="0">
                              <a:latin typeface="Cambria Math" panose="02040503050406030204" pitchFamily="18" charset="0"/>
                            </a:rPr>
                          </m:ctrlPr>
                        </m:sSupPr>
                        <m:e>
                          <m:r>
                            <a:rPr kumimoji="1" lang="en-US" altLang="ko-KR" sz="1050" b="0" i="1" smtClean="0">
                              <a:latin typeface="Cambria Math" panose="02040503050406030204" pitchFamily="18" charset="0"/>
                            </a:rPr>
                            <m:t>𝑥</m:t>
                          </m:r>
                        </m:e>
                        <m:sup>
                          <m:r>
                            <a:rPr kumimoji="1" lang="en-US" altLang="ko-KR" sz="1050" b="0" i="1" smtClean="0">
                              <a:latin typeface="Cambria Math" panose="02040503050406030204" pitchFamily="18" charset="0"/>
                            </a:rPr>
                            <m:t>h𝑎𝑡</m:t>
                          </m:r>
                        </m:sup>
                      </m:sSup>
                      <m:r>
                        <a:rPr kumimoji="1" lang="en-US" altLang="ko-KR" sz="1050" b="0" i="1" smtClean="0">
                          <a:latin typeface="Cambria Math" panose="02040503050406030204" pitchFamily="18" charset="0"/>
                        </a:rPr>
                        <m:t>=</m:t>
                      </m:r>
                      <m:r>
                        <a:rPr kumimoji="1" lang="en-US" altLang="ko-KR" sz="1050" b="0" i="1" smtClean="0">
                          <a:latin typeface="Cambria Math" panose="02040503050406030204" pitchFamily="18" charset="0"/>
                        </a:rPr>
                        <m:t>𝐺</m:t>
                      </m:r>
                      <m:d>
                        <m:dPr>
                          <m:ctrlPr>
                            <a:rPr kumimoji="1" lang="en-US" altLang="ko-KR" sz="1050" b="0" i="1" smtClean="0">
                              <a:latin typeface="Cambria Math" panose="02040503050406030204" pitchFamily="18" charset="0"/>
                            </a:rPr>
                          </m:ctrlPr>
                        </m:dPr>
                        <m:e>
                          <m:sSup>
                            <m:sSupPr>
                              <m:ctrlPr>
                                <a:rPr kumimoji="1" lang="en-US" altLang="ko-KR" sz="1050" b="0" i="1" smtClean="0">
                                  <a:latin typeface="Cambria Math" panose="02040503050406030204" pitchFamily="18" charset="0"/>
                                </a:rPr>
                              </m:ctrlPr>
                            </m:sSupPr>
                            <m:e>
                              <m:r>
                                <a:rPr kumimoji="1" lang="en-US" altLang="ko-KR" sz="1050" b="0" i="1" smtClean="0">
                                  <a:latin typeface="Cambria Math" panose="02040503050406030204" pitchFamily="18" charset="0"/>
                                </a:rPr>
                                <m:t>𝑧</m:t>
                              </m:r>
                            </m:e>
                            <m:sup>
                              <m:r>
                                <a:rPr kumimoji="1" lang="en-US" altLang="ko-KR" sz="1050" b="0" i="1" smtClean="0">
                                  <a:latin typeface="Cambria Math" panose="02040503050406030204" pitchFamily="18" charset="0"/>
                                </a:rPr>
                                <m:t>h𝑎𝑡</m:t>
                              </m:r>
                            </m:sup>
                          </m:sSup>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𝑓</m:t>
                          </m:r>
                          <m:r>
                            <a:rPr kumimoji="1" lang="en-US" altLang="ko-KR" sz="1050" b="0" i="1" smtClean="0">
                              <a:latin typeface="Cambria Math" panose="02040503050406030204" pitchFamily="18" charset="0"/>
                            </a:rPr>
                            <m:t>, </m:t>
                          </m:r>
                          <m:sSub>
                            <m:sSubPr>
                              <m:ctrlPr>
                                <a:rPr kumimoji="1" lang="en-US" altLang="ko-KR" sz="1050" b="0" i="1" smtClean="0">
                                  <a:latin typeface="Cambria Math" panose="02040503050406030204" pitchFamily="18" charset="0"/>
                                </a:rPr>
                              </m:ctrlPr>
                            </m:sSubPr>
                            <m:e>
                              <m:r>
                                <a:rPr kumimoji="1" lang="en-US" altLang="ko-KR" sz="1050" b="0" i="1" smtClean="0">
                                  <a:latin typeface="Cambria Math" panose="02040503050406030204" pitchFamily="18" charset="0"/>
                                </a:rPr>
                                <m:t>𝑑</m:t>
                              </m:r>
                            </m:e>
                            <m:sub>
                              <m:r>
                                <a:rPr kumimoji="1" lang="en-US" altLang="ko-KR" sz="1050" b="0" i="1" smtClean="0">
                                  <a:latin typeface="Cambria Math" panose="02040503050406030204" pitchFamily="18" charset="0"/>
                                </a:rPr>
                                <m:t>𝑜𝑢𝑡</m:t>
                              </m:r>
                            </m:sub>
                          </m:sSub>
                        </m:e>
                      </m:d>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𝑤h𝑒𝑟𝑒</m:t>
                      </m:r>
                      <m:r>
                        <a:rPr kumimoji="1" lang="en-US" altLang="ko-KR" sz="1050" b="0" i="1" smtClean="0">
                          <a:latin typeface="Cambria Math" panose="02040503050406030204" pitchFamily="18" charset="0"/>
                        </a:rPr>
                        <m:t> </m:t>
                      </m:r>
                      <m:sSup>
                        <m:sSupPr>
                          <m:ctrlPr>
                            <a:rPr kumimoji="1" lang="en-US" altLang="ko-KR" sz="1050" b="0" i="1" smtClean="0">
                              <a:latin typeface="Cambria Math" panose="02040503050406030204" pitchFamily="18" charset="0"/>
                            </a:rPr>
                          </m:ctrlPr>
                        </m:sSupPr>
                        <m:e>
                          <m:r>
                            <a:rPr kumimoji="1" lang="en-US" altLang="ko-KR" sz="1050" b="0" i="1" smtClean="0">
                              <a:latin typeface="Cambria Math" panose="02040503050406030204" pitchFamily="18" charset="0"/>
                            </a:rPr>
                            <m:t>𝑧</m:t>
                          </m:r>
                        </m:e>
                        <m:sup>
                          <m:r>
                            <a:rPr kumimoji="1" lang="en-US" altLang="ko-KR" sz="1050" b="0" i="1" smtClean="0">
                              <a:latin typeface="Cambria Math" panose="02040503050406030204" pitchFamily="18" charset="0"/>
                            </a:rPr>
                            <m:t>h𝑎𝑡</m:t>
                          </m:r>
                        </m:sup>
                      </m:sSup>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𝑖𝑠</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𝑎𝑛</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𝑛</m:t>
                      </m:r>
                      <m:r>
                        <a:rPr kumimoji="1" lang="en-US" altLang="ko-KR" sz="1050" b="0" i="1" smtClean="0">
                          <a:latin typeface="Cambria Math" panose="02040503050406030204" pitchFamily="18" charset="0"/>
                        </a:rPr>
                        <m:t> × </m:t>
                      </m:r>
                      <m:r>
                        <a:rPr kumimoji="1" lang="en-US" altLang="ko-KR" sz="1050" b="0" i="1" smtClean="0">
                          <a:latin typeface="Cambria Math" panose="02040503050406030204" pitchFamily="18" charset="0"/>
                          <a:ea typeface="Cambria Math" panose="02040503050406030204" pitchFamily="18" charset="0"/>
                        </a:rPr>
                        <m:t>𝑛</m:t>
                      </m:r>
                      <m:r>
                        <a:rPr kumimoji="1" lang="en-US" altLang="ko-KR" sz="1050" b="0" i="1" smtClean="0">
                          <a:latin typeface="Cambria Math" panose="02040503050406030204" pitchFamily="18" charset="0"/>
                          <a:ea typeface="Cambria Math" panose="02040503050406030204" pitchFamily="18" charset="0"/>
                        </a:rPr>
                        <m:t>× </m:t>
                      </m:r>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𝑑</m:t>
                          </m:r>
                        </m:e>
                        <m:sub>
                          <m:r>
                            <a:rPr kumimoji="1" lang="en-US" altLang="ko-KR" sz="1050" b="0" i="1" smtClean="0">
                              <a:latin typeface="Cambria Math" panose="02040503050406030204" pitchFamily="18" charset="0"/>
                              <a:ea typeface="Cambria Math" panose="02040503050406030204" pitchFamily="18" charset="0"/>
                            </a:rPr>
                            <m:t>𝑖𝑛</m:t>
                          </m:r>
                        </m:sub>
                      </m:sSub>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𝑡𝑒𝑛𝑠𝑜𝑟</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𝑎𝑛𝑑</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𝑓</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𝑖𝑠</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𝑢𝑝𝑠𝑎𝑚𝑝𝑙𝑖𝑛𝑔</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𝑓𝑎𝑐𝑡𝑜𝑟</m:t>
                      </m:r>
                      <m:r>
                        <a:rPr kumimoji="1" lang="en-US" altLang="ko-KR" sz="1050" b="0" i="1" smtClean="0">
                          <a:latin typeface="Cambria Math" panose="02040503050406030204" pitchFamily="18" charset="0"/>
                          <a:ea typeface="Cambria Math" panose="02040503050406030204" pitchFamily="18" charset="0"/>
                        </a:rPr>
                        <m:t>.</m:t>
                      </m:r>
                    </m:oMath>
                  </m:oMathPara>
                </a14:m>
                <a:endParaRPr kumimoji="1" lang="en-US" altLang="ko-KR" sz="1050" b="0" dirty="0">
                  <a:ea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r>
                        <a:rPr kumimoji="1" lang="en-US" altLang="ko-KR" sz="1050" b="0" i="1" smtClean="0">
                          <a:latin typeface="Cambria Math" panose="02040503050406030204" pitchFamily="18" charset="0"/>
                        </a:rPr>
                        <m:t>𝐺</m:t>
                      </m:r>
                      <m:d>
                        <m:dPr>
                          <m:ctrlPr>
                            <a:rPr kumimoji="1" lang="en-US" altLang="ko-KR" sz="1050" b="0" i="1" smtClean="0">
                              <a:latin typeface="Cambria Math" panose="02040503050406030204" pitchFamily="18" charset="0"/>
                            </a:rPr>
                          </m:ctrlPr>
                        </m:dPr>
                        <m:e>
                          <m:r>
                            <a:rPr kumimoji="1" lang="en-US" altLang="ko-KR" sz="1050" b="0" i="1" smtClean="0">
                              <a:latin typeface="Cambria Math" panose="02040503050406030204" pitchFamily="18" charset="0"/>
                            </a:rPr>
                            <m:t>𝑓</m:t>
                          </m:r>
                          <m:r>
                            <a:rPr kumimoji="1" lang="en-US" altLang="ko-KR" sz="1050" b="0" i="1" smtClean="0">
                              <a:latin typeface="Cambria Math" panose="02040503050406030204" pitchFamily="18" charset="0"/>
                            </a:rPr>
                            <m:t>,</m:t>
                          </m:r>
                          <m:sSub>
                            <m:sSubPr>
                              <m:ctrlPr>
                                <a:rPr kumimoji="1" lang="en-US" altLang="ko-KR" sz="1050" b="0" i="1" smtClean="0">
                                  <a:latin typeface="Cambria Math" panose="02040503050406030204" pitchFamily="18" charset="0"/>
                                </a:rPr>
                              </m:ctrlPr>
                            </m:sSubPr>
                            <m:e>
                              <m:r>
                                <a:rPr kumimoji="1" lang="en-US" altLang="ko-KR" sz="1050" b="0" i="1" smtClean="0">
                                  <a:latin typeface="Cambria Math" panose="02040503050406030204" pitchFamily="18" charset="0"/>
                                </a:rPr>
                                <m:t>𝑑</m:t>
                              </m:r>
                            </m:e>
                            <m:sub>
                              <m:r>
                                <a:rPr kumimoji="1" lang="en-US" altLang="ko-KR" sz="1050" b="0" i="1" smtClean="0">
                                  <a:latin typeface="Cambria Math" panose="02040503050406030204" pitchFamily="18" charset="0"/>
                                </a:rPr>
                                <m:t>𝑜𝑢𝑡</m:t>
                              </m:r>
                            </m:sub>
                          </m:sSub>
                        </m:e>
                      </m:d>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𝑢𝑝𝑠𝑎𝑚𝑝𝑙𝑒𝑠</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𝑎𝑛𝑛</m:t>
                      </m:r>
                      <m:r>
                        <a:rPr kumimoji="1" lang="en-US" altLang="ko-KR" sz="1050" b="0" i="1" smtClean="0">
                          <a:latin typeface="Cambria Math" panose="02040503050406030204" pitchFamily="18" charset="0"/>
                        </a:rPr>
                        <m:t> × </m:t>
                      </m:r>
                      <m:r>
                        <a:rPr kumimoji="1" lang="en-US" altLang="ko-KR" sz="1050" b="0" i="1" smtClean="0">
                          <a:latin typeface="Cambria Math" panose="02040503050406030204" pitchFamily="18" charset="0"/>
                          <a:ea typeface="Cambria Math" panose="02040503050406030204" pitchFamily="18" charset="0"/>
                        </a:rPr>
                        <m:t>𝑛</m:t>
                      </m:r>
                      <m:r>
                        <a:rPr kumimoji="1" lang="en-US" altLang="ko-KR" sz="1050" b="0" i="1" smtClean="0">
                          <a:latin typeface="Cambria Math" panose="02040503050406030204" pitchFamily="18" charset="0"/>
                          <a:ea typeface="Cambria Math" panose="02040503050406030204" pitchFamily="18" charset="0"/>
                        </a:rPr>
                        <m:t>× </m:t>
                      </m:r>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𝑑</m:t>
                          </m:r>
                        </m:e>
                        <m:sub>
                          <m:r>
                            <a:rPr kumimoji="1" lang="en-US" altLang="ko-KR" sz="1050" b="0" i="1" smtClean="0">
                              <a:latin typeface="Cambria Math" panose="02040503050406030204" pitchFamily="18" charset="0"/>
                              <a:ea typeface="Cambria Math" panose="02040503050406030204" pitchFamily="18" charset="0"/>
                            </a:rPr>
                            <m:t>𝑖𝑛</m:t>
                          </m:r>
                        </m:sub>
                      </m:sSub>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𝑡𝑒𝑛𝑠𝑜𝑟</m:t>
                      </m:r>
                      <m:r>
                        <a:rPr kumimoji="1" lang="en-US" altLang="ko-KR" sz="1050" b="0" i="1" smtClean="0">
                          <a:latin typeface="Cambria Math" panose="02040503050406030204" pitchFamily="18" charset="0"/>
                          <a:ea typeface="Cambria Math" panose="02040503050406030204" pitchFamily="18" charset="0"/>
                        </a:rPr>
                        <m:t> </m:t>
                      </m:r>
                      <m:sSup>
                        <m:sSupPr>
                          <m:ctrlPr>
                            <a:rPr kumimoji="1" lang="en-US" altLang="ko-KR" sz="1050" b="0" i="1" smtClean="0">
                              <a:latin typeface="Cambria Math" panose="02040503050406030204" pitchFamily="18" charset="0"/>
                              <a:ea typeface="Cambria Math" panose="02040503050406030204" pitchFamily="18" charset="0"/>
                            </a:rPr>
                          </m:ctrlPr>
                        </m:sSupPr>
                        <m:e>
                          <m:r>
                            <a:rPr kumimoji="1" lang="en-US" altLang="ko-KR" sz="1050" b="0" i="1" smtClean="0">
                              <a:latin typeface="Cambria Math" panose="02040503050406030204" pitchFamily="18" charset="0"/>
                              <a:ea typeface="Cambria Math" panose="02040503050406030204" pitchFamily="18" charset="0"/>
                            </a:rPr>
                            <m:t>𝑧</m:t>
                          </m:r>
                        </m:e>
                        <m:sup>
                          <m:r>
                            <a:rPr kumimoji="1" lang="en-US" altLang="ko-KR" sz="1050" b="0" i="1" smtClean="0">
                              <a:latin typeface="Cambria Math" panose="02040503050406030204" pitchFamily="18" charset="0"/>
                              <a:ea typeface="Cambria Math" panose="02040503050406030204" pitchFamily="18" charset="0"/>
                            </a:rPr>
                            <m:t>h𝑎𝑡</m:t>
                          </m:r>
                        </m:sup>
                      </m:sSup>
                      <m:r>
                        <a:rPr kumimoji="1" lang="en-US" altLang="ko-KR" sz="1050" b="0" i="1" smtClean="0">
                          <a:latin typeface="Cambria Math" panose="02040503050406030204" pitchFamily="18" charset="0"/>
                          <a:ea typeface="Cambria Math" panose="02040503050406030204" pitchFamily="18" charset="0"/>
                        </a:rPr>
                        <m:t>𝑖𝑛𝑡𝑜</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𝑎𝑛</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rPr>
                        <m:t>𝑛𝑓</m:t>
                      </m:r>
                      <m:r>
                        <a:rPr kumimoji="1" lang="en-US" altLang="ko-KR" sz="1050" b="0" i="1" smtClean="0">
                          <a:latin typeface="Cambria Math" panose="02040503050406030204" pitchFamily="18" charset="0"/>
                        </a:rPr>
                        <m:t> × </m:t>
                      </m:r>
                      <m:r>
                        <a:rPr kumimoji="1" lang="en-US" altLang="ko-KR" sz="1050" b="0" i="1" smtClean="0">
                          <a:latin typeface="Cambria Math" panose="02040503050406030204" pitchFamily="18" charset="0"/>
                          <a:ea typeface="Cambria Math" panose="02040503050406030204" pitchFamily="18" charset="0"/>
                        </a:rPr>
                        <m:t>𝑛</m:t>
                      </m:r>
                      <m:r>
                        <a:rPr kumimoji="1" lang="en-US" altLang="ko-KR" sz="1050" b="0" i="1" smtClean="0">
                          <a:latin typeface="Cambria Math" panose="02040503050406030204" pitchFamily="18" charset="0"/>
                          <a:ea typeface="Cambria Math" panose="02040503050406030204" pitchFamily="18" charset="0"/>
                        </a:rPr>
                        <m:t>𝑓</m:t>
                      </m:r>
                      <m:r>
                        <a:rPr kumimoji="1" lang="en-US" altLang="ko-KR" sz="1050" b="0" i="1" smtClean="0">
                          <a:latin typeface="Cambria Math" panose="02040503050406030204" pitchFamily="18" charset="0"/>
                          <a:ea typeface="Cambria Math" panose="02040503050406030204" pitchFamily="18" charset="0"/>
                        </a:rPr>
                        <m:t>× </m:t>
                      </m:r>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𝑑</m:t>
                          </m:r>
                        </m:e>
                        <m:sub>
                          <m:r>
                            <a:rPr kumimoji="1" lang="en-US" altLang="ko-KR" sz="1050" b="0" i="1" smtClean="0">
                              <a:latin typeface="Cambria Math" panose="02040503050406030204" pitchFamily="18" charset="0"/>
                              <a:ea typeface="Cambria Math" panose="02040503050406030204" pitchFamily="18" charset="0"/>
                            </a:rPr>
                            <m:t>𝑜𝑢𝑡</m:t>
                          </m:r>
                        </m:sub>
                      </m:sSub>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𝑡𝑒𝑛𝑠𝑜𝑟</m:t>
                      </m:r>
                      <m:r>
                        <a:rPr kumimoji="1" lang="en-US" altLang="ko-KR" sz="1050" b="0" i="1" smtClean="0">
                          <a:latin typeface="Cambria Math" panose="02040503050406030204" pitchFamily="18" charset="0"/>
                          <a:ea typeface="Cambria Math" panose="02040503050406030204" pitchFamily="18" charset="0"/>
                        </a:rPr>
                        <m:t> </m:t>
                      </m:r>
                      <m:sSup>
                        <m:sSupPr>
                          <m:ctrlPr>
                            <a:rPr kumimoji="1" lang="en-US" altLang="ko-KR" sz="1050" b="0" i="1" smtClean="0">
                              <a:latin typeface="Cambria Math" panose="02040503050406030204" pitchFamily="18" charset="0"/>
                              <a:ea typeface="Cambria Math" panose="02040503050406030204" pitchFamily="18" charset="0"/>
                            </a:rPr>
                          </m:ctrlPr>
                        </m:sSupPr>
                        <m:e>
                          <m:r>
                            <a:rPr kumimoji="1" lang="en-US" altLang="ko-KR" sz="1050" b="0" i="1" smtClean="0">
                              <a:latin typeface="Cambria Math" panose="02040503050406030204" pitchFamily="18" charset="0"/>
                              <a:ea typeface="Cambria Math" panose="02040503050406030204" pitchFamily="18" charset="0"/>
                            </a:rPr>
                            <m:t>𝑥</m:t>
                          </m:r>
                        </m:e>
                        <m:sup>
                          <m:r>
                            <a:rPr kumimoji="1" lang="en-US" altLang="ko-KR" sz="1050" b="0" i="1" smtClean="0">
                              <a:latin typeface="Cambria Math" panose="02040503050406030204" pitchFamily="18" charset="0"/>
                              <a:ea typeface="Cambria Math" panose="02040503050406030204" pitchFamily="18" charset="0"/>
                            </a:rPr>
                            <m:t>h𝑎𝑡</m:t>
                          </m:r>
                        </m:sup>
                      </m:sSup>
                      <m:r>
                        <a:rPr kumimoji="1" lang="en-US" altLang="ko-KR" sz="1050" b="0" i="1" smtClean="0">
                          <a:latin typeface="Cambria Math" panose="02040503050406030204" pitchFamily="18" charset="0"/>
                          <a:ea typeface="Cambria Math" panose="02040503050406030204" pitchFamily="18" charset="0"/>
                        </a:rPr>
                        <m:t>.</m:t>
                      </m:r>
                    </m:oMath>
                  </m:oMathPara>
                </a14:m>
                <a:endParaRPr lang="ko-KR" altLang="en-US" sz="1050" dirty="0"/>
              </a:p>
            </p:txBody>
          </p:sp>
        </mc:Choice>
        <mc:Fallback>
          <p:sp>
            <p:nvSpPr>
              <p:cNvPr id="9" name="TextBox 8">
                <a:extLst>
                  <a:ext uri="{FF2B5EF4-FFF2-40B4-BE49-F238E27FC236}">
                    <a16:creationId xmlns:a16="http://schemas.microsoft.com/office/drawing/2014/main" id="{551166C9-D74E-027B-DA74-8C490201014F}"/>
                  </a:ext>
                </a:extLst>
              </p:cNvPr>
              <p:cNvSpPr txBox="1">
                <a:spLocks noRot="1" noChangeAspect="1" noMove="1" noResize="1" noEditPoints="1" noAdjustHandles="1" noChangeArrowheads="1" noChangeShapeType="1" noTextEdit="1"/>
              </p:cNvSpPr>
              <p:nvPr/>
            </p:nvSpPr>
            <p:spPr>
              <a:xfrm>
                <a:off x="209581" y="4297679"/>
                <a:ext cx="7542806" cy="787460"/>
              </a:xfrm>
              <a:prstGeom prst="rect">
                <a:avLst/>
              </a:prstGeom>
              <a:blipFill>
                <a:blip r:embed="rId4"/>
                <a:stretch>
                  <a:fillRect b="-317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2798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44C437-8161-A7EB-8C57-8D8BD7539BC1}"/>
              </a:ext>
            </a:extLst>
          </p:cNvPr>
          <p:cNvSpPr>
            <a:spLocks noGrp="1"/>
          </p:cNvSpPr>
          <p:nvPr>
            <p:ph type="title"/>
          </p:nvPr>
        </p:nvSpPr>
        <p:spPr/>
        <p:txBody>
          <a:bodyPr/>
          <a:lstStyle/>
          <a:p>
            <a:r>
              <a:rPr kumimoji="1" lang="en-US" altLang="ko-KR" dirty="0"/>
              <a:t>L-verse</a:t>
            </a:r>
            <a:endParaRPr kumimoji="1" lang="ko-KR" altLang="en-US" dirty="0"/>
          </a:p>
        </p:txBody>
      </p:sp>
      <p:sp>
        <p:nvSpPr>
          <p:cNvPr id="3" name="내용 개체 틀 2">
            <a:extLst>
              <a:ext uri="{FF2B5EF4-FFF2-40B4-BE49-F238E27FC236}">
                <a16:creationId xmlns:a16="http://schemas.microsoft.com/office/drawing/2014/main" id="{B148DC67-E88C-8183-A7DB-92596F2BE896}"/>
              </a:ext>
            </a:extLst>
          </p:cNvPr>
          <p:cNvSpPr>
            <a:spLocks noGrp="1"/>
          </p:cNvSpPr>
          <p:nvPr>
            <p:ph idx="1"/>
          </p:nvPr>
        </p:nvSpPr>
        <p:spPr>
          <a:xfrm>
            <a:off x="838200" y="2608695"/>
            <a:ext cx="10515600" cy="3568267"/>
          </a:xfrm>
        </p:spPr>
        <p:txBody>
          <a:bodyPr>
            <a:normAutofit/>
          </a:bodyPr>
          <a:lstStyle/>
          <a:p>
            <a:r>
              <a:rPr kumimoji="1" lang="en-US" altLang="ko-KR" sz="2000" dirty="0"/>
              <a:t>VQ-VAE</a:t>
            </a:r>
          </a:p>
          <a:p>
            <a:pPr lvl="1"/>
            <a:r>
              <a:rPr kumimoji="1" lang="ko-KR" altLang="en-US" sz="1800" dirty="0"/>
              <a:t>추상적으로 이해하여</a:t>
            </a:r>
            <a:r>
              <a:rPr kumimoji="1" lang="en-US" altLang="ko-KR" sz="1800" dirty="0"/>
              <a:t>,</a:t>
            </a:r>
            <a:r>
              <a:rPr kumimoji="1" lang="ko-KR" altLang="en-US" sz="1800" dirty="0"/>
              <a:t> 추가 공부 필요</a:t>
            </a:r>
            <a:endParaRPr kumimoji="1" lang="en-US" altLang="ko-KR" sz="1800" dirty="0"/>
          </a:p>
          <a:p>
            <a:pPr lvl="2"/>
            <a:r>
              <a:rPr kumimoji="1" lang="en-US" altLang="ko-KR" sz="1600" dirty="0"/>
              <a:t>VAE</a:t>
            </a:r>
            <a:r>
              <a:rPr kumimoji="1" lang="ko-KR" altLang="en-US" sz="1600" dirty="0"/>
              <a:t>에 </a:t>
            </a:r>
            <a:r>
              <a:rPr kumimoji="1" lang="en-US" altLang="ko-KR" sz="1600" dirty="0"/>
              <a:t>discrete latent representation</a:t>
            </a:r>
            <a:r>
              <a:rPr kumimoji="1" lang="ko-KR" altLang="en-US" sz="1600" dirty="0"/>
              <a:t>을 결합</a:t>
            </a:r>
            <a:endParaRPr kumimoji="1" lang="en-US" altLang="ko-KR" sz="1600" dirty="0"/>
          </a:p>
          <a:p>
            <a:pPr lvl="2"/>
            <a:r>
              <a:rPr kumimoji="1" lang="en-US" altLang="ko-KR" sz="1600" dirty="0"/>
              <a:t>CNN </a:t>
            </a:r>
            <a:r>
              <a:rPr kumimoji="1" lang="ko-KR" altLang="en-US" sz="1600" dirty="0" err="1"/>
              <a:t>으로</a:t>
            </a:r>
            <a:r>
              <a:rPr kumimoji="1" lang="ko-KR" altLang="en-US" sz="1600" dirty="0"/>
              <a:t> 특징 추출</a:t>
            </a:r>
            <a:endParaRPr kumimoji="1" lang="en-US" altLang="ko-KR" sz="1600" dirty="0"/>
          </a:p>
          <a:p>
            <a:pPr lvl="2"/>
            <a:r>
              <a:rPr kumimoji="1" lang="ko-KR" altLang="en-US" sz="1600" dirty="0"/>
              <a:t>추출 한 특징에 대한 </a:t>
            </a:r>
            <a:r>
              <a:rPr kumimoji="1" lang="en-US" altLang="ko-KR" sz="1600" dirty="0"/>
              <a:t>embedding space </a:t>
            </a:r>
            <a:r>
              <a:rPr kumimoji="1" lang="ko-KR" altLang="en-US" sz="1600" dirty="0"/>
              <a:t>학습</a:t>
            </a:r>
            <a:endParaRPr kumimoji="1" lang="en-US" altLang="ko-KR" sz="1600" dirty="0"/>
          </a:p>
          <a:p>
            <a:pPr lvl="2"/>
            <a:r>
              <a:rPr kumimoji="1" lang="en-US" altLang="ko-KR" sz="1600" dirty="0"/>
              <a:t>Encoder </a:t>
            </a:r>
            <a:r>
              <a:rPr kumimoji="1" lang="ko-KR" altLang="en-US" sz="1600" dirty="0"/>
              <a:t>와 </a:t>
            </a:r>
            <a:r>
              <a:rPr kumimoji="1" lang="en-US" altLang="ko-KR" sz="1600" dirty="0"/>
              <a:t>Decoder </a:t>
            </a:r>
            <a:r>
              <a:rPr kumimoji="1" lang="ko-KR" altLang="en-US" sz="1600" dirty="0"/>
              <a:t>모두 학습</a:t>
            </a:r>
            <a:endParaRPr kumimoji="1" lang="en-US" altLang="ko-KR" sz="1600" dirty="0"/>
          </a:p>
          <a:p>
            <a:pPr lvl="2"/>
            <a:endParaRPr kumimoji="1" lang="en-US" altLang="ko-KR" sz="1600" dirty="0"/>
          </a:p>
          <a:p>
            <a:pPr lvl="1"/>
            <a:endParaRPr kumimoji="1" lang="en-US" altLang="ko-KR" sz="1800" dirty="0"/>
          </a:p>
          <a:p>
            <a:pPr lvl="1"/>
            <a:endParaRPr kumimoji="1" lang="en-US" altLang="ko-KR" sz="1800" dirty="0"/>
          </a:p>
          <a:p>
            <a:pPr lvl="1"/>
            <a:endParaRPr kumimoji="1" lang="en-US" altLang="ko-KR" sz="1800" dirty="0"/>
          </a:p>
          <a:p>
            <a:pPr lvl="1"/>
            <a:endParaRPr kumimoji="1" lang="ko-KR" altLang="en-US" sz="1800" dirty="0"/>
          </a:p>
        </p:txBody>
      </p:sp>
      <p:pic>
        <p:nvPicPr>
          <p:cNvPr id="1026" name="Picture 2" descr="post-thumbnail">
            <a:extLst>
              <a:ext uri="{FF2B5EF4-FFF2-40B4-BE49-F238E27FC236}">
                <a16:creationId xmlns:a16="http://schemas.microsoft.com/office/drawing/2014/main" id="{69230DB2-D8FC-2CEE-1F2C-C74C4AC46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625" y="330742"/>
            <a:ext cx="7155287" cy="22779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33BCF7B-B10E-14B1-B2AE-48D745E53A28}"/>
                  </a:ext>
                </a:extLst>
              </p:cNvPr>
              <p:cNvSpPr txBox="1"/>
              <p:nvPr/>
            </p:nvSpPr>
            <p:spPr>
              <a:xfrm>
                <a:off x="1365250" y="4620317"/>
                <a:ext cx="9461500" cy="1556645"/>
              </a:xfrm>
              <a:prstGeom prst="rect">
                <a:avLst/>
              </a:prstGeom>
              <a:noFill/>
            </p:spPr>
            <p:txBody>
              <a:bodyPr wrap="square">
                <a:spAutoFit/>
              </a:bodyPr>
              <a:lstStyle/>
              <a:p>
                <a:pPr lvl="2" algn="just"/>
                <a14:m>
                  <m:oMathPara xmlns:m="http://schemas.openxmlformats.org/officeDocument/2006/math">
                    <m:oMathParaPr>
                      <m:jc m:val="centerGroup"/>
                    </m:oMathParaPr>
                    <m:oMath xmlns:m="http://schemas.openxmlformats.org/officeDocument/2006/math">
                      <m:r>
                        <a:rPr kumimoji="1" lang="en-US" altLang="ko-KR" sz="1800" b="0" i="1" smtClean="0">
                          <a:latin typeface="Cambria Math" panose="02040503050406030204" pitchFamily="18" charset="0"/>
                        </a:rPr>
                        <m:t>𝑧</m:t>
                      </m:r>
                      <m:r>
                        <a:rPr kumimoji="1" lang="en-US" altLang="ko-KR" sz="1800" b="0" i="1" smtClean="0">
                          <a:latin typeface="Cambria Math" panose="02040503050406030204" pitchFamily="18" charset="0"/>
                        </a:rPr>
                        <m:t> :</m:t>
                      </m:r>
                      <m:r>
                        <a:rPr kumimoji="1" lang="en-US" altLang="ko-KR" sz="1800" b="0" i="1" smtClean="0">
                          <a:latin typeface="Cambria Math" panose="02040503050406030204" pitchFamily="18" charset="0"/>
                        </a:rPr>
                        <m:t>𝐷𝑖𝑠𝑐𝑟𝑒𝑡𝑒</m:t>
                      </m:r>
                      <m:r>
                        <a:rPr kumimoji="1" lang="en-US" altLang="ko-KR" sz="1800" b="0" i="1" smtClean="0">
                          <a:latin typeface="Cambria Math" panose="02040503050406030204" pitchFamily="18" charset="0"/>
                        </a:rPr>
                        <m:t> </m:t>
                      </m:r>
                      <m:r>
                        <a:rPr kumimoji="1" lang="en-US" altLang="ko-KR" sz="1800" b="0" i="1" smtClean="0">
                          <a:latin typeface="Cambria Math" panose="02040503050406030204" pitchFamily="18" charset="0"/>
                        </a:rPr>
                        <m:t>𝑙𝑎𝑡𝑒𝑛𝑡</m:t>
                      </m:r>
                      <m:r>
                        <a:rPr kumimoji="1" lang="en-US" altLang="ko-KR" sz="1800" b="0" i="1" smtClean="0">
                          <a:latin typeface="Cambria Math" panose="02040503050406030204" pitchFamily="18" charset="0"/>
                        </a:rPr>
                        <m:t> </m:t>
                      </m:r>
                      <m:r>
                        <a:rPr kumimoji="1" lang="en-US" altLang="ko-KR" sz="1800" b="0" i="1" smtClean="0">
                          <a:latin typeface="Cambria Math" panose="02040503050406030204" pitchFamily="18" charset="0"/>
                        </a:rPr>
                        <m:t>𝑟𝑎𝑛𝑑𝑜𝑚</m:t>
                      </m:r>
                      <m:r>
                        <a:rPr kumimoji="1" lang="en-US" altLang="ko-KR" sz="1800" b="0" i="1" smtClean="0">
                          <a:latin typeface="Cambria Math" panose="02040503050406030204" pitchFamily="18" charset="0"/>
                        </a:rPr>
                        <m:t> </m:t>
                      </m:r>
                      <m:r>
                        <a:rPr kumimoji="1" lang="en-US" altLang="ko-KR" sz="1800" b="0" i="1" smtClean="0">
                          <a:latin typeface="Cambria Math" panose="02040503050406030204" pitchFamily="18" charset="0"/>
                        </a:rPr>
                        <m:t>𝑣𝑎𝑟𝑖𝑎𝑏𝑙𝑒</m:t>
                      </m:r>
                    </m:oMath>
                  </m:oMathPara>
                </a14:m>
                <a:endParaRPr kumimoji="1" lang="en-US" altLang="ko-KR" sz="1800" b="0" dirty="0"/>
              </a:p>
              <a:p>
                <a:pPr lvl="2" algn="just"/>
                <a14:m>
                  <m:oMathPara xmlns:m="http://schemas.openxmlformats.org/officeDocument/2006/math">
                    <m:oMathParaPr>
                      <m:jc m:val="centerGroup"/>
                    </m:oMathParaPr>
                    <m:oMath xmlns:m="http://schemas.openxmlformats.org/officeDocument/2006/math">
                      <m:r>
                        <a:rPr kumimoji="1" lang="en-US" altLang="ko-KR" b="0" i="1" smtClean="0">
                          <a:latin typeface="Cambria Math" panose="02040503050406030204" pitchFamily="18" charset="0"/>
                        </a:rPr>
                        <m:t>𝑙𝑎𝑡𝑒𝑛𝑡</m:t>
                      </m:r>
                      <m:r>
                        <a:rPr kumimoji="1" lang="en-US" altLang="ko-KR" b="0" i="1" smtClean="0">
                          <a:latin typeface="Cambria Math" panose="02040503050406030204" pitchFamily="18" charset="0"/>
                        </a:rPr>
                        <m:t> </m:t>
                      </m:r>
                      <m:r>
                        <a:rPr kumimoji="1" lang="en-US" altLang="ko-KR" b="0" i="1" smtClean="0">
                          <a:latin typeface="Cambria Math" panose="02040503050406030204" pitchFamily="18" charset="0"/>
                        </a:rPr>
                        <m:t>𝑒𝑚𝑏𝑒𝑑𝑑𝑖𝑛𝑔</m:t>
                      </m:r>
                      <m:r>
                        <a:rPr kumimoji="1" lang="en-US" altLang="ko-KR" b="0" i="1" smtClean="0">
                          <a:latin typeface="Cambria Math" panose="02040503050406030204" pitchFamily="18" charset="0"/>
                        </a:rPr>
                        <m:t> </m:t>
                      </m:r>
                      <m:r>
                        <a:rPr kumimoji="1" lang="en-US" altLang="ko-KR" b="0" i="1" smtClean="0">
                          <a:latin typeface="Cambria Math" panose="02040503050406030204" pitchFamily="18" charset="0"/>
                        </a:rPr>
                        <m:t>𝑠𝑝𝑎𝑐𝑒</m:t>
                      </m:r>
                      <m:r>
                        <a:rPr kumimoji="1" lang="en-US" altLang="ko-KR" b="0" i="1" smtClean="0">
                          <a:latin typeface="Cambria Math" panose="02040503050406030204" pitchFamily="18" charset="0"/>
                        </a:rPr>
                        <m:t> : </m:t>
                      </m:r>
                      <m:r>
                        <a:rPr kumimoji="1" lang="en-US" altLang="ko-KR" b="0" i="1" smtClean="0">
                          <a:latin typeface="Cambria Math" panose="02040503050406030204" pitchFamily="18" charset="0"/>
                        </a:rPr>
                        <m:t>𝑒</m:t>
                      </m:r>
                      <m:r>
                        <a:rPr kumimoji="1" lang="en-US" altLang="ko-KR" b="0" i="1" smtClean="0">
                          <a:latin typeface="Cambria Math" panose="02040503050406030204" pitchFamily="18" charset="0"/>
                        </a:rPr>
                        <m:t> ∈</m:t>
                      </m:r>
                      <m:sSup>
                        <m:sSupPr>
                          <m:ctrlPr>
                            <a:rPr kumimoji="1" lang="en-US" altLang="ko-KR" b="0" i="1" smtClean="0">
                              <a:latin typeface="Cambria Math" panose="02040503050406030204" pitchFamily="18" charset="0"/>
                              <a:ea typeface="Cambria Math" panose="02040503050406030204" pitchFamily="18" charset="0"/>
                            </a:rPr>
                          </m:ctrlPr>
                        </m:sSupPr>
                        <m:e>
                          <m:r>
                            <a:rPr kumimoji="1" lang="en-US" altLang="ko-KR" b="0" i="1" smtClean="0">
                              <a:latin typeface="Cambria Math" panose="02040503050406030204" pitchFamily="18" charset="0"/>
                              <a:ea typeface="Cambria Math" panose="02040503050406030204" pitchFamily="18" charset="0"/>
                            </a:rPr>
                            <m:t>𝑅</m:t>
                          </m:r>
                        </m:e>
                        <m:sup>
                          <m:r>
                            <a:rPr kumimoji="1" lang="en-US" altLang="ko-KR" b="0" i="1" smtClean="0">
                              <a:latin typeface="Cambria Math" panose="02040503050406030204" pitchFamily="18" charset="0"/>
                              <a:ea typeface="Cambria Math" panose="02040503050406030204" pitchFamily="18" charset="0"/>
                            </a:rPr>
                            <m:t>𝐾</m:t>
                          </m:r>
                          <m:r>
                            <a:rPr kumimoji="1" lang="en-US" altLang="ko-KR" b="0" i="1" smtClean="0">
                              <a:latin typeface="Cambria Math" panose="02040503050406030204" pitchFamily="18" charset="0"/>
                              <a:ea typeface="Cambria Math" panose="02040503050406030204" pitchFamily="18" charset="0"/>
                            </a:rPr>
                            <m:t>×</m:t>
                          </m:r>
                          <m:r>
                            <a:rPr kumimoji="1" lang="en-US" altLang="ko-KR" b="0" i="1" smtClean="0">
                              <a:latin typeface="Cambria Math" panose="02040503050406030204" pitchFamily="18" charset="0"/>
                              <a:ea typeface="Cambria Math" panose="02040503050406030204" pitchFamily="18" charset="0"/>
                            </a:rPr>
                            <m:t>𝐷</m:t>
                          </m:r>
                        </m:sup>
                      </m:sSup>
                      <m:r>
                        <a:rPr kumimoji="1" lang="en-US" altLang="ko-KR" b="0" i="1" smtClean="0">
                          <a:latin typeface="Cambria Math" panose="02040503050406030204" pitchFamily="18" charset="0"/>
                        </a:rPr>
                        <m:t> </m:t>
                      </m:r>
                      <m:r>
                        <a:rPr kumimoji="1" lang="en-US" altLang="ko-KR" b="0" i="1" smtClean="0">
                          <a:latin typeface="Cambria Math" panose="02040503050406030204" pitchFamily="18" charset="0"/>
                        </a:rPr>
                        <m:t>𝐾</m:t>
                      </m:r>
                      <m:r>
                        <a:rPr kumimoji="1" lang="en-US" altLang="ko-KR" b="0" i="1" smtClean="0">
                          <a:latin typeface="Cambria Math" panose="02040503050406030204" pitchFamily="18" charset="0"/>
                        </a:rPr>
                        <m:t> </m:t>
                      </m:r>
                      <m:r>
                        <a:rPr kumimoji="1" lang="en-US" altLang="ko-KR" b="0" i="1" smtClean="0">
                          <a:latin typeface="Cambria Math" panose="02040503050406030204" pitchFamily="18" charset="0"/>
                        </a:rPr>
                        <m:t>𝑖𝑠</m:t>
                      </m:r>
                      <m:r>
                        <a:rPr kumimoji="1" lang="en-US" altLang="ko-KR" b="0" i="1" smtClean="0">
                          <a:latin typeface="Cambria Math" panose="02040503050406030204" pitchFamily="18" charset="0"/>
                        </a:rPr>
                        <m:t> </m:t>
                      </m:r>
                      <m:r>
                        <a:rPr kumimoji="1" lang="en-US" altLang="ko-KR" b="0" i="1" smtClean="0">
                          <a:latin typeface="Cambria Math" panose="02040503050406030204" pitchFamily="18" charset="0"/>
                        </a:rPr>
                        <m:t>𝑑𝑖𝑠𝑐𝑟𝑒𝑡𝑒</m:t>
                      </m:r>
                      <m:r>
                        <a:rPr kumimoji="1" lang="en-US" altLang="ko-KR" b="0" i="1" smtClean="0">
                          <a:latin typeface="Cambria Math" panose="02040503050406030204" pitchFamily="18" charset="0"/>
                        </a:rPr>
                        <m:t> </m:t>
                      </m:r>
                      <m:r>
                        <a:rPr kumimoji="1" lang="en-US" altLang="ko-KR" b="0" i="1" smtClean="0">
                          <a:latin typeface="Cambria Math" panose="02040503050406030204" pitchFamily="18" charset="0"/>
                        </a:rPr>
                        <m:t>𝑠𝑖𝑧𝑒</m:t>
                      </m:r>
                    </m:oMath>
                  </m:oMathPara>
                </a14:m>
                <a:endParaRPr kumimoji="1" lang="en-US" altLang="ko-KR" b="0" i="1" dirty="0">
                  <a:latin typeface="Cambria Math" panose="02040503050406030204" pitchFamily="18" charset="0"/>
                </a:endParaRPr>
              </a:p>
              <a:p>
                <a:pPr lvl="2" algn="just"/>
                <a14:m>
                  <m:oMathPara xmlns:m="http://schemas.openxmlformats.org/officeDocument/2006/math">
                    <m:oMathParaPr>
                      <m:jc m:val="centerGroup"/>
                    </m:oMathParaPr>
                    <m:oMath xmlns:m="http://schemas.openxmlformats.org/officeDocument/2006/math">
                      <m:r>
                        <a:rPr kumimoji="1" lang="en-US" altLang="ko-KR" sz="1800" b="0" i="1" smtClean="0">
                          <a:latin typeface="Cambria Math" panose="02040503050406030204" pitchFamily="18" charset="0"/>
                        </a:rPr>
                        <m:t>𝑞</m:t>
                      </m:r>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𝑧</m:t>
                          </m:r>
                        </m:e>
                        <m:e>
                          <m:r>
                            <a:rPr kumimoji="1" lang="en-US" altLang="ko-KR" sz="1800" b="0" i="1" smtClean="0">
                              <a:latin typeface="Cambria Math" panose="02040503050406030204" pitchFamily="18" charset="0"/>
                            </a:rPr>
                            <m:t>𝑥</m:t>
                          </m:r>
                        </m:e>
                      </m:d>
                      <m:r>
                        <a:rPr kumimoji="1" lang="ko-KR" altLang="en-US" sz="1800" b="0" i="1" smtClean="0">
                          <a:latin typeface="Cambria Math" panose="02040503050406030204" pitchFamily="18" charset="0"/>
                        </a:rPr>
                        <m:t> </m:t>
                      </m:r>
                      <m:r>
                        <a:rPr kumimoji="1" lang="en-US" altLang="ko-KR" sz="1800" b="0" i="1" smtClean="0">
                          <a:latin typeface="Cambria Math" panose="02040503050406030204" pitchFamily="18" charset="0"/>
                        </a:rPr>
                        <m:t>:</m:t>
                      </m:r>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𝑧</m:t>
                          </m:r>
                        </m:e>
                        <m:sub>
                          <m:r>
                            <a:rPr kumimoji="1" lang="en-US" altLang="ko-KR" sz="1800" b="0" i="1" smtClean="0">
                              <a:latin typeface="Cambria Math" panose="02040503050406030204" pitchFamily="18" charset="0"/>
                            </a:rPr>
                            <m:t>𝑒</m:t>
                          </m:r>
                        </m:sub>
                      </m:sSub>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𝑥</m:t>
                          </m:r>
                        </m:e>
                      </m:d>
                      <m:r>
                        <a:rPr kumimoji="1" lang="ko-KR" altLang="en-US" sz="1800" b="0" i="1" smtClean="0">
                          <a:latin typeface="Cambria Math" panose="02040503050406030204" pitchFamily="18" charset="0"/>
                        </a:rPr>
                        <m:t>와</m:t>
                      </m:r>
                      <m:r>
                        <a:rPr kumimoji="1" lang="ko-KR" altLang="en-US" sz="1800" b="0" i="1" smtClean="0">
                          <a:latin typeface="Cambria Math" panose="02040503050406030204" pitchFamily="18" charset="0"/>
                        </a:rPr>
                        <m:t> </m:t>
                      </m:r>
                      <m:r>
                        <a:rPr kumimoji="1" lang="en-US" altLang="ko-KR" sz="1800" b="0" i="1" smtClean="0">
                          <a:latin typeface="Cambria Math" panose="02040503050406030204" pitchFamily="18" charset="0"/>
                        </a:rPr>
                        <m:t>𝑒</m:t>
                      </m:r>
                      <m:r>
                        <a:rPr kumimoji="1" lang="ko-KR" altLang="en-US" sz="1800" b="0" i="1" smtClean="0">
                          <a:latin typeface="Cambria Math" panose="02040503050406030204" pitchFamily="18" charset="0"/>
                        </a:rPr>
                        <m:t>를</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사용하여</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근접</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이웃</m:t>
                      </m:r>
                      <m:r>
                        <a:rPr kumimoji="1" lang="ko-KR" altLang="en-US" sz="1800" b="0" i="1" smtClean="0">
                          <a:latin typeface="Cambria Math" panose="02040503050406030204" pitchFamily="18" charset="0"/>
                        </a:rPr>
                        <m:t> </m:t>
                      </m:r>
                      <m:r>
                        <a:rPr kumimoji="1" lang="en-US" altLang="ko-KR" sz="1800" b="0" i="1" smtClean="0">
                          <a:latin typeface="Cambria Math" panose="02040503050406030204" pitchFamily="18" charset="0"/>
                        </a:rPr>
                        <m:t>𝐿𝑜𝑜𝑘</m:t>
                      </m:r>
                      <m:r>
                        <a:rPr kumimoji="1" lang="en-US" altLang="ko-KR" sz="1800" b="0" i="1" smtClean="0">
                          <a:latin typeface="Cambria Math" panose="02040503050406030204" pitchFamily="18" charset="0"/>
                        </a:rPr>
                        <m:t>−</m:t>
                      </m:r>
                      <m:r>
                        <a:rPr kumimoji="1" lang="en-US" altLang="ko-KR" sz="1800" b="0" i="1" smtClean="0">
                          <a:latin typeface="Cambria Math" panose="02040503050406030204" pitchFamily="18" charset="0"/>
                        </a:rPr>
                        <m:t>𝑢𝑝</m:t>
                      </m:r>
                      <m:r>
                        <a:rPr kumimoji="1" lang="en-US" altLang="ko-KR" sz="1800" b="0" i="1" smtClean="0">
                          <a:latin typeface="Cambria Math" panose="02040503050406030204" pitchFamily="18" charset="0"/>
                        </a:rPr>
                        <m:t> </m:t>
                      </m:r>
                      <m:r>
                        <a:rPr kumimoji="1" lang="ko-KR" altLang="en-US" sz="1800" b="0" i="1" smtClean="0">
                          <a:latin typeface="Cambria Math" panose="02040503050406030204" pitchFamily="18" charset="0"/>
                        </a:rPr>
                        <m:t>방식으로</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생성된</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딕셔너리</m:t>
                      </m:r>
                    </m:oMath>
                  </m:oMathPara>
                </a14:m>
                <a:endParaRPr kumimoji="1" lang="en-US" altLang="ko-KR" sz="1800" b="0" i="1" dirty="0">
                  <a:latin typeface="Cambria Math" panose="02040503050406030204" pitchFamily="18" charset="0"/>
                </a:endParaRPr>
              </a:p>
              <a:p>
                <a:pPr lvl="2" algn="just"/>
                <a14:m>
                  <m:oMathPara xmlns:m="http://schemas.openxmlformats.org/officeDocument/2006/math">
                    <m:oMathParaPr>
                      <m:jc m:val="centerGroup"/>
                    </m:oMathParaPr>
                    <m:oMath xmlns:m="http://schemas.openxmlformats.org/officeDocument/2006/math">
                      <m:r>
                        <a:rPr kumimoji="1" lang="en-US" altLang="ko-KR" sz="1800" b="0" i="1" smtClean="0">
                          <a:latin typeface="Cambria Math" panose="02040503050406030204" pitchFamily="18" charset="0"/>
                        </a:rPr>
                        <m:t>𝑞</m:t>
                      </m:r>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𝑧</m:t>
                          </m:r>
                        </m:e>
                        <m:e>
                          <m:r>
                            <a:rPr kumimoji="1" lang="en-US" altLang="ko-KR" sz="1800" b="0" i="1" smtClean="0">
                              <a:latin typeface="Cambria Math" panose="02040503050406030204" pitchFamily="18" charset="0"/>
                            </a:rPr>
                            <m:t>𝑥</m:t>
                          </m:r>
                        </m:e>
                      </m:d>
                      <m:r>
                        <a:rPr kumimoji="1" lang="ko-KR" altLang="en-US" sz="1800" b="0" i="1" smtClean="0">
                          <a:latin typeface="Cambria Math" panose="02040503050406030204" pitchFamily="18" charset="0"/>
                        </a:rPr>
                        <m:t>에</m:t>
                      </m:r>
                      <m:r>
                        <a:rPr kumimoji="1" lang="ko-KR" altLang="en-US" sz="1800" b="0" i="1" smtClean="0">
                          <a:latin typeface="Cambria Math" panose="02040503050406030204" pitchFamily="18" charset="0"/>
                        </a:rPr>
                        <m:t> </m:t>
                      </m:r>
                      <m:r>
                        <a:rPr kumimoji="1" lang="en-US" altLang="ko-KR" sz="1800" b="0" i="1" smtClean="0">
                          <a:latin typeface="Cambria Math" panose="02040503050406030204" pitchFamily="18" charset="0"/>
                        </a:rPr>
                        <m:t>𝑒</m:t>
                      </m:r>
                      <m:r>
                        <a:rPr kumimoji="1" lang="ko-KR" altLang="en-US" sz="1800" b="0" i="1" smtClean="0">
                          <a:latin typeface="Cambria Math" panose="02040503050406030204" pitchFamily="18" charset="0"/>
                        </a:rPr>
                        <m:t>를</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맵핑하여</m:t>
                      </m:r>
                      <m:r>
                        <a:rPr kumimoji="1" lang="ko-KR" altLang="en-US" sz="1800" b="0" i="1" smtClean="0">
                          <a:latin typeface="Cambria Math" panose="02040503050406030204" pitchFamily="18" charset="0"/>
                        </a:rPr>
                        <m:t> </m:t>
                      </m:r>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𝑧</m:t>
                          </m:r>
                        </m:e>
                        <m:sub>
                          <m:r>
                            <a:rPr kumimoji="1" lang="en-US" altLang="ko-KR" sz="1800" b="0" i="1" smtClean="0">
                              <a:latin typeface="Cambria Math" panose="02040503050406030204" pitchFamily="18" charset="0"/>
                            </a:rPr>
                            <m:t>𝑞</m:t>
                          </m:r>
                        </m:sub>
                      </m:sSub>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𝑥</m:t>
                          </m:r>
                        </m:e>
                      </m:d>
                      <m:r>
                        <a:rPr kumimoji="1" lang="ko-KR" altLang="en-US" sz="1800" b="0" i="1" smtClean="0">
                          <a:latin typeface="Cambria Math" panose="02040503050406030204" pitchFamily="18" charset="0"/>
                        </a:rPr>
                        <m:t>를</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재구성</m:t>
                      </m:r>
                    </m:oMath>
                  </m:oMathPara>
                </a14:m>
                <a:endParaRPr kumimoji="1" lang="en-US" altLang="ko-KR" sz="1800" b="0" i="1" dirty="0">
                  <a:latin typeface="Cambria Math" panose="02040503050406030204" pitchFamily="18" charset="0"/>
                </a:endParaRPr>
              </a:p>
              <a:p>
                <a:pPr lvl="2" algn="just"/>
                <a14:m>
                  <m:oMathPara xmlns:m="http://schemas.openxmlformats.org/officeDocument/2006/math">
                    <m:oMathParaPr>
                      <m:jc m:val="centerGroup"/>
                    </m:oMathParaPr>
                    <m:oMath xmlns:m="http://schemas.openxmlformats.org/officeDocument/2006/math">
                      <m:r>
                        <a:rPr kumimoji="1" lang="en-US" altLang="ko-KR" sz="1800" b="0" i="1" smtClean="0">
                          <a:latin typeface="Cambria Math" panose="02040503050406030204" pitchFamily="18" charset="0"/>
                        </a:rPr>
                        <m:t>𝑑𝑒𝑐𝑜𝑑𝑒𝑟</m:t>
                      </m:r>
                      <m:r>
                        <a:rPr kumimoji="1" lang="ko-KR" altLang="en-US" sz="1800" b="0" i="1" smtClean="0">
                          <a:latin typeface="Cambria Math" panose="02040503050406030204" pitchFamily="18" charset="0"/>
                        </a:rPr>
                        <m:t>에서</m:t>
                      </m:r>
                      <m:r>
                        <a:rPr kumimoji="1" lang="en-US" altLang="ko-KR" sz="1800" b="0" i="1" smtClean="0">
                          <a:latin typeface="Cambria Math" panose="02040503050406030204" pitchFamily="18" charset="0"/>
                        </a:rPr>
                        <m:t> </m:t>
                      </m:r>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𝑧</m:t>
                          </m:r>
                        </m:e>
                        <m:sub>
                          <m:r>
                            <a:rPr kumimoji="1" lang="en-US" altLang="ko-KR" sz="1800" b="0" i="1" smtClean="0">
                              <a:latin typeface="Cambria Math" panose="02040503050406030204" pitchFamily="18" charset="0"/>
                            </a:rPr>
                            <m:t>𝑞</m:t>
                          </m:r>
                        </m:sub>
                      </m:sSub>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𝑥</m:t>
                          </m:r>
                        </m:e>
                      </m:d>
                      <m:r>
                        <a:rPr kumimoji="1" lang="ko-KR" altLang="en-US" sz="1800" b="0" i="1" smtClean="0">
                          <a:latin typeface="Cambria Math" panose="02040503050406030204" pitchFamily="18" charset="0"/>
                        </a:rPr>
                        <m:t>는</m:t>
                      </m:r>
                      <m:r>
                        <a:rPr kumimoji="1" lang="ko-KR" altLang="en-US" sz="1800" b="0" i="1" smtClean="0">
                          <a:latin typeface="Cambria Math" panose="02040503050406030204" pitchFamily="18" charset="0"/>
                        </a:rPr>
                        <m:t> </m:t>
                      </m:r>
                      <m:r>
                        <a:rPr kumimoji="1" lang="en-US" altLang="ko-KR" sz="1800" b="0" i="1" smtClean="0">
                          <a:latin typeface="Cambria Math" panose="02040503050406030204" pitchFamily="18" charset="0"/>
                        </a:rPr>
                        <m:t>𝐶𝑁𝑁</m:t>
                      </m:r>
                      <m:r>
                        <a:rPr kumimoji="1" lang="en-US" altLang="ko-KR" sz="1800" b="0" i="1" smtClean="0">
                          <a:latin typeface="Cambria Math" panose="02040503050406030204" pitchFamily="18" charset="0"/>
                        </a:rPr>
                        <m:t> </m:t>
                      </m:r>
                      <m:r>
                        <a:rPr kumimoji="1" lang="ko-KR" altLang="en-US" sz="1800" b="0" i="1" smtClean="0">
                          <a:latin typeface="Cambria Math" panose="02040503050406030204" pitchFamily="18" charset="0"/>
                        </a:rPr>
                        <m:t>을</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거쳐</m:t>
                      </m:r>
                      <m:r>
                        <a:rPr kumimoji="1" lang="ko-KR" altLang="en-US" sz="1800" b="0" i="1" smtClean="0">
                          <a:latin typeface="Cambria Math" panose="02040503050406030204" pitchFamily="18" charset="0"/>
                        </a:rPr>
                        <m:t> </m:t>
                      </m:r>
                      <m:r>
                        <a:rPr kumimoji="1" lang="en-US" altLang="ko-KR" sz="1800" b="0" i="1" smtClean="0">
                          <a:latin typeface="Cambria Math" panose="02040503050406030204" pitchFamily="18" charset="0"/>
                        </a:rPr>
                        <m:t>𝑝</m:t>
                      </m:r>
                      <m:d>
                        <m:dPr>
                          <m:ctrlPr>
                            <a:rPr kumimoji="1" lang="en-US" altLang="ko-KR" sz="1800" b="0" i="1" smtClean="0">
                              <a:latin typeface="Cambria Math" panose="02040503050406030204" pitchFamily="18" charset="0"/>
                            </a:rPr>
                          </m:ctrlPr>
                        </m:dPr>
                        <m:e>
                          <m:r>
                            <a:rPr kumimoji="1" lang="en-US" altLang="ko-KR" sz="1800" b="0" i="1" smtClean="0">
                              <a:latin typeface="Cambria Math" panose="02040503050406030204" pitchFamily="18" charset="0"/>
                            </a:rPr>
                            <m:t>𝑥</m:t>
                          </m:r>
                        </m:e>
                        <m:e>
                          <m:sSub>
                            <m:sSubPr>
                              <m:ctrlPr>
                                <a:rPr kumimoji="1" lang="en-US" altLang="ko-KR" sz="1800" b="0" i="1" smtClean="0">
                                  <a:latin typeface="Cambria Math" panose="02040503050406030204" pitchFamily="18" charset="0"/>
                                </a:rPr>
                              </m:ctrlPr>
                            </m:sSubPr>
                            <m:e>
                              <m:r>
                                <a:rPr kumimoji="1" lang="en-US" altLang="ko-KR" sz="1800" b="0" i="1" smtClean="0">
                                  <a:latin typeface="Cambria Math" panose="02040503050406030204" pitchFamily="18" charset="0"/>
                                </a:rPr>
                                <m:t>𝑧</m:t>
                              </m:r>
                            </m:e>
                            <m:sub>
                              <m:r>
                                <a:rPr kumimoji="1" lang="en-US" altLang="ko-KR" sz="1800" b="0" i="1" smtClean="0">
                                  <a:latin typeface="Cambria Math" panose="02040503050406030204" pitchFamily="18" charset="0"/>
                                </a:rPr>
                                <m:t>𝑞</m:t>
                              </m:r>
                            </m:sub>
                          </m:sSub>
                        </m:e>
                      </m:d>
                      <m:r>
                        <a:rPr kumimoji="1" lang="ko-KR" altLang="en-US" sz="1800" b="0" i="1" smtClean="0">
                          <a:latin typeface="Cambria Math" panose="02040503050406030204" pitchFamily="18" charset="0"/>
                        </a:rPr>
                        <m:t>를</m:t>
                      </m:r>
                      <m:r>
                        <a:rPr kumimoji="1" lang="ko-KR" altLang="en-US" sz="1800" b="0" i="1" smtClean="0">
                          <a:latin typeface="Cambria Math" panose="02040503050406030204" pitchFamily="18" charset="0"/>
                        </a:rPr>
                        <m:t> </m:t>
                      </m:r>
                      <m:r>
                        <a:rPr kumimoji="1" lang="ko-KR" altLang="en-US" sz="1800" b="0" i="1" smtClean="0">
                          <a:latin typeface="Cambria Math" panose="02040503050406030204" pitchFamily="18" charset="0"/>
                        </a:rPr>
                        <m:t>출력</m:t>
                      </m:r>
                    </m:oMath>
                  </m:oMathPara>
                </a14:m>
                <a:endParaRPr kumimoji="1" lang="en-US" altLang="ko-KR" sz="1800" b="0" i="1" dirty="0">
                  <a:latin typeface="Cambria Math" panose="02040503050406030204" pitchFamily="18" charset="0"/>
                </a:endParaRPr>
              </a:p>
            </p:txBody>
          </p:sp>
        </mc:Choice>
        <mc:Fallback>
          <p:sp>
            <p:nvSpPr>
              <p:cNvPr id="6" name="TextBox 5">
                <a:extLst>
                  <a:ext uri="{FF2B5EF4-FFF2-40B4-BE49-F238E27FC236}">
                    <a16:creationId xmlns:a16="http://schemas.microsoft.com/office/drawing/2014/main" id="{B33BCF7B-B10E-14B1-B2AE-48D745E53A28}"/>
                  </a:ext>
                </a:extLst>
              </p:cNvPr>
              <p:cNvSpPr txBox="1">
                <a:spLocks noRot="1" noChangeAspect="1" noMove="1" noResize="1" noEditPoints="1" noAdjustHandles="1" noChangeArrowheads="1" noChangeShapeType="1" noTextEdit="1"/>
              </p:cNvSpPr>
              <p:nvPr/>
            </p:nvSpPr>
            <p:spPr>
              <a:xfrm>
                <a:off x="1365250" y="4620317"/>
                <a:ext cx="9461500" cy="1556645"/>
              </a:xfrm>
              <a:prstGeom prst="rect">
                <a:avLst/>
              </a:prstGeom>
              <a:blipFill>
                <a:blip r:embed="rId3"/>
                <a:stretch>
                  <a:fillRect b="-161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2676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44C437-8161-A7EB-8C57-8D8BD7539BC1}"/>
              </a:ext>
            </a:extLst>
          </p:cNvPr>
          <p:cNvSpPr>
            <a:spLocks noGrp="1"/>
          </p:cNvSpPr>
          <p:nvPr>
            <p:ph type="title"/>
          </p:nvPr>
        </p:nvSpPr>
        <p:spPr/>
        <p:txBody>
          <a:bodyPr/>
          <a:lstStyle/>
          <a:p>
            <a:r>
              <a:rPr kumimoji="1" lang="en-US" altLang="ko-KR" dirty="0"/>
              <a:t>L-verse</a:t>
            </a:r>
            <a:endParaRPr kumimoji="1"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148DC67-E88C-8183-A7DB-92596F2BE896}"/>
                  </a:ext>
                </a:extLst>
              </p:cNvPr>
              <p:cNvSpPr>
                <a:spLocks noGrp="1"/>
              </p:cNvSpPr>
              <p:nvPr>
                <p:ph idx="1"/>
              </p:nvPr>
            </p:nvSpPr>
            <p:spPr>
              <a:xfrm>
                <a:off x="838200" y="2602331"/>
                <a:ext cx="10515600" cy="4127653"/>
              </a:xfrm>
            </p:spPr>
            <p:txBody>
              <a:bodyPr>
                <a:normAutofit/>
              </a:bodyPr>
              <a:lstStyle/>
              <a:p>
                <a:r>
                  <a:rPr kumimoji="1" lang="en-US" altLang="ko-KR" sz="1400" dirty="0"/>
                  <a:t>BiART – Auto Regressive Transformer</a:t>
                </a:r>
              </a:p>
              <a:p>
                <a:pPr lvl="1"/>
                <a:r>
                  <a:rPr kumimoji="1" lang="en-US" altLang="ko-KR" sz="1200" dirty="0"/>
                  <a:t>Transformer </a:t>
                </a:r>
                <a:r>
                  <a:rPr kumimoji="1" lang="ko-KR" altLang="en-US" sz="1200" dirty="0"/>
                  <a:t>구조의 </a:t>
                </a:r>
                <a:r>
                  <a:rPr kumimoji="1" lang="en-US" altLang="ko-KR" sz="1200" dirty="0"/>
                  <a:t>Decoder block</a:t>
                </a:r>
                <a:r>
                  <a:rPr kumimoji="1" lang="ko-KR" altLang="en-US" sz="1200" dirty="0"/>
                  <a:t>을 활용한 모델을 </a:t>
                </a:r>
                <a:r>
                  <a:rPr kumimoji="1" lang="en-US" altLang="ko-KR" sz="1200" dirty="0"/>
                  <a:t>Auto-Regressive</a:t>
                </a:r>
                <a:r>
                  <a:rPr kumimoji="1" lang="ko-KR" altLang="en-US" sz="1200" dirty="0"/>
                  <a:t> </a:t>
                </a:r>
                <a:r>
                  <a:rPr kumimoji="1" lang="en-US" altLang="ko-KR" sz="1200" dirty="0"/>
                  <a:t>Transformer</a:t>
                </a:r>
                <a:r>
                  <a:rPr kumimoji="1" lang="ko-KR" altLang="en-US" sz="1200" dirty="0"/>
                  <a:t> 라 함</a:t>
                </a:r>
                <a:endParaRPr kumimoji="1" lang="en-US" altLang="ko-KR" sz="1200" dirty="0"/>
              </a:p>
              <a:p>
                <a:pPr lvl="1"/>
                <a:r>
                  <a:rPr kumimoji="1" lang="ko-KR" altLang="en-US" sz="1200" dirty="0"/>
                  <a:t>크게는 이전 토큰에 대해 다음 토큰을 예측하는 것을 목적으로 하며</a:t>
                </a:r>
                <a:r>
                  <a:rPr kumimoji="1" lang="en-US" altLang="ko-KR" sz="1200" dirty="0"/>
                  <a:t>,</a:t>
                </a:r>
                <a:r>
                  <a:rPr kumimoji="1" lang="ko-KR" altLang="en-US" sz="1200" dirty="0"/>
                  <a:t> </a:t>
                </a:r>
                <a:r>
                  <a:rPr kumimoji="1" lang="en-US" altLang="ko-KR" sz="1200" dirty="0"/>
                  <a:t>GPT, </a:t>
                </a:r>
                <a:r>
                  <a:rPr kumimoji="1" lang="en-US" altLang="ko-KR" sz="1200" dirty="0" err="1"/>
                  <a:t>ELMo</a:t>
                </a:r>
                <a:r>
                  <a:rPr kumimoji="1" lang="en-US" altLang="ko-KR" sz="1200" dirty="0"/>
                  <a:t> </a:t>
                </a:r>
                <a:r>
                  <a:rPr kumimoji="1" lang="ko-KR" altLang="en-US" sz="1200" dirty="0"/>
                  <a:t>등에 사용됨</a:t>
                </a:r>
                <a:endParaRPr kumimoji="1" lang="en-US" altLang="ko-KR" sz="1200" dirty="0"/>
              </a:p>
              <a:p>
                <a:pPr lvl="1"/>
                <a:r>
                  <a:rPr kumimoji="1" lang="ko-KR" altLang="en-US" sz="1200" dirty="0"/>
                  <a:t>본 논문에서 </a:t>
                </a:r>
                <a:r>
                  <a:rPr kumimoji="1" lang="en-US" altLang="ko-KR" sz="1200" dirty="0"/>
                  <a:t>Auto Regressive Transformer </a:t>
                </a:r>
                <a:r>
                  <a:rPr kumimoji="1" lang="ko-KR" altLang="en-US" sz="1200" dirty="0"/>
                  <a:t>에 관련된 서술로 </a:t>
                </a:r>
                <a:r>
                  <a:rPr kumimoji="1" lang="en-US" altLang="ko-KR" sz="1200" dirty="0"/>
                  <a:t>GPT </a:t>
                </a:r>
                <a:r>
                  <a:rPr kumimoji="1" lang="ko-KR" altLang="en-US" sz="1200" dirty="0"/>
                  <a:t>방식에서 아이디어를 얻었으며</a:t>
                </a:r>
                <a:r>
                  <a:rPr kumimoji="1" lang="en-US" altLang="ko-KR" sz="1200" dirty="0"/>
                  <a:t>,</a:t>
                </a:r>
                <a:r>
                  <a:rPr kumimoji="1" lang="ko-KR" altLang="en-US" sz="1200" dirty="0"/>
                  <a:t> </a:t>
                </a:r>
                <a:r>
                  <a:rPr kumimoji="1" lang="en-US" altLang="ko-KR" sz="1200" dirty="0"/>
                  <a:t>DALL-E </a:t>
                </a:r>
                <a:r>
                  <a:rPr kumimoji="1" lang="ko-KR" altLang="en-US" sz="1200" dirty="0"/>
                  <a:t>논문에서 아이디어를 얻었다고 함</a:t>
                </a:r>
                <a:r>
                  <a:rPr kumimoji="1" lang="en-US" altLang="ko-KR" sz="1200" dirty="0"/>
                  <a:t>.</a:t>
                </a:r>
                <a:r>
                  <a:rPr kumimoji="1" lang="ko-KR" altLang="en-US" sz="1200" dirty="0"/>
                  <a:t> </a:t>
                </a:r>
                <a:endParaRPr kumimoji="1" lang="en-US" altLang="ko-KR" sz="1200" dirty="0"/>
              </a:p>
              <a:p>
                <a:pPr lvl="1"/>
                <a:r>
                  <a:rPr kumimoji="1" lang="en-US" altLang="ko-KR" sz="1200" dirty="0"/>
                  <a:t>DALL-E </a:t>
                </a:r>
                <a:r>
                  <a:rPr kumimoji="1" lang="ko-KR" altLang="en-US" sz="1200" dirty="0"/>
                  <a:t>논문 및 </a:t>
                </a:r>
                <a:r>
                  <a:rPr kumimoji="1" lang="en-US" altLang="ko-KR" sz="1200" dirty="0"/>
                  <a:t>GPT </a:t>
                </a:r>
                <a:r>
                  <a:rPr kumimoji="1" lang="ko-KR" altLang="en-US" sz="1200" dirty="0"/>
                  <a:t>논문 학습 예정</a:t>
                </a:r>
                <a:endParaRPr kumimoji="1" lang="en-US" altLang="ko-KR" sz="1200" dirty="0"/>
              </a:p>
              <a:p>
                <a:pPr lvl="1"/>
                <a:r>
                  <a:rPr kumimoji="1" lang="ko-KR" altLang="en-US" sz="1200" dirty="0"/>
                  <a:t>현재까지 해석</a:t>
                </a:r>
                <a:endParaRPr kumimoji="1" lang="en-US" altLang="ko-KR" sz="1200" dirty="0"/>
              </a:p>
              <a:p>
                <a:pPr lvl="2"/>
                <a:r>
                  <a:rPr kumimoji="1" lang="ko-KR" altLang="en-US" sz="1050" dirty="0"/>
                  <a:t>텍스트 토큰과 이미지 토큰을 입력으로 이미지 생성 혹은 텍스트 생성을 위해</a:t>
                </a:r>
                <a:r>
                  <a:rPr kumimoji="1" lang="en-US" altLang="ko-KR" sz="1050" dirty="0"/>
                  <a:t>,</a:t>
                </a:r>
                <a:r>
                  <a:rPr kumimoji="1" lang="ko-KR" altLang="en-US" sz="1050" dirty="0"/>
                  <a:t> 적용</a:t>
                </a:r>
                <a:endParaRPr kumimoji="1" lang="en-US" altLang="ko-KR" sz="1050" dirty="0"/>
              </a:p>
              <a:p>
                <a:pPr lvl="2"/>
                <a:r>
                  <a:rPr kumimoji="1" lang="en-US" altLang="ko-KR" sz="1050" dirty="0"/>
                  <a:t>Auto Regressive Model </a:t>
                </a:r>
                <a:r>
                  <a:rPr kumimoji="1" lang="ko-KR" altLang="en-US" sz="1050" dirty="0"/>
                  <a:t>의 이미지 생성 연구의 공통된 아이디어를 보면</a:t>
                </a:r>
                <a:r>
                  <a:rPr kumimoji="1" lang="en-US" altLang="ko-KR" sz="1050" dirty="0"/>
                  <a:t>,</a:t>
                </a:r>
                <a:r>
                  <a:rPr kumimoji="1" lang="ko-KR" altLang="en-US" sz="1050" dirty="0"/>
                  <a:t> 이전 픽셀의 데이터들을 참조하여</a:t>
                </a:r>
                <a:r>
                  <a:rPr kumimoji="1" lang="en-US" altLang="ko-KR" sz="1050" dirty="0"/>
                  <a:t>,</a:t>
                </a:r>
                <a:r>
                  <a:rPr kumimoji="1" lang="ko-KR" altLang="en-US" sz="1050" dirty="0"/>
                  <a:t> 다음 픽셀의 데이터를 생성</a:t>
                </a:r>
                <a:endParaRPr kumimoji="1" lang="en-US" altLang="ko-KR" sz="1050" dirty="0"/>
              </a:p>
              <a:p>
                <a:pPr lvl="2"/>
                <a:r>
                  <a:rPr kumimoji="1" lang="ko-KR" altLang="en-US" sz="1050" dirty="0"/>
                  <a:t>이미지 토큰 생성 방식은 </a:t>
                </a:r>
                <a:r>
                  <a:rPr kumimoji="1" lang="en-US" altLang="ko-KR" sz="1050" dirty="0"/>
                  <a:t>EMA VQ VAE </a:t>
                </a:r>
                <a:r>
                  <a:rPr kumimoji="1" lang="ko-KR" altLang="en-US" sz="1050" dirty="0"/>
                  <a:t>에서 </a:t>
                </a:r>
                <a:r>
                  <a:rPr kumimoji="1" lang="en-US" altLang="ko-KR" sz="1050" dirty="0"/>
                  <a:t>z </a:t>
                </a:r>
                <a:r>
                  <a:rPr kumimoji="1" lang="ko-KR" altLang="en-US" sz="1050" dirty="0"/>
                  <a:t>라는 이미지 토큰을 생성</a:t>
                </a:r>
                <a:r>
                  <a:rPr kumimoji="1" lang="en-US" altLang="ko-KR" sz="1050" dirty="0"/>
                  <a:t>.</a:t>
                </a:r>
              </a:p>
              <a:p>
                <a:pPr marL="914400" lvl="2" indent="0">
                  <a:buNone/>
                </a:pPr>
                <a14:m>
                  <m:oMathPara xmlns:m="http://schemas.openxmlformats.org/officeDocument/2006/math">
                    <m:oMathParaPr>
                      <m:jc m:val="centerGroup"/>
                    </m:oMathParaPr>
                    <m:oMath xmlns:m="http://schemas.openxmlformats.org/officeDocument/2006/math">
                      <m:r>
                        <a:rPr kumimoji="1" lang="en-US" altLang="ko-KR" sz="1050" b="0" i="1" smtClean="0">
                          <a:latin typeface="Cambria Math" panose="02040503050406030204" pitchFamily="18" charset="0"/>
                        </a:rPr>
                        <m:t>𝑧</m:t>
                      </m:r>
                      <m:r>
                        <a:rPr kumimoji="1" lang="en-US" altLang="ko-KR" sz="1050" b="0" i="1" smtClean="0">
                          <a:latin typeface="Cambria Math" panose="02040503050406030204" pitchFamily="18" charset="0"/>
                        </a:rPr>
                        <m:t>=</m:t>
                      </m:r>
                      <m:r>
                        <a:rPr kumimoji="1" lang="en-US" altLang="ko-KR" sz="1050" b="0" i="1" smtClean="0">
                          <a:latin typeface="Cambria Math" panose="02040503050406030204" pitchFamily="18" charset="0"/>
                        </a:rPr>
                        <m:t>𝐸</m:t>
                      </m:r>
                      <m:d>
                        <m:dPr>
                          <m:ctrlPr>
                            <a:rPr kumimoji="1" lang="en-US" altLang="ko-KR" sz="1050" b="0" i="1" smtClean="0">
                              <a:latin typeface="Cambria Math" panose="02040503050406030204" pitchFamily="18" charset="0"/>
                            </a:rPr>
                          </m:ctrlPr>
                        </m:dPr>
                        <m:e>
                          <m:r>
                            <a:rPr kumimoji="1" lang="en-US" altLang="ko-KR" sz="1050" b="0" i="1" smtClean="0">
                              <a:latin typeface="Cambria Math" panose="02040503050406030204" pitchFamily="18" charset="0"/>
                            </a:rPr>
                            <m:t>𝑥</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𝑓</m:t>
                          </m:r>
                          <m:r>
                            <a:rPr kumimoji="1" lang="en-US" altLang="ko-KR" sz="1050" b="0" i="1" smtClean="0">
                              <a:latin typeface="Cambria Math" panose="02040503050406030204" pitchFamily="18" charset="0"/>
                            </a:rPr>
                            <m:t>, </m:t>
                          </m:r>
                          <m:sSub>
                            <m:sSubPr>
                              <m:ctrlPr>
                                <a:rPr kumimoji="1" lang="en-US" altLang="ko-KR" sz="1050" b="0" i="1" smtClean="0">
                                  <a:latin typeface="Cambria Math" panose="02040503050406030204" pitchFamily="18" charset="0"/>
                                </a:rPr>
                              </m:ctrlPr>
                            </m:sSubPr>
                            <m:e>
                              <m:r>
                                <a:rPr kumimoji="1" lang="en-US" altLang="ko-KR" sz="1050" b="0" i="1" smtClean="0">
                                  <a:latin typeface="Cambria Math" panose="02040503050406030204" pitchFamily="18" charset="0"/>
                                </a:rPr>
                                <m:t>𝑑</m:t>
                              </m:r>
                            </m:e>
                            <m:sub>
                              <m:r>
                                <a:rPr kumimoji="1" lang="en-US" altLang="ko-KR" sz="1050" b="0" i="1" smtClean="0">
                                  <a:latin typeface="Cambria Math" panose="02040503050406030204" pitchFamily="18" charset="0"/>
                                </a:rPr>
                                <m:t>𝑜𝑢𝑡</m:t>
                              </m:r>
                            </m:sub>
                          </m:sSub>
                        </m:e>
                      </m:d>
                      <m:r>
                        <a:rPr kumimoji="1" lang="en-US" altLang="ko-KR" sz="1050" b="0" i="1" smtClean="0">
                          <a:latin typeface="Cambria Math" panose="02040503050406030204" pitchFamily="18" charset="0"/>
                        </a:rPr>
                        <m:t>→</m:t>
                      </m:r>
                      <m:r>
                        <a:rPr kumimoji="1" lang="en-US" altLang="ko-KR" sz="1050" b="0" i="1" smtClean="0">
                          <a:latin typeface="Cambria Math" panose="02040503050406030204" pitchFamily="18" charset="0"/>
                        </a:rPr>
                        <m:t>𝑥</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𝑖𝑠</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𝑎𝑛</m:t>
                      </m:r>
                      <m:r>
                        <a:rPr kumimoji="1" lang="en-US" altLang="ko-KR" sz="1050" b="0" i="1" smtClean="0">
                          <a:latin typeface="Cambria Math" panose="02040503050406030204" pitchFamily="18" charset="0"/>
                        </a:rPr>
                        <m:t> </m:t>
                      </m:r>
                      <m:r>
                        <a:rPr kumimoji="1" lang="en-US" altLang="ko-KR" sz="1050" b="0" i="1" smtClean="0">
                          <a:latin typeface="Cambria Math" panose="02040503050406030204" pitchFamily="18" charset="0"/>
                        </a:rPr>
                        <m:t>𝑛</m:t>
                      </m:r>
                      <m:r>
                        <a:rPr kumimoji="1" lang="en-US" altLang="ko-KR" sz="1050" b="0" i="1" smtClean="0">
                          <a:latin typeface="Cambria Math" panose="02040503050406030204" pitchFamily="18" charset="0"/>
                        </a:rPr>
                        <m:t> × </m:t>
                      </m:r>
                      <m:r>
                        <a:rPr kumimoji="1" lang="en-US" altLang="ko-KR" sz="1050" b="0" i="1" smtClean="0">
                          <a:latin typeface="Cambria Math" panose="02040503050406030204" pitchFamily="18" charset="0"/>
                          <a:ea typeface="Cambria Math" panose="02040503050406030204" pitchFamily="18" charset="0"/>
                        </a:rPr>
                        <m:t>𝑛</m:t>
                      </m:r>
                      <m:r>
                        <a:rPr kumimoji="1" lang="en-US" altLang="ko-KR" sz="1050" b="0" i="1" smtClean="0">
                          <a:latin typeface="Cambria Math" panose="02040503050406030204" pitchFamily="18" charset="0"/>
                          <a:ea typeface="Cambria Math" panose="02040503050406030204" pitchFamily="18" charset="0"/>
                        </a:rPr>
                        <m:t> × </m:t>
                      </m:r>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𝑑</m:t>
                          </m:r>
                        </m:e>
                        <m:sub>
                          <m:r>
                            <a:rPr kumimoji="1" lang="en-US" altLang="ko-KR" sz="1050" b="0" i="1" smtClean="0">
                              <a:latin typeface="Cambria Math" panose="02040503050406030204" pitchFamily="18" charset="0"/>
                              <a:ea typeface="Cambria Math" panose="02040503050406030204" pitchFamily="18" charset="0"/>
                            </a:rPr>
                            <m:t>𝑖𝑛</m:t>
                          </m:r>
                        </m:sub>
                      </m:sSub>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𝑡𝑒𝑛𝑠𝑜𝑟</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𝑎𝑛𝑑</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𝑓</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𝑖𝑠</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𝑎</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𝑑𝑜𝑤𝑛𝑠𝑎𝑚𝑝𝑙𝑖𝑛𝑔</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𝑓𝑎𝑐𝑡𝑜𝑟</m:t>
                      </m:r>
                      <m:r>
                        <a:rPr kumimoji="1" lang="en-US" altLang="ko-KR" sz="1050" b="0" i="1" smtClean="0">
                          <a:latin typeface="Cambria Math" panose="02040503050406030204" pitchFamily="18" charset="0"/>
                          <a:ea typeface="Cambria Math" panose="02040503050406030204" pitchFamily="18" charset="0"/>
                        </a:rPr>
                        <m:t>. </m:t>
                      </m:r>
                    </m:oMath>
                  </m:oMathPara>
                </a14:m>
                <a:endParaRPr kumimoji="1" lang="en-US" altLang="ko-KR" sz="1050" b="0" i="1" dirty="0">
                  <a:latin typeface="Cambria Math" panose="02040503050406030204" pitchFamily="18" charset="0"/>
                  <a:ea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kumimoji="1" lang="en-US" altLang="ko-KR" sz="1050" b="0" i="1" smtClean="0">
                          <a:latin typeface="Cambria Math" panose="02040503050406030204" pitchFamily="18" charset="0"/>
                          <a:ea typeface="Cambria Math" panose="02040503050406030204" pitchFamily="18" charset="0"/>
                        </a:rPr>
                        <m:t>𝐸</m:t>
                      </m:r>
                      <m:d>
                        <m:dPr>
                          <m:ctrlPr>
                            <a:rPr kumimoji="1" lang="en-US" altLang="ko-KR" sz="1050" b="0" i="1" smtClean="0">
                              <a:latin typeface="Cambria Math" panose="02040503050406030204" pitchFamily="18" charset="0"/>
                              <a:ea typeface="Cambria Math" panose="02040503050406030204" pitchFamily="18" charset="0"/>
                            </a:rPr>
                          </m:ctrlPr>
                        </m:dPr>
                        <m:e>
                          <m:r>
                            <a:rPr kumimoji="1" lang="en-US" altLang="ko-KR" sz="1050" b="0" i="1" smtClean="0">
                              <a:latin typeface="Cambria Math" panose="02040503050406030204" pitchFamily="18" charset="0"/>
                              <a:ea typeface="Cambria Math" panose="02040503050406030204" pitchFamily="18" charset="0"/>
                            </a:rPr>
                            <m:t>𝑓</m:t>
                          </m:r>
                          <m:r>
                            <a:rPr kumimoji="1" lang="en-US" altLang="ko-KR" sz="1050" b="0" i="1" smtClean="0">
                              <a:latin typeface="Cambria Math" panose="02040503050406030204" pitchFamily="18" charset="0"/>
                              <a:ea typeface="Cambria Math" panose="02040503050406030204" pitchFamily="18" charset="0"/>
                            </a:rPr>
                            <m:t>,</m:t>
                          </m:r>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𝑑</m:t>
                              </m:r>
                            </m:e>
                            <m:sub>
                              <m:r>
                                <a:rPr kumimoji="1" lang="en-US" altLang="ko-KR" sz="1050" b="0" i="1" smtClean="0">
                                  <a:latin typeface="Cambria Math" panose="02040503050406030204" pitchFamily="18" charset="0"/>
                                  <a:ea typeface="Cambria Math" panose="02040503050406030204" pitchFamily="18" charset="0"/>
                                </a:rPr>
                                <m:t>𝑜𝑢𝑡</m:t>
                              </m:r>
                            </m:sub>
                          </m:sSub>
                        </m:e>
                      </m:d>
                      <m:r>
                        <a:rPr kumimoji="1" lang="en-US" altLang="ko-KR" sz="1050" b="0" i="1" smtClean="0">
                          <a:latin typeface="Cambria Math" panose="02040503050406030204" pitchFamily="18" charset="0"/>
                          <a:ea typeface="Cambria Math" panose="02040503050406030204" pitchFamily="18" charset="0"/>
                        </a:rPr>
                        <m:t>𝑑𝑜𝑤𝑛</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𝑠𝑎𝑚𝑝𝑙𝑒𝑠</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𝑎</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𝑡𝑒𝑛𝑠𝑜𝑟</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𝑥</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𝑖𝑛𝑡𝑜</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𝑎𝑛</m:t>
                      </m:r>
                      <m:r>
                        <a:rPr kumimoji="1" lang="ko-KR" altLang="en-US" sz="1050" b="0" i="1" smtClean="0">
                          <a:latin typeface="Cambria Math" panose="02040503050406030204" pitchFamily="18" charset="0"/>
                          <a:ea typeface="Cambria Math" panose="02040503050406030204" pitchFamily="18" charset="0"/>
                        </a:rPr>
                        <m:t> </m:t>
                      </m:r>
                      <m:f>
                        <m:fPr>
                          <m:ctrlPr>
                            <a:rPr kumimoji="1" lang="en-US" altLang="ko-KR" sz="1050" b="0" i="1" smtClean="0">
                              <a:latin typeface="Cambria Math" panose="02040503050406030204" pitchFamily="18" charset="0"/>
                              <a:ea typeface="Cambria Math" panose="02040503050406030204" pitchFamily="18" charset="0"/>
                            </a:rPr>
                          </m:ctrlPr>
                        </m:fPr>
                        <m:num>
                          <m:r>
                            <a:rPr kumimoji="1" lang="en-US" altLang="ko-KR" sz="1050" b="0" i="1" smtClean="0">
                              <a:latin typeface="Cambria Math" panose="02040503050406030204" pitchFamily="18" charset="0"/>
                              <a:ea typeface="Cambria Math" panose="02040503050406030204" pitchFamily="18" charset="0"/>
                            </a:rPr>
                            <m:t>𝑛</m:t>
                          </m:r>
                        </m:num>
                        <m:den>
                          <m:r>
                            <a:rPr kumimoji="1" lang="en-US" altLang="ko-KR" sz="1050" b="0" i="1" smtClean="0">
                              <a:latin typeface="Cambria Math" panose="02040503050406030204" pitchFamily="18" charset="0"/>
                              <a:ea typeface="Cambria Math" panose="02040503050406030204" pitchFamily="18" charset="0"/>
                            </a:rPr>
                            <m:t>𝑓</m:t>
                          </m:r>
                        </m:den>
                      </m:f>
                      <m:r>
                        <a:rPr kumimoji="1" lang="en-US" altLang="ko-KR" sz="1050" b="0" i="1" smtClean="0">
                          <a:latin typeface="Cambria Math" panose="02040503050406030204" pitchFamily="18" charset="0"/>
                          <a:ea typeface="Cambria Math" panose="02040503050406030204" pitchFamily="18" charset="0"/>
                        </a:rPr>
                        <m:t>×</m:t>
                      </m:r>
                      <m:f>
                        <m:fPr>
                          <m:ctrlPr>
                            <a:rPr kumimoji="1" lang="en-US" altLang="ko-KR" sz="1050" b="0" i="1" smtClean="0">
                              <a:latin typeface="Cambria Math" panose="02040503050406030204" pitchFamily="18" charset="0"/>
                              <a:ea typeface="Cambria Math" panose="02040503050406030204" pitchFamily="18" charset="0"/>
                            </a:rPr>
                          </m:ctrlPr>
                        </m:fPr>
                        <m:num>
                          <m:r>
                            <a:rPr kumimoji="1" lang="en-US" altLang="ko-KR" sz="1050" b="0" i="1" smtClean="0">
                              <a:latin typeface="Cambria Math" panose="02040503050406030204" pitchFamily="18" charset="0"/>
                              <a:ea typeface="Cambria Math" panose="02040503050406030204" pitchFamily="18" charset="0"/>
                            </a:rPr>
                            <m:t>𝑛</m:t>
                          </m:r>
                        </m:num>
                        <m:den>
                          <m:r>
                            <a:rPr kumimoji="1" lang="en-US" altLang="ko-KR" sz="1050" b="0" i="1" smtClean="0">
                              <a:latin typeface="Cambria Math" panose="02040503050406030204" pitchFamily="18" charset="0"/>
                              <a:ea typeface="Cambria Math" panose="02040503050406030204" pitchFamily="18" charset="0"/>
                            </a:rPr>
                            <m:t>𝑓</m:t>
                          </m:r>
                        </m:den>
                      </m:f>
                      <m:r>
                        <a:rPr kumimoji="1" lang="en-US" altLang="ko-KR" sz="1050" b="0" i="1" smtClean="0">
                          <a:latin typeface="Cambria Math" panose="02040503050406030204" pitchFamily="18" charset="0"/>
                          <a:ea typeface="Cambria Math" panose="02040503050406030204" pitchFamily="18" charset="0"/>
                        </a:rPr>
                        <m:t>×</m:t>
                      </m:r>
                      <m:sSub>
                        <m:sSubPr>
                          <m:ctrlPr>
                            <a:rPr kumimoji="1" lang="en-US" altLang="ko-KR" sz="1050" b="0" i="1" smtClean="0">
                              <a:latin typeface="Cambria Math" panose="02040503050406030204" pitchFamily="18" charset="0"/>
                              <a:ea typeface="Cambria Math" panose="02040503050406030204" pitchFamily="18" charset="0"/>
                            </a:rPr>
                          </m:ctrlPr>
                        </m:sSubPr>
                        <m:e>
                          <m:r>
                            <a:rPr kumimoji="1" lang="en-US" altLang="ko-KR" sz="1050" b="0" i="1" smtClean="0">
                              <a:latin typeface="Cambria Math" panose="02040503050406030204" pitchFamily="18" charset="0"/>
                              <a:ea typeface="Cambria Math" panose="02040503050406030204" pitchFamily="18" charset="0"/>
                            </a:rPr>
                            <m:t>𝑑</m:t>
                          </m:r>
                        </m:e>
                        <m:sub>
                          <m:r>
                            <a:rPr kumimoji="1" lang="en-US" altLang="ko-KR" sz="1050" b="0" i="1" smtClean="0">
                              <a:latin typeface="Cambria Math" panose="02040503050406030204" pitchFamily="18" charset="0"/>
                              <a:ea typeface="Cambria Math" panose="02040503050406030204" pitchFamily="18" charset="0"/>
                            </a:rPr>
                            <m:t>𝑜𝑢𝑡</m:t>
                          </m:r>
                        </m:sub>
                      </m:sSub>
                      <m:r>
                        <a:rPr kumimoji="1" lang="ko-KR" altLang="en-US"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𝑡𝑒𝑛𝑠𝑜𝑟</m:t>
                      </m:r>
                      <m:r>
                        <a:rPr kumimoji="1" lang="en-US" altLang="ko-KR" sz="1050" b="0" i="1" smtClean="0">
                          <a:latin typeface="Cambria Math" panose="02040503050406030204" pitchFamily="18" charset="0"/>
                          <a:ea typeface="Cambria Math" panose="02040503050406030204" pitchFamily="18" charset="0"/>
                        </a:rPr>
                        <m:t> </m:t>
                      </m:r>
                      <m:r>
                        <a:rPr kumimoji="1" lang="en-US" altLang="ko-KR" sz="1050" b="0" i="1" smtClean="0">
                          <a:latin typeface="Cambria Math" panose="02040503050406030204" pitchFamily="18" charset="0"/>
                          <a:ea typeface="Cambria Math" panose="02040503050406030204" pitchFamily="18" charset="0"/>
                        </a:rPr>
                        <m:t>𝑧</m:t>
                      </m:r>
                      <m:r>
                        <a:rPr kumimoji="1" lang="en-US" altLang="ko-KR" sz="1050" b="0" i="1" smtClean="0">
                          <a:latin typeface="Cambria Math" panose="02040503050406030204" pitchFamily="18" charset="0"/>
                          <a:ea typeface="Cambria Math" panose="02040503050406030204" pitchFamily="18" charset="0"/>
                        </a:rPr>
                        <m:t>.</m:t>
                      </m:r>
                    </m:oMath>
                  </m:oMathPara>
                </a14:m>
                <a:endParaRPr kumimoji="1" lang="en-US" altLang="ko-KR" sz="1050" dirty="0"/>
              </a:p>
              <a:p>
                <a:pPr lvl="2"/>
                <a:r>
                  <a:rPr kumimoji="1" lang="ko-KR" altLang="en-US" sz="1050" dirty="0"/>
                  <a:t>텍스트 토큰 생성 방식</a:t>
                </a:r>
                <a:endParaRPr kumimoji="1" lang="en-US" altLang="ko-KR" sz="1050" dirty="0"/>
              </a:p>
              <a:p>
                <a:pPr lvl="3"/>
                <a:r>
                  <a:rPr kumimoji="1" lang="en-US" altLang="ko-KR" sz="1000" dirty="0"/>
                  <a:t>‘we use ImageNet1K-trained </a:t>
                </a:r>
                <a:r>
                  <a:rPr kumimoji="1" lang="en-US" altLang="ko-KR" sz="1000" dirty="0" err="1"/>
                  <a:t>AugVAE</a:t>
                </a:r>
                <a:r>
                  <a:rPr kumimoji="1" lang="en-US" altLang="ko-KR" sz="1000" dirty="0"/>
                  <a:t>-SL as an encoder and decoder of L-Verse and pair encoded tokens with corresponding text tokens.’</a:t>
                </a:r>
              </a:p>
              <a:p>
                <a:pPr lvl="3"/>
                <a:r>
                  <a:rPr kumimoji="1" lang="en-US" altLang="ko-KR" sz="1000" dirty="0"/>
                  <a:t>‘Use GPT style full transformer to model the bidirectional cross-modal representation between image and text’</a:t>
                </a:r>
              </a:p>
              <a:p>
                <a:pPr lvl="3"/>
                <a:r>
                  <a:rPr kumimoji="1" lang="en-US" altLang="ko-KR" sz="1000" dirty="0"/>
                  <a:t>‘64BPE-encoded text tokens with 49408 possibilities and 1024 encoded image tokens with 8192 possibilities.’</a:t>
                </a:r>
              </a:p>
              <a:p>
                <a:pPr lvl="2"/>
                <a:r>
                  <a:rPr kumimoji="1" lang="en-US" altLang="ko-KR" sz="1050" dirty="0"/>
                  <a:t>Training </a:t>
                </a:r>
              </a:p>
              <a:p>
                <a:pPr lvl="3"/>
                <a:r>
                  <a:rPr kumimoji="1" lang="ko-KR" altLang="en-US" sz="1000" dirty="0"/>
                  <a:t>학습 방식은 부록에 포함되어 있으며</a:t>
                </a:r>
                <a:r>
                  <a:rPr kumimoji="1" lang="en-US" altLang="ko-KR" sz="1000" dirty="0"/>
                  <a:t>,</a:t>
                </a:r>
                <a:r>
                  <a:rPr kumimoji="1" lang="ko-KR" altLang="en-US" sz="1000" dirty="0"/>
                  <a:t> 공부 진행중</a:t>
                </a:r>
                <a:endParaRPr kumimoji="1" lang="en-US" altLang="ko-KR" sz="2400" dirty="0"/>
              </a:p>
            </p:txBody>
          </p:sp>
        </mc:Choice>
        <mc:Fallback>
          <p:sp>
            <p:nvSpPr>
              <p:cNvPr id="3" name="내용 개체 틀 2">
                <a:extLst>
                  <a:ext uri="{FF2B5EF4-FFF2-40B4-BE49-F238E27FC236}">
                    <a16:creationId xmlns:a16="http://schemas.microsoft.com/office/drawing/2014/main" id="{B148DC67-E88C-8183-A7DB-92596F2BE896}"/>
                  </a:ext>
                </a:extLst>
              </p:cNvPr>
              <p:cNvSpPr>
                <a:spLocks noGrp="1" noRot="1" noChangeAspect="1" noMove="1" noResize="1" noEditPoints="1" noAdjustHandles="1" noChangeArrowheads="1" noChangeShapeType="1" noTextEdit="1"/>
              </p:cNvSpPr>
              <p:nvPr>
                <p:ph idx="1"/>
              </p:nvPr>
            </p:nvSpPr>
            <p:spPr>
              <a:xfrm>
                <a:off x="838200" y="2602331"/>
                <a:ext cx="10515600" cy="4127653"/>
              </a:xfrm>
              <a:blipFill>
                <a:blip r:embed="rId2"/>
                <a:stretch>
                  <a:fillRect l="-241" t="-613"/>
                </a:stretch>
              </a:blipFill>
            </p:spPr>
            <p:txBody>
              <a:bodyPr/>
              <a:lstStyle/>
              <a:p>
                <a:r>
                  <a:rPr lang="ko-KR" altLang="en-US">
                    <a:noFill/>
                  </a:rPr>
                  <a:t> </a:t>
                </a:r>
              </a:p>
            </p:txBody>
          </p:sp>
        </mc:Fallback>
      </mc:AlternateContent>
      <p:pic>
        <p:nvPicPr>
          <p:cNvPr id="4" name="내용 개체 틀 6" descr="텍스트, 스크린샷, 도표, 라인이(가) 표시된 사진&#10;&#10;자동 생성된 설명">
            <a:extLst>
              <a:ext uri="{FF2B5EF4-FFF2-40B4-BE49-F238E27FC236}">
                <a16:creationId xmlns:a16="http://schemas.microsoft.com/office/drawing/2014/main" id="{618C33B1-3B7F-B7C5-937D-91E3B4365D5A}"/>
              </a:ext>
            </a:extLst>
          </p:cNvPr>
          <p:cNvPicPr>
            <a:picLocks noChangeAspect="1"/>
          </p:cNvPicPr>
          <p:nvPr/>
        </p:nvPicPr>
        <p:blipFill>
          <a:blip r:embed="rId3"/>
          <a:stretch>
            <a:fillRect/>
          </a:stretch>
        </p:blipFill>
        <p:spPr>
          <a:xfrm>
            <a:off x="3779651" y="227965"/>
            <a:ext cx="4632697" cy="2243571"/>
          </a:xfrm>
          <a:prstGeom prst="rect">
            <a:avLst/>
          </a:prstGeom>
        </p:spPr>
      </p:pic>
      <p:sp>
        <p:nvSpPr>
          <p:cNvPr id="6" name="TextBox 5">
            <a:extLst>
              <a:ext uri="{FF2B5EF4-FFF2-40B4-BE49-F238E27FC236}">
                <a16:creationId xmlns:a16="http://schemas.microsoft.com/office/drawing/2014/main" id="{06D76273-6A68-17AA-7220-6B65CCB2ADEE}"/>
              </a:ext>
            </a:extLst>
          </p:cNvPr>
          <p:cNvSpPr txBox="1"/>
          <p:nvPr/>
        </p:nvSpPr>
        <p:spPr>
          <a:xfrm>
            <a:off x="5689854" y="601924"/>
            <a:ext cx="6094476" cy="769441"/>
          </a:xfrm>
          <a:prstGeom prst="rect">
            <a:avLst/>
          </a:prstGeom>
          <a:solidFill>
            <a:schemeClr val="bg1"/>
          </a:solidFill>
          <a:ln>
            <a:solidFill>
              <a:schemeClr val="accent2"/>
            </a:solidFill>
          </a:ln>
        </p:spPr>
        <p:txBody>
          <a:bodyPr wrap="square">
            <a:spAutoFit/>
          </a:bodyPr>
          <a:lstStyle/>
          <a:p>
            <a:r>
              <a:rPr kumimoji="1" lang="en-US" altLang="ko-KR" sz="1600" dirty="0" err="1"/>
              <a:t>BiART</a:t>
            </a:r>
            <a:r>
              <a:rPr kumimoji="1" lang="en-US" altLang="ko-KR" sz="1600" dirty="0"/>
              <a:t> – simple Idea</a:t>
            </a:r>
          </a:p>
          <a:p>
            <a:pPr lvl="1"/>
            <a:r>
              <a:rPr kumimoji="1" lang="en-US" altLang="ko-KR" sz="1400" dirty="0"/>
              <a:t>“For training, feed the input sequence in text-&gt; image or image-&gt; text order alternately for each iteration”</a:t>
            </a:r>
          </a:p>
        </p:txBody>
      </p:sp>
    </p:spTree>
    <p:extLst>
      <p:ext uri="{BB962C8B-B14F-4D97-AF65-F5344CB8AC3E}">
        <p14:creationId xmlns:p14="http://schemas.microsoft.com/office/powerpoint/2010/main" val="11044399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1275</Words>
  <Application>Microsoft Macintosh PowerPoint</Application>
  <PresentationFormat>와이드스크린</PresentationFormat>
  <Paragraphs>196</Paragraphs>
  <Slides>14</Slides>
  <Notes>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Cambria Math</vt:lpstr>
      <vt:lpstr>Office 테마</vt:lpstr>
      <vt:lpstr>2/4주차 미팅</vt:lpstr>
      <vt:lpstr>금주 진행한 내용</vt:lpstr>
      <vt:lpstr>Proposed approach : L-verse Framework</vt:lpstr>
      <vt:lpstr>Proposed approach : L-verse Framework</vt:lpstr>
      <vt:lpstr>L-verse Framework</vt:lpstr>
      <vt:lpstr>L-verse</vt:lpstr>
      <vt:lpstr>L-verse</vt:lpstr>
      <vt:lpstr>L-verse</vt:lpstr>
      <vt:lpstr>L-verse</vt:lpstr>
      <vt:lpstr>추가 해석 필요한 내용</vt:lpstr>
      <vt:lpstr>중간 결론</vt:lpstr>
      <vt:lpstr>중간 결론</vt:lpstr>
      <vt:lpstr>특이사항</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2/4주차 미팅</dc:title>
  <dc:creator>김동주</dc:creator>
  <cp:lastModifiedBy>김동주</cp:lastModifiedBy>
  <cp:revision>29</cp:revision>
  <dcterms:created xsi:type="dcterms:W3CDTF">2023-10-26T02:13:00Z</dcterms:created>
  <dcterms:modified xsi:type="dcterms:W3CDTF">2023-10-27T07:07:27Z</dcterms:modified>
</cp:coreProperties>
</file>