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0" r:id="rId4"/>
  </p:sldMasterIdLst>
  <p:notesMasterIdLst>
    <p:notesMasterId r:id="rId14"/>
  </p:notesMasterIdLst>
  <p:sldIdLst>
    <p:sldId id="306" r:id="rId5"/>
    <p:sldId id="323" r:id="rId6"/>
    <p:sldId id="305" r:id="rId7"/>
    <p:sldId id="307" r:id="rId8"/>
    <p:sldId id="406" r:id="rId9"/>
    <p:sldId id="410" r:id="rId10"/>
    <p:sldId id="407" r:id="rId11"/>
    <p:sldId id="397" r:id="rId12"/>
    <p:sldId id="40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4355"/>
    <a:srgbClr val="CB4BC9"/>
    <a:srgbClr val="EA3466"/>
    <a:srgbClr val="EB3B58"/>
    <a:srgbClr val="EC6037"/>
    <a:srgbClr val="ED6C32"/>
    <a:srgbClr val="F7C744"/>
    <a:srgbClr val="0099B0"/>
    <a:srgbClr val="C9CACA"/>
    <a:srgbClr val="5D1B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54" autoAdjust="0"/>
    <p:restoredTop sz="94944" autoAdjust="0"/>
  </p:normalViewPr>
  <p:slideViewPr>
    <p:cSldViewPr snapToGrid="0">
      <p:cViewPr varScale="1">
        <p:scale>
          <a:sx n="86" d="100"/>
          <a:sy n="86" d="100"/>
        </p:scale>
        <p:origin x="208" y="1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490E4C-45BC-4E65-9939-E0B4A0F8A7E1}" type="doc">
      <dgm:prSet loTypeId="urn:microsoft.com/office/officeart/2005/8/layout/arrow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DEC7F6A-392F-4B3B-AC37-77DB25C76FD6}">
      <dgm:prSet custT="1"/>
      <dgm:spPr/>
      <dgm:t>
        <a:bodyPr/>
        <a:lstStyle/>
        <a:p>
          <a:r>
            <a:rPr lang="en-US" sz="2800" b="1" dirty="0"/>
            <a:t>Cons</a:t>
          </a:r>
        </a:p>
      </dgm:t>
    </dgm:pt>
    <dgm:pt modelId="{30719460-4493-4954-A4BA-7D3C2A3C834B}" type="parTrans" cxnId="{8816C6DA-55F0-4B87-BC27-EE899CA60C6C}">
      <dgm:prSet/>
      <dgm:spPr/>
      <dgm:t>
        <a:bodyPr/>
        <a:lstStyle/>
        <a:p>
          <a:endParaRPr lang="en-US" sz="1200"/>
        </a:p>
      </dgm:t>
    </dgm:pt>
    <dgm:pt modelId="{2B44FF74-8EAE-4B2E-834E-20F26019E6FB}" type="sibTrans" cxnId="{8816C6DA-55F0-4B87-BC27-EE899CA60C6C}">
      <dgm:prSet/>
      <dgm:spPr/>
      <dgm:t>
        <a:bodyPr/>
        <a:lstStyle/>
        <a:p>
          <a:endParaRPr lang="en-US" sz="1200"/>
        </a:p>
      </dgm:t>
    </dgm:pt>
    <dgm:pt modelId="{5EAA782C-1305-4A69-87BB-50A90247ABEC}">
      <dgm:prSet custT="1"/>
      <dgm:spPr/>
      <dgm:t>
        <a:bodyPr/>
        <a:lstStyle/>
        <a:p>
          <a:pPr latinLnBrk="1"/>
          <a:r>
            <a:rPr lang="ko-KR" altLang="en-US" sz="2000" b="0" i="0" dirty="0"/>
            <a:t>낙관주의</a:t>
          </a:r>
          <a:endParaRPr lang="en-US" sz="2000" dirty="0"/>
        </a:p>
      </dgm:t>
    </dgm:pt>
    <dgm:pt modelId="{54589D7C-21C0-405F-8446-44EC5922F299}" type="parTrans" cxnId="{61A5018C-C0CF-405C-AF2E-3F171B2FD7CB}">
      <dgm:prSet/>
      <dgm:spPr/>
      <dgm:t>
        <a:bodyPr/>
        <a:lstStyle/>
        <a:p>
          <a:pPr latinLnBrk="1"/>
          <a:endParaRPr lang="ko-KR" altLang="en-US" sz="1200"/>
        </a:p>
      </dgm:t>
    </dgm:pt>
    <dgm:pt modelId="{ADA98DC9-276E-46EE-81D1-384BFDEF5AD6}" type="sibTrans" cxnId="{61A5018C-C0CF-405C-AF2E-3F171B2FD7CB}">
      <dgm:prSet/>
      <dgm:spPr/>
      <dgm:t>
        <a:bodyPr/>
        <a:lstStyle/>
        <a:p>
          <a:pPr latinLnBrk="1"/>
          <a:endParaRPr lang="ko-KR" altLang="en-US" sz="1200"/>
        </a:p>
      </dgm:t>
    </dgm:pt>
    <dgm:pt modelId="{23DB6947-A490-47BC-91DD-803B477B1169}">
      <dgm:prSet custT="1"/>
      <dgm:spPr/>
      <dgm:t>
        <a:bodyPr/>
        <a:lstStyle/>
        <a:p>
          <a:pPr latinLnBrk="1"/>
          <a:r>
            <a:rPr lang="en-US" altLang="ko-KR" sz="2800" b="1" dirty="0"/>
            <a:t>Pros</a:t>
          </a:r>
          <a:endParaRPr lang="en-US" sz="2800" b="1" dirty="0"/>
        </a:p>
      </dgm:t>
    </dgm:pt>
    <dgm:pt modelId="{002DD06C-E689-4B46-8182-0743D677B82A}" type="parTrans" cxnId="{51D488B8-3AC0-4713-9C00-E23FED84AE98}">
      <dgm:prSet/>
      <dgm:spPr/>
      <dgm:t>
        <a:bodyPr/>
        <a:lstStyle/>
        <a:p>
          <a:pPr latinLnBrk="1"/>
          <a:endParaRPr lang="ko-KR" altLang="en-US"/>
        </a:p>
      </dgm:t>
    </dgm:pt>
    <dgm:pt modelId="{D5C08F71-6719-4548-B1C2-2124E563D72A}" type="sibTrans" cxnId="{51D488B8-3AC0-4713-9C00-E23FED84AE98}">
      <dgm:prSet/>
      <dgm:spPr/>
      <dgm:t>
        <a:bodyPr/>
        <a:lstStyle/>
        <a:p>
          <a:pPr latinLnBrk="1"/>
          <a:endParaRPr lang="ko-KR" altLang="en-US"/>
        </a:p>
      </dgm:t>
    </dgm:pt>
    <dgm:pt modelId="{A18CA597-61B6-461E-B531-8996C432EEA2}">
      <dgm:prSet custT="1"/>
      <dgm:spPr/>
      <dgm:t>
        <a:bodyPr/>
        <a:lstStyle/>
        <a:p>
          <a:pPr latinLnBrk="1"/>
          <a:r>
            <a:rPr lang="ko-KR" altLang="en-US" sz="2000" dirty="0"/>
            <a:t>사용자를 위해 고민하는 습관</a:t>
          </a:r>
          <a:endParaRPr lang="en-US" sz="2000" dirty="0"/>
        </a:p>
      </dgm:t>
    </dgm:pt>
    <dgm:pt modelId="{72B6BFF1-1294-4B8C-86D4-07976733D21A}" type="parTrans" cxnId="{9EC9778E-D0DF-4C72-95BC-358C87696321}">
      <dgm:prSet/>
      <dgm:spPr/>
      <dgm:t>
        <a:bodyPr/>
        <a:lstStyle/>
        <a:p>
          <a:pPr latinLnBrk="1"/>
          <a:endParaRPr lang="ko-KR" altLang="en-US"/>
        </a:p>
      </dgm:t>
    </dgm:pt>
    <dgm:pt modelId="{7010CD5A-95D4-43A8-BE7B-5C49411EB034}" type="sibTrans" cxnId="{9EC9778E-D0DF-4C72-95BC-358C87696321}">
      <dgm:prSet/>
      <dgm:spPr/>
      <dgm:t>
        <a:bodyPr/>
        <a:lstStyle/>
        <a:p>
          <a:pPr latinLnBrk="1"/>
          <a:endParaRPr lang="ko-KR" altLang="en-US"/>
        </a:p>
      </dgm:t>
    </dgm:pt>
    <dgm:pt modelId="{FFD6A4AF-635D-4B38-B5FD-F7B3541AF5A1}" type="pres">
      <dgm:prSet presAssocID="{A2490E4C-45BC-4E65-9939-E0B4A0F8A7E1}" presName="compositeShape" presStyleCnt="0">
        <dgm:presLayoutVars>
          <dgm:chMax val="2"/>
          <dgm:dir/>
          <dgm:resizeHandles val="exact"/>
        </dgm:presLayoutVars>
      </dgm:prSet>
      <dgm:spPr/>
    </dgm:pt>
    <dgm:pt modelId="{BEC090A0-D2F2-4D1D-A598-F65B3678E5E7}" type="pres">
      <dgm:prSet presAssocID="{A2490E4C-45BC-4E65-9939-E0B4A0F8A7E1}" presName="divider" presStyleLbl="fgShp" presStyleIdx="0" presStyleCnt="1"/>
      <dgm:spPr>
        <a:solidFill>
          <a:srgbClr val="314456"/>
        </a:solidFill>
      </dgm:spPr>
    </dgm:pt>
    <dgm:pt modelId="{DD487F9F-FC9A-427D-96FB-FC085A6ACC5C}" type="pres">
      <dgm:prSet presAssocID="{0DEC7F6A-392F-4B3B-AC37-77DB25C76FD6}" presName="downArrow" presStyleLbl="node1" presStyleIdx="0" presStyleCnt="2" custScaleX="37756"/>
      <dgm:spPr>
        <a:solidFill>
          <a:srgbClr val="F6AB00"/>
        </a:solidFill>
      </dgm:spPr>
    </dgm:pt>
    <dgm:pt modelId="{D6EF2574-9100-4AC8-8D48-B90E8CFB67D1}" type="pres">
      <dgm:prSet presAssocID="{0DEC7F6A-392F-4B3B-AC37-77DB25C76FD6}" presName="downArrowText" presStyleLbl="revTx" presStyleIdx="0" presStyleCnt="2">
        <dgm:presLayoutVars>
          <dgm:bulletEnabled val="1"/>
        </dgm:presLayoutVars>
      </dgm:prSet>
      <dgm:spPr/>
    </dgm:pt>
    <dgm:pt modelId="{1698592B-7D6E-45CC-BAAE-818FDF08EFC4}" type="pres">
      <dgm:prSet presAssocID="{23DB6947-A490-47BC-91DD-803B477B1169}" presName="upArrow" presStyleLbl="node1" presStyleIdx="1" presStyleCnt="2" custScaleX="37734"/>
      <dgm:spPr>
        <a:solidFill>
          <a:srgbClr val="0099B0"/>
        </a:solidFill>
      </dgm:spPr>
    </dgm:pt>
    <dgm:pt modelId="{7F1125C4-1600-483B-8C46-CF866B07BF0C}" type="pres">
      <dgm:prSet presAssocID="{23DB6947-A490-47BC-91DD-803B477B1169}" presName="upArrowText" presStyleLbl="revTx" presStyleIdx="1" presStyleCnt="2" custScaleX="159784">
        <dgm:presLayoutVars>
          <dgm:bulletEnabled val="1"/>
        </dgm:presLayoutVars>
      </dgm:prSet>
      <dgm:spPr/>
    </dgm:pt>
  </dgm:ptLst>
  <dgm:cxnLst>
    <dgm:cxn modelId="{E3EA6A1C-729D-4B45-8915-2A3AF6AE4076}" type="presOf" srcId="{A18CA597-61B6-461E-B531-8996C432EEA2}" destId="{7F1125C4-1600-483B-8C46-CF866B07BF0C}" srcOrd="0" destOrd="1" presId="urn:microsoft.com/office/officeart/2005/8/layout/arrow3"/>
    <dgm:cxn modelId="{0C761B25-9391-4B3B-AB59-2DCAF10A976C}" type="presOf" srcId="{23DB6947-A490-47BC-91DD-803B477B1169}" destId="{7F1125C4-1600-483B-8C46-CF866B07BF0C}" srcOrd="0" destOrd="0" presId="urn:microsoft.com/office/officeart/2005/8/layout/arrow3"/>
    <dgm:cxn modelId="{0DC54062-F125-4EEA-A5A9-E44FC13688B0}" type="presOf" srcId="{5EAA782C-1305-4A69-87BB-50A90247ABEC}" destId="{D6EF2574-9100-4AC8-8D48-B90E8CFB67D1}" srcOrd="0" destOrd="1" presId="urn:microsoft.com/office/officeart/2005/8/layout/arrow3"/>
    <dgm:cxn modelId="{61A5018C-C0CF-405C-AF2E-3F171B2FD7CB}" srcId="{0DEC7F6A-392F-4B3B-AC37-77DB25C76FD6}" destId="{5EAA782C-1305-4A69-87BB-50A90247ABEC}" srcOrd="0" destOrd="0" parTransId="{54589D7C-21C0-405F-8446-44EC5922F299}" sibTransId="{ADA98DC9-276E-46EE-81D1-384BFDEF5AD6}"/>
    <dgm:cxn modelId="{9EC9778E-D0DF-4C72-95BC-358C87696321}" srcId="{23DB6947-A490-47BC-91DD-803B477B1169}" destId="{A18CA597-61B6-461E-B531-8996C432EEA2}" srcOrd="0" destOrd="0" parTransId="{72B6BFF1-1294-4B8C-86D4-07976733D21A}" sibTransId="{7010CD5A-95D4-43A8-BE7B-5C49411EB034}"/>
    <dgm:cxn modelId="{A3FB7AB7-7F65-419B-A8CE-88A4012811A9}" type="presOf" srcId="{0DEC7F6A-392F-4B3B-AC37-77DB25C76FD6}" destId="{D6EF2574-9100-4AC8-8D48-B90E8CFB67D1}" srcOrd="0" destOrd="0" presId="urn:microsoft.com/office/officeart/2005/8/layout/arrow3"/>
    <dgm:cxn modelId="{51D488B8-3AC0-4713-9C00-E23FED84AE98}" srcId="{A2490E4C-45BC-4E65-9939-E0B4A0F8A7E1}" destId="{23DB6947-A490-47BC-91DD-803B477B1169}" srcOrd="1" destOrd="0" parTransId="{002DD06C-E689-4B46-8182-0743D677B82A}" sibTransId="{D5C08F71-6719-4548-B1C2-2124E563D72A}"/>
    <dgm:cxn modelId="{98B064CF-E4D2-4BBA-B1C1-978B2EFAB3E6}" type="presOf" srcId="{A2490E4C-45BC-4E65-9939-E0B4A0F8A7E1}" destId="{FFD6A4AF-635D-4B38-B5FD-F7B3541AF5A1}" srcOrd="0" destOrd="0" presId="urn:microsoft.com/office/officeart/2005/8/layout/arrow3"/>
    <dgm:cxn modelId="{8816C6DA-55F0-4B87-BC27-EE899CA60C6C}" srcId="{A2490E4C-45BC-4E65-9939-E0B4A0F8A7E1}" destId="{0DEC7F6A-392F-4B3B-AC37-77DB25C76FD6}" srcOrd="0" destOrd="0" parTransId="{30719460-4493-4954-A4BA-7D3C2A3C834B}" sibTransId="{2B44FF74-8EAE-4B2E-834E-20F26019E6FB}"/>
    <dgm:cxn modelId="{DEF1B1C5-4A75-44D3-9F4D-7131BBCB63E0}" type="presParOf" srcId="{FFD6A4AF-635D-4B38-B5FD-F7B3541AF5A1}" destId="{BEC090A0-D2F2-4D1D-A598-F65B3678E5E7}" srcOrd="0" destOrd="0" presId="urn:microsoft.com/office/officeart/2005/8/layout/arrow3"/>
    <dgm:cxn modelId="{5BA81C3C-17D9-4895-B928-574BE2085A4C}" type="presParOf" srcId="{FFD6A4AF-635D-4B38-B5FD-F7B3541AF5A1}" destId="{DD487F9F-FC9A-427D-96FB-FC085A6ACC5C}" srcOrd="1" destOrd="0" presId="urn:microsoft.com/office/officeart/2005/8/layout/arrow3"/>
    <dgm:cxn modelId="{8C74EA28-780F-4223-B92D-5B09D0B5FD0E}" type="presParOf" srcId="{FFD6A4AF-635D-4B38-B5FD-F7B3541AF5A1}" destId="{D6EF2574-9100-4AC8-8D48-B90E8CFB67D1}" srcOrd="2" destOrd="0" presId="urn:microsoft.com/office/officeart/2005/8/layout/arrow3"/>
    <dgm:cxn modelId="{2F428504-3E59-45D3-8C8C-A04613FFC33F}" type="presParOf" srcId="{FFD6A4AF-635D-4B38-B5FD-F7B3541AF5A1}" destId="{1698592B-7D6E-45CC-BAAE-818FDF08EFC4}" srcOrd="3" destOrd="0" presId="urn:microsoft.com/office/officeart/2005/8/layout/arrow3"/>
    <dgm:cxn modelId="{141851DA-765A-41A4-9ACE-A4A55B0AD546}" type="presParOf" srcId="{FFD6A4AF-635D-4B38-B5FD-F7B3541AF5A1}" destId="{7F1125C4-1600-483B-8C46-CF866B07BF0C}" srcOrd="4" destOrd="0" presId="urn:microsoft.com/office/officeart/2005/8/layout/arrow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C090A0-D2F2-4D1D-A598-F65B3678E5E7}">
      <dsp:nvSpPr>
        <dsp:cNvPr id="0" name=""/>
        <dsp:cNvSpPr/>
      </dsp:nvSpPr>
      <dsp:spPr>
        <a:xfrm rot="21300000">
          <a:off x="24202" y="1978938"/>
          <a:ext cx="7838295" cy="897603"/>
        </a:xfrm>
        <a:prstGeom prst="mathMinus">
          <a:avLst/>
        </a:prstGeom>
        <a:solidFill>
          <a:srgbClr val="31445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487F9F-FC9A-427D-96FB-FC085A6ACC5C}">
      <dsp:nvSpPr>
        <dsp:cNvPr id="0" name=""/>
        <dsp:cNvSpPr/>
      </dsp:nvSpPr>
      <dsp:spPr>
        <a:xfrm>
          <a:off x="1682753" y="242774"/>
          <a:ext cx="893310" cy="1942192"/>
        </a:xfrm>
        <a:prstGeom prst="downArrow">
          <a:avLst/>
        </a:prstGeom>
        <a:solidFill>
          <a:srgbClr val="F6AB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EF2574-9100-4AC8-8D48-B90E8CFB67D1}">
      <dsp:nvSpPr>
        <dsp:cNvPr id="0" name=""/>
        <dsp:cNvSpPr/>
      </dsp:nvSpPr>
      <dsp:spPr>
        <a:xfrm>
          <a:off x="4179950" y="0"/>
          <a:ext cx="2523744" cy="20393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Cons</a:t>
          </a:r>
        </a:p>
        <a:p>
          <a:pPr marL="228600" lvl="1" indent="-228600" algn="l" defTabSz="8890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2000" b="0" i="0" kern="1200" dirty="0"/>
            <a:t>낙관주의</a:t>
          </a:r>
          <a:endParaRPr lang="en-US" sz="2000" kern="1200" dirty="0"/>
        </a:p>
      </dsp:txBody>
      <dsp:txXfrm>
        <a:off x="4179950" y="0"/>
        <a:ext cx="2523744" cy="2039301"/>
      </dsp:txXfrm>
    </dsp:sp>
    <dsp:sp modelId="{1698592B-7D6E-45CC-BAAE-818FDF08EFC4}">
      <dsp:nvSpPr>
        <dsp:cNvPr id="0" name=""/>
        <dsp:cNvSpPr/>
      </dsp:nvSpPr>
      <dsp:spPr>
        <a:xfrm>
          <a:off x="5310895" y="2670513"/>
          <a:ext cx="892790" cy="1942192"/>
        </a:xfrm>
        <a:prstGeom prst="upArrow">
          <a:avLst/>
        </a:prstGeom>
        <a:solidFill>
          <a:srgbClr val="0099B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1125C4-1600-483B-8C46-CF866B07BF0C}">
      <dsp:nvSpPr>
        <dsp:cNvPr id="0" name=""/>
        <dsp:cNvSpPr/>
      </dsp:nvSpPr>
      <dsp:spPr>
        <a:xfrm>
          <a:off x="428607" y="2816178"/>
          <a:ext cx="4032539" cy="20393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l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800" b="1" kern="1200" dirty="0"/>
            <a:t>Pros</a:t>
          </a:r>
          <a:endParaRPr lang="en-US" sz="2800" b="1" kern="1200" dirty="0"/>
        </a:p>
        <a:p>
          <a:pPr marL="228600" lvl="1" indent="-228600" algn="l" defTabSz="8890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2000" kern="1200" dirty="0"/>
            <a:t>사용자를 위해 고민하는 습관</a:t>
          </a:r>
          <a:endParaRPr lang="en-US" sz="2000" kern="1200" dirty="0"/>
        </a:p>
      </dsp:txBody>
      <dsp:txXfrm>
        <a:off x="428607" y="2816178"/>
        <a:ext cx="4032539" cy="20393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3">
  <dgm:title val=""/>
  <dgm:desc val=""/>
  <dgm:catLst>
    <dgm:cat type="relationship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l" for="ch" forName="downArrow" refType="w" fact="0.1"/>
              <dgm:constr type="t" for="ch" forName="downArrow" refType="h" fact="0.05"/>
              <dgm:constr type="lOff" for="ch" forName="downArrow" refType="w" fact="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r" for="ch" forName="downArrowText" refType="w" fact="0.8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r" for="ch" forName="upArrow" refType="w" fact="0.9"/>
              <dgm:constr type="rOff" for="ch" forName="upArrow" refType="w" fact="-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l" for="ch" forName="upArrowText" refType="w" fact="0.15"/>
              <dgm:constr type="primFontSz" for="ch" ptType="node" op="equ" val="65"/>
            </dgm:constrLst>
          </dgm:if>
          <dgm:else name="Name4">
            <dgm:constrLst>
              <dgm:constr type="w" for="ch" forName="downArrow" refType="w" fact="0.4"/>
              <dgm:constr type="h" for="ch" forName="downArrow" refType="h" fact="0.8"/>
              <dgm:constr type="l" for="ch" forName="downArrow" refType="w" fact="0.02"/>
              <dgm:constr type="t" for="ch" forName="downArrow" refType="h" fact="0.05"/>
              <dgm:constr type="lOff" for="ch" forName="downArrow" refType="w" fact="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r" for="ch" forName="downArrowText" refType="w"/>
              <dgm:constr type="primFontSz" for="ch" ptType="node" op="equ" val="65"/>
            </dgm:constrLst>
          </dgm:else>
        </dgm:choose>
      </dgm:if>
      <dgm:else name="Name5">
        <dgm:choose name="Name6">
          <dgm:if name="Name7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r" for="ch" forName="downArrow" refType="w" fact="0.9"/>
              <dgm:constr type="t" for="ch" forName="downArrow" refType="h" fact="0.05"/>
              <dgm:constr type="rOff" for="ch" forName="downArrow" refType="w" fact="-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l" for="ch" forName="downArrowText" refType="w" fact="0.1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l" for="ch" forName="upArrow" refType="w" fact="0.1"/>
              <dgm:constr type="lOff" for="ch" forName="upArrow" refType="w" fact="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r" for="ch" forName="upArrowText" refType="w" fact="0.85"/>
              <dgm:constr type="primFontSz" for="ch" ptType="node" op="equ" val="65"/>
            </dgm:constrLst>
          </dgm:if>
          <dgm:else name="Name8">
            <dgm:constrLst>
              <dgm:constr type="w" for="ch" forName="downArrow" refType="w" fact="0.4"/>
              <dgm:constr type="h" for="ch" forName="downArrow" refType="h" fact="0.8"/>
              <dgm:constr type="r" for="ch" forName="downArrow" refType="w" fact="0.98"/>
              <dgm:constr type="t" for="ch" forName="downArrow" refType="h" fact="0.05"/>
              <dgm:constr type="rOff" for="ch" forName="downArrow" refType="w" fact="-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l" for="ch" forName="downArrowText"/>
              <dgm:constr type="primFontSz" for="ch" ptType="node" op="equ" val="65"/>
            </dgm:constrLst>
          </dgm:else>
        </dgm:choose>
      </dgm:else>
    </dgm:choose>
    <dgm:ruleLst/>
    <dgm:choose name="Name9">
      <dgm:if name="Name10" axis="ch" ptType="node" func="cnt" op="gte" val="2">
        <dgm:layoutNode name="divider" styleLbl="fgShp">
          <dgm:alg type="sp"/>
          <dgm:choose name="Name11">
            <dgm:if name="Name12" func="var" arg="dir" op="equ" val="norm">
              <dgm:shape xmlns:r="http://schemas.openxmlformats.org/officeDocument/2006/relationships" rot="-5" type="mathMinus" r:blip="">
                <dgm:adjLst/>
              </dgm:shape>
            </dgm:if>
            <dgm:else name="Name13">
              <dgm:shape xmlns:r="http://schemas.openxmlformats.org/officeDocument/2006/relationships" rot="5" type="mathMinus" r:blip="">
                <dgm:adjLst/>
              </dgm:shape>
            </dgm:else>
          </dgm:choose>
          <dgm:presOf/>
          <dgm:constrLst/>
          <dgm:ruleLst/>
        </dgm:layoutNode>
      </dgm:if>
      <dgm:else name="Name14"/>
    </dgm:choose>
    <dgm:forEach name="Name15" axis="ch" ptType="node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  <dgm:forEach name="Name16" axis="ch" ptType="node" st="2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C7137F-2DC6-495D-8BED-81174667E068}" type="datetimeFigureOut">
              <a:rPr lang="ko-KR" altLang="en-US" smtClean="0"/>
              <a:t>2024. 10. 24.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55C6CB-8B19-4BC2-A45A-99F30ADD18E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3486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55C6CB-8B19-4BC2-A45A-99F30ADD18E2}" type="slidenum">
              <a:rPr lang="ko-KR" altLang="en-US" smtClean="0"/>
              <a:t>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31019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55C6CB-8B19-4BC2-A45A-99F30ADD18E2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5795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55C6CB-8B19-4BC2-A45A-99F30ADD18E2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87407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55C6CB-8B19-4BC2-A45A-99F30ADD18E2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56991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F7DE88-76BF-8A89-04BE-E7733788B1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A24BF13-C19D-5A09-17B8-1EB2455D74D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CDC8496-95B0-D76F-D080-D9870ABA12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06CA4D2-4CF3-7F9D-DEE7-1219EACD80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55C6CB-8B19-4BC2-A45A-99F30ADD18E2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3809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F4A705-FEB2-56F5-DD29-B6A41084F1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C2F6621-8741-2A18-B9DE-66926CA19AB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6FBA7B1-0C85-B141-36B0-958BEC496A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DD9F016-AD32-5D35-BF43-6BE2536897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55C6CB-8B19-4BC2-A45A-99F30ADD18E2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41751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55C6CB-8B19-4BC2-A45A-99F30ADD18E2}" type="slidenum">
              <a:rPr lang="ko-KR" altLang="en-US" smtClean="0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67288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1B8AB7-6362-A80F-4180-AC5A313B2D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A8685C5-1FA3-D142-2E61-5AA1F73AC8B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0A2C230-2C43-4FA3-D95F-92B455D36C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 기반 이상 탐지 및 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트래킹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기능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이 포함된 사용자 친화적 영상 보안 솔루션 기획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고객 니즈와 피드백을 반영해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서비스 품질 지속 개선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복잡한 AI 기술을 직관적인 UX/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UI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로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제공해 누구나 쉽게 사용 가능하도록 개발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AX(AI 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Transformation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시대를 선도하는 기획자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로 성장 </a:t>
            </a:r>
          </a:p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4BE61D3-8A09-877C-A8F5-2CB1002159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55C6CB-8B19-4BC2-A45A-99F30ADD18E2}" type="slidenum">
              <a:rPr lang="ko-KR" altLang="en-US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0626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D3A6C-E988-443B-8BCB-2222FC26F0A0}" type="datetime1">
              <a:rPr lang="ko-KR" altLang="en-US" smtClean="0"/>
              <a:t>2024. 10. 24.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2024</a:t>
            </a:r>
            <a:r>
              <a:rPr lang="ko-KR" altLang="en-US"/>
              <a:t>년 </a:t>
            </a:r>
            <a:r>
              <a:rPr lang="en-US" altLang="ko-KR"/>
              <a:t>IDIS 1</a:t>
            </a:r>
            <a:r>
              <a:rPr lang="ko-KR" altLang="en-US"/>
              <a:t>차면접전형 자기소개 자료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AF1AC-FA00-4486-9EAB-19D958940F13}" type="slidenum">
              <a:rPr lang="ko-KR" altLang="en-US" smtClean="0"/>
              <a:t>‹#›</a:t>
            </a:fld>
            <a:endParaRPr lang="ko-KR" altLang="en-US" dirty="0"/>
          </a:p>
        </p:txBody>
      </p:sp>
      <p:pic>
        <p:nvPicPr>
          <p:cNvPr id="8" name="그림 7" descr="어둠, 스크린샷, 픽셀이(가) 표시된 사진&#10;&#10;자동 생성된 설명">
            <a:extLst>
              <a:ext uri="{FF2B5EF4-FFF2-40B4-BE49-F238E27FC236}">
                <a16:creationId xmlns:a16="http://schemas.microsoft.com/office/drawing/2014/main" id="{0852D14B-1213-F09F-CA5C-A6301D1CC5B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14" t="22096" r="27800" b="19696"/>
          <a:stretch/>
        </p:blipFill>
        <p:spPr>
          <a:xfrm>
            <a:off x="8243777" y="8571"/>
            <a:ext cx="900223" cy="616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673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D23CC-6A24-4F00-979A-20C896D4C86A}" type="datetime1">
              <a:rPr lang="ko-KR" altLang="en-US" smtClean="0"/>
              <a:t>2024. 10. 24.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2024</a:t>
            </a:r>
            <a:r>
              <a:rPr lang="ko-KR" altLang="en-US"/>
              <a:t>년 </a:t>
            </a:r>
            <a:r>
              <a:rPr lang="en-US" altLang="ko-KR"/>
              <a:t>IDIS 1</a:t>
            </a:r>
            <a:r>
              <a:rPr lang="ko-KR" altLang="en-US"/>
              <a:t>차면접전형 자기소개 자료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AF1AC-FA00-4486-9EAB-19D958940F1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1194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C3821-230F-4DBA-893F-2E21A9C15ED8}" type="datetime1">
              <a:rPr lang="ko-KR" altLang="en-US" smtClean="0"/>
              <a:t>2024. 10. 24.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2024</a:t>
            </a:r>
            <a:r>
              <a:rPr lang="ko-KR" altLang="en-US"/>
              <a:t>년 </a:t>
            </a:r>
            <a:r>
              <a:rPr lang="en-US" altLang="ko-KR"/>
              <a:t>IDIS 1</a:t>
            </a:r>
            <a:r>
              <a:rPr lang="ko-KR" altLang="en-US"/>
              <a:t>차면접전형 자기소개 자료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AF1AC-FA00-4486-9EAB-19D958940F1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754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-239002"/>
            <a:ext cx="7886700" cy="1325563"/>
          </a:xfrm>
        </p:spPr>
        <p:txBody>
          <a:bodyPr>
            <a:normAutofit/>
          </a:bodyPr>
          <a:lstStyle>
            <a:lvl1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21483"/>
            <a:ext cx="7886700" cy="4855480"/>
          </a:xfrm>
        </p:spPr>
        <p:txBody>
          <a:bodyPr/>
          <a:lstStyle>
            <a:lvl1pPr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85800" indent="-228600">
              <a:buFont typeface="시스템 서체 일반체"/>
              <a:buChar char="-"/>
              <a:defRPr sz="15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13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2024</a:t>
            </a:r>
            <a:r>
              <a:rPr lang="ko-KR" altLang="en-US"/>
              <a:t>년 </a:t>
            </a:r>
            <a:r>
              <a:rPr lang="en-US" altLang="ko-KR"/>
              <a:t>IDIS 1</a:t>
            </a:r>
            <a:r>
              <a:rPr lang="ko-KR" altLang="en-US"/>
              <a:t>차면접전형 자기소개 자료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D5B4951-232F-E6DC-320D-43FAC286F6CE}"/>
              </a:ext>
            </a:extLst>
          </p:cNvPr>
          <p:cNvSpPr/>
          <p:nvPr userDrawn="1"/>
        </p:nvSpPr>
        <p:spPr>
          <a:xfrm>
            <a:off x="176169" y="2"/>
            <a:ext cx="505318" cy="740951"/>
          </a:xfrm>
          <a:prstGeom prst="rect">
            <a:avLst/>
          </a:prstGeom>
          <a:solidFill>
            <a:srgbClr val="0099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latin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1E1F1E-3C72-AF87-E79B-4B183BFA547B}"/>
              </a:ext>
            </a:extLst>
          </p:cNvPr>
          <p:cNvSpPr txBox="1"/>
          <p:nvPr userDrawn="1"/>
        </p:nvSpPr>
        <p:spPr>
          <a:xfrm>
            <a:off x="176168" y="959014"/>
            <a:ext cx="8339181" cy="261610"/>
          </a:xfrm>
          <a:prstGeom prst="rect">
            <a:avLst/>
          </a:prstGeom>
          <a:gradFill>
            <a:gsLst>
              <a:gs pos="0">
                <a:srgbClr val="0099B0"/>
              </a:gs>
              <a:gs pos="97000">
                <a:schemeClr val="bg1"/>
              </a:gs>
            </a:gsLst>
            <a:lin ang="0" scaled="0"/>
          </a:gradFill>
        </p:spPr>
        <p:txBody>
          <a:bodyPr wrap="square">
            <a:spAutoFit/>
          </a:bodyPr>
          <a:lstStyle/>
          <a:p>
            <a:pPr lvl="0">
              <a:defRPr/>
            </a:pPr>
            <a:endParaRPr lang="en-US" altLang="ko-KR" sz="1100" b="1" dirty="0">
              <a:solidFill>
                <a:schemeClr val="bg1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C88F63-072C-BD4D-1F80-9045A8CEBC25}"/>
              </a:ext>
            </a:extLst>
          </p:cNvPr>
          <p:cNvSpPr txBox="1"/>
          <p:nvPr userDrawn="1"/>
        </p:nvSpPr>
        <p:spPr>
          <a:xfrm>
            <a:off x="176169" y="4425"/>
            <a:ext cx="505318" cy="276999"/>
          </a:xfrm>
          <a:prstGeom prst="rect">
            <a:avLst/>
          </a:prstGeom>
          <a:solidFill>
            <a:srgbClr val="0099B0"/>
          </a:solidFill>
        </p:spPr>
        <p:txBody>
          <a:bodyPr wrap="square" rtlCol="0">
            <a:spAutoFit/>
          </a:bodyPr>
          <a:lstStyle/>
          <a:p>
            <a:endParaRPr kumimoji="1" lang="ko-KR" altLang="en-US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046189-6FC8-F8BC-BF30-7623CA659020}"/>
              </a:ext>
            </a:extLst>
          </p:cNvPr>
          <p:cNvSpPr txBox="1"/>
          <p:nvPr userDrawn="1"/>
        </p:nvSpPr>
        <p:spPr>
          <a:xfrm>
            <a:off x="176168" y="804155"/>
            <a:ext cx="8339181" cy="261610"/>
          </a:xfrm>
          <a:prstGeom prst="rect">
            <a:avLst/>
          </a:prstGeom>
          <a:gradFill>
            <a:gsLst>
              <a:gs pos="0">
                <a:srgbClr val="0099B0"/>
              </a:gs>
              <a:gs pos="97000">
                <a:schemeClr val="bg1"/>
              </a:gs>
            </a:gsLst>
            <a:lin ang="0" scaled="0"/>
          </a:gradFill>
        </p:spPr>
        <p:txBody>
          <a:bodyPr wrap="square">
            <a:spAutoFit/>
          </a:bodyPr>
          <a:lstStyle/>
          <a:p>
            <a:pPr lvl="0">
              <a:defRPr/>
            </a:pPr>
            <a:endParaRPr lang="en-US" altLang="ko-KR" sz="1100" b="1" dirty="0">
              <a:solidFill>
                <a:schemeClr val="bg1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0630850-B473-A23F-9D4D-C187A51552AD}"/>
              </a:ext>
            </a:extLst>
          </p:cNvPr>
          <p:cNvSpPr txBox="1"/>
          <p:nvPr userDrawn="1"/>
        </p:nvSpPr>
        <p:spPr>
          <a:xfrm>
            <a:off x="176168" y="81116"/>
            <a:ext cx="505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800" dirty="0"/>
              <a:t> </a:t>
            </a:r>
          </a:p>
        </p:txBody>
      </p:sp>
      <p:pic>
        <p:nvPicPr>
          <p:cNvPr id="14" name="그림 13" descr="어둠, 스크린샷, 픽셀이(가) 표시된 사진&#10;&#10;자동 생성된 설명">
            <a:extLst>
              <a:ext uri="{FF2B5EF4-FFF2-40B4-BE49-F238E27FC236}">
                <a16:creationId xmlns:a16="http://schemas.microsoft.com/office/drawing/2014/main" id="{50546C59-129D-7A5A-04D3-D7032623FF9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14" t="22096" r="27800" b="19696"/>
          <a:stretch/>
        </p:blipFill>
        <p:spPr>
          <a:xfrm>
            <a:off x="8243777" y="8571"/>
            <a:ext cx="900223" cy="616194"/>
          </a:xfrm>
          <a:prstGeom prst="rect">
            <a:avLst/>
          </a:prstGeom>
        </p:spPr>
      </p:pic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C954D3E2-CC06-749D-355F-866F549D9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</p:spPr>
        <p:txBody>
          <a:bodyPr/>
          <a:lstStyle/>
          <a:p>
            <a:fld id="{EBAAF1AC-FA00-4486-9EAB-19D958940F1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9588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97EAC-8A64-432D-9906-52959DE0B097}" type="datetime1">
              <a:rPr lang="ko-KR" altLang="en-US" smtClean="0"/>
              <a:t>2024. 10. 24.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2024</a:t>
            </a:r>
            <a:r>
              <a:rPr lang="ko-KR" altLang="en-US"/>
              <a:t>년 </a:t>
            </a:r>
            <a:r>
              <a:rPr lang="en-US" altLang="ko-KR"/>
              <a:t>IDIS 1</a:t>
            </a:r>
            <a:r>
              <a:rPr lang="ko-KR" altLang="en-US"/>
              <a:t>차면접전형 자기소개 자료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AF1AC-FA00-4486-9EAB-19D958940F1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4167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4015C-B988-4288-83ED-83132A423931}" type="datetime1">
              <a:rPr lang="ko-KR" altLang="en-US" smtClean="0"/>
              <a:t>2024. 10. 24.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2024</a:t>
            </a:r>
            <a:r>
              <a:rPr lang="ko-KR" altLang="en-US"/>
              <a:t>년 </a:t>
            </a:r>
            <a:r>
              <a:rPr lang="en-US" altLang="ko-KR"/>
              <a:t>IDIS 1</a:t>
            </a:r>
            <a:r>
              <a:rPr lang="ko-KR" altLang="en-US"/>
              <a:t>차면접전형 자기소개 자료</a:t>
            </a:r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AF1AC-FA00-4486-9EAB-19D958940F1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843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12B59-4CAD-4035-85E9-58F54504266A}" type="datetime1">
              <a:rPr lang="ko-KR" altLang="en-US" smtClean="0"/>
              <a:t>2024. 10. 24.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2024</a:t>
            </a:r>
            <a:r>
              <a:rPr lang="ko-KR" altLang="en-US"/>
              <a:t>년 </a:t>
            </a:r>
            <a:r>
              <a:rPr lang="en-US" altLang="ko-KR"/>
              <a:t>IDIS 1</a:t>
            </a:r>
            <a:r>
              <a:rPr lang="ko-KR" altLang="en-US"/>
              <a:t>차면접전형 자기소개 자료</a:t>
            </a:r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AF1AC-FA00-4486-9EAB-19D958940F1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5695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32E7B-36F9-4FA6-9D1A-6868DC015DAB}" type="datetime1">
              <a:rPr lang="ko-KR" altLang="en-US" smtClean="0"/>
              <a:t>2024. 10. 24.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2024</a:t>
            </a:r>
            <a:r>
              <a:rPr lang="ko-KR" altLang="en-US"/>
              <a:t>년 </a:t>
            </a:r>
            <a:r>
              <a:rPr lang="en-US" altLang="ko-KR"/>
              <a:t>IDIS 1</a:t>
            </a:r>
            <a:r>
              <a:rPr lang="ko-KR" altLang="en-US"/>
              <a:t>차면접전형 자기소개 자료</a:t>
            </a:r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AF1AC-FA00-4486-9EAB-19D958940F1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0160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58C10-2A26-4456-B3F5-C3DA40B0C5BF}" type="datetime1">
              <a:rPr lang="ko-KR" altLang="en-US" smtClean="0"/>
              <a:t>2024. 10. 24.</a:t>
            </a:fld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2024</a:t>
            </a:r>
            <a:r>
              <a:rPr lang="ko-KR" altLang="en-US"/>
              <a:t>년 </a:t>
            </a:r>
            <a:r>
              <a:rPr lang="en-US" altLang="ko-KR"/>
              <a:t>IDIS 1</a:t>
            </a:r>
            <a:r>
              <a:rPr lang="ko-KR" altLang="en-US"/>
              <a:t>차면접전형 자기소개 자료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AF1AC-FA00-4486-9EAB-19D958940F1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9229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C04A9-B46A-4C51-8113-F3DA9C841D9F}" type="datetime1">
              <a:rPr lang="ko-KR" altLang="en-US" smtClean="0"/>
              <a:t>2024. 10. 24.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2024</a:t>
            </a:r>
            <a:r>
              <a:rPr lang="ko-KR" altLang="en-US"/>
              <a:t>년 </a:t>
            </a:r>
            <a:r>
              <a:rPr lang="en-US" altLang="ko-KR"/>
              <a:t>IDIS 1</a:t>
            </a:r>
            <a:r>
              <a:rPr lang="ko-KR" altLang="en-US"/>
              <a:t>차면접전형 자기소개 자료</a:t>
            </a:r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AF1AC-FA00-4486-9EAB-19D958940F1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4527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615BF-F491-4262-B316-9B9594B96496}" type="datetime1">
              <a:rPr lang="ko-KR" altLang="en-US" smtClean="0"/>
              <a:t>2024. 10. 24.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2024</a:t>
            </a:r>
            <a:r>
              <a:rPr lang="ko-KR" altLang="en-US"/>
              <a:t>년 </a:t>
            </a:r>
            <a:r>
              <a:rPr lang="en-US" altLang="ko-KR"/>
              <a:t>IDIS 1</a:t>
            </a:r>
            <a:r>
              <a:rPr lang="ko-KR" altLang="en-US"/>
              <a:t>차면접전형 자기소개 자료</a:t>
            </a:r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AF1AC-FA00-4486-9EAB-19D958940F1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2036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080C47-C2DD-4CD8-A0FF-FCD6D994CDA9}" type="datetime1">
              <a:rPr lang="ko-KR" altLang="en-US" smtClean="0"/>
              <a:t>2024. 10. 24.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2024</a:t>
            </a:r>
            <a:r>
              <a:rPr lang="ko-KR" altLang="en-US"/>
              <a:t>년 </a:t>
            </a:r>
            <a:r>
              <a:rPr lang="en-US" altLang="ko-KR"/>
              <a:t>IDIS 1</a:t>
            </a:r>
            <a:r>
              <a:rPr lang="ko-KR" altLang="en-US"/>
              <a:t>차면접전형 자기소개 자료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dirty="0"/>
              <a:t>&lt;#/11&gt;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3815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068BE3-8752-87C4-5EDA-736FE893CD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fontAlgn="base" latinLnBrk="0">
              <a:lnSpc>
                <a:spcPct val="160000"/>
              </a:lnSpc>
              <a:spcBef>
                <a:spcPts val="0"/>
              </a:spcBef>
            </a:pPr>
            <a:br>
              <a:rPr lang="en-US" altLang="ko-KR" sz="2400" kern="0" dirty="0">
                <a:solidFill>
                  <a:srgbClr val="000000"/>
                </a:solidFill>
              </a:rPr>
            </a:br>
            <a:r>
              <a:rPr lang="en-US" altLang="ko-KR" sz="2400" kern="0" dirty="0">
                <a:solidFill>
                  <a:srgbClr val="000000"/>
                </a:solidFill>
              </a:rPr>
              <a:t>“AI</a:t>
            </a:r>
            <a:r>
              <a:rPr lang="ko-KR" altLang="en-US" sz="2400" kern="0" dirty="0">
                <a:solidFill>
                  <a:srgbClr val="000000"/>
                </a:solidFill>
              </a:rPr>
              <a:t>를 쉽게 사용할 수 있도록</a:t>
            </a:r>
            <a:r>
              <a:rPr lang="en-US" altLang="ko-KR" sz="2400" kern="0" dirty="0">
                <a:solidFill>
                  <a:srgbClr val="000000"/>
                </a:solidFill>
              </a:rPr>
              <a:t>“</a:t>
            </a:r>
            <a:br>
              <a:rPr lang="en-US" altLang="ko-KR" sz="2400" kern="0" dirty="0">
                <a:solidFill>
                  <a:srgbClr val="000000"/>
                </a:solidFill>
              </a:rPr>
            </a:br>
            <a:r>
              <a:rPr lang="ko-KR" altLang="en-US" sz="2400" kern="0" dirty="0">
                <a:solidFill>
                  <a:srgbClr val="000000"/>
                </a:solidFill>
              </a:rPr>
              <a:t>고민하는 김동주 입니다</a:t>
            </a:r>
            <a:endParaRPr lang="ko-KR" altLang="en-US" sz="1800" kern="0" dirty="0">
              <a:solidFill>
                <a:srgbClr val="000000"/>
              </a:solidFill>
            </a:endParaRPr>
          </a:p>
        </p:txBody>
      </p:sp>
      <p:cxnSp>
        <p:nvCxnSpPr>
          <p:cNvPr id="4" name="직선 연결선 5">
            <a:extLst>
              <a:ext uri="{FF2B5EF4-FFF2-40B4-BE49-F238E27FC236}">
                <a16:creationId xmlns:a16="http://schemas.microsoft.com/office/drawing/2014/main" id="{1105D0CF-6483-6051-7A0A-6F9D9A35A965}"/>
              </a:ext>
            </a:extLst>
          </p:cNvPr>
          <p:cNvCxnSpPr>
            <a:cxnSpLocks/>
          </p:cNvCxnSpPr>
          <p:nvPr/>
        </p:nvCxnSpPr>
        <p:spPr>
          <a:xfrm>
            <a:off x="4733927" y="478322"/>
            <a:ext cx="4410075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순서도: 수동 입력 8">
            <a:extLst>
              <a:ext uri="{FF2B5EF4-FFF2-40B4-BE49-F238E27FC236}">
                <a16:creationId xmlns:a16="http://schemas.microsoft.com/office/drawing/2014/main" id="{DC3F0094-8E0D-543F-6784-2E6ACA9357F0}"/>
              </a:ext>
            </a:extLst>
          </p:cNvPr>
          <p:cNvSpPr/>
          <p:nvPr/>
        </p:nvSpPr>
        <p:spPr>
          <a:xfrm rot="16200000" flipV="1">
            <a:off x="1686000" y="-1685997"/>
            <a:ext cx="495656" cy="3867651"/>
          </a:xfrm>
          <a:prstGeom prst="flowChartManualInput">
            <a:avLst/>
          </a:prstGeom>
          <a:gradFill>
            <a:gsLst>
              <a:gs pos="100000">
                <a:srgbClr val="0099B0"/>
              </a:gs>
              <a:gs pos="0">
                <a:srgbClr val="0099B0">
                  <a:alpha val="3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순서도: 수동 입력 13">
            <a:extLst>
              <a:ext uri="{FF2B5EF4-FFF2-40B4-BE49-F238E27FC236}">
                <a16:creationId xmlns:a16="http://schemas.microsoft.com/office/drawing/2014/main" id="{1F3A4DEB-24AF-7DD8-D23F-817AB94357B4}"/>
              </a:ext>
            </a:extLst>
          </p:cNvPr>
          <p:cNvSpPr/>
          <p:nvPr/>
        </p:nvSpPr>
        <p:spPr>
          <a:xfrm rot="5400000" flipV="1">
            <a:off x="6962347" y="4684590"/>
            <a:ext cx="495656" cy="3867651"/>
          </a:xfrm>
          <a:prstGeom prst="flowChartManualInput">
            <a:avLst/>
          </a:prstGeom>
          <a:gradFill>
            <a:gsLst>
              <a:gs pos="100000">
                <a:srgbClr val="0099B0"/>
              </a:gs>
              <a:gs pos="0">
                <a:srgbClr val="0099B0">
                  <a:alpha val="3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4F98CB4-F4AD-38DA-5E6B-918737BEE26F}"/>
              </a:ext>
            </a:extLst>
          </p:cNvPr>
          <p:cNvSpPr/>
          <p:nvPr/>
        </p:nvSpPr>
        <p:spPr>
          <a:xfrm>
            <a:off x="1156838" y="5273956"/>
            <a:ext cx="357708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  <a:cs typeface="Times New Roman" panose="02020603050405020304" pitchFamily="18" charset="0"/>
              </a:rPr>
              <a:t>김동주 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  <a:cs typeface="Times New Roman" panose="02020603050405020304" pitchFamily="18" charset="0"/>
              </a:rPr>
              <a:t>(</a:t>
            </a:r>
            <a:r>
              <a:rPr lang="de-DE" altLang="ko-KR" sz="1600" dirty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  <a:cs typeface="Times New Roman" panose="02020603050405020304" pitchFamily="18" charset="0"/>
              </a:rPr>
              <a:t>Dong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  <a:cs typeface="Times New Roman" panose="02020603050405020304" pitchFamily="18" charset="0"/>
              </a:rPr>
              <a:t>j</a:t>
            </a:r>
            <a:r>
              <a:rPr lang="de-DE" altLang="ko-KR" sz="1600" dirty="0" err="1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  <a:cs typeface="Times New Roman" panose="02020603050405020304" pitchFamily="18" charset="0"/>
              </a:rPr>
              <a:t>u</a:t>
            </a:r>
            <a:r>
              <a:rPr lang="de-DE" altLang="ko-KR" sz="1600" dirty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  <a:cs typeface="Times New Roman" panose="02020603050405020304" pitchFamily="18" charset="0"/>
              </a:rPr>
              <a:t> Kim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  <a:cs typeface="Times New Roman" panose="02020603050405020304" pitchFamily="18" charset="0"/>
              </a:rPr>
              <a:t>)</a:t>
            </a:r>
            <a:endParaRPr lang="de-DE" altLang="ko-KR" sz="1600" dirty="0">
              <a:solidFill>
                <a:schemeClr val="bg2">
                  <a:lumMod val="50000"/>
                </a:schemeClr>
              </a:solidFill>
              <a:latin typeface="+mj-lt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ED45338-FAA2-3988-20A9-A26C1C91499B}"/>
              </a:ext>
            </a:extLst>
          </p:cNvPr>
          <p:cNvSpPr/>
          <p:nvPr/>
        </p:nvSpPr>
        <p:spPr>
          <a:xfrm>
            <a:off x="1148290" y="5608260"/>
            <a:ext cx="4673530" cy="548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b="1" dirty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  <a:cs typeface="Times New Roman" panose="02020603050405020304" pitchFamily="18" charset="0"/>
              </a:rPr>
              <a:t>The Graduate School of </a:t>
            </a:r>
            <a:r>
              <a:rPr lang="en-US" altLang="ko-KR" sz="1050" b="1" dirty="0" err="1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  <a:cs typeface="Times New Roman" panose="02020603050405020304" pitchFamily="18" charset="0"/>
              </a:rPr>
              <a:t>Kwangwoon</a:t>
            </a:r>
            <a:r>
              <a:rPr lang="en-US" altLang="ko-KR" sz="1050" b="1" dirty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  <a:cs typeface="Times New Roman" panose="02020603050405020304" pitchFamily="18" charset="0"/>
              </a:rPr>
              <a:t> University</a:t>
            </a:r>
          </a:p>
          <a:p>
            <a:pPr>
              <a:lnSpc>
                <a:spcPct val="150000"/>
              </a:lnSpc>
            </a:pPr>
            <a:r>
              <a:rPr lang="en-US" altLang="ko-KR" sz="1050" b="1" dirty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  <a:cs typeface="Times New Roman" panose="02020603050405020304" pitchFamily="18" charset="0"/>
              </a:rPr>
              <a:t>Department of Computer Engineering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8592C16-DF9D-9AEA-EE8C-B2A025085666}"/>
              </a:ext>
            </a:extLst>
          </p:cNvPr>
          <p:cNvSpPr/>
          <p:nvPr/>
        </p:nvSpPr>
        <p:spPr>
          <a:xfrm>
            <a:off x="4574601" y="104041"/>
            <a:ext cx="4410075" cy="3186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b="1" dirty="0">
                <a:latin typeface="LGSmart"/>
              </a:rPr>
              <a:t>2024</a:t>
            </a:r>
            <a:r>
              <a:rPr lang="ko-KR" altLang="en-US" sz="1100" b="1" dirty="0">
                <a:latin typeface="LGSmart"/>
              </a:rPr>
              <a:t>년도 </a:t>
            </a:r>
            <a:r>
              <a:rPr lang="en-US" altLang="ko-KR" sz="1100" b="1" dirty="0">
                <a:latin typeface="LGSmart"/>
              </a:rPr>
              <a:t>IDIS 1</a:t>
            </a:r>
            <a:r>
              <a:rPr lang="ko-KR" altLang="en-US" sz="1100" b="1" dirty="0">
                <a:latin typeface="LGSmart"/>
              </a:rPr>
              <a:t>차면접전형 자기소개 자료</a:t>
            </a:r>
            <a:endParaRPr lang="en-US" altLang="ko-KR" sz="1100" b="1" dirty="0">
              <a:latin typeface="LGSmart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EEFA0E2-39DC-28A9-90AB-FA8F594429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398" t="23401" r="7568" b="9033"/>
          <a:stretch/>
        </p:blipFill>
        <p:spPr>
          <a:xfrm>
            <a:off x="183063" y="6370585"/>
            <a:ext cx="1609101" cy="454786"/>
          </a:xfrm>
          <a:prstGeom prst="rect">
            <a:avLst/>
          </a:prstGeom>
        </p:spPr>
      </p:pic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28267ED1-EFFE-A3B1-EBCB-CE91727528A4}"/>
              </a:ext>
            </a:extLst>
          </p:cNvPr>
          <p:cNvSpPr/>
          <p:nvPr/>
        </p:nvSpPr>
        <p:spPr>
          <a:xfrm>
            <a:off x="253800" y="5273956"/>
            <a:ext cx="864000" cy="864000"/>
          </a:xfrm>
          <a:prstGeom prst="round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412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03074A-DCA0-4C46-168E-8E1B7AF43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b="1" dirty="0">
                <a:latin typeface="+mj-lt"/>
              </a:rPr>
              <a:t>Projects &amp; Skills</a:t>
            </a:r>
            <a:endParaRPr kumimoji="1" lang="ko-KR" altLang="en-US" b="1" dirty="0">
              <a:latin typeface="+mj-lt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B4E33C-2E73-413F-C26E-6EE31EC0E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4486" y="1321483"/>
            <a:ext cx="6439080" cy="5222536"/>
          </a:xfrm>
        </p:spPr>
        <p:txBody>
          <a:bodyPr>
            <a:normAutofit fontScale="85000" lnSpcReduction="20000"/>
          </a:bodyPr>
          <a:lstStyle/>
          <a:p>
            <a:r>
              <a:rPr kumimoji="1" lang="en-US" altLang="ko-KR" sz="1600" dirty="0">
                <a:latin typeface="+mj-ea"/>
                <a:ea typeface="+mj-ea"/>
              </a:rPr>
              <a:t>Industry-Academic Cooperation Projects</a:t>
            </a:r>
          </a:p>
          <a:p>
            <a:pPr lvl="1"/>
            <a:r>
              <a:rPr kumimoji="1" lang="en-US" altLang="ko-KR" dirty="0">
                <a:solidFill>
                  <a:srgbClr val="314355"/>
                </a:solidFill>
                <a:latin typeface="+mj-ea"/>
                <a:ea typeface="+mj-ea"/>
              </a:rPr>
              <a:t>Anomaly Detection based on Log data analysis</a:t>
            </a:r>
          </a:p>
          <a:p>
            <a:pPr lvl="2"/>
            <a:r>
              <a:rPr lang="en" altLang="ko-KR" dirty="0">
                <a:latin typeface="+mj-ea"/>
                <a:ea typeface="+mj-ea"/>
              </a:rPr>
              <a:t>A File Access Control System Based on File Access Logs for Ransomware Response and Data Loss Prevention System </a:t>
            </a:r>
          </a:p>
          <a:p>
            <a:pPr lvl="2"/>
            <a:r>
              <a:rPr lang="ko-KR" altLang="en-US" dirty="0">
                <a:latin typeface="+mj-ea"/>
                <a:ea typeface="+mj-ea"/>
              </a:rPr>
              <a:t>기업 요구사항에 맞춰 인가되지 않은 프로세스 탐지를 위한 </a:t>
            </a:r>
            <a:r>
              <a:rPr lang="en-US" altLang="ko-KR" dirty="0">
                <a:latin typeface="+mj-ea"/>
                <a:ea typeface="+mj-ea"/>
              </a:rPr>
              <a:t>ABAC </a:t>
            </a:r>
            <a:r>
              <a:rPr lang="ko-KR" altLang="en-US" dirty="0">
                <a:latin typeface="+mj-ea"/>
                <a:ea typeface="+mj-ea"/>
              </a:rPr>
              <a:t>접근 제어 규칙 적용</a:t>
            </a:r>
            <a:endParaRPr lang="en" altLang="ko-KR" dirty="0">
              <a:latin typeface="+mj-ea"/>
              <a:ea typeface="+mj-ea"/>
            </a:endParaRPr>
          </a:p>
          <a:p>
            <a:pPr lvl="1"/>
            <a:r>
              <a:rPr kumimoji="1" lang="en-US" altLang="ko-KR" dirty="0">
                <a:solidFill>
                  <a:srgbClr val="314355"/>
                </a:solidFill>
                <a:latin typeface="+mj-ea"/>
                <a:ea typeface="+mj-ea"/>
              </a:rPr>
              <a:t>CAD data analysis</a:t>
            </a:r>
          </a:p>
          <a:p>
            <a:pPr lvl="2"/>
            <a:r>
              <a:rPr kumimoji="1" lang="en-US" altLang="ko-KR" dirty="0">
                <a:latin typeface="+mj-ea"/>
                <a:ea typeface="+mj-ea"/>
              </a:rPr>
              <a:t>Building CAD data based big-data platform</a:t>
            </a:r>
          </a:p>
          <a:p>
            <a:pPr lvl="2"/>
            <a:r>
              <a:rPr kumimoji="1" lang="ko-KR" altLang="en-US" dirty="0">
                <a:latin typeface="+mj-ea"/>
                <a:ea typeface="+mj-ea"/>
              </a:rPr>
              <a:t>기업 요구사항에 맞춘 유사 데이터 추천 시스템 기획</a:t>
            </a:r>
            <a:r>
              <a:rPr kumimoji="1" lang="en-US" altLang="ko-KR" dirty="0">
                <a:latin typeface="+mj-ea"/>
                <a:ea typeface="+mj-ea"/>
              </a:rPr>
              <a:t>/</a:t>
            </a:r>
            <a:r>
              <a:rPr kumimoji="1" lang="ko-KR" altLang="en-US" dirty="0">
                <a:latin typeface="+mj-ea"/>
                <a:ea typeface="+mj-ea"/>
              </a:rPr>
              <a:t>개발</a:t>
            </a:r>
            <a:endParaRPr kumimoji="1" lang="en-US" altLang="ko-KR" dirty="0">
              <a:latin typeface="+mj-ea"/>
              <a:ea typeface="+mj-ea"/>
            </a:endParaRPr>
          </a:p>
          <a:p>
            <a:pPr lvl="2"/>
            <a:endParaRPr kumimoji="1" lang="en-US" altLang="ko-KR" sz="1000" dirty="0">
              <a:latin typeface="+mj-ea"/>
              <a:ea typeface="+mj-ea"/>
            </a:endParaRPr>
          </a:p>
          <a:p>
            <a:r>
              <a:rPr kumimoji="1" lang="en-US" altLang="ko-KR" sz="1600" dirty="0">
                <a:latin typeface="+mj-ea"/>
                <a:ea typeface="+mj-ea"/>
              </a:rPr>
              <a:t>Projects</a:t>
            </a:r>
          </a:p>
          <a:p>
            <a:pPr lvl="1"/>
            <a:r>
              <a:rPr kumimoji="1" lang="en-US" altLang="ko-KR" dirty="0">
                <a:solidFill>
                  <a:srgbClr val="314355"/>
                </a:solidFill>
                <a:latin typeface="+mj-ea"/>
                <a:ea typeface="+mj-ea"/>
              </a:rPr>
              <a:t>3D face detail reconstruction</a:t>
            </a:r>
          </a:p>
          <a:p>
            <a:pPr lvl="2"/>
            <a:r>
              <a:rPr kumimoji="1" lang="en-US" altLang="ko-KR" dirty="0">
                <a:latin typeface="+mj-ea"/>
                <a:ea typeface="+mj-ea"/>
              </a:rPr>
              <a:t>3D face detail reconstruction using Facial Action Units information via detail generative model</a:t>
            </a:r>
          </a:p>
          <a:p>
            <a:pPr lvl="1"/>
            <a:r>
              <a:rPr kumimoji="1" lang="en-US" altLang="ko-KR" dirty="0">
                <a:solidFill>
                  <a:srgbClr val="314355"/>
                </a:solidFill>
                <a:latin typeface="+mj-ea"/>
                <a:ea typeface="+mj-ea"/>
              </a:rPr>
              <a:t>Veterinary Medicine Domain-Specific Chat-bot development</a:t>
            </a:r>
          </a:p>
          <a:p>
            <a:pPr lvl="2"/>
            <a:r>
              <a:rPr lang="en" altLang="ko-KR" dirty="0">
                <a:solidFill>
                  <a:srgbClr val="0E0E0E"/>
                </a:solidFill>
                <a:latin typeface="+mj-ea"/>
                <a:ea typeface="+mj-ea"/>
              </a:rPr>
              <a:t>RAG, Prompt Engineering, and Instruct Tuning skills used to develop a domain-specific chat-bot module based on LLM</a:t>
            </a:r>
            <a:endParaRPr kumimoji="1" lang="en-US" altLang="ko-KR" dirty="0">
              <a:solidFill>
                <a:srgbClr val="314355"/>
              </a:solidFill>
              <a:latin typeface="+mj-ea"/>
              <a:ea typeface="+mj-ea"/>
            </a:endParaRPr>
          </a:p>
          <a:p>
            <a:pPr lvl="1"/>
            <a:r>
              <a:rPr kumimoji="1" lang="ko-KR" altLang="en-US" dirty="0">
                <a:solidFill>
                  <a:srgbClr val="314355"/>
                </a:solidFill>
                <a:latin typeface="+mj-ea"/>
                <a:ea typeface="+mj-ea"/>
              </a:rPr>
              <a:t>카페 찾는 부엉이</a:t>
            </a:r>
            <a:endParaRPr kumimoji="1" lang="en-US" altLang="ko-KR" dirty="0">
              <a:solidFill>
                <a:srgbClr val="314355"/>
              </a:solidFill>
              <a:latin typeface="+mj-ea"/>
              <a:ea typeface="+mj-ea"/>
            </a:endParaRPr>
          </a:p>
          <a:p>
            <a:pPr lvl="2"/>
            <a:r>
              <a:rPr kumimoji="1" lang="ko-KR" altLang="en-US" dirty="0">
                <a:latin typeface="+mj-ea"/>
                <a:ea typeface="+mj-ea"/>
                <a:cs typeface="Samsung Sharp Sans" panose="02000503000000020004" pitchFamily="2" charset="0"/>
              </a:rPr>
              <a:t>시험기간</a:t>
            </a:r>
            <a:r>
              <a:rPr kumimoji="1" lang="en-US" altLang="ko-KR" dirty="0">
                <a:latin typeface="+mj-ea"/>
                <a:ea typeface="+mj-ea"/>
                <a:cs typeface="Samsung Sharp Sans" panose="02000503000000020004" pitchFamily="2" charset="0"/>
              </a:rPr>
              <a:t>,</a:t>
            </a:r>
            <a:r>
              <a:rPr kumimoji="1" lang="ko-KR" altLang="en-US" dirty="0">
                <a:latin typeface="+mj-ea"/>
                <a:ea typeface="+mj-ea"/>
                <a:cs typeface="Samsung Sharp Sans" panose="02000503000000020004" pitchFamily="2" charset="0"/>
              </a:rPr>
              <a:t> 자리 없는 도서관에서 지금 열린 카페를 더 쉽게 알 수 있도록 정보 제공 서비스</a:t>
            </a:r>
            <a:endParaRPr kumimoji="1" lang="en-US" altLang="ko-KR" dirty="0">
              <a:latin typeface="+mj-ea"/>
              <a:ea typeface="+mj-ea"/>
            </a:endParaRPr>
          </a:p>
          <a:p>
            <a:pPr lvl="1"/>
            <a:r>
              <a:rPr kumimoji="1" lang="en-US" altLang="ko-KR" dirty="0" err="1">
                <a:solidFill>
                  <a:srgbClr val="314355"/>
                </a:solidFill>
                <a:latin typeface="+mj-ea"/>
                <a:ea typeface="+mj-ea"/>
              </a:rPr>
              <a:t>Re:Road</a:t>
            </a:r>
            <a:endParaRPr kumimoji="1" lang="en-US" altLang="ko-KR" dirty="0">
              <a:solidFill>
                <a:srgbClr val="314355"/>
              </a:solidFill>
              <a:latin typeface="+mj-ea"/>
              <a:ea typeface="+mj-ea"/>
            </a:endParaRPr>
          </a:p>
          <a:p>
            <a:pPr lvl="2"/>
            <a:r>
              <a:rPr kumimoji="1" lang="ko-KR" altLang="en-US" dirty="0">
                <a:latin typeface="+mj-ea"/>
                <a:ea typeface="+mj-ea"/>
                <a:cs typeface="Samsung Sharp Sans" panose="02000503000000020004" pitchFamily="2" charset="0"/>
              </a:rPr>
              <a:t>지도 기반의 주변 필수 시설 위치 정보 제공 서비스</a:t>
            </a:r>
            <a:endParaRPr kumimoji="1" lang="en-US" altLang="ko-KR" dirty="0">
              <a:latin typeface="+mj-ea"/>
              <a:ea typeface="+mj-ea"/>
              <a:cs typeface="Samsung Sharp Sans" panose="02000503000000020004" pitchFamily="2" charset="0"/>
            </a:endParaRPr>
          </a:p>
          <a:p>
            <a:pPr lvl="2"/>
            <a:endParaRPr kumimoji="1" lang="en-US" altLang="ko-KR" dirty="0">
              <a:latin typeface="+mj-ea"/>
              <a:ea typeface="+mj-ea"/>
            </a:endParaRPr>
          </a:p>
          <a:p>
            <a:pPr lvl="2"/>
            <a:endParaRPr kumimoji="1" lang="en-US" altLang="ko-KR" dirty="0">
              <a:latin typeface="+mj-ea"/>
              <a:ea typeface="+mj-ea"/>
            </a:endParaRPr>
          </a:p>
          <a:p>
            <a:r>
              <a:rPr kumimoji="1" lang="en-US" altLang="ko-KR" sz="1600" dirty="0">
                <a:latin typeface="+mj-ea"/>
                <a:ea typeface="+mj-ea"/>
              </a:rPr>
              <a:t>Skills</a:t>
            </a:r>
          </a:p>
          <a:p>
            <a:pPr lvl="1"/>
            <a:r>
              <a:rPr kumimoji="1" lang="en-US" altLang="ko-KR" dirty="0">
                <a:solidFill>
                  <a:srgbClr val="314355"/>
                </a:solidFill>
                <a:latin typeface="+mj-ea"/>
                <a:ea typeface="+mj-ea"/>
              </a:rPr>
              <a:t>Figma, Balsamiq, CAD</a:t>
            </a:r>
          </a:p>
          <a:p>
            <a:pPr lvl="1"/>
            <a:r>
              <a:rPr kumimoji="1" lang="en-US" altLang="ko-KR" dirty="0">
                <a:solidFill>
                  <a:srgbClr val="314355"/>
                </a:solidFill>
                <a:latin typeface="+mj-ea"/>
                <a:ea typeface="+mj-ea"/>
              </a:rPr>
              <a:t>OA</a:t>
            </a:r>
          </a:p>
          <a:p>
            <a:pPr lvl="1"/>
            <a:r>
              <a:rPr kumimoji="1" lang="en-US" altLang="ko-KR" dirty="0">
                <a:solidFill>
                  <a:srgbClr val="314355"/>
                </a:solidFill>
                <a:latin typeface="+mj-ea"/>
                <a:ea typeface="+mj-ea"/>
              </a:rPr>
              <a:t>C/C++, Python</a:t>
            </a:r>
          </a:p>
          <a:p>
            <a:pPr lvl="1"/>
            <a:r>
              <a:rPr kumimoji="1" lang="en-US" altLang="ko-KR" dirty="0" err="1">
                <a:solidFill>
                  <a:srgbClr val="314355"/>
                </a:solidFill>
                <a:latin typeface="+mj-ea"/>
                <a:ea typeface="+mj-ea"/>
              </a:rPr>
              <a:t>PyTorch</a:t>
            </a:r>
            <a:r>
              <a:rPr kumimoji="1" lang="en-US" altLang="ko-KR" dirty="0">
                <a:solidFill>
                  <a:srgbClr val="314355"/>
                </a:solidFill>
                <a:latin typeface="+mj-ea"/>
                <a:ea typeface="+mj-ea"/>
              </a:rPr>
              <a:t>, </a:t>
            </a:r>
            <a:r>
              <a:rPr kumimoji="1" lang="en-US" altLang="ko-KR" dirty="0" err="1">
                <a:solidFill>
                  <a:srgbClr val="314355"/>
                </a:solidFill>
                <a:latin typeface="+mj-ea"/>
                <a:ea typeface="+mj-ea"/>
              </a:rPr>
              <a:t>Tensorflow</a:t>
            </a:r>
            <a:r>
              <a:rPr kumimoji="1" lang="en-US" altLang="ko-KR" dirty="0">
                <a:solidFill>
                  <a:srgbClr val="314355"/>
                </a:solidFill>
                <a:latin typeface="+mj-ea"/>
                <a:ea typeface="+mj-ea"/>
              </a:rPr>
              <a:t>, </a:t>
            </a:r>
            <a:r>
              <a:rPr kumimoji="1" lang="en-US" altLang="ko-KR" dirty="0" err="1">
                <a:solidFill>
                  <a:srgbClr val="314355"/>
                </a:solidFill>
                <a:latin typeface="+mj-ea"/>
                <a:ea typeface="+mj-ea"/>
              </a:rPr>
              <a:t>Langchain</a:t>
            </a:r>
            <a:endParaRPr kumimoji="1" lang="en-US" altLang="ko-KR" dirty="0">
              <a:solidFill>
                <a:srgbClr val="314355"/>
              </a:solidFill>
              <a:latin typeface="+mj-ea"/>
              <a:ea typeface="+mj-ea"/>
            </a:endParaRPr>
          </a:p>
          <a:p>
            <a:pPr lvl="1"/>
            <a:endParaRPr kumimoji="1" lang="ko-KR" altLang="en-US" sz="1100" dirty="0">
              <a:latin typeface="+mj-ea"/>
              <a:ea typeface="+mj-ea"/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ED58CF-85D0-1C19-10AA-B8C5D47ED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2024</a:t>
            </a:r>
            <a:r>
              <a:rPr lang="ko-KR" altLang="en-US"/>
              <a:t>년 </a:t>
            </a:r>
            <a:r>
              <a:rPr lang="en-US" altLang="ko-KR"/>
              <a:t>IDIS 1</a:t>
            </a:r>
            <a:r>
              <a:rPr lang="ko-KR" altLang="en-US"/>
              <a:t>차면접전형 자기소개 자료</a:t>
            </a: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B97E23-A192-3763-02A6-D305FD8FF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AF1AC-FA00-4486-9EAB-19D958940F13}" type="slidenum">
              <a:rPr lang="ko-KR" altLang="en-US" smtClean="0"/>
              <a:t>1</a:t>
            </a:fld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30BB7B15-1B81-7C97-BF33-B3023AF9CD4C}"/>
              </a:ext>
            </a:extLst>
          </p:cNvPr>
          <p:cNvSpPr/>
          <p:nvPr/>
        </p:nvSpPr>
        <p:spPr>
          <a:xfrm>
            <a:off x="169699" y="1624453"/>
            <a:ext cx="1620000" cy="16200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 w="2032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88D48C-AA66-6299-C3D3-29770A03B6CF}"/>
              </a:ext>
            </a:extLst>
          </p:cNvPr>
          <p:cNvSpPr txBox="1"/>
          <p:nvPr/>
        </p:nvSpPr>
        <p:spPr>
          <a:xfrm>
            <a:off x="169699" y="3663922"/>
            <a:ext cx="1156086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b="1" dirty="0">
                <a:solidFill>
                  <a:srgbClr val="314355"/>
                </a:solidFill>
              </a:rPr>
              <a:t>PROFILE</a:t>
            </a:r>
          </a:p>
          <a:p>
            <a:endParaRPr kumimoji="1" lang="en-US" altLang="ko-KR" sz="1200" dirty="0"/>
          </a:p>
          <a:p>
            <a:r>
              <a:rPr kumimoji="1" lang="ko-KR" altLang="en-US" b="1" dirty="0">
                <a:solidFill>
                  <a:srgbClr val="314355"/>
                </a:solidFill>
              </a:rPr>
              <a:t>김동주</a:t>
            </a:r>
            <a:endParaRPr kumimoji="1" lang="en-US" altLang="ko-KR" b="1" dirty="0">
              <a:solidFill>
                <a:srgbClr val="314355"/>
              </a:solidFill>
            </a:endParaRPr>
          </a:p>
          <a:p>
            <a:r>
              <a:rPr kumimoji="1" lang="en-US" altLang="ko-KR" sz="1200" dirty="0"/>
              <a:t>1997.04.16</a:t>
            </a:r>
          </a:p>
          <a:p>
            <a:r>
              <a:rPr kumimoji="1" lang="en-US" altLang="ko-KR" sz="1200" dirty="0"/>
              <a:t>Incheon/Seoul</a:t>
            </a:r>
          </a:p>
          <a:p>
            <a:endParaRPr kumimoji="1" lang="en-US" altLang="ko-KR" sz="1200" dirty="0"/>
          </a:p>
          <a:p>
            <a:endParaRPr kumimoji="1" lang="en-US" altLang="ko-KR" sz="1200" dirty="0"/>
          </a:p>
          <a:p>
            <a:endParaRPr kumimoji="1" lang="en-US" altLang="ko-KR" sz="1200" dirty="0"/>
          </a:p>
          <a:p>
            <a:endParaRPr kumimoji="1" lang="en-US" altLang="ko-KR" sz="1200" dirty="0"/>
          </a:p>
          <a:p>
            <a:r>
              <a:rPr kumimoji="1" lang="en-US" altLang="ko-KR" sz="1200" b="1" dirty="0">
                <a:solidFill>
                  <a:srgbClr val="314355"/>
                </a:solidFill>
              </a:rPr>
              <a:t>Mobile</a:t>
            </a:r>
            <a:r>
              <a:rPr kumimoji="1" lang="en-US" altLang="ko-KR" sz="1200" dirty="0">
                <a:solidFill>
                  <a:srgbClr val="314355"/>
                </a:solidFill>
              </a:rPr>
              <a:t>      </a:t>
            </a:r>
          </a:p>
          <a:p>
            <a:r>
              <a:rPr kumimoji="1" lang="en-US" altLang="ko-KR" sz="1200" b="1" dirty="0">
                <a:solidFill>
                  <a:srgbClr val="314355"/>
                </a:solidFill>
              </a:rPr>
              <a:t>E-mail</a:t>
            </a:r>
            <a:r>
              <a:rPr kumimoji="1" lang="en-US" altLang="ko-KR" sz="1200" dirty="0">
                <a:solidFill>
                  <a:srgbClr val="314355"/>
                </a:solidFill>
              </a:rPr>
              <a:t>       </a:t>
            </a:r>
          </a:p>
          <a:p>
            <a:r>
              <a:rPr kumimoji="1" lang="en-US" altLang="ko-KR" sz="1200" b="1" dirty="0" err="1">
                <a:solidFill>
                  <a:srgbClr val="314355"/>
                </a:solidFill>
              </a:rPr>
              <a:t>Linkedin</a:t>
            </a:r>
            <a:r>
              <a:rPr kumimoji="1" lang="en-US" altLang="ko-KR" sz="1200" dirty="0">
                <a:solidFill>
                  <a:srgbClr val="314355"/>
                </a:solidFill>
              </a:rPr>
              <a:t>   </a:t>
            </a:r>
          </a:p>
          <a:p>
            <a:r>
              <a:rPr kumimoji="1" lang="en-US" altLang="ko-KR" sz="1200" b="1" dirty="0" err="1">
                <a:solidFill>
                  <a:srgbClr val="314355"/>
                </a:solidFill>
              </a:rPr>
              <a:t>github</a:t>
            </a:r>
            <a:r>
              <a:rPr kumimoji="1" lang="en-US" altLang="ko-KR" sz="1200" dirty="0">
                <a:solidFill>
                  <a:srgbClr val="314355"/>
                </a:solidFill>
              </a:rPr>
              <a:t>       </a:t>
            </a:r>
          </a:p>
          <a:p>
            <a:r>
              <a:rPr kumimoji="1" lang="en-US" altLang="ko-KR" sz="1200" b="1" dirty="0">
                <a:solidFill>
                  <a:srgbClr val="314355"/>
                </a:solidFill>
              </a:rPr>
              <a:t>Instagram</a:t>
            </a:r>
            <a:endParaRPr kumimoji="1" lang="en-US" altLang="ko-KR" sz="1200" dirty="0">
              <a:solidFill>
                <a:srgbClr val="314355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31DBD9-3BA6-F414-6174-F090284BB70C}"/>
              </a:ext>
            </a:extLst>
          </p:cNvPr>
          <p:cNvSpPr txBox="1"/>
          <p:nvPr/>
        </p:nvSpPr>
        <p:spPr>
          <a:xfrm>
            <a:off x="954486" y="5402346"/>
            <a:ext cx="173156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+82)10.2757.8506</a:t>
            </a:r>
          </a:p>
          <a:p>
            <a:r>
              <a:rPr kumimoji="1" lang="en-US" altLang="ko-KR" sz="1200" dirty="0"/>
              <a:t>dongju.pm@gmail.com</a:t>
            </a:r>
          </a:p>
          <a:p>
            <a:r>
              <a:rPr kumimoji="1" lang="en-US" altLang="ko-KR" sz="1200" dirty="0"/>
              <a:t>@</a:t>
            </a:r>
            <a:r>
              <a:rPr kumimoji="1" lang="en-US" altLang="ko-KR" sz="1200" dirty="0" err="1"/>
              <a:t>Dongju</a:t>
            </a:r>
            <a:r>
              <a:rPr kumimoji="1" lang="en-US" altLang="ko-KR" sz="1200" dirty="0"/>
              <a:t>-Kim-AI</a:t>
            </a:r>
          </a:p>
          <a:p>
            <a:r>
              <a:rPr kumimoji="1" lang="en-US" altLang="ko-KR" sz="1200" dirty="0"/>
              <a:t>@gggg8657</a:t>
            </a:r>
          </a:p>
          <a:p>
            <a:r>
              <a:rPr kumimoji="1" lang="en-US" altLang="ko-KR" sz="1200" dirty="0"/>
              <a:t>@</a:t>
            </a:r>
            <a:r>
              <a:rPr kumimoji="1" lang="en-US" altLang="ko-KR" sz="1200" dirty="0" err="1"/>
              <a:t>dongju_kim</a:t>
            </a:r>
            <a:r>
              <a:rPr kumimoji="1" lang="en-US" altLang="ko-KR" sz="1200" dirty="0"/>
              <a:t>_</a:t>
            </a:r>
            <a:endParaRPr kumimoji="1"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69290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F175B7-4700-CC41-57FB-B1EC2FA8D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b="1" dirty="0">
                <a:latin typeface="+mj-lt"/>
              </a:rPr>
              <a:t>Contents</a:t>
            </a:r>
            <a:endParaRPr kumimoji="1" lang="ko-KR" altLang="en-US" b="1" dirty="0">
              <a:latin typeface="+mj-lt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D9E6C8-5EF3-DD69-64DB-C3FCB6B478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40353"/>
            <a:ext cx="7886700" cy="4536609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en-US" altLang="ko-KR" sz="2800" b="1" dirty="0">
                <a:solidFill>
                  <a:srgbClr val="314355"/>
                </a:solidFill>
                <a:latin typeface="+mj-ea"/>
                <a:ea typeface="+mj-ea"/>
              </a:rPr>
              <a:t>Projects</a:t>
            </a:r>
          </a:p>
          <a:p>
            <a:pPr marL="342900" indent="-342900">
              <a:buFont typeface="+mj-lt"/>
              <a:buAutoNum type="arabicPeriod"/>
            </a:pPr>
            <a:endParaRPr kumimoji="1" lang="en-US" altLang="ko-KR" sz="2800" b="1" dirty="0">
              <a:solidFill>
                <a:srgbClr val="314355"/>
              </a:solidFill>
              <a:latin typeface="+mj-ea"/>
              <a:ea typeface="+mj-ea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en-US" altLang="ko-KR" sz="2800" b="1" dirty="0">
                <a:solidFill>
                  <a:srgbClr val="314355"/>
                </a:solidFill>
                <a:latin typeface="+mj-ea"/>
                <a:ea typeface="+mj-ea"/>
              </a:rPr>
              <a:t>Strength</a:t>
            </a:r>
          </a:p>
          <a:p>
            <a:pPr marL="342900" indent="-342900">
              <a:buFont typeface="+mj-lt"/>
              <a:buAutoNum type="arabicPeriod"/>
            </a:pPr>
            <a:endParaRPr kumimoji="1" lang="en-US" altLang="ko-KR" sz="2800" b="1" dirty="0">
              <a:solidFill>
                <a:srgbClr val="314355"/>
              </a:solidFill>
              <a:latin typeface="+mj-ea"/>
              <a:ea typeface="+mj-ea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en-US" altLang="ko-KR" sz="2800" b="1" dirty="0">
                <a:solidFill>
                  <a:srgbClr val="314355"/>
                </a:solidFill>
                <a:latin typeface="+mj-ea"/>
                <a:ea typeface="+mj-ea"/>
              </a:rPr>
              <a:t>Pros &amp; Cons</a:t>
            </a:r>
          </a:p>
          <a:p>
            <a:pPr marL="342900" indent="-342900">
              <a:buFont typeface="+mj-lt"/>
              <a:buAutoNum type="arabicPeriod"/>
            </a:pPr>
            <a:endParaRPr kumimoji="1" lang="en-US" altLang="ko-KR" sz="2800" b="1" dirty="0">
              <a:solidFill>
                <a:srgbClr val="314355"/>
              </a:solidFill>
              <a:latin typeface="+mj-ea"/>
              <a:ea typeface="+mj-ea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en-US" altLang="ko-KR" sz="2800" b="1" dirty="0">
                <a:solidFill>
                  <a:srgbClr val="314355"/>
                </a:solidFill>
                <a:latin typeface="+mj-ea"/>
                <a:ea typeface="+mj-ea"/>
              </a:rPr>
              <a:t>Joining After IDIS</a:t>
            </a:r>
          </a:p>
          <a:p>
            <a:pPr marL="342900" indent="-342900">
              <a:buFont typeface="+mj-lt"/>
              <a:buAutoNum type="arabicPeriod"/>
            </a:pPr>
            <a:endParaRPr kumimoji="1" lang="en-US" altLang="ko-KR" sz="2800" b="1" dirty="0">
              <a:solidFill>
                <a:srgbClr val="314355"/>
              </a:solidFill>
              <a:latin typeface="+mj-ea"/>
              <a:ea typeface="+mj-ea"/>
            </a:endParaRPr>
          </a:p>
          <a:p>
            <a:pPr marL="342900" indent="-342900">
              <a:buFont typeface="+mj-lt"/>
              <a:buAutoNum type="arabicPeriod"/>
            </a:pPr>
            <a:endParaRPr kumimoji="1" lang="en-US" altLang="ko-KR" sz="2400" b="1" dirty="0">
              <a:solidFill>
                <a:srgbClr val="314355"/>
              </a:solidFill>
              <a:latin typeface="+mj-ea"/>
              <a:ea typeface="+mj-ea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70239317-1C66-F0D4-3A5B-49009D4FC392}"/>
              </a:ext>
            </a:extLst>
          </p:cNvPr>
          <p:cNvGrpSpPr/>
          <p:nvPr/>
        </p:nvGrpSpPr>
        <p:grpSpPr>
          <a:xfrm>
            <a:off x="256540" y="314791"/>
            <a:ext cx="431800" cy="61913"/>
            <a:chOff x="323850" y="260350"/>
            <a:chExt cx="431800" cy="61913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5DD3978-258D-A22D-254A-85B8E34CBCC9}"/>
                </a:ext>
              </a:extLst>
            </p:cNvPr>
            <p:cNvSpPr/>
            <p:nvPr/>
          </p:nvSpPr>
          <p:spPr bwMode="auto">
            <a:xfrm>
              <a:off x="323850" y="260350"/>
              <a:ext cx="431800" cy="619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1" hangingPunct="1">
                <a:defRPr/>
              </a:pPr>
              <a:endParaRPr lang="ko-KR" altLang="en-US" dirty="0">
                <a:latin typeface="Yoon 윤고딕 540_TT" pitchFamily="18" charset="-127"/>
                <a:ea typeface="Yoon 윤고딕 540_TT" pitchFamily="18" charset="-127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CEEB6B6C-A5F9-54CC-E6BD-50ACBDB0D02A}"/>
                </a:ext>
              </a:extLst>
            </p:cNvPr>
            <p:cNvSpPr/>
            <p:nvPr/>
          </p:nvSpPr>
          <p:spPr bwMode="auto">
            <a:xfrm>
              <a:off x="611188" y="260350"/>
              <a:ext cx="144462" cy="61913"/>
            </a:xfrm>
            <a:prstGeom prst="rect">
              <a:avLst/>
            </a:prstGeom>
            <a:solidFill>
              <a:srgbClr val="C9CA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1" hangingPunct="1">
                <a:defRPr/>
              </a:pPr>
              <a:endParaRPr lang="ko-KR" altLang="en-US" dirty="0">
                <a:latin typeface="Yoon 윤고딕 540_TT" pitchFamily="18" charset="-127"/>
                <a:ea typeface="Yoon 윤고딕 540_TT" pitchFamily="18" charset="-127"/>
              </a:endParaRPr>
            </a:p>
          </p:txBody>
        </p:sp>
      </p:grpSp>
      <p:sp>
        <p:nvSpPr>
          <p:cNvPr id="36" name="바닥글 개체 틀 35">
            <a:extLst>
              <a:ext uri="{FF2B5EF4-FFF2-40B4-BE49-F238E27FC236}">
                <a16:creationId xmlns:a16="http://schemas.microsoft.com/office/drawing/2014/main" id="{884EE4C7-3577-2AC1-A1ED-6D9112924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2024</a:t>
            </a:r>
            <a:r>
              <a:rPr lang="ko-KR" altLang="en-US"/>
              <a:t>년 </a:t>
            </a:r>
            <a:r>
              <a:rPr lang="en-US" altLang="ko-KR"/>
              <a:t>IDIS 1</a:t>
            </a:r>
            <a:r>
              <a:rPr lang="ko-KR" altLang="en-US"/>
              <a:t>차면접전형 자기소개 자료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9DF7D3-C7F5-A932-958D-DC9FA829A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AF1AC-FA00-4486-9EAB-19D958940F13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3393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B67EB8-B4F6-0222-44CE-29BFF5D21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b="1" dirty="0">
                <a:latin typeface="+mj-lt"/>
              </a:rPr>
              <a:t>Projects</a:t>
            </a:r>
            <a:endParaRPr kumimoji="1" lang="ko-KR" altLang="en-US" b="1" dirty="0"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015B66-38B5-81E8-F073-76FF862EFBA1}"/>
              </a:ext>
            </a:extLst>
          </p:cNvPr>
          <p:cNvSpPr txBox="1"/>
          <p:nvPr/>
        </p:nvSpPr>
        <p:spPr>
          <a:xfrm>
            <a:off x="271668" y="94622"/>
            <a:ext cx="3143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3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" name="바닥글 개체 틀 9">
            <a:extLst>
              <a:ext uri="{FF2B5EF4-FFF2-40B4-BE49-F238E27FC236}">
                <a16:creationId xmlns:a16="http://schemas.microsoft.com/office/drawing/2014/main" id="{BCF9C5F7-1684-53D4-26C8-5FF676812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2024</a:t>
            </a:r>
            <a:r>
              <a:rPr lang="ko-KR" altLang="en-US"/>
              <a:t>년 </a:t>
            </a:r>
            <a:r>
              <a:rPr lang="en-US" altLang="ko-KR"/>
              <a:t>IDIS 1</a:t>
            </a:r>
            <a:r>
              <a:rPr lang="ko-KR" altLang="en-US"/>
              <a:t>차면접전형 자기소개 자료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DD608F-88C6-8787-F6D1-664A16035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AF1AC-FA00-4486-9EAB-19D958940F13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B31676-550E-1674-93AE-72FCE3934A78}"/>
              </a:ext>
            </a:extLst>
          </p:cNvPr>
          <p:cNvSpPr txBox="1"/>
          <p:nvPr/>
        </p:nvSpPr>
        <p:spPr>
          <a:xfrm>
            <a:off x="271668" y="83469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dirty="0"/>
              <a:t>Poopy</a:t>
            </a:r>
            <a:endParaRPr kumimoji="1" lang="en-US" altLang="ko-KR" sz="18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242045C-2606-4492-A82F-B871EC4DE0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243" y="2032735"/>
            <a:ext cx="4726990" cy="279253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1E5D2DA-C580-5EBF-0FA9-B003B755A947}"/>
              </a:ext>
            </a:extLst>
          </p:cNvPr>
          <p:cNvSpPr txBox="1"/>
          <p:nvPr/>
        </p:nvSpPr>
        <p:spPr>
          <a:xfrm>
            <a:off x="1551623" y="4838494"/>
            <a:ext cx="20120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100" dirty="0">
                <a:solidFill>
                  <a:schemeClr val="tx1"/>
                </a:solidFill>
                <a:latin typeface="+mj-ea"/>
                <a:ea typeface="+mj-ea"/>
                <a:cs typeface="Samsung Sharp Sans" panose="02000503000000020004" pitchFamily="2" charset="0"/>
              </a:rPr>
              <a:t>&lt;Poopy </a:t>
            </a:r>
            <a:r>
              <a:rPr kumimoji="1" lang="ko-KR" altLang="en-US" sz="1100" dirty="0">
                <a:solidFill>
                  <a:schemeClr val="tx1"/>
                </a:solidFill>
                <a:latin typeface="+mj-ea"/>
                <a:ea typeface="+mj-ea"/>
                <a:cs typeface="Samsung Sharp Sans" panose="02000503000000020004" pitchFamily="2" charset="0"/>
              </a:rPr>
              <a:t>서비스 플로우 구성도</a:t>
            </a:r>
            <a:r>
              <a:rPr kumimoji="1" lang="en-US" altLang="ko-KR" sz="1100" dirty="0">
                <a:solidFill>
                  <a:schemeClr val="tx1"/>
                </a:solidFill>
                <a:latin typeface="+mj-ea"/>
                <a:ea typeface="+mj-ea"/>
                <a:cs typeface="Samsung Sharp Sans" panose="02000503000000020004" pitchFamily="2" charset="0"/>
              </a:rPr>
              <a:t>&gt;</a:t>
            </a:r>
            <a:endParaRPr kumimoji="1" lang="ko-KR" altLang="en-US" sz="1100" dirty="0">
              <a:solidFill>
                <a:schemeClr val="tx1"/>
              </a:solidFill>
              <a:latin typeface="+mj-ea"/>
              <a:ea typeface="+mj-ea"/>
              <a:cs typeface="Samsung Sharp Sans" panose="02000503000000020004" pitchFamily="2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A5BF0FD-0228-DB06-1DD1-CB31542B3885}"/>
              </a:ext>
            </a:extLst>
          </p:cNvPr>
          <p:cNvSpPr txBox="1"/>
          <p:nvPr/>
        </p:nvSpPr>
        <p:spPr>
          <a:xfrm>
            <a:off x="5146428" y="4799428"/>
            <a:ext cx="3989863" cy="614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1200" b="1" dirty="0">
                <a:solidFill>
                  <a:srgbClr val="0099B0"/>
                </a:solidFill>
                <a:latin typeface="+mn-ea"/>
                <a:cs typeface="Samsung Sharp Sans" panose="02000503000000020004" pitchFamily="2" charset="0"/>
              </a:rPr>
              <a:t>구성인원</a:t>
            </a:r>
            <a:r>
              <a:rPr kumimoji="1" lang="en-US" altLang="ko-KR" sz="1200" b="1" dirty="0">
                <a:solidFill>
                  <a:srgbClr val="0099B0"/>
                </a:solidFill>
                <a:latin typeface="+mn-ea"/>
                <a:cs typeface="Samsung Sharp Sans" panose="02000503000000020004" pitchFamily="2" charset="0"/>
              </a:rPr>
              <a:t>/</a:t>
            </a:r>
            <a:r>
              <a:rPr kumimoji="1" lang="ko-KR" altLang="en-US" sz="1200" b="1" dirty="0">
                <a:solidFill>
                  <a:srgbClr val="0099B0"/>
                </a:solidFill>
                <a:latin typeface="+mn-ea"/>
                <a:cs typeface="Samsung Sharp Sans" panose="02000503000000020004" pitchFamily="2" charset="0"/>
              </a:rPr>
              <a:t>역할</a:t>
            </a:r>
            <a:r>
              <a:rPr kumimoji="1" lang="en-US" altLang="ko-KR" sz="1200" b="1" dirty="0">
                <a:solidFill>
                  <a:srgbClr val="0099B0"/>
                </a:solidFill>
                <a:latin typeface="+mn-ea"/>
                <a:cs typeface="Samsung Sharp Sans" panose="02000503000000020004" pitchFamily="2" charset="0"/>
              </a:rPr>
              <a:t>/</a:t>
            </a:r>
            <a:r>
              <a:rPr kumimoji="1" lang="ko-KR" altLang="en-US" sz="1200" b="1" dirty="0">
                <a:solidFill>
                  <a:srgbClr val="0099B0"/>
                </a:solidFill>
                <a:latin typeface="+mn-ea"/>
                <a:cs typeface="Samsung Sharp Sans" panose="02000503000000020004" pitchFamily="2" charset="0"/>
              </a:rPr>
              <a:t>개발기간</a:t>
            </a:r>
            <a:endParaRPr kumimoji="1" lang="en-US" altLang="ko-KR" sz="1200" b="1" dirty="0">
              <a:solidFill>
                <a:srgbClr val="0099B0"/>
              </a:solidFill>
              <a:latin typeface="+mn-ea"/>
              <a:cs typeface="Samsung Sharp Sans" panose="02000503000000020004" pitchFamily="2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200" dirty="0">
                <a:latin typeface="+mn-ea"/>
                <a:cs typeface="Samsung Sharp Sans" panose="02000503000000020004" pitchFamily="2" charset="0"/>
              </a:rPr>
              <a:t>5</a:t>
            </a:r>
            <a:r>
              <a:rPr kumimoji="1" lang="ko-KR" altLang="en-US" sz="1200" dirty="0">
                <a:latin typeface="+mn-ea"/>
                <a:cs typeface="Samsung Sharp Sans" panose="02000503000000020004" pitchFamily="2" charset="0"/>
              </a:rPr>
              <a:t>명</a:t>
            </a:r>
            <a:r>
              <a:rPr kumimoji="1" lang="en-US" altLang="ko-KR" sz="1200" dirty="0">
                <a:latin typeface="+mn-ea"/>
                <a:cs typeface="Samsung Sharp Sans" panose="02000503000000020004" pitchFamily="2" charset="0"/>
              </a:rPr>
              <a:t>/</a:t>
            </a:r>
            <a:r>
              <a:rPr kumimoji="1" lang="ko-KR" altLang="en-US" sz="1200" dirty="0">
                <a:latin typeface="+mn-ea"/>
                <a:cs typeface="Samsung Sharp Sans" panose="02000503000000020004" pitchFamily="2" charset="0"/>
              </a:rPr>
              <a:t>프로젝트 기획 및 언어 모델 개발</a:t>
            </a:r>
            <a:r>
              <a:rPr kumimoji="1" lang="en-US" altLang="ko-KR" sz="1200" dirty="0">
                <a:latin typeface="+mn-ea"/>
                <a:cs typeface="Samsung Sharp Sans" panose="02000503000000020004" pitchFamily="2" charset="0"/>
              </a:rPr>
              <a:t>/2024.06.~2024.08.</a:t>
            </a:r>
          </a:p>
        </p:txBody>
      </p:sp>
      <p:cxnSp>
        <p:nvCxnSpPr>
          <p:cNvPr id="36" name="직선 연결선[R] 5">
            <a:extLst>
              <a:ext uri="{FF2B5EF4-FFF2-40B4-BE49-F238E27FC236}">
                <a16:creationId xmlns:a16="http://schemas.microsoft.com/office/drawing/2014/main" id="{3A687E5D-E8A4-27D5-7B60-778826217666}"/>
              </a:ext>
            </a:extLst>
          </p:cNvPr>
          <p:cNvCxnSpPr>
            <a:cxnSpLocks/>
          </p:cNvCxnSpPr>
          <p:nvPr/>
        </p:nvCxnSpPr>
        <p:spPr>
          <a:xfrm>
            <a:off x="5136902" y="4775613"/>
            <a:ext cx="3996080" cy="0"/>
          </a:xfrm>
          <a:prstGeom prst="line">
            <a:avLst/>
          </a:prstGeom>
          <a:ln>
            <a:solidFill>
              <a:srgbClr val="0099B0"/>
            </a:solidFill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FB72B1A2-9829-8E14-202B-9BA647BA9169}"/>
              </a:ext>
            </a:extLst>
          </p:cNvPr>
          <p:cNvSpPr txBox="1"/>
          <p:nvPr/>
        </p:nvSpPr>
        <p:spPr>
          <a:xfrm>
            <a:off x="5147920" y="1714157"/>
            <a:ext cx="3996080" cy="2717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1200" b="1" dirty="0">
                <a:solidFill>
                  <a:srgbClr val="0099B0"/>
                </a:solidFill>
                <a:latin typeface="+mn-ea"/>
                <a:cs typeface="Samsung Sharp Sans" panose="02000503000000020004" pitchFamily="2" charset="0"/>
              </a:rPr>
              <a:t>프로젝트 배경</a:t>
            </a:r>
            <a:endParaRPr kumimoji="1" lang="en-US" altLang="ko-KR" sz="1200" b="1" dirty="0">
              <a:solidFill>
                <a:srgbClr val="0099B0"/>
              </a:solidFill>
              <a:latin typeface="+mn-ea"/>
              <a:cs typeface="Samsung Sharp Sans" panose="02000503000000020004" pitchFamily="2" charset="0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200" dirty="0">
                <a:latin typeface="+mn-ea"/>
                <a:cs typeface="Samsung Sharp Sans" panose="02000503000000020004" pitchFamily="2" charset="0"/>
              </a:rPr>
              <a:t>반려동물 건강을 쉽게 파악하고 싶은 니즈 파악</a:t>
            </a:r>
            <a:endParaRPr kumimoji="1" lang="en-US" altLang="ko-KR" sz="1200" dirty="0">
              <a:latin typeface="+mn-ea"/>
              <a:cs typeface="Samsung Sharp Sans" panose="02000503000000020004" pitchFamily="2" charset="0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200" dirty="0">
                <a:latin typeface="+mn-ea"/>
                <a:cs typeface="Samsung Sharp Sans" panose="02000503000000020004" pitchFamily="2" charset="0"/>
              </a:rPr>
              <a:t>동물병원의 배짱장사 행태 문제 인식</a:t>
            </a:r>
            <a:endParaRPr kumimoji="1" lang="en-US" altLang="ko-KR" sz="1200" dirty="0">
              <a:latin typeface="+mn-ea"/>
              <a:cs typeface="Samsung Sharp Sans" panose="02000503000000020004" pitchFamily="2" charset="0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200" b="1" dirty="0">
                <a:solidFill>
                  <a:srgbClr val="0099B0"/>
                </a:solidFill>
                <a:latin typeface="+mn-ea"/>
                <a:cs typeface="Samsung Sharp Sans" panose="02000503000000020004" pitchFamily="2" charset="0"/>
              </a:rPr>
              <a:t>프로젝트 목적</a:t>
            </a:r>
            <a:endParaRPr kumimoji="1" lang="en-US" altLang="ko-KR" sz="1200" b="1" dirty="0">
              <a:solidFill>
                <a:srgbClr val="0099B0"/>
              </a:solidFill>
              <a:latin typeface="+mn-ea"/>
              <a:cs typeface="Samsung Sharp Sans" panose="02000503000000020004" pitchFamily="2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100" b="1" dirty="0" err="1">
                <a:solidFill>
                  <a:srgbClr val="314355"/>
                </a:solidFill>
                <a:latin typeface="+mn-ea"/>
                <a:cs typeface="Samsung Sharp Sans" panose="02000503000000020004" pitchFamily="2" charset="0"/>
              </a:rPr>
              <a:t>반려견</a:t>
            </a:r>
            <a:r>
              <a:rPr kumimoji="1" lang="ko-KR" altLang="en-US" sz="1100" b="1" dirty="0">
                <a:solidFill>
                  <a:srgbClr val="314355"/>
                </a:solidFill>
                <a:latin typeface="+mn-ea"/>
                <a:cs typeface="Samsung Sharp Sans" panose="02000503000000020004" pitchFamily="2" charset="0"/>
              </a:rPr>
              <a:t> 대변 이미지 분석 기반 </a:t>
            </a:r>
            <a:r>
              <a:rPr kumimoji="1" lang="en-US" altLang="ko-KR" sz="1100" b="1" dirty="0">
                <a:solidFill>
                  <a:srgbClr val="314355"/>
                </a:solidFill>
                <a:latin typeface="+mn-ea"/>
                <a:cs typeface="Samsung Sharp Sans" panose="02000503000000020004" pitchFamily="2" charset="0"/>
              </a:rPr>
              <a:t>AI </a:t>
            </a:r>
            <a:r>
              <a:rPr kumimoji="1" lang="ko-KR" altLang="en-US" sz="1100" b="1" dirty="0">
                <a:solidFill>
                  <a:srgbClr val="314355"/>
                </a:solidFill>
                <a:latin typeface="+mn-ea"/>
                <a:cs typeface="Samsung Sharp Sans" panose="02000503000000020004" pitchFamily="2" charset="0"/>
              </a:rPr>
              <a:t>건강 도우미</a:t>
            </a:r>
            <a:endParaRPr kumimoji="1" lang="en-US" altLang="ko-KR" sz="1100" b="1" dirty="0">
              <a:solidFill>
                <a:srgbClr val="314355"/>
              </a:solidFill>
              <a:latin typeface="+mn-ea"/>
              <a:cs typeface="Samsung Sharp Sans" panose="02000503000000020004" pitchFamily="2" charset="0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200" b="1" dirty="0">
                <a:solidFill>
                  <a:srgbClr val="0099B0"/>
                </a:solidFill>
                <a:latin typeface="+mn-ea"/>
                <a:cs typeface="Samsung Sharp Sans" panose="02000503000000020004" pitchFamily="2" charset="0"/>
              </a:rPr>
              <a:t>상세 내용</a:t>
            </a:r>
            <a:endParaRPr kumimoji="1" lang="en-US" altLang="ko-KR" sz="1200" b="1" dirty="0">
              <a:solidFill>
                <a:srgbClr val="0099B0"/>
              </a:solidFill>
              <a:latin typeface="+mn-ea"/>
              <a:cs typeface="Samsung Sharp Sans" panose="02000503000000020004" pitchFamily="2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latin typeface="+mn-ea"/>
                <a:cs typeface="Samsung Sharp Sans" panose="02000503000000020004" pitchFamily="2" charset="0"/>
              </a:rPr>
              <a:t>프로젝트 팀장으로 참여</a:t>
            </a:r>
            <a:endParaRPr kumimoji="1" lang="en-US" altLang="ko-KR" sz="1100" dirty="0">
              <a:latin typeface="+mn-ea"/>
              <a:cs typeface="Samsung Sharp Sans" panose="02000503000000020004" pitchFamily="2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latin typeface="+mn-ea"/>
                <a:cs typeface="Samsung Sharp Sans" panose="02000503000000020004" pitchFamily="2" charset="0"/>
              </a:rPr>
              <a:t>책임분담</a:t>
            </a:r>
            <a:r>
              <a:rPr kumimoji="1" lang="en-US" altLang="ko-KR" sz="1100" dirty="0">
                <a:latin typeface="+mn-ea"/>
                <a:cs typeface="Samsung Sharp Sans" panose="02000503000000020004" pitchFamily="2" charset="0"/>
              </a:rPr>
              <a:t>(R&amp;R) </a:t>
            </a:r>
            <a:r>
              <a:rPr kumimoji="1" lang="ko-KR" altLang="en-US" sz="1100" dirty="0">
                <a:latin typeface="+mn-ea"/>
                <a:cs typeface="Samsung Sharp Sans" panose="02000503000000020004" pitchFamily="2" charset="0"/>
              </a:rPr>
              <a:t>분담 및 일일 스크럼을 통한 프로젝트 관리</a:t>
            </a:r>
            <a:endParaRPr kumimoji="1" lang="en-US" altLang="ko-KR" sz="1100" dirty="0">
              <a:latin typeface="+mn-ea"/>
              <a:cs typeface="Samsung Sharp Sans" panose="02000503000000020004" pitchFamily="2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latin typeface="+mn-ea"/>
                <a:cs typeface="Samsung Sharp Sans" panose="02000503000000020004" pitchFamily="2" charset="0"/>
              </a:rPr>
              <a:t>무드보드 기반 프로젝트 방향성 정립</a:t>
            </a:r>
            <a:endParaRPr kumimoji="1" lang="en-US" altLang="ko-KR" sz="1100" dirty="0">
              <a:latin typeface="+mn-ea"/>
              <a:cs typeface="Samsung Sharp Sans" panose="02000503000000020004" pitchFamily="2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latin typeface="+mn-ea"/>
                <a:cs typeface="Samsung Sharp Sans" panose="02000503000000020004" pitchFamily="2" charset="0"/>
              </a:rPr>
              <a:t>서비스 이용료 절감을 위해 </a:t>
            </a:r>
            <a:r>
              <a:rPr kumimoji="1" lang="en-US" altLang="ko-KR" sz="1100" dirty="0">
                <a:highlight>
                  <a:srgbClr val="FFFF00"/>
                </a:highlight>
                <a:latin typeface="+mn-ea"/>
                <a:cs typeface="Samsung Sharp Sans" panose="02000503000000020004" pitchFamily="2" charset="0"/>
              </a:rPr>
              <a:t>LLM </a:t>
            </a:r>
            <a:r>
              <a:rPr kumimoji="1" lang="ko-KR" altLang="en-US" sz="1100" dirty="0">
                <a:highlight>
                  <a:srgbClr val="FFFF00"/>
                </a:highlight>
                <a:latin typeface="+mn-ea"/>
                <a:cs typeface="Samsung Sharp Sans" panose="02000503000000020004" pitchFamily="2" charset="0"/>
              </a:rPr>
              <a:t>활용 방안 탐구</a:t>
            </a:r>
            <a:endParaRPr kumimoji="1" lang="en-US" altLang="ko-KR" sz="1100" dirty="0">
              <a:highlight>
                <a:srgbClr val="FFFF00"/>
              </a:highlight>
              <a:latin typeface="+mn-ea"/>
              <a:cs typeface="Samsung Sharp Sans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8353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113812-66CC-6EC6-77D5-6F330EA81A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284BB8-5ADC-B27D-051E-440AD7E27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b="1" dirty="0">
                <a:latin typeface="+mj-lt"/>
              </a:rPr>
              <a:t>Projects</a:t>
            </a:r>
            <a:endParaRPr kumimoji="1" lang="ko-KR" altLang="en-US" b="1" dirty="0"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A3A765-2D5A-ECAE-622D-AAC0AAD7F84E}"/>
              </a:ext>
            </a:extLst>
          </p:cNvPr>
          <p:cNvSpPr txBox="1"/>
          <p:nvPr/>
        </p:nvSpPr>
        <p:spPr>
          <a:xfrm>
            <a:off x="271668" y="94622"/>
            <a:ext cx="3143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3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" name="바닥글 개체 틀 9">
            <a:extLst>
              <a:ext uri="{FF2B5EF4-FFF2-40B4-BE49-F238E27FC236}">
                <a16:creationId xmlns:a16="http://schemas.microsoft.com/office/drawing/2014/main" id="{75FE582E-B5C2-CEB2-C06B-4283C9802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2024</a:t>
            </a:r>
            <a:r>
              <a:rPr lang="ko-KR" altLang="en-US"/>
              <a:t>년 </a:t>
            </a:r>
            <a:r>
              <a:rPr lang="en-US" altLang="ko-KR"/>
              <a:t>IDIS 1</a:t>
            </a:r>
            <a:r>
              <a:rPr lang="ko-KR" altLang="en-US"/>
              <a:t>차면접전형 자기소개 자료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254B01-2C34-D144-A8F8-0647A9CCC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AF1AC-FA00-4486-9EAB-19D958940F13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74BB2F-A9F3-79C8-C498-BA66DEEA7634}"/>
              </a:ext>
            </a:extLst>
          </p:cNvPr>
          <p:cNvSpPr txBox="1"/>
          <p:nvPr/>
        </p:nvSpPr>
        <p:spPr>
          <a:xfrm>
            <a:off x="271668" y="83469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ko-KR" altLang="en-US" sz="1800" dirty="0"/>
              <a:t>카페 찾는 부엉이</a:t>
            </a:r>
            <a:endParaRPr kumimoji="1" lang="en-US" altLang="ko-KR" sz="1800" dirty="0"/>
          </a:p>
        </p:txBody>
      </p:sp>
      <p:cxnSp>
        <p:nvCxnSpPr>
          <p:cNvPr id="25" name="직선 연결선[R] 5">
            <a:extLst>
              <a:ext uri="{FF2B5EF4-FFF2-40B4-BE49-F238E27FC236}">
                <a16:creationId xmlns:a16="http://schemas.microsoft.com/office/drawing/2014/main" id="{A34E29D0-307D-8CC3-2718-6A479BDB84F2}"/>
              </a:ext>
            </a:extLst>
          </p:cNvPr>
          <p:cNvCxnSpPr>
            <a:cxnSpLocks/>
          </p:cNvCxnSpPr>
          <p:nvPr/>
        </p:nvCxnSpPr>
        <p:spPr>
          <a:xfrm>
            <a:off x="5136902" y="4775613"/>
            <a:ext cx="3996080" cy="0"/>
          </a:xfrm>
          <a:prstGeom prst="line">
            <a:avLst/>
          </a:prstGeom>
          <a:ln>
            <a:solidFill>
              <a:srgbClr val="0099B0"/>
            </a:solidFill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0137EA0-779F-18CA-E407-A8A47FF04091}"/>
              </a:ext>
            </a:extLst>
          </p:cNvPr>
          <p:cNvSpPr txBox="1"/>
          <p:nvPr/>
        </p:nvSpPr>
        <p:spPr>
          <a:xfrm>
            <a:off x="5147920" y="1706849"/>
            <a:ext cx="3649217" cy="24673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1200" b="1" dirty="0">
                <a:solidFill>
                  <a:srgbClr val="0099B0"/>
                </a:solidFill>
                <a:latin typeface="Samsung Sharp Sans" panose="02000503000000020004" pitchFamily="2" charset="0"/>
                <a:ea typeface="Pretendard" panose="02000503000000020004" pitchFamily="2" charset="-127"/>
                <a:cs typeface="Samsung Sharp Sans" panose="02000503000000020004" pitchFamily="2" charset="0"/>
              </a:rPr>
              <a:t>프로젝트 배경</a:t>
            </a:r>
            <a:endParaRPr kumimoji="1" lang="en-US" altLang="ko-KR" sz="1200" b="1" dirty="0">
              <a:solidFill>
                <a:srgbClr val="0099B0"/>
              </a:solidFill>
              <a:latin typeface="Samsung Sharp Sans" panose="02000503000000020004" pitchFamily="2" charset="0"/>
              <a:ea typeface="Samsung Sharp Sans" panose="02000503000000020004" pitchFamily="2" charset="0"/>
              <a:cs typeface="Samsung Sharp Sans" panose="02000503000000020004" pitchFamily="2" charset="0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200" dirty="0">
                <a:latin typeface="Samsung Sharp Sans" panose="02000503000000020004" pitchFamily="2" charset="0"/>
                <a:ea typeface="Pretendard" panose="02000503000000020004" pitchFamily="2" charset="-127"/>
                <a:cs typeface="Samsung Sharp Sans" panose="02000503000000020004" pitchFamily="2" charset="0"/>
              </a:rPr>
              <a:t>시험기간</a:t>
            </a:r>
            <a:r>
              <a:rPr kumimoji="1" lang="en-US" altLang="ko-KR" sz="1200" dirty="0">
                <a:latin typeface="Samsung Sharp Sans" panose="02000503000000020004" pitchFamily="2" charset="0"/>
                <a:ea typeface="Pretendard" panose="02000503000000020004" pitchFamily="2" charset="-127"/>
                <a:cs typeface="Samsung Sharp Sans" panose="02000503000000020004" pitchFamily="2" charset="0"/>
              </a:rPr>
              <a:t>, </a:t>
            </a:r>
            <a:r>
              <a:rPr kumimoji="1" lang="ko-KR" altLang="en-US" sz="1200" dirty="0">
                <a:latin typeface="Samsung Sharp Sans" panose="02000503000000020004" pitchFamily="2" charset="0"/>
                <a:ea typeface="Pretendard" panose="02000503000000020004" pitchFamily="2" charset="-127"/>
                <a:cs typeface="Samsung Sharp Sans" panose="02000503000000020004" pitchFamily="2" charset="0"/>
              </a:rPr>
              <a:t>과제기간에 자리가 부족한 니즈 파악</a:t>
            </a:r>
            <a:endParaRPr kumimoji="1" lang="en-US" altLang="ko-KR" sz="1200" dirty="0">
              <a:latin typeface="Samsung Sharp Sans" panose="02000503000000020004" pitchFamily="2" charset="0"/>
              <a:ea typeface="Pretendard" panose="02000503000000020004" pitchFamily="2" charset="-127"/>
              <a:cs typeface="Samsung Sharp Sans" panose="02000503000000020004" pitchFamily="2" charset="0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200" dirty="0">
                <a:latin typeface="Samsung Sharp Sans" panose="02000503000000020004" pitchFamily="2" charset="0"/>
                <a:ea typeface="Pretendard" panose="02000503000000020004" pitchFamily="2" charset="-127"/>
                <a:cs typeface="Samsung Sharp Sans" panose="02000503000000020004" pitchFamily="2" charset="0"/>
              </a:rPr>
              <a:t>지도 서비스의 영업시간 정보 상이함 문제 인식</a:t>
            </a:r>
            <a:endParaRPr kumimoji="1" lang="en-US" altLang="ko-KR" sz="1200" dirty="0">
              <a:latin typeface="Samsung Sharp Sans" panose="02000503000000020004" pitchFamily="2" charset="0"/>
              <a:ea typeface="Pretendard" panose="02000503000000020004" pitchFamily="2" charset="-127"/>
              <a:cs typeface="Samsung Sharp Sans" panose="02000503000000020004" pitchFamily="2" charset="0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200" b="1" dirty="0">
                <a:solidFill>
                  <a:srgbClr val="0099B0"/>
                </a:solidFill>
                <a:latin typeface="Samsung Sharp Sans" panose="02000503000000020004" pitchFamily="2" charset="0"/>
                <a:ea typeface="Pretendard" panose="02000503000000020004" pitchFamily="2" charset="-127"/>
                <a:cs typeface="Samsung Sharp Sans" panose="02000503000000020004" pitchFamily="2" charset="0"/>
              </a:rPr>
              <a:t>프로젝트 목적</a:t>
            </a:r>
            <a:endParaRPr kumimoji="1" lang="en-US" altLang="ko-KR" sz="1200" b="1" dirty="0">
              <a:solidFill>
                <a:srgbClr val="0099B0"/>
              </a:solidFill>
              <a:latin typeface="Samsung Sharp Sans" panose="02000503000000020004" pitchFamily="2" charset="0"/>
              <a:ea typeface="Samsung Sharp Sans" panose="02000503000000020004" pitchFamily="2" charset="0"/>
              <a:cs typeface="Samsung Sharp Sans" panose="02000503000000020004" pitchFamily="2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100" b="1" dirty="0" err="1">
                <a:solidFill>
                  <a:srgbClr val="314355"/>
                </a:solidFill>
                <a:latin typeface="Samsung Sharp Sans" panose="02000503000000020004" pitchFamily="2" charset="0"/>
                <a:ea typeface="Pretendard" panose="02000503000000020004" pitchFamily="2" charset="-127"/>
                <a:cs typeface="Samsung Sharp Sans" panose="02000503000000020004" pitchFamily="2" charset="0"/>
              </a:rPr>
              <a:t>현위치</a:t>
            </a:r>
            <a:r>
              <a:rPr kumimoji="1" lang="ko-KR" altLang="en-US" sz="1100" b="1" dirty="0">
                <a:solidFill>
                  <a:srgbClr val="314355"/>
                </a:solidFill>
                <a:latin typeface="Samsung Sharp Sans" panose="02000503000000020004" pitchFamily="2" charset="0"/>
                <a:ea typeface="Pretendard" panose="02000503000000020004" pitchFamily="2" charset="-127"/>
                <a:cs typeface="Samsung Sharp Sans" panose="02000503000000020004" pitchFamily="2" charset="0"/>
              </a:rPr>
              <a:t> 기반 새벽에 열린 카페 조회 서비스</a:t>
            </a:r>
            <a:endParaRPr kumimoji="1" lang="en-US" altLang="ko-KR" sz="1100" b="1" dirty="0">
              <a:solidFill>
                <a:srgbClr val="314355"/>
              </a:solidFill>
              <a:latin typeface="Samsung Sharp Sans" panose="02000503000000020004" pitchFamily="2" charset="0"/>
              <a:ea typeface="Samsung Sharp Sans" panose="02000503000000020004" pitchFamily="2" charset="0"/>
              <a:cs typeface="Samsung Sharp Sans" panose="02000503000000020004" pitchFamily="2" charset="0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200" b="1" dirty="0">
                <a:solidFill>
                  <a:srgbClr val="0099B0"/>
                </a:solidFill>
                <a:latin typeface="Samsung Sharp Sans" panose="02000503000000020004" pitchFamily="2" charset="0"/>
                <a:ea typeface="Pretendard" panose="02000503000000020004" pitchFamily="2" charset="-127"/>
                <a:cs typeface="Samsung Sharp Sans" panose="02000503000000020004" pitchFamily="2" charset="0"/>
              </a:rPr>
              <a:t>상세 내용</a:t>
            </a:r>
            <a:endParaRPr kumimoji="1" lang="en-US" altLang="ko-KR" sz="1200" b="1" dirty="0">
              <a:solidFill>
                <a:srgbClr val="0099B0"/>
              </a:solidFill>
              <a:latin typeface="Samsung Sharp Sans" panose="02000503000000020004" pitchFamily="2" charset="0"/>
              <a:ea typeface="Samsung Sharp Sans" panose="02000503000000020004" pitchFamily="2" charset="0"/>
              <a:cs typeface="Samsung Sharp Sans" panose="02000503000000020004" pitchFamily="2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latin typeface="Samsung Sharp Sans" panose="02000503000000020004" pitchFamily="2" charset="0"/>
                <a:ea typeface="Pretendard" panose="02000503000000020004" pitchFamily="2" charset="-127"/>
                <a:cs typeface="Samsung Sharp Sans" panose="02000503000000020004" pitchFamily="2" charset="0"/>
              </a:rPr>
              <a:t>프로젝트 기획</a:t>
            </a:r>
            <a:endParaRPr kumimoji="1" lang="en-US" altLang="ko-KR" sz="1100" dirty="0">
              <a:latin typeface="Samsung Sharp Sans" panose="02000503000000020004" pitchFamily="2" charset="0"/>
              <a:ea typeface="Samsung Sharp Sans" panose="02000503000000020004" pitchFamily="2" charset="0"/>
              <a:cs typeface="Samsung Sharp Sans" panose="02000503000000020004" pitchFamily="2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latin typeface="Samsung Sharp Sans" panose="02000503000000020004" pitchFamily="2" charset="0"/>
                <a:ea typeface="Pretendard" panose="02000503000000020004" pitchFamily="2" charset="-127"/>
                <a:cs typeface="Samsung Sharp Sans" panose="02000503000000020004" pitchFamily="2" charset="0"/>
              </a:rPr>
              <a:t>사용자 친화적인 서비스 플로우 작성 및 </a:t>
            </a:r>
            <a:r>
              <a:rPr kumimoji="1" lang="en-US" altLang="ko-KR" sz="1100" dirty="0">
                <a:highlight>
                  <a:srgbClr val="FFFF00"/>
                </a:highlight>
                <a:latin typeface="Samsung Sharp Sans" panose="02000503000000020004" pitchFamily="2" charset="0"/>
                <a:ea typeface="Samsung Sharp Sans" panose="02000503000000020004" pitchFamily="2" charset="0"/>
                <a:cs typeface="Samsung Sharp Sans" panose="02000503000000020004" pitchFamily="2" charset="0"/>
              </a:rPr>
              <a:t>UI/UX </a:t>
            </a:r>
            <a:r>
              <a:rPr kumimoji="1" lang="ko-KR" altLang="en-US" sz="1100" dirty="0">
                <a:highlight>
                  <a:srgbClr val="FFFF00"/>
                </a:highlight>
                <a:latin typeface="Samsung Sharp Sans" panose="02000503000000020004" pitchFamily="2" charset="0"/>
                <a:ea typeface="Pretendard" panose="02000503000000020004" pitchFamily="2" charset="-127"/>
                <a:cs typeface="Samsung Sharp Sans" panose="02000503000000020004" pitchFamily="2" charset="0"/>
              </a:rPr>
              <a:t>디자인</a:t>
            </a:r>
            <a:endParaRPr kumimoji="1" lang="en-US" altLang="ko-KR" sz="1100" dirty="0">
              <a:highlight>
                <a:srgbClr val="FFFF00"/>
              </a:highlight>
              <a:latin typeface="Samsung Sharp Sans" panose="02000503000000020004" pitchFamily="2" charset="0"/>
              <a:ea typeface="Samsung Sharp Sans" panose="02000503000000020004" pitchFamily="2" charset="0"/>
              <a:cs typeface="Samsung Sharp Sans" panose="02000503000000020004" pitchFamily="2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latin typeface="Samsung Sharp Sans" panose="02000503000000020004" pitchFamily="2" charset="0"/>
                <a:ea typeface="Pretendard" panose="02000503000000020004" pitchFamily="2" charset="-127"/>
                <a:cs typeface="Samsung Sharp Sans" panose="02000503000000020004" pitchFamily="2" charset="0"/>
              </a:rPr>
              <a:t>데이터 직접 수집 및 주소 </a:t>
            </a:r>
            <a:r>
              <a:rPr kumimoji="1" lang="ko-KR" altLang="en-US" sz="1100" dirty="0" err="1">
                <a:latin typeface="Samsung Sharp Sans" panose="02000503000000020004" pitchFamily="2" charset="0"/>
                <a:ea typeface="Pretendard" panose="02000503000000020004" pitchFamily="2" charset="-127"/>
                <a:cs typeface="Samsung Sharp Sans" panose="02000503000000020004" pitchFamily="2" charset="0"/>
              </a:rPr>
              <a:t>전처리</a:t>
            </a:r>
            <a:endParaRPr kumimoji="1" lang="en-US" altLang="ko-KR" sz="1100" dirty="0">
              <a:latin typeface="Samsung Sharp Sans" panose="02000503000000020004" pitchFamily="2" charset="0"/>
              <a:ea typeface="Samsung Sharp Sans" panose="02000503000000020004" pitchFamily="2" charset="0"/>
              <a:cs typeface="Samsung Sharp Sans" panose="02000503000000020004" pitchFamily="2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E0F8E03-A7CF-1A4E-CA2F-54A40D64460E}"/>
              </a:ext>
            </a:extLst>
          </p:cNvPr>
          <p:cNvSpPr txBox="1"/>
          <p:nvPr/>
        </p:nvSpPr>
        <p:spPr>
          <a:xfrm>
            <a:off x="5147920" y="4797279"/>
            <a:ext cx="3643539" cy="1441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1200" b="1" dirty="0">
                <a:solidFill>
                  <a:srgbClr val="0099B0"/>
                </a:solidFill>
                <a:latin typeface="Samsung Sharp Sans" panose="02000503000000020004" pitchFamily="2" charset="0"/>
                <a:ea typeface="Pretendard" panose="02000503000000020004" pitchFamily="2" charset="-127"/>
                <a:cs typeface="Samsung Sharp Sans" panose="02000503000000020004" pitchFamily="2" charset="0"/>
              </a:rPr>
              <a:t>구성인원</a:t>
            </a:r>
            <a:r>
              <a:rPr kumimoji="1" lang="en-US" altLang="ko-KR" sz="1200" b="1" dirty="0">
                <a:solidFill>
                  <a:srgbClr val="0099B0"/>
                </a:solidFill>
                <a:latin typeface="Samsung Sharp Sans" panose="02000503000000020004" pitchFamily="2" charset="0"/>
                <a:ea typeface="Pretendard" panose="02000503000000020004" pitchFamily="2" charset="-127"/>
                <a:cs typeface="Samsung Sharp Sans" panose="02000503000000020004" pitchFamily="2" charset="0"/>
              </a:rPr>
              <a:t>/</a:t>
            </a:r>
            <a:r>
              <a:rPr kumimoji="1" lang="ko-KR" altLang="en-US" sz="1200" b="1" dirty="0">
                <a:solidFill>
                  <a:srgbClr val="0099B0"/>
                </a:solidFill>
                <a:latin typeface="Samsung Sharp Sans" panose="02000503000000020004" pitchFamily="2" charset="0"/>
                <a:ea typeface="Pretendard" panose="02000503000000020004" pitchFamily="2" charset="-127"/>
                <a:cs typeface="Samsung Sharp Sans" panose="02000503000000020004" pitchFamily="2" charset="0"/>
              </a:rPr>
              <a:t>역할</a:t>
            </a:r>
            <a:r>
              <a:rPr kumimoji="1" lang="en-US" altLang="ko-KR" sz="1200" b="1" dirty="0">
                <a:solidFill>
                  <a:srgbClr val="0099B0"/>
                </a:solidFill>
                <a:latin typeface="Samsung Sharp Sans" panose="02000503000000020004" pitchFamily="2" charset="0"/>
                <a:ea typeface="Samsung Sharp Sans" panose="02000503000000020004" pitchFamily="2" charset="0"/>
                <a:cs typeface="Samsung Sharp Sans" panose="02000503000000020004" pitchFamily="2" charset="0"/>
              </a:rPr>
              <a:t>/</a:t>
            </a:r>
            <a:r>
              <a:rPr kumimoji="1" lang="ko-KR" altLang="en-US" sz="1200" b="1" dirty="0">
                <a:solidFill>
                  <a:srgbClr val="0099B0"/>
                </a:solidFill>
                <a:latin typeface="Samsung Sharp Sans" panose="02000503000000020004" pitchFamily="2" charset="0"/>
                <a:ea typeface="Pretendard" panose="02000503000000020004" pitchFamily="2" charset="-127"/>
                <a:cs typeface="Samsung Sharp Sans" panose="02000503000000020004" pitchFamily="2" charset="0"/>
              </a:rPr>
              <a:t>개발기간</a:t>
            </a:r>
            <a:endParaRPr kumimoji="1" lang="en-US" altLang="ko-KR" sz="1200" b="1" dirty="0">
              <a:solidFill>
                <a:srgbClr val="0099B0"/>
              </a:solidFill>
              <a:latin typeface="Samsung Sharp Sans" panose="02000503000000020004" pitchFamily="2" charset="0"/>
              <a:ea typeface="Samsung Sharp Sans" panose="02000503000000020004" pitchFamily="2" charset="0"/>
              <a:cs typeface="Samsung Sharp Sans" panose="02000503000000020004" pitchFamily="2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200" dirty="0">
                <a:latin typeface="Samsung Sharp Sans" panose="02000503000000020004" pitchFamily="2" charset="0"/>
                <a:ea typeface="Samsung Sharp Sans" panose="02000503000000020004" pitchFamily="2" charset="0"/>
                <a:cs typeface="Samsung Sharp Sans" panose="02000503000000020004" pitchFamily="2" charset="0"/>
              </a:rPr>
              <a:t>2</a:t>
            </a:r>
            <a:r>
              <a:rPr kumimoji="1" lang="ko-KR" altLang="en-US" sz="1200" dirty="0">
                <a:latin typeface="Samsung Sharp Sans" panose="02000503000000020004" pitchFamily="2" charset="0"/>
                <a:ea typeface="Pretendard" panose="02000503000000020004" pitchFamily="2" charset="-127"/>
                <a:cs typeface="Samsung Sharp Sans" panose="02000503000000020004" pitchFamily="2" charset="0"/>
              </a:rPr>
              <a:t>명</a:t>
            </a:r>
            <a:r>
              <a:rPr kumimoji="1" lang="en-US" altLang="ko-KR" sz="1200" dirty="0">
                <a:latin typeface="Samsung Sharp Sans" panose="02000503000000020004" pitchFamily="2" charset="0"/>
                <a:ea typeface="Samsung Sharp Sans" panose="02000503000000020004" pitchFamily="2" charset="0"/>
                <a:cs typeface="Samsung Sharp Sans" panose="02000503000000020004" pitchFamily="2" charset="0"/>
              </a:rPr>
              <a:t>/</a:t>
            </a:r>
            <a:r>
              <a:rPr kumimoji="1" lang="ko-KR" altLang="en-US" sz="1200" dirty="0">
                <a:latin typeface="Samsung Sharp Sans" panose="02000503000000020004" pitchFamily="2" charset="0"/>
                <a:ea typeface="Pretendard" panose="02000503000000020004" pitchFamily="2" charset="-127"/>
                <a:cs typeface="Samsung Sharp Sans" panose="02000503000000020004" pitchFamily="2" charset="0"/>
              </a:rPr>
              <a:t>프로젝트 기획</a:t>
            </a:r>
            <a:r>
              <a:rPr kumimoji="1" lang="en-US" altLang="ko-KR" sz="1200" dirty="0">
                <a:latin typeface="Samsung Sharp Sans" panose="02000503000000020004" pitchFamily="2" charset="0"/>
                <a:ea typeface="Samsung Sharp Sans" panose="02000503000000020004" pitchFamily="2" charset="0"/>
                <a:cs typeface="Samsung Sharp Sans" panose="02000503000000020004" pitchFamily="2" charset="0"/>
              </a:rPr>
              <a:t>,</a:t>
            </a:r>
            <a:r>
              <a:rPr kumimoji="1" lang="ko-KR" altLang="en-US" sz="1200" dirty="0">
                <a:latin typeface="Samsung Sharp Sans" panose="02000503000000020004" pitchFamily="2" charset="0"/>
                <a:ea typeface="Pretendard" panose="02000503000000020004" pitchFamily="2" charset="-127"/>
                <a:cs typeface="Samsung Sharp Sans" panose="02000503000000020004" pitchFamily="2" charset="0"/>
              </a:rPr>
              <a:t> 디자인</a:t>
            </a:r>
            <a:r>
              <a:rPr kumimoji="1" lang="en-US" altLang="ko-KR" sz="1200" dirty="0">
                <a:latin typeface="Samsung Sharp Sans" panose="02000503000000020004" pitchFamily="2" charset="0"/>
                <a:ea typeface="Samsung Sharp Sans" panose="02000503000000020004" pitchFamily="2" charset="0"/>
                <a:cs typeface="Samsung Sharp Sans" panose="02000503000000020004" pitchFamily="2" charset="0"/>
              </a:rPr>
              <a:t>/2024.03.~2024.04.</a:t>
            </a:r>
            <a:r>
              <a:rPr kumimoji="1" lang="ko-KR" altLang="en-US" sz="1200" dirty="0">
                <a:latin typeface="Samsung Sharp Sans" panose="02000503000000020004" pitchFamily="2" charset="0"/>
                <a:ea typeface="Pretendard" panose="02000503000000020004" pitchFamily="2" charset="-127"/>
                <a:cs typeface="Samsung Sharp Sans" panose="02000503000000020004" pitchFamily="2" charset="0"/>
              </a:rPr>
              <a:t> </a:t>
            </a:r>
            <a:endParaRPr kumimoji="1" lang="en-US" altLang="ko-KR" sz="1200" dirty="0">
              <a:latin typeface="Samsung Sharp Sans" panose="02000503000000020004" pitchFamily="2" charset="0"/>
              <a:ea typeface="Samsung Sharp Sans" panose="02000503000000020004" pitchFamily="2" charset="0"/>
              <a:cs typeface="Samsung Sharp Sans" panose="02000503000000020004" pitchFamily="2" charset="0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200" b="1" dirty="0">
                <a:solidFill>
                  <a:srgbClr val="0099B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성과</a:t>
            </a:r>
            <a:endParaRPr kumimoji="1" lang="en-US" altLang="ko-KR" sz="1200" b="1" dirty="0">
              <a:solidFill>
                <a:srgbClr val="0099B0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200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학부생들로부터</a:t>
            </a:r>
            <a:r>
              <a:rPr kumimoji="1" lang="ko-KR" altLang="en-US" sz="12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긍정적인 평가를 받음</a:t>
            </a:r>
            <a:endParaRPr kumimoji="1" lang="en-US" altLang="ko-KR" sz="12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2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서울 외 지역</a:t>
            </a:r>
            <a:r>
              <a:rPr kumimoji="1" lang="en-US" altLang="ko-KR" sz="12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</a:t>
            </a:r>
            <a:r>
              <a:rPr kumimoji="1" lang="ko-KR" altLang="en-US" sz="12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대전</a:t>
            </a:r>
            <a:r>
              <a:rPr kumimoji="1" lang="en-US" altLang="ko-KR" sz="12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kumimoji="1" lang="ko-KR" altLang="en-US" sz="12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인천</a:t>
            </a:r>
            <a:r>
              <a:rPr kumimoji="1" lang="en-US" altLang="ko-KR" sz="12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kumimoji="1" lang="ko-KR" altLang="en-US" sz="12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일산</a:t>
            </a:r>
            <a:r>
              <a:rPr kumimoji="1" lang="en-US" altLang="ko-KR" sz="12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</a:t>
            </a:r>
            <a:r>
              <a:rPr kumimoji="1" lang="ko-KR" altLang="en-US" sz="12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에서 서비스 요청</a:t>
            </a:r>
            <a:endParaRPr kumimoji="1" lang="en-US" altLang="ko-KR" sz="12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60291DD-4800-56FA-6BE5-7A77420219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668" y="2030085"/>
            <a:ext cx="4779726" cy="274865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53B7A7C-AB73-1715-51E9-AD29A3D983ED}"/>
              </a:ext>
            </a:extLst>
          </p:cNvPr>
          <p:cNvSpPr txBox="1"/>
          <p:nvPr/>
        </p:nvSpPr>
        <p:spPr>
          <a:xfrm>
            <a:off x="1551623" y="4838494"/>
            <a:ext cx="19543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100" dirty="0">
                <a:solidFill>
                  <a:schemeClr val="tx1"/>
                </a:solidFill>
                <a:latin typeface="+mj-ea"/>
                <a:ea typeface="+mj-ea"/>
                <a:cs typeface="Samsung Sharp Sans" panose="02000503000000020004" pitchFamily="2" charset="0"/>
              </a:rPr>
              <a:t>&lt;</a:t>
            </a:r>
            <a:r>
              <a:rPr kumimoji="1" lang="ko-KR" altLang="en-US" sz="1100" dirty="0">
                <a:solidFill>
                  <a:schemeClr val="tx1"/>
                </a:solidFill>
                <a:latin typeface="+mj-ea"/>
                <a:ea typeface="+mj-ea"/>
                <a:cs typeface="Samsung Sharp Sans" panose="02000503000000020004" pitchFamily="2" charset="0"/>
              </a:rPr>
              <a:t>카페 찾는 부엉이 </a:t>
            </a:r>
            <a:r>
              <a:rPr kumimoji="1" lang="ko-KR" altLang="en-US" sz="1100" dirty="0">
                <a:latin typeface="+mj-ea"/>
                <a:ea typeface="+mj-ea"/>
                <a:cs typeface="Samsung Sharp Sans" panose="02000503000000020004" pitchFamily="2" charset="0"/>
              </a:rPr>
              <a:t>서비스</a:t>
            </a:r>
            <a:r>
              <a:rPr kumimoji="1" lang="ko-KR" altLang="en-US" sz="1100" dirty="0">
                <a:solidFill>
                  <a:schemeClr val="tx1"/>
                </a:solidFill>
                <a:latin typeface="+mj-ea"/>
                <a:ea typeface="+mj-ea"/>
                <a:cs typeface="Samsung Sharp Sans" panose="02000503000000020004" pitchFamily="2" charset="0"/>
              </a:rPr>
              <a:t> 화면</a:t>
            </a:r>
            <a:r>
              <a:rPr kumimoji="1" lang="en-US" altLang="ko-KR" sz="1100" dirty="0">
                <a:solidFill>
                  <a:schemeClr val="tx1"/>
                </a:solidFill>
                <a:latin typeface="+mj-ea"/>
                <a:ea typeface="+mj-ea"/>
                <a:cs typeface="Samsung Sharp Sans" panose="02000503000000020004" pitchFamily="2" charset="0"/>
              </a:rPr>
              <a:t>&gt;</a:t>
            </a:r>
            <a:endParaRPr kumimoji="1" lang="ko-KR" altLang="en-US" sz="1100" dirty="0">
              <a:solidFill>
                <a:schemeClr val="tx1"/>
              </a:solidFill>
              <a:latin typeface="+mj-ea"/>
              <a:ea typeface="+mj-ea"/>
              <a:cs typeface="Samsung Sharp Sans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9146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F038E5-1D05-E21B-7E72-520C757E7F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30C4A4-2902-7551-1E27-4959EA5E8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b="1" dirty="0">
                <a:latin typeface="+mj-lt"/>
              </a:rPr>
              <a:t>Strength</a:t>
            </a:r>
            <a:endParaRPr kumimoji="1" lang="ko-KR" altLang="en-US" b="1" dirty="0"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0836A9-A38F-2C02-B6C4-EE46768F3905}"/>
              </a:ext>
            </a:extLst>
          </p:cNvPr>
          <p:cNvSpPr txBox="1"/>
          <p:nvPr/>
        </p:nvSpPr>
        <p:spPr>
          <a:xfrm>
            <a:off x="271668" y="94622"/>
            <a:ext cx="3143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3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6" name="바닥글 개체 틀 25">
            <a:extLst>
              <a:ext uri="{FF2B5EF4-FFF2-40B4-BE49-F238E27FC236}">
                <a16:creationId xmlns:a16="http://schemas.microsoft.com/office/drawing/2014/main" id="{1E3B7488-0714-26BA-4889-B659AC9E5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2024</a:t>
            </a:r>
            <a:r>
              <a:rPr lang="ko-KR" altLang="en-US" dirty="0"/>
              <a:t>년 </a:t>
            </a:r>
            <a:r>
              <a:rPr lang="en-US" altLang="ko-KR" dirty="0"/>
              <a:t>IDIS 1</a:t>
            </a:r>
            <a:r>
              <a:rPr lang="ko-KR" altLang="en-US" dirty="0"/>
              <a:t>차면접전형 자기소개 자료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98D093-6B88-C878-CE69-F6476B7F5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AF1AC-FA00-4486-9EAB-19D958940F13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18AF4C8-9599-F38C-E2D8-2DB84E960781}"/>
              </a:ext>
            </a:extLst>
          </p:cNvPr>
          <p:cNvSpPr txBox="1"/>
          <p:nvPr/>
        </p:nvSpPr>
        <p:spPr>
          <a:xfrm>
            <a:off x="271668" y="83469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ko-KR" altLang="en-US" sz="1800" dirty="0"/>
              <a:t>상품 기획자로서 강점</a:t>
            </a:r>
            <a:endParaRPr kumimoji="1" lang="en-US" altLang="ko-KR" sz="1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FAFFD6-F87D-0269-C336-80FBAE4C7367}"/>
              </a:ext>
            </a:extLst>
          </p:cNvPr>
          <p:cNvSpPr txBox="1"/>
          <p:nvPr/>
        </p:nvSpPr>
        <p:spPr>
          <a:xfrm>
            <a:off x="171656" y="1454078"/>
            <a:ext cx="418727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spcAft>
                <a:spcPts val="800"/>
              </a:spcAft>
            </a:pPr>
            <a:r>
              <a:rPr lang="ko-KR" altLang="en-US" sz="2000" b="1" kern="100" dirty="0">
                <a:latin typeface="Samsung Sharp Sans" panose="02000503000000020004" pitchFamily="2" charset="0"/>
                <a:ea typeface="Pretendard" panose="02000503000000020004" pitchFamily="2" charset="-127"/>
                <a:cs typeface="Samsung Sharp Sans" panose="02000503000000020004" pitchFamily="2" charset="0"/>
              </a:rPr>
              <a:t>지나칠 수 있는 불편함을 기회로</a:t>
            </a:r>
            <a:endParaRPr lang="ko-KR" altLang="en-US" sz="1400" b="1" kern="100" dirty="0">
              <a:latin typeface="Samsung Sharp Sans" panose="02000503000000020004" pitchFamily="2" charset="0"/>
              <a:ea typeface="Pretendard" panose="02000503000000020004" pitchFamily="2" charset="-127"/>
              <a:cs typeface="Samsung Sharp Sans" panose="02000503000000020004" pitchFamily="2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82257BD-CD9C-6A91-3B14-4C7FF9AC8181}"/>
              </a:ext>
            </a:extLst>
          </p:cNvPr>
          <p:cNvSpPr/>
          <p:nvPr/>
        </p:nvSpPr>
        <p:spPr>
          <a:xfrm>
            <a:off x="1165793" y="1865506"/>
            <a:ext cx="345047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>
                <a:solidFill>
                  <a:srgbClr val="314355"/>
                </a:solidFill>
                <a:latin typeface="+mn-ea"/>
                <a:cs typeface="Samsung Sharp Sans" panose="02000503000000020004" pitchFamily="2" charset="0"/>
              </a:rPr>
              <a:t>일상속의 문제를 기회로</a:t>
            </a:r>
            <a:endParaRPr lang="en-US" altLang="ko-KR" sz="1200" b="1" dirty="0">
              <a:solidFill>
                <a:srgbClr val="314355"/>
              </a:solidFill>
              <a:latin typeface="+mn-ea"/>
              <a:cs typeface="Samsung Sharp Sans" panose="02000503000000020004" pitchFamily="2" charset="0"/>
            </a:endParaRPr>
          </a:p>
          <a:p>
            <a:endParaRPr lang="en-US" altLang="ko-KR" sz="1200" dirty="0">
              <a:latin typeface="+mn-ea"/>
              <a:cs typeface="Samsung Sharp Sans" panose="02000503000000020004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  <a:cs typeface="Samsung Sharp Sans" panose="02000503000000020004" pitchFamily="2" charset="0"/>
              </a:rPr>
              <a:t>새로운 아이템 아이디어 창출</a:t>
            </a:r>
            <a:endParaRPr lang="en-US" altLang="ko-KR" sz="1200" dirty="0">
              <a:latin typeface="+mn-ea"/>
              <a:cs typeface="Samsung Sharp Sans" panose="02000503000000020004" pitchFamily="2" charset="0"/>
            </a:endParaRPr>
          </a:p>
          <a:p>
            <a:pPr marL="171450" indent="-171450">
              <a:buFontTx/>
              <a:buChar char="-"/>
            </a:pPr>
            <a:endParaRPr lang="ko-KR" altLang="en-US" sz="1200" dirty="0">
              <a:latin typeface="+mn-ea"/>
              <a:cs typeface="Samsung Sharp Sans" panose="02000503000000020004" pitchFamily="2" charset="0"/>
            </a:endParaRPr>
          </a:p>
        </p:txBody>
      </p:sp>
      <p:pic>
        <p:nvPicPr>
          <p:cNvPr id="12" name="그래픽 11" descr="전구">
            <a:extLst>
              <a:ext uri="{FF2B5EF4-FFF2-40B4-BE49-F238E27FC236}">
                <a16:creationId xmlns:a16="http://schemas.microsoft.com/office/drawing/2014/main" id="{AF9EEE95-3D0F-54BD-7370-F5797BE671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1678718"/>
            <a:ext cx="1397215" cy="139721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790A967-8D19-A899-AA84-F22409B48373}"/>
              </a:ext>
            </a:extLst>
          </p:cNvPr>
          <p:cNvSpPr txBox="1"/>
          <p:nvPr/>
        </p:nvSpPr>
        <p:spPr>
          <a:xfrm>
            <a:off x="171656" y="4017428"/>
            <a:ext cx="20345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spcAft>
                <a:spcPts val="800"/>
              </a:spcAft>
            </a:pPr>
            <a:r>
              <a:rPr lang="ko-KR" altLang="ko-KR" sz="2000" b="1" kern="100" dirty="0">
                <a:latin typeface="Samsung Sharp Sans" panose="02000503000000020004" pitchFamily="2" charset="0"/>
                <a:ea typeface="Pretendard" panose="02000503000000020004" pitchFamily="2" charset="-127"/>
                <a:cs typeface="Samsung Sharp Sans" panose="02000503000000020004" pitchFamily="2" charset="0"/>
              </a:rPr>
              <a:t>협업과 리더십</a:t>
            </a:r>
            <a:r>
              <a:rPr lang="en-US" altLang="ko-KR" sz="2000" b="1" kern="100" dirty="0">
                <a:latin typeface="Samsung Sharp Sans" panose="02000503000000020004" pitchFamily="2" charset="0"/>
                <a:ea typeface="Samsung Sharp Sans" panose="02000503000000020004" pitchFamily="2" charset="0"/>
                <a:cs typeface="Samsung Sharp Sans" panose="02000503000000020004" pitchFamily="2" charset="0"/>
              </a:rPr>
              <a:t> </a:t>
            </a:r>
            <a:endParaRPr lang="ko-KR" altLang="en-US" sz="1400" b="1" kern="100" dirty="0">
              <a:latin typeface="Samsung Sharp Sans" panose="02000503000000020004" pitchFamily="2" charset="0"/>
              <a:ea typeface="Pretendard" panose="02000503000000020004" pitchFamily="2" charset="-127"/>
              <a:cs typeface="Samsung Sharp Sans" panose="02000503000000020004" pitchFamily="2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DB14E36-95C3-BEFF-D6D7-8E3D8F5C5E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1656" y="4453442"/>
            <a:ext cx="1464881" cy="1464881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D1849ACE-B40A-54A0-78DA-EFDA312FF1A4}"/>
              </a:ext>
            </a:extLst>
          </p:cNvPr>
          <p:cNvSpPr/>
          <p:nvPr/>
        </p:nvSpPr>
        <p:spPr>
          <a:xfrm>
            <a:off x="1636537" y="4417538"/>
            <a:ext cx="558988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 err="1">
                <a:solidFill>
                  <a:srgbClr val="314355"/>
                </a:solidFill>
                <a:latin typeface="Samsung Sharp Sans" panose="02000503000000020004" pitchFamily="2" charset="0"/>
                <a:ea typeface="Pretendard" panose="02000503000000020004" pitchFamily="2" charset="-127"/>
                <a:cs typeface="Samsung Sharp Sans" panose="02000503000000020004" pitchFamily="2" charset="0"/>
              </a:rPr>
              <a:t>반려견</a:t>
            </a:r>
            <a:r>
              <a:rPr lang="ko-KR" altLang="en-US" sz="1200" b="1" dirty="0">
                <a:solidFill>
                  <a:srgbClr val="314355"/>
                </a:solidFill>
                <a:latin typeface="Samsung Sharp Sans" panose="02000503000000020004" pitchFamily="2" charset="0"/>
                <a:ea typeface="Pretendard" panose="02000503000000020004" pitchFamily="2" charset="-127"/>
                <a:cs typeface="Samsung Sharp Sans" panose="02000503000000020004" pitchFamily="2" charset="0"/>
              </a:rPr>
              <a:t> 건강 </a:t>
            </a:r>
            <a:r>
              <a:rPr lang="en-US" altLang="ko-KR" sz="1200" b="1" dirty="0">
                <a:solidFill>
                  <a:srgbClr val="314355"/>
                </a:solidFill>
                <a:latin typeface="Samsung Sharp Sans" panose="02000503000000020004" pitchFamily="2" charset="0"/>
                <a:ea typeface="Samsung Sharp Sans" panose="02000503000000020004" pitchFamily="2" charset="0"/>
                <a:cs typeface="Samsung Sharp Sans" panose="02000503000000020004" pitchFamily="2" charset="0"/>
              </a:rPr>
              <a:t>AI </a:t>
            </a:r>
            <a:r>
              <a:rPr lang="ko-KR" altLang="en-US" sz="1200" b="1" dirty="0">
                <a:solidFill>
                  <a:srgbClr val="314355"/>
                </a:solidFill>
                <a:latin typeface="Samsung Sharp Sans" panose="02000503000000020004" pitchFamily="2" charset="0"/>
                <a:ea typeface="Pretendard" panose="02000503000000020004" pitchFamily="2" charset="-127"/>
                <a:cs typeface="Samsung Sharp Sans" panose="02000503000000020004" pitchFamily="2" charset="0"/>
              </a:rPr>
              <a:t>프로젝트 </a:t>
            </a:r>
            <a:r>
              <a:rPr lang="en-US" altLang="ko-KR" sz="1200" b="1" dirty="0">
                <a:solidFill>
                  <a:srgbClr val="314355"/>
                </a:solidFill>
                <a:latin typeface="Samsung Sharp Sans" panose="02000503000000020004" pitchFamily="2" charset="0"/>
                <a:ea typeface="Samsung Sharp Sans" panose="02000503000000020004" pitchFamily="2" charset="0"/>
                <a:cs typeface="Samsung Sharp Sans" panose="02000503000000020004" pitchFamily="2" charset="0"/>
              </a:rPr>
              <a:t>– </a:t>
            </a:r>
            <a:r>
              <a:rPr lang="ko-KR" altLang="en-US" sz="1200" b="1" dirty="0">
                <a:solidFill>
                  <a:srgbClr val="314355"/>
                </a:solidFill>
                <a:latin typeface="Samsung Sharp Sans" panose="02000503000000020004" pitchFamily="2" charset="0"/>
                <a:ea typeface="Pretendard" panose="02000503000000020004" pitchFamily="2" charset="-127"/>
                <a:cs typeface="Samsung Sharp Sans" panose="02000503000000020004" pitchFamily="2" charset="0"/>
              </a:rPr>
              <a:t>팀 리더 역할</a:t>
            </a:r>
            <a:endParaRPr lang="en-US" altLang="ko-KR" sz="1200" b="1" dirty="0">
              <a:solidFill>
                <a:srgbClr val="314355"/>
              </a:solidFill>
              <a:latin typeface="Samsung Sharp Sans" panose="02000503000000020004" pitchFamily="2" charset="0"/>
              <a:ea typeface="Samsung Sharp Sans" panose="02000503000000020004" pitchFamily="2" charset="0"/>
              <a:cs typeface="Samsung Sharp Sans" panose="02000503000000020004" pitchFamily="2" charset="0"/>
            </a:endParaRPr>
          </a:p>
          <a:p>
            <a:endParaRPr lang="en-US" altLang="ko-KR" sz="1200" dirty="0">
              <a:latin typeface="Samsung Sharp Sans" panose="02000503000000020004" pitchFamily="2" charset="0"/>
              <a:ea typeface="Samsung Sharp Sans" panose="02000503000000020004" pitchFamily="2" charset="0"/>
              <a:cs typeface="Samsung Sharp Sans" panose="02000503000000020004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+mn-ea"/>
                <a:cs typeface="Samsung Sharp Sans" panose="02000503000000020004" pitchFamily="2" charset="0"/>
              </a:rPr>
              <a:t>R&amp;R</a:t>
            </a:r>
            <a:r>
              <a:rPr lang="ko-KR" altLang="en-US" sz="1200" dirty="0">
                <a:latin typeface="+mn-ea"/>
                <a:cs typeface="Samsung Sharp Sans" panose="02000503000000020004" pitchFamily="2" charset="0"/>
              </a:rPr>
              <a:t> 및 일일 스크럼을 통해 효율적인 진행 관리</a:t>
            </a:r>
            <a:endParaRPr lang="en-US" altLang="ko-KR" sz="1200" dirty="0">
              <a:latin typeface="+mn-ea"/>
              <a:cs typeface="Samsung Sharp Sans" panose="02000503000000020004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  <a:cs typeface="Samsung Sharp Sans" panose="02000503000000020004" pitchFamily="2" charset="0"/>
              </a:rPr>
              <a:t>팀원 간 공동 목표 설정을 위한 소통 강화</a:t>
            </a:r>
            <a:endParaRPr lang="en-US" altLang="ko-KR" sz="1200" dirty="0">
              <a:latin typeface="+mn-ea"/>
              <a:cs typeface="Samsung Sharp Sans" panose="02000503000000020004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+mn-ea"/>
                <a:cs typeface="Samsung Sharp Sans" panose="02000503000000020004" pitchFamily="2" charset="0"/>
              </a:rPr>
              <a:t>CV </a:t>
            </a:r>
            <a:r>
              <a:rPr lang="ko-KR" altLang="en-US" sz="1200" dirty="0">
                <a:latin typeface="+mn-ea"/>
                <a:cs typeface="Samsung Sharp Sans" panose="02000503000000020004" pitchFamily="2" charset="0"/>
              </a:rPr>
              <a:t>모듈과 </a:t>
            </a:r>
            <a:r>
              <a:rPr lang="ko-KR" altLang="en-US" sz="1200" dirty="0" err="1">
                <a:latin typeface="+mn-ea"/>
                <a:cs typeface="Samsung Sharp Sans" panose="02000503000000020004" pitchFamily="2" charset="0"/>
              </a:rPr>
              <a:t>챗봇</a:t>
            </a:r>
            <a:r>
              <a:rPr lang="ko-KR" altLang="en-US" sz="1200" dirty="0">
                <a:latin typeface="+mn-ea"/>
                <a:cs typeface="Samsung Sharp Sans" panose="02000503000000020004" pitchFamily="2" charset="0"/>
              </a:rPr>
              <a:t> 모듈 개발을 분업하여 높은 생산성 달성</a:t>
            </a:r>
            <a:endParaRPr lang="en-US" altLang="ko-KR" sz="1200" dirty="0">
              <a:latin typeface="+mn-ea"/>
              <a:cs typeface="Samsung Sharp Sans" panose="02000503000000020004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+mn-ea"/>
                <a:cs typeface="Samsung Sharp Sans" panose="02000503000000020004" pitchFamily="2" charset="0"/>
              </a:rPr>
              <a:t>Slack, </a:t>
            </a:r>
            <a:r>
              <a:rPr lang="en-US" altLang="ko-KR" sz="1200" dirty="0" err="1">
                <a:latin typeface="+mn-ea"/>
                <a:cs typeface="Samsung Sharp Sans" panose="02000503000000020004" pitchFamily="2" charset="0"/>
              </a:rPr>
              <a:t>Figma</a:t>
            </a:r>
            <a:r>
              <a:rPr lang="ko-KR" altLang="en-US" sz="1200" dirty="0">
                <a:latin typeface="+mn-ea"/>
                <a:cs typeface="Samsung Sharp Sans" panose="02000503000000020004" pitchFamily="2" charset="0"/>
              </a:rPr>
              <a:t> 등 최신 협업 도구를 활용해 개발 과정을 체계적으로 문서화</a:t>
            </a:r>
            <a:endParaRPr lang="en-US" altLang="ko-KR" sz="1200" dirty="0">
              <a:latin typeface="+mn-ea"/>
              <a:cs typeface="Samsung Sharp Sans" panose="02000503000000020004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  <a:cs typeface="Samsung Sharp Sans" panose="02000503000000020004" pitchFamily="2" charset="0"/>
              </a:rPr>
              <a:t>주간 미팅을 통해 진행 상황 모니터링 및 인원의 적절한 재배치 수행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9D1FF5-555B-82E0-A1CD-07AA740DED5A}"/>
              </a:ext>
            </a:extLst>
          </p:cNvPr>
          <p:cNvSpPr txBox="1"/>
          <p:nvPr/>
        </p:nvSpPr>
        <p:spPr>
          <a:xfrm>
            <a:off x="4438032" y="1518280"/>
            <a:ext cx="582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b="1" dirty="0"/>
              <a:t>문제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326BF2-3F8E-9AE5-C32F-D7135E210BA6}"/>
              </a:ext>
            </a:extLst>
          </p:cNvPr>
          <p:cNvSpPr txBox="1"/>
          <p:nvPr/>
        </p:nvSpPr>
        <p:spPr>
          <a:xfrm>
            <a:off x="7460275" y="1518280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b="1" dirty="0"/>
              <a:t>해결 방안</a:t>
            </a:r>
          </a:p>
        </p:txBody>
      </p:sp>
      <p:sp>
        <p:nvSpPr>
          <p:cNvPr id="13" name="오른쪽 화살표[R] 12">
            <a:extLst>
              <a:ext uri="{FF2B5EF4-FFF2-40B4-BE49-F238E27FC236}">
                <a16:creationId xmlns:a16="http://schemas.microsoft.com/office/drawing/2014/main" id="{1F769922-B88F-B92B-D5DF-45DAD0A0C871}"/>
              </a:ext>
            </a:extLst>
          </p:cNvPr>
          <p:cNvSpPr/>
          <p:nvPr/>
        </p:nvSpPr>
        <p:spPr>
          <a:xfrm>
            <a:off x="5984588" y="1951421"/>
            <a:ext cx="786175" cy="484632"/>
          </a:xfrm>
          <a:prstGeom prst="rightArrow">
            <a:avLst/>
          </a:prstGeom>
          <a:solidFill>
            <a:srgbClr val="C9CAC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/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C1E55866-E98F-01A4-6D35-8D5A038FCFA0}"/>
              </a:ext>
            </a:extLst>
          </p:cNvPr>
          <p:cNvSpPr/>
          <p:nvPr/>
        </p:nvSpPr>
        <p:spPr>
          <a:xfrm>
            <a:off x="3664851" y="1893408"/>
            <a:ext cx="2128575" cy="695324"/>
          </a:xfrm>
          <a:prstGeom prst="roundRect">
            <a:avLst/>
          </a:prstGeom>
          <a:solidFill>
            <a:srgbClr val="31445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/>
              <a:t>시험기간 자리 찾기 어려움</a:t>
            </a:r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66A0076C-3725-026F-110D-57013CCA6171}"/>
              </a:ext>
            </a:extLst>
          </p:cNvPr>
          <p:cNvSpPr/>
          <p:nvPr/>
        </p:nvSpPr>
        <p:spPr>
          <a:xfrm>
            <a:off x="6913919" y="1887612"/>
            <a:ext cx="2128575" cy="695324"/>
          </a:xfrm>
          <a:prstGeom prst="roundRect">
            <a:avLst/>
          </a:prstGeom>
          <a:solidFill>
            <a:srgbClr val="0099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bg1"/>
                </a:solidFill>
              </a:rPr>
              <a:t>내 위치 주변 카페 추천</a:t>
            </a:r>
          </a:p>
        </p:txBody>
      </p:sp>
      <p:sp>
        <p:nvSpPr>
          <p:cNvPr id="16" name="오른쪽 화살표[R] 15">
            <a:extLst>
              <a:ext uri="{FF2B5EF4-FFF2-40B4-BE49-F238E27FC236}">
                <a16:creationId xmlns:a16="http://schemas.microsoft.com/office/drawing/2014/main" id="{057AFFEA-89C7-41B3-D82A-C94E42DBAF71}"/>
              </a:ext>
            </a:extLst>
          </p:cNvPr>
          <p:cNvSpPr/>
          <p:nvPr/>
        </p:nvSpPr>
        <p:spPr>
          <a:xfrm>
            <a:off x="5984588" y="2679592"/>
            <a:ext cx="786175" cy="484632"/>
          </a:xfrm>
          <a:prstGeom prst="rightArrow">
            <a:avLst/>
          </a:prstGeom>
          <a:solidFill>
            <a:srgbClr val="C9CAC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/>
          </a:p>
        </p:txBody>
      </p:sp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id="{7D73CD23-0784-4042-CD93-914EEB113C4F}"/>
              </a:ext>
            </a:extLst>
          </p:cNvPr>
          <p:cNvSpPr/>
          <p:nvPr/>
        </p:nvSpPr>
        <p:spPr>
          <a:xfrm>
            <a:off x="3664851" y="2621579"/>
            <a:ext cx="2128575" cy="695324"/>
          </a:xfrm>
          <a:prstGeom prst="roundRect">
            <a:avLst/>
          </a:prstGeom>
          <a:solidFill>
            <a:srgbClr val="31445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/>
              <a:t>필수 시설 찾기 어려움</a:t>
            </a:r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CFF18217-05F6-5120-B48D-CBBFFDC9D19B}"/>
              </a:ext>
            </a:extLst>
          </p:cNvPr>
          <p:cNvSpPr/>
          <p:nvPr/>
        </p:nvSpPr>
        <p:spPr>
          <a:xfrm>
            <a:off x="6913919" y="2615783"/>
            <a:ext cx="2128575" cy="695324"/>
          </a:xfrm>
          <a:prstGeom prst="roundRect">
            <a:avLst/>
          </a:prstGeom>
          <a:solidFill>
            <a:srgbClr val="0099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bg1"/>
                </a:solidFill>
              </a:rPr>
              <a:t>내 위치 주변 필수 시설 추천</a:t>
            </a:r>
          </a:p>
        </p:txBody>
      </p:sp>
      <p:sp>
        <p:nvSpPr>
          <p:cNvPr id="20" name="오른쪽 화살표[R] 19">
            <a:extLst>
              <a:ext uri="{FF2B5EF4-FFF2-40B4-BE49-F238E27FC236}">
                <a16:creationId xmlns:a16="http://schemas.microsoft.com/office/drawing/2014/main" id="{8477F7E3-4502-70A6-BBD7-AC4433BD0DF7}"/>
              </a:ext>
            </a:extLst>
          </p:cNvPr>
          <p:cNvSpPr/>
          <p:nvPr/>
        </p:nvSpPr>
        <p:spPr>
          <a:xfrm>
            <a:off x="5984588" y="3407764"/>
            <a:ext cx="786175" cy="484632"/>
          </a:xfrm>
          <a:prstGeom prst="rightArrow">
            <a:avLst/>
          </a:prstGeom>
          <a:solidFill>
            <a:srgbClr val="C9CAC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/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A741E0DC-F53B-FD03-F526-C24203381C03}"/>
              </a:ext>
            </a:extLst>
          </p:cNvPr>
          <p:cNvSpPr/>
          <p:nvPr/>
        </p:nvSpPr>
        <p:spPr>
          <a:xfrm>
            <a:off x="3664851" y="3349751"/>
            <a:ext cx="2128575" cy="695324"/>
          </a:xfrm>
          <a:prstGeom prst="roundRect">
            <a:avLst/>
          </a:prstGeom>
          <a:solidFill>
            <a:srgbClr val="31445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/>
              <a:t>강아지의 건강 상태 확인 어려움</a:t>
            </a:r>
          </a:p>
        </p:txBody>
      </p:sp>
      <p:sp>
        <p:nvSpPr>
          <p:cNvPr id="22" name="모서리가 둥근 직사각형 21">
            <a:extLst>
              <a:ext uri="{FF2B5EF4-FFF2-40B4-BE49-F238E27FC236}">
                <a16:creationId xmlns:a16="http://schemas.microsoft.com/office/drawing/2014/main" id="{500C8337-75F5-F614-3ACF-E0C5F2D973D4}"/>
              </a:ext>
            </a:extLst>
          </p:cNvPr>
          <p:cNvSpPr/>
          <p:nvPr/>
        </p:nvSpPr>
        <p:spPr>
          <a:xfrm>
            <a:off x="6913919" y="3343955"/>
            <a:ext cx="2128575" cy="695324"/>
          </a:xfrm>
          <a:prstGeom prst="roundRect">
            <a:avLst/>
          </a:prstGeom>
          <a:solidFill>
            <a:srgbClr val="0099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bg1"/>
                </a:solidFill>
              </a:rPr>
              <a:t>대변 분석 기반 건강 도우미</a:t>
            </a:r>
          </a:p>
        </p:txBody>
      </p:sp>
    </p:spTree>
    <p:extLst>
      <p:ext uri="{BB962C8B-B14F-4D97-AF65-F5344CB8AC3E}">
        <p14:creationId xmlns:p14="http://schemas.microsoft.com/office/powerpoint/2010/main" val="1679029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E25F48-6182-44AB-2DE6-D9B1759E5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+mj-lt"/>
              </a:rPr>
              <a:t>Pros &amp; Cons</a:t>
            </a:r>
            <a:endParaRPr lang="ko-KR" altLang="en-US" b="1" dirty="0">
              <a:latin typeface="+mj-lt"/>
            </a:endParaRPr>
          </a:p>
        </p:txBody>
      </p:sp>
      <p:graphicFrame>
        <p:nvGraphicFramePr>
          <p:cNvPr id="7" name="내용 개체 틀 2">
            <a:extLst>
              <a:ext uri="{FF2B5EF4-FFF2-40B4-BE49-F238E27FC236}">
                <a16:creationId xmlns:a16="http://schemas.microsoft.com/office/drawing/2014/main" id="{EC24A86E-2DD9-13CF-5475-1B4F45A7B8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7830131"/>
              </p:ext>
            </p:extLst>
          </p:nvPr>
        </p:nvGraphicFramePr>
        <p:xfrm>
          <a:off x="628650" y="1321483"/>
          <a:ext cx="7886700" cy="4855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53A4F50-4820-E07E-3028-AFA33112F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2024</a:t>
            </a:r>
            <a:r>
              <a:rPr lang="ko-KR" altLang="en-US"/>
              <a:t>년 </a:t>
            </a:r>
            <a:r>
              <a:rPr lang="en-US" altLang="ko-KR"/>
              <a:t>IDIS 1</a:t>
            </a:r>
            <a:r>
              <a:rPr lang="ko-KR" altLang="en-US"/>
              <a:t>차면접전형 자기소개 자료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208518D-9323-2E05-F410-8794270CD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AF1AC-FA00-4486-9EAB-19D958940F13}" type="slidenum">
              <a:rPr lang="ko-KR" altLang="en-US" smtClean="0"/>
              <a:t>6</a:t>
            </a:fld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1C2812-E117-BDF4-F94F-5C9203448BCB}"/>
              </a:ext>
            </a:extLst>
          </p:cNvPr>
          <p:cNvSpPr txBox="1"/>
          <p:nvPr/>
        </p:nvSpPr>
        <p:spPr>
          <a:xfrm>
            <a:off x="271668" y="83469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ko-KR" altLang="en-US" sz="1800" dirty="0"/>
              <a:t>상품 기획자로서 장점과 단점</a:t>
            </a:r>
            <a:endParaRPr kumimoji="1" lang="en-US" altLang="ko-KR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D90680-37DC-3EBC-CE7E-CC6A2A689387}"/>
              </a:ext>
            </a:extLst>
          </p:cNvPr>
          <p:cNvSpPr txBox="1"/>
          <p:nvPr/>
        </p:nvSpPr>
        <p:spPr>
          <a:xfrm>
            <a:off x="271668" y="94622"/>
            <a:ext cx="3143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600" b="1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36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68517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9AAD9D-E0AC-9895-DE51-D248F586A2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E63797-A0B5-5DF0-B8D0-22CEA90E1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sz="2400" b="1" dirty="0">
                <a:latin typeface="+mj-lt"/>
              </a:rPr>
              <a:t>Joining After IDIS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EE57CD-C080-BE2A-32BB-859D0EA080FE}"/>
              </a:ext>
            </a:extLst>
          </p:cNvPr>
          <p:cNvSpPr txBox="1"/>
          <p:nvPr/>
        </p:nvSpPr>
        <p:spPr>
          <a:xfrm>
            <a:off x="271668" y="94622"/>
            <a:ext cx="3143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latin typeface="+mn-ea"/>
              </a:rPr>
              <a:t>4</a:t>
            </a:r>
            <a:endParaRPr lang="ko-KR" altLang="en-US" sz="3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4" name="바닥글 개체 틀 13">
            <a:extLst>
              <a:ext uri="{FF2B5EF4-FFF2-40B4-BE49-F238E27FC236}">
                <a16:creationId xmlns:a16="http://schemas.microsoft.com/office/drawing/2014/main" id="{58AB8F1C-D731-5AD2-AF8A-8BD3025D4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2024</a:t>
            </a:r>
            <a:r>
              <a:rPr lang="ko-KR" altLang="en-US"/>
              <a:t>년 </a:t>
            </a:r>
            <a:r>
              <a:rPr lang="en-US" altLang="ko-KR"/>
              <a:t>IDIS 1</a:t>
            </a:r>
            <a:r>
              <a:rPr lang="ko-KR" altLang="en-US"/>
              <a:t>차면접전형 자기소개 자료</a:t>
            </a:r>
            <a:endParaRPr lang="ko-KR" altLang="en-US" dirty="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B0030518-290A-5499-AC37-EE6A09E16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AF1AC-FA00-4486-9EAB-19D958940F13}" type="slidenum">
              <a:rPr lang="ko-KR" altLang="en-US" smtClean="0"/>
              <a:t>7</a:t>
            </a:fld>
            <a:endParaRPr lang="ko-KR" altLang="en-US" dirty="0"/>
          </a:p>
        </p:txBody>
      </p:sp>
      <p:pic>
        <p:nvPicPr>
          <p:cNvPr id="18" name="그림 17" descr="어둠, 스크린샷, 픽셀이(가) 표시된 사진&#10;&#10;자동 생성된 설명">
            <a:extLst>
              <a:ext uri="{FF2B5EF4-FFF2-40B4-BE49-F238E27FC236}">
                <a16:creationId xmlns:a16="http://schemas.microsoft.com/office/drawing/2014/main" id="{0E47E571-0C80-B518-CE35-5CC6B83A6A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37" t="22950" r="22695" b="18127"/>
          <a:stretch/>
        </p:blipFill>
        <p:spPr>
          <a:xfrm>
            <a:off x="5992892" y="3452648"/>
            <a:ext cx="2383123" cy="1691322"/>
          </a:xfrm>
          <a:prstGeom prst="rect">
            <a:avLst/>
          </a:prstGeom>
        </p:spPr>
      </p:pic>
      <p:pic>
        <p:nvPicPr>
          <p:cNvPr id="22" name="그림 21" descr="그래픽, 스크린샷, 그래픽 디자인, 블루이(가) 표시된 사진&#10;&#10;자동 생성된 설명">
            <a:extLst>
              <a:ext uri="{FF2B5EF4-FFF2-40B4-BE49-F238E27FC236}">
                <a16:creationId xmlns:a16="http://schemas.microsoft.com/office/drawing/2014/main" id="{382E14C3-0A38-9160-9731-0694ADB5A1D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818" y="1815465"/>
            <a:ext cx="5536575" cy="504253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62FED786-EEB3-ABBE-0A1B-06E8D51AD5F9}"/>
              </a:ext>
            </a:extLst>
          </p:cNvPr>
          <p:cNvSpPr txBox="1"/>
          <p:nvPr/>
        </p:nvSpPr>
        <p:spPr>
          <a:xfrm>
            <a:off x="5121891" y="2778471"/>
            <a:ext cx="406919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>
                <a:latin typeface="+mn-ea"/>
              </a:rPr>
              <a:t>고객 </a:t>
            </a:r>
            <a:r>
              <a:rPr lang="ko-KR" altLang="en-US" b="1" dirty="0">
                <a:latin typeface="+mn-ea"/>
              </a:rPr>
              <a:t>니즈를 기반</a:t>
            </a:r>
            <a:r>
              <a:rPr lang="ko-KR" altLang="en-US" dirty="0">
                <a:latin typeface="+mn-ea"/>
              </a:rPr>
              <a:t>으로</a:t>
            </a:r>
            <a:endParaRPr lang="en-US" altLang="ko-KR" dirty="0">
              <a:latin typeface="+mn-ea"/>
            </a:endParaRPr>
          </a:p>
          <a:p>
            <a:pPr algn="ct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b="1" dirty="0">
                <a:latin typeface="+mn-ea"/>
              </a:rPr>
              <a:t>고객 경험 향상에 기여</a:t>
            </a:r>
            <a:r>
              <a:rPr lang="ko-KR" altLang="en-US" dirty="0">
                <a:latin typeface="+mn-ea"/>
              </a:rPr>
              <a:t>하여</a:t>
            </a:r>
            <a:endParaRPr lang="en-US" altLang="ko-KR" dirty="0">
              <a:latin typeface="+mn-ea"/>
            </a:endParaRPr>
          </a:p>
          <a:p>
            <a:pPr algn="ct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b="1" dirty="0">
                <a:solidFill>
                  <a:srgbClr val="0099B0"/>
                </a:solidFill>
                <a:latin typeface="+mn-ea"/>
              </a:rPr>
              <a:t>AI </a:t>
            </a:r>
            <a:r>
              <a:rPr lang="ko-KR" altLang="en-US" b="1" dirty="0">
                <a:solidFill>
                  <a:srgbClr val="0099B0"/>
                </a:solidFill>
                <a:latin typeface="+mn-ea"/>
              </a:rPr>
              <a:t>전환</a:t>
            </a:r>
            <a:r>
              <a:rPr lang="en-US" altLang="ko-KR" b="1" dirty="0">
                <a:solidFill>
                  <a:srgbClr val="0099B0"/>
                </a:solidFill>
                <a:latin typeface="+mn-ea"/>
              </a:rPr>
              <a:t>(AX) </a:t>
            </a:r>
            <a:r>
              <a:rPr lang="ko-KR" altLang="en-US" b="1" dirty="0">
                <a:solidFill>
                  <a:srgbClr val="0099B0"/>
                </a:solidFill>
                <a:latin typeface="+mn-ea"/>
              </a:rPr>
              <a:t>시대를 선도하는 기획자</a:t>
            </a:r>
            <a:endParaRPr kumimoji="1" lang="ko-KR" altLang="en-US" dirty="0">
              <a:latin typeface="+mn-ea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9B43D2F7-DE80-E393-F0E1-1DD4A0718A81}"/>
              </a:ext>
            </a:extLst>
          </p:cNvPr>
          <p:cNvSpPr/>
          <p:nvPr/>
        </p:nvSpPr>
        <p:spPr>
          <a:xfrm>
            <a:off x="3061199" y="4283559"/>
            <a:ext cx="586429" cy="586429"/>
          </a:xfrm>
          <a:prstGeom prst="ellipse">
            <a:avLst/>
          </a:prstGeom>
          <a:solidFill>
            <a:srgbClr val="314456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>
              <a:solidFill>
                <a:prstClr val="white"/>
              </a:solidFill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A16B2B71-217E-FDE7-F4AA-DC8B92406DD7}"/>
              </a:ext>
            </a:extLst>
          </p:cNvPr>
          <p:cNvSpPr/>
          <p:nvPr/>
        </p:nvSpPr>
        <p:spPr>
          <a:xfrm>
            <a:off x="1852864" y="4854262"/>
            <a:ext cx="812183" cy="812183"/>
          </a:xfrm>
          <a:prstGeom prst="ellipse">
            <a:avLst/>
          </a:prstGeom>
          <a:solidFill>
            <a:srgbClr val="314456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>
              <a:solidFill>
                <a:prstClr val="white"/>
              </a:solidFill>
            </a:endParaRPr>
          </a:p>
        </p:txBody>
      </p:sp>
      <p:pic>
        <p:nvPicPr>
          <p:cNvPr id="33" name="그림 32" descr="텍스트, 로고, 엠블럼, 등록 상표이(가) 표시된 사진&#10;&#10;자동 생성된 설명">
            <a:extLst>
              <a:ext uri="{FF2B5EF4-FFF2-40B4-BE49-F238E27FC236}">
                <a16:creationId xmlns:a16="http://schemas.microsoft.com/office/drawing/2014/main" id="{444533FD-0522-1CD2-E796-C3C1BDA61C5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826" t="24720" r="32637" b="25975"/>
          <a:stretch/>
        </p:blipFill>
        <p:spPr>
          <a:xfrm>
            <a:off x="1857105" y="4865279"/>
            <a:ext cx="789918" cy="774461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C4179A98-D58B-9A7C-B6C9-34C64E5E8E6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056" y="4405498"/>
            <a:ext cx="432713" cy="342550"/>
          </a:xfrm>
          <a:prstGeom prst="rect">
            <a:avLst/>
          </a:prstGeom>
        </p:spPr>
      </p:pic>
      <p:cxnSp>
        <p:nvCxnSpPr>
          <p:cNvPr id="36" name="꺾인 연결선 48">
            <a:extLst>
              <a:ext uri="{FF2B5EF4-FFF2-40B4-BE49-F238E27FC236}">
                <a16:creationId xmlns:a16="http://schemas.microsoft.com/office/drawing/2014/main" id="{6313BB71-8F89-BD23-F6EE-AF1BE00C5CAB}"/>
              </a:ext>
            </a:extLst>
          </p:cNvPr>
          <p:cNvCxnSpPr>
            <a:cxnSpLocks/>
            <a:stCxn id="35" idx="2"/>
            <a:endCxn id="33" idx="1"/>
          </p:cNvCxnSpPr>
          <p:nvPr/>
        </p:nvCxnSpPr>
        <p:spPr>
          <a:xfrm rot="16200000" flipH="1">
            <a:off x="-457748" y="2937657"/>
            <a:ext cx="3101416" cy="1528289"/>
          </a:xfrm>
          <a:prstGeom prst="bentConnector2">
            <a:avLst/>
          </a:prstGeom>
          <a:ln>
            <a:solidFill>
              <a:srgbClr val="0650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909E9795-4C48-E356-C8AC-3DEDD3B6FA59}"/>
              </a:ext>
            </a:extLst>
          </p:cNvPr>
          <p:cNvGrpSpPr/>
          <p:nvPr/>
        </p:nvGrpSpPr>
        <p:grpSpPr>
          <a:xfrm>
            <a:off x="278191" y="1422189"/>
            <a:ext cx="2459350" cy="2861370"/>
            <a:chOff x="1287287" y="1848997"/>
            <a:chExt cx="2459350" cy="2861370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A4FCCA72-D091-6B7F-F1BB-F79D4ADA14B1}"/>
                </a:ext>
              </a:extLst>
            </p:cNvPr>
            <p:cNvSpPr/>
            <p:nvPr/>
          </p:nvSpPr>
          <p:spPr>
            <a:xfrm>
              <a:off x="1287287" y="2476652"/>
              <a:ext cx="101250" cy="101250"/>
            </a:xfrm>
            <a:prstGeom prst="rect">
              <a:avLst/>
            </a:prstGeom>
            <a:solidFill>
              <a:srgbClr val="0650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rgbClr val="314456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0A4878BA-63C7-C1CA-2632-11C05CB7DD96}"/>
                </a:ext>
              </a:extLst>
            </p:cNvPr>
            <p:cNvSpPr/>
            <p:nvPr/>
          </p:nvSpPr>
          <p:spPr>
            <a:xfrm>
              <a:off x="1405578" y="1848997"/>
              <a:ext cx="2341059" cy="28613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>
                  <a:solidFill>
                    <a:srgbClr val="314456"/>
                  </a:solidFill>
                  <a:latin typeface="+mj-lt"/>
                </a:rPr>
                <a:t>4</a:t>
              </a:r>
              <a:r>
                <a:rPr lang="ko-KR" altLang="en-US" sz="1000" b="1" dirty="0">
                  <a:solidFill>
                    <a:srgbClr val="314456"/>
                  </a:solidFill>
                  <a:latin typeface="+mj-lt"/>
                </a:rPr>
                <a:t>회의 </a:t>
              </a:r>
              <a:r>
                <a:rPr lang="en-US" altLang="ko-KR" sz="1000" b="1" dirty="0">
                  <a:solidFill>
                    <a:srgbClr val="314456"/>
                  </a:solidFill>
                  <a:latin typeface="+mj-lt"/>
                </a:rPr>
                <a:t>AI</a:t>
              </a:r>
              <a:r>
                <a:rPr lang="ko-KR" altLang="en-US" sz="1000" b="1" dirty="0">
                  <a:solidFill>
                    <a:srgbClr val="314456"/>
                  </a:solidFill>
                  <a:latin typeface="+mj-lt"/>
                </a:rPr>
                <a:t>를 활용한 프로젝트</a:t>
              </a:r>
              <a:endParaRPr lang="en-US" altLang="ko-KR" sz="1000" b="1" dirty="0">
                <a:solidFill>
                  <a:srgbClr val="314456"/>
                </a:solidFill>
                <a:latin typeface="+mj-lt"/>
              </a:endParaRP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000" dirty="0">
                  <a:solidFill>
                    <a:srgbClr val="314456"/>
                  </a:solidFill>
                  <a:latin typeface="+mj-lt"/>
                </a:rPr>
                <a:t>단말 로그 분석 기반 이상 탐지</a:t>
              </a:r>
              <a:endParaRPr lang="en-US" altLang="ko-KR" sz="1000" dirty="0">
                <a:solidFill>
                  <a:srgbClr val="314456"/>
                </a:solidFill>
                <a:latin typeface="+mj-lt"/>
              </a:endParaRP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000" dirty="0">
                  <a:solidFill>
                    <a:srgbClr val="314456"/>
                  </a:solidFill>
                  <a:latin typeface="+mj-lt"/>
                </a:rPr>
                <a:t>CAD </a:t>
              </a:r>
              <a:r>
                <a:rPr lang="ko-KR" altLang="en-US" sz="1000" dirty="0">
                  <a:solidFill>
                    <a:srgbClr val="314456"/>
                  </a:solidFill>
                  <a:latin typeface="+mj-lt"/>
                </a:rPr>
                <a:t>기반 유사 데이터 추천</a:t>
              </a:r>
              <a:endParaRPr lang="en-US" altLang="ko-KR" sz="1000" dirty="0">
                <a:solidFill>
                  <a:srgbClr val="314456"/>
                </a:solidFill>
                <a:latin typeface="+mj-lt"/>
              </a:endParaRP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000" dirty="0">
                  <a:solidFill>
                    <a:srgbClr val="314456"/>
                  </a:solidFill>
                  <a:latin typeface="+mj-lt"/>
                </a:rPr>
                <a:t>2</a:t>
              </a:r>
              <a:r>
                <a:rPr lang="ko-KR" altLang="en-US" sz="1000" dirty="0">
                  <a:solidFill>
                    <a:srgbClr val="314456"/>
                  </a:solidFill>
                  <a:latin typeface="+mj-lt"/>
                </a:rPr>
                <a:t>차원 이미지 기반 </a:t>
              </a:r>
              <a:r>
                <a:rPr lang="en-US" altLang="ko-KR" sz="1000" dirty="0">
                  <a:solidFill>
                    <a:srgbClr val="314456"/>
                  </a:solidFill>
                  <a:latin typeface="+mj-lt"/>
                </a:rPr>
                <a:t>3</a:t>
              </a:r>
              <a:r>
                <a:rPr lang="ko-KR" altLang="en-US" sz="1000" dirty="0">
                  <a:solidFill>
                    <a:srgbClr val="314456"/>
                  </a:solidFill>
                  <a:latin typeface="+mj-lt"/>
                </a:rPr>
                <a:t>차원 얼굴 생성</a:t>
              </a:r>
              <a:endParaRPr lang="en-US" altLang="ko-KR" sz="1000" dirty="0">
                <a:solidFill>
                  <a:srgbClr val="314456"/>
                </a:solidFill>
                <a:latin typeface="+mj-lt"/>
              </a:endParaRP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000" dirty="0">
                  <a:solidFill>
                    <a:srgbClr val="314456"/>
                  </a:solidFill>
                  <a:latin typeface="+mj-lt"/>
                </a:rPr>
                <a:t>대변 이미지 기반 건강 분석</a:t>
              </a:r>
              <a:endParaRPr lang="en-US" altLang="ko-KR" sz="1000" dirty="0">
                <a:solidFill>
                  <a:srgbClr val="314456"/>
                </a:solidFill>
                <a:latin typeface="+mj-lt"/>
              </a:endParaRP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1000" dirty="0">
                <a:solidFill>
                  <a:srgbClr val="314456"/>
                </a:solidFill>
                <a:latin typeface="+mj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000" b="1" dirty="0">
                  <a:solidFill>
                    <a:srgbClr val="314456"/>
                  </a:solidFill>
                  <a:latin typeface="+mj-lt"/>
                </a:rPr>
                <a:t>3</a:t>
              </a:r>
              <a:r>
                <a:rPr lang="ko-KR" altLang="en-US" sz="1000" b="1" dirty="0">
                  <a:solidFill>
                    <a:srgbClr val="314456"/>
                  </a:solidFill>
                  <a:latin typeface="+mj-lt"/>
                </a:rPr>
                <a:t>회의 기획 역량 강화를 위한 사이드 프로젝트</a:t>
              </a:r>
              <a:endParaRPr lang="en-US" altLang="ko-KR" sz="1000" b="1" dirty="0">
                <a:solidFill>
                  <a:srgbClr val="314456"/>
                </a:solidFill>
                <a:latin typeface="+mj-lt"/>
              </a:endParaRP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000" dirty="0">
                  <a:solidFill>
                    <a:srgbClr val="314456"/>
                  </a:solidFill>
                  <a:latin typeface="+mj-lt"/>
                </a:rPr>
                <a:t>주변 필수 시설 시각화</a:t>
              </a:r>
              <a:endParaRPr lang="en-US" altLang="ko-KR" sz="1000" dirty="0">
                <a:solidFill>
                  <a:srgbClr val="314456"/>
                </a:solidFill>
                <a:latin typeface="+mj-lt"/>
              </a:endParaRP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000" dirty="0">
                  <a:solidFill>
                    <a:srgbClr val="314456"/>
                  </a:solidFill>
                  <a:latin typeface="+mj-lt"/>
                </a:rPr>
                <a:t>주변 공부할 카페 시각화</a:t>
              </a:r>
              <a:endParaRPr lang="en-US" altLang="ko-KR" sz="1000" dirty="0">
                <a:solidFill>
                  <a:srgbClr val="314456"/>
                </a:solidFill>
                <a:latin typeface="+mj-lt"/>
              </a:endParaRP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000" dirty="0" err="1">
                  <a:solidFill>
                    <a:srgbClr val="314456"/>
                  </a:solidFill>
                  <a:latin typeface="+mj-lt"/>
                </a:rPr>
                <a:t>반려견</a:t>
              </a:r>
              <a:r>
                <a:rPr lang="ko-KR" altLang="en-US" sz="1000" dirty="0">
                  <a:solidFill>
                    <a:srgbClr val="314456"/>
                  </a:solidFill>
                  <a:latin typeface="+mj-lt"/>
                </a:rPr>
                <a:t> 대변 이미지 기반 건강 분석</a:t>
              </a:r>
              <a:endParaRPr lang="en-US" altLang="ko-KR" sz="1000" dirty="0">
                <a:solidFill>
                  <a:srgbClr val="314456"/>
                </a:solidFill>
                <a:latin typeface="+mj-lt"/>
              </a:endParaRP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5DF1742B-B180-E2FE-F4D6-B14DEFDBCDB5}"/>
              </a:ext>
            </a:extLst>
          </p:cNvPr>
          <p:cNvGrpSpPr/>
          <p:nvPr/>
        </p:nvGrpSpPr>
        <p:grpSpPr>
          <a:xfrm>
            <a:off x="2841173" y="1429175"/>
            <a:ext cx="2188999" cy="1246809"/>
            <a:chOff x="1678309" y="2651465"/>
            <a:chExt cx="2188999" cy="1246809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8E704DF0-5288-3D06-3FA8-2E0DE8B1D700}"/>
                </a:ext>
              </a:extLst>
            </p:cNvPr>
            <p:cNvSpPr/>
            <p:nvPr/>
          </p:nvSpPr>
          <p:spPr>
            <a:xfrm>
              <a:off x="1812983" y="2651465"/>
              <a:ext cx="2054325" cy="124680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en-US" altLang="ko-KR" sz="1050" b="1" dirty="0">
                  <a:solidFill>
                    <a:srgbClr val="314456"/>
                  </a:solidFill>
                  <a:latin typeface="+mj-lt"/>
                </a:rPr>
                <a:t>AI </a:t>
              </a:r>
              <a:r>
                <a:rPr lang="ko-KR" altLang="en-US" sz="1050" b="1" dirty="0">
                  <a:solidFill>
                    <a:srgbClr val="314456"/>
                  </a:solidFill>
                  <a:latin typeface="+mj-lt"/>
                </a:rPr>
                <a:t>서비스 기획 직무 교육 이수</a:t>
              </a:r>
              <a:endParaRPr lang="en-US" altLang="ko-KR" sz="1050" b="1" dirty="0">
                <a:solidFill>
                  <a:srgbClr val="314456"/>
                </a:solidFill>
                <a:latin typeface="+mj-lt"/>
              </a:endParaRP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solidFill>
                    <a:srgbClr val="314456"/>
                  </a:solidFill>
                  <a:latin typeface="+mj-lt"/>
                </a:rPr>
                <a:t>지속가능한 발전에 대한 고찰</a:t>
              </a:r>
              <a:endParaRPr lang="en-US" altLang="ko-KR" sz="1050" dirty="0">
                <a:solidFill>
                  <a:srgbClr val="314456"/>
                </a:solidFill>
                <a:latin typeface="+mj-lt"/>
              </a:endParaRP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solidFill>
                    <a:srgbClr val="314456"/>
                  </a:solidFill>
                  <a:latin typeface="+mj-lt"/>
                </a:rPr>
                <a:t>사용자 중심 서비스 역량 강화</a:t>
              </a: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29A48C5E-4CC9-F381-DC62-DD6E7DED1112}"/>
                </a:ext>
              </a:extLst>
            </p:cNvPr>
            <p:cNvSpPr/>
            <p:nvPr/>
          </p:nvSpPr>
          <p:spPr>
            <a:xfrm>
              <a:off x="1678309" y="3329744"/>
              <a:ext cx="101250" cy="101250"/>
            </a:xfrm>
            <a:prstGeom prst="rect">
              <a:avLst/>
            </a:prstGeom>
            <a:solidFill>
              <a:srgbClr val="C7E9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rgbClr val="314456"/>
                </a:solidFill>
              </a:endParaRPr>
            </a:p>
          </p:txBody>
        </p:sp>
      </p:grpSp>
      <p:cxnSp>
        <p:nvCxnSpPr>
          <p:cNvPr id="43" name="꺾인 연결선 52">
            <a:extLst>
              <a:ext uri="{FF2B5EF4-FFF2-40B4-BE49-F238E27FC236}">
                <a16:creationId xmlns:a16="http://schemas.microsoft.com/office/drawing/2014/main" id="{747A19DB-A641-0439-7F80-106A64B43018}"/>
              </a:ext>
            </a:extLst>
          </p:cNvPr>
          <p:cNvCxnSpPr>
            <a:cxnSpLocks/>
            <a:stCxn id="42" idx="1"/>
            <a:endCxn id="27" idx="2"/>
          </p:cNvCxnSpPr>
          <p:nvPr/>
        </p:nvCxnSpPr>
        <p:spPr>
          <a:xfrm rot="10800000" flipH="1" flipV="1">
            <a:off x="2841173" y="2158078"/>
            <a:ext cx="220026" cy="2418695"/>
          </a:xfrm>
          <a:prstGeom prst="bentConnector3">
            <a:avLst>
              <a:gd name="adj1" fmla="val -103897"/>
            </a:avLst>
          </a:prstGeom>
          <a:ln>
            <a:solidFill>
              <a:srgbClr val="01AB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3FB9E3C6-269E-4443-2858-E86946A14332}"/>
              </a:ext>
            </a:extLst>
          </p:cNvPr>
          <p:cNvSpPr txBox="1"/>
          <p:nvPr/>
        </p:nvSpPr>
        <p:spPr>
          <a:xfrm>
            <a:off x="271668" y="83469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800" dirty="0"/>
              <a:t>IDIS </a:t>
            </a:r>
            <a:r>
              <a:rPr kumimoji="1" lang="ko-KR" altLang="en-US" sz="1800" dirty="0"/>
              <a:t>에 합류하여 이루고자 하는 목표</a:t>
            </a:r>
            <a:endParaRPr kumimoji="1"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342405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BC8946-2D74-28DB-8445-949FB92FE1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5">
            <a:extLst>
              <a:ext uri="{FF2B5EF4-FFF2-40B4-BE49-F238E27FC236}">
                <a16:creationId xmlns:a16="http://schemas.microsoft.com/office/drawing/2014/main" id="{CCE81F65-277B-6283-EE3A-901B3BB4F715}"/>
              </a:ext>
            </a:extLst>
          </p:cNvPr>
          <p:cNvCxnSpPr>
            <a:cxnSpLocks/>
          </p:cNvCxnSpPr>
          <p:nvPr/>
        </p:nvCxnSpPr>
        <p:spPr>
          <a:xfrm>
            <a:off x="4733927" y="478322"/>
            <a:ext cx="4410075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B3665CCC-10E6-12AE-766F-391BC7A86BFA}"/>
              </a:ext>
            </a:extLst>
          </p:cNvPr>
          <p:cNvSpPr/>
          <p:nvPr/>
        </p:nvSpPr>
        <p:spPr>
          <a:xfrm>
            <a:off x="4574601" y="104041"/>
            <a:ext cx="4410075" cy="3186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b="1" dirty="0">
                <a:latin typeface="LGSmart"/>
              </a:rPr>
              <a:t>2024</a:t>
            </a:r>
            <a:r>
              <a:rPr lang="ko-KR" altLang="en-US" sz="1100" b="1" dirty="0">
                <a:latin typeface="LGSmart"/>
              </a:rPr>
              <a:t>년도 </a:t>
            </a:r>
            <a:r>
              <a:rPr lang="en-US" altLang="ko-KR" sz="1100" b="1" dirty="0">
                <a:latin typeface="LGSmart"/>
              </a:rPr>
              <a:t>IDIS 1</a:t>
            </a:r>
            <a:r>
              <a:rPr lang="ko-KR" altLang="en-US" sz="1100" b="1" dirty="0">
                <a:latin typeface="LGSmart"/>
              </a:rPr>
              <a:t>차면접전형 자기소개 자료</a:t>
            </a:r>
            <a:endParaRPr lang="en-US" altLang="ko-KR" sz="1100" b="1" dirty="0">
              <a:latin typeface="LGSmar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002901-C31E-7E19-704A-9B192DF93295}"/>
              </a:ext>
            </a:extLst>
          </p:cNvPr>
          <p:cNvSpPr txBox="1"/>
          <p:nvPr/>
        </p:nvSpPr>
        <p:spPr>
          <a:xfrm>
            <a:off x="0" y="2514807"/>
            <a:ext cx="9144000" cy="18283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000" b="1" kern="100" dirty="0">
                <a:latin typeface="+mj-ea"/>
                <a:ea typeface="+mj-ea"/>
                <a:cs typeface="Times New Roman" panose="02020603050405020304" pitchFamily="18" charset="0"/>
              </a:rPr>
              <a:t>THANK YOU </a:t>
            </a:r>
          </a:p>
          <a:p>
            <a:pPr algn="ctr">
              <a:lnSpc>
                <a:spcPct val="150000"/>
              </a:lnSpc>
            </a:pPr>
            <a:r>
              <a:rPr lang="en-US" altLang="ko-KR" sz="4000" b="1" kern="100" dirty="0">
                <a:latin typeface="+mj-ea"/>
                <a:ea typeface="+mj-ea"/>
                <a:cs typeface="Times New Roman" panose="02020603050405020304" pitchFamily="18" charset="0"/>
              </a:rPr>
              <a:t>FOR YOUR ATTENTION</a:t>
            </a:r>
          </a:p>
        </p:txBody>
      </p:sp>
      <p:sp>
        <p:nvSpPr>
          <p:cNvPr id="2" name="순서도: 수동 입력 8">
            <a:extLst>
              <a:ext uri="{FF2B5EF4-FFF2-40B4-BE49-F238E27FC236}">
                <a16:creationId xmlns:a16="http://schemas.microsoft.com/office/drawing/2014/main" id="{BFA8CBC9-53BA-E377-1169-2ED0884A3F5C}"/>
              </a:ext>
            </a:extLst>
          </p:cNvPr>
          <p:cNvSpPr/>
          <p:nvPr/>
        </p:nvSpPr>
        <p:spPr>
          <a:xfrm rot="16200000" flipV="1">
            <a:off x="1686000" y="-1685997"/>
            <a:ext cx="495656" cy="3867651"/>
          </a:xfrm>
          <a:prstGeom prst="flowChartManualInput">
            <a:avLst/>
          </a:prstGeom>
          <a:gradFill>
            <a:gsLst>
              <a:gs pos="100000">
                <a:srgbClr val="0099B0"/>
              </a:gs>
              <a:gs pos="0">
                <a:srgbClr val="0099B0">
                  <a:alpha val="3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순서도: 수동 입력 13">
            <a:extLst>
              <a:ext uri="{FF2B5EF4-FFF2-40B4-BE49-F238E27FC236}">
                <a16:creationId xmlns:a16="http://schemas.microsoft.com/office/drawing/2014/main" id="{7D274EC0-3A95-5AC4-D717-1E3E98A253AB}"/>
              </a:ext>
            </a:extLst>
          </p:cNvPr>
          <p:cNvSpPr/>
          <p:nvPr/>
        </p:nvSpPr>
        <p:spPr>
          <a:xfrm rot="5400000" flipV="1">
            <a:off x="6962347" y="4684590"/>
            <a:ext cx="495656" cy="3867651"/>
          </a:xfrm>
          <a:prstGeom prst="flowChartManualInput">
            <a:avLst/>
          </a:prstGeom>
          <a:gradFill>
            <a:gsLst>
              <a:gs pos="100000">
                <a:srgbClr val="0099B0"/>
              </a:gs>
              <a:gs pos="0">
                <a:srgbClr val="0099B0">
                  <a:alpha val="3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5695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Pretendard Variable Light"/>
        <a:ea typeface="Pretendard Variable Light"/>
        <a:cs typeface=""/>
      </a:majorFont>
      <a:minorFont>
        <a:latin typeface="Pretendard Variable Light"/>
        <a:ea typeface="Pretendard Variable Light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7E412CD1C28D3643AA75A755BB87094F" ma:contentTypeVersion="16" ma:contentTypeDescription="새 문서를 만듭니다." ma:contentTypeScope="" ma:versionID="c615ab37ddf4f50a9fb84dc10eb0398d">
  <xsd:schema xmlns:xsd="http://www.w3.org/2001/XMLSchema" xmlns:xs="http://www.w3.org/2001/XMLSchema" xmlns:p="http://schemas.microsoft.com/office/2006/metadata/properties" xmlns:ns3="e55857f8-715d-45db-9047-c1f0a66db113" xmlns:ns4="3233f1c0-22c1-44a0-ae02-54eebe9bd08d" targetNamespace="http://schemas.microsoft.com/office/2006/metadata/properties" ma:root="true" ma:fieldsID="0a357b054275aed8b26b6dd6c9a8a75f" ns3:_="" ns4:_="">
    <xsd:import namespace="e55857f8-715d-45db-9047-c1f0a66db113"/>
    <xsd:import namespace="3233f1c0-22c1-44a0-ae02-54eebe9bd08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  <xsd:element ref="ns3:MediaLengthInSeconds" minOccurs="0"/>
                <xsd:element ref="ns3:_activity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5857f8-715d-45db-9047-c1f0a66db11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233f1c0-22c1-44a0-ae02-54eebe9bd08d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힌트 해시 공유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e55857f8-715d-45db-9047-c1f0a66db11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50F47FA-6CB4-4C94-AE0F-1BC8D0232BE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55857f8-715d-45db-9047-c1f0a66db113"/>
    <ds:schemaRef ds:uri="3233f1c0-22c1-44a0-ae02-54eebe9bd08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02950E2-7EAF-441F-B998-8202EC4AC560}">
  <ds:schemaRefs>
    <ds:schemaRef ds:uri="http://purl.org/dc/dcmitype/"/>
    <ds:schemaRef ds:uri="3233f1c0-22c1-44a0-ae02-54eebe9bd08d"/>
    <ds:schemaRef ds:uri="http://schemas.microsoft.com/office/2006/metadata/properties"/>
    <ds:schemaRef ds:uri="http://purl.org/dc/terms/"/>
    <ds:schemaRef ds:uri="http://schemas.microsoft.com/office/2006/documentManagement/types"/>
    <ds:schemaRef ds:uri="http://purl.org/dc/elements/1.1/"/>
    <ds:schemaRef ds:uri="http://www.w3.org/XML/1998/namespace"/>
    <ds:schemaRef ds:uri="http://schemas.openxmlformats.org/package/2006/metadata/core-properties"/>
    <ds:schemaRef ds:uri="http://schemas.microsoft.com/office/infopath/2007/PartnerControls"/>
    <ds:schemaRef ds:uri="e55857f8-715d-45db-9047-c1f0a66db113"/>
  </ds:schemaRefs>
</ds:datastoreItem>
</file>

<file path=customXml/itemProps3.xml><?xml version="1.0" encoding="utf-8"?>
<ds:datastoreItem xmlns:ds="http://schemas.openxmlformats.org/officeDocument/2006/customXml" ds:itemID="{57EB03D7-13A3-43F5-A8A5-CBF717836BF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8389</TotalTime>
  <Words>740</Words>
  <Application>Microsoft Macintosh PowerPoint</Application>
  <PresentationFormat>화면 슬라이드 쇼(4:3)</PresentationFormat>
  <Paragraphs>172</Paragraphs>
  <Slides>9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9" baseType="lpstr">
      <vt:lpstr>맑은 고딕</vt:lpstr>
      <vt:lpstr>시스템 서체 일반체</vt:lpstr>
      <vt:lpstr>LGSmart</vt:lpstr>
      <vt:lpstr>Pretendard</vt:lpstr>
      <vt:lpstr>Pretendard Variable Light</vt:lpstr>
      <vt:lpstr>Yoon 윤고딕 540_TT</vt:lpstr>
      <vt:lpstr>Arial</vt:lpstr>
      <vt:lpstr>Samsung Sharp Sans</vt:lpstr>
      <vt:lpstr>Times New Roman</vt:lpstr>
      <vt:lpstr>Office 테마</vt:lpstr>
      <vt:lpstr> “AI를 쉽게 사용할 수 있도록“ 고민하는 김동주 입니다</vt:lpstr>
      <vt:lpstr>Projects &amp; Skills</vt:lpstr>
      <vt:lpstr>Contents</vt:lpstr>
      <vt:lpstr>Projects</vt:lpstr>
      <vt:lpstr>Projects</vt:lpstr>
      <vt:lpstr>Strength</vt:lpstr>
      <vt:lpstr>Pros &amp; Cons</vt:lpstr>
      <vt:lpstr>Joining After IDIS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감다영</dc:creator>
  <cp:lastModifiedBy>김동주</cp:lastModifiedBy>
  <cp:revision>194</cp:revision>
  <cp:lastPrinted>2024-10-07T18:31:06Z</cp:lastPrinted>
  <dcterms:created xsi:type="dcterms:W3CDTF">2023-08-10T01:45:42Z</dcterms:created>
  <dcterms:modified xsi:type="dcterms:W3CDTF">2024-10-24T02:26:36Z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0x0101007E412CD1C28D3643AA75A755BB87094F</vt:lpwstr>
  </property>
</Properties>
</file>