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8" r:id="rId3"/>
    <p:sldId id="257" r:id="rId4"/>
    <p:sldId id="259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4CC9"/>
    <a:srgbClr val="EA3566"/>
    <a:srgbClr val="EA3B58"/>
    <a:srgbClr val="EC6037"/>
    <a:srgbClr val="FF1B53"/>
    <a:srgbClr val="ED6D32"/>
    <a:srgbClr val="F4B1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7"/>
    <p:restoredTop sz="94538"/>
  </p:normalViewPr>
  <p:slideViewPr>
    <p:cSldViewPr snapToGrid="0">
      <p:cViewPr>
        <p:scale>
          <a:sx n="154" d="100"/>
          <a:sy n="154" d="100"/>
        </p:scale>
        <p:origin x="1552" y="1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72AA4-D923-30BF-5B3F-55272B3BB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54459-89D4-D653-0F72-AFBAC6CCE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3A5C-583B-F4C0-BE1B-C8477202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F9E7E-98CC-1D85-865B-CC30E2F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A8019-316C-62B7-8F1B-9C198E1B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09291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1092-6E1C-6FB4-628B-A9ACBF41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5A66A-1BE9-D2DD-951A-99600D35B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0F26-C697-88DF-323F-C37F8D3EA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6259F-0AAC-5585-3ECA-F6B3726A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FB832-6A59-43D5-B878-AC15302A5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58010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E9366-6A19-99BC-0595-2D2805D70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766C97-C8CD-2E84-3E39-15248892F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08755-2A2C-F4EE-80C8-66788D94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1D46E-C1A9-D013-FC8F-75CC403A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FCEF1-6FBB-D1E9-EF8E-9821E601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7495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EFF2-83FA-A978-FE97-EC3055B9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C143-596C-F365-2EEB-BBFC2050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4145F-5DD5-0008-81C2-680A5D485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F7267-4281-5909-FA41-D83635BF3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40F31-5E91-7891-0212-D260519C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6357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2D81-BA01-B2DB-1CEC-93BC4B13C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F99CF-CC1C-8427-F101-79A9ADE92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059A-205F-215D-11DD-6DBBDD7E2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AC2B8-FD3C-2416-7248-032B8FCC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D214-E60E-4006-FB43-1FB4EEAA3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7506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8FBB-4AE1-84B6-9A96-184F42E0B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8F93-51EC-FC97-3F7F-3415F72ED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5EEDB-0AD4-9512-36F2-F9599A1FE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8B12-2809-21EC-0803-E46BD08C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25B2C-D1C7-4CC9-A4ED-B1FE58EFB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95882-5A1C-863B-BBEC-499D79A7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1185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94BC-4EA4-0305-08C6-01DFC05E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6CFE-C7DD-E180-A948-05B45A55A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EE2C6-8F3E-1F9F-C53A-ED1E090CA0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F84CAB-4570-F7F6-33B0-2398918AF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C853E-2A12-FEB8-29D9-87ECC3230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9C12-81A0-8807-063E-49CFF0A50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7F4224-F619-2EE9-9455-F2D207113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FA789-59D6-142F-4646-B70514131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018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59D5-8B1F-D6BB-A4F2-647DF9F8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A1EC68-F4D4-CA1C-0B22-7C393B5AF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26AC04-9667-2911-74CC-5A0F6D9E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803CC-1A15-092C-028F-5DD048836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924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EC067A-2EDC-9177-CDFB-2B285C5C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B8709-DCFB-EE41-22E9-DC9657B3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116ED-7ED5-3B96-AC34-19D53C01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1028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5EBE-767C-85A5-8761-8F43E68F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D94B-AF3B-390C-BDF1-FBF7B199D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15DB1-4EA5-1D46-0954-55F70E6C4F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EE25C-8E5B-701F-98EF-7A0247A3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3F8DF-CB29-59C4-0DF2-6BCF42828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91AB4-DEA1-66AB-F0B3-1A3F8F0B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79399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F83E-B931-05C9-7671-BF56A9C4A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74F0F-AC9B-BAEE-E2B7-F90AD11741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04FCA-70B8-2780-CD84-5792CCBF8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8923EA-24EB-7D2A-1098-70383A1AB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2CC93-2E5B-D715-FBB8-BDF1E634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80C96-9FAB-4E50-F6C5-DC559A9A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18631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D6F42-AB72-F3B0-6573-584337130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3D6E4-75E9-4767-C126-234C454B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0EC6-7DC1-4F7D-265F-2F06E0837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941984-4438-434A-A8FC-AD6A4A0C0113}" type="datetimeFigureOut">
              <a:rPr lang="en-KR" smtClean="0"/>
              <a:t>3/10/25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4A3D-6B68-E24F-31DA-3A3D7F52B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B350F-78C5-FA30-F199-66F19D6CE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B8BBB-DE62-0840-95C8-7CD24452086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003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ight Triangle 7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D4D2B-EF00-C9A9-17D4-1B6DCF2A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KR" sz="9800"/>
              <a:t>DeepSeek-Janus</a:t>
            </a:r>
            <a:br>
              <a:rPr lang="en-KR" sz="9800"/>
            </a:br>
            <a:endParaRPr lang="en-KR" sz="9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AE5A9-0E4D-5025-3F60-4133C7181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KR"/>
              <a:t>Focusing on the Method</a:t>
            </a:r>
          </a:p>
        </p:txBody>
      </p:sp>
    </p:spTree>
    <p:extLst>
      <p:ext uri="{BB962C8B-B14F-4D97-AF65-F5344CB8AC3E}">
        <p14:creationId xmlns:p14="http://schemas.microsoft.com/office/powerpoint/2010/main" val="81133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463D5-63D1-5ED8-56CD-F6641BA64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DeepSeek-Janus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2A95-1E01-9DB5-2E5B-860DD7B3B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KR" dirty="0"/>
              <a:t>ased on Auto Regressive Transformer</a:t>
            </a:r>
            <a:endParaRPr lang="en-US" altLang="ko-KR" dirty="0"/>
          </a:p>
          <a:p>
            <a:pPr lvl="1"/>
            <a:r>
              <a:rPr lang="ko-KR" altLang="en-US" dirty="0"/>
              <a:t>다음 토큰을 </a:t>
            </a:r>
            <a:r>
              <a:rPr lang="ko-KR" altLang="en-US" dirty="0" err="1"/>
              <a:t>예측하는것이</a:t>
            </a:r>
            <a:r>
              <a:rPr lang="ko-KR" altLang="en-US" dirty="0"/>
              <a:t> 기본적인 동작 방식</a:t>
            </a:r>
            <a:endParaRPr lang="en-US" altLang="ko-KR" dirty="0"/>
          </a:p>
          <a:p>
            <a:endParaRPr lang="en-K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C7F82-F831-DBBE-6C0A-ABAF7EB2B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856482"/>
            <a:ext cx="7772400" cy="3455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72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95F0A5-BB02-87FE-DB78-982050527CC5}"/>
              </a:ext>
            </a:extLst>
          </p:cNvPr>
          <p:cNvSpPr txBox="1"/>
          <p:nvPr/>
        </p:nvSpPr>
        <p:spPr>
          <a:xfrm>
            <a:off x="2245199" y="1109700"/>
            <a:ext cx="1349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LLM built-in</a:t>
            </a:r>
            <a:br>
              <a:rPr lang="en-US" dirty="0">
                <a:solidFill>
                  <a:srgbClr val="FFC000"/>
                </a:solidFill>
              </a:rPr>
            </a:br>
            <a:r>
              <a:rPr lang="en-US" dirty="0">
                <a:solidFill>
                  <a:srgbClr val="FFC000"/>
                </a:solidFill>
              </a:rPr>
              <a:t>tokenizer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9CA60F-139C-6D63-E13E-0D3C7F88D24D}"/>
              </a:ext>
            </a:extLst>
          </p:cNvPr>
          <p:cNvSpPr txBox="1"/>
          <p:nvPr/>
        </p:nvSpPr>
        <p:spPr>
          <a:xfrm>
            <a:off x="510043" y="6019207"/>
            <a:ext cx="79694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D67A9-548D-5449-87C4-B34396E43BB8}"/>
              </a:ext>
            </a:extLst>
          </p:cNvPr>
          <p:cNvSpPr txBox="1"/>
          <p:nvPr/>
        </p:nvSpPr>
        <p:spPr>
          <a:xfrm>
            <a:off x="519274" y="1248199"/>
            <a:ext cx="573106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0A6709-3232-1EB4-D3C2-7E3030CE5CC8}"/>
              </a:ext>
            </a:extLst>
          </p:cNvPr>
          <p:cNvSpPr txBox="1"/>
          <p:nvPr/>
        </p:nvSpPr>
        <p:spPr>
          <a:xfrm>
            <a:off x="2235968" y="6019207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SigLIP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0D648-875E-D6F7-0E43-ECEB2BE662DA}"/>
              </a:ext>
            </a:extLst>
          </p:cNvPr>
          <p:cNvSpPr txBox="1"/>
          <p:nvPr/>
        </p:nvSpPr>
        <p:spPr>
          <a:xfrm>
            <a:off x="3953943" y="6019207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encoding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C429FE-5E1E-8B3C-46C4-415325F25F35}"/>
              </a:ext>
            </a:extLst>
          </p:cNvPr>
          <p:cNvSpPr txBox="1"/>
          <p:nvPr/>
        </p:nvSpPr>
        <p:spPr>
          <a:xfrm>
            <a:off x="10565519" y="4860576"/>
            <a:ext cx="145103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C</a:t>
            </a:r>
            <a:r>
              <a:rPr lang="en-KR" i="1" u="sng" dirty="0"/>
              <a:t>olor coding</a:t>
            </a:r>
          </a:p>
          <a:p>
            <a:endParaRPr lang="en-KR" i="1" u="sng" dirty="0"/>
          </a:p>
          <a:p>
            <a:r>
              <a:rPr lang="en-US" i="1" u="sng" dirty="0">
                <a:solidFill>
                  <a:srgbClr val="00B0F0"/>
                </a:solidFill>
              </a:rPr>
              <a:t>T</a:t>
            </a:r>
            <a:r>
              <a:rPr lang="en-KR" i="1" u="sng" dirty="0">
                <a:solidFill>
                  <a:srgbClr val="00B0F0"/>
                </a:solidFill>
              </a:rPr>
              <a:t>ask</a:t>
            </a:r>
          </a:p>
          <a:p>
            <a:r>
              <a:rPr lang="en-KR" i="1" u="sng" dirty="0">
                <a:solidFill>
                  <a:srgbClr val="FFC000"/>
                </a:solidFill>
              </a:rPr>
              <a:t>Module</a:t>
            </a:r>
          </a:p>
          <a:p>
            <a:r>
              <a:rPr lang="en-US" i="1" u="sng" dirty="0"/>
              <a:t>D</a:t>
            </a:r>
            <a:r>
              <a:rPr lang="en-KR" i="1" u="sng" dirty="0"/>
              <a:t>ata</a:t>
            </a:r>
          </a:p>
          <a:p>
            <a:r>
              <a:rPr lang="en-KR" i="1" u="sng" dirty="0">
                <a:solidFill>
                  <a:srgbClr val="7030A0"/>
                </a:solidFill>
              </a:rPr>
              <a:t>tuned</a:t>
            </a:r>
          </a:p>
          <a:p>
            <a:endParaRPr lang="en-KR" i="1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C7C013-54F6-DCDB-2E9F-E2D9CF598B52}"/>
              </a:ext>
            </a:extLst>
          </p:cNvPr>
          <p:cNvSpPr txBox="1"/>
          <p:nvPr/>
        </p:nvSpPr>
        <p:spPr>
          <a:xfrm>
            <a:off x="6194614" y="6319173"/>
            <a:ext cx="1877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High dim Feature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5794FF-47AB-2D7B-270B-EDA69403DB4F}"/>
              </a:ext>
            </a:extLst>
          </p:cNvPr>
          <p:cNvSpPr txBox="1"/>
          <p:nvPr/>
        </p:nvSpPr>
        <p:spPr>
          <a:xfrm>
            <a:off x="6517729" y="1248199"/>
            <a:ext cx="1400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Discrete IDs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03F51-C3D6-AFC1-4C95-75BB44F8F891}"/>
              </a:ext>
            </a:extLst>
          </p:cNvPr>
          <p:cNvSpPr txBox="1"/>
          <p:nvPr/>
        </p:nvSpPr>
        <p:spPr>
          <a:xfrm>
            <a:off x="6716520" y="551267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Flatten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A3AA7A-3300-4B9A-1934-7E98A09B2DBE}"/>
              </a:ext>
            </a:extLst>
          </p:cNvPr>
          <p:cNvSpPr txBox="1"/>
          <p:nvPr/>
        </p:nvSpPr>
        <p:spPr>
          <a:xfrm>
            <a:off x="5969372" y="4138914"/>
            <a:ext cx="2496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Understanding Adaptor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F97244-D5AA-DD71-B5CA-820213F2F940}"/>
              </a:ext>
            </a:extLst>
          </p:cNvPr>
          <p:cNvSpPr txBox="1"/>
          <p:nvPr/>
        </p:nvSpPr>
        <p:spPr>
          <a:xfrm>
            <a:off x="6754428" y="4860576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1-d seq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7E78E0-1058-1185-06FF-F73C5B39DAC9}"/>
              </a:ext>
            </a:extLst>
          </p:cNvPr>
          <p:cNvSpPr txBox="1"/>
          <p:nvPr/>
        </p:nvSpPr>
        <p:spPr>
          <a:xfrm>
            <a:off x="6688703" y="335513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mapping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53578E-E3CC-DD18-D202-27E8B0AA2EF4}"/>
              </a:ext>
            </a:extLst>
          </p:cNvPr>
          <p:cNvSpPr txBox="1"/>
          <p:nvPr/>
        </p:nvSpPr>
        <p:spPr>
          <a:xfrm>
            <a:off x="6277556" y="2285495"/>
            <a:ext cx="1861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LLM input space </a:t>
            </a:r>
          </a:p>
          <a:p>
            <a:r>
              <a:rPr lang="en-KR" dirty="0"/>
              <a:t>mapped feature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527F5E-D0C7-0092-5BBA-7A175B9ECFD6}"/>
              </a:ext>
            </a:extLst>
          </p:cNvPr>
          <p:cNvSpPr txBox="1"/>
          <p:nvPr/>
        </p:nvSpPr>
        <p:spPr>
          <a:xfrm>
            <a:off x="3990269" y="1248199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convert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1422E-80D5-6F41-41FC-6D062F6AC2FE}"/>
              </a:ext>
            </a:extLst>
          </p:cNvPr>
          <p:cNvSpPr txBox="1"/>
          <p:nvPr/>
        </p:nvSpPr>
        <p:spPr>
          <a:xfrm>
            <a:off x="3907005" y="121444"/>
            <a:ext cx="4888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rgbClr val="0070C0"/>
                </a:solidFill>
              </a:rPr>
              <a:t>DeepSeek</a:t>
            </a:r>
            <a:r>
              <a:rPr lang="en-US" b="1" u="sng" dirty="0">
                <a:solidFill>
                  <a:srgbClr val="0070C0"/>
                </a:solidFill>
              </a:rPr>
              <a:t> – Janus multimodal understanding</a:t>
            </a:r>
            <a:endParaRPr lang="en-KR" b="1" u="sng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23734E-25CC-D6BE-922A-4F37FBBED31D}"/>
              </a:ext>
            </a:extLst>
          </p:cNvPr>
          <p:cNvSpPr txBox="1"/>
          <p:nvPr/>
        </p:nvSpPr>
        <p:spPr>
          <a:xfrm>
            <a:off x="8795523" y="1960564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B</a:t>
            </a:r>
            <a:r>
              <a:rPr lang="en-KR" dirty="0">
                <a:solidFill>
                  <a:srgbClr val="FFC000"/>
                </a:solidFill>
              </a:rPr>
              <a:t>uilt-in prediction head of LLM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42F831-CD7A-FAD6-3DD8-34DF8F1FFB9A}"/>
              </a:ext>
            </a:extLst>
          </p:cNvPr>
          <p:cNvSpPr txBox="1"/>
          <p:nvPr/>
        </p:nvSpPr>
        <p:spPr>
          <a:xfrm>
            <a:off x="8968939" y="1665421"/>
            <a:ext cx="2587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</a:t>
            </a:r>
            <a:r>
              <a:rPr lang="en-KR" dirty="0">
                <a:solidFill>
                  <a:srgbClr val="7030A0"/>
                </a:solidFill>
              </a:rPr>
              <a:t>uned for text prediction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585EF2C-06FA-32D4-6A90-7D6B455B9729}"/>
              </a:ext>
            </a:extLst>
          </p:cNvPr>
          <p:cNvSpPr/>
          <p:nvPr/>
        </p:nvSpPr>
        <p:spPr>
          <a:xfrm>
            <a:off x="1655748" y="119054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BB96DB9C-4517-5FBE-47A8-FE8E3C4B82C6}"/>
              </a:ext>
            </a:extLst>
          </p:cNvPr>
          <p:cNvSpPr/>
          <p:nvPr/>
        </p:nvSpPr>
        <p:spPr>
          <a:xfrm>
            <a:off x="1646517" y="6019207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235A8787-9241-66FC-3AC9-0670806174A4}"/>
              </a:ext>
            </a:extLst>
          </p:cNvPr>
          <p:cNvSpPr/>
          <p:nvPr/>
        </p:nvSpPr>
        <p:spPr>
          <a:xfrm>
            <a:off x="3595184" y="109831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FBC4F657-5F63-A369-C901-E47737F3E637}"/>
              </a:ext>
            </a:extLst>
          </p:cNvPr>
          <p:cNvSpPr/>
          <p:nvPr/>
        </p:nvSpPr>
        <p:spPr>
          <a:xfrm>
            <a:off x="3585953" y="5926977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4CAFC4C1-A9BD-3013-F1EB-23AFD9E6C6E1}"/>
              </a:ext>
            </a:extLst>
          </p:cNvPr>
          <p:cNvSpPr/>
          <p:nvPr/>
        </p:nvSpPr>
        <p:spPr>
          <a:xfrm>
            <a:off x="5546879" y="119054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0CBBEA37-6438-6136-3300-862FE9E86E55}"/>
              </a:ext>
            </a:extLst>
          </p:cNvPr>
          <p:cNvSpPr/>
          <p:nvPr/>
        </p:nvSpPr>
        <p:spPr>
          <a:xfrm>
            <a:off x="5537648" y="6019207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2B2B3FDC-C901-AF43-E4C0-E8787D8CD9BF}"/>
              </a:ext>
            </a:extLst>
          </p:cNvPr>
          <p:cNvSpPr/>
          <p:nvPr/>
        </p:nvSpPr>
        <p:spPr>
          <a:xfrm rot="16200000">
            <a:off x="7023490" y="291845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351818E6-E47C-0222-D868-5D4760617B56}"/>
              </a:ext>
            </a:extLst>
          </p:cNvPr>
          <p:cNvSpPr/>
          <p:nvPr/>
        </p:nvSpPr>
        <p:spPr>
          <a:xfrm rot="16200000">
            <a:off x="7023490" y="376126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AAC86719-65F0-E9D9-1BD8-7A801280CA52}"/>
              </a:ext>
            </a:extLst>
          </p:cNvPr>
          <p:cNvSpPr/>
          <p:nvPr/>
        </p:nvSpPr>
        <p:spPr>
          <a:xfrm rot="16200000">
            <a:off x="7023490" y="446638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EFEE3F0-5DBF-4B66-EA51-3C62F483E189}"/>
              </a:ext>
            </a:extLst>
          </p:cNvPr>
          <p:cNvSpPr/>
          <p:nvPr/>
        </p:nvSpPr>
        <p:spPr>
          <a:xfrm rot="16200000">
            <a:off x="7029682" y="514701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31382C09-B80B-F698-86F8-38093AC0D54C}"/>
              </a:ext>
            </a:extLst>
          </p:cNvPr>
          <p:cNvSpPr/>
          <p:nvPr/>
        </p:nvSpPr>
        <p:spPr>
          <a:xfrm rot="16200000">
            <a:off x="7023490" y="585020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93388302-DB90-8E85-92BD-8719BAB634C6}"/>
              </a:ext>
            </a:extLst>
          </p:cNvPr>
          <p:cNvSpPr/>
          <p:nvPr/>
        </p:nvSpPr>
        <p:spPr>
          <a:xfrm>
            <a:off x="8054427" y="1247714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E1CECE-E0A0-AADD-7B5F-31C30DCE779A}"/>
              </a:ext>
            </a:extLst>
          </p:cNvPr>
          <p:cNvSpPr txBox="1"/>
          <p:nvPr/>
        </p:nvSpPr>
        <p:spPr>
          <a:xfrm>
            <a:off x="8432023" y="607362"/>
            <a:ext cx="1653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Pure Text </a:t>
            </a:r>
          </a:p>
          <a:p>
            <a:r>
              <a:rPr lang="en-KR" dirty="0">
                <a:solidFill>
                  <a:srgbClr val="00B0F0"/>
                </a:solidFill>
              </a:rPr>
              <a:t>Understanding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E1883F2A-E76B-D02D-9941-44A3F8B249CF}"/>
              </a:ext>
            </a:extLst>
          </p:cNvPr>
          <p:cNvSpPr/>
          <p:nvPr/>
        </p:nvSpPr>
        <p:spPr>
          <a:xfrm>
            <a:off x="7811589" y="1462492"/>
            <a:ext cx="654749" cy="1503912"/>
          </a:xfrm>
          <a:custGeom>
            <a:avLst/>
            <a:gdLst>
              <a:gd name="connsiteX0" fmla="*/ 0 w 654749"/>
              <a:gd name="connsiteY0" fmla="*/ 0 h 1503912"/>
              <a:gd name="connsiteX1" fmla="*/ 327375 w 654749"/>
              <a:gd name="connsiteY1" fmla="*/ 54560 h 1503912"/>
              <a:gd name="connsiteX2" fmla="*/ 327375 w 654749"/>
              <a:gd name="connsiteY2" fmla="*/ 543826 h 1503912"/>
              <a:gd name="connsiteX3" fmla="*/ 327375 w 654749"/>
              <a:gd name="connsiteY3" fmla="*/ 995456 h 1503912"/>
              <a:gd name="connsiteX4" fmla="*/ 654750 w 654749"/>
              <a:gd name="connsiteY4" fmla="*/ 1050016 h 1503912"/>
              <a:gd name="connsiteX5" fmla="*/ 327375 w 654749"/>
              <a:gd name="connsiteY5" fmla="*/ 1104576 h 1503912"/>
              <a:gd name="connsiteX6" fmla="*/ 327375 w 654749"/>
              <a:gd name="connsiteY6" fmla="*/ 1449352 h 1503912"/>
              <a:gd name="connsiteX7" fmla="*/ 0 w 654749"/>
              <a:gd name="connsiteY7" fmla="*/ 1503912 h 1503912"/>
              <a:gd name="connsiteX8" fmla="*/ 0 w 654749"/>
              <a:gd name="connsiteY8" fmla="*/ 1002608 h 1503912"/>
              <a:gd name="connsiteX9" fmla="*/ 0 w 654749"/>
              <a:gd name="connsiteY9" fmla="*/ 501304 h 1503912"/>
              <a:gd name="connsiteX10" fmla="*/ 0 w 654749"/>
              <a:gd name="connsiteY10" fmla="*/ 0 h 1503912"/>
              <a:gd name="connsiteX0" fmla="*/ 0 w 654749"/>
              <a:gd name="connsiteY0" fmla="*/ 0 h 1503912"/>
              <a:gd name="connsiteX1" fmla="*/ 327375 w 654749"/>
              <a:gd name="connsiteY1" fmla="*/ 54560 h 1503912"/>
              <a:gd name="connsiteX2" fmla="*/ 327375 w 654749"/>
              <a:gd name="connsiteY2" fmla="*/ 515599 h 1503912"/>
              <a:gd name="connsiteX3" fmla="*/ 327375 w 654749"/>
              <a:gd name="connsiteY3" fmla="*/ 995456 h 1503912"/>
              <a:gd name="connsiteX4" fmla="*/ 654750 w 654749"/>
              <a:gd name="connsiteY4" fmla="*/ 1050016 h 1503912"/>
              <a:gd name="connsiteX5" fmla="*/ 327375 w 654749"/>
              <a:gd name="connsiteY5" fmla="*/ 1104576 h 1503912"/>
              <a:gd name="connsiteX6" fmla="*/ 327375 w 654749"/>
              <a:gd name="connsiteY6" fmla="*/ 1449352 h 1503912"/>
              <a:gd name="connsiteX7" fmla="*/ 0 w 654749"/>
              <a:gd name="connsiteY7" fmla="*/ 1503912 h 1503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4749" h="1503912" stroke="0" extrusionOk="0">
                <a:moveTo>
                  <a:pt x="0" y="0"/>
                </a:moveTo>
                <a:cubicBezTo>
                  <a:pt x="179042" y="-1087"/>
                  <a:pt x="326072" y="24916"/>
                  <a:pt x="327375" y="54560"/>
                </a:cubicBezTo>
                <a:cubicBezTo>
                  <a:pt x="315394" y="247462"/>
                  <a:pt x="332732" y="397964"/>
                  <a:pt x="327375" y="543826"/>
                </a:cubicBezTo>
                <a:cubicBezTo>
                  <a:pt x="322018" y="689688"/>
                  <a:pt x="319633" y="892622"/>
                  <a:pt x="327375" y="995456"/>
                </a:cubicBezTo>
                <a:cubicBezTo>
                  <a:pt x="304965" y="1013328"/>
                  <a:pt x="489805" y="1057593"/>
                  <a:pt x="654750" y="1050016"/>
                </a:cubicBezTo>
                <a:cubicBezTo>
                  <a:pt x="481156" y="1050871"/>
                  <a:pt x="329270" y="1070543"/>
                  <a:pt x="327375" y="1104576"/>
                </a:cubicBezTo>
                <a:cubicBezTo>
                  <a:pt x="333464" y="1258989"/>
                  <a:pt x="338063" y="1340616"/>
                  <a:pt x="327375" y="1449352"/>
                </a:cubicBezTo>
                <a:cubicBezTo>
                  <a:pt x="354630" y="1484343"/>
                  <a:pt x="163435" y="1532645"/>
                  <a:pt x="0" y="1503912"/>
                </a:cubicBezTo>
                <a:cubicBezTo>
                  <a:pt x="5110" y="1322149"/>
                  <a:pt x="11955" y="1247835"/>
                  <a:pt x="0" y="1002608"/>
                </a:cubicBezTo>
                <a:cubicBezTo>
                  <a:pt x="-11955" y="757381"/>
                  <a:pt x="22891" y="751045"/>
                  <a:pt x="0" y="501304"/>
                </a:cubicBezTo>
                <a:cubicBezTo>
                  <a:pt x="-22891" y="251563"/>
                  <a:pt x="-13261" y="219129"/>
                  <a:pt x="0" y="0"/>
                </a:cubicBezTo>
                <a:close/>
              </a:path>
              <a:path w="654749" h="1503912" fill="none" extrusionOk="0">
                <a:moveTo>
                  <a:pt x="0" y="0"/>
                </a:moveTo>
                <a:cubicBezTo>
                  <a:pt x="181265" y="711"/>
                  <a:pt x="330595" y="28371"/>
                  <a:pt x="327375" y="54560"/>
                </a:cubicBezTo>
                <a:cubicBezTo>
                  <a:pt x="317849" y="232554"/>
                  <a:pt x="347741" y="400675"/>
                  <a:pt x="327375" y="515599"/>
                </a:cubicBezTo>
                <a:cubicBezTo>
                  <a:pt x="307009" y="630523"/>
                  <a:pt x="328042" y="807455"/>
                  <a:pt x="327375" y="995456"/>
                </a:cubicBezTo>
                <a:cubicBezTo>
                  <a:pt x="294309" y="1023242"/>
                  <a:pt x="461160" y="1023952"/>
                  <a:pt x="654750" y="1050016"/>
                </a:cubicBezTo>
                <a:cubicBezTo>
                  <a:pt x="474308" y="1045120"/>
                  <a:pt x="325162" y="1075735"/>
                  <a:pt x="327375" y="1104576"/>
                </a:cubicBezTo>
                <a:cubicBezTo>
                  <a:pt x="312544" y="1204697"/>
                  <a:pt x="327838" y="1298941"/>
                  <a:pt x="327375" y="1449352"/>
                </a:cubicBezTo>
                <a:cubicBezTo>
                  <a:pt x="336231" y="1463520"/>
                  <a:pt x="166401" y="1511318"/>
                  <a:pt x="0" y="1503912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8333"/>
                      <a:gd name="adj2" fmla="val 69819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847592-9D2F-405E-39EE-A6D28131B532}"/>
              </a:ext>
            </a:extLst>
          </p:cNvPr>
          <p:cNvSpPr txBox="1"/>
          <p:nvPr/>
        </p:nvSpPr>
        <p:spPr>
          <a:xfrm>
            <a:off x="8046359" y="2708806"/>
            <a:ext cx="1653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Multimodal </a:t>
            </a:r>
          </a:p>
          <a:p>
            <a:r>
              <a:rPr lang="en-KR" dirty="0">
                <a:solidFill>
                  <a:srgbClr val="00B0F0"/>
                </a:solidFill>
              </a:rPr>
              <a:t>Understanding</a:t>
            </a:r>
          </a:p>
        </p:txBody>
      </p:sp>
    </p:spTree>
    <p:extLst>
      <p:ext uri="{BB962C8B-B14F-4D97-AF65-F5344CB8AC3E}">
        <p14:creationId xmlns:p14="http://schemas.microsoft.com/office/powerpoint/2010/main" val="7883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2E67D77-9FE1-0602-506E-07365BC9EB79}"/>
              </a:ext>
            </a:extLst>
          </p:cNvPr>
          <p:cNvSpPr txBox="1"/>
          <p:nvPr/>
        </p:nvSpPr>
        <p:spPr>
          <a:xfrm>
            <a:off x="4211805" y="121444"/>
            <a:ext cx="389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rgbClr val="0070C0"/>
                </a:solidFill>
              </a:rPr>
              <a:t>DeepSeek</a:t>
            </a:r>
            <a:r>
              <a:rPr lang="en-US" b="1" u="sng" dirty="0">
                <a:solidFill>
                  <a:srgbClr val="0070C0"/>
                </a:solidFill>
              </a:rPr>
              <a:t> – Janus visual generation</a:t>
            </a:r>
            <a:endParaRPr lang="en-KR" b="1" u="sng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E50FA-D0F0-C9CD-C0D6-9E26B1C9E273}"/>
              </a:ext>
            </a:extLst>
          </p:cNvPr>
          <p:cNvSpPr txBox="1"/>
          <p:nvPr/>
        </p:nvSpPr>
        <p:spPr>
          <a:xfrm>
            <a:off x="590868" y="1875770"/>
            <a:ext cx="796949" cy="3693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8FBA89-1132-B99A-8655-722A20A818F8}"/>
              </a:ext>
            </a:extLst>
          </p:cNvPr>
          <p:cNvSpPr txBox="1"/>
          <p:nvPr/>
        </p:nvSpPr>
        <p:spPr>
          <a:xfrm>
            <a:off x="10528663" y="121444"/>
            <a:ext cx="14510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C</a:t>
            </a:r>
            <a:r>
              <a:rPr lang="en-KR" i="1" u="sng" dirty="0"/>
              <a:t>olor coding</a:t>
            </a:r>
          </a:p>
          <a:p>
            <a:endParaRPr lang="en-KR" i="1" u="sng" dirty="0"/>
          </a:p>
          <a:p>
            <a:r>
              <a:rPr lang="en-US" i="1" u="sng" dirty="0">
                <a:solidFill>
                  <a:srgbClr val="00B0F0"/>
                </a:solidFill>
              </a:rPr>
              <a:t>T</a:t>
            </a:r>
            <a:r>
              <a:rPr lang="en-KR" i="1" u="sng" dirty="0">
                <a:solidFill>
                  <a:srgbClr val="00B0F0"/>
                </a:solidFill>
              </a:rPr>
              <a:t>ask</a:t>
            </a:r>
          </a:p>
          <a:p>
            <a:r>
              <a:rPr lang="en-KR" i="1" u="sng" dirty="0">
                <a:solidFill>
                  <a:srgbClr val="FFC000"/>
                </a:solidFill>
              </a:rPr>
              <a:t>Module</a:t>
            </a:r>
          </a:p>
          <a:p>
            <a:r>
              <a:rPr lang="en-US" i="1" u="sng" dirty="0"/>
              <a:t>D</a:t>
            </a:r>
            <a:r>
              <a:rPr lang="en-KR" i="1" u="sng" dirty="0"/>
              <a:t>ata</a:t>
            </a:r>
          </a:p>
          <a:p>
            <a:r>
              <a:rPr lang="en-KR" i="1" u="sng" dirty="0">
                <a:solidFill>
                  <a:srgbClr val="7030A0"/>
                </a:solidFill>
              </a:rPr>
              <a:t>tuned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4FFCA-B665-4D24-F04B-5D408D3F4136}"/>
              </a:ext>
            </a:extLst>
          </p:cNvPr>
          <p:cNvSpPr txBox="1"/>
          <p:nvPr/>
        </p:nvSpPr>
        <p:spPr>
          <a:xfrm>
            <a:off x="1848143" y="1875771"/>
            <a:ext cx="3256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VQ tokenizer from “Llama Gen”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1A8599-1B5C-69A8-732E-C286775D97B1}"/>
              </a:ext>
            </a:extLst>
          </p:cNvPr>
          <p:cNvSpPr txBox="1"/>
          <p:nvPr/>
        </p:nvSpPr>
        <p:spPr>
          <a:xfrm>
            <a:off x="5688623" y="1875770"/>
            <a:ext cx="12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Discrete 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DF8B39-EC53-1562-527B-6C0EF6DF4A09}"/>
              </a:ext>
            </a:extLst>
          </p:cNvPr>
          <p:cNvSpPr txBox="1"/>
          <p:nvPr/>
        </p:nvSpPr>
        <p:spPr>
          <a:xfrm>
            <a:off x="7560744" y="187577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flatten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E93C6-7D3F-62A5-42FC-90D2142B0C0D}"/>
              </a:ext>
            </a:extLst>
          </p:cNvPr>
          <p:cNvSpPr txBox="1"/>
          <p:nvPr/>
        </p:nvSpPr>
        <p:spPr>
          <a:xfrm>
            <a:off x="8977099" y="1875770"/>
            <a:ext cx="1215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1-D vector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0D682B-109F-0D25-D9AE-F93AC12C2274}"/>
              </a:ext>
            </a:extLst>
          </p:cNvPr>
          <p:cNvSpPr txBox="1"/>
          <p:nvPr/>
        </p:nvSpPr>
        <p:spPr>
          <a:xfrm>
            <a:off x="8977099" y="2762034"/>
            <a:ext cx="213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G</a:t>
            </a:r>
            <a:r>
              <a:rPr lang="en-KR" dirty="0">
                <a:solidFill>
                  <a:srgbClr val="FFC000"/>
                </a:solidFill>
              </a:rPr>
              <a:t>eneration Adaptor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79D2FB-DAFE-0565-7620-C63FDEE29C58}"/>
              </a:ext>
            </a:extLst>
          </p:cNvPr>
          <p:cNvSpPr txBox="1"/>
          <p:nvPr/>
        </p:nvSpPr>
        <p:spPr>
          <a:xfrm>
            <a:off x="8640425" y="3819959"/>
            <a:ext cx="2685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</a:t>
            </a:r>
            <a:r>
              <a:rPr lang="en-KR" dirty="0">
                <a:solidFill>
                  <a:srgbClr val="00B0F0"/>
                </a:solidFill>
              </a:rPr>
              <a:t>ap</a:t>
            </a:r>
            <a:r>
              <a:rPr lang="en-US" altLang="ko-KR" dirty="0">
                <a:solidFill>
                  <a:srgbClr val="00B0F0"/>
                </a:solidFill>
              </a:rPr>
              <a:t>ping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br>
              <a:rPr lang="en-US" altLang="ko-KR" dirty="0">
                <a:solidFill>
                  <a:srgbClr val="00B0F0"/>
                </a:solidFill>
              </a:rPr>
            </a:br>
            <a:r>
              <a:rPr lang="en-US" altLang="ko-KR" dirty="0">
                <a:solidFill>
                  <a:srgbClr val="00B0F0"/>
                </a:solidFill>
              </a:rPr>
              <a:t>ID : codebook embedded</a:t>
            </a:r>
            <a:endParaRPr lang="en-KR" dirty="0">
              <a:solidFill>
                <a:srgbClr val="00B0F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2DDBB-9574-2DCE-78A1-307671C6A52E}"/>
              </a:ext>
            </a:extLst>
          </p:cNvPr>
          <p:cNvSpPr txBox="1"/>
          <p:nvPr/>
        </p:nvSpPr>
        <p:spPr>
          <a:xfrm>
            <a:off x="8414508" y="4987106"/>
            <a:ext cx="369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Sequences</a:t>
            </a:r>
          </a:p>
          <a:p>
            <a:r>
              <a:rPr lang="en-US" dirty="0"/>
              <a:t>(C</a:t>
            </a:r>
            <a:r>
              <a:rPr lang="en-KR" dirty="0"/>
              <a:t>odebook friendly mapped vector)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7F2032-9E8D-451D-5BB1-652B0D7B10D3}"/>
              </a:ext>
            </a:extLst>
          </p:cNvPr>
          <p:cNvSpPr txBox="1"/>
          <p:nvPr/>
        </p:nvSpPr>
        <p:spPr>
          <a:xfrm>
            <a:off x="7090703" y="5080691"/>
            <a:ext cx="876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concat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03FE6-B317-E4C7-FC5B-F7B4B4EA6F28}"/>
              </a:ext>
            </a:extLst>
          </p:cNvPr>
          <p:cNvSpPr txBox="1"/>
          <p:nvPr/>
        </p:nvSpPr>
        <p:spPr>
          <a:xfrm>
            <a:off x="5313250" y="4942191"/>
            <a:ext cx="1356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Multimodal</a:t>
            </a:r>
          </a:p>
          <a:p>
            <a:r>
              <a:rPr lang="en-US" dirty="0"/>
              <a:t>F</a:t>
            </a:r>
            <a:r>
              <a:rPr lang="en-KR" dirty="0"/>
              <a:t>eature seq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FE5340-1A67-22DC-534C-4FAA0EAFCF36}"/>
              </a:ext>
            </a:extLst>
          </p:cNvPr>
          <p:cNvSpPr txBox="1"/>
          <p:nvPr/>
        </p:nvSpPr>
        <p:spPr>
          <a:xfrm>
            <a:off x="3510390" y="498710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solidFill>
                  <a:srgbClr val="FFC000"/>
                </a:solidFill>
              </a:rPr>
              <a:t>LLM</a:t>
            </a:r>
            <a:endParaRPr lang="en-KR" dirty="0">
              <a:solidFill>
                <a:srgbClr val="00B0F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4C5183-F995-C48C-0B2A-D2CB33C68CC9}"/>
              </a:ext>
            </a:extLst>
          </p:cNvPr>
          <p:cNvSpPr txBox="1"/>
          <p:nvPr/>
        </p:nvSpPr>
        <p:spPr>
          <a:xfrm>
            <a:off x="519274" y="4942190"/>
            <a:ext cx="220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</a:t>
            </a:r>
            <a:r>
              <a:rPr lang="en-KR" dirty="0">
                <a:solidFill>
                  <a:srgbClr val="7030A0"/>
                </a:solidFill>
              </a:rPr>
              <a:t>andomly initialized</a:t>
            </a:r>
          </a:p>
          <a:p>
            <a:r>
              <a:rPr lang="en-KR" dirty="0">
                <a:solidFill>
                  <a:srgbClr val="7030A0"/>
                </a:solidFill>
              </a:rPr>
              <a:t>prediction head </a:t>
            </a:r>
            <a:r>
              <a:rPr lang="en-KR" dirty="0">
                <a:solidFill>
                  <a:srgbClr val="FFC000"/>
                </a:solidFill>
              </a:rPr>
              <a:t>LLM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EBD0A2F-F812-A693-9009-B24F2B48E59E}"/>
              </a:ext>
            </a:extLst>
          </p:cNvPr>
          <p:cNvSpPr/>
          <p:nvPr/>
        </p:nvSpPr>
        <p:spPr>
          <a:xfrm>
            <a:off x="2726994" y="4987106"/>
            <a:ext cx="446834" cy="646331"/>
          </a:xfrm>
          <a:custGeom>
            <a:avLst/>
            <a:gdLst>
              <a:gd name="connsiteX0" fmla="*/ 0 w 446834"/>
              <a:gd name="connsiteY0" fmla="*/ 0 h 646331"/>
              <a:gd name="connsiteX1" fmla="*/ 223417 w 446834"/>
              <a:gd name="connsiteY1" fmla="*/ 80779 h 646331"/>
              <a:gd name="connsiteX2" fmla="*/ 223417 w 446834"/>
              <a:gd name="connsiteY2" fmla="*/ 102256 h 646331"/>
              <a:gd name="connsiteX3" fmla="*/ 446834 w 446834"/>
              <a:gd name="connsiteY3" fmla="*/ 183035 h 646331"/>
              <a:gd name="connsiteX4" fmla="*/ 223417 w 446834"/>
              <a:gd name="connsiteY4" fmla="*/ 263814 h 646331"/>
              <a:gd name="connsiteX5" fmla="*/ 223417 w 446834"/>
              <a:gd name="connsiteY5" fmla="*/ 565552 h 646331"/>
              <a:gd name="connsiteX6" fmla="*/ 0 w 446834"/>
              <a:gd name="connsiteY6" fmla="*/ 646331 h 646331"/>
              <a:gd name="connsiteX7" fmla="*/ 0 w 446834"/>
              <a:gd name="connsiteY7" fmla="*/ 310239 h 646331"/>
              <a:gd name="connsiteX8" fmla="*/ 0 w 446834"/>
              <a:gd name="connsiteY8" fmla="*/ 0 h 646331"/>
              <a:gd name="connsiteX0" fmla="*/ 0 w 446834"/>
              <a:gd name="connsiteY0" fmla="*/ 0 h 646331"/>
              <a:gd name="connsiteX1" fmla="*/ 223417 w 446834"/>
              <a:gd name="connsiteY1" fmla="*/ 80779 h 646331"/>
              <a:gd name="connsiteX2" fmla="*/ 223417 w 446834"/>
              <a:gd name="connsiteY2" fmla="*/ 102256 h 646331"/>
              <a:gd name="connsiteX3" fmla="*/ 446834 w 446834"/>
              <a:gd name="connsiteY3" fmla="*/ 183035 h 646331"/>
              <a:gd name="connsiteX4" fmla="*/ 223417 w 446834"/>
              <a:gd name="connsiteY4" fmla="*/ 263814 h 646331"/>
              <a:gd name="connsiteX5" fmla="*/ 223417 w 446834"/>
              <a:gd name="connsiteY5" fmla="*/ 565552 h 646331"/>
              <a:gd name="connsiteX6" fmla="*/ 0 w 446834"/>
              <a:gd name="connsiteY6" fmla="*/ 646331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6834" h="646331" stroke="0" extrusionOk="0">
                <a:moveTo>
                  <a:pt x="0" y="0"/>
                </a:moveTo>
                <a:cubicBezTo>
                  <a:pt x="118077" y="-3277"/>
                  <a:pt x="220570" y="37234"/>
                  <a:pt x="223417" y="80779"/>
                </a:cubicBezTo>
                <a:cubicBezTo>
                  <a:pt x="224946" y="87537"/>
                  <a:pt x="221181" y="93010"/>
                  <a:pt x="223417" y="102256"/>
                </a:cubicBezTo>
                <a:cubicBezTo>
                  <a:pt x="200522" y="129455"/>
                  <a:pt x="319060" y="192032"/>
                  <a:pt x="446834" y="183035"/>
                </a:cubicBezTo>
                <a:cubicBezTo>
                  <a:pt x="323577" y="193437"/>
                  <a:pt x="220115" y="208565"/>
                  <a:pt x="223417" y="263814"/>
                </a:cubicBezTo>
                <a:cubicBezTo>
                  <a:pt x="238928" y="397992"/>
                  <a:pt x="210963" y="471969"/>
                  <a:pt x="223417" y="565552"/>
                </a:cubicBezTo>
                <a:cubicBezTo>
                  <a:pt x="203064" y="629327"/>
                  <a:pt x="120680" y="620489"/>
                  <a:pt x="0" y="646331"/>
                </a:cubicBezTo>
                <a:cubicBezTo>
                  <a:pt x="-39969" y="544312"/>
                  <a:pt x="13502" y="430988"/>
                  <a:pt x="0" y="310239"/>
                </a:cubicBezTo>
                <a:cubicBezTo>
                  <a:pt x="-13502" y="189490"/>
                  <a:pt x="35627" y="120252"/>
                  <a:pt x="0" y="0"/>
                </a:cubicBezTo>
                <a:close/>
              </a:path>
              <a:path w="446834" h="646331" fill="none" extrusionOk="0">
                <a:moveTo>
                  <a:pt x="0" y="0"/>
                </a:moveTo>
                <a:cubicBezTo>
                  <a:pt x="129127" y="4692"/>
                  <a:pt x="224080" y="37152"/>
                  <a:pt x="223417" y="80779"/>
                </a:cubicBezTo>
                <a:cubicBezTo>
                  <a:pt x="225481" y="90249"/>
                  <a:pt x="220902" y="93642"/>
                  <a:pt x="223417" y="102256"/>
                </a:cubicBezTo>
                <a:cubicBezTo>
                  <a:pt x="204517" y="142033"/>
                  <a:pt x="328544" y="176704"/>
                  <a:pt x="446834" y="183035"/>
                </a:cubicBezTo>
                <a:cubicBezTo>
                  <a:pt x="315038" y="179785"/>
                  <a:pt x="221115" y="213460"/>
                  <a:pt x="223417" y="263814"/>
                </a:cubicBezTo>
                <a:cubicBezTo>
                  <a:pt x="232039" y="333012"/>
                  <a:pt x="212268" y="441442"/>
                  <a:pt x="223417" y="565552"/>
                </a:cubicBezTo>
                <a:cubicBezTo>
                  <a:pt x="224405" y="596801"/>
                  <a:pt x="97947" y="661187"/>
                  <a:pt x="0" y="646331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>
                      <a:gd name="adj1" fmla="val 18078"/>
                      <a:gd name="adj2" fmla="val 2831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83E04C-D3F4-9B42-856F-B8247F28F440}"/>
              </a:ext>
            </a:extLst>
          </p:cNvPr>
          <p:cNvSpPr txBox="1"/>
          <p:nvPr/>
        </p:nvSpPr>
        <p:spPr>
          <a:xfrm>
            <a:off x="2867910" y="3408980"/>
            <a:ext cx="18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/>
              <a:t>Generated Image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4CA5D6-5EA4-4D43-C4FC-10165FA2B8CA}"/>
              </a:ext>
            </a:extLst>
          </p:cNvPr>
          <p:cNvSpPr txBox="1"/>
          <p:nvPr/>
        </p:nvSpPr>
        <p:spPr>
          <a:xfrm>
            <a:off x="3127634" y="4162327"/>
            <a:ext cx="128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KR" dirty="0">
                <a:solidFill>
                  <a:srgbClr val="00B0F0"/>
                </a:solidFill>
              </a:rPr>
              <a:t>Processing</a:t>
            </a:r>
            <a:endParaRPr lang="en-KR" dirty="0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077D8E61-61BF-3391-3795-13DA80699CCE}"/>
              </a:ext>
            </a:extLst>
          </p:cNvPr>
          <p:cNvSpPr/>
          <p:nvPr/>
        </p:nvSpPr>
        <p:spPr>
          <a:xfrm>
            <a:off x="1387817" y="1818120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EC2D042-22CD-36CA-3A96-35A9C00F8031}"/>
              </a:ext>
            </a:extLst>
          </p:cNvPr>
          <p:cNvSpPr/>
          <p:nvPr/>
        </p:nvSpPr>
        <p:spPr>
          <a:xfrm>
            <a:off x="5246541" y="1818499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D24255EF-7CAA-7AC4-3AC2-4236C8AD1C71}"/>
              </a:ext>
            </a:extLst>
          </p:cNvPr>
          <p:cNvSpPr/>
          <p:nvPr/>
        </p:nvSpPr>
        <p:spPr>
          <a:xfrm>
            <a:off x="7074340" y="1818120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A0FF8BB2-A647-C2F7-B168-66413F49A597}"/>
              </a:ext>
            </a:extLst>
          </p:cNvPr>
          <p:cNvSpPr/>
          <p:nvPr/>
        </p:nvSpPr>
        <p:spPr>
          <a:xfrm>
            <a:off x="8506498" y="1818120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26027970-54BD-10DF-332C-AEFB198772CF}"/>
              </a:ext>
            </a:extLst>
          </p:cNvPr>
          <p:cNvSpPr/>
          <p:nvPr/>
        </p:nvSpPr>
        <p:spPr>
          <a:xfrm rot="5400000">
            <a:off x="9517580" y="2279824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B8E43B45-240F-7B5C-02CC-1CA1EE735AC0}"/>
              </a:ext>
            </a:extLst>
          </p:cNvPr>
          <p:cNvSpPr/>
          <p:nvPr/>
        </p:nvSpPr>
        <p:spPr>
          <a:xfrm rot="5400000">
            <a:off x="9517580" y="3186684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74B50243-C4EF-6885-48E6-D0C640B05E4A}"/>
              </a:ext>
            </a:extLst>
          </p:cNvPr>
          <p:cNvSpPr/>
          <p:nvPr/>
        </p:nvSpPr>
        <p:spPr>
          <a:xfrm rot="5400000">
            <a:off x="9517580" y="460062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EEB185D3-F9DC-6165-5858-684198EAFE33}"/>
              </a:ext>
            </a:extLst>
          </p:cNvPr>
          <p:cNvSpPr/>
          <p:nvPr/>
        </p:nvSpPr>
        <p:spPr>
          <a:xfrm rot="10800000">
            <a:off x="8046203" y="5113571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4201883B-5B31-89B6-5241-53AB2BFEDDF0}"/>
              </a:ext>
            </a:extLst>
          </p:cNvPr>
          <p:cNvSpPr/>
          <p:nvPr/>
        </p:nvSpPr>
        <p:spPr>
          <a:xfrm rot="10800000">
            <a:off x="6662707" y="5062265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C35259B2-C51C-2CFF-BF9B-130300183583}"/>
              </a:ext>
            </a:extLst>
          </p:cNvPr>
          <p:cNvSpPr/>
          <p:nvPr/>
        </p:nvSpPr>
        <p:spPr>
          <a:xfrm rot="10800000">
            <a:off x="4783360" y="4993433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923D7445-F951-2487-AA3C-BC9E2865C65A}"/>
              </a:ext>
            </a:extLst>
          </p:cNvPr>
          <p:cNvSpPr/>
          <p:nvPr/>
        </p:nvSpPr>
        <p:spPr>
          <a:xfrm rot="16200000">
            <a:off x="3587750" y="4467791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430C1D3E-00D4-88CF-E6DA-F77CA51706D6}"/>
              </a:ext>
            </a:extLst>
          </p:cNvPr>
          <p:cNvSpPr/>
          <p:nvPr/>
        </p:nvSpPr>
        <p:spPr>
          <a:xfrm rot="16200000">
            <a:off x="3587750" y="3777812"/>
            <a:ext cx="388732" cy="484632"/>
          </a:xfrm>
          <a:custGeom>
            <a:avLst/>
            <a:gdLst>
              <a:gd name="connsiteX0" fmla="*/ 0 w 388732"/>
              <a:gd name="connsiteY0" fmla="*/ 121158 h 484632"/>
              <a:gd name="connsiteX1" fmla="*/ 194366 w 388732"/>
              <a:gd name="connsiteY1" fmla="*/ 121158 h 484632"/>
              <a:gd name="connsiteX2" fmla="*/ 194366 w 388732"/>
              <a:gd name="connsiteY2" fmla="*/ 0 h 484632"/>
              <a:gd name="connsiteX3" fmla="*/ 388732 w 388732"/>
              <a:gd name="connsiteY3" fmla="*/ 242316 h 484632"/>
              <a:gd name="connsiteX4" fmla="*/ 194366 w 388732"/>
              <a:gd name="connsiteY4" fmla="*/ 484632 h 484632"/>
              <a:gd name="connsiteX5" fmla="*/ 194366 w 388732"/>
              <a:gd name="connsiteY5" fmla="*/ 363474 h 484632"/>
              <a:gd name="connsiteX6" fmla="*/ 0 w 388732"/>
              <a:gd name="connsiteY6" fmla="*/ 363474 h 484632"/>
              <a:gd name="connsiteX7" fmla="*/ 0 w 388732"/>
              <a:gd name="connsiteY7" fmla="*/ 121158 h 48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732" h="484632" extrusionOk="0">
                <a:moveTo>
                  <a:pt x="0" y="121158"/>
                </a:moveTo>
                <a:cubicBezTo>
                  <a:pt x="53020" y="113873"/>
                  <a:pt x="143563" y="137652"/>
                  <a:pt x="194366" y="121158"/>
                </a:cubicBezTo>
                <a:cubicBezTo>
                  <a:pt x="183012" y="73487"/>
                  <a:pt x="204440" y="31510"/>
                  <a:pt x="194366" y="0"/>
                </a:cubicBezTo>
                <a:cubicBezTo>
                  <a:pt x="299274" y="102187"/>
                  <a:pt x="323358" y="180153"/>
                  <a:pt x="388732" y="242316"/>
                </a:cubicBezTo>
                <a:cubicBezTo>
                  <a:pt x="347024" y="317028"/>
                  <a:pt x="275310" y="359545"/>
                  <a:pt x="194366" y="484632"/>
                </a:cubicBezTo>
                <a:cubicBezTo>
                  <a:pt x="183103" y="442784"/>
                  <a:pt x="199683" y="417752"/>
                  <a:pt x="194366" y="363474"/>
                </a:cubicBezTo>
                <a:cubicBezTo>
                  <a:pt x="124824" y="380313"/>
                  <a:pt x="69155" y="359803"/>
                  <a:pt x="0" y="363474"/>
                </a:cubicBezTo>
                <a:cubicBezTo>
                  <a:pt x="-21184" y="267879"/>
                  <a:pt x="8238" y="217127"/>
                  <a:pt x="0" y="121158"/>
                </a:cubicBezTo>
                <a:close/>
              </a:path>
            </a:pathLst>
          </a:custGeom>
          <a:noFill/>
          <a:ln w="381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760807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E9A4-FBE0-78AA-110E-8ED144A1A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Training Session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D0EBB-CD3C-18C5-2B38-EC9C42DB6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KR" dirty="0"/>
              <a:t>LLM </a:t>
            </a:r>
            <a:r>
              <a:rPr lang="ko-KR" altLang="en-US" dirty="0"/>
              <a:t>학습의 </a:t>
            </a:r>
            <a:r>
              <a:rPr lang="en-US" altLang="ko-KR" dirty="0"/>
              <a:t>Traditional </a:t>
            </a:r>
            <a:r>
              <a:rPr lang="ko-KR" altLang="en-US" dirty="0"/>
              <a:t>한 방식대로 진행됨</a:t>
            </a:r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endParaRPr lang="en-KR" dirty="0"/>
          </a:p>
          <a:p>
            <a:r>
              <a:rPr lang="en-KR" dirty="0"/>
              <a:t>Adaptor </a:t>
            </a:r>
            <a:r>
              <a:rPr lang="ko-KR" altLang="en-US" dirty="0"/>
              <a:t>저놈이 뭐냐</a:t>
            </a:r>
            <a:r>
              <a:rPr lang="en-US" altLang="ko-KR" dirty="0"/>
              <a:t> &lt;- finetuning </a:t>
            </a:r>
            <a:r>
              <a:rPr lang="ko-KR" altLang="en-US" dirty="0"/>
              <a:t>을 쉽게 하게 </a:t>
            </a:r>
            <a:r>
              <a:rPr lang="ko-KR" altLang="en-US" dirty="0" err="1"/>
              <a:t>해주는녀석</a:t>
            </a:r>
            <a:endParaRPr lang="en-US" altLang="ko-KR" dirty="0"/>
          </a:p>
          <a:p>
            <a:pPr lvl="1"/>
            <a:r>
              <a:rPr lang="en-US" altLang="ko-KR" i="1" dirty="0">
                <a:solidFill>
                  <a:schemeClr val="accent6"/>
                </a:solidFill>
              </a:rPr>
              <a:t>LLM </a:t>
            </a:r>
            <a:r>
              <a:rPr lang="ko-KR" altLang="en-US" i="1" dirty="0">
                <a:solidFill>
                  <a:schemeClr val="accent6"/>
                </a:solidFill>
              </a:rPr>
              <a:t>튜닝을 위한 </a:t>
            </a:r>
            <a:r>
              <a:rPr lang="en-US" altLang="ko-KR" i="1" dirty="0">
                <a:solidFill>
                  <a:schemeClr val="accent6"/>
                </a:solidFill>
              </a:rPr>
              <a:t>Skill</a:t>
            </a:r>
          </a:p>
          <a:p>
            <a:pPr lvl="1"/>
            <a:r>
              <a:rPr lang="ko-KR" altLang="en-US" dirty="0"/>
              <a:t>작은 모듈 붙여서</a:t>
            </a:r>
            <a:r>
              <a:rPr lang="en-US" altLang="ko-KR" dirty="0"/>
              <a:t>,</a:t>
            </a:r>
            <a:r>
              <a:rPr lang="ko-KR" altLang="en-US" dirty="0"/>
              <a:t> 그것들만 학습시키면서 성능을 증가시킴</a:t>
            </a:r>
            <a:endParaRPr lang="en-US" altLang="ko-KR" dirty="0"/>
          </a:p>
          <a:p>
            <a:endParaRPr lang="en-K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305133-F12D-9F0D-2D2E-AB88CCB4E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59" y="2307615"/>
            <a:ext cx="9447482" cy="2603587"/>
          </a:xfrm>
          <a:prstGeom prst="rect">
            <a:avLst/>
          </a:prstGeom>
          <a:noFill/>
          <a:ln w="38100" cap="flat">
            <a:gradFill>
              <a:gsLst>
                <a:gs pos="80000">
                  <a:srgbClr val="EA3566"/>
                </a:gs>
                <a:gs pos="60000">
                  <a:srgbClr val="EA3B58"/>
                </a:gs>
                <a:gs pos="40000">
                  <a:srgbClr val="EC6037"/>
                </a:gs>
                <a:gs pos="19000">
                  <a:srgbClr val="ED6D32"/>
                </a:gs>
                <a:gs pos="0">
                  <a:srgbClr val="F4B140"/>
                </a:gs>
                <a:gs pos="100000">
                  <a:srgbClr val="CB4CC9"/>
                </a:gs>
              </a:gsLst>
              <a:lin ang="2700000" scaled="0"/>
            </a:gra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994291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7ED7-5894-BBEB-3BD5-E25D064DF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73A3-68A3-0C92-DC5B-E92B8D78C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2D199C-791D-9556-0CA9-554536E0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59" y="2307615"/>
            <a:ext cx="9447482" cy="2603587"/>
          </a:xfrm>
          <a:prstGeom prst="rect">
            <a:avLst/>
          </a:prstGeom>
          <a:noFill/>
          <a:ln w="38100" cap="flat">
            <a:gradFill>
              <a:gsLst>
                <a:gs pos="80000">
                  <a:srgbClr val="EA3566"/>
                </a:gs>
                <a:gs pos="60000">
                  <a:srgbClr val="EA3B58"/>
                </a:gs>
                <a:gs pos="40000">
                  <a:srgbClr val="EC6037"/>
                </a:gs>
                <a:gs pos="19000">
                  <a:srgbClr val="ED6D32"/>
                </a:gs>
                <a:gs pos="0">
                  <a:srgbClr val="F4B140"/>
                </a:gs>
                <a:gs pos="100000">
                  <a:srgbClr val="CB4CC9"/>
                </a:gs>
              </a:gsLst>
              <a:lin ang="2700000" scaled="0"/>
            </a:gra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765859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20B5D-54ED-945D-EC0E-28A4A029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9FC46-44A4-B983-F495-A130E56D6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76C48-CCB5-5836-584C-43D1E5950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275"/>
          <a:stretch/>
        </p:blipFill>
        <p:spPr>
          <a:xfrm>
            <a:off x="1372259" y="2307615"/>
            <a:ext cx="3091676" cy="2603587"/>
          </a:xfrm>
          <a:prstGeom prst="rect">
            <a:avLst/>
          </a:prstGeom>
          <a:noFill/>
          <a:ln w="38100" cap="flat">
            <a:gradFill>
              <a:gsLst>
                <a:gs pos="80000">
                  <a:srgbClr val="EA3566"/>
                </a:gs>
                <a:gs pos="60000">
                  <a:srgbClr val="EA3B58"/>
                </a:gs>
                <a:gs pos="40000">
                  <a:srgbClr val="EC6037"/>
                </a:gs>
                <a:gs pos="19000">
                  <a:srgbClr val="ED6D32"/>
                </a:gs>
                <a:gs pos="0">
                  <a:srgbClr val="F4B140"/>
                </a:gs>
                <a:gs pos="100000">
                  <a:srgbClr val="CB4CC9"/>
                </a:gs>
              </a:gsLst>
              <a:lin ang="2700000" scaled="0"/>
            </a:gra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99265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st_cstm1">
      <a:dk1>
        <a:srgbClr val="2E2E57"/>
      </a:dk1>
      <a:lt1>
        <a:srgbClr val="FFFFFF"/>
      </a:lt1>
      <a:dk2>
        <a:srgbClr val="3B3737"/>
      </a:dk2>
      <a:lt2>
        <a:srgbClr val="DCE0E7"/>
      </a:lt2>
      <a:accent1>
        <a:srgbClr val="F4B040"/>
      </a:accent1>
      <a:accent2>
        <a:srgbClr val="EC6C32"/>
      </a:accent2>
      <a:accent3>
        <a:srgbClr val="EC6036"/>
      </a:accent3>
      <a:accent4>
        <a:srgbClr val="E93A58"/>
      </a:accent4>
      <a:accent5>
        <a:srgbClr val="EA3566"/>
      </a:accent5>
      <a:accent6>
        <a:srgbClr val="CB4BC9"/>
      </a:accent6>
      <a:hlink>
        <a:srgbClr val="87ABDF"/>
      </a:hlink>
      <a:folHlink>
        <a:srgbClr val="3BB9A4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166</Words>
  <Application>Microsoft Macintosh PowerPoint</Application>
  <PresentationFormat>Widescreen</PresentationFormat>
  <Paragraphs>68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DeepSeek-Janus </vt:lpstr>
      <vt:lpstr>DeepSeek-Janus</vt:lpstr>
      <vt:lpstr>PowerPoint Presentation</vt:lpstr>
      <vt:lpstr>PowerPoint Presentation</vt:lpstr>
      <vt:lpstr>Before Training Session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김동주</dc:creator>
  <cp:lastModifiedBy>김동주</cp:lastModifiedBy>
  <cp:revision>4</cp:revision>
  <cp:lastPrinted>2025-03-10T08:51:51Z</cp:lastPrinted>
  <dcterms:created xsi:type="dcterms:W3CDTF">2025-03-10T07:26:30Z</dcterms:created>
  <dcterms:modified xsi:type="dcterms:W3CDTF">2025-03-11T06:17:46Z</dcterms:modified>
</cp:coreProperties>
</file>