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58" r:id="rId3"/>
    <p:sldId id="257" r:id="rId4"/>
    <p:sldId id="273" r:id="rId5"/>
    <p:sldId id="259" r:id="rId6"/>
    <p:sldId id="260" r:id="rId7"/>
    <p:sldId id="262" r:id="rId8"/>
    <p:sldId id="263" r:id="rId9"/>
    <p:sldId id="264" r:id="rId10"/>
    <p:sldId id="265" r:id="rId11"/>
    <p:sldId id="271" r:id="rId12"/>
    <p:sldId id="272" r:id="rId13"/>
    <p:sldId id="267" r:id="rId14"/>
    <p:sldId id="266" r:id="rId15"/>
    <p:sldId id="275" r:id="rId16"/>
    <p:sldId id="268" r:id="rId17"/>
    <p:sldId id="274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Janus" id="{7BB6FDFE-6373-7343-9D17-608851B83571}">
          <p14:sldIdLst>
            <p14:sldId id="261"/>
            <p14:sldId id="258"/>
            <p14:sldId id="257"/>
            <p14:sldId id="273"/>
            <p14:sldId id="259"/>
            <p14:sldId id="260"/>
            <p14:sldId id="262"/>
            <p14:sldId id="263"/>
            <p14:sldId id="264"/>
            <p14:sldId id="265"/>
          </p14:sldIdLst>
        </p14:section>
        <p14:section name="DeepSeek - VL2" id="{00FAF134-0AF6-724A-8D99-E06CB08FDB6C}">
          <p14:sldIdLst>
            <p14:sldId id="271"/>
            <p14:sldId id="272"/>
          </p14:sldIdLst>
        </p14:section>
        <p14:section name="JanusFlow" id="{7B8EA3E5-E16D-F74C-B0F3-020F1E1DFA8D}">
          <p14:sldIdLst>
            <p14:sldId id="267"/>
            <p14:sldId id="266"/>
            <p14:sldId id="275"/>
          </p14:sldIdLst>
        </p14:section>
        <p14:section name="Janus Pro" id="{BBDA0E13-3499-7941-A673-A55FD05EAEEB}">
          <p14:sldIdLst>
            <p14:sldId id="268"/>
            <p14:sldId id="274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CC9"/>
    <a:srgbClr val="EA3566"/>
    <a:srgbClr val="EA3B58"/>
    <a:srgbClr val="EC6037"/>
    <a:srgbClr val="FF1B53"/>
    <a:srgbClr val="ED6D32"/>
    <a:srgbClr val="F4B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67"/>
    <p:restoredTop sz="94538"/>
  </p:normalViewPr>
  <p:slideViewPr>
    <p:cSldViewPr snapToGrid="0">
      <p:cViewPr>
        <p:scale>
          <a:sx n="126" d="100"/>
          <a:sy n="126" d="100"/>
        </p:scale>
        <p:origin x="1504" y="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027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838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1669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125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48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9993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3577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35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7910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471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719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4843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D4D2B-EF00-C9A9-17D4-1B6DCF2AD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024" y="1383527"/>
            <a:ext cx="6072333" cy="4175166"/>
          </a:xfrm>
        </p:spPr>
        <p:txBody>
          <a:bodyPr anchor="ctr">
            <a:normAutofit/>
          </a:bodyPr>
          <a:lstStyle/>
          <a:p>
            <a:pPr algn="r"/>
            <a:r>
              <a:rPr lang="en-KR" sz="9600"/>
              <a:t>DeepSeek-Janus</a:t>
            </a:r>
            <a:br>
              <a:rPr lang="en-KR" sz="9600"/>
            </a:br>
            <a:endParaRPr lang="en-KR" sz="9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AE5A9-0E4D-5025-3F60-4133C718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51" y="2581835"/>
            <a:ext cx="3323968" cy="1778552"/>
          </a:xfrm>
        </p:spPr>
        <p:txBody>
          <a:bodyPr anchor="ctr">
            <a:normAutofit/>
          </a:bodyPr>
          <a:lstStyle/>
          <a:p>
            <a:pPr algn="l"/>
            <a:r>
              <a:rPr lang="en-KR"/>
              <a:t>Focusing on the Method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38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4D71-C9CC-3FD8-C1C2-91153FAA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Training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B90E-85EC-C136-FE67-4E145D7B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task : compute the loss on the text seq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task : compute the loss only on the image seq</a:t>
            </a:r>
            <a:endParaRPr lang="en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6ECF5-0DDF-CE88-05BF-168283C0E549}"/>
                  </a:ext>
                </a:extLst>
              </p:cNvPr>
              <p:cNvSpPr txBox="1"/>
              <p:nvPr/>
            </p:nvSpPr>
            <p:spPr>
              <a:xfrm>
                <a:off x="3048693" y="3046716"/>
                <a:ext cx="6097384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36ECF5-0DDF-CE88-05BF-168283C0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693" y="3046716"/>
                <a:ext cx="6097384" cy="764568"/>
              </a:xfrm>
              <a:prstGeom prst="rect">
                <a:avLst/>
              </a:prstGeom>
              <a:blipFill>
                <a:blip r:embed="rId2"/>
                <a:stretch>
                  <a:fillRect t="-125000" b="-17333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656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1E4DDD-FDEB-AE68-99F3-2C7473461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50A00-4B2A-55B8-C0B6-EF2FC3C8C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KR" sz="11500" dirty="0"/>
              <a:t>DeepSeek-VL2</a:t>
            </a:r>
            <a:br>
              <a:rPr lang="en-KR" sz="11500" dirty="0"/>
            </a:b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6D35A-470C-77F4-09B1-1854ADE78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KR"/>
              <a:t>Focusing on the Method</a:t>
            </a:r>
          </a:p>
        </p:txBody>
      </p:sp>
    </p:spTree>
    <p:extLst>
      <p:ext uri="{BB962C8B-B14F-4D97-AF65-F5344CB8AC3E}">
        <p14:creationId xmlns:p14="http://schemas.microsoft.com/office/powerpoint/2010/main" val="1326447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F7C2-01EE-B5BB-E7A6-F8B60D2D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DeepSeek-VL2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D270-08D3-A731-36AF-4C992EE8E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begins in March 12</a:t>
            </a:r>
            <a:endParaRPr lang="en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5DAE5-38A2-9556-AEBE-8CD55A533409}"/>
              </a:ext>
            </a:extLst>
          </p:cNvPr>
          <p:cNvSpPr txBox="1"/>
          <p:nvPr/>
        </p:nvSpPr>
        <p:spPr>
          <a:xfrm>
            <a:off x="838200" y="1388825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📌Key Points</a:t>
            </a:r>
          </a:p>
        </p:txBody>
      </p:sp>
    </p:spTree>
    <p:extLst>
      <p:ext uri="{BB962C8B-B14F-4D97-AF65-F5344CB8AC3E}">
        <p14:creationId xmlns:p14="http://schemas.microsoft.com/office/powerpoint/2010/main" val="3535220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59DC2-2C29-4975-57D3-72E3D87AE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4742AC8B-F7F8-45CC-BFF5-27E8A564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B043A-4957-004D-D463-38D9DADB5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KR" sz="9600" dirty="0"/>
              <a:t>DeepSeek-Janus</a:t>
            </a:r>
            <a:r>
              <a:rPr lang="ko-KR" altLang="en-US" sz="9600" dirty="0"/>
              <a:t> </a:t>
            </a:r>
            <a:r>
              <a:rPr lang="en-US" altLang="ko-KR" sz="9600" dirty="0"/>
              <a:t>Flow</a:t>
            </a:r>
            <a:br>
              <a:rPr lang="en-KR" sz="9600" dirty="0"/>
            </a:br>
            <a:endParaRPr lang="en-KR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BAE5E-34B1-0D24-A621-CDB035904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3517" y="2671638"/>
            <a:ext cx="3086502" cy="1598946"/>
          </a:xfrm>
        </p:spPr>
        <p:txBody>
          <a:bodyPr anchor="ctr">
            <a:normAutofit/>
          </a:bodyPr>
          <a:lstStyle/>
          <a:p>
            <a:pPr algn="l"/>
            <a:r>
              <a:rPr lang="en-KR"/>
              <a:t>Focusing on the Method</a:t>
            </a:r>
          </a:p>
        </p:txBody>
      </p:sp>
    </p:spTree>
    <p:extLst>
      <p:ext uri="{BB962C8B-B14F-4D97-AF65-F5344CB8AC3E}">
        <p14:creationId xmlns:p14="http://schemas.microsoft.com/office/powerpoint/2010/main" val="127516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0F90-2EA1-01C6-D749-872A65A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sz="4400" dirty="0"/>
              <a:t>DeepSeek-Janus</a:t>
            </a:r>
            <a:r>
              <a:rPr lang="ko-KR" altLang="en-US" sz="4400" dirty="0"/>
              <a:t> </a:t>
            </a:r>
            <a:r>
              <a:rPr lang="en-US" altLang="ko-KR" sz="4400" dirty="0"/>
              <a:t>Flow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5276-5EF6-5A24-3BC3-18A2257F3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KR" dirty="0"/>
              <a:t>n the Basic model of Janus</a:t>
            </a:r>
          </a:p>
          <a:p>
            <a:pPr lvl="1"/>
            <a:r>
              <a:rPr lang="en-US" dirty="0"/>
              <a:t>A</a:t>
            </a:r>
            <a:r>
              <a:rPr lang="en-KR" dirty="0"/>
              <a:t>pplied </a:t>
            </a:r>
            <a:r>
              <a:rPr lang="en-KR" b="1" dirty="0">
                <a:solidFill>
                  <a:srgbClr val="CB4CC9"/>
                </a:solidFill>
              </a:rPr>
              <a:t>Rectified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4FEF1-8779-2D35-62FE-A05F54B40E76}"/>
              </a:ext>
            </a:extLst>
          </p:cNvPr>
          <p:cNvSpPr txBox="1"/>
          <p:nvPr/>
        </p:nvSpPr>
        <p:spPr>
          <a:xfrm>
            <a:off x="953886" y="132135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📌Key Points</a:t>
            </a:r>
          </a:p>
        </p:txBody>
      </p:sp>
    </p:spTree>
    <p:extLst>
      <p:ext uri="{BB962C8B-B14F-4D97-AF65-F5344CB8AC3E}">
        <p14:creationId xmlns:p14="http://schemas.microsoft.com/office/powerpoint/2010/main" val="2509867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BE5D-B194-D987-F212-56E21AC5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 dirty="0">
                <a:solidFill>
                  <a:srgbClr val="CB4CC9"/>
                </a:solidFill>
              </a:rPr>
              <a:t>Rectified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A031-1DC1-523A-F480-7EFA8F2C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begins in March 12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924098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827655-3E7B-C08D-6F05-45016A1B8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49A21-FECE-E985-B7EC-63B84F4BD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KR" sz="8100" dirty="0"/>
              <a:t>DeepSeek-Janus</a:t>
            </a:r>
            <a:r>
              <a:rPr lang="ko-KR" altLang="en-US" sz="8100" dirty="0"/>
              <a:t> </a:t>
            </a:r>
            <a:r>
              <a:rPr lang="en-US" altLang="ko-KR" sz="8100" dirty="0"/>
              <a:t>Pro</a:t>
            </a:r>
            <a:br>
              <a:rPr lang="en-KR" sz="8100" dirty="0"/>
            </a:br>
            <a:endParaRPr lang="en-KR" sz="8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0D0C5-FA2E-335B-B313-12D271678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KR"/>
              <a:t>Focusing on the Method</a:t>
            </a:r>
          </a:p>
        </p:txBody>
      </p:sp>
    </p:spTree>
    <p:extLst>
      <p:ext uri="{BB962C8B-B14F-4D97-AF65-F5344CB8AC3E}">
        <p14:creationId xmlns:p14="http://schemas.microsoft.com/office/powerpoint/2010/main" val="3190438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067D-2C99-8D89-C5E9-53BB6883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4400" dirty="0"/>
              <a:t>DeepSeek-Janus</a:t>
            </a:r>
            <a:r>
              <a:rPr lang="ko-KR" altLang="en-US" sz="4400" dirty="0"/>
              <a:t> </a:t>
            </a:r>
            <a:r>
              <a:rPr lang="en-US" altLang="ko-KR" sz="4400" dirty="0"/>
              <a:t>Pro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ADC4-9228-B273-3051-697DAF6D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Up Scaled DATA</a:t>
            </a:r>
          </a:p>
          <a:p>
            <a:r>
              <a:rPr lang="en-KR" dirty="0"/>
              <a:t>UpScaled Model</a:t>
            </a:r>
          </a:p>
          <a:p>
            <a:r>
              <a:rPr lang="en-KR" dirty="0"/>
              <a:t>Longer Training for stage I</a:t>
            </a:r>
          </a:p>
          <a:p>
            <a:pPr lvl="1"/>
            <a:r>
              <a:rPr lang="en-US" dirty="0"/>
              <a:t>I</a:t>
            </a:r>
            <a:r>
              <a:rPr lang="en-KR" dirty="0"/>
              <a:t>ncrease training steps</a:t>
            </a:r>
          </a:p>
          <a:p>
            <a:r>
              <a:rPr lang="en-KR" dirty="0"/>
              <a:t>Focused Training for stage II</a:t>
            </a:r>
          </a:p>
          <a:p>
            <a:pPr lvl="1"/>
            <a:r>
              <a:rPr lang="en-US" dirty="0"/>
              <a:t>A</a:t>
            </a:r>
            <a:r>
              <a:rPr lang="en-KR" dirty="0"/>
              <a:t>pplied text-to-image data directly</a:t>
            </a:r>
          </a:p>
          <a:p>
            <a:endParaRPr lang="en-KR" dirty="0"/>
          </a:p>
          <a:p>
            <a:endParaRPr lang="en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967D1-8837-8316-7C2D-0CCAD196A376}"/>
              </a:ext>
            </a:extLst>
          </p:cNvPr>
          <p:cNvSpPr txBox="1"/>
          <p:nvPr/>
        </p:nvSpPr>
        <p:spPr>
          <a:xfrm>
            <a:off x="3048693" y="3105835"/>
            <a:ext cx="60973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KR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08602-C69D-1706-7464-84649EED84E6}"/>
              </a:ext>
            </a:extLst>
          </p:cNvPr>
          <p:cNvSpPr txBox="1"/>
          <p:nvPr/>
        </p:nvSpPr>
        <p:spPr>
          <a:xfrm>
            <a:off x="838200" y="1388825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📌Key Points</a:t>
            </a:r>
          </a:p>
        </p:txBody>
      </p:sp>
    </p:spTree>
    <p:extLst>
      <p:ext uri="{BB962C8B-B14F-4D97-AF65-F5344CB8AC3E}">
        <p14:creationId xmlns:p14="http://schemas.microsoft.com/office/powerpoint/2010/main" val="2035981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CD63-3BBD-E117-A528-3A882935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Janus vs Janus Pro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546D67-DDC4-65B7-EB99-61BF0CBD86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964320"/>
              </p:ext>
            </p:extLst>
          </p:nvPr>
        </p:nvGraphicFramePr>
        <p:xfrm>
          <a:off x="838200" y="1825625"/>
          <a:ext cx="9586469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6452">
                  <a:extLst>
                    <a:ext uri="{9D8B030D-6E8A-4147-A177-3AD203B41FA5}">
                      <a16:colId xmlns:a16="http://schemas.microsoft.com/office/drawing/2014/main" val="1773066445"/>
                    </a:ext>
                  </a:extLst>
                </a:gridCol>
                <a:gridCol w="2925826">
                  <a:extLst>
                    <a:ext uri="{9D8B030D-6E8A-4147-A177-3AD203B41FA5}">
                      <a16:colId xmlns:a16="http://schemas.microsoft.com/office/drawing/2014/main" val="81041254"/>
                    </a:ext>
                  </a:extLst>
                </a:gridCol>
                <a:gridCol w="2925826">
                  <a:extLst>
                    <a:ext uri="{9D8B030D-6E8A-4147-A177-3AD203B41FA5}">
                      <a16:colId xmlns:a16="http://schemas.microsoft.com/office/drawing/2014/main" val="1574636248"/>
                    </a:ext>
                  </a:extLst>
                </a:gridCol>
                <a:gridCol w="2408365">
                  <a:extLst>
                    <a:ext uri="{9D8B030D-6E8A-4147-A177-3AD203B41FA5}">
                      <a16:colId xmlns:a16="http://schemas.microsoft.com/office/drawing/2014/main" val="337062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Janus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Janus-pro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비고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8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KR" dirty="0"/>
                        <a:t>utoregressive-transformer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KR" dirty="0"/>
                        <a:t>utoregressive-transformer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동일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5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Architeture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동일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88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3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KR" dirty="0"/>
                        <a:t>onger Stage 1 &amp; Changed Stage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1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Data for stage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Data (refer to VL2 and add 90million samples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1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Data for stage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incorporate additional datasets from VL2(MEME understanding, Chinese conversation) for enhance dialogue experiences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0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6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12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97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63D5-63D1-5ED8-56CD-F6641BA6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DeepSeek-Janus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2A95-1E01-9DB5-2E5B-860DD7B3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KR" dirty="0"/>
              <a:t>ased on Auto Regressive Transformer</a:t>
            </a:r>
            <a:endParaRPr lang="en-US" altLang="ko-KR" dirty="0"/>
          </a:p>
          <a:p>
            <a:pPr lvl="1"/>
            <a:r>
              <a:rPr lang="ko-KR" altLang="en-US" dirty="0"/>
              <a:t>다음 토큰을 </a:t>
            </a:r>
            <a:r>
              <a:rPr lang="ko-KR" altLang="en-US" dirty="0" err="1"/>
              <a:t>예측하는것이</a:t>
            </a:r>
            <a:r>
              <a:rPr lang="ko-KR" altLang="en-US" dirty="0"/>
              <a:t> 기본적인 동작 방식</a:t>
            </a:r>
            <a:endParaRPr lang="en-US" altLang="ko-KR" dirty="0"/>
          </a:p>
          <a:p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04E80-3078-5ABA-E1BF-80474CD0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/>
          <a:stretch/>
        </p:blipFill>
        <p:spPr>
          <a:xfrm>
            <a:off x="6095998" y="2856482"/>
            <a:ext cx="3886201" cy="3455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0C7F82-F831-DBBE-6C0A-ABAF7EB2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2209800" y="2856482"/>
            <a:ext cx="3886200" cy="34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24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95F0A5-BB02-87FE-DB78-982050527CC5}"/>
              </a:ext>
            </a:extLst>
          </p:cNvPr>
          <p:cNvSpPr txBox="1"/>
          <p:nvPr/>
        </p:nvSpPr>
        <p:spPr>
          <a:xfrm>
            <a:off x="2245199" y="1109700"/>
            <a:ext cx="1349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LLM built-in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tokenizer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CA60F-139C-6D63-E13E-0D3C7F88D24D}"/>
              </a:ext>
            </a:extLst>
          </p:cNvPr>
          <p:cNvSpPr txBox="1"/>
          <p:nvPr/>
        </p:nvSpPr>
        <p:spPr>
          <a:xfrm>
            <a:off x="510043" y="6019207"/>
            <a:ext cx="796949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D67A9-548D-5449-87C4-B34396E43BB8}"/>
              </a:ext>
            </a:extLst>
          </p:cNvPr>
          <p:cNvSpPr txBox="1"/>
          <p:nvPr/>
        </p:nvSpPr>
        <p:spPr>
          <a:xfrm>
            <a:off x="519274" y="1248199"/>
            <a:ext cx="573106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A6709-3232-1EB4-D3C2-7E3030CE5CC8}"/>
              </a:ext>
            </a:extLst>
          </p:cNvPr>
          <p:cNvSpPr txBox="1"/>
          <p:nvPr/>
        </p:nvSpPr>
        <p:spPr>
          <a:xfrm>
            <a:off x="2235968" y="601920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FFC000"/>
                </a:solidFill>
              </a:rPr>
              <a:t>SigLIP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0D648-875E-D6F7-0E43-ECEB2BE662DA}"/>
              </a:ext>
            </a:extLst>
          </p:cNvPr>
          <p:cNvSpPr txBox="1"/>
          <p:nvPr/>
        </p:nvSpPr>
        <p:spPr>
          <a:xfrm>
            <a:off x="3953943" y="601920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encoding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429FE-5E1E-8B3C-46C4-415325F25F35}"/>
              </a:ext>
            </a:extLst>
          </p:cNvPr>
          <p:cNvSpPr txBox="1"/>
          <p:nvPr/>
        </p:nvSpPr>
        <p:spPr>
          <a:xfrm>
            <a:off x="10565519" y="4860576"/>
            <a:ext cx="14510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C</a:t>
            </a:r>
            <a:r>
              <a:rPr lang="en-KR" i="1" u="sng" dirty="0"/>
              <a:t>olor coding</a:t>
            </a:r>
          </a:p>
          <a:p>
            <a:endParaRPr lang="en-KR" i="1" u="sng" dirty="0"/>
          </a:p>
          <a:p>
            <a:r>
              <a:rPr lang="en-US" i="1" u="sng" dirty="0">
                <a:solidFill>
                  <a:srgbClr val="00B0F0"/>
                </a:solidFill>
              </a:rPr>
              <a:t>T</a:t>
            </a:r>
            <a:r>
              <a:rPr lang="en-KR" i="1" u="sng" dirty="0">
                <a:solidFill>
                  <a:srgbClr val="00B0F0"/>
                </a:solidFill>
              </a:rPr>
              <a:t>ask</a:t>
            </a:r>
          </a:p>
          <a:p>
            <a:r>
              <a:rPr lang="en-KR" i="1" u="sng" dirty="0">
                <a:solidFill>
                  <a:srgbClr val="FFC000"/>
                </a:solidFill>
              </a:rPr>
              <a:t>Module</a:t>
            </a:r>
          </a:p>
          <a:p>
            <a:r>
              <a:rPr lang="en-US" i="1" u="sng" dirty="0"/>
              <a:t>D</a:t>
            </a:r>
            <a:r>
              <a:rPr lang="en-KR" i="1" u="sng" dirty="0"/>
              <a:t>ata</a:t>
            </a:r>
          </a:p>
          <a:p>
            <a:r>
              <a:rPr lang="en-KR" i="1" u="sng" dirty="0">
                <a:solidFill>
                  <a:srgbClr val="7030A0"/>
                </a:solidFill>
              </a:rPr>
              <a:t>tuned</a:t>
            </a:r>
          </a:p>
          <a:p>
            <a:endParaRPr lang="en-KR" i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7C013-54F6-DCDB-2E9F-E2D9CF598B52}"/>
              </a:ext>
            </a:extLst>
          </p:cNvPr>
          <p:cNvSpPr txBox="1"/>
          <p:nvPr/>
        </p:nvSpPr>
        <p:spPr>
          <a:xfrm>
            <a:off x="6194614" y="6319173"/>
            <a:ext cx="187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High dim Feature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5794FF-47AB-2D7B-270B-EDA69403DB4F}"/>
              </a:ext>
            </a:extLst>
          </p:cNvPr>
          <p:cNvSpPr txBox="1"/>
          <p:nvPr/>
        </p:nvSpPr>
        <p:spPr>
          <a:xfrm>
            <a:off x="6517729" y="1248199"/>
            <a:ext cx="14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Discrete IDs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03F51-C3D6-AFC1-4C95-75BB44F8F891}"/>
              </a:ext>
            </a:extLst>
          </p:cNvPr>
          <p:cNvSpPr txBox="1"/>
          <p:nvPr/>
        </p:nvSpPr>
        <p:spPr>
          <a:xfrm>
            <a:off x="6716520" y="551267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Flatten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A3AA7A-3300-4B9A-1934-7E98A09B2DBE}"/>
              </a:ext>
            </a:extLst>
          </p:cNvPr>
          <p:cNvSpPr txBox="1"/>
          <p:nvPr/>
        </p:nvSpPr>
        <p:spPr>
          <a:xfrm>
            <a:off x="5969372" y="4138914"/>
            <a:ext cx="249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FFC000"/>
                </a:solidFill>
              </a:rPr>
              <a:t>Understanding Adaptor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F97244-D5AA-DD71-B5CA-820213F2F940}"/>
              </a:ext>
            </a:extLst>
          </p:cNvPr>
          <p:cNvSpPr txBox="1"/>
          <p:nvPr/>
        </p:nvSpPr>
        <p:spPr>
          <a:xfrm>
            <a:off x="6754428" y="486057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1-d seq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E78E0-1058-1185-06FF-F73C5B39DAC9}"/>
              </a:ext>
            </a:extLst>
          </p:cNvPr>
          <p:cNvSpPr txBox="1"/>
          <p:nvPr/>
        </p:nvSpPr>
        <p:spPr>
          <a:xfrm>
            <a:off x="6688703" y="335513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mapping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3578E-E3CC-DD18-D202-27E8B0AA2EF4}"/>
              </a:ext>
            </a:extLst>
          </p:cNvPr>
          <p:cNvSpPr txBox="1"/>
          <p:nvPr/>
        </p:nvSpPr>
        <p:spPr>
          <a:xfrm>
            <a:off x="6277556" y="2285495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LLM input space </a:t>
            </a:r>
          </a:p>
          <a:p>
            <a:r>
              <a:rPr lang="en-KR" dirty="0"/>
              <a:t>mapped feature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27F5E-D0C7-0092-5BBA-7A175B9ECFD6}"/>
              </a:ext>
            </a:extLst>
          </p:cNvPr>
          <p:cNvSpPr txBox="1"/>
          <p:nvPr/>
        </p:nvSpPr>
        <p:spPr>
          <a:xfrm>
            <a:off x="3990269" y="1248199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convert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61422E-80D5-6F41-41FC-6D062F6AC2FE}"/>
              </a:ext>
            </a:extLst>
          </p:cNvPr>
          <p:cNvSpPr txBox="1"/>
          <p:nvPr/>
        </p:nvSpPr>
        <p:spPr>
          <a:xfrm>
            <a:off x="874400" y="681004"/>
            <a:ext cx="330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Janus multimodal understanding</a:t>
            </a:r>
            <a:endParaRPr lang="en-KR" b="1" u="sng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3734E-25CC-D6BE-922A-4F37FBBED31D}"/>
              </a:ext>
            </a:extLst>
          </p:cNvPr>
          <p:cNvSpPr txBox="1"/>
          <p:nvPr/>
        </p:nvSpPr>
        <p:spPr>
          <a:xfrm>
            <a:off x="8795523" y="1960564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</a:t>
            </a:r>
            <a:r>
              <a:rPr lang="en-KR" dirty="0">
                <a:solidFill>
                  <a:srgbClr val="FFC000"/>
                </a:solidFill>
              </a:rPr>
              <a:t>uilt-in prediction head of LLM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42F831-CD7A-FAD6-3DD8-34DF8F1FFB9A}"/>
              </a:ext>
            </a:extLst>
          </p:cNvPr>
          <p:cNvSpPr txBox="1"/>
          <p:nvPr/>
        </p:nvSpPr>
        <p:spPr>
          <a:xfrm>
            <a:off x="8968939" y="1665421"/>
            <a:ext cx="258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KR" dirty="0">
                <a:solidFill>
                  <a:srgbClr val="7030A0"/>
                </a:solidFill>
              </a:rPr>
              <a:t>uned for text prediction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585EF2C-06FA-32D4-6A90-7D6B455B9729}"/>
              </a:ext>
            </a:extLst>
          </p:cNvPr>
          <p:cNvSpPr/>
          <p:nvPr/>
        </p:nvSpPr>
        <p:spPr>
          <a:xfrm>
            <a:off x="1655748" y="1190549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B96DB9C-4517-5FBE-47A8-FE8E3C4B82C6}"/>
              </a:ext>
            </a:extLst>
          </p:cNvPr>
          <p:cNvSpPr/>
          <p:nvPr/>
        </p:nvSpPr>
        <p:spPr>
          <a:xfrm>
            <a:off x="1646517" y="6019207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235A8787-9241-66FC-3AC9-0670806174A4}"/>
              </a:ext>
            </a:extLst>
          </p:cNvPr>
          <p:cNvSpPr/>
          <p:nvPr/>
        </p:nvSpPr>
        <p:spPr>
          <a:xfrm>
            <a:off x="3595184" y="1098319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FBC4F657-5F63-A369-C901-E47737F3E637}"/>
              </a:ext>
            </a:extLst>
          </p:cNvPr>
          <p:cNvSpPr/>
          <p:nvPr/>
        </p:nvSpPr>
        <p:spPr>
          <a:xfrm>
            <a:off x="3585953" y="5926977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4CAFC4C1-A9BD-3013-F1EB-23AFD9E6C6E1}"/>
              </a:ext>
            </a:extLst>
          </p:cNvPr>
          <p:cNvSpPr/>
          <p:nvPr/>
        </p:nvSpPr>
        <p:spPr>
          <a:xfrm>
            <a:off x="5546879" y="1190549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0CBBEA37-6438-6136-3300-862FE9E86E55}"/>
              </a:ext>
            </a:extLst>
          </p:cNvPr>
          <p:cNvSpPr/>
          <p:nvPr/>
        </p:nvSpPr>
        <p:spPr>
          <a:xfrm>
            <a:off x="5537648" y="6019207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2B2B3FDC-C901-AF43-E4C0-E8787D8CD9BF}"/>
              </a:ext>
            </a:extLst>
          </p:cNvPr>
          <p:cNvSpPr/>
          <p:nvPr/>
        </p:nvSpPr>
        <p:spPr>
          <a:xfrm rot="16200000">
            <a:off x="7023490" y="2918455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351818E6-E47C-0222-D868-5D4760617B56}"/>
              </a:ext>
            </a:extLst>
          </p:cNvPr>
          <p:cNvSpPr/>
          <p:nvPr/>
        </p:nvSpPr>
        <p:spPr>
          <a:xfrm rot="16200000">
            <a:off x="7023490" y="3761265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AC86719-65F0-E9D9-1BD8-7A801280CA52}"/>
              </a:ext>
            </a:extLst>
          </p:cNvPr>
          <p:cNvSpPr/>
          <p:nvPr/>
        </p:nvSpPr>
        <p:spPr>
          <a:xfrm rot="16200000">
            <a:off x="7023490" y="4466383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BEFEE3F0-5DBF-4B66-EA51-3C62F483E189}"/>
              </a:ext>
            </a:extLst>
          </p:cNvPr>
          <p:cNvSpPr/>
          <p:nvPr/>
        </p:nvSpPr>
        <p:spPr>
          <a:xfrm rot="16200000">
            <a:off x="7029682" y="5147015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1382C09-B80B-F698-86F8-38093AC0D54C}"/>
              </a:ext>
            </a:extLst>
          </p:cNvPr>
          <p:cNvSpPr/>
          <p:nvPr/>
        </p:nvSpPr>
        <p:spPr>
          <a:xfrm rot="16200000">
            <a:off x="7023490" y="5850203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93388302-DB90-8E85-92BD-8719BAB634C6}"/>
              </a:ext>
            </a:extLst>
          </p:cNvPr>
          <p:cNvSpPr/>
          <p:nvPr/>
        </p:nvSpPr>
        <p:spPr>
          <a:xfrm>
            <a:off x="8054427" y="1247714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E1CECE-E0A0-AADD-7B5F-31C30DCE779A}"/>
              </a:ext>
            </a:extLst>
          </p:cNvPr>
          <p:cNvSpPr txBox="1"/>
          <p:nvPr/>
        </p:nvSpPr>
        <p:spPr>
          <a:xfrm>
            <a:off x="8432023" y="607362"/>
            <a:ext cx="1653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Pure Text </a:t>
            </a:r>
          </a:p>
          <a:p>
            <a:r>
              <a:rPr lang="en-KR" dirty="0">
                <a:solidFill>
                  <a:srgbClr val="00B0F0"/>
                </a:solidFill>
              </a:rPr>
              <a:t>Understanding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1883F2A-E76B-D02D-9941-44A3F8B249CF}"/>
              </a:ext>
            </a:extLst>
          </p:cNvPr>
          <p:cNvSpPr/>
          <p:nvPr/>
        </p:nvSpPr>
        <p:spPr>
          <a:xfrm>
            <a:off x="7811589" y="1462492"/>
            <a:ext cx="654749" cy="1503912"/>
          </a:xfrm>
          <a:custGeom>
            <a:avLst/>
            <a:gdLst>
              <a:gd name="connsiteX0" fmla="*/ 0 w 654749"/>
              <a:gd name="connsiteY0" fmla="*/ 0 h 1503912"/>
              <a:gd name="connsiteX1" fmla="*/ 327375 w 654749"/>
              <a:gd name="connsiteY1" fmla="*/ 54560 h 1503912"/>
              <a:gd name="connsiteX2" fmla="*/ 327375 w 654749"/>
              <a:gd name="connsiteY2" fmla="*/ 543826 h 1503912"/>
              <a:gd name="connsiteX3" fmla="*/ 327375 w 654749"/>
              <a:gd name="connsiteY3" fmla="*/ 995456 h 1503912"/>
              <a:gd name="connsiteX4" fmla="*/ 654750 w 654749"/>
              <a:gd name="connsiteY4" fmla="*/ 1050016 h 1503912"/>
              <a:gd name="connsiteX5" fmla="*/ 327375 w 654749"/>
              <a:gd name="connsiteY5" fmla="*/ 1104576 h 1503912"/>
              <a:gd name="connsiteX6" fmla="*/ 327375 w 654749"/>
              <a:gd name="connsiteY6" fmla="*/ 1449352 h 1503912"/>
              <a:gd name="connsiteX7" fmla="*/ 0 w 654749"/>
              <a:gd name="connsiteY7" fmla="*/ 1503912 h 1503912"/>
              <a:gd name="connsiteX8" fmla="*/ 0 w 654749"/>
              <a:gd name="connsiteY8" fmla="*/ 1002608 h 1503912"/>
              <a:gd name="connsiteX9" fmla="*/ 0 w 654749"/>
              <a:gd name="connsiteY9" fmla="*/ 501304 h 1503912"/>
              <a:gd name="connsiteX10" fmla="*/ 0 w 654749"/>
              <a:gd name="connsiteY10" fmla="*/ 0 h 1503912"/>
              <a:gd name="connsiteX0" fmla="*/ 0 w 654749"/>
              <a:gd name="connsiteY0" fmla="*/ 0 h 1503912"/>
              <a:gd name="connsiteX1" fmla="*/ 327375 w 654749"/>
              <a:gd name="connsiteY1" fmla="*/ 54560 h 1503912"/>
              <a:gd name="connsiteX2" fmla="*/ 327375 w 654749"/>
              <a:gd name="connsiteY2" fmla="*/ 515599 h 1503912"/>
              <a:gd name="connsiteX3" fmla="*/ 327375 w 654749"/>
              <a:gd name="connsiteY3" fmla="*/ 995456 h 1503912"/>
              <a:gd name="connsiteX4" fmla="*/ 654750 w 654749"/>
              <a:gd name="connsiteY4" fmla="*/ 1050016 h 1503912"/>
              <a:gd name="connsiteX5" fmla="*/ 327375 w 654749"/>
              <a:gd name="connsiteY5" fmla="*/ 1104576 h 1503912"/>
              <a:gd name="connsiteX6" fmla="*/ 327375 w 654749"/>
              <a:gd name="connsiteY6" fmla="*/ 1449352 h 1503912"/>
              <a:gd name="connsiteX7" fmla="*/ 0 w 654749"/>
              <a:gd name="connsiteY7" fmla="*/ 1503912 h 150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749" h="1503912" stroke="0" extrusionOk="0">
                <a:moveTo>
                  <a:pt x="0" y="0"/>
                </a:moveTo>
                <a:cubicBezTo>
                  <a:pt x="179042" y="-1087"/>
                  <a:pt x="326072" y="24916"/>
                  <a:pt x="327375" y="54560"/>
                </a:cubicBezTo>
                <a:cubicBezTo>
                  <a:pt x="315394" y="247462"/>
                  <a:pt x="332732" y="397964"/>
                  <a:pt x="327375" y="543826"/>
                </a:cubicBezTo>
                <a:cubicBezTo>
                  <a:pt x="322018" y="689688"/>
                  <a:pt x="319633" y="892622"/>
                  <a:pt x="327375" y="995456"/>
                </a:cubicBezTo>
                <a:cubicBezTo>
                  <a:pt x="304965" y="1013328"/>
                  <a:pt x="489805" y="1057593"/>
                  <a:pt x="654750" y="1050016"/>
                </a:cubicBezTo>
                <a:cubicBezTo>
                  <a:pt x="481156" y="1050871"/>
                  <a:pt x="329270" y="1070543"/>
                  <a:pt x="327375" y="1104576"/>
                </a:cubicBezTo>
                <a:cubicBezTo>
                  <a:pt x="333464" y="1258989"/>
                  <a:pt x="338063" y="1340616"/>
                  <a:pt x="327375" y="1449352"/>
                </a:cubicBezTo>
                <a:cubicBezTo>
                  <a:pt x="354630" y="1484343"/>
                  <a:pt x="163435" y="1532645"/>
                  <a:pt x="0" y="1503912"/>
                </a:cubicBezTo>
                <a:cubicBezTo>
                  <a:pt x="5110" y="1322149"/>
                  <a:pt x="11955" y="1247835"/>
                  <a:pt x="0" y="1002608"/>
                </a:cubicBezTo>
                <a:cubicBezTo>
                  <a:pt x="-11955" y="757381"/>
                  <a:pt x="22891" y="751045"/>
                  <a:pt x="0" y="501304"/>
                </a:cubicBezTo>
                <a:cubicBezTo>
                  <a:pt x="-22891" y="251563"/>
                  <a:pt x="-13261" y="219129"/>
                  <a:pt x="0" y="0"/>
                </a:cubicBezTo>
                <a:close/>
              </a:path>
              <a:path w="654749" h="1503912" fill="none" extrusionOk="0">
                <a:moveTo>
                  <a:pt x="0" y="0"/>
                </a:moveTo>
                <a:cubicBezTo>
                  <a:pt x="181265" y="711"/>
                  <a:pt x="330595" y="28371"/>
                  <a:pt x="327375" y="54560"/>
                </a:cubicBezTo>
                <a:cubicBezTo>
                  <a:pt x="317849" y="232554"/>
                  <a:pt x="347741" y="400675"/>
                  <a:pt x="327375" y="515599"/>
                </a:cubicBezTo>
                <a:cubicBezTo>
                  <a:pt x="307009" y="630523"/>
                  <a:pt x="328042" y="807455"/>
                  <a:pt x="327375" y="995456"/>
                </a:cubicBezTo>
                <a:cubicBezTo>
                  <a:pt x="294309" y="1023242"/>
                  <a:pt x="461160" y="1023952"/>
                  <a:pt x="654750" y="1050016"/>
                </a:cubicBezTo>
                <a:cubicBezTo>
                  <a:pt x="474308" y="1045120"/>
                  <a:pt x="325162" y="1075735"/>
                  <a:pt x="327375" y="1104576"/>
                </a:cubicBezTo>
                <a:cubicBezTo>
                  <a:pt x="312544" y="1204697"/>
                  <a:pt x="327838" y="1298941"/>
                  <a:pt x="327375" y="1449352"/>
                </a:cubicBezTo>
                <a:cubicBezTo>
                  <a:pt x="336231" y="1463520"/>
                  <a:pt x="166401" y="1511318"/>
                  <a:pt x="0" y="1503912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8333"/>
                      <a:gd name="adj2" fmla="val 6981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47592-9D2F-405E-39EE-A6D28131B532}"/>
              </a:ext>
            </a:extLst>
          </p:cNvPr>
          <p:cNvSpPr txBox="1"/>
          <p:nvPr/>
        </p:nvSpPr>
        <p:spPr>
          <a:xfrm>
            <a:off x="8046359" y="2708806"/>
            <a:ext cx="1653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Multimodal </a:t>
            </a:r>
          </a:p>
          <a:p>
            <a:r>
              <a:rPr lang="en-KR" dirty="0">
                <a:solidFill>
                  <a:srgbClr val="00B0F0"/>
                </a:solidFill>
              </a:rPr>
              <a:t>Understanding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415391B5-5252-D151-18F4-9387BF4A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87" y="9054"/>
            <a:ext cx="10515600" cy="719933"/>
          </a:xfrm>
        </p:spPr>
        <p:txBody>
          <a:bodyPr/>
          <a:lstStyle/>
          <a:p>
            <a:r>
              <a:rPr lang="en-KR" dirty="0"/>
              <a:t>DeepSeek-Janus</a:t>
            </a:r>
          </a:p>
        </p:txBody>
      </p:sp>
    </p:spTree>
    <p:extLst>
      <p:ext uri="{BB962C8B-B14F-4D97-AF65-F5344CB8AC3E}">
        <p14:creationId xmlns:p14="http://schemas.microsoft.com/office/powerpoint/2010/main" val="788387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5FAC3-FA53-6E73-E655-3FB84902C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C20B-DE3B-3170-38DD-6B3C0614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DeepSeek-Janus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5622-454B-17E8-A425-88761064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KR" dirty="0"/>
              <a:t>ased on Auto Regressive Transformer</a:t>
            </a:r>
            <a:endParaRPr lang="en-US" altLang="ko-KR" dirty="0"/>
          </a:p>
          <a:p>
            <a:pPr lvl="1"/>
            <a:r>
              <a:rPr lang="ko-KR" altLang="en-US" dirty="0"/>
              <a:t>다음 토큰을 </a:t>
            </a:r>
            <a:r>
              <a:rPr lang="ko-KR" altLang="en-US" dirty="0" err="1"/>
              <a:t>예측하는것이</a:t>
            </a:r>
            <a:r>
              <a:rPr lang="ko-KR" altLang="en-US" dirty="0"/>
              <a:t> 기본적인 동작 방식</a:t>
            </a:r>
            <a:endParaRPr lang="en-US" altLang="ko-KR" dirty="0"/>
          </a:p>
          <a:p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A58D5-F39F-F6D1-280D-FDB3E799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2209800" y="2856482"/>
            <a:ext cx="3886200" cy="3455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D47405-B000-1E10-0F0D-11A92583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/>
          <a:stretch/>
        </p:blipFill>
        <p:spPr>
          <a:xfrm>
            <a:off x="6095998" y="2856482"/>
            <a:ext cx="3886201" cy="34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79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BE50FA-D0F0-C9CD-C0D6-9E26B1C9E273}"/>
              </a:ext>
            </a:extLst>
          </p:cNvPr>
          <p:cNvSpPr txBox="1"/>
          <p:nvPr/>
        </p:nvSpPr>
        <p:spPr>
          <a:xfrm>
            <a:off x="590868" y="1875770"/>
            <a:ext cx="796949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FBA89-1132-B99A-8655-722A20A818F8}"/>
              </a:ext>
            </a:extLst>
          </p:cNvPr>
          <p:cNvSpPr txBox="1"/>
          <p:nvPr/>
        </p:nvSpPr>
        <p:spPr>
          <a:xfrm>
            <a:off x="10528663" y="121444"/>
            <a:ext cx="14510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C</a:t>
            </a:r>
            <a:r>
              <a:rPr lang="en-KR" i="1" u="sng" dirty="0"/>
              <a:t>olor coding</a:t>
            </a:r>
          </a:p>
          <a:p>
            <a:endParaRPr lang="en-KR" i="1" u="sng" dirty="0"/>
          </a:p>
          <a:p>
            <a:r>
              <a:rPr lang="en-US" i="1" u="sng" dirty="0">
                <a:solidFill>
                  <a:srgbClr val="00B0F0"/>
                </a:solidFill>
              </a:rPr>
              <a:t>T</a:t>
            </a:r>
            <a:r>
              <a:rPr lang="en-KR" i="1" u="sng" dirty="0">
                <a:solidFill>
                  <a:srgbClr val="00B0F0"/>
                </a:solidFill>
              </a:rPr>
              <a:t>ask</a:t>
            </a:r>
          </a:p>
          <a:p>
            <a:r>
              <a:rPr lang="en-KR" i="1" u="sng" dirty="0">
                <a:solidFill>
                  <a:srgbClr val="FFC000"/>
                </a:solidFill>
              </a:rPr>
              <a:t>Module</a:t>
            </a:r>
          </a:p>
          <a:p>
            <a:r>
              <a:rPr lang="en-US" i="1" u="sng" dirty="0"/>
              <a:t>D</a:t>
            </a:r>
            <a:r>
              <a:rPr lang="en-KR" i="1" u="sng" dirty="0"/>
              <a:t>ata</a:t>
            </a:r>
          </a:p>
          <a:p>
            <a:r>
              <a:rPr lang="en-KR" i="1" u="sng" dirty="0">
                <a:solidFill>
                  <a:srgbClr val="7030A0"/>
                </a:solidFill>
              </a:rPr>
              <a:t>tuned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4FFCA-B665-4D24-F04B-5D408D3F4136}"/>
              </a:ext>
            </a:extLst>
          </p:cNvPr>
          <p:cNvSpPr txBox="1"/>
          <p:nvPr/>
        </p:nvSpPr>
        <p:spPr>
          <a:xfrm>
            <a:off x="1848143" y="1875771"/>
            <a:ext cx="325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FFC000"/>
                </a:solidFill>
              </a:rPr>
              <a:t>VQ tokenizer from “Llama Gen”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1A8599-1B5C-69A8-732E-C286775D97B1}"/>
              </a:ext>
            </a:extLst>
          </p:cNvPr>
          <p:cNvSpPr txBox="1"/>
          <p:nvPr/>
        </p:nvSpPr>
        <p:spPr>
          <a:xfrm>
            <a:off x="5688623" y="1875770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Discrete 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F8B39-EC53-1562-527B-6C0EF6DF4A09}"/>
              </a:ext>
            </a:extLst>
          </p:cNvPr>
          <p:cNvSpPr txBox="1"/>
          <p:nvPr/>
        </p:nvSpPr>
        <p:spPr>
          <a:xfrm>
            <a:off x="7560744" y="187577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flatten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E93C6-7D3F-62A5-42FC-90D2142B0C0D}"/>
              </a:ext>
            </a:extLst>
          </p:cNvPr>
          <p:cNvSpPr txBox="1"/>
          <p:nvPr/>
        </p:nvSpPr>
        <p:spPr>
          <a:xfrm>
            <a:off x="8977099" y="1875770"/>
            <a:ext cx="12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1-D vector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0D682B-109F-0D25-D9AE-F93AC12C2274}"/>
              </a:ext>
            </a:extLst>
          </p:cNvPr>
          <p:cNvSpPr txBox="1"/>
          <p:nvPr/>
        </p:nvSpPr>
        <p:spPr>
          <a:xfrm>
            <a:off x="8977099" y="2762034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</a:t>
            </a:r>
            <a:r>
              <a:rPr lang="en-KR" dirty="0">
                <a:solidFill>
                  <a:srgbClr val="FFC000"/>
                </a:solidFill>
              </a:rPr>
              <a:t>eneration Adaptor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9D2FB-DAFE-0565-7620-C63FDEE29C58}"/>
              </a:ext>
            </a:extLst>
          </p:cNvPr>
          <p:cNvSpPr txBox="1"/>
          <p:nvPr/>
        </p:nvSpPr>
        <p:spPr>
          <a:xfrm>
            <a:off x="8640425" y="3819959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</a:t>
            </a:r>
            <a:r>
              <a:rPr lang="en-KR" dirty="0">
                <a:solidFill>
                  <a:srgbClr val="00B0F0"/>
                </a:solidFill>
              </a:rPr>
              <a:t>ap</a:t>
            </a:r>
            <a:r>
              <a:rPr lang="en-US" altLang="ko-KR" dirty="0">
                <a:solidFill>
                  <a:srgbClr val="00B0F0"/>
                </a:solidFill>
              </a:rPr>
              <a:t>ping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br>
              <a:rPr lang="en-US" altLang="ko-KR" dirty="0">
                <a:solidFill>
                  <a:srgbClr val="00B0F0"/>
                </a:solidFill>
              </a:rPr>
            </a:br>
            <a:r>
              <a:rPr lang="en-US" altLang="ko-KR" dirty="0">
                <a:solidFill>
                  <a:srgbClr val="00B0F0"/>
                </a:solidFill>
              </a:rPr>
              <a:t>ID : codebook embedded</a:t>
            </a:r>
            <a:endParaRPr lang="en-KR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2DDBB-9574-2DCE-78A1-307671C6A52E}"/>
              </a:ext>
            </a:extLst>
          </p:cNvPr>
          <p:cNvSpPr txBox="1"/>
          <p:nvPr/>
        </p:nvSpPr>
        <p:spPr>
          <a:xfrm>
            <a:off x="8414508" y="4987106"/>
            <a:ext cx="369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Sequences</a:t>
            </a:r>
          </a:p>
          <a:p>
            <a:r>
              <a:rPr lang="en-US" dirty="0"/>
              <a:t>(C</a:t>
            </a:r>
            <a:r>
              <a:rPr lang="en-KR" dirty="0"/>
              <a:t>odebook friendly mapped vector)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F2032-9E8D-451D-5BB1-652B0D7B10D3}"/>
              </a:ext>
            </a:extLst>
          </p:cNvPr>
          <p:cNvSpPr txBox="1"/>
          <p:nvPr/>
        </p:nvSpPr>
        <p:spPr>
          <a:xfrm>
            <a:off x="7090703" y="5080691"/>
            <a:ext cx="87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concat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03FE6-B317-E4C7-FC5B-F7B4B4EA6F28}"/>
              </a:ext>
            </a:extLst>
          </p:cNvPr>
          <p:cNvSpPr txBox="1"/>
          <p:nvPr/>
        </p:nvSpPr>
        <p:spPr>
          <a:xfrm>
            <a:off x="5313250" y="4942191"/>
            <a:ext cx="1356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Multimodal</a:t>
            </a:r>
          </a:p>
          <a:p>
            <a:r>
              <a:rPr lang="en-US" dirty="0"/>
              <a:t>F</a:t>
            </a:r>
            <a:r>
              <a:rPr lang="en-KR" dirty="0"/>
              <a:t>eature seq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FE5340-1A67-22DC-534C-4FAA0EAFCF36}"/>
              </a:ext>
            </a:extLst>
          </p:cNvPr>
          <p:cNvSpPr txBox="1"/>
          <p:nvPr/>
        </p:nvSpPr>
        <p:spPr>
          <a:xfrm>
            <a:off x="3510390" y="49871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FFC000"/>
                </a:solidFill>
              </a:rPr>
              <a:t>LLM</a:t>
            </a:r>
            <a:endParaRPr lang="en-KR" dirty="0">
              <a:solidFill>
                <a:srgbClr val="00B0F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4C5183-F995-C48C-0B2A-D2CB33C68CC9}"/>
              </a:ext>
            </a:extLst>
          </p:cNvPr>
          <p:cNvSpPr txBox="1"/>
          <p:nvPr/>
        </p:nvSpPr>
        <p:spPr>
          <a:xfrm>
            <a:off x="519274" y="4942190"/>
            <a:ext cx="220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KR" dirty="0">
                <a:solidFill>
                  <a:srgbClr val="7030A0"/>
                </a:solidFill>
              </a:rPr>
              <a:t>andomly initialized</a:t>
            </a:r>
          </a:p>
          <a:p>
            <a:r>
              <a:rPr lang="en-KR" dirty="0">
                <a:solidFill>
                  <a:srgbClr val="7030A0"/>
                </a:solidFill>
              </a:rPr>
              <a:t>prediction head </a:t>
            </a:r>
            <a:r>
              <a:rPr lang="en-KR" dirty="0">
                <a:solidFill>
                  <a:srgbClr val="FFC000"/>
                </a:solidFill>
              </a:rPr>
              <a:t>LLM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EBD0A2F-F812-A693-9009-B24F2B48E59E}"/>
              </a:ext>
            </a:extLst>
          </p:cNvPr>
          <p:cNvSpPr/>
          <p:nvPr/>
        </p:nvSpPr>
        <p:spPr>
          <a:xfrm>
            <a:off x="2726994" y="4987106"/>
            <a:ext cx="446834" cy="646331"/>
          </a:xfrm>
          <a:custGeom>
            <a:avLst/>
            <a:gdLst>
              <a:gd name="connsiteX0" fmla="*/ 0 w 446834"/>
              <a:gd name="connsiteY0" fmla="*/ 0 h 646331"/>
              <a:gd name="connsiteX1" fmla="*/ 223417 w 446834"/>
              <a:gd name="connsiteY1" fmla="*/ 80779 h 646331"/>
              <a:gd name="connsiteX2" fmla="*/ 223417 w 446834"/>
              <a:gd name="connsiteY2" fmla="*/ 102256 h 646331"/>
              <a:gd name="connsiteX3" fmla="*/ 446834 w 446834"/>
              <a:gd name="connsiteY3" fmla="*/ 183035 h 646331"/>
              <a:gd name="connsiteX4" fmla="*/ 223417 w 446834"/>
              <a:gd name="connsiteY4" fmla="*/ 263814 h 646331"/>
              <a:gd name="connsiteX5" fmla="*/ 223417 w 446834"/>
              <a:gd name="connsiteY5" fmla="*/ 565552 h 646331"/>
              <a:gd name="connsiteX6" fmla="*/ 0 w 446834"/>
              <a:gd name="connsiteY6" fmla="*/ 646331 h 646331"/>
              <a:gd name="connsiteX7" fmla="*/ 0 w 446834"/>
              <a:gd name="connsiteY7" fmla="*/ 310239 h 646331"/>
              <a:gd name="connsiteX8" fmla="*/ 0 w 446834"/>
              <a:gd name="connsiteY8" fmla="*/ 0 h 646331"/>
              <a:gd name="connsiteX0" fmla="*/ 0 w 446834"/>
              <a:gd name="connsiteY0" fmla="*/ 0 h 646331"/>
              <a:gd name="connsiteX1" fmla="*/ 223417 w 446834"/>
              <a:gd name="connsiteY1" fmla="*/ 80779 h 646331"/>
              <a:gd name="connsiteX2" fmla="*/ 223417 w 446834"/>
              <a:gd name="connsiteY2" fmla="*/ 102256 h 646331"/>
              <a:gd name="connsiteX3" fmla="*/ 446834 w 446834"/>
              <a:gd name="connsiteY3" fmla="*/ 183035 h 646331"/>
              <a:gd name="connsiteX4" fmla="*/ 223417 w 446834"/>
              <a:gd name="connsiteY4" fmla="*/ 263814 h 646331"/>
              <a:gd name="connsiteX5" fmla="*/ 223417 w 446834"/>
              <a:gd name="connsiteY5" fmla="*/ 565552 h 646331"/>
              <a:gd name="connsiteX6" fmla="*/ 0 w 446834"/>
              <a:gd name="connsiteY6" fmla="*/ 646331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6834" h="646331" stroke="0" extrusionOk="0">
                <a:moveTo>
                  <a:pt x="0" y="0"/>
                </a:moveTo>
                <a:cubicBezTo>
                  <a:pt x="118077" y="-3277"/>
                  <a:pt x="220570" y="37234"/>
                  <a:pt x="223417" y="80779"/>
                </a:cubicBezTo>
                <a:cubicBezTo>
                  <a:pt x="224946" y="87537"/>
                  <a:pt x="221181" y="93010"/>
                  <a:pt x="223417" y="102256"/>
                </a:cubicBezTo>
                <a:cubicBezTo>
                  <a:pt x="200522" y="129455"/>
                  <a:pt x="319060" y="192032"/>
                  <a:pt x="446834" y="183035"/>
                </a:cubicBezTo>
                <a:cubicBezTo>
                  <a:pt x="323577" y="193437"/>
                  <a:pt x="220115" y="208565"/>
                  <a:pt x="223417" y="263814"/>
                </a:cubicBezTo>
                <a:cubicBezTo>
                  <a:pt x="238928" y="397992"/>
                  <a:pt x="210963" y="471969"/>
                  <a:pt x="223417" y="565552"/>
                </a:cubicBezTo>
                <a:cubicBezTo>
                  <a:pt x="203064" y="629327"/>
                  <a:pt x="120680" y="620489"/>
                  <a:pt x="0" y="646331"/>
                </a:cubicBezTo>
                <a:cubicBezTo>
                  <a:pt x="-39969" y="544312"/>
                  <a:pt x="13502" y="430988"/>
                  <a:pt x="0" y="310239"/>
                </a:cubicBezTo>
                <a:cubicBezTo>
                  <a:pt x="-13502" y="189490"/>
                  <a:pt x="35627" y="120252"/>
                  <a:pt x="0" y="0"/>
                </a:cubicBezTo>
                <a:close/>
              </a:path>
              <a:path w="446834" h="646331" fill="none" extrusionOk="0">
                <a:moveTo>
                  <a:pt x="0" y="0"/>
                </a:moveTo>
                <a:cubicBezTo>
                  <a:pt x="129127" y="4692"/>
                  <a:pt x="224080" y="37152"/>
                  <a:pt x="223417" y="80779"/>
                </a:cubicBezTo>
                <a:cubicBezTo>
                  <a:pt x="225481" y="90249"/>
                  <a:pt x="220902" y="93642"/>
                  <a:pt x="223417" y="102256"/>
                </a:cubicBezTo>
                <a:cubicBezTo>
                  <a:pt x="204517" y="142033"/>
                  <a:pt x="328544" y="176704"/>
                  <a:pt x="446834" y="183035"/>
                </a:cubicBezTo>
                <a:cubicBezTo>
                  <a:pt x="315038" y="179785"/>
                  <a:pt x="221115" y="213460"/>
                  <a:pt x="223417" y="263814"/>
                </a:cubicBezTo>
                <a:cubicBezTo>
                  <a:pt x="232039" y="333012"/>
                  <a:pt x="212268" y="441442"/>
                  <a:pt x="223417" y="565552"/>
                </a:cubicBezTo>
                <a:cubicBezTo>
                  <a:pt x="224405" y="596801"/>
                  <a:pt x="97947" y="661187"/>
                  <a:pt x="0" y="646331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18078"/>
                      <a:gd name="adj2" fmla="val 2831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83E04C-D3F4-9B42-856F-B8247F28F440}"/>
              </a:ext>
            </a:extLst>
          </p:cNvPr>
          <p:cNvSpPr txBox="1"/>
          <p:nvPr/>
        </p:nvSpPr>
        <p:spPr>
          <a:xfrm>
            <a:off x="2867910" y="3408980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Generated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CA5D6-5EA4-4D43-C4FC-10165FA2B8CA}"/>
              </a:ext>
            </a:extLst>
          </p:cNvPr>
          <p:cNvSpPr txBox="1"/>
          <p:nvPr/>
        </p:nvSpPr>
        <p:spPr>
          <a:xfrm>
            <a:off x="3127634" y="4162327"/>
            <a:ext cx="1288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Processing</a:t>
            </a:r>
            <a:endParaRPr lang="en-KR" dirty="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77D8E61-61BF-3391-3795-13DA80699CCE}"/>
              </a:ext>
            </a:extLst>
          </p:cNvPr>
          <p:cNvSpPr/>
          <p:nvPr/>
        </p:nvSpPr>
        <p:spPr>
          <a:xfrm>
            <a:off x="1387817" y="1818120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EC2D042-22CD-36CA-3A96-35A9C00F8031}"/>
              </a:ext>
            </a:extLst>
          </p:cNvPr>
          <p:cNvSpPr/>
          <p:nvPr/>
        </p:nvSpPr>
        <p:spPr>
          <a:xfrm>
            <a:off x="5246541" y="1818499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D24255EF-7CAA-7AC4-3AC2-4236C8AD1C71}"/>
              </a:ext>
            </a:extLst>
          </p:cNvPr>
          <p:cNvSpPr/>
          <p:nvPr/>
        </p:nvSpPr>
        <p:spPr>
          <a:xfrm>
            <a:off x="7074340" y="1818120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A0FF8BB2-A647-C2F7-B168-66413F49A597}"/>
              </a:ext>
            </a:extLst>
          </p:cNvPr>
          <p:cNvSpPr/>
          <p:nvPr/>
        </p:nvSpPr>
        <p:spPr>
          <a:xfrm>
            <a:off x="8506498" y="1818120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26027970-54BD-10DF-332C-AEFB198772CF}"/>
              </a:ext>
            </a:extLst>
          </p:cNvPr>
          <p:cNvSpPr/>
          <p:nvPr/>
        </p:nvSpPr>
        <p:spPr>
          <a:xfrm rot="5400000">
            <a:off x="9517580" y="2279824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8E43B45-240F-7B5C-02CC-1CA1EE735AC0}"/>
              </a:ext>
            </a:extLst>
          </p:cNvPr>
          <p:cNvSpPr/>
          <p:nvPr/>
        </p:nvSpPr>
        <p:spPr>
          <a:xfrm rot="5400000">
            <a:off x="9517580" y="3186684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74B50243-C4EF-6885-48E6-D0C640B05E4A}"/>
              </a:ext>
            </a:extLst>
          </p:cNvPr>
          <p:cNvSpPr/>
          <p:nvPr/>
        </p:nvSpPr>
        <p:spPr>
          <a:xfrm rot="5400000">
            <a:off x="9517580" y="4600623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EEB185D3-F9DC-6165-5858-684198EAFE33}"/>
              </a:ext>
            </a:extLst>
          </p:cNvPr>
          <p:cNvSpPr/>
          <p:nvPr/>
        </p:nvSpPr>
        <p:spPr>
          <a:xfrm rot="10800000">
            <a:off x="8046203" y="5113571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4201883B-5B31-89B6-5241-53AB2BFEDDF0}"/>
              </a:ext>
            </a:extLst>
          </p:cNvPr>
          <p:cNvSpPr/>
          <p:nvPr/>
        </p:nvSpPr>
        <p:spPr>
          <a:xfrm rot="10800000">
            <a:off x="6662707" y="5062265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35259B2-C51C-2CFF-BF9B-130300183583}"/>
              </a:ext>
            </a:extLst>
          </p:cNvPr>
          <p:cNvSpPr/>
          <p:nvPr/>
        </p:nvSpPr>
        <p:spPr>
          <a:xfrm rot="10800000">
            <a:off x="4783360" y="4993433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923D7445-F951-2487-AA3C-BC9E2865C65A}"/>
              </a:ext>
            </a:extLst>
          </p:cNvPr>
          <p:cNvSpPr/>
          <p:nvPr/>
        </p:nvSpPr>
        <p:spPr>
          <a:xfrm rot="16200000">
            <a:off x="3587750" y="4467791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430C1D3E-00D4-88CF-E6DA-F77CA51706D6}"/>
              </a:ext>
            </a:extLst>
          </p:cNvPr>
          <p:cNvSpPr/>
          <p:nvPr/>
        </p:nvSpPr>
        <p:spPr>
          <a:xfrm rot="16200000">
            <a:off x="3587750" y="3777812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FF36CD-D9F4-5E44-8E3F-574B53E7FF0F}"/>
              </a:ext>
            </a:extLst>
          </p:cNvPr>
          <p:cNvSpPr txBox="1"/>
          <p:nvPr/>
        </p:nvSpPr>
        <p:spPr>
          <a:xfrm>
            <a:off x="874400" y="681004"/>
            <a:ext cx="2401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Janus visual generation</a:t>
            </a:r>
            <a:endParaRPr lang="en-KR" b="1" u="sng" dirty="0">
              <a:solidFill>
                <a:srgbClr val="0070C0"/>
              </a:solidFill>
            </a:endParaRP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611D48BC-B10A-0E08-07CA-D12BE142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487" y="9054"/>
            <a:ext cx="10515600" cy="719933"/>
          </a:xfrm>
        </p:spPr>
        <p:txBody>
          <a:bodyPr/>
          <a:lstStyle/>
          <a:p>
            <a:r>
              <a:rPr lang="en-KR" dirty="0"/>
              <a:t>DeepSeek-Janus</a:t>
            </a:r>
          </a:p>
        </p:txBody>
      </p:sp>
    </p:spTree>
    <p:extLst>
      <p:ext uri="{BB962C8B-B14F-4D97-AF65-F5344CB8AC3E}">
        <p14:creationId xmlns:p14="http://schemas.microsoft.com/office/powerpoint/2010/main" val="760807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E9A4-FBE0-78AA-110E-8ED144A1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Training Session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0EBB-CD3C-18C5-2B38-EC9C42DB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KR" dirty="0"/>
              <a:t>LLM </a:t>
            </a:r>
            <a:r>
              <a:rPr lang="ko-KR" altLang="en-US" dirty="0"/>
              <a:t>학습의 </a:t>
            </a:r>
            <a:r>
              <a:rPr lang="en-US" altLang="ko-KR" dirty="0"/>
              <a:t>Traditional </a:t>
            </a:r>
            <a:r>
              <a:rPr lang="ko-KR" altLang="en-US" dirty="0"/>
              <a:t>한 방식대로 진행됨</a:t>
            </a:r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r>
              <a:rPr lang="en-KR" dirty="0"/>
              <a:t>Adaptor </a:t>
            </a:r>
            <a:r>
              <a:rPr lang="ko-KR" altLang="en-US" dirty="0"/>
              <a:t>저놈이 뭐냐</a:t>
            </a:r>
            <a:r>
              <a:rPr lang="en-US" altLang="ko-KR" dirty="0"/>
              <a:t> &lt;- finetuning </a:t>
            </a:r>
            <a:r>
              <a:rPr lang="ko-KR" altLang="en-US" dirty="0"/>
              <a:t>을 쉽게 하게 </a:t>
            </a:r>
            <a:r>
              <a:rPr lang="ko-KR" altLang="en-US" dirty="0" err="1"/>
              <a:t>해주는녀석</a:t>
            </a:r>
            <a:endParaRPr lang="en-US" altLang="ko-KR" dirty="0"/>
          </a:p>
          <a:p>
            <a:pPr lvl="1"/>
            <a:r>
              <a:rPr lang="en-US" altLang="ko-KR" i="1" dirty="0">
                <a:solidFill>
                  <a:schemeClr val="accent6"/>
                </a:solidFill>
              </a:rPr>
              <a:t>LLM </a:t>
            </a:r>
            <a:r>
              <a:rPr lang="ko-KR" altLang="en-US" i="1" dirty="0">
                <a:solidFill>
                  <a:schemeClr val="accent6"/>
                </a:solidFill>
              </a:rPr>
              <a:t>튜닝을 위한 </a:t>
            </a:r>
            <a:r>
              <a:rPr lang="en-US" altLang="ko-KR" i="1" dirty="0">
                <a:solidFill>
                  <a:schemeClr val="accent6"/>
                </a:solidFill>
              </a:rPr>
              <a:t>Skill</a:t>
            </a:r>
          </a:p>
          <a:p>
            <a:pPr lvl="1"/>
            <a:r>
              <a:rPr lang="ko-KR" altLang="en-US" dirty="0"/>
              <a:t>작은 모듈 붙여서</a:t>
            </a:r>
            <a:r>
              <a:rPr lang="en-US" altLang="ko-KR" dirty="0"/>
              <a:t>,</a:t>
            </a:r>
            <a:r>
              <a:rPr lang="ko-KR" altLang="en-US" dirty="0"/>
              <a:t> 그것들만 학습시키면서 성능을 증가시킴</a:t>
            </a:r>
            <a:endParaRPr lang="en-US" altLang="ko-KR" dirty="0"/>
          </a:p>
          <a:p>
            <a:endParaRPr lang="en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05133-F12D-9F0D-2D2E-AB88CCB4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59" y="2307615"/>
            <a:ext cx="9447482" cy="2603587"/>
          </a:xfrm>
          <a:prstGeom prst="rect">
            <a:avLst/>
          </a:prstGeom>
          <a:noFill/>
          <a:ln w="38100" cap="flat">
            <a:gradFill>
              <a:gsLst>
                <a:gs pos="80000">
                  <a:srgbClr val="EA3566"/>
                </a:gs>
                <a:gs pos="60000">
                  <a:srgbClr val="EA3B58"/>
                </a:gs>
                <a:gs pos="40000">
                  <a:srgbClr val="EC6037"/>
                </a:gs>
                <a:gs pos="19000">
                  <a:srgbClr val="ED6D32"/>
                </a:gs>
                <a:gs pos="0">
                  <a:srgbClr val="F4B140"/>
                </a:gs>
                <a:gs pos="100000">
                  <a:srgbClr val="CB4CC9"/>
                </a:gs>
              </a:gsLst>
              <a:lin ang="2700000" scaled="0"/>
            </a:gra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994291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0B5D-54ED-945D-EC0E-28A4A029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1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FC46-44A4-B983-F495-A130E56D6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316" y="1825625"/>
            <a:ext cx="6640483" cy="4351338"/>
          </a:xfrm>
        </p:spPr>
        <p:txBody>
          <a:bodyPr/>
          <a:lstStyle/>
          <a:p>
            <a:r>
              <a:rPr lang="en-US" dirty="0"/>
              <a:t>Adaptor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1"/>
            <a:r>
              <a:rPr lang="en-US" altLang="ko-KR" dirty="0"/>
              <a:t>Visual understanding </a:t>
            </a:r>
            <a:r>
              <a:rPr lang="ko-KR" altLang="en-US" dirty="0"/>
              <a:t>과 </a:t>
            </a:r>
            <a:r>
              <a:rPr lang="en-US" altLang="ko-KR" dirty="0"/>
              <a:t>linguistic understanding </a:t>
            </a:r>
            <a:r>
              <a:rPr lang="ko-KR" altLang="en-US" dirty="0"/>
              <a:t>의 </a:t>
            </a:r>
            <a:r>
              <a:rPr lang="en-US" altLang="ko-KR" dirty="0"/>
              <a:t>embedding space </a:t>
            </a:r>
            <a:r>
              <a:rPr lang="ko-KR" altLang="en-US" dirty="0" err="1"/>
              <a:t>를</a:t>
            </a:r>
            <a:r>
              <a:rPr lang="ko-KR" altLang="en-US" dirty="0"/>
              <a:t> 맞추기 위한 과정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76C48-CCB5-5836-584C-43D1E595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275"/>
          <a:stretch/>
        </p:blipFill>
        <p:spPr>
          <a:xfrm>
            <a:off x="1372259" y="2307615"/>
            <a:ext cx="3091676" cy="2603587"/>
          </a:xfrm>
          <a:prstGeom prst="rect">
            <a:avLst/>
          </a:prstGeom>
          <a:noFill/>
          <a:ln w="38100" cap="flat">
            <a:gradFill>
              <a:gsLst>
                <a:gs pos="80000">
                  <a:srgbClr val="EA3566"/>
                </a:gs>
                <a:gs pos="60000">
                  <a:srgbClr val="EA3B58"/>
                </a:gs>
                <a:gs pos="40000">
                  <a:srgbClr val="EC6037"/>
                </a:gs>
                <a:gs pos="19000">
                  <a:srgbClr val="ED6D32"/>
                </a:gs>
                <a:gs pos="0">
                  <a:srgbClr val="F4B140"/>
                </a:gs>
                <a:gs pos="100000">
                  <a:srgbClr val="CB4CC9"/>
                </a:gs>
              </a:gsLst>
              <a:lin ang="2700000" scaled="0"/>
            </a:gra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92659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7ED7-5894-BBEB-3BD5-E25D064D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stage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73A3-68A3-0C92-DC5B-E92B8D78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206" y="1825625"/>
            <a:ext cx="3772593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간단한 이미지 생성을 학습 시킴 </a:t>
            </a:r>
            <a:r>
              <a:rPr lang="en-US" altLang="ko-KR" sz="1800" dirty="0"/>
              <a:t>(imagenet-1k)</a:t>
            </a:r>
          </a:p>
          <a:p>
            <a:pPr lvl="1"/>
            <a:r>
              <a:rPr lang="en-US" sz="1600" dirty="0"/>
              <a:t>Text-to-image </a:t>
            </a:r>
            <a:r>
              <a:rPr lang="ko-KR" altLang="en-US" sz="1600" dirty="0"/>
              <a:t>데이터셋 활용하여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sz="1600" dirty="0"/>
              <a:t>Open-domain </a:t>
            </a:r>
            <a:r>
              <a:rPr lang="ko-KR" altLang="en-US" sz="1600" dirty="0"/>
              <a:t>모델로 발전시킴</a:t>
            </a:r>
            <a:endParaRPr lang="en-KR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199C-791D-9556-0CA9-554536E08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89" r="34280"/>
          <a:stretch/>
        </p:blipFill>
        <p:spPr>
          <a:xfrm>
            <a:off x="4488873" y="2307615"/>
            <a:ext cx="3092334" cy="2603587"/>
          </a:xfrm>
          <a:prstGeom prst="rect">
            <a:avLst/>
          </a:prstGeom>
          <a:noFill/>
          <a:ln w="38100" cap="flat">
            <a:gradFill>
              <a:gsLst>
                <a:gs pos="80000">
                  <a:srgbClr val="EA3566"/>
                </a:gs>
                <a:gs pos="60000">
                  <a:srgbClr val="EA3B58"/>
                </a:gs>
                <a:gs pos="40000">
                  <a:srgbClr val="EC6037"/>
                </a:gs>
                <a:gs pos="19000">
                  <a:srgbClr val="ED6D32"/>
                </a:gs>
                <a:gs pos="0">
                  <a:srgbClr val="F4B140"/>
                </a:gs>
                <a:gs pos="100000">
                  <a:srgbClr val="CB4CC9"/>
                </a:gs>
              </a:gsLst>
              <a:lin ang="2700000" scaled="0"/>
            </a:gra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65859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6C4CA-52B8-977B-205C-7A3F15DF8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D6A9-92A4-976B-8D3B-B3807E9C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stage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E849-7183-0B2A-0B62-1CFB7B433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KR" dirty="0"/>
              <a:t>nstruction following </a:t>
            </a:r>
            <a:r>
              <a:rPr lang="ko-KR" altLang="en-US" dirty="0" err="1"/>
              <a:t>에</a:t>
            </a:r>
            <a:r>
              <a:rPr lang="ko-KR" altLang="en-US" dirty="0"/>
              <a:t> 집중</a:t>
            </a:r>
            <a:endParaRPr lang="en-US" altLang="ko-KR" dirty="0"/>
          </a:p>
          <a:p>
            <a:pPr lvl="1"/>
            <a:r>
              <a:rPr lang="en-US" altLang="ko-KR" dirty="0"/>
              <a:t>Supervising answer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84023-DF0F-31BE-7B75-325A8BD4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689"/>
          <a:stretch/>
        </p:blipFill>
        <p:spPr>
          <a:xfrm>
            <a:off x="7672647" y="2307615"/>
            <a:ext cx="3147094" cy="2603587"/>
          </a:xfrm>
          <a:prstGeom prst="rect">
            <a:avLst/>
          </a:prstGeom>
          <a:noFill/>
          <a:ln w="38100" cap="flat">
            <a:gradFill>
              <a:gsLst>
                <a:gs pos="80000">
                  <a:srgbClr val="EA3566"/>
                </a:gs>
                <a:gs pos="60000">
                  <a:srgbClr val="EA3B58"/>
                </a:gs>
                <a:gs pos="40000">
                  <a:srgbClr val="EC6037"/>
                </a:gs>
                <a:gs pos="19000">
                  <a:srgbClr val="ED6D32"/>
                </a:gs>
                <a:gs pos="0">
                  <a:srgbClr val="F4B140"/>
                </a:gs>
                <a:gs pos="100000">
                  <a:srgbClr val="CB4CC9"/>
                </a:gs>
              </a:gsLst>
              <a:lin ang="2700000" scaled="0"/>
            </a:gra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898405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2676</TotalTime>
  <Words>387</Words>
  <Application>Microsoft Macintosh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2013 - 2022 Theme</vt:lpstr>
      <vt:lpstr>DeepSeek-Janus </vt:lpstr>
      <vt:lpstr>DeepSeek-Janus</vt:lpstr>
      <vt:lpstr>DeepSeek-Janus</vt:lpstr>
      <vt:lpstr>DeepSeek-Janus</vt:lpstr>
      <vt:lpstr>DeepSeek-Janus</vt:lpstr>
      <vt:lpstr>Before Training Session</vt:lpstr>
      <vt:lpstr>1 stage</vt:lpstr>
      <vt:lpstr>2 stage</vt:lpstr>
      <vt:lpstr>3 stage</vt:lpstr>
      <vt:lpstr>Training Objective</vt:lpstr>
      <vt:lpstr>DeepSeek-VL2 </vt:lpstr>
      <vt:lpstr>DeepSeek-VL2</vt:lpstr>
      <vt:lpstr>DeepSeek-Janus Flow </vt:lpstr>
      <vt:lpstr>DeepSeek-Janus Flow</vt:lpstr>
      <vt:lpstr>Rectified Flow</vt:lpstr>
      <vt:lpstr>DeepSeek-Janus Pro </vt:lpstr>
      <vt:lpstr>DeepSeek-Janus Pro</vt:lpstr>
      <vt:lpstr>Janus vs Janus Pro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김동주</dc:creator>
  <cp:lastModifiedBy>김동주</cp:lastModifiedBy>
  <cp:revision>10</cp:revision>
  <cp:lastPrinted>2025-03-10T08:51:51Z</cp:lastPrinted>
  <dcterms:created xsi:type="dcterms:W3CDTF">2025-03-10T07:26:30Z</dcterms:created>
  <dcterms:modified xsi:type="dcterms:W3CDTF">2025-03-12T04:03:19Z</dcterms:modified>
</cp:coreProperties>
</file>