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7"/>
  </p:notesMasterIdLst>
  <p:sldIdLst>
    <p:sldId id="256" r:id="rId2"/>
    <p:sldId id="257" r:id="rId3"/>
    <p:sldId id="283" r:id="rId4"/>
    <p:sldId id="262" r:id="rId5"/>
    <p:sldId id="261" r:id="rId6"/>
    <p:sldId id="264" r:id="rId7"/>
    <p:sldId id="265" r:id="rId8"/>
    <p:sldId id="267" r:id="rId9"/>
    <p:sldId id="274" r:id="rId10"/>
    <p:sldId id="268" r:id="rId11"/>
    <p:sldId id="266" r:id="rId12"/>
    <p:sldId id="277" r:id="rId13"/>
    <p:sldId id="278" r:id="rId14"/>
    <p:sldId id="279" r:id="rId15"/>
    <p:sldId id="299" r:id="rId16"/>
    <p:sldId id="276" r:id="rId17"/>
    <p:sldId id="273" r:id="rId18"/>
    <p:sldId id="275" r:id="rId19"/>
    <p:sldId id="280" r:id="rId20"/>
    <p:sldId id="270" r:id="rId21"/>
    <p:sldId id="271" r:id="rId22"/>
    <p:sldId id="281" r:id="rId23"/>
    <p:sldId id="284" r:id="rId24"/>
    <p:sldId id="286" r:id="rId25"/>
    <p:sldId id="293" r:id="rId26"/>
    <p:sldId id="294" r:id="rId27"/>
    <p:sldId id="295" r:id="rId28"/>
    <p:sldId id="298" r:id="rId29"/>
    <p:sldId id="297" r:id="rId30"/>
    <p:sldId id="301" r:id="rId31"/>
    <p:sldId id="300" r:id="rId32"/>
    <p:sldId id="303" r:id="rId33"/>
    <p:sldId id="302" r:id="rId34"/>
    <p:sldId id="287" r:id="rId35"/>
    <p:sldId id="288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현은" initials="문" lastIdx="2" clrIdx="0">
    <p:extLst>
      <p:ext uri="{19B8F6BF-5375-455C-9EA6-DF929625EA0E}">
        <p15:presenceInfo xmlns:p15="http://schemas.microsoft.com/office/powerpoint/2012/main" userId="문현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89529" autoAdjust="0"/>
  </p:normalViewPr>
  <p:slideViewPr>
    <p:cSldViewPr snapToGrid="0">
      <p:cViewPr varScale="1">
        <p:scale>
          <a:sx n="114" d="100"/>
          <a:sy n="11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99478-D82F-42A2-A1B4-E20C0C397852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DAB62-C7F3-4DC7-9EE0-A30CC8D21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673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갑작스런 코로나 집합금지 명령으로 인해 호텔의 수용인원을 제한해야 해 전 세계 호텔 업계 비상</a:t>
            </a:r>
            <a:r>
              <a:rPr lang="en-US" altLang="ko-KR" sz="1200" b="0" dirty="0"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대부분의 숙박업소는 대상 고객을 정하는 기준을 잡기도 모호해 고객의 자발적인 취소를 기대해야 하는 상황</a:t>
            </a:r>
            <a:endParaRPr lang="en-US" altLang="ko-KR" sz="1200" dirty="0"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DAB62-C7F3-4DC7-9EE0-A30CC8D219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6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DAB62-C7F3-4DC7-9EE0-A30CC8D219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46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DAB62-C7F3-4DC7-9EE0-A30CC8D219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49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방으로 할당된 방의 취소율이 올라감</a:t>
            </a:r>
            <a:r>
              <a:rPr lang="en-US" altLang="ko-KR" dirty="0"/>
              <a:t>. </a:t>
            </a:r>
            <a:r>
              <a:rPr lang="ko-KR" altLang="en-US" dirty="0"/>
              <a:t>없던 방이 생김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새로 생겨난 방은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overbooking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되거나 손님의 특별한 요구가 있을 경우 사용되는 방일 것으로 생각됨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DAB62-C7F3-4DC7-9EE0-A30CC8D2199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826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DAB62-C7F3-4DC7-9EE0-A30CC8D2199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21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DAB62-C7F3-4DC7-9EE0-A30CC8D2199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569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DAB62-C7F3-4DC7-9EE0-A30CC8D2199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3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2B14F-3C32-41BB-AE6C-EE55E6F7F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ACD938-E14A-45B6-94A5-1211C6997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3EC13-4034-4919-9B4D-42CC1C72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3687-7F4D-4211-B670-8C3CC48FA12A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470FA-FDA9-4926-9C20-14179289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B72B1-C16D-4CDF-89AC-8C3526B6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894-8869-4F36-9C81-342929EC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0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200AE-964D-496E-B083-89E34FB2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14FFD5-1585-4E1C-8893-A0B232A12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26A48-F930-4B3A-BDFD-AF6D1120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3687-7F4D-4211-B670-8C3CC48FA12A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A4065-018E-4D2C-885F-745B9871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AF599D-858E-4AB9-88E6-C4E81366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894-8869-4F36-9C81-342929EC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12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551D03-E22F-4CBA-8B96-710F178A1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DE74CA-4E0D-4AC6-B6CF-717C607E2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1531A-B77F-4C35-A3A1-B3722CF8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3687-7F4D-4211-B670-8C3CC48FA12A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D6FA2-D05B-40F0-B97A-CBB809F5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ABF1A-580C-4A28-A8FA-91C33CF7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894-8869-4F36-9C81-342929EC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8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D987F-1ED0-473C-AAB7-C745AAA3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1CFC8-8D5C-456B-B817-47C3117AF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29CC7-98D8-4D3A-90E0-46D6CAFE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3687-7F4D-4211-B670-8C3CC48FA12A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2E0B0-C3C7-47AF-A4BD-060BD3AB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0DE41-2416-49E8-AD9F-2CB2FECB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894-8869-4F36-9C81-342929EC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61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BBD56-0856-4BAE-8B73-69A0C7EC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2C4055-3D7F-4F74-9FBD-0B7DC3A85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3863A-AAD4-403C-9443-397F962C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3687-7F4D-4211-B670-8C3CC48FA12A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4ED7E-ADE4-47CB-9071-E2334306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513B2-F0D4-45F3-BF7F-A6ED00AE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894-8869-4F36-9C81-342929EC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34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B4C5E-D588-490C-881F-7B9BC712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EF4F8-6854-4C5E-A4E9-F14A11102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908074-535A-466A-A4AE-D9ABCCE67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3DBD6A-B487-472F-BF4A-24640263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3687-7F4D-4211-B670-8C3CC48FA12A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1BC063-5A1B-45F8-806F-D3E1C82E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1F9D9-F1CA-4F4D-9D68-69E56901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894-8869-4F36-9C81-342929EC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3EFA7-2EE0-493D-9ACF-C9107A4B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1D28E-FCF6-43DE-A4E4-70D97DB0D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D156CC-C099-4A63-83AA-5C9B31C70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E00CCB-E9BB-4427-9231-BE3078DEE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6D265D-10D2-4EA4-82F8-E7674979E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074186-4859-46F6-9EAD-61E3E566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3687-7F4D-4211-B670-8C3CC48FA12A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48EC9B-90FA-4E90-837F-DB56FF63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B72A24-8930-49D1-AAE0-7C838A04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894-8869-4F36-9C81-342929EC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13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6C69C-67D3-4DF4-9816-4A9B93D55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488672-D23B-4921-A94A-688E0E27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3687-7F4D-4211-B670-8C3CC48FA12A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151AE5-51B6-49AF-B4CF-63160654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BC175C-57F1-4EA3-8FA0-204495EE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894-8869-4F36-9C81-342929EC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7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15BEAA-601F-41AC-AE36-D05B10FF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3687-7F4D-4211-B670-8C3CC48FA12A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733B47-87F6-4937-AA84-6395C5C5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1A8B2E-FE61-4318-8BFC-B43D6D60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894-8869-4F36-9C81-342929EC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7B599-1526-4790-82C7-78CC7AFE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131B8-FC80-45A5-90FD-A224C6651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76ECE9-F323-4AB4-94F6-57E0E6A0A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B34191-51D8-4F8D-8F47-5BF4D00E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3687-7F4D-4211-B670-8C3CC48FA12A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3DDB9-B743-4B55-B4B8-93BE2BE8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3A486-1CB9-4FE0-8EE4-1330A424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894-8869-4F36-9C81-342929EC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9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9EC58-837B-40C4-B90C-E1FE3181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D90B86-3EAB-49F0-95AD-4D66CA361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6E5842-0B19-4F01-8386-F7DB7893A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A28E95-14CA-4535-9C76-A8D50F39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3687-7F4D-4211-B670-8C3CC48FA12A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315F49-3099-4BB3-A99F-33EDF6B2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F456A-DF8A-4AF4-9173-A09D2195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894-8869-4F36-9C81-342929EC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6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755B70-558C-4027-A06D-7BCDEC8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F6633C-505B-4AEE-ACEE-9FC75FF52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28D45-9119-4C1D-A0E5-205B9ED26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33687-7F4D-4211-B670-8C3CC48FA12A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C2A21-3852-4D67-B777-EAD465675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973FE-72FA-459E-9C61-0D4227B75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BF894-8869-4F36-9C81-342929EC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6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9BAE53-15A1-4337-A4E2-80C7C00984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0" r="21000" b="573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39D503-B9A4-43D3-9820-BF10F3FDE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252" y="1564858"/>
            <a:ext cx="7632747" cy="1799730"/>
          </a:xfrm>
        </p:spPr>
        <p:txBody>
          <a:bodyPr anchor="b">
            <a:normAutofit/>
          </a:bodyPr>
          <a:lstStyle/>
          <a:p>
            <a:pPr algn="l"/>
            <a:br>
              <a:rPr lang="en-US" altLang="ko-KR" sz="41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41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호텔 사업 문제 </a:t>
            </a:r>
            <a:r>
              <a:rPr lang="ko-KR" altLang="en-US" sz="4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및</a:t>
            </a:r>
            <a:r>
              <a:rPr lang="en-US" altLang="ko-KR" sz="4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br>
              <a:rPr lang="en-US" altLang="ko-KR" sz="4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4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4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예측 모델 발표</a:t>
            </a:r>
            <a:endParaRPr lang="ko-KR" altLang="en-US" sz="4100" b="0" i="0" dirty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369C12-EEDE-4BF4-B830-1E49AF284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719" y="4176566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ea typeface="문체부 제목 돋음체" panose="020B0609000101010101" pitchFamily="49" charset="-127"/>
              </a:rPr>
              <a:t>Project 2</a:t>
            </a:r>
          </a:p>
          <a:p>
            <a:pPr algn="l"/>
            <a:r>
              <a:rPr lang="en-US" altLang="ko-KR" sz="2000" dirty="0">
                <a:ea typeface="문체부 제목 돋음체" panose="020B0609000101010101" pitchFamily="49" charset="-127"/>
              </a:rPr>
              <a:t>AI_01_</a:t>
            </a:r>
            <a:r>
              <a:rPr lang="ko-KR" altLang="en-US" sz="2000" dirty="0">
                <a:ea typeface="문체부 제목 돋음체" panose="020B0609000101010101" pitchFamily="49" charset="-127"/>
              </a:rPr>
              <a:t>문지은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73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34773E-37C8-4240-B7E4-BFBBED6C8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1" y="744469"/>
            <a:ext cx="7107810" cy="5898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FE53C7-F5CF-406A-B652-3A04FBB6ECEC}"/>
              </a:ext>
            </a:extLst>
          </p:cNvPr>
          <p:cNvSpPr txBox="1"/>
          <p:nvPr/>
        </p:nvSpPr>
        <p:spPr>
          <a:xfrm>
            <a:off x="299472" y="215297"/>
            <a:ext cx="35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당일 할당된 방 분석하기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77217-F5F1-44F0-AE65-BA262BBF140E}"/>
              </a:ext>
            </a:extLst>
          </p:cNvPr>
          <p:cNvSpPr txBox="1"/>
          <p:nvPr/>
        </p:nvSpPr>
        <p:spPr>
          <a:xfrm>
            <a:off x="7087680" y="269982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0000FF"/>
                </a:solidFill>
                <a:effectLst/>
              </a:rPr>
              <a:t>- 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room H</a:t>
            </a:r>
            <a:r>
              <a:rPr lang="ko-KR" altLang="en-US" sz="1200" b="0" dirty="0">
                <a:solidFill>
                  <a:srgbClr val="000000"/>
                </a:solidFill>
                <a:effectLst/>
              </a:rPr>
              <a:t>와 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I</a:t>
            </a:r>
            <a:r>
              <a:rPr lang="ko-KR" altLang="en-US" sz="1200" b="0" dirty="0">
                <a:solidFill>
                  <a:srgbClr val="000000"/>
                </a:solidFill>
                <a:effectLst/>
              </a:rPr>
              <a:t>는 리조트에만 </a:t>
            </a:r>
            <a:r>
              <a:rPr lang="ko-KR" altLang="en-US" sz="1200" dirty="0">
                <a:solidFill>
                  <a:srgbClr val="000000"/>
                </a:solidFill>
              </a:rPr>
              <a:t>존재</a:t>
            </a:r>
            <a:endParaRPr lang="en-US" altLang="ko-KR" sz="1200" dirty="0">
              <a:solidFill>
                <a:srgbClr val="000000"/>
              </a:solidFill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>- room K</a:t>
            </a:r>
            <a:r>
              <a:rPr lang="ko-KR" altLang="en-US" sz="1200" b="0" dirty="0">
                <a:solidFill>
                  <a:srgbClr val="000000"/>
                </a:solidFill>
                <a:effectLst/>
              </a:rPr>
              <a:t>는 시티호텔에만 존재</a:t>
            </a:r>
            <a:endParaRPr lang="en-US" altLang="ko-KR" sz="12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FDE26B-D8FC-4260-891F-4485F20B0C1C}"/>
              </a:ext>
            </a:extLst>
          </p:cNvPr>
          <p:cNvSpPr/>
          <p:nvPr/>
        </p:nvSpPr>
        <p:spPr>
          <a:xfrm>
            <a:off x="185172" y="2654839"/>
            <a:ext cx="6902508" cy="650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4E9C7E-196A-440A-B834-70FD757365BA}"/>
              </a:ext>
            </a:extLst>
          </p:cNvPr>
          <p:cNvSpPr/>
          <p:nvPr/>
        </p:nvSpPr>
        <p:spPr>
          <a:xfrm>
            <a:off x="185172" y="5548405"/>
            <a:ext cx="6902508" cy="744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B7F8D-9A61-4B8C-8364-0826C3F6C6E8}"/>
              </a:ext>
            </a:extLst>
          </p:cNvPr>
          <p:cNvSpPr txBox="1"/>
          <p:nvPr/>
        </p:nvSpPr>
        <p:spPr>
          <a:xfrm>
            <a:off x="7087680" y="5067313"/>
            <a:ext cx="527469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+mj-lt"/>
              </a:rPr>
              <a:t>- 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+mj-lt"/>
              </a:rPr>
              <a:t>room I,K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+mj-lt"/>
              </a:rPr>
              <a:t>는 손님이 예약할 수 없는 방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100" b="0" dirty="0">
                <a:solidFill>
                  <a:srgbClr val="000000"/>
                </a:solidFill>
                <a:effectLst/>
                <a:latin typeface="+mj-lt"/>
              </a:rPr>
              <a:t>Room H 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+mj-lt"/>
              </a:rPr>
              <a:t>는 방 변경 시 하루평균 방값이 </a:t>
            </a:r>
            <a:r>
              <a:rPr lang="ko-KR" altLang="en-US" sz="1100" b="0" dirty="0" err="1">
                <a:solidFill>
                  <a:srgbClr val="000000"/>
                </a:solidFill>
                <a:effectLst/>
                <a:latin typeface="+mj-lt"/>
              </a:rPr>
              <a:t>저렴해보임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+mj-lt"/>
              </a:rPr>
              <a:t>특별한 사유로 방이 </a:t>
            </a:r>
            <a:r>
              <a:rPr lang="en-US" altLang="ko-KR" sz="1100" dirty="0">
                <a:solidFill>
                  <a:srgbClr val="000000"/>
                </a:solidFill>
                <a:latin typeface="+mj-lt"/>
              </a:rPr>
              <a:t>H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+mj-lt"/>
              </a:rPr>
              <a:t>로 변경될 때는 더 저렴한 가격으로 이용 </a:t>
            </a:r>
            <a:r>
              <a:rPr lang="ko-KR" altLang="en-US" sz="1100" dirty="0">
                <a:solidFill>
                  <a:srgbClr val="000000"/>
                </a:solidFill>
                <a:latin typeface="+mj-lt"/>
              </a:rPr>
              <a:t>함</a:t>
            </a:r>
            <a:endParaRPr lang="en-US" altLang="ko-KR" sz="1100" dirty="0">
              <a:solidFill>
                <a:srgbClr val="000000"/>
              </a:solidFill>
              <a:latin typeface="+mj-lt"/>
            </a:endParaRP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+mj-lt"/>
              </a:rPr>
              <a:t>- 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+mj-lt"/>
              </a:rPr>
              <a:t>시티호텔의 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+mj-lt"/>
              </a:rPr>
              <a:t>room K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+mj-lt"/>
              </a:rPr>
              <a:t>는 손님이 직접 예약할 수 없는 방으로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+mj-lt"/>
              </a:rPr>
              <a:t>, 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+mj-lt"/>
              </a:rPr>
              <a:t>원래 예약한 방에 문제가 있어 방이 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+mj-lt"/>
              </a:rPr>
              <a:t>K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+mj-lt"/>
              </a:rPr>
              <a:t>로 변경 될 때는 저렴한 가격으로 </a:t>
            </a:r>
            <a:endParaRPr lang="en-US" altLang="ko-KR" sz="1100" b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+mj-lt"/>
              </a:rPr>
              <a:t>이용가능 하다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+mj-lt"/>
              </a:rPr>
              <a:t>- 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+mj-lt"/>
              </a:rPr>
              <a:t>전체적으로 룸이 변경될 때 조금</a:t>
            </a:r>
            <a:r>
              <a:rPr lang="en-US" altLang="ko-KR" sz="1100" dirty="0">
                <a:solidFill>
                  <a:srgbClr val="000000"/>
                </a:solidFill>
                <a:latin typeface="+mj-lt"/>
              </a:rPr>
              <a:t> 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+mj-lt"/>
              </a:rPr>
              <a:t>더 저렴하다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23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725E0B-0EC1-4521-8102-75C2D8C2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58" y="1104783"/>
            <a:ext cx="5747079" cy="31020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C9FC6C-B77E-4193-8B46-8D2FE24E9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037" y="1056494"/>
            <a:ext cx="5629275" cy="4362450"/>
          </a:xfrm>
          <a:prstGeom prst="rect">
            <a:avLst/>
          </a:prstGeom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F7151B64-1E6C-4285-A9E2-31BBB5873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62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호텔 이용 고객의 국적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Roboto"/>
              </a:rPr>
              <a:t>(High Cardinality)</a:t>
            </a:r>
            <a:endParaRPr lang="ko-KR" altLang="en-US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E66BBDD-1DC5-45E2-9A55-865B06D10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962" y="1136553"/>
            <a:ext cx="600075" cy="3038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421A606-B787-40A0-9018-316CDBCE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3412" y="4355625"/>
            <a:ext cx="1352550" cy="2200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DA4E12-CBFD-4347-9922-EA8DFF23E563}"/>
              </a:ext>
            </a:extLst>
          </p:cNvPr>
          <p:cNvSpPr txBox="1"/>
          <p:nvPr/>
        </p:nvSpPr>
        <p:spPr>
          <a:xfrm>
            <a:off x="5930884" y="5687608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포르투갈인의 데이터가 가장 많으며 예약 대비 취소율이 가장 높다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호텔 이용 고객의 국적이 모델에 영향을 많이 줄 것이다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8C77B55-3309-4165-AB97-57190F2F51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087" y="4452156"/>
            <a:ext cx="1857375" cy="1933575"/>
          </a:xfrm>
          <a:prstGeom prst="ellipse">
            <a:avLst/>
          </a:prstGeom>
          <a:ln w="12700" cap="rnd"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C35887A2-DA22-4DCA-9C1C-2AEADA65C67B}"/>
              </a:ext>
            </a:extLst>
          </p:cNvPr>
          <p:cNvSpPr/>
          <p:nvPr/>
        </p:nvSpPr>
        <p:spPr>
          <a:xfrm>
            <a:off x="2673423" y="1640263"/>
            <a:ext cx="600075" cy="603315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A4ADC7A-11A2-4D57-BA5E-2A870AD52DEC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1743959" y="2155225"/>
            <a:ext cx="1017343" cy="236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38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B33E0D-AA36-4CEF-BF47-4969CC07C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09" y="748242"/>
            <a:ext cx="9382125" cy="2695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972257-DD94-49DF-8842-8A8A7141D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3865"/>
            <a:ext cx="12192000" cy="183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5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B592A04-1F5C-4DCD-8A36-AEAB1EDE1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97" y="1434517"/>
            <a:ext cx="9692530" cy="407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95247B-1751-4A91-B81B-BC8254564302}"/>
              </a:ext>
            </a:extLst>
          </p:cNvPr>
          <p:cNvSpPr txBox="1"/>
          <p:nvPr/>
        </p:nvSpPr>
        <p:spPr>
          <a:xfrm>
            <a:off x="1397524" y="5667277"/>
            <a:ext cx="9440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위 그래프로 이전에 호텔을 이용한 전적보다 취소한 전적이 더 많은 사람이 취소할 경우가 많고, 호텔을 이용한 횟수가 높으면 취소를 안 할 가능성이 높음을 알 수 있다.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8DB8819-F96D-4C94-9C4F-35A2BDE9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253720"/>
            <a:ext cx="8767713" cy="80301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과거 취소 전적에 따른 취소 현황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F412B2-C314-4DC1-9430-2E4C6F6EE8E4}"/>
              </a:ext>
            </a:extLst>
          </p:cNvPr>
          <p:cNvSpPr/>
          <p:nvPr/>
        </p:nvSpPr>
        <p:spPr>
          <a:xfrm>
            <a:off x="5947794" y="4370664"/>
            <a:ext cx="4890633" cy="10954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D2F75A-6B1D-409C-BD31-E33965650437}"/>
              </a:ext>
            </a:extLst>
          </p:cNvPr>
          <p:cNvSpPr/>
          <p:nvPr/>
        </p:nvSpPr>
        <p:spPr>
          <a:xfrm>
            <a:off x="1470624" y="1417739"/>
            <a:ext cx="2816150" cy="332204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1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DB8819-F96D-4C94-9C4F-35A2BDE9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253720"/>
            <a:ext cx="8767713" cy="80301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취소율에 따라 고객 </a:t>
            </a:r>
            <a:r>
              <a:rPr lang="ko-KR" altLang="en-US" sz="2800" dirty="0" err="1"/>
              <a:t>취소율</a:t>
            </a:r>
            <a:r>
              <a:rPr lang="ko-KR" altLang="en-US" sz="2800" dirty="0"/>
              <a:t> 등급 지정하기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160591-F52E-4D39-BC1C-EEE8E455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86" y="1353630"/>
            <a:ext cx="7839075" cy="39433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0C4B7C8-0330-4A93-B8AB-9851666B9B0B}"/>
              </a:ext>
            </a:extLst>
          </p:cNvPr>
          <p:cNvSpPr/>
          <p:nvPr/>
        </p:nvSpPr>
        <p:spPr>
          <a:xfrm>
            <a:off x="5542961" y="1353630"/>
            <a:ext cx="1772239" cy="3943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49C996-B4CF-4960-9F1C-88E2484793FA}"/>
              </a:ext>
            </a:extLst>
          </p:cNvPr>
          <p:cNvSpPr txBox="1"/>
          <p:nvPr/>
        </p:nvSpPr>
        <p:spPr>
          <a:xfrm>
            <a:off x="762786" y="5593877"/>
            <a:ext cx="9257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 별 </a:t>
            </a:r>
            <a:r>
              <a:rPr lang="ko-KR" altLang="en-US" dirty="0" err="1"/>
              <a:t>취소율</a:t>
            </a:r>
            <a:r>
              <a:rPr lang="ko-KR" altLang="en-US" dirty="0"/>
              <a:t> 등급을 지정해 등급이 낮은 고객 순으로 취소 메일을 보낼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취소등급이 높은 고객에게 알맞은 혜택과 이벤트 등을 제공함으로써 단골유치와 무분별한 예약 취소 방지에 도움이 될 것으로 생각한다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DA90AE-9135-42CE-A792-FF368AEAE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855" y="1451065"/>
            <a:ext cx="3144284" cy="37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25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34773E-37C8-4240-B7E4-BFBBED6C8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1" y="744469"/>
            <a:ext cx="7107810" cy="5898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FE53C7-F5CF-406A-B652-3A04FBB6ECEC}"/>
              </a:ext>
            </a:extLst>
          </p:cNvPr>
          <p:cNvSpPr txBox="1"/>
          <p:nvPr/>
        </p:nvSpPr>
        <p:spPr>
          <a:xfrm>
            <a:off x="299472" y="215297"/>
            <a:ext cx="35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당일 할당된 방 분석하기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77217-F5F1-44F0-AE65-BA262BBF140E}"/>
              </a:ext>
            </a:extLst>
          </p:cNvPr>
          <p:cNvSpPr txBox="1"/>
          <p:nvPr/>
        </p:nvSpPr>
        <p:spPr>
          <a:xfrm>
            <a:off x="7087680" y="269982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0000FF"/>
                </a:solidFill>
                <a:effectLst/>
              </a:rPr>
              <a:t>- 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room H</a:t>
            </a:r>
            <a:r>
              <a:rPr lang="ko-KR" altLang="en-US" sz="1200" b="0" dirty="0">
                <a:solidFill>
                  <a:srgbClr val="000000"/>
                </a:solidFill>
                <a:effectLst/>
              </a:rPr>
              <a:t>와 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I</a:t>
            </a:r>
            <a:r>
              <a:rPr lang="ko-KR" altLang="en-US" sz="1200" b="0" dirty="0">
                <a:solidFill>
                  <a:srgbClr val="000000"/>
                </a:solidFill>
                <a:effectLst/>
              </a:rPr>
              <a:t>는 리조트에만 </a:t>
            </a:r>
            <a:r>
              <a:rPr lang="ko-KR" altLang="en-US" sz="1200" dirty="0">
                <a:solidFill>
                  <a:srgbClr val="000000"/>
                </a:solidFill>
              </a:rPr>
              <a:t>존재</a:t>
            </a:r>
            <a:endParaRPr lang="en-US" altLang="ko-KR" sz="1200" dirty="0">
              <a:solidFill>
                <a:srgbClr val="000000"/>
              </a:solidFill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>- room K</a:t>
            </a:r>
            <a:r>
              <a:rPr lang="ko-KR" altLang="en-US" sz="1200" b="0" dirty="0">
                <a:solidFill>
                  <a:srgbClr val="000000"/>
                </a:solidFill>
                <a:effectLst/>
              </a:rPr>
              <a:t>는 시티호텔에만 존재</a:t>
            </a:r>
            <a:endParaRPr lang="en-US" altLang="ko-KR" sz="12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FDE26B-D8FC-4260-891F-4485F20B0C1C}"/>
              </a:ext>
            </a:extLst>
          </p:cNvPr>
          <p:cNvSpPr/>
          <p:nvPr/>
        </p:nvSpPr>
        <p:spPr>
          <a:xfrm>
            <a:off x="185172" y="2654839"/>
            <a:ext cx="6902508" cy="650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4E9C7E-196A-440A-B834-70FD757365BA}"/>
              </a:ext>
            </a:extLst>
          </p:cNvPr>
          <p:cNvSpPr/>
          <p:nvPr/>
        </p:nvSpPr>
        <p:spPr>
          <a:xfrm>
            <a:off x="185172" y="5548405"/>
            <a:ext cx="6902508" cy="744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B7F8D-9A61-4B8C-8364-0826C3F6C6E8}"/>
              </a:ext>
            </a:extLst>
          </p:cNvPr>
          <p:cNvSpPr txBox="1"/>
          <p:nvPr/>
        </p:nvSpPr>
        <p:spPr>
          <a:xfrm>
            <a:off x="7087680" y="5067313"/>
            <a:ext cx="527469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+mj-lt"/>
              </a:rPr>
              <a:t>- 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+mj-lt"/>
              </a:rPr>
              <a:t>room I,K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+mj-lt"/>
              </a:rPr>
              <a:t>는 손님이 예약할 수 없는 방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100" b="0" dirty="0">
                <a:solidFill>
                  <a:srgbClr val="000000"/>
                </a:solidFill>
                <a:effectLst/>
                <a:latin typeface="+mj-lt"/>
              </a:rPr>
              <a:t>Room H 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+mj-lt"/>
              </a:rPr>
              <a:t>는 방 변경 시 하루평균 방값이 </a:t>
            </a:r>
            <a:r>
              <a:rPr lang="ko-KR" altLang="en-US" sz="1100" b="0" dirty="0" err="1">
                <a:solidFill>
                  <a:srgbClr val="000000"/>
                </a:solidFill>
                <a:effectLst/>
                <a:latin typeface="+mj-lt"/>
              </a:rPr>
              <a:t>저렴해보임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+mj-lt"/>
              </a:rPr>
              <a:t>특별한 사유로 방이 </a:t>
            </a:r>
            <a:r>
              <a:rPr lang="en-US" altLang="ko-KR" sz="1100" dirty="0">
                <a:solidFill>
                  <a:srgbClr val="000000"/>
                </a:solidFill>
                <a:latin typeface="+mj-lt"/>
              </a:rPr>
              <a:t>H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+mj-lt"/>
              </a:rPr>
              <a:t>로 변경될 때는 더 저렴한 가격으로 이용 </a:t>
            </a:r>
            <a:r>
              <a:rPr lang="ko-KR" altLang="en-US" sz="1100" dirty="0">
                <a:solidFill>
                  <a:srgbClr val="000000"/>
                </a:solidFill>
                <a:latin typeface="+mj-lt"/>
              </a:rPr>
              <a:t>함</a:t>
            </a:r>
            <a:endParaRPr lang="en-US" altLang="ko-KR" sz="1100" dirty="0">
              <a:solidFill>
                <a:srgbClr val="000000"/>
              </a:solidFill>
              <a:latin typeface="+mj-lt"/>
            </a:endParaRP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+mj-lt"/>
              </a:rPr>
              <a:t>- 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+mj-lt"/>
              </a:rPr>
              <a:t>시티호텔의 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+mj-lt"/>
              </a:rPr>
              <a:t>room K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+mj-lt"/>
              </a:rPr>
              <a:t>는 손님이 직접 예약할 수 없는 방으로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+mj-lt"/>
              </a:rPr>
              <a:t>, </a:t>
            </a: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+mj-lt"/>
              </a:rPr>
              <a:t>원래 예약한 방에 문제가 있어 방이 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+mj-lt"/>
              </a:rPr>
              <a:t>K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+mj-lt"/>
              </a:rPr>
              <a:t>로 변경 될 때는 저렴한 가격으로 </a:t>
            </a:r>
            <a:endParaRPr lang="en-US" altLang="ko-KR" sz="1100" b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+mj-lt"/>
              </a:rPr>
              <a:t>이용가능 하다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+mj-lt"/>
              </a:rPr>
              <a:t>- 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+mj-lt"/>
              </a:rPr>
              <a:t>전체적으로 룸이 변경될 때 조금</a:t>
            </a:r>
            <a:r>
              <a:rPr lang="en-US" altLang="ko-KR" sz="1100" dirty="0">
                <a:solidFill>
                  <a:srgbClr val="000000"/>
                </a:solidFill>
                <a:latin typeface="+mj-lt"/>
              </a:rPr>
              <a:t> 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+mj-lt"/>
              </a:rPr>
              <a:t>더 저렴하다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4353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1A23ED5-8E1F-41E6-9482-CB1E65F55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13" y="808397"/>
            <a:ext cx="10201275" cy="2733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C1C08E-8306-4CC8-9AF5-F94A13413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2480"/>
            <a:ext cx="12192000" cy="18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68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B08C4-9ABD-4068-94EE-929F6931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296" y="195515"/>
            <a:ext cx="10515600" cy="841506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시기별 예약상황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742C56-61EE-4055-ADD6-D5FF704E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037021"/>
            <a:ext cx="10817846" cy="241531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BED608E-1A71-41F0-9CA1-35D240C6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3588331"/>
            <a:ext cx="5057479" cy="307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1DA8F6-18CE-4E2C-9F97-38DE804ACFBB}"/>
              </a:ext>
            </a:extLst>
          </p:cNvPr>
          <p:cNvSpPr txBox="1"/>
          <p:nvPr/>
        </p:nvSpPr>
        <p:spPr>
          <a:xfrm>
            <a:off x="5941243" y="4210407"/>
            <a:ext cx="60944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7~ 8월 성수기에 호텔 예약률이 높고, 11월~1월 </a:t>
            </a:r>
            <a:r>
              <a:rPr lang="ko-KR" altLang="en-US" dirty="0" err="1"/>
              <a:t>비성수기에</a:t>
            </a:r>
            <a:r>
              <a:rPr lang="ko-KR" altLang="en-US" dirty="0"/>
              <a:t> 예약률이 낮다.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31일에 예약률이 가장 낮다.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여름에 하루평균요금이 증가한다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r>
              <a:rPr lang="ko-KR" altLang="en-US" dirty="0"/>
              <a:t>- 12월~3월에 취소된 예약들은 평균 머무르는 기간이 긴 편이다.</a:t>
            </a:r>
          </a:p>
        </p:txBody>
      </p:sp>
    </p:spTree>
    <p:extLst>
      <p:ext uri="{BB962C8B-B14F-4D97-AF65-F5344CB8AC3E}">
        <p14:creationId xmlns:p14="http://schemas.microsoft.com/office/powerpoint/2010/main" val="1147359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53CC0DA-B8C3-41A3-9432-FC20341D2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494" y="1743959"/>
            <a:ext cx="4725971" cy="367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519198D-7DD0-486E-8518-0F1C261E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3959"/>
            <a:ext cx="7277494" cy="367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91B25A49-7DF0-4A86-BE9B-C3E32BD5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39" y="440539"/>
            <a:ext cx="10156203" cy="86978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예약한 날짜와 도착날짜 사이의 경과한 일 수에 </a:t>
            </a:r>
            <a:r>
              <a:rPr lang="ko-KR" altLang="en-US" sz="2800"/>
              <a:t>따른 </a:t>
            </a:r>
            <a:r>
              <a:rPr lang="ko-KR" altLang="en-US" sz="2800" dirty="0" err="1"/>
              <a:t>취소율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880A4-CD02-4CD1-A738-CA9ADF3B7C7D}"/>
              </a:ext>
            </a:extLst>
          </p:cNvPr>
          <p:cNvSpPr txBox="1"/>
          <p:nvPr/>
        </p:nvSpPr>
        <p:spPr>
          <a:xfrm>
            <a:off x="338579" y="5669378"/>
            <a:ext cx="110364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 예약한 날과 예약 당일 날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/>
              </a:rPr>
              <a:t>텀이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 길수록 예약 취소율이 높다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예측 모델에 좋은 특성이 될 것 같다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7995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509EC90-BAAB-4E1B-B830-F58C903B8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67" y="725322"/>
            <a:ext cx="10410825" cy="2390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91A177-AE77-4E71-B3C0-CEE34F515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43" y="3873879"/>
            <a:ext cx="99726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7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C7D98E1-AB4A-47CC-B2AD-CD80EE421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4" y="957465"/>
            <a:ext cx="3401134" cy="30712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77A099-A732-40B7-A584-D0036C732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665" y="1106399"/>
            <a:ext cx="4161399" cy="53601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B5C3AF-4C79-4FD9-AEFA-06BA56409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07" y="4028759"/>
            <a:ext cx="4158932" cy="24377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DEC895-5F5E-45EF-BAC2-5308313D2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913" y="153163"/>
            <a:ext cx="7551081" cy="8043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857612-5C1E-40AD-85A6-6BED515B48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1390" y="217818"/>
            <a:ext cx="2397831" cy="32758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C79B24B-5E78-42F8-A4B3-3D934087EC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3415" y="3726003"/>
            <a:ext cx="2285806" cy="291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06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A563D2-0472-464F-AEEE-CEA46C646DEA}"/>
              </a:ext>
            </a:extLst>
          </p:cNvPr>
          <p:cNvSpPr txBox="1"/>
          <p:nvPr/>
        </p:nvSpPr>
        <p:spPr>
          <a:xfrm>
            <a:off x="2516956" y="318065"/>
            <a:ext cx="8877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urier New" panose="02070309020205020404" pitchFamily="49" charset="0"/>
              </a:rPr>
              <a:t>호텔 요금이 비쌀수록 보증금이 있을 것이다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. 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보증금이 있으면 취소율이 적을 것이다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제목 14">
            <a:extLst>
              <a:ext uri="{FF2B5EF4-FFF2-40B4-BE49-F238E27FC236}">
                <a16:creationId xmlns:a16="http://schemas.microsoft.com/office/drawing/2014/main" id="{CD7C6CF6-129E-4767-97FA-B12D3B18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111395"/>
            <a:ext cx="2084109" cy="1041777"/>
          </a:xfrm>
        </p:spPr>
        <p:txBody>
          <a:bodyPr/>
          <a:lstStyle/>
          <a:p>
            <a:r>
              <a:rPr lang="ko-KR" altLang="en-US" dirty="0"/>
              <a:t>가설 </a:t>
            </a:r>
            <a:r>
              <a:rPr lang="en-US" altLang="ko-KR" dirty="0"/>
              <a:t>3.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5B8FC4-2347-488B-AB15-80E5807F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7" y="1350894"/>
            <a:ext cx="4723615" cy="4947882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3A3A5BCA-8855-4D75-AC3C-39C8B7FCF9ED}"/>
              </a:ext>
            </a:extLst>
          </p:cNvPr>
          <p:cNvSpPr/>
          <p:nvPr/>
        </p:nvSpPr>
        <p:spPr>
          <a:xfrm>
            <a:off x="1008668" y="5429839"/>
            <a:ext cx="3770721" cy="3962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7927EFA-07DD-4582-8886-CEA022602229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4227180" y="4656843"/>
            <a:ext cx="1505103" cy="831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FB356B6E-6DC4-4CA9-B7A3-81D3E1BA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83" y="3061426"/>
            <a:ext cx="3209926" cy="245262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786E2C8-8256-4D24-AD70-E8EB1E24E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215" y="2423438"/>
            <a:ext cx="2984174" cy="76865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3EC4883-F8B2-4767-AFD7-20E0B5861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283" y="5826080"/>
            <a:ext cx="4316886" cy="66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28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A563D2-0472-464F-AEEE-CEA46C646DEA}"/>
              </a:ext>
            </a:extLst>
          </p:cNvPr>
          <p:cNvSpPr txBox="1"/>
          <p:nvPr/>
        </p:nvSpPr>
        <p:spPr>
          <a:xfrm>
            <a:off x="2516956" y="318065"/>
            <a:ext cx="8877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urier New" panose="02070309020205020404" pitchFamily="49" charset="0"/>
              </a:rPr>
              <a:t>호텔 요금이 비쌀수록 보증금이 있을 것이다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. 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보증금이 있으면 취소율이 적을 것이다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제목 14">
            <a:extLst>
              <a:ext uri="{FF2B5EF4-FFF2-40B4-BE49-F238E27FC236}">
                <a16:creationId xmlns:a16="http://schemas.microsoft.com/office/drawing/2014/main" id="{CD7C6CF6-129E-4767-97FA-B12D3B18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111395"/>
            <a:ext cx="2084109" cy="1041777"/>
          </a:xfrm>
        </p:spPr>
        <p:txBody>
          <a:bodyPr/>
          <a:lstStyle/>
          <a:p>
            <a:r>
              <a:rPr lang="ko-KR" altLang="en-US" dirty="0"/>
              <a:t>가설 </a:t>
            </a:r>
            <a:r>
              <a:rPr lang="en-US" altLang="ko-KR" dirty="0"/>
              <a:t>3.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883041-B484-4001-B2EF-026116153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78" y="1077812"/>
            <a:ext cx="7233746" cy="566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90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821C7-24DD-4ACA-90AC-D17EA6F8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68" y="216072"/>
            <a:ext cx="3960043" cy="109603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주차 요청 수에 따른 취소여부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3D828F-825B-4127-9F6D-F21C5CB39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27" y="1805355"/>
            <a:ext cx="6718138" cy="34646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55C3CD-3AFF-4674-A886-643B9E0FA667}"/>
              </a:ext>
            </a:extLst>
          </p:cNvPr>
          <p:cNvSpPr txBox="1"/>
          <p:nvPr/>
        </p:nvSpPr>
        <p:spPr>
          <a:xfrm flipH="1">
            <a:off x="2378727" y="5393916"/>
            <a:ext cx="743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주차 요청이 </a:t>
            </a:r>
            <a:r>
              <a:rPr lang="en-US" altLang="ko-KR" dirty="0"/>
              <a:t>1</a:t>
            </a:r>
            <a:r>
              <a:rPr lang="ko-KR" altLang="en-US" dirty="0"/>
              <a:t>건 이상일 경우에 예약을 취소하지 않음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1974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3E802544-87B7-42E8-B4C8-5E9E4696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68" y="216072"/>
            <a:ext cx="3960043" cy="109603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손님 유형에 따른 예약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F035DF-35E9-42A2-8032-7D97BA282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1" y="2141661"/>
            <a:ext cx="5719680" cy="3457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7D4C78-5146-4F12-A799-5DA1578BCFF7}"/>
              </a:ext>
            </a:extLst>
          </p:cNvPr>
          <p:cNvSpPr txBox="1"/>
          <p:nvPr/>
        </p:nvSpPr>
        <p:spPr>
          <a:xfrm>
            <a:off x="6030012" y="2547670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- </a:t>
            </a:r>
            <a:r>
              <a:rPr lang="ko-KR" altLang="en-US" dirty="0" err="1"/>
              <a:t>Transient</a:t>
            </a:r>
            <a:r>
              <a:rPr lang="ko-KR" altLang="en-US" dirty="0"/>
              <a:t> : 단기로 머무는 일반 여행객</a:t>
            </a:r>
          </a:p>
          <a:p>
            <a:r>
              <a:rPr lang="ko-KR" altLang="en-US" dirty="0"/>
              <a:t>- </a:t>
            </a:r>
            <a:r>
              <a:rPr lang="ko-KR" altLang="en-US" dirty="0" err="1"/>
              <a:t>Transient-Party</a:t>
            </a:r>
            <a:r>
              <a:rPr lang="ko-KR" altLang="en-US" dirty="0"/>
              <a:t> : 일행이 있는 일반 여행객들</a:t>
            </a:r>
          </a:p>
          <a:p>
            <a:r>
              <a:rPr lang="ko-KR" altLang="en-US" dirty="0"/>
              <a:t>- </a:t>
            </a:r>
            <a:r>
              <a:rPr lang="ko-KR" altLang="en-US" dirty="0" err="1"/>
              <a:t>Contract</a:t>
            </a:r>
            <a:r>
              <a:rPr lang="ko-KR" altLang="en-US" dirty="0"/>
              <a:t> : 비지니스 예약 손님</a:t>
            </a:r>
          </a:p>
          <a:p>
            <a:r>
              <a:rPr lang="ko-KR" altLang="en-US" dirty="0"/>
              <a:t>- Group : 그룹</a:t>
            </a:r>
          </a:p>
          <a:p>
            <a:endParaRPr lang="ko-KR" altLang="en-US" dirty="0"/>
          </a:p>
          <a:p>
            <a:r>
              <a:rPr lang="ko-KR" altLang="en-US" dirty="0"/>
              <a:t>예약 1건의 일반 여행객의 손님 타입이 주를 이루고 있음. </a:t>
            </a:r>
            <a:r>
              <a:rPr lang="ko-KR" altLang="en-US" dirty="0" err="1"/>
              <a:t>취소율</a:t>
            </a:r>
            <a:r>
              <a:rPr lang="ko-KR" altLang="en-US" dirty="0"/>
              <a:t> 또한 가장 높음</a:t>
            </a:r>
          </a:p>
        </p:txBody>
      </p:sp>
    </p:spTree>
    <p:extLst>
      <p:ext uri="{BB962C8B-B14F-4D97-AF65-F5344CB8AC3E}">
        <p14:creationId xmlns:p14="http://schemas.microsoft.com/office/powerpoint/2010/main" val="3489666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FE81BB-CE91-4EBB-AE86-809313A9D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26" y="1305611"/>
            <a:ext cx="6635795" cy="3940404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8C9B205-CC40-42EB-87E0-4411AC26912A}"/>
              </a:ext>
            </a:extLst>
          </p:cNvPr>
          <p:cNvSpPr txBox="1">
            <a:spLocks/>
          </p:cNvSpPr>
          <p:nvPr/>
        </p:nvSpPr>
        <p:spPr>
          <a:xfrm>
            <a:off x="435205" y="209581"/>
            <a:ext cx="3960043" cy="1096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주중</a:t>
            </a:r>
            <a:r>
              <a:rPr lang="en-US" altLang="ko-KR" sz="2000" dirty="0"/>
              <a:t>&amp;</a:t>
            </a:r>
            <a:r>
              <a:rPr lang="ko-KR" altLang="en-US" sz="2000" dirty="0"/>
              <a:t>주말에 따른 예약 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18E93-4E0F-4937-BBB7-162BB9A631F7}"/>
              </a:ext>
            </a:extLst>
          </p:cNvPr>
          <p:cNvSpPr txBox="1"/>
          <p:nvPr/>
        </p:nvSpPr>
        <p:spPr>
          <a:xfrm>
            <a:off x="435205" y="5552389"/>
            <a:ext cx="113215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주중&amp;주말</a:t>
            </a:r>
            <a:r>
              <a:rPr lang="ko-KR" altLang="en-US" dirty="0"/>
              <a:t> 이 호텔 이용객 수가 많고 그 다음 주말이 많을 것으로 예상했지만, 의외로 주중이 많음.</a:t>
            </a:r>
          </a:p>
          <a:p>
            <a:r>
              <a:rPr lang="ko-KR" altLang="en-US" dirty="0" err="1"/>
              <a:t>주중&amp;주말이</a:t>
            </a:r>
            <a:r>
              <a:rPr lang="ko-KR" altLang="en-US" dirty="0"/>
              <a:t> 예약률이 가장 많으며 취소율도 가장 많다. 그 다음 순으로 주중의 예약이 많고 취소율도 그 두번째로 많다. 주말은 예상 외로 예약 수가 적다.</a:t>
            </a:r>
          </a:p>
        </p:txBody>
      </p:sp>
    </p:spTree>
    <p:extLst>
      <p:ext uri="{BB962C8B-B14F-4D97-AF65-F5344CB8AC3E}">
        <p14:creationId xmlns:p14="http://schemas.microsoft.com/office/powerpoint/2010/main" val="551097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237262E-DD32-4A2B-9F69-215195E8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모델 </a:t>
            </a:r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 : Random Forest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A73AE7-F09A-4C47-AD1A-677BB823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752" y="512764"/>
            <a:ext cx="3385896" cy="19892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래픽 9" descr="계층 구조형 단색으로 채워진">
            <a:extLst>
              <a:ext uri="{FF2B5EF4-FFF2-40B4-BE49-F238E27FC236}">
                <a16:creationId xmlns:a16="http://schemas.microsoft.com/office/drawing/2014/main" id="{F3779A86-0E90-4BE1-A9F3-D6CCB011F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9497" y="3428785"/>
            <a:ext cx="1175474" cy="1175474"/>
          </a:xfrm>
          <a:prstGeom prst="rect">
            <a:avLst/>
          </a:prstGeom>
        </p:spPr>
      </p:pic>
      <p:graphicFrame>
        <p:nvGraphicFramePr>
          <p:cNvPr id="12" name="표 15">
            <a:extLst>
              <a:ext uri="{FF2B5EF4-FFF2-40B4-BE49-F238E27FC236}">
                <a16:creationId xmlns:a16="http://schemas.microsoft.com/office/drawing/2014/main" id="{C873BEC1-285E-4751-8E38-4DD88F103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20409"/>
              </p:ext>
            </p:extLst>
          </p:nvPr>
        </p:nvGraphicFramePr>
        <p:xfrm>
          <a:off x="4241442" y="2823588"/>
          <a:ext cx="7185282" cy="306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094">
                  <a:extLst>
                    <a:ext uri="{9D8B030D-6E8A-4147-A177-3AD203B41FA5}">
                      <a16:colId xmlns:a16="http://schemas.microsoft.com/office/drawing/2014/main" val="2898445535"/>
                    </a:ext>
                  </a:extLst>
                </a:gridCol>
                <a:gridCol w="2395094">
                  <a:extLst>
                    <a:ext uri="{9D8B030D-6E8A-4147-A177-3AD203B41FA5}">
                      <a16:colId xmlns:a16="http://schemas.microsoft.com/office/drawing/2014/main" val="650375999"/>
                    </a:ext>
                  </a:extLst>
                </a:gridCol>
                <a:gridCol w="2395094">
                  <a:extLst>
                    <a:ext uri="{9D8B030D-6E8A-4147-A177-3AD203B41FA5}">
                      <a16:colId xmlns:a16="http://schemas.microsoft.com/office/drawing/2014/main" val="1284935244"/>
                    </a:ext>
                  </a:extLst>
                </a:gridCol>
              </a:tblGrid>
              <a:tr h="444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Evaluation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튜닝 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튜닝 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1264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Parameters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=100</a:t>
                      </a:r>
                    </a:p>
                    <a:p>
                      <a:pPr algn="l"/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random_state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</a:t>
                      </a:r>
                    </a:p>
                    <a:p>
                      <a:pPr algn="l"/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n_jobs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=-1</a:t>
                      </a:r>
                    </a:p>
                    <a:p>
                      <a:pPr algn="l"/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=0.2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=300</a:t>
                      </a:r>
                    </a:p>
                    <a:p>
                      <a:pPr algn="l"/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8 </a:t>
                      </a:r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3 </a:t>
                      </a:r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12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93334"/>
                  </a:ext>
                </a:extLst>
              </a:tr>
              <a:tr h="50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(accuracy)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88.79%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86.44%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39424"/>
                  </a:ext>
                </a:extLst>
              </a:tr>
              <a:tr h="450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84.51%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46032"/>
                  </a:ext>
                </a:extLst>
              </a:tr>
              <a:tr h="450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ROC-AUC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95.69%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1637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E129B81-ACAC-462E-9D6E-FFA476075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318" y="512764"/>
            <a:ext cx="4040745" cy="20086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584AD4-9D66-4F3A-9713-89EFCC0608FD}"/>
              </a:ext>
            </a:extLst>
          </p:cNvPr>
          <p:cNvSpPr txBox="1"/>
          <p:nvPr/>
        </p:nvSpPr>
        <p:spPr>
          <a:xfrm>
            <a:off x="4241442" y="6188564"/>
            <a:ext cx="565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하이퍼</a:t>
            </a:r>
            <a:r>
              <a:rPr lang="ko-KR" altLang="en-US" dirty="0"/>
              <a:t> 파라미터 조정 후 성능이 떨어짐</a:t>
            </a:r>
            <a:r>
              <a:rPr lang="en-US" altLang="ko-KR" dirty="0"/>
              <a:t>, </a:t>
            </a:r>
            <a:r>
              <a:rPr lang="ko-KR" altLang="en-US" dirty="0"/>
              <a:t>속도가 느림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974605-FAFC-434D-938E-D64B1517AAFB}"/>
              </a:ext>
            </a:extLst>
          </p:cNvPr>
          <p:cNvSpPr txBox="1"/>
          <p:nvPr/>
        </p:nvSpPr>
        <p:spPr>
          <a:xfrm>
            <a:off x="5425900" y="1229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튜닝 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4BBA8B-F18F-4FDA-AB62-D034BCD0728C}"/>
              </a:ext>
            </a:extLst>
          </p:cNvPr>
          <p:cNvSpPr txBox="1"/>
          <p:nvPr/>
        </p:nvSpPr>
        <p:spPr>
          <a:xfrm>
            <a:off x="9242792" y="15804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튜닝 후</a:t>
            </a:r>
          </a:p>
        </p:txBody>
      </p:sp>
    </p:spTree>
    <p:extLst>
      <p:ext uri="{BB962C8B-B14F-4D97-AF65-F5344CB8AC3E}">
        <p14:creationId xmlns:p14="http://schemas.microsoft.com/office/powerpoint/2010/main" val="2303837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237262E-DD32-4A2B-9F69-215195E8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모델 </a:t>
            </a:r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 : </a:t>
            </a:r>
            <a:br>
              <a:rPr lang="en-US" altLang="ko-KR" sz="4000" dirty="0">
                <a:solidFill>
                  <a:srgbClr val="FFFFFF"/>
                </a:solidFill>
              </a:rPr>
            </a:br>
            <a:r>
              <a:rPr lang="en-US" altLang="ko-KR" sz="4000" dirty="0" err="1">
                <a:solidFill>
                  <a:srgbClr val="FFFFFF"/>
                </a:solidFill>
              </a:rPr>
              <a:t>XgBoost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표 15">
            <a:extLst>
              <a:ext uri="{FF2B5EF4-FFF2-40B4-BE49-F238E27FC236}">
                <a16:creationId xmlns:a16="http://schemas.microsoft.com/office/drawing/2014/main" id="{C873BEC1-285E-4751-8E38-4DD88F103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42355"/>
              </p:ext>
            </p:extLst>
          </p:nvPr>
        </p:nvGraphicFramePr>
        <p:xfrm>
          <a:off x="4241442" y="2823588"/>
          <a:ext cx="7185282" cy="3122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094">
                  <a:extLst>
                    <a:ext uri="{9D8B030D-6E8A-4147-A177-3AD203B41FA5}">
                      <a16:colId xmlns:a16="http://schemas.microsoft.com/office/drawing/2014/main" val="2898445535"/>
                    </a:ext>
                  </a:extLst>
                </a:gridCol>
                <a:gridCol w="2395094">
                  <a:extLst>
                    <a:ext uri="{9D8B030D-6E8A-4147-A177-3AD203B41FA5}">
                      <a16:colId xmlns:a16="http://schemas.microsoft.com/office/drawing/2014/main" val="650375999"/>
                    </a:ext>
                  </a:extLst>
                </a:gridCol>
                <a:gridCol w="2395094">
                  <a:extLst>
                    <a:ext uri="{9D8B030D-6E8A-4147-A177-3AD203B41FA5}">
                      <a16:colId xmlns:a16="http://schemas.microsoft.com/office/drawing/2014/main" val="1284935244"/>
                    </a:ext>
                  </a:extLst>
                </a:gridCol>
              </a:tblGrid>
              <a:tr h="444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Evaluation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튜닝 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튜닝 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1264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Parameters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=100</a:t>
                      </a:r>
                    </a:p>
                    <a:p>
                      <a:pPr algn="l"/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random_state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</a:t>
                      </a:r>
                    </a:p>
                    <a:p>
                      <a:pPr algn="l"/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n_jobs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=-1</a:t>
                      </a:r>
                    </a:p>
                    <a:p>
                      <a:pPr algn="l"/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=0.2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=300</a:t>
                      </a:r>
                    </a:p>
                    <a:p>
                      <a:pPr algn="l"/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8 </a:t>
                      </a:r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’: 8 </a:t>
                      </a:r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’: 8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93334"/>
                  </a:ext>
                </a:extLst>
              </a:tr>
              <a:tr h="50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(accuracy)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85.99%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87.98%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39424"/>
                  </a:ext>
                </a:extLst>
              </a:tr>
              <a:tr h="507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80.31%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84.68%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46032"/>
                  </a:ext>
                </a:extLst>
              </a:tr>
              <a:tr h="450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ROC-AUC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93.65%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87.98%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1637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C584AD4-9D66-4F3A-9713-89EFCC0608FD}"/>
              </a:ext>
            </a:extLst>
          </p:cNvPr>
          <p:cNvSpPr txBox="1"/>
          <p:nvPr/>
        </p:nvSpPr>
        <p:spPr>
          <a:xfrm>
            <a:off x="4241442" y="6188564"/>
            <a:ext cx="46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하이퍼</a:t>
            </a:r>
            <a:r>
              <a:rPr lang="ko-KR" altLang="en-US" dirty="0"/>
              <a:t> 파라미터 조정 후 성능이 </a:t>
            </a:r>
            <a:r>
              <a:rPr lang="en-US" altLang="ko-KR" dirty="0"/>
              <a:t>2% </a:t>
            </a:r>
            <a:r>
              <a:rPr lang="ko-KR" altLang="en-US" dirty="0"/>
              <a:t>증가함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919A05-8399-44C3-A574-24AC91427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608" y="509914"/>
            <a:ext cx="2924867" cy="180376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6364FF5-1E32-43B9-9AE1-9012B96AD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341" y="398480"/>
            <a:ext cx="4833845" cy="19151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B38939-D77B-470B-8B09-087E49FC1A87}"/>
              </a:ext>
            </a:extLst>
          </p:cNvPr>
          <p:cNvSpPr txBox="1"/>
          <p:nvPr/>
        </p:nvSpPr>
        <p:spPr>
          <a:xfrm>
            <a:off x="5425900" y="1229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튜닝 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988C22-AE00-4A02-A2FC-E3535B2972CA}"/>
              </a:ext>
            </a:extLst>
          </p:cNvPr>
          <p:cNvSpPr txBox="1"/>
          <p:nvPr/>
        </p:nvSpPr>
        <p:spPr>
          <a:xfrm>
            <a:off x="9242792" y="15804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튜닝 후</a:t>
            </a:r>
          </a:p>
        </p:txBody>
      </p:sp>
    </p:spTree>
    <p:extLst>
      <p:ext uri="{BB962C8B-B14F-4D97-AF65-F5344CB8AC3E}">
        <p14:creationId xmlns:p14="http://schemas.microsoft.com/office/powerpoint/2010/main" val="1657510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237262E-DD32-4A2B-9F69-215195E8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66" y="2767106"/>
            <a:ext cx="3085803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모델 </a:t>
            </a:r>
            <a:r>
              <a:rPr lang="en-US" altLang="ko-KR" sz="4000" dirty="0">
                <a:solidFill>
                  <a:srgbClr val="FFFFFF"/>
                </a:solidFill>
              </a:rPr>
              <a:t>3</a:t>
            </a:r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</a:t>
            </a:r>
            <a:br>
              <a:rPr lang="en-US" altLang="ko-KR" sz="4000" dirty="0">
                <a:solidFill>
                  <a:srgbClr val="FFFFFF"/>
                </a:solidFill>
              </a:rPr>
            </a:br>
            <a:r>
              <a:rPr lang="en-US" altLang="ko-KR" sz="4000" dirty="0" err="1">
                <a:solidFill>
                  <a:srgbClr val="FFFFFF"/>
                </a:solidFill>
              </a:rPr>
              <a:t>LightGBoost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표 15">
            <a:extLst>
              <a:ext uri="{FF2B5EF4-FFF2-40B4-BE49-F238E27FC236}">
                <a16:creationId xmlns:a16="http://schemas.microsoft.com/office/drawing/2014/main" id="{C873BEC1-285E-4751-8E38-4DD88F103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52072"/>
              </p:ext>
            </p:extLst>
          </p:nvPr>
        </p:nvGraphicFramePr>
        <p:xfrm>
          <a:off x="4241442" y="2823588"/>
          <a:ext cx="7185282" cy="306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094">
                  <a:extLst>
                    <a:ext uri="{9D8B030D-6E8A-4147-A177-3AD203B41FA5}">
                      <a16:colId xmlns:a16="http://schemas.microsoft.com/office/drawing/2014/main" val="2898445535"/>
                    </a:ext>
                  </a:extLst>
                </a:gridCol>
                <a:gridCol w="2395094">
                  <a:extLst>
                    <a:ext uri="{9D8B030D-6E8A-4147-A177-3AD203B41FA5}">
                      <a16:colId xmlns:a16="http://schemas.microsoft.com/office/drawing/2014/main" val="650375999"/>
                    </a:ext>
                  </a:extLst>
                </a:gridCol>
                <a:gridCol w="2395094">
                  <a:extLst>
                    <a:ext uri="{9D8B030D-6E8A-4147-A177-3AD203B41FA5}">
                      <a16:colId xmlns:a16="http://schemas.microsoft.com/office/drawing/2014/main" val="1284935244"/>
                    </a:ext>
                  </a:extLst>
                </a:gridCol>
              </a:tblGrid>
              <a:tr h="444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Evaluation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튜닝 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튜닝 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1264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Parameters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=100</a:t>
                      </a:r>
                    </a:p>
                    <a:p>
                      <a:pPr algn="l"/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random_state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</a:t>
                      </a:r>
                    </a:p>
                    <a:p>
                      <a:pPr algn="l"/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n_jobs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=-1</a:t>
                      </a:r>
                    </a:p>
                    <a:p>
                      <a:pPr algn="l"/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=0.2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=300</a:t>
                      </a:r>
                    </a:p>
                    <a:p>
                      <a:pPr algn="l"/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 </a:t>
                      </a:r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min_child_samples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5 </a:t>
                      </a:r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num_leaves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 subsample': 0.5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93334"/>
                  </a:ext>
                </a:extLst>
              </a:tr>
              <a:tr h="50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(accuracy)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87.19%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87.75%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39424"/>
                  </a:ext>
                </a:extLst>
              </a:tr>
              <a:tr h="450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82.49%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46032"/>
                  </a:ext>
                </a:extLst>
              </a:tr>
              <a:tr h="450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ROC-AUC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94.55%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1637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C584AD4-9D66-4F3A-9713-89EFCC0608FD}"/>
              </a:ext>
            </a:extLst>
          </p:cNvPr>
          <p:cNvSpPr txBox="1"/>
          <p:nvPr/>
        </p:nvSpPr>
        <p:spPr>
          <a:xfrm>
            <a:off x="4345652" y="5988111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하이퍼</a:t>
            </a:r>
            <a:r>
              <a:rPr lang="ko-KR" altLang="en-US" dirty="0"/>
              <a:t> 파라미터 조정 후 성능이 조금 상승함</a:t>
            </a:r>
            <a:r>
              <a:rPr lang="en-US" altLang="ko-KR" dirty="0"/>
              <a:t>, </a:t>
            </a:r>
            <a:r>
              <a:rPr lang="ko-KR" altLang="en-US" dirty="0"/>
              <a:t>속도가 다른 모델보다 빠름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C67BB5-B0C2-4897-82CE-F8436E73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442" y="568684"/>
            <a:ext cx="2760373" cy="1637785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C3C721-6290-4BC7-9C4D-D2F0268138EC}"/>
              </a:ext>
            </a:extLst>
          </p:cNvPr>
          <p:cNvSpPr txBox="1"/>
          <p:nvPr/>
        </p:nvSpPr>
        <p:spPr>
          <a:xfrm>
            <a:off x="5425900" y="1229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튜닝 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7DEA64-D65E-47CA-B606-E79B5CFDE17C}"/>
              </a:ext>
            </a:extLst>
          </p:cNvPr>
          <p:cNvSpPr txBox="1"/>
          <p:nvPr/>
        </p:nvSpPr>
        <p:spPr>
          <a:xfrm>
            <a:off x="9242792" y="15804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튜닝 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54B07A-186E-4F3F-968B-5C9D8542241A}"/>
              </a:ext>
            </a:extLst>
          </p:cNvPr>
          <p:cNvSpPr/>
          <p:nvPr/>
        </p:nvSpPr>
        <p:spPr>
          <a:xfrm>
            <a:off x="9021452" y="2823588"/>
            <a:ext cx="2405272" cy="3096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D39D6F3-DCD8-4863-A27A-A1DB0FF1F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564091"/>
            <a:ext cx="4785458" cy="2094267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472874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72669A-F126-41FB-97C8-6917BBD1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rgbClr val="FFFFFF"/>
                </a:solidFill>
              </a:rPr>
              <a:t>성능 비교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47A789A-7560-4F65-99A3-7C13B09F8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103" y="2657046"/>
            <a:ext cx="2803857" cy="35765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3006147-BACD-492C-A1CA-1E9451A81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594" y="2681205"/>
            <a:ext cx="2806767" cy="35732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214E56-82F8-4237-B50E-EA0EA164EAE4}"/>
              </a:ext>
            </a:extLst>
          </p:cNvPr>
          <p:cNvSpPr txBox="1"/>
          <p:nvPr/>
        </p:nvSpPr>
        <p:spPr>
          <a:xfrm>
            <a:off x="1521615" y="222750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랜덤 포레스트 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FBB6E8-4707-4E71-A21D-58510D56DCBD}"/>
              </a:ext>
            </a:extLst>
          </p:cNvPr>
          <p:cNvSpPr txBox="1"/>
          <p:nvPr/>
        </p:nvSpPr>
        <p:spPr>
          <a:xfrm>
            <a:off x="8133125" y="2207132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err="1"/>
              <a:t>LightGBoosting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39529-4E25-48D8-BE4E-A41153607D3A}"/>
              </a:ext>
            </a:extLst>
          </p:cNvPr>
          <p:cNvSpPr txBox="1"/>
          <p:nvPr/>
        </p:nvSpPr>
        <p:spPr>
          <a:xfrm>
            <a:off x="225350" y="6409483"/>
            <a:ext cx="1196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err="1"/>
              <a:t>Lgbm</a:t>
            </a:r>
            <a:r>
              <a:rPr lang="ko-KR" altLang="en-US" dirty="0"/>
              <a:t>이 성능이 가장 낮지만 다른 모델들과 성능의 큰 차이가 없고</a:t>
            </a:r>
            <a:r>
              <a:rPr lang="en-US" altLang="ko-KR" dirty="0"/>
              <a:t>, </a:t>
            </a:r>
            <a:r>
              <a:rPr lang="ko-KR" altLang="en-US" dirty="0"/>
              <a:t>속도가 가장 빠르기 때문에 </a:t>
            </a:r>
            <a:r>
              <a:rPr lang="en-US" altLang="ko-KR" dirty="0" err="1"/>
              <a:t>Lgbm</a:t>
            </a:r>
            <a:r>
              <a:rPr lang="ko-KR" altLang="en-US" dirty="0"/>
              <a:t>모델을 선택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9AD2F7-B576-4A79-92ED-CB2307C78311}"/>
              </a:ext>
            </a:extLst>
          </p:cNvPr>
          <p:cNvSpPr txBox="1"/>
          <p:nvPr/>
        </p:nvSpPr>
        <p:spPr>
          <a:xfrm>
            <a:off x="5080879" y="2230456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err="1"/>
              <a:t>XgBoosting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B588C6E-73C1-4C0A-8D31-55A2FD36D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545" y="2657046"/>
            <a:ext cx="2803857" cy="36096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22B119-AEAC-4FF4-ACEC-8F8F41407859}"/>
              </a:ext>
            </a:extLst>
          </p:cNvPr>
          <p:cNvSpPr txBox="1"/>
          <p:nvPr/>
        </p:nvSpPr>
        <p:spPr>
          <a:xfrm>
            <a:off x="5324458" y="1615914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기준모델 </a:t>
            </a:r>
            <a:r>
              <a:rPr lang="en-US" altLang="ko-KR" dirty="0">
                <a:solidFill>
                  <a:schemeClr val="bg1"/>
                </a:solidFill>
              </a:rPr>
              <a:t>:63 %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23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2048243-FBC8-4ADA-8CDB-EC9DFF56D18A}"/>
              </a:ext>
            </a:extLst>
          </p:cNvPr>
          <p:cNvSpPr txBox="1">
            <a:spLocks/>
          </p:cNvSpPr>
          <p:nvPr/>
        </p:nvSpPr>
        <p:spPr>
          <a:xfrm>
            <a:off x="-49823" y="125868"/>
            <a:ext cx="8967580" cy="13373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spcAft>
                <a:spcPts val="600"/>
              </a:spcAft>
            </a:pP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최종모델 </a:t>
            </a:r>
            <a: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altLang="ko-KR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LightGBoost</a:t>
            </a:r>
            <a: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(Test data)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2E0354-1BBD-4238-B7CA-62D3EDFDC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70" y="4050446"/>
            <a:ext cx="4422489" cy="2512778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A094FF3-3F4A-44D0-8579-25DF1B543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372132"/>
              </p:ext>
            </p:extLst>
          </p:nvPr>
        </p:nvGraphicFramePr>
        <p:xfrm>
          <a:off x="5243515" y="1382440"/>
          <a:ext cx="6450686" cy="5178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343">
                  <a:extLst>
                    <a:ext uri="{9D8B030D-6E8A-4147-A177-3AD203B41FA5}">
                      <a16:colId xmlns:a16="http://schemas.microsoft.com/office/drawing/2014/main" val="2040481861"/>
                    </a:ext>
                  </a:extLst>
                </a:gridCol>
                <a:gridCol w="3225343">
                  <a:extLst>
                    <a:ext uri="{9D8B030D-6E8A-4147-A177-3AD203B41FA5}">
                      <a16:colId xmlns:a16="http://schemas.microsoft.com/office/drawing/2014/main" val="3783594905"/>
                    </a:ext>
                  </a:extLst>
                </a:gridCol>
              </a:tblGrid>
              <a:tr h="1294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평가지표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성능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08837"/>
                  </a:ext>
                </a:extLst>
              </a:tr>
              <a:tr h="1294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86.15%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52055"/>
                  </a:ext>
                </a:extLst>
              </a:tr>
              <a:tr h="1294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F1 score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80.28%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40376"/>
                  </a:ext>
                </a:extLst>
              </a:tr>
              <a:tr h="1294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ROC AUC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93.70%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0526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A5E7460-CB5A-46A0-B1F5-7A8D63364B8E}"/>
              </a:ext>
            </a:extLst>
          </p:cNvPr>
          <p:cNvSpPr txBox="1"/>
          <p:nvPr/>
        </p:nvSpPr>
        <p:spPr>
          <a:xfrm>
            <a:off x="542777" y="1408879"/>
            <a:ext cx="4446782" cy="24622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pipe_lgbm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make_pipeline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OrdinalEncoder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LGBMClassifier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300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n_jobs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min_child_samples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num_leaves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, subsample= 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0.5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)</a:t>
            </a:r>
          </a:p>
        </p:txBody>
      </p:sp>
    </p:spTree>
    <p:extLst>
      <p:ext uri="{BB962C8B-B14F-4D97-AF65-F5344CB8AC3E}">
        <p14:creationId xmlns:p14="http://schemas.microsoft.com/office/powerpoint/2010/main" val="3427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CCC4BA0-1298-4DBD-86F1-B51D8C9D3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0C7CA0E5-AF8F-43AA-A60E-A554E1163D29}"/>
              </a:ext>
            </a:extLst>
          </p:cNvPr>
          <p:cNvSpPr txBox="1">
            <a:spLocks/>
          </p:cNvSpPr>
          <p:nvPr/>
        </p:nvSpPr>
        <p:spPr>
          <a:xfrm>
            <a:off x="1136399" y="738197"/>
            <a:ext cx="5427525" cy="7842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Aft>
                <a:spcPts val="600"/>
              </a:spcAft>
            </a:pPr>
            <a:r>
              <a:rPr lang="ko-KR" altLang="en-US" sz="4000" dirty="0"/>
              <a:t>분석 배경 및 목표</a:t>
            </a:r>
            <a:endParaRPr lang="en-US" altLang="ko-KR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03A2F1-014D-4DF2-A63E-323D762FBE44}"/>
              </a:ext>
            </a:extLst>
          </p:cNvPr>
          <p:cNvSpPr txBox="1"/>
          <p:nvPr/>
        </p:nvSpPr>
        <p:spPr>
          <a:xfrm>
            <a:off x="1023276" y="2194095"/>
            <a:ext cx="5427526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</a:rPr>
              <a:t>코로나 집합금지로 호텔의 수용인원 제한</a:t>
            </a:r>
            <a:r>
              <a:rPr lang="en-US" altLang="ko-KR" sz="1600" b="0" i="0" dirty="0">
                <a:effectLst/>
              </a:rPr>
              <a:t>. </a:t>
            </a:r>
            <a:r>
              <a:rPr lang="ko-KR" altLang="en-US" sz="1600" b="0" i="0" dirty="0">
                <a:effectLst/>
              </a:rPr>
              <a:t>전 세계 호텔 업계에 비상</a:t>
            </a:r>
            <a:endParaRPr lang="en-US" altLang="ko-KR" sz="1600" b="0" i="0" dirty="0"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 b="0" i="0" dirty="0"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</a:rPr>
              <a:t>대부분의 숙박업소는 대상 고객을 정하는 기준을 잡기도 모호해 고객의 자발적인 취소를 기대해야 하는 상황</a:t>
            </a:r>
            <a:endParaRPr lang="en-US" altLang="ko-KR" sz="1600" b="0" i="0" dirty="0"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 b="0" i="0" dirty="0"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</a:rPr>
              <a:t>호텔 예약 수요 데이터로 잠재적 취소 고객을 예측하는 모델을 만들어 호텔의 수용인원을 조절하는 것을 목표로 한다</a:t>
            </a:r>
            <a:r>
              <a:rPr lang="en-US" altLang="ko-KR" sz="1600" dirty="0"/>
              <a:t>. 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</a:rPr>
              <a:t>전 세계 호텔 데이터 분석을 하고 고객 관리에 대한 인사이트를 얻는다</a:t>
            </a:r>
            <a:r>
              <a:rPr lang="en-US" altLang="ko-KR" sz="1600" b="0" i="0" dirty="0">
                <a:effectLst/>
              </a:rPr>
              <a:t>.</a:t>
            </a:r>
          </a:p>
        </p:txBody>
      </p:sp>
      <p:pic>
        <p:nvPicPr>
          <p:cNvPr id="7170" name="Picture 2" descr="Hawaii Hotel Composition - 스톡일러스트 [69038013] - PIXTA">
            <a:extLst>
              <a:ext uri="{FF2B5EF4-FFF2-40B4-BE49-F238E27FC236}">
                <a16:creationId xmlns:a16="http://schemas.microsoft.com/office/drawing/2014/main" id="{93FE2F13-059E-468D-91DC-F2178EB35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9" r="16490" b="-1"/>
          <a:stretch/>
        </p:blipFill>
        <p:spPr bwMode="auto"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77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69043-CC02-43B7-AD0E-E079C19F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24125" cy="55285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중요특성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3726CE-A3F7-437A-BCE2-A88FA33E5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86" y="917984"/>
            <a:ext cx="3924300" cy="5391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13BFCA-DFB9-4DC0-B61B-D71056F6C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239" y="0"/>
            <a:ext cx="7169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66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B474082-F900-491A-9708-0E931EDB9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43" y="0"/>
            <a:ext cx="9979713" cy="61579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750A32-043A-47D8-B5FA-0346CA60E126}"/>
              </a:ext>
            </a:extLst>
          </p:cNvPr>
          <p:cNvSpPr txBox="1"/>
          <p:nvPr/>
        </p:nvSpPr>
        <p:spPr>
          <a:xfrm>
            <a:off x="688109" y="6267799"/>
            <a:ext cx="1081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 err="1">
                <a:solidFill>
                  <a:srgbClr val="212121"/>
                </a:solidFill>
                <a:effectLst/>
                <a:latin typeface="Roboto"/>
              </a:rPr>
              <a:t>lead_time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에 대한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target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의 변화이다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예약한 날로부터 경과일이 길어지면 취소율이 높아짐을 알 수 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879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2B7E12-AB59-4344-BDF2-42E9909F1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18" y="0"/>
            <a:ext cx="10709764" cy="64756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91074F-47D6-4D35-90C2-7C1E32BCA5F2}"/>
              </a:ext>
            </a:extLst>
          </p:cNvPr>
          <p:cNvSpPr txBox="1"/>
          <p:nvPr/>
        </p:nvSpPr>
        <p:spPr>
          <a:xfrm>
            <a:off x="508573" y="6475671"/>
            <a:ext cx="1117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보증금이 없는 경우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(2)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인 경우 취소확률이 제일 높고 보증금 환급불가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(3)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일 경우 두번째로 취소확률이 높다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628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CFEFB5B-14C9-44B4-8A15-9868268D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3895"/>
            <a:ext cx="12192000" cy="12470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FA2310-C038-4197-B878-72E800F8E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12575"/>
            <a:ext cx="12192000" cy="8230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572B373-0A54-412A-848A-6A1504E05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5" y="773480"/>
            <a:ext cx="2390775" cy="647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924DCA8-D36A-499E-9940-A68D4E31D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85" y="4041766"/>
            <a:ext cx="23907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94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BF42D-FFF6-422E-AED0-C32F5870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1" y="176589"/>
            <a:ext cx="10515600" cy="1325563"/>
          </a:xfrm>
        </p:spPr>
        <p:txBody>
          <a:bodyPr/>
          <a:lstStyle/>
          <a:p>
            <a:r>
              <a:rPr lang="ko-KR" altLang="en-US" dirty="0"/>
              <a:t>모델의 사용과 한계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7A8799-67D1-4B9B-981C-0A0DAAD60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1" y="1630395"/>
            <a:ext cx="110966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27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6AC742-276B-482A-9CC8-59141694DF6F}"/>
              </a:ext>
            </a:extLst>
          </p:cNvPr>
          <p:cNvSpPr txBox="1"/>
          <p:nvPr/>
        </p:nvSpPr>
        <p:spPr>
          <a:xfrm>
            <a:off x="4345757" y="2488676"/>
            <a:ext cx="325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5144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497D7F7-43AA-41C2-8DD1-AF20BF8E3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3912"/>
            <a:ext cx="12192000" cy="1006207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71E11FA-A6B6-4796-8F23-BE825A8B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67" y="82321"/>
            <a:ext cx="5845404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데이터 수집 및 예측모델 특성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596C255-0E14-4E32-A5D8-42FC09855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60236"/>
            <a:ext cx="12192000" cy="441544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FA7EAD6-DA11-4072-A361-EC93DAA16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6010"/>
            <a:ext cx="5845404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0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FEBDB2-76C4-4AB4-9E4D-5199F271FB4C}"/>
              </a:ext>
            </a:extLst>
          </p:cNvPr>
          <p:cNvSpPr/>
          <p:nvPr/>
        </p:nvSpPr>
        <p:spPr>
          <a:xfrm>
            <a:off x="0" y="3429000"/>
            <a:ext cx="12181689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9">
            <a:extLst>
              <a:ext uri="{FF2B5EF4-FFF2-40B4-BE49-F238E27FC236}">
                <a16:creationId xmlns:a16="http://schemas.microsoft.com/office/drawing/2014/main" id="{46C86018-A3FA-416E-A6AA-9F8669BE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79" y="117425"/>
            <a:ext cx="4978138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예측 목표 </a:t>
            </a:r>
            <a:r>
              <a:rPr lang="en-US" altLang="ko-KR" sz="3200" dirty="0"/>
              <a:t>(Target data)</a:t>
            </a:r>
            <a:endParaRPr lang="ko-KR" alt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84BC4-1490-4A53-9F0B-9917D04CB58F}"/>
              </a:ext>
            </a:extLst>
          </p:cNvPr>
          <p:cNvSpPr txBox="1"/>
          <p:nvPr/>
        </p:nvSpPr>
        <p:spPr>
          <a:xfrm>
            <a:off x="2401416" y="1564808"/>
            <a:ext cx="69381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기준 모델은 </a:t>
            </a:r>
            <a:r>
              <a:rPr lang="ko-KR" altLang="en-US" dirty="0" err="1"/>
              <a:t>최빈</a:t>
            </a:r>
            <a:r>
              <a:rPr lang="ko-KR" altLang="en-US" dirty="0"/>
              <a:t> 클래스인 0, 즉 모든 예약이 취소되지 않을 것이라고 예측하는 것으로, 정확도는 약 63%이다. 따라서 앞으로 만들 모델의 정확도가 약 </a:t>
            </a:r>
            <a:r>
              <a:rPr lang="en-US" altLang="ko-KR" dirty="0"/>
              <a:t>63% </a:t>
            </a:r>
            <a:r>
              <a:rPr lang="ko-KR" altLang="en-US" dirty="0"/>
              <a:t>보다 높아야 학습이 잘 된 모델이라고 말할 수 있다.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69B22C9-6E5F-4ABF-B2A3-CA9ED99A0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32" y="3551426"/>
            <a:ext cx="4119414" cy="348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BF26851-34BD-41AA-A55D-87280D76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801" y="3815230"/>
            <a:ext cx="4373300" cy="304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907F593-B564-476E-B587-D014AE9D5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47" y="1564808"/>
            <a:ext cx="1184805" cy="1465081"/>
          </a:xfrm>
          <a:prstGeom prst="rect">
            <a:avLst/>
          </a:prstGeom>
          <a:ln w="635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53264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CCA7573-5387-4045-89F8-DA03DF9D0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085" y="2327241"/>
            <a:ext cx="6585830" cy="3998143"/>
          </a:xfrm>
          <a:prstGeom prst="rect">
            <a:avLst/>
          </a:prstGeom>
        </p:spPr>
      </p:pic>
      <p:sp>
        <p:nvSpPr>
          <p:cNvPr id="15" name="제목 14">
            <a:extLst>
              <a:ext uri="{FF2B5EF4-FFF2-40B4-BE49-F238E27FC236}">
                <a16:creationId xmlns:a16="http://schemas.microsoft.com/office/drawing/2014/main" id="{10968D5F-3971-420A-9CF9-8E00E180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47" y="176631"/>
            <a:ext cx="2084109" cy="1325563"/>
          </a:xfrm>
        </p:spPr>
        <p:txBody>
          <a:bodyPr/>
          <a:lstStyle/>
          <a:p>
            <a:r>
              <a:rPr lang="ko-KR" altLang="en-US" dirty="0"/>
              <a:t>가설 </a:t>
            </a:r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014D4-8CF7-44A7-8AF0-4021B9DA2BCB}"/>
              </a:ext>
            </a:extLst>
          </p:cNvPr>
          <p:cNvSpPr txBox="1"/>
          <p:nvPr/>
        </p:nvSpPr>
        <p:spPr>
          <a:xfrm>
            <a:off x="2715785" y="483472"/>
            <a:ext cx="78619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/>
              </a:rPr>
              <a:t>Resort hotel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/>
              </a:rPr>
              <a:t>보다 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/>
              </a:rPr>
              <a:t>City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/>
              </a:rPr>
              <a:t>쪽의 호텔의 취소율이 높을 것이다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/>
              </a:rPr>
              <a:t>. </a:t>
            </a:r>
          </a:p>
          <a:p>
            <a:pPr algn="l"/>
            <a:endParaRPr lang="en-US" altLang="ko-KR" sz="1400" b="0" i="0" dirty="0">
              <a:solidFill>
                <a:srgbClr val="212121"/>
              </a:solidFill>
              <a:effectLst/>
              <a:latin typeface="Roboto"/>
            </a:endParaRPr>
          </a:p>
          <a:p>
            <a:pPr algn="l"/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/>
              </a:rPr>
              <a:t>Resort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/>
              </a:rPr>
              <a:t>는 휴식을 취하러 가는 목적이 많은 것에 반면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/>
              </a:rPr>
              <a:t>, City hotel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/>
              </a:rPr>
              <a:t>은 여행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/>
              </a:rPr>
              <a:t>,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/>
              </a:rPr>
              <a:t>비지니스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/>
              </a:rPr>
              <a:t>,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/>
              </a:rPr>
              <a:t>파티 등의 다양한 방문 목적이 있고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/>
              </a:rPr>
              <a:t>,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/>
              </a:rPr>
              <a:t>다양하고 많은 사람들이 이용하기 때문에 그에 따른 변수도 많아 취소율이 더 높을 것으로 생각된다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C68C69-6B06-4FE5-8F16-66728F077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40" y="1653023"/>
            <a:ext cx="1351442" cy="1844321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23060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FECF1C2-DE92-4E38-9A7E-F18B4CB6B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46" y="1280895"/>
            <a:ext cx="9735532" cy="5494742"/>
          </a:xfrm>
          <a:prstGeom prst="rect">
            <a:avLst/>
          </a:prstGeom>
        </p:spPr>
      </p:pic>
      <p:sp>
        <p:nvSpPr>
          <p:cNvPr id="5" name="제목 14">
            <a:extLst>
              <a:ext uri="{FF2B5EF4-FFF2-40B4-BE49-F238E27FC236}">
                <a16:creationId xmlns:a16="http://schemas.microsoft.com/office/drawing/2014/main" id="{3481845F-74F6-4DDC-98B0-9A94799E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47" y="120070"/>
            <a:ext cx="2084109" cy="1160826"/>
          </a:xfrm>
        </p:spPr>
        <p:txBody>
          <a:bodyPr/>
          <a:lstStyle/>
          <a:p>
            <a:r>
              <a:rPr lang="ko-KR" altLang="en-US" dirty="0"/>
              <a:t>가설 </a:t>
            </a:r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788AF-A811-4179-9941-3179105436C3}"/>
              </a:ext>
            </a:extLst>
          </p:cNvPr>
          <p:cNvSpPr txBox="1"/>
          <p:nvPr/>
        </p:nvSpPr>
        <p:spPr>
          <a:xfrm>
            <a:off x="2641861" y="318284"/>
            <a:ext cx="8877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평소 호텔 예약 시 호텔에 직접 예약하거나 여행사를 가기보다는 주로 온라인을 이용하는 경우가 많</a:t>
            </a:r>
            <a:r>
              <a:rPr lang="ko-KR" altLang="en-US" dirty="0">
                <a:solidFill>
                  <a:srgbClr val="212121"/>
                </a:solidFill>
                <a:latin typeface="Roboto"/>
              </a:rPr>
              <a:t>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.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/>
              </a:rPr>
              <a:t>취소율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 또한 온라인이 높을 것이다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12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2788AF-A811-4179-9941-3179105436C3}"/>
              </a:ext>
            </a:extLst>
          </p:cNvPr>
          <p:cNvSpPr txBox="1"/>
          <p:nvPr/>
        </p:nvSpPr>
        <p:spPr>
          <a:xfrm>
            <a:off x="432847" y="468606"/>
            <a:ext cx="8877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dirty="0">
                <a:solidFill>
                  <a:srgbClr val="212121"/>
                </a:solidFill>
                <a:latin typeface="Roboto"/>
              </a:rPr>
              <a:t>고객이 실제 예약한 방 </a:t>
            </a:r>
            <a:r>
              <a:rPr lang="en-US" altLang="ko-KR" sz="2400" dirty="0">
                <a:solidFill>
                  <a:srgbClr val="212121"/>
                </a:solidFill>
                <a:latin typeface="Roboto"/>
              </a:rPr>
              <a:t>VS </a:t>
            </a:r>
            <a:r>
              <a:rPr lang="ko-KR" altLang="en-US" sz="2400" dirty="0">
                <a:solidFill>
                  <a:srgbClr val="212121"/>
                </a:solidFill>
                <a:latin typeface="Roboto"/>
              </a:rPr>
              <a:t>도착일에 할당된 방 차이 분석</a:t>
            </a:r>
            <a:endParaRPr lang="en-US" altLang="ko-KR" sz="2400" b="0" i="0" dirty="0">
              <a:solidFill>
                <a:srgbClr val="212121"/>
              </a:solidFill>
              <a:effectLst/>
              <a:latin typeface="Roboto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ACE577-0C27-41B2-AE48-05C2A9DAB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48" y="1502193"/>
            <a:ext cx="4695334" cy="134783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591B6D-E872-4B38-BB7D-189207E0197A}"/>
              </a:ext>
            </a:extLst>
          </p:cNvPr>
          <p:cNvSpPr/>
          <p:nvPr/>
        </p:nvSpPr>
        <p:spPr>
          <a:xfrm>
            <a:off x="432848" y="2147830"/>
            <a:ext cx="4695334" cy="3219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57C0EA-58A9-48A8-A811-E4D0797C4388}"/>
              </a:ext>
            </a:extLst>
          </p:cNvPr>
          <p:cNvSpPr txBox="1"/>
          <p:nvPr/>
        </p:nvSpPr>
        <p:spPr>
          <a:xfrm>
            <a:off x="1546113" y="3083905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손님이 실제로 예약한 방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9104EB7-DA57-4708-A056-3462456C9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618" y="3429000"/>
            <a:ext cx="4971611" cy="32451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0FCD49A-6D55-4D4D-A65D-A62B91915FD9}"/>
              </a:ext>
            </a:extLst>
          </p:cNvPr>
          <p:cNvSpPr txBox="1"/>
          <p:nvPr/>
        </p:nvSpPr>
        <p:spPr>
          <a:xfrm>
            <a:off x="7199016" y="305966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당일에 배치된 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0EF269-3749-4686-9940-3444D62D6804}"/>
              </a:ext>
            </a:extLst>
          </p:cNvPr>
          <p:cNvSpPr txBox="1"/>
          <p:nvPr/>
        </p:nvSpPr>
        <p:spPr>
          <a:xfrm>
            <a:off x="5615233" y="1985660"/>
            <a:ext cx="5663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Overbooking </a:t>
            </a:r>
            <a:r>
              <a:rPr lang="ko-KR" altLang="en-US" dirty="0"/>
              <a:t>되었을 경우나 손님의 요구로 인해 방 배정이 다르게 될 수도 있을 것이라 생각됨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B2A2F4-D67B-44A4-B45E-3644F6C67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47" y="3495667"/>
            <a:ext cx="4665173" cy="296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DFE53C7-F5CF-406A-B652-3A04FBB6ECEC}"/>
              </a:ext>
            </a:extLst>
          </p:cNvPr>
          <p:cNvSpPr txBox="1"/>
          <p:nvPr/>
        </p:nvSpPr>
        <p:spPr>
          <a:xfrm>
            <a:off x="412594" y="432113"/>
            <a:ext cx="35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고객이 예약한 방 분석하기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5C5B2F7-FE2A-45A0-9B9E-D13391CE5CAB}"/>
              </a:ext>
            </a:extLst>
          </p:cNvPr>
          <p:cNvGrpSpPr/>
          <p:nvPr/>
        </p:nvGrpSpPr>
        <p:grpSpPr>
          <a:xfrm>
            <a:off x="318325" y="1490089"/>
            <a:ext cx="11691422" cy="4307395"/>
            <a:chOff x="412594" y="1527797"/>
            <a:chExt cx="11206603" cy="402252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2E68413-595C-45DC-83B9-B92C8743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594" y="1835575"/>
              <a:ext cx="10791825" cy="371475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98DCFAB-A7C6-413C-8F8C-6E2EFECD535A}"/>
                </a:ext>
              </a:extLst>
            </p:cNvPr>
            <p:cNvSpPr/>
            <p:nvPr/>
          </p:nvSpPr>
          <p:spPr>
            <a:xfrm>
              <a:off x="1470581" y="2073897"/>
              <a:ext cx="386499" cy="25169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19B1FB-1370-4036-848B-EABAD04357B1}"/>
                </a:ext>
              </a:extLst>
            </p:cNvPr>
            <p:cNvSpPr txBox="1"/>
            <p:nvPr/>
          </p:nvSpPr>
          <p:spPr>
            <a:xfrm>
              <a:off x="3871604" y="1527798"/>
              <a:ext cx="2356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하루 평균 요금 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adr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BF4268-DBFA-4C7C-8BCC-50BF4C66A855}"/>
                </a:ext>
              </a:extLst>
            </p:cNvPr>
            <p:cNvSpPr txBox="1"/>
            <p:nvPr/>
          </p:nvSpPr>
          <p:spPr>
            <a:xfrm>
              <a:off x="6567215" y="1527797"/>
              <a:ext cx="2356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머무른 기간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A0E3A4-A3F6-41E3-A65C-AC58F5BCCA7D}"/>
                </a:ext>
              </a:extLst>
            </p:cNvPr>
            <p:cNvSpPr txBox="1"/>
            <p:nvPr/>
          </p:nvSpPr>
          <p:spPr>
            <a:xfrm>
              <a:off x="9262826" y="1527797"/>
              <a:ext cx="2356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취소율</a:t>
              </a:r>
              <a:endParaRPr lang="ko-KR" altLang="en-US" sz="140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0E1F640-BC40-412C-9E24-F2F629218A4F}"/>
                </a:ext>
              </a:extLst>
            </p:cNvPr>
            <p:cNvSpPr/>
            <p:nvPr/>
          </p:nvSpPr>
          <p:spPr>
            <a:xfrm>
              <a:off x="3871604" y="4006392"/>
              <a:ext cx="521287" cy="584462"/>
            </a:xfrm>
            <a:prstGeom prst="ellipse">
              <a:avLst/>
            </a:prstGeom>
            <a:solidFill>
              <a:schemeClr val="accent2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lt1">
                    <a:alpha val="13000"/>
                  </a:schemeClr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5BE8CF4-E89B-4E1D-BB21-3048DFC4AF59}"/>
                </a:ext>
              </a:extLst>
            </p:cNvPr>
            <p:cNvSpPr/>
            <p:nvPr/>
          </p:nvSpPr>
          <p:spPr>
            <a:xfrm>
              <a:off x="6407415" y="4006392"/>
              <a:ext cx="521287" cy="584462"/>
            </a:xfrm>
            <a:prstGeom prst="ellipse">
              <a:avLst/>
            </a:prstGeom>
            <a:solidFill>
              <a:schemeClr val="accent2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lt1">
                    <a:alpha val="13000"/>
                  </a:schemeClr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AA3E104-00C5-4B17-96B6-FD3BD87F9308}"/>
                </a:ext>
              </a:extLst>
            </p:cNvPr>
            <p:cNvSpPr/>
            <p:nvPr/>
          </p:nvSpPr>
          <p:spPr>
            <a:xfrm>
              <a:off x="8841102" y="2669357"/>
              <a:ext cx="521287" cy="584462"/>
            </a:xfrm>
            <a:prstGeom prst="ellipse">
              <a:avLst/>
            </a:prstGeom>
            <a:solidFill>
              <a:schemeClr val="accent2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lt1">
                    <a:alpha val="13000"/>
                  </a:schemeClr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49D59C9-1C29-47C3-9DA0-33DEE2765542}"/>
                </a:ext>
              </a:extLst>
            </p:cNvPr>
            <p:cNvSpPr/>
            <p:nvPr/>
          </p:nvSpPr>
          <p:spPr>
            <a:xfrm>
              <a:off x="4392891" y="3279040"/>
              <a:ext cx="521287" cy="584462"/>
            </a:xfrm>
            <a:prstGeom prst="ellipse">
              <a:avLst/>
            </a:prstGeom>
            <a:solidFill>
              <a:schemeClr val="accent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lt1">
                    <a:alpha val="13000"/>
                  </a:scheme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40A2678-6B03-41B8-AD1A-460C75587BA4}"/>
                </a:ext>
              </a:extLst>
            </p:cNvPr>
            <p:cNvSpPr/>
            <p:nvPr/>
          </p:nvSpPr>
          <p:spPr>
            <a:xfrm>
              <a:off x="6928702" y="2630000"/>
              <a:ext cx="521287" cy="584462"/>
            </a:xfrm>
            <a:prstGeom prst="ellipse">
              <a:avLst/>
            </a:prstGeom>
            <a:solidFill>
              <a:schemeClr val="accent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lt1">
                    <a:alpha val="13000"/>
                  </a:scheme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BCA30CD-7B36-419E-89B9-070D2600366E}"/>
                </a:ext>
              </a:extLst>
            </p:cNvPr>
            <p:cNvSpPr/>
            <p:nvPr/>
          </p:nvSpPr>
          <p:spPr>
            <a:xfrm>
              <a:off x="9384056" y="3714161"/>
              <a:ext cx="521287" cy="584462"/>
            </a:xfrm>
            <a:prstGeom prst="ellipse">
              <a:avLst/>
            </a:prstGeom>
            <a:solidFill>
              <a:schemeClr val="accent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lt1">
                    <a:alpha val="13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51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1528</TotalTime>
  <Words>1377</Words>
  <Application>Microsoft Office PowerPoint</Application>
  <PresentationFormat>와이드스크린</PresentationFormat>
  <Paragraphs>187</Paragraphs>
  <Slides>35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HY헤드라인M</vt:lpstr>
      <vt:lpstr>Roboto</vt:lpstr>
      <vt:lpstr>맑은 고딕</vt:lpstr>
      <vt:lpstr>Arial</vt:lpstr>
      <vt:lpstr>Calibri</vt:lpstr>
      <vt:lpstr>Courier New</vt:lpstr>
      <vt:lpstr>Office 테마</vt:lpstr>
      <vt:lpstr> 호텔 사업 문제 분석 및  머신러닝 예측 모델 발표</vt:lpstr>
      <vt:lpstr>PowerPoint 프레젠테이션</vt:lpstr>
      <vt:lpstr>PowerPoint 프레젠테이션</vt:lpstr>
      <vt:lpstr>데이터 수집 및 예측모델 특성</vt:lpstr>
      <vt:lpstr>예측 목표 (Target data)</vt:lpstr>
      <vt:lpstr>가설 1.</vt:lpstr>
      <vt:lpstr>가설 2.</vt:lpstr>
      <vt:lpstr>PowerPoint 프레젠테이션</vt:lpstr>
      <vt:lpstr>PowerPoint 프레젠테이션</vt:lpstr>
      <vt:lpstr>PowerPoint 프레젠테이션</vt:lpstr>
      <vt:lpstr>호텔 이용 고객의 국적(High Cardinality)</vt:lpstr>
      <vt:lpstr>PowerPoint 프레젠테이션</vt:lpstr>
      <vt:lpstr>과거 취소 전적에 따른 취소 현황</vt:lpstr>
      <vt:lpstr>취소율에 따라 고객 취소율 등급 지정하기</vt:lpstr>
      <vt:lpstr>PowerPoint 프레젠테이션</vt:lpstr>
      <vt:lpstr>PowerPoint 프레젠테이션</vt:lpstr>
      <vt:lpstr>시기별 예약상황</vt:lpstr>
      <vt:lpstr>예약한 날짜와 도착날짜 사이의 경과한 일 수에 따른 취소율</vt:lpstr>
      <vt:lpstr>PowerPoint 프레젠테이션</vt:lpstr>
      <vt:lpstr>가설 3.</vt:lpstr>
      <vt:lpstr>가설 3.</vt:lpstr>
      <vt:lpstr>주차 요청 수에 따른 취소여부</vt:lpstr>
      <vt:lpstr>손님 유형에 따른 예약 현황</vt:lpstr>
      <vt:lpstr>PowerPoint 프레젠테이션</vt:lpstr>
      <vt:lpstr>모델 1 : Random Forest</vt:lpstr>
      <vt:lpstr>모델 2 :  XgBoost</vt:lpstr>
      <vt:lpstr>모델 3 :  LightGBoost</vt:lpstr>
      <vt:lpstr>성능 비교</vt:lpstr>
      <vt:lpstr>PowerPoint 프레젠테이션</vt:lpstr>
      <vt:lpstr>중요특성</vt:lpstr>
      <vt:lpstr>PowerPoint 프레젠테이션</vt:lpstr>
      <vt:lpstr>PowerPoint 프레젠테이션</vt:lpstr>
      <vt:lpstr>PowerPoint 프레젠테이션</vt:lpstr>
      <vt:lpstr>모델의 사용과 한계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호텔</dc:title>
  <dc:creator>gggggeun1@outlook.kr</dc:creator>
  <cp:lastModifiedBy>문현은</cp:lastModifiedBy>
  <cp:revision>85</cp:revision>
  <dcterms:created xsi:type="dcterms:W3CDTF">2021-02-24T06:53:15Z</dcterms:created>
  <dcterms:modified xsi:type="dcterms:W3CDTF">2021-02-27T13:28:03Z</dcterms:modified>
</cp:coreProperties>
</file>