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1" r:id="rId16"/>
    <p:sldId id="269" r:id="rId17"/>
    <p:sldId id="270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F4CCF-49F4-461B-A321-8D0DCA4215FE}" v="5" dt="2024-09-12T00:27:28.173"/>
    <p1510:client id="{30281550-4BAB-4C0C-9C42-0E7581FE481E}" v="233" dt="2024-09-11T10:53:45.199"/>
    <p1510:client id="{93AE3282-D85D-4078-9F55-198A8EA875D1}" v="289" dt="2024-09-11T10:19:08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5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6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8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87" r:id="rId6"/>
    <p:sldLayoutId id="2147483783" r:id="rId7"/>
    <p:sldLayoutId id="2147483784" r:id="rId8"/>
    <p:sldLayoutId id="2147483785" r:id="rId9"/>
    <p:sldLayoutId id="2147483786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Char char="•"/>
        <a:defRPr sz="18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7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7726" y="565603"/>
            <a:ext cx="3910046" cy="2944360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Microsoft GothicNeo"/>
              </a:rPr>
              <a:t>CAFE </a:t>
            </a:r>
            <a:br>
              <a:rPr lang="ko-KR" altLang="en-US" dirty="0">
                <a:ea typeface="맑은 고딕"/>
                <a:cs typeface="Microsoft GothicNeo"/>
              </a:rPr>
            </a:br>
            <a:r>
              <a:rPr lang="ko-KR" altLang="en-US" dirty="0">
                <a:ea typeface="맑은 고딕"/>
                <a:cs typeface="Microsoft GothicNeo"/>
              </a:rPr>
              <a:t>"</a:t>
            </a:r>
            <a:r>
              <a:rPr lang="ko-KR" altLang="en-US" dirty="0" err="1">
                <a:ea typeface="맑은 고딕"/>
                <a:cs typeface="Microsoft GothicNeo"/>
              </a:rPr>
              <a:t>숙타벅수</a:t>
            </a:r>
            <a:r>
              <a:rPr lang="ko-KR" altLang="en-US" dirty="0">
                <a:ea typeface="맑은 고딕"/>
                <a:cs typeface="Microsoft GothicNeo"/>
              </a:rPr>
              <a:t>"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 lIns="109728" tIns="109728" rIns="109728" bIns="91440" anchor="t">
            <a:normAutofit/>
          </a:bodyPr>
          <a:lstStyle/>
          <a:p>
            <a:endParaRPr lang="ko-KR" altLang="en-US"/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김세현, 황지영</a:t>
            </a:r>
          </a:p>
        </p:txBody>
      </p:sp>
      <p:grpSp>
        <p:nvGrpSpPr>
          <p:cNvPr id="34" name="Group 21">
            <a:extLst>
              <a:ext uri="{FF2B5EF4-FFF2-40B4-BE49-F238E27FC236}">
                <a16:creationId xmlns:a16="http://schemas.microsoft.com/office/drawing/2014/main" id="{9308B441-A18B-47F7-8F23-71A2D2ED3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F5E907-7127-4935-95AE-94C3D5EF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3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5">
              <a:extLst>
                <a:ext uri="{FF2B5EF4-FFF2-40B4-BE49-F238E27FC236}">
                  <a16:creationId xmlns:a16="http://schemas.microsoft.com/office/drawing/2014/main" id="{611E0718-E759-4B91-ACEE-E912EF89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04F60B-CE9D-441D-8BDB-BC5C3DD7A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7">
              <a:extLst>
                <a:ext uri="{FF2B5EF4-FFF2-40B4-BE49-F238E27FC236}">
                  <a16:creationId xmlns:a16="http://schemas.microsoft.com/office/drawing/2014/main" id="{234367EB-8ECC-4CD8-A3E3-56DFFD05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분홍색과 파란색 구름">
            <a:extLst>
              <a:ext uri="{FF2B5EF4-FFF2-40B4-BE49-F238E27FC236}">
                <a16:creationId xmlns:a16="http://schemas.microsoft.com/office/drawing/2014/main" id="{385951A6-96E8-FD1D-05FB-4A8A73B1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40" r="5138" b="-2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D717FC9B-0469-FEDC-5DED-0393E061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712913"/>
            <a:ext cx="8477250" cy="37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7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C09B01-7B64-41BE-936B-293730E0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336" y="87"/>
            <a:ext cx="10933011" cy="6864710"/>
            <a:chOff x="628366" y="87"/>
            <a:chExt cx="10933011" cy="686471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510D80-26D0-4B7C-AE12-96F52A3B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18EBAA-48D3-4756-A723-5A4588665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0EEA41-2E6D-40E8-8DA0-567909813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2AF1E123-34A5-4753-945A-8E8EA011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5ACE54-100E-48AB-80EF-9DC65EAC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5E1A3C-1129-43B0-8A84-3761CF33D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DA3140-74D1-4FEE-950C-AF3E597C2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DE7D1A1E-7309-6E9A-4946-D6E02876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861" y="3428997"/>
            <a:ext cx="5592851" cy="2607814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테이블 활용예제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3C7E293-A1E6-0507-F387-A7104B452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9861" y="2491848"/>
            <a:ext cx="5592851" cy="893680"/>
          </a:xfrm>
        </p:spPr>
        <p:txBody>
          <a:bodyPr anchor="b">
            <a:normAutofit/>
          </a:bodyPr>
          <a:lstStyle/>
          <a:p>
            <a:pPr algn="ctr"/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864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33CF23-F04F-F774-CE1D-AF7E28CA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dirty="0">
                <a:ea typeface="Microsoft GothicNeo"/>
                <a:cs typeface="Microsoft GothicNeo"/>
              </a:rPr>
              <a:t>고객정보 보호하기</a:t>
            </a:r>
            <a:endParaRPr 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08C322-4773-C8E7-3C62-27C08CED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10522267" cy="693696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9" name="내용 개체 틀 8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397A0FC6-9FD3-C567-DC8E-E4BDBDE4FB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042" y="1962569"/>
            <a:ext cx="10515600" cy="1054592"/>
          </a:xfrm>
        </p:spPr>
      </p:pic>
      <p:pic>
        <p:nvPicPr>
          <p:cNvPr id="10" name="내용 개체 틀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3FF32AD-0188-9D35-8E80-4E7B8977B5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768317" y="3306158"/>
            <a:ext cx="2408555" cy="2898775"/>
          </a:xfr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C9CC661-50C7-EE53-E961-3D1F741E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745" y="3304857"/>
            <a:ext cx="2404110" cy="29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3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8D2B4-1967-6256-21D7-19F5A446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dirty="0"/>
              <a:t>주문 테이블을 이용하여 </a:t>
            </a:r>
            <a:r>
              <a:rPr lang="en-US" altLang="ko-KR" sz="3600" dirty="0"/>
              <a:t>1</a:t>
            </a:r>
            <a:r>
              <a:rPr lang="ko-KR" altLang="en-US" sz="3600" dirty="0"/>
              <a:t>인당 결제금액 구하기</a:t>
            </a:r>
            <a:br>
              <a:rPr lang="ko-KR" altLang="en-US" sz="3600" dirty="0"/>
            </a:br>
            <a:r>
              <a:rPr lang="ko-KR" altLang="en-US" sz="3600" dirty="0"/>
              <a:t> </a:t>
            </a:r>
            <a:r>
              <a:rPr lang="en-US" altLang="ko-KR" sz="3600" dirty="0"/>
              <a:t>(</a:t>
            </a:r>
            <a:r>
              <a:rPr lang="ko-KR" altLang="en-US" sz="3600" dirty="0"/>
              <a:t>개인정보는 * 로 변경</a:t>
            </a:r>
            <a:r>
              <a:rPr lang="en-US" altLang="ko-KR" sz="3600" dirty="0"/>
              <a:t>)</a:t>
            </a:r>
            <a:endParaRPr lang="ko-KR" altLang="en-US" sz="3600" dirty="0">
              <a:ea typeface="Microsoft GothicNeo"/>
              <a:cs typeface="Microsoft GothicNeo"/>
            </a:endParaRPr>
          </a:p>
        </p:txBody>
      </p:sp>
      <p:pic>
        <p:nvPicPr>
          <p:cNvPr id="19" name="내용 개체 틀 1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46B7519-F214-7515-A1F9-8143C5229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682" y="2401672"/>
            <a:ext cx="5761355" cy="3285490"/>
          </a:xfrm>
        </p:spPr>
      </p:pic>
    </p:spTree>
    <p:extLst>
      <p:ext uri="{BB962C8B-B14F-4D97-AF65-F5344CB8AC3E}">
        <p14:creationId xmlns:p14="http://schemas.microsoft.com/office/powerpoint/2010/main" val="203857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1D177B2-979F-F477-42DD-A371907E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91" y="1674260"/>
            <a:ext cx="10619772" cy="35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8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F1DCB8-ED61-197E-9187-D76851C2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42" y="1713548"/>
            <a:ext cx="8032115" cy="34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1D037-4431-5887-F7A4-E8C944EB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dirty="0"/>
              <a:t>주문 테이블을 이용하여 지점당 결제금액 구하기 </a:t>
            </a:r>
            <a:endParaRPr lang="ko-KR"/>
          </a:p>
        </p:txBody>
      </p:sp>
      <p:pic>
        <p:nvPicPr>
          <p:cNvPr id="7" name="내용 개체 틀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9EA4D65-9826-C3D0-1E4A-882B5789E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515" y="2998254"/>
            <a:ext cx="9549130" cy="2458085"/>
          </a:xfrm>
        </p:spPr>
      </p:pic>
    </p:spTree>
    <p:extLst>
      <p:ext uri="{BB962C8B-B14F-4D97-AF65-F5344CB8AC3E}">
        <p14:creationId xmlns:p14="http://schemas.microsoft.com/office/powerpoint/2010/main" val="215266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A79FAAD-FAFF-523C-F16B-9BC6B49C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5" y="1973580"/>
            <a:ext cx="884047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4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27E01C-3721-40E1-89B1-A36800C3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EA50C-9047-40D9-AC97-30AFC62E9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91C3E-29A4-488E-89F5-8FA0F707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5A68DD-C28F-4D8D-AD04-1D8464416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2193087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28ADE5-CCDE-4A48-9BC9-387ADD3B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729241" y="3413575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D6405F-BE54-4E53-9AB3-43E7EAA3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30269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789F75-CE96-48CA-96F0-0BC5B02BD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5913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FF7548-C939-4C7F-8DA7-AEE171438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5299B37B-E6B7-41B7-BEC0-B0AB139CE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02E633-BBFB-4B84-A702-1F4B65D82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AAA91-E6C9-92BC-BCAF-3928852E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832" y="2824480"/>
            <a:ext cx="5313674" cy="3439160"/>
          </a:xfrm>
        </p:spPr>
        <p:txBody>
          <a:bodyPr lIns="109728" tIns="109728" rIns="109728" bIns="91440" anchor="t">
            <a:normAutofit/>
          </a:bodyPr>
          <a:lstStyle/>
          <a:p>
            <a:pPr marL="0" indent="0" algn="ctr">
              <a:buNone/>
            </a:pPr>
            <a:r>
              <a:rPr lang="ko-KR" altLang="en-US" sz="2800" dirty="0">
                <a:ea typeface="Microsoft GothicNeo Light"/>
                <a:cs typeface="Microsoft GothicNeo Light"/>
              </a:rPr>
              <a:t>이상으로 과제를 마치겠습니다.</a:t>
            </a:r>
          </a:p>
          <a:p>
            <a:pPr marL="0" indent="0" algn="ctr">
              <a:buNone/>
            </a:pPr>
            <a:r>
              <a:rPr lang="ko-KR" altLang="en-US" sz="4000" b="1" dirty="0">
                <a:ea typeface="Microsoft GothicNeo Light"/>
                <a:cs typeface="Microsoft GothicNeo Light"/>
              </a:rPr>
              <a:t>감사합니다.</a:t>
            </a:r>
            <a:endParaRPr lang="ko-KR" sz="4000" b="1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121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9ED78-DA71-6740-79A0-9D874FD5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262D40"/>
                </a:solidFill>
              </a:rPr>
              <a:t> </a:t>
            </a:r>
            <a:r>
              <a:rPr lang="en-US" altLang="ko-KR" b="1" dirty="0">
                <a:solidFill>
                  <a:srgbClr val="262D40"/>
                </a:solidFill>
              </a:rPr>
              <a:t>ERD (</a:t>
            </a:r>
            <a:r>
              <a:rPr lang="ko-KR" b="1" dirty="0">
                <a:solidFill>
                  <a:srgbClr val="262D40"/>
                </a:solidFill>
              </a:rPr>
              <a:t>개념적 데이터 모델링</a:t>
            </a:r>
            <a:r>
              <a:rPr lang="en-US" altLang="ko-KR" b="1" dirty="0">
                <a:solidFill>
                  <a:srgbClr val="262D40"/>
                </a:solidFill>
              </a:rPr>
              <a:t>)</a:t>
            </a:r>
            <a:endParaRPr lang="ko-KR" altLang="en-US" dirty="0"/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pic>
        <p:nvPicPr>
          <p:cNvPr id="6" name="내용 개체 틀 5" descr="도표, 스케치, 그림, 라인 아트이(가) 표시된 사진&#10;&#10;자동 생성된 설명">
            <a:extLst>
              <a:ext uri="{FF2B5EF4-FFF2-40B4-BE49-F238E27FC236}">
                <a16:creationId xmlns:a16="http://schemas.microsoft.com/office/drawing/2014/main" id="{E334E67C-7303-C35A-4E05-AB3F130B7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681" y="2052189"/>
            <a:ext cx="5551810" cy="4105508"/>
          </a:xfrm>
        </p:spPr>
      </p:pic>
    </p:spTree>
    <p:extLst>
      <p:ext uri="{BB962C8B-B14F-4D97-AF65-F5344CB8AC3E}">
        <p14:creationId xmlns:p14="http://schemas.microsoft.com/office/powerpoint/2010/main" val="48306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61AD2-7379-4E7A-48A0-B5E534B8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chemeClr val="accent6"/>
                </a:solidFill>
                <a:ea typeface="Microsoft GothicNeo"/>
                <a:cs typeface="Microsoft GothicNeo"/>
              </a:rPr>
              <a:t>테이블 생성 </a:t>
            </a:r>
            <a:r>
              <a:rPr lang="ko-KR" altLang="en-US" sz="3200" dirty="0">
                <a:solidFill>
                  <a:schemeClr val="accent6"/>
                </a:solidFill>
                <a:ea typeface="Microsoft GothicNeo"/>
                <a:cs typeface="Microsoft GothicNeo"/>
              </a:rPr>
              <a:t>(CAFE 메뉴)</a:t>
            </a:r>
          </a:p>
        </p:txBody>
      </p:sp>
      <p:pic>
        <p:nvPicPr>
          <p:cNvPr id="11" name="내용 개체 틀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5B710F4-E644-8DAF-F14C-D2A7295E4A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084" y="2379559"/>
            <a:ext cx="4233978" cy="2926033"/>
          </a:xfrm>
        </p:spPr>
      </p:pic>
      <p:pic>
        <p:nvPicPr>
          <p:cNvPr id="12" name="내용 개체 틀 11" descr="텍스트, 폰트, 스크린샷, 친필이(가) 표시된 사진&#10;&#10;자동 생성된 설명">
            <a:extLst>
              <a:ext uri="{FF2B5EF4-FFF2-40B4-BE49-F238E27FC236}">
                <a16:creationId xmlns:a16="http://schemas.microsoft.com/office/drawing/2014/main" id="{2225F2A1-19F0-735C-83A2-23140CF1EA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17634" y="2058539"/>
            <a:ext cx="6096000" cy="3986243"/>
          </a:xfrm>
        </p:spPr>
      </p:pic>
    </p:spTree>
    <p:extLst>
      <p:ext uri="{BB962C8B-B14F-4D97-AF65-F5344CB8AC3E}">
        <p14:creationId xmlns:p14="http://schemas.microsoft.com/office/powerpoint/2010/main" val="10281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17B04E7-B33E-67AD-06BB-D71B1ADB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83" y="660929"/>
            <a:ext cx="7533216" cy="5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A4510-00D3-D0E0-6788-E04370B2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4000" dirty="0">
                <a:solidFill>
                  <a:schemeClr val="accent6"/>
                </a:solidFill>
                <a:ea typeface="Microsoft GothicNeo"/>
                <a:cs typeface="Microsoft GothicNeo"/>
              </a:rPr>
              <a:t>테이블 생성 </a:t>
            </a:r>
            <a:r>
              <a:rPr lang="ko-KR" sz="3200" dirty="0">
                <a:solidFill>
                  <a:schemeClr val="accent6"/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sz="3200" dirty="0">
                <a:solidFill>
                  <a:schemeClr val="accent6"/>
                </a:solidFill>
                <a:ea typeface="Microsoft GothicNeo"/>
                <a:cs typeface="Microsoft GothicNeo"/>
              </a:rPr>
              <a:t>STORE </a:t>
            </a:r>
            <a:r>
              <a:rPr lang="en-US" altLang="ko-KR" sz="3200" dirty="0" err="1">
                <a:solidFill>
                  <a:schemeClr val="accent6"/>
                </a:solidFill>
                <a:ea typeface="Microsoft GothicNeo"/>
                <a:cs typeface="Microsoft GothicNeo"/>
              </a:rPr>
              <a:t>점포</a:t>
            </a:r>
            <a:r>
              <a:rPr lang="ko-KR" sz="3200" dirty="0">
                <a:solidFill>
                  <a:schemeClr val="accent6"/>
                </a:solidFill>
                <a:ea typeface="Microsoft GothicNeo"/>
                <a:cs typeface="Microsoft GothicNeo"/>
              </a:rPr>
              <a:t>)</a:t>
            </a:r>
            <a:endParaRPr lang="ko-KR" dirty="0">
              <a:solidFill>
                <a:schemeClr val="accent6"/>
              </a:solidFill>
            </a:endParaRP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8CB12FF-EE8C-5BAA-419D-064AD9B85F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5541" y="2336440"/>
            <a:ext cx="4879340" cy="2927349"/>
          </a:xfrm>
        </p:spPr>
      </p:pic>
      <p:pic>
        <p:nvPicPr>
          <p:cNvPr id="12" name="내용 개체 틀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A49E7FA-A8E1-FBFA-84DD-EA629294DC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9583" y="2213538"/>
            <a:ext cx="5577416" cy="3172303"/>
          </a:xfrm>
        </p:spPr>
      </p:pic>
    </p:spTree>
    <p:extLst>
      <p:ext uri="{BB962C8B-B14F-4D97-AF65-F5344CB8AC3E}">
        <p14:creationId xmlns:p14="http://schemas.microsoft.com/office/powerpoint/2010/main" val="322177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A5072CE-48C3-0ADE-1A70-1096AF1F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8" y="2337858"/>
            <a:ext cx="8560858" cy="21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8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D8D33-082D-8F54-D916-7DAB9C9E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4000" dirty="0">
                <a:solidFill>
                  <a:schemeClr val="accent6"/>
                </a:solidFill>
                <a:ea typeface="Microsoft GothicNeo"/>
                <a:cs typeface="Microsoft GothicNeo"/>
              </a:rPr>
              <a:t>테이블 생성 </a:t>
            </a:r>
            <a:r>
              <a:rPr lang="en-US" altLang="ko-KR" sz="3200" dirty="0">
                <a:solidFill>
                  <a:schemeClr val="accent6"/>
                </a:solidFill>
                <a:ea typeface="+mj-lt"/>
                <a:cs typeface="Microsoft GothicNeo"/>
              </a:rPr>
              <a:t>(CUSTOMER  </a:t>
            </a:r>
            <a:r>
              <a:rPr lang="ko-KR" altLang="en-US" sz="3200" dirty="0">
                <a:solidFill>
                  <a:schemeClr val="accent6"/>
                </a:solidFill>
                <a:ea typeface="+mj-lt"/>
                <a:cs typeface="Microsoft GothicNeo"/>
              </a:rPr>
              <a:t>고객정보</a:t>
            </a:r>
            <a:r>
              <a:rPr lang="ko-KR" sz="3200" dirty="0">
                <a:solidFill>
                  <a:schemeClr val="accent6"/>
                </a:solidFill>
                <a:ea typeface="Microsoft GothicNeo"/>
                <a:cs typeface="Microsoft GothicNeo"/>
              </a:rPr>
              <a:t>)</a:t>
            </a:r>
            <a:endParaRPr lang="ko-KR" dirty="0">
              <a:solidFill>
                <a:schemeClr val="accent6"/>
              </a:solidFill>
            </a:endParaRPr>
          </a:p>
        </p:txBody>
      </p:sp>
      <p:pic>
        <p:nvPicPr>
          <p:cNvPr id="6" name="내용 개체 틀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9CAB4FB-8233-F231-FC44-DABE305A8A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5054" y="2462908"/>
            <a:ext cx="5302038" cy="2876338"/>
          </a:xfrm>
        </p:spPr>
      </p:pic>
      <p:pic>
        <p:nvPicPr>
          <p:cNvPr id="13" name="내용 개체 틀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65D1DC9-D175-3809-7F21-DE62EB464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6759" y="2253855"/>
            <a:ext cx="5500794" cy="3304604"/>
          </a:xfrm>
        </p:spPr>
      </p:pic>
    </p:spTree>
    <p:extLst>
      <p:ext uri="{BB962C8B-B14F-4D97-AF65-F5344CB8AC3E}">
        <p14:creationId xmlns:p14="http://schemas.microsoft.com/office/powerpoint/2010/main" val="390143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31FD126-511F-77AF-437B-C634B175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3" y="2327762"/>
            <a:ext cx="9704916" cy="23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22579-4468-54BB-9AB1-1D13A4EB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4000" dirty="0">
                <a:solidFill>
                  <a:schemeClr val="accent6"/>
                </a:solidFill>
                <a:ea typeface="Microsoft GothicNeo"/>
                <a:cs typeface="Microsoft GothicNeo"/>
              </a:rPr>
              <a:t>테이블 생성 </a:t>
            </a:r>
            <a:r>
              <a:rPr lang="ko-KR" sz="3200" dirty="0">
                <a:solidFill>
                  <a:schemeClr val="accent6"/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sz="3200" dirty="0">
                <a:solidFill>
                  <a:schemeClr val="accent6"/>
                </a:solidFill>
                <a:ea typeface="Microsoft GothicNeo"/>
                <a:cs typeface="Microsoft GothicNeo"/>
              </a:rPr>
              <a:t>ORDER</a:t>
            </a:r>
            <a:r>
              <a:rPr lang="ko-KR" altLang="en-US" sz="3200" dirty="0">
                <a:solidFill>
                  <a:schemeClr val="accent6"/>
                </a:solidFill>
                <a:ea typeface="Microsoft GothicNeo"/>
                <a:cs typeface="Microsoft GothicNeo"/>
              </a:rPr>
              <a:t> 주문서작성)</a:t>
            </a:r>
            <a:endParaRPr lang="ko-KR" dirty="0">
              <a:solidFill>
                <a:schemeClr val="accent6"/>
              </a:solidFill>
            </a:endParaRPr>
          </a:p>
        </p:txBody>
      </p:sp>
      <p:pic>
        <p:nvPicPr>
          <p:cNvPr id="8" name="내용 개체 틀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973E5DA-54AC-D975-8694-8CE8AC168C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041" y="2600492"/>
            <a:ext cx="5492751" cy="2886075"/>
          </a:xfrm>
        </p:spPr>
      </p:pic>
      <p:pic>
        <p:nvPicPr>
          <p:cNvPr id="12" name="내용 개체 틀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230A640-893C-6E68-F998-3DEDA4BCF1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46232"/>
            <a:ext cx="5181600" cy="3080012"/>
          </a:xfrm>
        </p:spPr>
      </p:pic>
    </p:spTree>
    <p:extLst>
      <p:ext uri="{BB962C8B-B14F-4D97-AF65-F5344CB8AC3E}">
        <p14:creationId xmlns:p14="http://schemas.microsoft.com/office/powerpoint/2010/main" val="4215518641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ArchVTI</vt:lpstr>
      <vt:lpstr>CAFE  "숙타벅수"</vt:lpstr>
      <vt:lpstr> ERD (개념적 데이터 모델링) </vt:lpstr>
      <vt:lpstr>테이블 생성 (CAFE 메뉴)</vt:lpstr>
      <vt:lpstr>PowerPoint 프레젠테이션</vt:lpstr>
      <vt:lpstr>테이블 생성 (STORE 점포)</vt:lpstr>
      <vt:lpstr>PowerPoint 프레젠테이션</vt:lpstr>
      <vt:lpstr>테이블 생성 (CUSTOMER  고객정보)</vt:lpstr>
      <vt:lpstr>PowerPoint 프레젠테이션</vt:lpstr>
      <vt:lpstr>테이블 생성 (ORDER 주문서작성)</vt:lpstr>
      <vt:lpstr>PowerPoint 프레젠테이션</vt:lpstr>
      <vt:lpstr>테이블 활용예제</vt:lpstr>
      <vt:lpstr>고객정보 보호하기</vt:lpstr>
      <vt:lpstr>주문 테이블을 이용하여 1인당 결제금액 구하기  (개인정보는 * 로 변경)</vt:lpstr>
      <vt:lpstr>PowerPoint 프레젠테이션</vt:lpstr>
      <vt:lpstr>PowerPoint 프레젠테이션</vt:lpstr>
      <vt:lpstr>주문 테이블을 이용하여 지점당 결제금액 구하기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249</cp:revision>
  <dcterms:created xsi:type="dcterms:W3CDTF">2024-09-11T09:25:22Z</dcterms:created>
  <dcterms:modified xsi:type="dcterms:W3CDTF">2024-09-12T00:27:47Z</dcterms:modified>
</cp:coreProperties>
</file>