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73" r:id="rId7"/>
    <p:sldId id="263" r:id="rId8"/>
    <p:sldId id="262" r:id="rId9"/>
    <p:sldId id="261" r:id="rId10"/>
    <p:sldId id="269" r:id="rId11"/>
    <p:sldId id="270" r:id="rId12"/>
    <p:sldId id="272" r:id="rId13"/>
    <p:sldId id="271" r:id="rId14"/>
    <p:sldId id="274" r:id="rId15"/>
    <p:sldId id="265" r:id="rId16"/>
    <p:sldId id="266" r:id="rId17"/>
    <p:sldId id="267" r:id="rId18"/>
    <p:sldId id="268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74" y="-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3DEA9-BE12-446E-807B-431932216CDD}" type="datetimeFigureOut">
              <a:rPr lang="en-US" smtClean="0"/>
              <a:t>3/3/2015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5D020909-DE9D-454F-A6DA-FE4A5BEB05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3DEA9-BE12-446E-807B-431932216CDD}" type="datetimeFigureOut">
              <a:rPr lang="en-US" smtClean="0"/>
              <a:t>3/3/2015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0909-DE9D-454F-A6DA-FE4A5BEB05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3DEA9-BE12-446E-807B-431932216CDD}" type="datetimeFigureOut">
              <a:rPr lang="en-US" smtClean="0"/>
              <a:t>3/3/2015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0909-DE9D-454F-A6DA-FE4A5BEB05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3DEA9-BE12-446E-807B-431932216CDD}" type="datetimeFigureOut">
              <a:rPr lang="en-US" smtClean="0"/>
              <a:t>3/3/2015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5D020909-DE9D-454F-A6DA-FE4A5BEB05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3DEA9-BE12-446E-807B-431932216CDD}" type="datetimeFigureOut">
              <a:rPr lang="en-US" smtClean="0"/>
              <a:t>3/3/2015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0909-DE9D-454F-A6DA-FE4A5BEB055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3DEA9-BE12-446E-807B-431932216CDD}" type="datetimeFigureOut">
              <a:rPr lang="en-US" smtClean="0"/>
              <a:t>3/3/2015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0909-DE9D-454F-A6DA-FE4A5BEB05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3DEA9-BE12-446E-807B-431932216CDD}" type="datetimeFigureOut">
              <a:rPr lang="en-US" smtClean="0"/>
              <a:t>3/3/2015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5D020909-DE9D-454F-A6DA-FE4A5BEB055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3DEA9-BE12-446E-807B-431932216CDD}" type="datetimeFigureOut">
              <a:rPr lang="en-US" smtClean="0"/>
              <a:t>3/3/2015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0909-DE9D-454F-A6DA-FE4A5BEB05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3DEA9-BE12-446E-807B-431932216CDD}" type="datetimeFigureOut">
              <a:rPr lang="en-US" smtClean="0"/>
              <a:t>3/3/2015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0909-DE9D-454F-A6DA-FE4A5BEB05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3DEA9-BE12-446E-807B-431932216CDD}" type="datetimeFigureOut">
              <a:rPr lang="en-US" smtClean="0"/>
              <a:t>3/3/2015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0909-DE9D-454F-A6DA-FE4A5BEB05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3DEA9-BE12-446E-807B-431932216CDD}" type="datetimeFigureOut">
              <a:rPr lang="en-US" smtClean="0"/>
              <a:t>3/3/2015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0909-DE9D-454F-A6DA-FE4A5BEB055A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68D3DEA9-BE12-446E-807B-431932216CDD}" type="datetimeFigureOut">
              <a:rPr lang="en-US" smtClean="0"/>
              <a:t>3/3/2015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5D020909-DE9D-454F-A6DA-FE4A5BEB055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AESOP LLVM and Compiler Benchmarks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Gilroy Gordon, 1101304</a:t>
            </a:r>
            <a:endParaRPr lang="en-US" dirty="0"/>
          </a:p>
          <a:p>
            <a:r>
              <a:rPr lang="en-US" dirty="0" smtClean="0"/>
              <a:t>Design of Programming Languages</a:t>
            </a:r>
          </a:p>
          <a:p>
            <a:r>
              <a:rPr lang="en-US" dirty="0" smtClean="0"/>
              <a:t>University of Technology, Jamaica</a:t>
            </a:r>
          </a:p>
          <a:p>
            <a:endParaRPr lang="en-US" dirty="0"/>
          </a:p>
        </p:txBody>
      </p:sp>
      <p:sp>
        <p:nvSpPr>
          <p:cNvPr id="20482" name="AutoShape 2" descr="http://aesop.ece.umd.edu/img/umdece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Compiler “</a:t>
            </a:r>
            <a:r>
              <a:rPr lang="en-US" dirty="0" err="1" smtClean="0"/>
              <a:t>BenchMark</a:t>
            </a:r>
            <a:r>
              <a:rPr lang="en-US" dirty="0" smtClean="0"/>
              <a:t>” Steps</a:t>
            </a:r>
            <a:endParaRPr lang="en-US" dirty="0"/>
          </a:p>
        </p:txBody>
      </p:sp>
      <p:pic>
        <p:nvPicPr>
          <p:cNvPr id="26626" name="Picture 2" descr="C:\Users\Psmt1\Documents\Resources\School\Sem 8\APL\research 2\compiler translation phases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1554163"/>
            <a:ext cx="4925179" cy="452596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Compiler “Benchmark”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Considering CLANG</a:t>
            </a:r>
          </a:p>
          <a:p>
            <a:pPr lvl="1"/>
            <a:r>
              <a:rPr lang="en-US" dirty="0" smtClean="0"/>
              <a:t>5 Core Libraries</a:t>
            </a:r>
          </a:p>
          <a:p>
            <a:pPr lvl="2"/>
            <a:r>
              <a:rPr lang="en-US" dirty="0" smtClean="0"/>
              <a:t>Basic, </a:t>
            </a:r>
            <a:r>
              <a:rPr lang="en-US" dirty="0" err="1" smtClean="0"/>
              <a:t>Lex</a:t>
            </a:r>
            <a:r>
              <a:rPr lang="en-US" dirty="0" smtClean="0"/>
              <a:t>, Parse, AST, SEMA</a:t>
            </a:r>
          </a:p>
          <a:p>
            <a:r>
              <a:rPr lang="en-US" dirty="0" smtClean="0"/>
              <a:t>Step 1: </a:t>
            </a:r>
            <a:r>
              <a:rPr lang="en-US" dirty="0" err="1" smtClean="0"/>
              <a:t>Lexer</a:t>
            </a:r>
            <a:r>
              <a:rPr lang="en-US" dirty="0" smtClean="0"/>
              <a:t> creates </a:t>
            </a:r>
            <a:r>
              <a:rPr lang="en-US" dirty="0" err="1" smtClean="0"/>
              <a:t>lexems</a:t>
            </a:r>
            <a:r>
              <a:rPr lang="en-US" dirty="0" smtClean="0"/>
              <a:t> (preprocessor directives are handled on arrival)</a:t>
            </a:r>
          </a:p>
          <a:p>
            <a:pPr lvl="2"/>
            <a:r>
              <a:rPr lang="en-US" dirty="0" smtClean="0"/>
              <a:t>Directives added to Symbol Table</a:t>
            </a:r>
          </a:p>
          <a:p>
            <a:r>
              <a:rPr lang="en-US" dirty="0" smtClean="0"/>
              <a:t>Step 2: Parser creates AST</a:t>
            </a:r>
          </a:p>
          <a:p>
            <a:pPr lvl="1"/>
            <a:r>
              <a:rPr lang="en-US" dirty="0" smtClean="0"/>
              <a:t>Verifies with Symbol and Identifier Table</a:t>
            </a:r>
          </a:p>
          <a:p>
            <a:pPr lvl="1"/>
            <a:r>
              <a:rPr lang="en-US" dirty="0" smtClean="0"/>
              <a:t>Uses </a:t>
            </a:r>
            <a:r>
              <a:rPr lang="en-US" dirty="0" err="1" smtClean="0"/>
              <a:t>DeclContext</a:t>
            </a:r>
            <a:r>
              <a:rPr lang="en-US" dirty="0" smtClean="0"/>
              <a:t> (Class Definition)</a:t>
            </a:r>
          </a:p>
          <a:p>
            <a:pPr lvl="1"/>
            <a:r>
              <a:rPr lang="en-US" dirty="0" smtClean="0"/>
              <a:t>Clang </a:t>
            </a:r>
            <a:r>
              <a:rPr lang="en-US" dirty="0" err="1" smtClean="0"/>
              <a:t>accomodates</a:t>
            </a:r>
            <a:r>
              <a:rPr lang="en-US" dirty="0" smtClean="0"/>
              <a:t> overloading with Argument Dependent Lookup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686800" cy="838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Compiler “Benchmark” steps - Optimization</a:t>
            </a:r>
            <a:endParaRPr lang="en-US" dirty="0"/>
          </a:p>
        </p:txBody>
      </p:sp>
      <p:pic>
        <p:nvPicPr>
          <p:cNvPr id="286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15923" t="49842" r="50947" b="14802"/>
          <a:stretch>
            <a:fillRect/>
          </a:stretch>
        </p:blipFill>
        <p:spPr bwMode="auto">
          <a:xfrm>
            <a:off x="1447800" y="2286000"/>
            <a:ext cx="5257800" cy="3154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609600"/>
            <a:ext cx="8686800" cy="838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Compiler “Benchmark” Steps - Optimization</a:t>
            </a:r>
            <a:endParaRPr lang="en-US" dirty="0"/>
          </a:p>
        </p:txBody>
      </p:sp>
      <p:pic>
        <p:nvPicPr>
          <p:cNvPr id="276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22549" t="22904" r="22549" b="13118"/>
          <a:stretch>
            <a:fillRect/>
          </a:stretch>
        </p:blipFill>
        <p:spPr bwMode="auto">
          <a:xfrm>
            <a:off x="609600" y="1828800"/>
            <a:ext cx="6934200" cy="3694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smtClean="0"/>
              <a:t>R. </a:t>
            </a:r>
            <a:r>
              <a:rPr lang="en-US" dirty="0" err="1" smtClean="0"/>
              <a:t>Barua</a:t>
            </a:r>
            <a:r>
              <a:rPr lang="en-US" dirty="0" smtClean="0"/>
              <a:t>, T. Creech and A. </a:t>
            </a:r>
            <a:r>
              <a:rPr lang="en-US" dirty="0" err="1" smtClean="0"/>
              <a:t>Kotha</a:t>
            </a:r>
            <a:r>
              <a:rPr lang="en-US" dirty="0" smtClean="0"/>
              <a:t>, 'AESOP: The </a:t>
            </a:r>
            <a:r>
              <a:rPr lang="en-US" dirty="0" err="1" smtClean="0"/>
              <a:t>Autoparallelizing</a:t>
            </a:r>
            <a:r>
              <a:rPr lang="en-US" dirty="0" smtClean="0"/>
              <a:t> Compiler for Shared Memory Computers', Doctorate, University of Maryland, College Park, 2011.</a:t>
            </a:r>
          </a:p>
          <a:p>
            <a:endParaRPr lang="en-US" dirty="0" smtClean="0"/>
          </a:p>
          <a:p>
            <a:r>
              <a:rPr lang="en-US" dirty="0" smtClean="0"/>
              <a:t>Defense Advanced Research Projects Agency/ Information Processing Techniques Office, 'ADAPTIVE ENVIRONMENT FOR SUPERCOMPILING WITH OPTIMIZED PARALLELISM (AESOP)', BAE Systems, Inc., Guildford, UK, 2011.</a:t>
            </a:r>
          </a:p>
          <a:p>
            <a:endParaRPr lang="en-US" dirty="0" smtClean="0"/>
          </a:p>
          <a:p>
            <a:r>
              <a:rPr lang="en-US" dirty="0" smtClean="0"/>
              <a:t>D. Watson, High-level languages and their compilers. Wokingham, England: Addison-Wesley, 1989.</a:t>
            </a:r>
          </a:p>
          <a:p>
            <a:endParaRPr lang="en-US" dirty="0" smtClean="0"/>
          </a:p>
          <a:p>
            <a:r>
              <a:rPr lang="en-US" dirty="0" smtClean="0"/>
              <a:t>S. </a:t>
            </a:r>
            <a:r>
              <a:rPr lang="en-US" dirty="0" err="1" smtClean="0"/>
              <a:t>Naroff</a:t>
            </a:r>
            <a:r>
              <a:rPr lang="en-US" dirty="0" smtClean="0"/>
              <a:t>, 'Clang Intro', Apple[</a:t>
            </a:r>
            <a:r>
              <a:rPr lang="en-US" dirty="0" err="1" smtClean="0"/>
              <a:t>sn</a:t>
            </a:r>
            <a:r>
              <a:rPr lang="en-US" dirty="0" smtClean="0"/>
              <a:t>], 2015.</a:t>
            </a:r>
          </a:p>
          <a:p>
            <a:endParaRPr lang="en-US" dirty="0" smtClean="0"/>
          </a:p>
          <a:p>
            <a:r>
              <a:rPr lang="en-US" dirty="0" smtClean="0"/>
              <a:t>C. </a:t>
            </a:r>
            <a:r>
              <a:rPr lang="en-US" dirty="0" err="1" smtClean="0"/>
              <a:t>Guntli</a:t>
            </a:r>
            <a:r>
              <a:rPr lang="en-US" dirty="0" smtClean="0"/>
              <a:t>, 'Architecture of clang: Analyze an open source compiler based on LLVM', University of Applied Science in </a:t>
            </a:r>
            <a:r>
              <a:rPr lang="en-US" dirty="0" err="1" smtClean="0"/>
              <a:t>Rapperswil</a:t>
            </a:r>
            <a:r>
              <a:rPr lang="en-US" dirty="0" smtClean="0"/>
              <a:t>, 2011.</a:t>
            </a:r>
          </a:p>
          <a:p>
            <a:endParaRPr lang="en-US" dirty="0" smtClean="0"/>
          </a:p>
          <a:p>
            <a:r>
              <a:rPr lang="en-US" dirty="0" smtClean="0"/>
              <a:t>Clang.llvm.org, 'Clang Compiler User’s Manual — Clang 3.7 documentation', 2015. [Online]. Available: http://clang.llvm.org/docs/UsersManual.html. [Accessed: 27- Feb- 2015</a:t>
            </a:r>
            <a:r>
              <a:rPr lang="en-US" dirty="0" smtClean="0"/>
              <a:t>].</a:t>
            </a:r>
            <a:endParaRPr lang="en-US" dirty="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associated tutorial for this demonstration may </a:t>
            </a:r>
            <a:r>
              <a:rPr lang="en-US" dirty="0" smtClean="0"/>
              <a:t>be found </a:t>
            </a:r>
            <a:r>
              <a:rPr lang="en-US" dirty="0" smtClean="0"/>
              <a:t>at:</a:t>
            </a:r>
          </a:p>
          <a:p>
            <a:r>
              <a:rPr lang="en-US" dirty="0" smtClean="0"/>
              <a:t>https</a:t>
            </a:r>
            <a:r>
              <a:rPr lang="en-US" dirty="0" smtClean="0"/>
              <a:t>://github.com/gggordon/aesop-llvm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21506" name="AutoShape 2" descr="http://www.precisionnutrition.com/wordpress/wp-content/uploads/2013/02/10Questions.jpe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1507" name="Picture 3" descr="C:\Users\Psmt1\Documents\Resources\School\Sem 8\APL\research 2\10Questions.jpe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514600"/>
            <a:ext cx="8686800" cy="841248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25602" name="Picture 2" descr="http://malwarwick.com/wp-content/uploads/2013/09/Thank-You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Problem</a:t>
            </a:r>
          </a:p>
          <a:p>
            <a:r>
              <a:rPr lang="en-US" dirty="0" smtClean="0"/>
              <a:t>Solution</a:t>
            </a:r>
          </a:p>
          <a:p>
            <a:r>
              <a:rPr lang="en-US" dirty="0" smtClean="0"/>
              <a:t>Limitations</a:t>
            </a:r>
          </a:p>
          <a:p>
            <a:r>
              <a:rPr lang="en-US" dirty="0" smtClean="0"/>
              <a:t>Compiler “Benchmark” Steps</a:t>
            </a:r>
          </a:p>
          <a:p>
            <a:r>
              <a:rPr lang="en-US" dirty="0" smtClean="0"/>
              <a:t>Demonstration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pic>
        <p:nvPicPr>
          <p:cNvPr id="6145" name="Picture 1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-174" t="7993" r="70893" b="81591"/>
          <a:stretch>
            <a:fillRect/>
          </a:stretch>
        </p:blipFill>
        <p:spPr bwMode="auto">
          <a:xfrm>
            <a:off x="457200" y="1447800"/>
            <a:ext cx="5715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7" name="AutoShape 3" descr="data:image/jpeg;base64,/9j/4AAQSkZJRgABAQAAAQABAAD/2wCEAAkGBxQSEhUUExQWFRUXGBQVGBgYFxgaHhobHRcXFxcXHxwYHigiGB0lHhcXITEhJSkrLi4uGB8zODUuNygtLiwBCgoKDg0OGxAQGzQlICQvLCwsMjcsLCwsLywsLC8vMjQ0LDAsLywsNDQsLCw0LCwsNCwsLCwsLCwsLCwsLCwsLP/AABEIAKcBLgMBIgACEQEDEQH/xAAcAAACAwEBAQEAAAAAAAAAAAAABgMEBQcCAQj/xABLEAACAQIEAgcDCQUFBwIHAAABAgMAEQQSITEFQQYTIlFhcYEykaEHFCNCUnKxwdEzYoKS8BWissLhFiRDU3Pj8bPSNFRjZHSTo//EABsBAAIDAQEBAAAAAAAAAAAAAAADAQIEBQYH/8QAMREAAgEDAwIEBAUFAQAAAAAAAAECAxEhBBIxQVEFEyJhMnGRoRSBscHwQlLR4fEz/9oADAMBAAIRAxEAPwDuNFFFABRRRQAUUUUAFFFFABRRRQAUVS4jxWGAXmkVO4E6nyXc+gpdxfTldoIHk/ef6NfPW7H3ClVK9On8bsWjCUuEN9Fc4xXSLGyf8RIh3RoCf5nv8LVlYiBpP2skkv33Yj3XsK59TxalH4U2OWnk+TpuK41h4v2k8SnuLqD7r3rNl6a4JdOtLH92ORviFt8aQosCo9lAPIVN83I5WrLLxeo/hgMWmj1Y3P08w42SdvKMD/EwqI9PouWHxHujH+elCaREtndVvsCbE62sBuTcgad9E8iocpzFrXyojyMBrYkRqSoNjYne1UXiGsl8MefZk+TTXLG7/b6P/wCXn/8A5/8Avr0vT6HnBiB/DGf89J+GkSQExsHAOUleRsGt52YaVA07mR0jiVxHkzMZMvaZA+UDKdlKnW3tCphrtZKTjhNd8EOlTSuP8fTnCn2hKvnGx/w3q3B0uwbbTqPvhk/xgVybB8f62BZxhZuqb6weJrdvqySuYMBm8D31uvhjzGnfbSmz8Q1VL/0ivr/tkKjTlwzp+Fx0cn7ORH+6wb8DViuQtgUO6i/lVvDYieP9nPKvhmLD+V7irw8Yi/jiQ9M+jOp0UhYXpZik9tY5R6xt7xcfCtvB9MYG0kDwn98XX+ZbgDztW6lrqFTiX1wJlSnHoMVFRwTq6hkYMp2KkEH1FSVrFhRRRQAUUUUAFFFFABRRRQAUUUUAFFFFABRRRQAUUUUAFFVuIY+OBM8jBRy7ye4DcnypUx/FZ8Rot4IvD9ow8T9QeA18aVVrRprJaMWzc4t0jhgOUkySf8tNW9eS+ppZx3G8VPoGGHTuTV/Vzt/CBRh+Hqg7K2Hf3+vOvGMmSIDOTc7Kqs7Nz0RAWPurl1dTWqu0MD4wjHLM+Ph6glrXY7sxuT5k6mpZVCKWYhVG7MQAPU6VTxfFTNg5cRgZEZoxKbPGxOZFzNHlJUq1u8HcVj8akHzfh+PUnsy4VpSzE3jdcr5tbEhiNeRJpENFufrfW3vcu6tuDZg4hA79WkqNJa+S9mI3uAQL7cq+IzSvIsbZFibq2YKrM0mVWYDOCoVQyjYkkna2tb5R8D/ujYhbddhWSaJ+Ys6hhfuIN7cyoo6LSZMXjsK9w/Xvi4wfrRygHs9+UgA+fgavHTQUHUgs9nmxDm72ZDxeCcYTFl3OeNZZIpIyY7qIwwuqncEOCDccxytn8T4Z1+HwDwMIZXaJklA1BOFllUMdyC6qDe/tHe+uqkTfOsckjySQJh1UFjmEbOh62PT2mIKtaxIBG19avA5ZfmGEAw05lheEPGYzGcqZlZgZcqt2DpruQNK0xjKKVu9+yyuwttP+e594bxL5ykYlTq8RDicOk0f2HYmIOv7rBzY+JFzuZ+ikvWwPMfaebEFu/suUVfRFUAVa470aM0+HxMRySxvD1gNvpIhIjlG/eXKCPK3db7gODzYWabqQkkEzmbIzmNopGtnscrBkYi/Ij8VSjTlS2xxfp+fH+CybUrs88Lkhd5+pzZuszSgoygSZVQg3GjEICR686u4pcsbt9lJG9yE/lXrg/BzCZnZgzzyGZwvsqSAAq31IAAFzvvYbVJxrDSNBIkSBmdHj7T5AMylb3sb77VnlSi6ytxgupPaYPQjDW4fhhbeO/wDM7N+dUOFYiBMfjc8scbB4UjRmCgfR3lKg6dokXtzHjTJ0WwckWFjimjyNCix3DK4cKPaXKb69xAN+/eqHRW6nGmdHiD4mXEfSoyr1RVArZiMptY3F7inqGarfXs+7KX+ErcLkkeXG2mPVQsEiByuB9GJHYse04Glu0NCd9LfeE8UnkggmkgTJMYx9HI10zvkVmV11GoOjE67c6zeF4mNOFcRnjK2aXGNZSLLnIjQWG3ZsR4GmXgvBZMP1CmZ2iSDqwj5BaS0dgCqgsAqSaG5GuvcyrSh6tyX07LuiIyeLFvqaoJxSAkWkFicofK4jLXtlEhXITfS196r9NpCThcIpI+dTZHINj1SZWkFx3g0yNglZDGUBjK5CluzktbLbutpWJaaEYJy6/ZDd7bwUYYTG2aNmjbmUNr+Y2b1FbuB6TSppMnWD7aaN6qdD6EeVYHRzh8kWHVJmZ3VpQWY3JXrH6s3+5krS6qrwlUoSahLH2IajJZQ44DiEcy5o2Dd42I8CDqD51apEEFmDKSrDZlNiP1HgdK2sBx0r2Z9v+Yo0/iH1fMaeVdOhrIzxLD+wiVNrgYaK+KwIuDcHUEV9raKCiiigAooooAKKKKACiiigAooooAKy+M8YWCyqM8reyg/xN9laOOcV6kBUGaV9EX8WPco+NYmFw2W7Mc0jasx3J/IeFZ61bZhcl4xuQjDM79ZM2eTl9lR3KOQrI6Z8UnwuGllghEhRMxZmFl1tfLu1vaOwt62Y3dVF2IUd5Nh8arCSKdGRsrK4kRkuLlDdDcdxB+NYFJb7yyM6WQicfwH0WDx+GxM2dpcMSZJWyyJIVvmX2UtzAAFs1xVzpPkw2KwePhGdJHkw0vVkHrOtH0ZuTl0ddyRsO6qXyfcGhb51gsXGJ5MJKUQS9oCFrlGRTol+0bjXtrrtUHB+jzPw7iWDjDOgxciYY5rWyvHZgzH2VI7Vu57AnStjtfL4/RlDc6IYqMYnGYeSNocQ874hony2dGAGZCujiwufEk+WDw2FZOG47hlmkmgfEQxoASWAlDwtfYDMRuRYAnanU9HBiVjbHpFJNFqHj6yPLoAwzZrsCcxINgb7d/vFcewmGUhcpAubJlVBzJLaL7r1RZfpV+Plgn5lKHh+JxMMceKRIlAiMqq5kaQpZsuwVFLKCdWJGmm9avEOAQzlWmjVmS+VzdWW+9mUggeF7UjcV+VVBcRdr/pLf3u+nupZxPTPHTm0cYBO180reg0HwNNhpKk88fIo6sUdjw8UEShEKKovZU8dT7PMnnXqTFwrqzWHebAfE0hScLlxkMPWyS4WQe2scmjDnoreovtexBrAl4hhcHIUw+CaedTYy4q5IPIgMCfcFvferx0cG+7B1WjsWGnikAZLMp2IYEH1F6tLEv2fjXLjPiRGMRxXFNBCfYwuHvG8h5LdT1g+7mvbcrWnwDpPJ1GIxjRCDCwgxwQLa8khIsWa2pJZVFtLu17kXq34WC/pI8x9x7jaJmdFILplzqGF1zC63HK4GlfXjX7PxrivCOJy4HGLjJWLCZj8531Vjctb9w2IHILYb01dK+OnC4kw4tDNhJR1kMqErLFfRgGQgsFOxBDZSPa2q89FGD2uJWNbcrpjricTFHbOQl9BdgLnu1tXxcREdQT52v8AhXOuI4zHYaPr8POnEMEwv9IAzKOYZlsSO9je3MDnl8KGDx7lUw82DntcthyQnPcpYD+JRfa9LejptXsW8x8HTcbwnCYgESJDJe18yi5te2psdLn318wnR1InDgytlBVA8ruqA2vlzEm5ta5JNrgWuaR+KR4nDYVUwxfEuCc8rnORbeyk3PdYE21vc1g4H5QcTCbSR+ZjYr/ca4Pvqr0cnH0t2J81J5H3ptwyTPhMXEhkbCSl3RRdmicAS5R9ZgFBA8TVHptxiGXCqMJMj4lpIxAY3HWIxcBmIHaQW0YEc/CvPB/lPiksHK37nHVt6H2W9KcMBxnDynssEc/Veyk+uze+keXKFrq9i25My+J44YSOOJpw0znIsk2UAXOssmQKoUXsBpmOVb3JNVegSsY8TndpCMZiVzta7BSqqTbTYDbStnA8JaGTEPI/XCXKe0gzhVUjquzZXTmAFGrNveljojxBMLgMbLlyCHEYp+rKlCoOUxKUIBW4K2BG1V2pwaXsTfNzV4d0kjeWSGQGNo5jh89iYnfdVElrByLdg89ATW/1dIC8HxLcOXBiBxLO8c0k+ZMqlnWZ3JuGDJYLltrlFiaf3xSBgMy6hjfMNLW37tz7qVWpwjwWjJ9SXAztCexqnOP8SvcfDY/GmLC4lZFDKbj8DzBHI0vAjlXuCVkbOm/1l5OPybuNNo1nDEuCso3GSiosNOsihlNwf6IPcalroCgooooAKKKKACiiigAqrxLHLBG0j7KNuZPIDxJq1SX0kx3XYkRj9nDYt4yEafyj4k0mvVVKG5lox3Ox5wxZmaWT9o+p/dHJB4CrSteqHXVDjAHQiwJ+r4G9r35W1v5c64rrN5NO2xodbnjuLWZSBcXGtxtzt3eFQ4HDiIMFNwbHW172sbkbju8zVDAQiO97Fr+13rYaa7ag39KuLJc2FR5vF+QUTGn6MGXiEmKMrxK0SQ5YWKtKAAWLtYFdbKAutkBuNq0OJcbw+AjCALdRpGtgFG92P1e/vNYPTLpmuFVkjbtjRnGtj9he9vHl+CLhOBz8WTPArtkIMillAJN9Tc3J0OtdWjSlNJ1OOwiUkuCx0h+UKbEkpF2h6iMeQ3c+JrAHDpZyGnct4HYeSjQU4YT5PsZGNMN/fj/WrQ6MYqPtS4aUoNTkyt78rXA8h+tdyjT01NXlK5gqTqydooxeF9H1tmNlQbsfDe3f57CvOI6Tql48BGCdjMwuPTbP8F8DVDimKlxjlCDHCptk2LW2LDkO5dq0MHg1QWAp8Kc9Rn4Y9u4uU40veRmHAYguJ2mczLqHLajy5AeAFq6FBxiOCLDy8S6tJ2JCEISwG4YgAlbDU8gSNjtU6OcKmkyzLh3kjBbKQ0YuynLezMNAQfcKxuO8ExDYsvjUylw3UrcELGpAy6c9bnxNIqxpyqKnS+o2EpqLlM2MT0TbFytikxKYsNfJqBkXlGtiVAHoTzrQ6U8JlyYPCxRO0UeaWVkUlS40UG3eXkb0WlPgvBhDi45VZgqZpXCEqWWNGkKmxFwctrHTWmjHf23JM02F7EDhGjRuoay5F1N7m5NzvzpdRyoyUJLjJeNppyXXBncW4LLJGVEMhNtB1bfpWthOCzYvhkMU8bJPCTGOsBUlAcqnta+xk8ypqFv9oyLfRDySK/xNS8Dn4hF168VMnVSIFSQIuVD2g1zCOzcMNTtl3qK2qc5KVrWCnRUU1fkzuF8Oj4QzSYjGqocG+HUZsxto1j2iRpqqjxNqONYlpcIj8OKRwPm6wouVwdjt7J3BO40sbUrQ9H0VbntsxUXBBzFiFBud9TvTN0Y6KcQwcr/QFoJB20zpe4HZYAm1+R7x5CirT8tpzzfNvYIT3q0fqJEWHxGEbPA7LzI3VvvKdD57+Na+G43Bi7JiUEUx0Dj2XPdc8/3W9DTNi+iuLJOXDPl5AvHe3d7VKPSDo86G0sTxMdg62DeR2Poa0ShSb3UZWYpSmsVFgi4r0bCm1vLuNZUb4jDewxK/ZbtL7t19K0+C8caMjD4k5kPZRzup5Kx7u5uVMeF6NYnEJnihLx5mUNmQXykqdCe8VG6jUVqvpkgtOLvDKI+i/wApDKRHJ5ZHNwfuPy8j7qe8VDheKRFTmzCxIByyIRse5wDbcFfCuV8f6GSxsqSxiIuGYZmBBAIB9m/eNBrUEfGVwRjVJJHZDrIDqv8Apyy66b91cyvpo3vB57o106jayjusbkABjmawuQLXNtTblc8qp4jBh5Os00Kdm2jW3LePd5DflldG+ki4tQCQJQL6bOPtL4949fLV66uHWvCW2aNcUpLBdaazKp3bMR6WJ/H4V96ysDE4QM+YABezdb2zc2tbbu8dfXREltBYDkBpptt3UvzX1BRNbA47q2zfUawcd3IP+R8PKmWkQT0ydHcZmQxk3KWt4qfZP5eldDRajc9j/IXUhbJr0UUV0RIUUUUAFFFFAFfiGKEUTyNsisx9Be1cywEpy5mPacl2PixvTh8oc+XBOB9do4/ewJ+ANJAe1cHxeu1KMPzNemhdNmgcQQCVy3GvaHIfnVbA4piPq5R7ze58gN6h6zcbg7/jX0zX8+/8K5KrD3Tzcu9dVDpLxv5rBobSODY/ZUe0/nyH+lSQG7AVznp7jjPiOrB0Zsg+4m/vOvrXS8KpefVz0/UTqJbImJDG2Jk6x/YHsA93efE11v5JY8iYgLsTF/nrnuHjCgAV0/5IorxTn95P89e31NCNGgkub/szjUqjnUfyHB8Vl3IHmQPxr0s5Oo1HeKTPlkcw4ZJF0Kl9fWMUk/JJ0hlGKSKRiwksDtqSQNbbkEg330I51zld39jUOnTvgiXGKAy6hZrcwdBJ5g2B770oZYGVjHiY3IBIAKkk20GjflXZeMYEPBKvfG/vykj4gVxTov0aV8bEu4D3I8Bv8K00atWMZbJWSyJqQg2tyyzrXR/DmDDQxWtlRb+Z7TfEmsfp5hDIkLgdpJMv8Mgyn+8Epg6TYo4eAumXOWVVzC41NzzH1Q1ScYwKz4WQDXPHmXztnX4gVmjLa010HON1ZiHheCyx9e8igKMNOoOZT2iB3G+wanbhEhEEI/8ApRf4BXMuh0MqR44PLI4CRhc7s1r9be2Ym2wrrXC8OOoi/wCnH/hFMrTlOo3LkrCKjG0Si/G4QSpniBBIIMiAgjQggnQ1aTEXFwQQRuNQR+YrhPT5p1x84jkkVc8miu4F+se+im1dR+SfDy/MQZr3LsRmvflrr36et6UWFzjnCOqxLiMAR58PMB9nNKAQB3ZgdBteulGY0idOo83EcMFJsuRWAJ19tgCOftqda6O2HGtWlJu1+2PldkJJXsZKcXiY2E0ZJ5CRT+Bo4nhExEbRSrmVveDyYdxFcBfikqy4mIObAjKCb2utrAHlptXfeiUTHBwGT2svPuucvwtVEy1jinGMHhY5DBOrvMCyWGYKdSqm6gWBt312Xo7hjBhYYgLZUW/me03xJpO4zwZZuMhbX7SE+QUFvzp56TYo4eAumXOWVVzC4uTc8xyDUybbs274KRXRIU/lVwBmwqtqDG9rjTssO18VUetcom4WuWwFfofjGBXEYWRRqHjzL52zr8QK4VKliQeRIrf4eoy3RaM+pbVmjA4Jjnw0oS5UZrofsNy9D/W9dl4fxMYiFZRo3suByYb+h0I865DxvC5lvTR8nvEiWCk/tUKn76XIPwcfxCuN4zorRbXTKNmkrX5HxZ6qtipOttdL+xsctva276iMljR13439b3v535149Vu505U78F4zVp8CxuSVDyJ6tvJtV/vD40u9ZU2Hltm7wuYeakP/AJTV6Gpcail7hKneNjq1FRwPmVT3gH4VJXsTmhRRRQAUUUUAKHym/wDw0X/5Ef8Ahek2nv5RIM2CY/YeN/cwB+BNJQSvM+MQfnJ+xv0z9JDRU3V16aG39elcnYzRc+YPe/hXLcdNCsqtKXzWNsu1idT7J1rq2HWxrl3SPA5ZhmGiOyn7rbH8K9F4DhyV7O6MOs4ueRxjD/al93/brqHyUY9OokKE5Sw330LeA/CuYDhyd1OHQnECKJ1G2b9a9ZqaNWMVvldX/ZnLp1INvarG/wDK3MsuEyuSF1JI3ADRk8vCuc9A2iGPg6tmaxvqCPxUeFOXSe+JiMY1uHB1A3AHOsjorwX5u6ySZc6rbsm+ulze3eKxKPOR25WR2DEcSGRvut+BpI6CNGZ5ZULHIWQ5haz3IYLoLi3PXzrzxDi4Eba7gj36fhc+lUOjOIEcV9i7M59ST+ZqbPhEblyafyr8cVMMoLEXYG43vcW5dwemfo5xgPhomB0ygDyHs/C1JnE4YMRbrkD2tYE6C1//AHH31ZwWISFAkYyqNh3aAWHoBUKDuG9WJ4sNHGMaFLZtCwPshbP1ZGnPtX1Ow2vTdgOIARRj9xP8IpIbGgmcfbhLeqXFvc3wqXDcT7C/dX8BUJNt3LOVkhyMsRNyiEnUnKu/M7UYniLBPogubYBjYD3b+WnmK5BxbpE8crgM3tMR23+0e5tKYeB8dMkQZjr/AF7+70q2zCfcruKM2NX58qzvIMQXuFIupHaJbMFt3ncbAW5V1M8RFcp45KrYmKT6yjfzup+AFMJ4pRtfX+ZYOS6DCvD8IDmEEd+/L+taEnFVRSSQFUe4f1yrkh6bOOsvfsafV7Rtc8tOXvrB4v0vnnGUEqO+9z6WAAPjYkciKiEd3wolu3J0ropxBZ8ZPiAb5SyeAa5JA77Bst9uzVf5W+NhcKq3sSwtbvuMvwD1kdDGEGGVRpfX36/nV7icUGIt1yB7Wtc7EXsfPU1Dg7BvVxz6OcYDYaI3+qB6Db4WrknTGWHD4p1YuLnMuUXFr2H1D3d/OnDB4lIlyILKNhfbQD8qWOmcKzOjkX0t/XuFOoxnuSi7N4KTlFp3VxWm4rhmFi0tvL/t1qdD8nXQ9Vmy9aPa31IzfVGlj3czWXiMAgG1MnQbAWmTujR5D5tcKPMZx/Iap4mpUqbdSV8MvpnGT9KsNU3tGvFTsmtfepNr1882NncuV6mwu5+5L/6bUdXUsMejn9wgebEJ/mq0IPciG8HSuDn6CL7i/hVyoMCmWNB3KB8Knr3SOSFFFFABRRRQBW4nhBNDJGdnVl94sDXM+HoSgDDtLdGHcV0NdVpI4/gupxWYfs59fKQb+/eub4jp/MipLoOozs7GUyEAkZbi7doXFhr6VWwDMwPs2Gu2pzXPoNz/AFetloARYi4O4+NfJFVe05A5XN/O2nw9a5CpD283KIipV6bcJv8ASgXBGV/yP5e6nPCyK4Fjra5GunLXkKkmwgdSrC4ItTtK3RmpLgifrRx6JSBY8uffW30XiLCQDkV+N6k43wVsM+ovGdj3eB/WlHjOMaI2juRvcgfpoP60r1z1nnUUuqf1OX5G2bfRnR/mZqGZFT2mUeZHwHOuVLxCc/Xt5Kv6VInFJRdXdip8be+3KlvelexO2N+Rl41xyNn6oG/K2vx7j4bgXvvYNuF4ewRRbkK57wvhRH0ijQa6cqimxz5jZvgv6VaFNtbkyJNJ7bDFjeNFEd1JYq1soKDs331QnQEVJ0Y4s2JkZSCLC4BKn4hV8aWMIjdYc+qymxJ2udPjt7qnxGEkwzZTpfY2Go9edVUGpbXyWdmroeOLRtEnWd2ZT5OpT8SKs4TCEoh71U/AUncBxd5o84DKSVIKjmpAO3IkGosWZBK4UaZtLKNjY91Di4yyRzE9cXlnE0gjVSoZhqCdQxvsa3uiatJCSwAYMbgacq0eF8KmMQPVPqOSH9KV8UrxyS5hZVGgIG+5Oo8KbUpQhBSjJN9SsZSk3FqyNjjheORFsLSWUnus2bT1sPWto4I0i4WdjESSL99l/SoeHTMWDOwyDU3C6/Daqzpyprc+pKaljsRcSORQxW4kN7Dn3n8KrYKaJj2kYHl3X5fWpndhMc5UBQMqC2y9/mTc/wDioZcOq6ga8tOdaaegn5e7dZi56mO61rjRheHsEUW5CluXjVmcZm0Jy2KAeG6HwrBlxDoSWaw7rL+lZuIgklOfXw5eulY1CUntj0HelK8uo8cA4k08pQ32JFypvtzVRyvV3pDhCsQb7LC/kdPxtXNY8TLCdb66bA/jTHwXF3N5drHTKov8P6+FG5wlnFshsUlgsLDpnbbkDz/0/LzFP/R3hZghu4+llIZ+8D6qnxFyT4sardGuAF2GInWwGscZ94cg+8A89TypqMVzXI8V1cq8nFfz2NWmpKmjOWKqhd+ty3W/sez2ftbd/h/5rTfERqwBYfWuTfs2ta9x51MIBbbT2tiNb3za63vrfeuKqRpcrlAxf1/4q3w/CZnjT7Thj91f9T8KmEFbHRfC3LTEaeynkOdadHpt1VN9MkVKlojGKKKK9CYwooooAKKKKACqXGOHriImjOnNT3MNjV2ioaurMBIwbHWNxaRNGHf3MPA1NiMPmVl2zC197Dnp31r8f4SZLSxaSpt+8PsmsrB4sSA6WYaMp3BrmVqGx+w+MrkOFwYiBGYZSbjMQDe1iCdAdvxr3BIrjskbtpcX0JF7fH1qxOmZWXQ3BGu3gT5b+lVuHYERZgDe9je1jtqD4cx5nzKNuccE3DFYNZFKOAbjbw2vXNOkvQiWNy8V2Tu5j9abcbbGcQWJXZI8GrPLIjZGLuLCIMNQoAzNy0W+9WujXHOswiy4hxrJNEj21mCSMiOFUaswGyjcGwrXT3U1dFHZnKYujqyaZurbxBy38ea15xXROSPWRTl5MNVP8Q099dWxXCMNiixjOWRbZhZkdb7ZlYBgD4ixrK/s/FYU9m7pztz81Oh+FdPT65LElcz1KF+HY59hjJhgQnbjO68x4qeXltVvAcDixPaR7NzHMfeX86by2FlNpYcj98f0Z/lPZPuqtiOhkbnNh8SFcbdYChH8a3HwrW5UZvdB7X9hKVSOJK6M3E9HJFUKUzg6AqMwN9hpqPWr2I4AxgRMU6XBCqSwvY2CqzHQty0/GtjCdfBEFtJipQO31Kja9tNrgDnuTewqLEcOwuK/bpNHJqB1geNhfkFkGUj7o9arVruqkpK1uqLQpKF2uvQX8bw2TBAmODONsxIAHuufwqLiPCJWhhxELALJbNoDlYjbXuIZfO1O/CeGYiH6POuJh2GbsyqO4huzIv8AFfz2q1FwaMRSRJdUclsh/wCGxsdL6gZgGsdjfvsEXgmr5z9UM9T4ErDcV4hClhidANjHFb/DevPSTCyrDFLNaSeTVltlAFrnbuBUeZrY4Rw0yzZHHZiOaXzB7KfxEe4GmKbCK0vWsrSy2IjiABygH2rE2uTrmYgDsjQi9atSqEZJRWOX+wmi6jTbErh3Alkw5aWFoRbNdyo07730HmBWbxPolIQGjs0Y1spuTzB8R5U5cT4FPij/AL1IkUe4iQ5z5sRZSfUgd3OoMJhYcKmTCpiZjqbIHkBPoOrT+743rOmotO9/YZzdce5hcN4FLIoNsifbbQeg3b8PGvfFngwyFFJeUjfdvQfUHifjW5xXD4mfKqydQx9oS9kjTbML5T5D1qjB0Vw8VzLOXO5Ea7993e9/dWqWo85euW2PZciVS8v4Vd9znb8MZ2zOba3t3fqaZ+HdHpWUEqI0+3J2R6A6t+HjTJhsRGpthMOC32yM7fzN2V9DV6Ho7NOc2JkIH2Qbn38vQDzpctfToq1JW+f+Cy08pu82JWO4MjMEw6tLJ9q3xA+qPE+81vdF+gTROss5DMLELuAeXmaeMDgIoAFRVW+3extc+JNheq3SLiPUJGS3Vo8qRSS2B6pWDWftAjVgiXIIGe/KuPW1U6svmbIU1FF4x1C0qBguZdQx9oaWtoe7c+6q3B5UBaP52MQSxdMzR5wDqy9iwYA6iyiwJqbE8NDydZ2dCnZto1vaLePd5D0wTg1wNueJ+H536zNqMhXYjTXXvv38tN6uGOpqhmmIIRBmkbYd3iamNO7skF7HgwGRxEu59s/ZX/WmzDwhFCroALVU4Rw4Qrrq7as3eav11KNJU42EyldhRRRTSoUUUUAFFFFABRRRQAVicc4J1h62I5JR7m8DW3RUSipKzBOwk4fH9opIMkg3U8/Ed4r1j5JerbqDH1ljl6zNlvY21XUa21sfKmPi/B48QtnFmGzDQj1pTxsE+F/aAyR8pFGo+8PzrnVaEoPdHKHRknhmb0f4BGMLGmIhVpbu8pkCsTKxtK2ZTqpsANdVC3qLoq4mnxU5ACwytgsOgAAjSMLnygaAsSBpyW1a8OMVxdSCPCqMGEaGSV4SmWZuteN7gCQgBpFZASMwAupBuRcEa1nWovdN8l9nBDxeUjimAybmLGCX/pZVK38BIot4mol6SSxrj5ZMskOFmaMKFyuQOrY9q+U5Q9gMutt6u4HBZZXnkYSTOAmYDKqRg3EaC5IF7Ekm7EcrABJ4himOC4wqC/8AvWKaRiDYLeJFVftOSt+4AXO4BdTlGeF0t+pVpofca+HMaviFEIf/AJmXsnezMpKAkfvVVbo4ls0MjKOWVrr7tRXsuJ3XZoYmBHMSSrse4rGfe/3NV/D4mCTH4xpJTGQ8EEapK8ZaQCzsApAkYsyLqDtrRCbzZ8ENGx8wxUfsujeYKn3qbfCp04ti0FmjYj91w1/RgKoz4zERTYLDrMGaSOQTM6B/2UYJlGqm7NpYm2o252uEcbeVMRmResw8ssLWYhXyBWzAkErdW2N7Gr/iaiV8MjYj4vFbG5glTyVbe5Wt8Kl/t5Oay/8A62/SouGdIuvSB/m8qRz+y5aIgdlmBYK2YA5Dy5jvr3Hx6NjKBFMTCcsoEYbIbZrWViX017Aar/ip8bQ2LuSDpDFawWTU3P0Ta8tdNa+Dja65Vl13tGRfuve16sYLHRTIskTK6NqrLseR8iDpaoZ+MIkqw5JGlZWdVVF7Sr7TBiwGm1t/CqrWybso5Dy/cr/PyTcYeRjyzBCB4gMxA87VO+NxsmmXKP3pD+CgfjVTFdLYlw3zpEeSK5ViAFMZDZO2rdpQG0JANtO+tFsc/XiMKhj6syFwxJ3CqMtgO0bkG50Q0S1VS3Fv9EqCKo4RM/7SYD7i/m+arEXAIF7T9u2t5GuB/MbCs/pljposJLNA5V41zWstiuZQ+pBIIW5BHuNU+kTqmJwGIBYxPN1LqzM6nrYrQOVYkAqR7VudLVac0nfm/wBiXFIbIZkCExASW5Rshv4XLBR6kVk8M47JilEsSxpEsxidJCes0fq3GnZjYEhgLtm0Gl6xukuHGGlhx0AEbLLHFiFXRZYpGCEso0LqStjvr4CoDgAOI4nCs8ixYpBi4wjZB1ykLKdNS11ElttNQaiLi1f+e4NM2+m2DE6YdeuMGXEZhKCB1bDD4goxvyzBbjntXjoz0iXGK+GxSoJ1Uh0IvHPHe3XRhh242te1tKOI8Q64KY4zP1WLjUhctmyx3kbM1kXKZCLk2zLbepeMcJjxTQPLnVoWLqUbK9yLZesXUL3hTqba99fMUYpT/wCE2u8GNj+HYIq8eGw6QY+JgYlRMrq4YGOTMos0J0JY6ZSb2IsHtpNdKzXxgRQCTYAAC5Ym3mSSfE1awPDJsRq14o/7xoi5VnaKBpR5PonZ2yQjM3M8l/U0w8J4UsIue059pjVjA4FIVyoLfnVmujSoqmvcTKVwooopxUKKKKACiiigAooooAKKKKACiiigAr4yg6HUV9ooAWuK9EY3JeEmF/3dj5ilvG4fE4f9rGXX7cevvG4rpNfCL1mraSnV5VmXjUlE5jBj0f2WB8OfuqLHYOOWGSAjKkmbMFsLlmzudtyb3PjT1xTothp9WQK32l0PvFLuL6FzprDNmH2ZB+YrmVNBXg703f7D1Wg/iM+OQRqBGgsgARAQosNAoJ0A86wuj5eLDrDNDKZ2meYjKWjMhlLo5lQlAFATUm/ZtbYVqYnCYqL9pAxHehzD3b1T/tJRoxKHuYFfxrJvq0U1ODznqM2xlwyjiT85x83Uy2fD4TJEyPtLIzG5CntAWAKm41Gm1e+H8SX+yTMoAvh5me19ZcrJIxvqWL3Nz3itEYhWIbslhfK1lJFxY2O40qtLw+FkkjKWSUlpFR3QMTvorWF9yBoat+Npu0XdJW+3IeU+SXo/BNFFh1aRWjXDKuUJlIciEqCcxz6dYL2HPvqPo5N9Lj2/+8df5I4xUkEOUqeslYILIruGVeyVzDsgsbEjtE71Bw7BGAyFJmPWyNM2eNGs7ABipFrbDcHaiWppyUvVl26e9wUGrYPvRterlx6ronzoso5BnjR5AO7UjSvHF52HEcAUKgsmNXtAsLBEciysDfTvq3hkWNcq3OrMSxuzMxuzseZJ7gALAAAACq+MwYklhl6xkaHOUyqh1dcr5swNwRpbSqx1UHWcm8Wa+1gdN7bHngDgHFYSWNSVdpJCCSky4jM97EXXTs5eVhqd68dDVMQxMLMXMEww6Md+pUF4AfLrH/oVdgjCM76s7lS7Na5CiyLZQAFAJsLczvUOGwUccjyqG6yS3WMZJDnsLAlc2Q2G3Z0onq4Per82+vUFSeDTx6rJFKjkBHjkRiTYAFCCSeVr3v4UqQl8XwdYlSQTpHCqgoy9uNx1bB3AUgqntA6XpgbGKu7AeteRjs/sh3PgCfjVKGoklZRu73RacFy2S4lXxCIsyLGuaKSRQ4csyMJAgyjKq51BJuTYWsL3HvG4CGaRJJYxIyBgmbULmPaOXYk6b32qfC8LxUvsxZR3ufyH61tYPoUzazyk/uroPh+ta6dDVTeFtX05+4pzpr3MT54i2VbaaBEGw7gq7CtDA8LxM+y9Uve2/wCg+NNvDuBwQjsIPMitKt1Lw6Eczd39hUqzfGDF4V0cih7R7b/abWtqiiugkkrISFFFFSAUUUUAFFFFABRRRQAUUUUAFFFFABRRRQAUUUUAFFFFABRRRQAEVVxHDon9qNT6CiigDIxPQzCP/wAIKf3dPwrPl+T+H6kki/xE/iaKKVKhTlzFfQspyXDKz9AG+riX9bfpUR6CTcsR71FFFJeh07/oRbzZ9zz/ALCz/wDPH8te16CS88R7gP0r7RQtBpv7EHnT7ksfQD7WIc+VvyFW4ugMA9pnbzY/rRRV46WjHiC+hDqSfU0sL0Twse0S37zWpDg409lFHpRRT0kuChPRRRUgFFFFABRRRQAUUUUAFFFFABRRRQAUUUU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149" name="Picture 5" descr="http://www.extremetech.com/wp-content/uploads/2011/11/DARPA_Logo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867400" y="4798384"/>
            <a:ext cx="3730625" cy="2059616"/>
          </a:xfrm>
          <a:prstGeom prst="rect">
            <a:avLst/>
          </a:prstGeom>
          <a:noFill/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228600" y="2819400"/>
            <a:ext cx="8686800" cy="3840163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en-US" sz="3200" noProof="0" dirty="0" smtClean="0">
                <a:solidFill>
                  <a:schemeClr val="tx2"/>
                </a:solidFill>
              </a:rPr>
              <a:t>Thesis by Dr. Rajeev </a:t>
            </a:r>
            <a:r>
              <a:rPr lang="en-US" sz="3200" noProof="0" dirty="0" err="1" smtClean="0">
                <a:solidFill>
                  <a:schemeClr val="tx2"/>
                </a:solidFill>
              </a:rPr>
              <a:t>Barua</a:t>
            </a:r>
            <a:r>
              <a:rPr lang="en-US" sz="3200" noProof="0" dirty="0" smtClean="0">
                <a:solidFill>
                  <a:schemeClr val="tx2"/>
                </a:solidFill>
              </a:rPr>
              <a:t> (2011)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Aims to automatically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parallelize serial code through traditional methods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en-US" sz="3200" baseline="0" dirty="0" smtClean="0">
                <a:solidFill>
                  <a:schemeClr val="tx2"/>
                </a:solidFill>
              </a:rPr>
              <a:t>Better</a:t>
            </a:r>
            <a:r>
              <a:rPr lang="en-US" sz="3200" dirty="0" smtClean="0">
                <a:solidFill>
                  <a:schemeClr val="tx2"/>
                </a:solidFill>
              </a:rPr>
              <a:t> than other tools (PLUTO)</a:t>
            </a:r>
          </a:p>
          <a:p>
            <a:pPr marL="342900" lvl="0" indent="-342900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</a:pPr>
            <a:r>
              <a:rPr lang="en-US" sz="3200" dirty="0">
                <a:solidFill>
                  <a:schemeClr val="tx2"/>
                </a:solidFill>
              </a:rPr>
              <a:t>Adaptive Environment for </a:t>
            </a:r>
            <a:r>
              <a:rPr lang="en-US" sz="3200" dirty="0" err="1" smtClean="0">
                <a:solidFill>
                  <a:schemeClr val="tx2"/>
                </a:solidFill>
              </a:rPr>
              <a:t>Supercompiling</a:t>
            </a:r>
            <a:r>
              <a:rPr lang="en-US" sz="3200" dirty="0" smtClean="0">
                <a:solidFill>
                  <a:schemeClr val="tx2"/>
                </a:solidFill>
              </a:rPr>
              <a:t> </a:t>
            </a:r>
          </a:p>
          <a:p>
            <a:pPr marL="342900" lvl="0" indent="-342900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sz="3200" dirty="0">
                <a:solidFill>
                  <a:schemeClr val="tx2"/>
                </a:solidFill>
              </a:rPr>
              <a:t> </a:t>
            </a:r>
            <a:r>
              <a:rPr lang="en-US" sz="3200" dirty="0" smtClean="0">
                <a:solidFill>
                  <a:schemeClr val="tx2"/>
                </a:solidFill>
              </a:rPr>
              <a:t>   with Optimized Parallelism </a:t>
            </a:r>
          </a:p>
          <a:p>
            <a:pPr marL="342900" lvl="0" indent="-342900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</a:pPr>
            <a:r>
              <a:rPr lang="en-US" sz="3200" dirty="0" err="1" smtClean="0">
                <a:solidFill>
                  <a:schemeClr val="tx2"/>
                </a:solidFill>
              </a:rPr>
              <a:t>Offical</a:t>
            </a:r>
            <a:r>
              <a:rPr lang="en-US" sz="3200" dirty="0" smtClean="0">
                <a:solidFill>
                  <a:schemeClr val="tx2"/>
                </a:solidFill>
              </a:rPr>
              <a:t> Website : </a:t>
            </a:r>
          </a:p>
          <a:p>
            <a:pPr marL="342900" lvl="0" indent="-342900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sz="3200" dirty="0">
                <a:solidFill>
                  <a:schemeClr val="tx2"/>
                </a:solidFill>
              </a:rPr>
              <a:t> </a:t>
            </a:r>
            <a:r>
              <a:rPr lang="en-US" sz="3200" dirty="0" smtClean="0">
                <a:solidFill>
                  <a:schemeClr val="tx2"/>
                </a:solidFill>
              </a:rPr>
              <a:t>   http://aesop.ece.umd.edu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Moores</a:t>
            </a:r>
            <a:r>
              <a:rPr lang="en-US" dirty="0" smtClean="0"/>
              <a:t> Law, Increase in the amount of transistors and cores with processors</a:t>
            </a:r>
          </a:p>
          <a:p>
            <a:r>
              <a:rPr lang="en-US" dirty="0" smtClean="0"/>
              <a:t>Inability of Programmers to Optimize and Code in Parallel</a:t>
            </a:r>
          </a:p>
          <a:p>
            <a:r>
              <a:rPr lang="en-US" dirty="0" smtClean="0"/>
              <a:t>Increasing processing needs introduced by problems such as real-time, video and signal processing </a:t>
            </a:r>
          </a:p>
          <a:p>
            <a:r>
              <a:rPr lang="en-US" dirty="0" smtClean="0"/>
              <a:t>Inability to improve compilers with new hardware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Speed Up of 2.88x SPEC2006</a:t>
            </a:r>
          </a:p>
          <a:p>
            <a:r>
              <a:rPr lang="en-US" dirty="0" smtClean="0"/>
              <a:t>Integration with already built tools such as LLVM, CLANG and DRAGONEGG</a:t>
            </a:r>
          </a:p>
          <a:p>
            <a:r>
              <a:rPr lang="en-US" dirty="0" smtClean="0"/>
              <a:t>Traditional Affine Parallelization on IR received from LLVM</a:t>
            </a:r>
          </a:p>
          <a:p>
            <a:r>
              <a:rPr lang="en-US" dirty="0" smtClean="0"/>
              <a:t>Utilizing System Characterization and Artificial Intelligence to created a generic and optimized solution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en-US" dirty="0" smtClean="0"/>
              <a:t>Automatic parallelization of sequential code enabled more than ten (10) times productivity for the software life </a:t>
            </a:r>
            <a:r>
              <a:rPr lang="en-US" dirty="0" smtClean="0"/>
              <a:t>cycle.</a:t>
            </a:r>
            <a:endParaRPr lang="en-US" dirty="0" smtClean="0"/>
          </a:p>
          <a:p>
            <a:pPr lvl="0"/>
            <a:r>
              <a:rPr lang="en-US" dirty="0" smtClean="0"/>
              <a:t>Heuristics involved achieved an increase of 20% in </a:t>
            </a:r>
            <a:r>
              <a:rPr lang="en-US" dirty="0" smtClean="0"/>
              <a:t>performance.</a:t>
            </a:r>
            <a:endParaRPr lang="en-US" dirty="0" smtClean="0"/>
          </a:p>
          <a:p>
            <a:pPr lvl="0"/>
            <a:r>
              <a:rPr lang="en-US" dirty="0" smtClean="0"/>
              <a:t>The design combines the aforementioned elements seamlessly adapting codes to new hardware systems with zero </a:t>
            </a:r>
            <a:r>
              <a:rPr lang="en-US" dirty="0" smtClean="0"/>
              <a:t>modifications.</a:t>
            </a:r>
            <a:endParaRPr lang="en-US" dirty="0" smtClean="0"/>
          </a:p>
          <a:p>
            <a:pPr lvl="0"/>
            <a:r>
              <a:rPr lang="en-US" dirty="0" smtClean="0"/>
              <a:t>From tests cited at the University of Maryland, after analyzing benchmarks compiled on an AMD </a:t>
            </a:r>
            <a:r>
              <a:rPr lang="en-US" dirty="0" err="1" smtClean="0"/>
              <a:t>Opteron</a:t>
            </a:r>
            <a:r>
              <a:rPr lang="en-US" dirty="0" smtClean="0"/>
              <a:t>™ 6212 a speedup of 1.88X was achieved on all </a:t>
            </a:r>
            <a:r>
              <a:rPr lang="en-US" dirty="0" smtClean="0"/>
              <a:t>benchmarks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30682" t="22217" r="30122" b="13118"/>
          <a:stretch>
            <a:fillRect/>
          </a:stretch>
        </p:blipFill>
        <p:spPr bwMode="auto">
          <a:xfrm>
            <a:off x="1447800" y="1371600"/>
            <a:ext cx="5867400" cy="4947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22369" t="27989" r="49832" b="19853"/>
          <a:stretch>
            <a:fillRect/>
          </a:stretch>
        </p:blipFill>
        <p:spPr bwMode="auto">
          <a:xfrm>
            <a:off x="838200" y="1524000"/>
            <a:ext cx="7620000" cy="4627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Supports </a:t>
            </a:r>
            <a:r>
              <a:rPr lang="en-US" dirty="0" smtClean="0"/>
              <a:t>shared memory multiple instruction multiple data systems </a:t>
            </a:r>
            <a:endParaRPr lang="en-US" dirty="0" smtClean="0"/>
          </a:p>
          <a:p>
            <a:r>
              <a:rPr lang="en-US" dirty="0" smtClean="0"/>
              <a:t>Depends on CLANG</a:t>
            </a:r>
          </a:p>
          <a:p>
            <a:r>
              <a:rPr lang="en-US" dirty="0" smtClean="0"/>
              <a:t>Depends on </a:t>
            </a:r>
            <a:r>
              <a:rPr lang="en-US" dirty="0" err="1" smtClean="0"/>
              <a:t>DragonEgg</a:t>
            </a:r>
            <a:endParaRPr lang="en-US" dirty="0" smtClean="0"/>
          </a:p>
          <a:p>
            <a:r>
              <a:rPr lang="en-US" dirty="0" smtClean="0"/>
              <a:t>Due to the use of traditional methods, unable to model dependencies between every dynamic instance within loops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173</TotalTime>
  <Words>515</Words>
  <Application>Microsoft Office PowerPoint</Application>
  <PresentationFormat>On-screen Show (4:3)</PresentationFormat>
  <Paragraphs>71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Trek</vt:lpstr>
      <vt:lpstr>AESOP LLVM and Compiler Benchmarks</vt:lpstr>
      <vt:lpstr>Outline</vt:lpstr>
      <vt:lpstr>introduction</vt:lpstr>
      <vt:lpstr>Problem</vt:lpstr>
      <vt:lpstr>Solution</vt:lpstr>
      <vt:lpstr>Solution</vt:lpstr>
      <vt:lpstr>Solution</vt:lpstr>
      <vt:lpstr>Solution</vt:lpstr>
      <vt:lpstr>Limitations</vt:lpstr>
      <vt:lpstr>Compiler “BenchMark” Steps</vt:lpstr>
      <vt:lpstr>Compiler “Benchmark” steps</vt:lpstr>
      <vt:lpstr>Compiler “Benchmark” steps - Optimization</vt:lpstr>
      <vt:lpstr>Compiler “Benchmark” Steps - Optimization</vt:lpstr>
      <vt:lpstr>Slide 14</vt:lpstr>
      <vt:lpstr>References</vt:lpstr>
      <vt:lpstr>Demonstration</vt:lpstr>
      <vt:lpstr>Questions</vt:lpstr>
      <vt:lpstr>Thank You</vt:lpstr>
    </vt:vector>
  </TitlesOfParts>
  <Company>IGonics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AESOP LLVM and Compiler Benchmarks</dc:title>
  <dc:creator>Gilroy Gordon</dc:creator>
  <cp:lastModifiedBy>Gilroy Gordon</cp:lastModifiedBy>
  <cp:revision>8</cp:revision>
  <dcterms:created xsi:type="dcterms:W3CDTF">2015-03-03T19:54:51Z</dcterms:created>
  <dcterms:modified xsi:type="dcterms:W3CDTF">2015-03-03T22:48:24Z</dcterms:modified>
</cp:coreProperties>
</file>