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7" r:id="rId4"/>
    <p:sldId id="269" r:id="rId5"/>
    <p:sldId id="27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66" d="100"/>
          <a:sy n="66" d="100"/>
        </p:scale>
        <p:origin x="21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D29EA3-004F-4544-8639-D5FE93463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10B0B32-E8E3-43A6-B590-FDB23C77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921D66C-860D-428A-9C90-CD199CEA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0E190F5-CC84-4B0E-9126-EC1BD07C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7E7697B-CB41-4A36-8AB0-DBA06CA6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109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1D2D46-B6D3-40D0-AFBF-432C9C69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76F5591-9D68-442F-9125-BC3AE021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5108CB-1F94-4804-94B1-718F9FDE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368F775-28DA-4805-9C72-871D2CD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5D0BE1D-7392-4C53-977E-FEDBB98A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23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6FC0A14-8295-4A37-B36C-B308F1E5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46420BD-87E7-4612-8E21-32058C91B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66E8AE0-DC2F-48B1-A5FB-765BDEE8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D2F3655-C3EC-4F7B-807C-0679F6C6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00061D9-3860-40F0-9620-1FFF10C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90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C29137-A768-402E-A896-3EAAAD5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8328E77-91D4-49CB-AE2B-9E8A5A64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436456F-D374-4BC1-BDEB-99647A7A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F7220FD-91CC-4EBB-B32C-655CE1D6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84BD51B-F8D3-4E05-8D85-58F2FF20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114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A4F029-5DB8-4A81-8BC7-DDD6F3C3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83E9EAE-2226-42AF-99B6-DEB9057B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EEEF904-A2D9-4126-9FCB-6C06C6F2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E8445B3-FA50-414C-8D7F-7BC88B1E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8FEE827-CF2F-47FF-AC89-163D5D91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035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CF8329-1751-4745-ADB9-D26D6DF9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15081D0-7CD7-47C9-A20E-4CD41CD6E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F373604-5F73-496B-87F1-C9767D7B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7ADE4DD-9AB5-4923-8E5A-E50E7794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94401D7-E2CD-44D2-83A9-0DCAE618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055D44F-FEB4-4FDE-B667-8EAC5D68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244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756912-8AD7-4DCC-91B6-ACF52E71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C7F7C20-8898-453B-87D0-99E82569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418AE2E-8AC5-42FA-97AE-2419531F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0ED4AF96-6C36-46E4-90F0-1294E1638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14F7CC3-0695-45A8-B846-713CA975A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D7F4D022-D385-46B8-BFF8-EEB0940C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230C9D9-A26D-42E5-AB80-E89CC4B1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1D3EBCA-9778-43A6-ACF4-88727408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201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2EA6A1-146D-49AB-B0BB-1E9598D5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1801FAEC-A57A-43CD-BC17-B033BA67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6195786-F6DD-4CB3-9E40-60AABB84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BC4E922-5D93-4FF3-950F-CD9A2FBA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62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18BB80C1-5BCA-486D-97CB-6FD2B5C2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B0CE596-BD67-4201-9A28-E7079829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C9822C4-ED74-447E-A62D-8C24BA28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39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CB1217-C880-45B0-90CD-1582461C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3CCD165-23F9-4A07-B6F5-81936F3A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12A5905-F139-4B93-99A0-EFE114339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B75079-873D-4F98-BADD-F8D6B5D6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44F97C-B3E9-489E-9162-845C7C14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7560AFC-CA1B-455D-982D-7C62F3E4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277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F83684-4AE5-4A7B-99D2-7FAC75D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B61887B-40BE-469D-9BA7-97D585AF7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4E6F4D2-B183-4707-A14B-A89418C4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E44C7D2-3710-4CA1-B9D3-799583AF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93F254D-CC95-4CD1-9471-3BEC2781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0FC7ABF-CA79-43D6-B1C1-D50CA0BB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125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C376D08-A6D7-4040-BBC8-172B2BD9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D4F59F7-7FE6-4524-89F3-90A28730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69B74CB-F880-4B9D-A1F5-AE363A2C7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CDA2-3DC0-4841-9123-9C699FBC5C2B}" type="datetimeFigureOut">
              <a:rPr lang="ca-ES" smtClean="0"/>
              <a:t>23/07/2018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AEA848A-F4C7-41D8-B70A-AAA4B283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9BB5AEE-9FBB-4A98-B860-9EEF4F6F6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806C-BB00-4BAE-948E-897351ACD1A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3449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57BCA4-6BC0-400B-BD4C-2453AD911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F28B830-F1D2-4EDD-AF1B-B3D76C9DB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433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F539B134-5944-4034-9ED0-3E72CBBED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5065"/>
              </p:ext>
            </p:extLst>
          </p:nvPr>
        </p:nvGraphicFramePr>
        <p:xfrm>
          <a:off x="-354898" y="426170"/>
          <a:ext cx="12901795" cy="1162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6468">
                  <a:extLst>
                    <a:ext uri="{9D8B030D-6E8A-4147-A177-3AD203B41FA5}">
                      <a16:colId xmlns:a16="http://schemas.microsoft.com/office/drawing/2014/main" xmlns="" val="91788242"/>
                    </a:ext>
                  </a:extLst>
                </a:gridCol>
                <a:gridCol w="1595932">
                  <a:extLst>
                    <a:ext uri="{9D8B030D-6E8A-4147-A177-3AD203B41FA5}">
                      <a16:colId xmlns:a16="http://schemas.microsoft.com/office/drawing/2014/main" xmlns="" val="1267539017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xmlns="" val="900102917"/>
                    </a:ext>
                  </a:extLst>
                </a:gridCol>
                <a:gridCol w="569328">
                  <a:extLst>
                    <a:ext uri="{9D8B030D-6E8A-4147-A177-3AD203B41FA5}">
                      <a16:colId xmlns:a16="http://schemas.microsoft.com/office/drawing/2014/main" xmlns="" val="1536689747"/>
                    </a:ext>
                  </a:extLst>
                </a:gridCol>
                <a:gridCol w="569328">
                  <a:extLst>
                    <a:ext uri="{9D8B030D-6E8A-4147-A177-3AD203B41FA5}">
                      <a16:colId xmlns:a16="http://schemas.microsoft.com/office/drawing/2014/main" xmlns="" val="994268791"/>
                    </a:ext>
                  </a:extLst>
                </a:gridCol>
                <a:gridCol w="569328">
                  <a:extLst>
                    <a:ext uri="{9D8B030D-6E8A-4147-A177-3AD203B41FA5}">
                      <a16:colId xmlns:a16="http://schemas.microsoft.com/office/drawing/2014/main" xmlns="" val="3019394989"/>
                    </a:ext>
                  </a:extLst>
                </a:gridCol>
                <a:gridCol w="569328">
                  <a:extLst>
                    <a:ext uri="{9D8B030D-6E8A-4147-A177-3AD203B41FA5}">
                      <a16:colId xmlns:a16="http://schemas.microsoft.com/office/drawing/2014/main" xmlns="" val="4138863219"/>
                    </a:ext>
                  </a:extLst>
                </a:gridCol>
                <a:gridCol w="569328">
                  <a:extLst>
                    <a:ext uri="{9D8B030D-6E8A-4147-A177-3AD203B41FA5}">
                      <a16:colId xmlns:a16="http://schemas.microsoft.com/office/drawing/2014/main" xmlns="" val="1241939367"/>
                    </a:ext>
                  </a:extLst>
                </a:gridCol>
                <a:gridCol w="569328">
                  <a:extLst>
                    <a:ext uri="{9D8B030D-6E8A-4147-A177-3AD203B41FA5}">
                      <a16:colId xmlns:a16="http://schemas.microsoft.com/office/drawing/2014/main" xmlns="" val="3849140898"/>
                    </a:ext>
                  </a:extLst>
                </a:gridCol>
                <a:gridCol w="569328">
                  <a:extLst>
                    <a:ext uri="{9D8B030D-6E8A-4147-A177-3AD203B41FA5}">
                      <a16:colId xmlns:a16="http://schemas.microsoft.com/office/drawing/2014/main" xmlns="" val="3263001642"/>
                    </a:ext>
                  </a:extLst>
                </a:gridCol>
                <a:gridCol w="1686021">
                  <a:extLst>
                    <a:ext uri="{9D8B030D-6E8A-4147-A177-3AD203B41FA5}">
                      <a16:colId xmlns:a16="http://schemas.microsoft.com/office/drawing/2014/main" xmlns="" val="3935486156"/>
                    </a:ext>
                  </a:extLst>
                </a:gridCol>
                <a:gridCol w="1686021">
                  <a:extLst>
                    <a:ext uri="{9D8B030D-6E8A-4147-A177-3AD203B41FA5}">
                      <a16:colId xmlns:a16="http://schemas.microsoft.com/office/drawing/2014/main" xmlns="" val="3155201622"/>
                    </a:ext>
                  </a:extLst>
                </a:gridCol>
              </a:tblGrid>
              <a:tr h="188510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Euclidean distance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Weighted Euclidean distance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095415"/>
                  </a:ext>
                </a:extLst>
              </a:tr>
              <a:tr h="191961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Properties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Existent algorithms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a-E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a-E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a-E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a-E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a-E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a-E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Properties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890612"/>
                  </a:ext>
                </a:extLst>
              </a:tr>
              <a:tr h="743372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nearest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farthest</a:t>
                      </a:r>
                      <a:endParaRPr lang="ca-E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BF</a:t>
                      </a: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ABF</a:t>
                      </a: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B</a:t>
                      </a:r>
                      <a:r>
                        <a:rPr lang="en-US" b="1" baseline="30000" noProof="0" dirty="0"/>
                        <a:t>2</a:t>
                      </a:r>
                      <a:r>
                        <a:rPr lang="en-US" b="1" baseline="0" noProof="0" dirty="0"/>
                        <a:t>S</a:t>
                      </a:r>
                      <a:r>
                        <a:rPr lang="en-US" b="1" baseline="30000" noProof="0" dirty="0"/>
                        <a:t>2</a:t>
                      </a:r>
                      <a:endParaRPr lang="en-US" b="1" baseline="0" noProof="0" dirty="0"/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noProof="0" dirty="0"/>
                        <a:t>VS</a:t>
                      </a:r>
                      <a:r>
                        <a:rPr lang="en-US" b="1" baseline="30000" noProof="0" dirty="0"/>
                        <a:t>2</a:t>
                      </a: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noProof="0" dirty="0"/>
                        <a:t>DS</a:t>
                      </a: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noProof="0"/>
                        <a:t>PA</a:t>
                      </a: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BB</a:t>
                      </a:r>
                      <a:r>
                        <a:rPr lang="en-US" b="1" baseline="0" noProof="0"/>
                        <a:t>FS</a:t>
                      </a:r>
                      <a:endParaRPr lang="en-US" b="1" noProof="0"/>
                    </a:p>
                  </a:txBody>
                  <a:tcPr vert="vert27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nearest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farthest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042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D(</a:t>
                      </a:r>
                      <a:r>
                        <a:rPr lang="en-US" noProof="0" dirty="0" err="1"/>
                        <a:t>q</a:t>
                      </a:r>
                      <a:r>
                        <a:rPr lang="en-US" baseline="-25000" noProof="0" dirty="0" err="1"/>
                        <a:t>k</a:t>
                      </a:r>
                      <a:r>
                        <a:rPr lang="en-US" baseline="0" noProof="0" dirty="0" err="1"/>
                        <a:t>,p</a:t>
                      </a:r>
                      <a:r>
                        <a:rPr lang="en-US" baseline="-25000" noProof="0" dirty="0" err="1"/>
                        <a:t>i</a:t>
                      </a:r>
                      <a:r>
                        <a:rPr lang="en-US" baseline="0" noProof="0" dirty="0"/>
                        <a:t>) = </a:t>
                      </a:r>
                      <a:br>
                        <a:rPr lang="en-US" baseline="0" noProof="0" dirty="0"/>
                      </a:br>
                      <a:r>
                        <a:rPr lang="en-US" baseline="0" noProof="0" dirty="0"/>
                        <a:t>= { s | d</a:t>
                      </a:r>
                      <a:r>
                        <a:rPr lang="en-US" baseline="-25000" noProof="0" dirty="0"/>
                        <a:t>s</a:t>
                      </a:r>
                      <a:r>
                        <a:rPr lang="en-US" baseline="0" noProof="0" dirty="0"/>
                        <a:t>(</a:t>
                      </a:r>
                      <a:r>
                        <a:rPr lang="en-US" baseline="0" noProof="0" dirty="0" err="1"/>
                        <a:t>q</a:t>
                      </a:r>
                      <a:r>
                        <a:rPr lang="en-US" i="1" baseline="-25000" noProof="0" dirty="0" err="1"/>
                        <a:t>k</a:t>
                      </a:r>
                      <a:r>
                        <a:rPr lang="en-US" i="0" baseline="0" noProof="0" dirty="0"/>
                        <a:t>) </a:t>
                      </a:r>
                      <a:r>
                        <a:rPr lang="en-US" i="0" baseline="0" noProof="0" dirty="0">
                          <a:sym typeface="Symbol" panose="05050102010706020507" pitchFamily="18" charset="2"/>
                        </a:rPr>
                        <a:t> </a:t>
                      </a:r>
                      <a:r>
                        <a:rPr lang="en-US" i="0" baseline="0" noProof="0" dirty="0"/>
                        <a:t>d</a:t>
                      </a:r>
                      <a:r>
                        <a:rPr lang="en-US" i="0" baseline="-25000" noProof="0" dirty="0"/>
                        <a:t>pi</a:t>
                      </a:r>
                      <a:r>
                        <a:rPr lang="en-US" i="0" baseline="0" noProof="0" dirty="0"/>
                        <a:t>(</a:t>
                      </a:r>
                      <a:r>
                        <a:rPr lang="en-US" i="0" baseline="0" noProof="0" dirty="0" err="1"/>
                        <a:t>q</a:t>
                      </a:r>
                      <a:r>
                        <a:rPr lang="en-US" i="0" baseline="-25000" noProof="0" dirty="0" err="1"/>
                        <a:t>k</a:t>
                      </a:r>
                      <a:r>
                        <a:rPr lang="en-US" i="0" baseline="0" noProof="0" dirty="0"/>
                        <a:t>) }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not connected region</a:t>
                      </a:r>
                      <a:endParaRPr lang="en-US" noProof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1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b(</a:t>
                      </a:r>
                      <a:r>
                        <a:rPr lang="en-US" noProof="0" dirty="0" err="1"/>
                        <a:t>p</a:t>
                      </a:r>
                      <a:r>
                        <a:rPr lang="en-US" baseline="-25000" noProof="0" dirty="0" err="1"/>
                        <a:t>i</a:t>
                      </a:r>
                      <a:r>
                        <a:rPr lang="en-US" baseline="0" noProof="0" dirty="0" err="1"/>
                        <a:t>,p</a:t>
                      </a:r>
                      <a:r>
                        <a:rPr lang="en-US" baseline="-25000" noProof="0" dirty="0" err="1"/>
                        <a:t>j</a:t>
                      </a:r>
                      <a:r>
                        <a:rPr lang="en-US" baseline="0" noProof="0" dirty="0"/>
                        <a:t>) = {s | d</a:t>
                      </a:r>
                      <a:r>
                        <a:rPr lang="en-US" baseline="-25000" noProof="0" dirty="0"/>
                        <a:t>pi</a:t>
                      </a:r>
                      <a:r>
                        <a:rPr lang="en-US" baseline="0" noProof="0" dirty="0"/>
                        <a:t>(s</a:t>
                      </a:r>
                      <a:r>
                        <a:rPr lang="en-US" i="0" baseline="0" noProof="0" dirty="0"/>
                        <a:t>) = d</a:t>
                      </a:r>
                      <a:r>
                        <a:rPr lang="en-US" i="0" baseline="-25000" noProof="0" dirty="0"/>
                        <a:t>pi</a:t>
                      </a:r>
                      <a:r>
                        <a:rPr lang="en-US" i="0" baseline="0" noProof="0" dirty="0"/>
                        <a:t>(s) }</a:t>
                      </a:r>
                      <a:endParaRPr lang="en-US" baseline="0" noProof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a line, the median of the segment p</a:t>
                      </a:r>
                      <a:r>
                        <a:rPr lang="en-US" baseline="-25000" noProof="0"/>
                        <a:t>i</a:t>
                      </a:r>
                      <a:r>
                        <a:rPr lang="en-US" baseline="0" noProof="0"/>
                        <a:t>p</a:t>
                      </a:r>
                      <a:r>
                        <a:rPr lang="en-US" baseline="-25000" noProof="0"/>
                        <a:t>j</a:t>
                      </a:r>
                      <a:endParaRPr lang="en-US" noProof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a circle, with center c</a:t>
                      </a:r>
                      <a:r>
                        <a:rPr lang="en-US" baseline="-25000" noProof="0"/>
                        <a:t>ij </a:t>
                      </a:r>
                      <a:r>
                        <a:rPr lang="en-US" baseline="0" noProof="0"/>
                        <a:t>and radius r</a:t>
                      </a:r>
                      <a:r>
                        <a:rPr lang="en-US" baseline="-25000" noProof="0"/>
                        <a:t>ij</a:t>
                      </a:r>
                      <a:endParaRPr lang="en-US" noProof="0"/>
                    </a:p>
                    <a:p>
                      <a:pPr algn="ctr"/>
                      <a:r>
                        <a:rPr lang="en-US" noProof="0"/>
                        <a:t>c</a:t>
                      </a:r>
                      <a:r>
                        <a:rPr lang="en-US" baseline="-25000" noProof="0"/>
                        <a:t>ij</a:t>
                      </a:r>
                      <a:r>
                        <a:rPr lang="en-US" baseline="0" noProof="0"/>
                        <a:t> = (w</a:t>
                      </a:r>
                      <a:r>
                        <a:rPr lang="en-US" baseline="30000" noProof="0"/>
                        <a:t>2</a:t>
                      </a:r>
                      <a:r>
                        <a:rPr lang="en-US" baseline="-25000" noProof="0"/>
                        <a:t>i</a:t>
                      </a:r>
                      <a:r>
                        <a:rPr lang="en-US" baseline="0" noProof="0"/>
                        <a:t>p</a:t>
                      </a:r>
                      <a:r>
                        <a:rPr lang="en-US" baseline="-25000" noProof="0"/>
                        <a:t>j</a:t>
                      </a:r>
                      <a:r>
                        <a:rPr lang="en-US" baseline="0" noProof="0"/>
                        <a:t>-w</a:t>
                      </a:r>
                      <a:r>
                        <a:rPr lang="en-US" baseline="30000" noProof="0"/>
                        <a:t>2</a:t>
                      </a:r>
                      <a:r>
                        <a:rPr lang="en-US" baseline="-25000" noProof="0"/>
                        <a:t>j</a:t>
                      </a:r>
                      <a:r>
                        <a:rPr lang="en-US" baseline="0" noProof="0"/>
                        <a:t>p</a:t>
                      </a:r>
                      <a:r>
                        <a:rPr lang="en-US" baseline="-25000" noProof="0"/>
                        <a:t>i</a:t>
                      </a:r>
                      <a:r>
                        <a:rPr lang="en-US" baseline="0" noProof="0"/>
                        <a:t>)/(w</a:t>
                      </a:r>
                      <a:r>
                        <a:rPr lang="en-US" baseline="30000" noProof="0"/>
                        <a:t>2</a:t>
                      </a:r>
                      <a:r>
                        <a:rPr lang="en-US" baseline="-25000" noProof="0"/>
                        <a:t>i</a:t>
                      </a:r>
                      <a:r>
                        <a:rPr lang="en-US" baseline="0" noProof="0"/>
                        <a:t>-w</a:t>
                      </a:r>
                      <a:r>
                        <a:rPr lang="en-US" baseline="30000" noProof="0"/>
                        <a:t>2</a:t>
                      </a:r>
                      <a:r>
                        <a:rPr lang="en-US" baseline="-25000" noProof="0"/>
                        <a:t>j</a:t>
                      </a:r>
                      <a:r>
                        <a:rPr lang="en-US" baseline="0" noProof="0"/>
                        <a:t>)</a:t>
                      </a:r>
                    </a:p>
                    <a:p>
                      <a:pPr algn="ctr"/>
                      <a:r>
                        <a:rPr lang="en-US" baseline="0" noProof="0"/>
                        <a:t>r</a:t>
                      </a:r>
                      <a:r>
                        <a:rPr lang="en-US" baseline="-25000" noProof="0"/>
                        <a:t>ij</a:t>
                      </a:r>
                      <a:r>
                        <a:rPr lang="en-US" baseline="0" noProof="0"/>
                        <a:t>= w</a:t>
                      </a:r>
                      <a:r>
                        <a:rPr lang="en-US" baseline="-25000" noProof="0"/>
                        <a:t>i</a:t>
                      </a:r>
                      <a:r>
                        <a:rPr lang="en-US" baseline="0" noProof="0"/>
                        <a:t>w</a:t>
                      </a:r>
                      <a:r>
                        <a:rPr lang="en-US" baseline="-25000" noProof="0"/>
                        <a:t>j</a:t>
                      </a:r>
                      <a:r>
                        <a:rPr lang="en-US" baseline="0" noProof="0"/>
                        <a:t>d(p</a:t>
                      </a:r>
                      <a:r>
                        <a:rPr lang="en-US" baseline="-25000" noProof="0"/>
                        <a:t>i</a:t>
                      </a:r>
                      <a:r>
                        <a:rPr lang="en-US" baseline="0" noProof="0"/>
                        <a:t>,p</a:t>
                      </a:r>
                      <a:r>
                        <a:rPr lang="en-US" baseline="-25000" noProof="0"/>
                        <a:t>j</a:t>
                      </a:r>
                      <a:r>
                        <a:rPr lang="en-US" baseline="0" noProof="0"/>
                        <a:t>)/|w</a:t>
                      </a:r>
                      <a:r>
                        <a:rPr lang="en-US" baseline="30000" noProof="0"/>
                        <a:t>2</a:t>
                      </a:r>
                      <a:r>
                        <a:rPr lang="en-US" baseline="-25000" noProof="0"/>
                        <a:t>i</a:t>
                      </a:r>
                      <a:r>
                        <a:rPr lang="en-US" baseline="0" noProof="0"/>
                        <a:t>-w</a:t>
                      </a:r>
                      <a:r>
                        <a:rPr lang="en-US" baseline="30000" noProof="0"/>
                        <a:t>2</a:t>
                      </a:r>
                      <a:r>
                        <a:rPr lang="en-US" baseline="-25000" noProof="0"/>
                        <a:t>j</a:t>
                      </a:r>
                      <a:r>
                        <a:rPr lang="en-US" baseline="0" noProof="0"/>
                        <a:t>|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43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r(</a:t>
                      </a:r>
                      <a:r>
                        <a:rPr lang="en-US" baseline="0" noProof="0" dirty="0" err="1"/>
                        <a:t>p</a:t>
                      </a:r>
                      <a:r>
                        <a:rPr lang="en-US" baseline="-25000" noProof="0" dirty="0" err="1"/>
                        <a:t>i</a:t>
                      </a:r>
                      <a:r>
                        <a:rPr lang="en-US" baseline="0" noProof="0" dirty="0" err="1"/>
                        <a:t>,p</a:t>
                      </a:r>
                      <a:r>
                        <a:rPr lang="en-US" baseline="-25000" noProof="0" dirty="0" err="1"/>
                        <a:t>j</a:t>
                      </a:r>
                      <a:r>
                        <a:rPr lang="en-US" baseline="0" noProof="0" dirty="0"/>
                        <a:t>) = </a:t>
                      </a:r>
                      <a:br>
                        <a:rPr lang="en-US" baseline="0" noProof="0" dirty="0"/>
                      </a:br>
                      <a:r>
                        <a:rPr lang="en-US" baseline="0" noProof="0" dirty="0"/>
                        <a:t>= {s | d</a:t>
                      </a:r>
                      <a:r>
                        <a:rPr lang="en-US" baseline="-25000" noProof="0" dirty="0"/>
                        <a:t>pi</a:t>
                      </a:r>
                      <a:r>
                        <a:rPr lang="en-US" baseline="0" noProof="0" dirty="0"/>
                        <a:t>(s</a:t>
                      </a:r>
                      <a:r>
                        <a:rPr lang="en-US" i="0" baseline="0" noProof="0" dirty="0"/>
                        <a:t>) </a:t>
                      </a:r>
                      <a:r>
                        <a:rPr lang="en-US" i="0" baseline="0" noProof="0" dirty="0">
                          <a:sym typeface="Symbol" panose="05050102010706020507" pitchFamily="18" charset="2"/>
                        </a:rPr>
                        <a:t> </a:t>
                      </a:r>
                      <a:r>
                        <a:rPr lang="en-US" i="0" baseline="0" noProof="0" dirty="0"/>
                        <a:t>d</a:t>
                      </a:r>
                      <a:r>
                        <a:rPr lang="en-US" i="0" baseline="-25000" noProof="0" dirty="0"/>
                        <a:t>pi</a:t>
                      </a:r>
                      <a:r>
                        <a:rPr lang="en-US" i="0" baseline="0" noProof="0" dirty="0"/>
                        <a:t>(s) }</a:t>
                      </a:r>
                      <a:endParaRPr lang="en-US" baseline="0" noProof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aseline="0" noProof="0"/>
                        <a:t>a half plane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if w</a:t>
                      </a:r>
                      <a:r>
                        <a:rPr lang="en-US" baseline="-25000" noProof="0"/>
                        <a:t>i </a:t>
                      </a:r>
                      <a:r>
                        <a:rPr lang="en-US" baseline="0" noProof="0">
                          <a:sym typeface="Symbol" panose="05050102010706020507" pitchFamily="18" charset="2"/>
                        </a:rPr>
                        <a:t> w</a:t>
                      </a:r>
                      <a:r>
                        <a:rPr lang="en-US" baseline="-25000" noProof="0">
                          <a:sym typeface="Symbol" panose="05050102010706020507" pitchFamily="18" charset="2"/>
                        </a:rPr>
                        <a:t>j </a:t>
                      </a:r>
                      <a:r>
                        <a:rPr lang="en-US" baseline="0" noProof="0">
                          <a:sym typeface="Symbol" panose="05050102010706020507" pitchFamily="18" charset="2"/>
                        </a:rPr>
                        <a:t> the interior or exterior of a circle</a:t>
                      </a:r>
                      <a:endParaRPr lang="en-US" baseline="0" noProof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5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if E(Q) </a:t>
                      </a:r>
                      <a:r>
                        <a:rPr lang="en-US" baseline="0" noProof="0" dirty="0">
                          <a:sym typeface="Symbol" panose="05050102010706020507" pitchFamily="18" charset="2"/>
                        </a:rPr>
                        <a:t></a:t>
                      </a:r>
                      <a:r>
                        <a:rPr lang="en-US" baseline="0" noProof="0" dirty="0"/>
                        <a:t> r(</a:t>
                      </a:r>
                      <a:r>
                        <a:rPr lang="en-US" baseline="0" noProof="0" dirty="0" err="1"/>
                        <a:t>p</a:t>
                      </a:r>
                      <a:r>
                        <a:rPr lang="en-US" baseline="-25000" noProof="0" dirty="0" err="1"/>
                        <a:t>i</a:t>
                      </a:r>
                      <a:r>
                        <a:rPr lang="en-US" baseline="0" noProof="0" dirty="0" err="1"/>
                        <a:t>p</a:t>
                      </a:r>
                      <a:r>
                        <a:rPr lang="en-US" baseline="-25000" noProof="0" dirty="0" err="1"/>
                        <a:t>j</a:t>
                      </a:r>
                      <a:r>
                        <a:rPr lang="en-US" baseline="0" noProof="0" dirty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noProof="0" dirty="0"/>
                        <a:t>p</a:t>
                      </a:r>
                      <a:r>
                        <a:rPr lang="en-US" b="0" baseline="-25000" noProof="0" dirty="0"/>
                        <a:t>i </a:t>
                      </a:r>
                      <a:r>
                        <a:rPr lang="en-US" b="0" baseline="0" noProof="0" dirty="0"/>
                        <a:t>spatially dominates </a:t>
                      </a:r>
                      <a:r>
                        <a:rPr lang="en-US" b="0" baseline="0" noProof="0" dirty="0" err="1"/>
                        <a:t>p</a:t>
                      </a:r>
                      <a:r>
                        <a:rPr lang="en-US" b="0" baseline="-25000" noProof="0" dirty="0" err="1"/>
                        <a:t>j</a:t>
                      </a:r>
                      <a:endParaRPr lang="en-US" b="0" baseline="0" noProof="0" dirty="0"/>
                    </a:p>
                    <a:p>
                      <a:pPr algn="ctr"/>
                      <a:r>
                        <a:rPr lang="en-US" b="1" baseline="0" noProof="0" dirty="0"/>
                        <a:t>Lemma 4</a:t>
                      </a:r>
                      <a:endParaRPr lang="en-US" b="0" baseline="-25000" noProof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noProof="0"/>
                        <a:t>p</a:t>
                      </a:r>
                      <a:r>
                        <a:rPr lang="en-US" b="0" baseline="-25000" noProof="0"/>
                        <a:t>j </a:t>
                      </a:r>
                      <a:r>
                        <a:rPr lang="en-US" b="0" baseline="0" noProof="0"/>
                        <a:t>spatially dominates p</a:t>
                      </a:r>
                      <a:r>
                        <a:rPr lang="en-US" b="0" baseline="-25000" noProof="0"/>
                        <a:t>i</a:t>
                      </a:r>
                      <a:endParaRPr lang="en-US" b="0" baseline="0" noProof="0"/>
                    </a:p>
                    <a:p>
                      <a:pPr algn="ctr"/>
                      <a:r>
                        <a:rPr lang="en-US" b="1" baseline="0" noProof="0"/>
                        <a:t>Lemma 11</a:t>
                      </a: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false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Observation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false</a:t>
                      </a:r>
                    </a:p>
                    <a:p>
                      <a:pPr algn="ctr"/>
                      <a:r>
                        <a:rPr lang="en-US" b="1" noProof="0" dirty="0"/>
                        <a:t>Observation 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545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If b(</a:t>
                      </a:r>
                      <a:r>
                        <a:rPr lang="en-US" baseline="0" noProof="0" dirty="0" err="1"/>
                        <a:t>p</a:t>
                      </a:r>
                      <a:r>
                        <a:rPr lang="en-US" baseline="-25000" noProof="0" dirty="0" err="1"/>
                        <a:t>i</a:t>
                      </a:r>
                      <a:r>
                        <a:rPr lang="en-US" baseline="0" noProof="0" dirty="0" err="1"/>
                        <a:t>,p</a:t>
                      </a:r>
                      <a:r>
                        <a:rPr lang="en-US" baseline="-25000" noProof="0" dirty="0" err="1"/>
                        <a:t>j</a:t>
                      </a:r>
                      <a:r>
                        <a:rPr lang="en-US" baseline="0" noProof="0" dirty="0"/>
                        <a:t>) </a:t>
                      </a:r>
                      <a:r>
                        <a:rPr lang="en-US" baseline="0" noProof="0" dirty="0">
                          <a:sym typeface="Symbol" panose="05050102010706020507" pitchFamily="18" charset="2"/>
                        </a:rPr>
                        <a:t> </a:t>
                      </a:r>
                      <a:r>
                        <a:rPr lang="en-US" baseline="0" noProof="0" dirty="0"/>
                        <a:t>CH(Q) </a:t>
                      </a:r>
                      <a:r>
                        <a:rPr lang="en-US" baseline="0" noProof="0" dirty="0"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baseline="0" noProof="0" dirty="0">
                          <a:sym typeface="Symbol" panose="05050102010706020507" pitchFamily="18" charset="2"/>
                        </a:rPr>
                        <a:t> </a:t>
                      </a:r>
                      <a:r>
                        <a:rPr lang="en-US" baseline="0" noProof="0" dirty="0"/>
                        <a:t>they do not spatially dominate each other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 dirty="0"/>
                        <a:t>true</a:t>
                      </a:r>
                    </a:p>
                    <a:p>
                      <a:pPr algn="ctr"/>
                      <a:r>
                        <a:rPr lang="en-US" b="1" baseline="0" noProof="0" dirty="0"/>
                        <a:t>Lemma 5</a:t>
                      </a:r>
                      <a:endParaRPr lang="en-US" baseline="0" noProof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noProof="0" dirty="0"/>
                        <a:t>Lemma 5</a:t>
                      </a:r>
                      <a:endParaRPr lang="en-US" baseline="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false </a:t>
                      </a:r>
                    </a:p>
                    <a:p>
                      <a:pPr algn="ctr"/>
                      <a:r>
                        <a:rPr lang="en-US" b="1" noProof="0" dirty="0"/>
                        <a:t>Observation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false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Observation 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803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SSQ(P,Q) only depends on E(Q)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 dirty="0"/>
                        <a:t>true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noProof="0" dirty="0"/>
                        <a:t>Lemma 6</a:t>
                      </a:r>
                      <a:r>
                        <a:rPr lang="en-US" baseline="0" noProof="0" dirty="0"/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 dirty="0"/>
                        <a:t>true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noProof="0" dirty="0"/>
                        <a:t>Lemma 6</a:t>
                      </a:r>
                      <a:endParaRPr lang="en-US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false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Observation 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 dirty="0"/>
                        <a:t>false</a:t>
                      </a:r>
                    </a:p>
                    <a:p>
                      <a:pPr algn="ctr"/>
                      <a:r>
                        <a:rPr lang="en-US" b="1" noProof="0" dirty="0"/>
                        <a:t>Observation 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055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p </a:t>
                      </a:r>
                      <a:r>
                        <a:rPr lang="en-US" baseline="0" noProof="0" dirty="0"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baseline="0" noProof="0" dirty="0"/>
                        <a:t> P </a:t>
                      </a:r>
                      <a:r>
                        <a:rPr lang="en-US" baseline="0" noProof="0" dirty="0">
                          <a:sym typeface="Symbol" panose="05050102010706020507" pitchFamily="18" charset="2"/>
                        </a:rPr>
                        <a:t> is inside </a:t>
                      </a:r>
                      <a:r>
                        <a:rPr lang="en-US" baseline="0" noProof="0" dirty="0"/>
                        <a:t>CH(Q) is a skyline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true</a:t>
                      </a:r>
                    </a:p>
                    <a:p>
                      <a:pPr algn="ctr"/>
                      <a:r>
                        <a:rPr lang="en-US" b="1" noProof="0" dirty="0"/>
                        <a:t>Lemma 7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false</a:t>
                      </a:r>
                    </a:p>
                    <a:p>
                      <a:pPr algn="ctr"/>
                      <a:r>
                        <a:rPr lang="en-US" b="1" noProof="0"/>
                        <a:t>Observation 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*</a:t>
                      </a:r>
                      <a:endParaRPr lang="en-US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false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Observation 5</a:t>
                      </a:r>
                      <a:endParaRPr lang="en-US" noProof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false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Observation 5</a:t>
                      </a:r>
                      <a:endParaRPr lang="en-US" noProof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645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p </a:t>
                      </a:r>
                      <a:r>
                        <a:rPr lang="en-US" baseline="0" noProof="0" dirty="0"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baseline="0" noProof="0" dirty="0"/>
                        <a:t> P  is a skylines if, being q</a:t>
                      </a:r>
                      <a:r>
                        <a:rPr lang="en-US" baseline="0" noProof="0" dirty="0">
                          <a:sym typeface="Symbol" panose="05050102010706020507" pitchFamily="18" charset="2"/>
                        </a:rPr>
                        <a:t> </a:t>
                      </a:r>
                      <a:r>
                        <a:rPr lang="en-US" baseline="0" noProof="0" dirty="0"/>
                        <a:t>Q, if it is the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 dirty="0"/>
                        <a:t>closest point of P to q </a:t>
                      </a:r>
                    </a:p>
                    <a:p>
                      <a:pPr algn="ctr"/>
                      <a:r>
                        <a:rPr lang="en-US" b="1" noProof="0" dirty="0"/>
                        <a:t>Lemma 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 dirty="0"/>
                        <a:t>farthest point of P to q</a:t>
                      </a:r>
                    </a:p>
                    <a:p>
                      <a:pPr algn="ctr"/>
                      <a:r>
                        <a:rPr lang="en-US" b="1" noProof="0" dirty="0"/>
                        <a:t>Lemma 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 dirty="0"/>
                        <a:t>closest point of P to q </a:t>
                      </a:r>
                    </a:p>
                    <a:p>
                      <a:pPr algn="ctr"/>
                      <a:r>
                        <a:rPr lang="en-US" b="1" noProof="0" dirty="0"/>
                        <a:t>Lemma 14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 dirty="0"/>
                        <a:t>farthest point of P to q</a:t>
                      </a:r>
                    </a:p>
                    <a:p>
                      <a:pPr algn="ctr"/>
                      <a:r>
                        <a:rPr lang="en-US" b="1" noProof="0" dirty="0"/>
                        <a:t>Lemma 15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998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if the Voronoi region of p intersects CH(Q)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 is a skyline</a:t>
                      </a:r>
                    </a:p>
                    <a:p>
                      <a:pPr algn="ctr"/>
                      <a:r>
                        <a:rPr lang="en-US" b="1" noProof="0" dirty="0"/>
                        <a:t>Lemma 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 does not dominate </a:t>
                      </a:r>
                    </a:p>
                    <a:p>
                      <a:pPr algn="ctr"/>
                      <a:r>
                        <a:rPr lang="en-US" b="1" noProof="0" dirty="0"/>
                        <a:t>Lemma 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/>
                        <a:t>Observation 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Observation 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noProof="0" dirty="0"/>
                        <a:t>Transitivity</a:t>
                      </a:r>
                      <a:r>
                        <a:rPr lang="en-US" b="1" baseline="0" noProof="0" dirty="0"/>
                        <a:t>: </a:t>
                      </a:r>
                      <a:r>
                        <a:rPr lang="en-US" baseline="0" noProof="0" dirty="0"/>
                        <a:t>if p</a:t>
                      </a:r>
                      <a:r>
                        <a:rPr lang="en-US" baseline="-25000" noProof="0" dirty="0"/>
                        <a:t>i </a:t>
                      </a:r>
                      <a:r>
                        <a:rPr lang="en-US" baseline="0" noProof="0" dirty="0"/>
                        <a:t>dominates </a:t>
                      </a:r>
                      <a:r>
                        <a:rPr lang="en-US" baseline="0" noProof="0" dirty="0" err="1"/>
                        <a:t>p</a:t>
                      </a:r>
                      <a:r>
                        <a:rPr lang="en-US" baseline="-25000" noProof="0" dirty="0" err="1"/>
                        <a:t>j</a:t>
                      </a:r>
                      <a:r>
                        <a:rPr lang="en-US" baseline="-25000" noProof="0" dirty="0"/>
                        <a:t> </a:t>
                      </a:r>
                      <a:r>
                        <a:rPr lang="en-US" baseline="0" noProof="0" dirty="0"/>
                        <a:t>and </a:t>
                      </a:r>
                      <a:r>
                        <a:rPr lang="en-US" baseline="0" noProof="0" dirty="0" err="1"/>
                        <a:t>pj</a:t>
                      </a:r>
                      <a:r>
                        <a:rPr lang="en-US" baseline="-25000" noProof="0" dirty="0"/>
                        <a:t> </a:t>
                      </a:r>
                      <a:r>
                        <a:rPr lang="en-US" baseline="0" noProof="0" dirty="0"/>
                        <a:t>dominates p</a:t>
                      </a:r>
                      <a:r>
                        <a:rPr lang="en-US" baseline="-25000" noProof="0" dirty="0"/>
                        <a:t>k </a:t>
                      </a:r>
                      <a:r>
                        <a:rPr lang="en-US" baseline="0" noProof="0" dirty="0"/>
                        <a:t>then p</a:t>
                      </a:r>
                      <a:r>
                        <a:rPr lang="en-US" baseline="-25000" noProof="0" dirty="0"/>
                        <a:t>k </a:t>
                      </a:r>
                      <a:r>
                        <a:rPr lang="en-US" baseline="0" noProof="0" dirty="0"/>
                        <a:t>dominates p</a:t>
                      </a:r>
                      <a:r>
                        <a:rPr lang="en-US" baseline="-25000" noProof="0" dirty="0"/>
                        <a:t>i</a:t>
                      </a:r>
                      <a:endParaRPr lang="en-US" baseline="0" noProof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true</a:t>
                      </a:r>
                      <a:endParaRPr lang="en-US" b="1" noProof="0"/>
                    </a:p>
                    <a:p>
                      <a:pPr algn="ctr"/>
                      <a:r>
                        <a:rPr lang="en-US" b="1" noProof="0"/>
                        <a:t>Lemma 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true</a:t>
                      </a:r>
                      <a:endParaRPr lang="en-US" b="1" noProof="0" dirty="0"/>
                    </a:p>
                    <a:p>
                      <a:pPr algn="ctr"/>
                      <a:r>
                        <a:rPr lang="en-US" b="1" noProof="0" dirty="0"/>
                        <a:t>Lemma 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true</a:t>
                      </a:r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Lemma 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true</a:t>
                      </a:r>
                    </a:p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Lemma 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766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Triangular inequality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 dirty="0"/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 dirty="0"/>
                        <a:t>true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170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/>
                        <a:t>Other properties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Search region </a:t>
                      </a:r>
                    </a:p>
                    <a:p>
                      <a:pPr algn="ctr"/>
                      <a:r>
                        <a:rPr lang="en-US" b="1" noProof="0" dirty="0"/>
                        <a:t>Lemma 1</a:t>
                      </a:r>
                    </a:p>
                    <a:p>
                      <a:pPr algn="ctr"/>
                      <a:r>
                        <a:rPr lang="en-US" b="1" noProof="0" dirty="0"/>
                        <a:t>Lemma 2</a:t>
                      </a:r>
                    </a:p>
                    <a:p>
                      <a:pPr algn="ctr"/>
                      <a:r>
                        <a:rPr lang="en-US" b="1" noProof="0" dirty="0"/>
                        <a:t>Lemma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76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8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7C64C4B-E547-4A37-8C9B-321CA7D90858}"/>
              </a:ext>
            </a:extLst>
          </p:cNvPr>
          <p:cNvSpPr txBox="1"/>
          <p:nvPr/>
        </p:nvSpPr>
        <p:spPr>
          <a:xfrm>
            <a:off x="1073333" y="289679"/>
            <a:ext cx="1076576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b="1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algorithm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WDS_algorithm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WPointSet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P 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QuerySet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Q,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;  </a:t>
            </a:r>
            <a:b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WPointSet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WSSQ)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sort_acording_to_distance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(P,Q[0],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P[0]-&gt;WSSQ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unsigned</a:t>
            </a:r>
            <a:r>
              <a:rPr lang="ca-E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i=1; i&lt;|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|; i++)</a:t>
            </a:r>
            <a:endParaRPr lang="ca-E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skyline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unsigned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j = 0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ca-E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ca-E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skyline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j&lt;|WSSQ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|)</a:t>
            </a:r>
            <a:endParaRPr lang="ca-E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skyline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(P[i], WSSQ[j], Q,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j++;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ca-E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(skylines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P[i]-&gt;WSSQ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475409A2-5484-4761-B1C0-D19477472A2B}"/>
              </a:ext>
            </a:extLst>
          </p:cNvPr>
          <p:cNvSpPr txBox="1"/>
          <p:nvPr/>
        </p:nvSpPr>
        <p:spPr>
          <a:xfrm>
            <a:off x="1073333" y="3685309"/>
            <a:ext cx="1062774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WPoint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pi,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WPoint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pj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QuerySet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Q,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unsinged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k = 0;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ca-E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k &lt; |Q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|)</a:t>
            </a:r>
            <a:endParaRPr lang="ca-E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di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dist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pi,Q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[k]),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dj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dist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pj,Q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[k]);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di &lt; </a:t>
            </a:r>
            <a:r>
              <a:rPr lang="ca-E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dj</a:t>
            </a:r>
            <a:r>
              <a:rPr lang="ca-E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ca-E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di &gt; </a:t>
            </a:r>
            <a:r>
              <a:rPr lang="ca-E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dj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k++</a:t>
            </a:r>
          </a:p>
          <a:p>
            <a:pPr marL="342900" indent="-342900"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330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BB839CA-6389-4CDC-8FCD-A43E187E88EB}"/>
              </a:ext>
            </a:extLst>
          </p:cNvPr>
          <p:cNvSpPr/>
          <p:nvPr/>
        </p:nvSpPr>
        <p:spPr>
          <a:xfrm>
            <a:off x="-69011" y="612844"/>
            <a:ext cx="12551434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ca-ES" b="1" i="1" dirty="0">
                <a:latin typeface="Consolas" panose="020B0609020204030204" pitchFamily="49" charset="0"/>
                <a:cs typeface="Courier New" panose="02070309020205020404" pitchFamily="49" charset="0"/>
              </a:rPr>
              <a:t>kernel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PWBF_kernel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i="1" dirty="0">
                <a:latin typeface="Consolas" panose="020B0609020204030204" pitchFamily="49" charset="0"/>
                <a:cs typeface="Courier New" panose="02070309020205020404" pitchFamily="49" charset="0"/>
              </a:rPr>
              <a:t>global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[],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i="1" dirty="0">
                <a:latin typeface="Consolas" panose="020B0609020204030204" pitchFamily="49" charset="0"/>
                <a:cs typeface="Courier New" panose="02070309020205020404" pitchFamily="49" charset="0"/>
              </a:rPr>
              <a:t>constant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chQ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[],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n,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m,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,  </a:t>
            </a:r>
            <a:b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i="1" dirty="0">
                <a:latin typeface="Consolas" panose="020B0609020204030204" pitchFamily="49" charset="0"/>
                <a:cs typeface="Courier New" panose="02070309020205020404" pitchFamily="49" charset="0"/>
              </a:rPr>
              <a:t>global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hS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[])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integer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global_id</a:t>
            </a:r>
            <a:endParaRPr lang="ca-E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sharedMemory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[BLOCK_SIZE]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p;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&lt;n) p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unsigned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i = 0; i &lt; n; i += BLOCK_SIZE)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i+local_id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&lt; n)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local_id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i+local_id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synchronize_threads</a:t>
            </a:r>
            <a:endParaRPr lang="ca-E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&lt; n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!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(j=0; j&lt;BLOCK_SIZE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i+j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&lt;n; j++)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(p,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[j],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chQ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, n, m,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 break;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synchronize_threads</a:t>
            </a:r>
            <a:endParaRPr lang="ca-E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hS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 = 0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hS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 = 1;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9443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BB839CA-6389-4CDC-8FCD-A43E187E88EB}"/>
              </a:ext>
            </a:extLst>
          </p:cNvPr>
          <p:cNvSpPr/>
          <p:nvPr/>
        </p:nvSpPr>
        <p:spPr>
          <a:xfrm>
            <a:off x="-923026" y="509327"/>
            <a:ext cx="14072969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ca-ES" b="1" i="1" dirty="0">
                <a:latin typeface="Consolas" panose="020B0609020204030204" pitchFamily="49" charset="0"/>
                <a:cs typeface="Courier New" panose="02070309020205020404" pitchFamily="49" charset="0"/>
              </a:rPr>
              <a:t>kernel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Top_k_PWBF_kernel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i="1" dirty="0">
                <a:latin typeface="Consolas" panose="020B0609020204030204" pitchFamily="49" charset="0"/>
                <a:cs typeface="Courier New" panose="02070309020205020404" pitchFamily="49" charset="0"/>
              </a:rPr>
              <a:t>global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[],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i="1" dirty="0">
                <a:latin typeface="Consolas" panose="020B0609020204030204" pitchFamily="49" charset="0"/>
                <a:cs typeface="Courier New" panose="02070309020205020404" pitchFamily="49" charset="0"/>
              </a:rPr>
              <a:t>constant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cQ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[],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n,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m,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i="1" dirty="0">
                <a:latin typeface="Consolas" panose="020B0609020204030204" pitchFamily="49" charset="0"/>
                <a:cs typeface="Courier New" panose="02070309020205020404" pitchFamily="49" charset="0"/>
              </a:rPr>
              <a:t>global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hS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[])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i = thread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glboal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endParaRPr lang="ca-E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sharedMemory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[BLOCK_SIZE]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p;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&lt;n) p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unsigned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i = 0; i &lt; n; i += BLOCK_SIZE)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i+local_id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&lt; n)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local_id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i+local_id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synchronize_threads</a:t>
            </a:r>
            <a:endParaRPr lang="ca-E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&lt; n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!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(j = 0; j &lt; BLOCK_SIZE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i+j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&lt; n; j++)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(p,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[j],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cQ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, n, m,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from_near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) break;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synchronize_threads</a:t>
            </a:r>
            <a:endParaRPr lang="ca-E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ca-E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is_dominated</a:t>
            </a:r>
            <a:r>
              <a:rPr lang="ca-E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hS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]=-1;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ca-E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endParaRPr lang="ca-E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ca-ES" i="1" dirty="0">
                <a:latin typeface="Consolas" panose="020B0609020204030204" pitchFamily="49" charset="0"/>
                <a:cs typeface="Courier New" panose="02070309020205020404" pitchFamily="49" charset="0"/>
              </a:rPr>
              <a:t>real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val=0;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ca-E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unsigned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i = 0; i &lt; m; i++)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val =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scoring_funcion_according_op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dis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(p,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cQ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[i]), val);</a:t>
            </a:r>
          </a:p>
          <a:p>
            <a:pPr marL="342900" indent="-342900">
              <a:buFont typeface="+mj-lt"/>
              <a:buAutoNum type="arabicPeriod"/>
            </a:pP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hS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ca-ES" dirty="0" err="1">
                <a:latin typeface="Consolas" panose="020B0609020204030204" pitchFamily="49" charset="0"/>
                <a:cs typeface="Courier New" panose="02070309020205020404" pitchFamily="49" charset="0"/>
              </a:rPr>
              <a:t>ip</a:t>
            </a:r>
            <a:r>
              <a:rPr lang="ca-ES" dirty="0">
                <a:latin typeface="Consolas" panose="020B0609020204030204" pitchFamily="49" charset="0"/>
                <a:cs typeface="Courier New" panose="02070309020205020404" pitchFamily="49" charset="0"/>
              </a:rPr>
              <a:t>]=val;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37137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11296</TotalTime>
  <Words>478</Words>
  <Application>Microsoft Office PowerPoint</Application>
  <PresentationFormat>Pantalla panoràmica</PresentationFormat>
  <Paragraphs>205</Paragraphs>
  <Slides>5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6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Symbol</vt:lpstr>
      <vt:lpstr>Tema de Office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</dc:creator>
  <cp:lastModifiedBy>Marta Fort</cp:lastModifiedBy>
  <cp:revision>69</cp:revision>
  <cp:lastPrinted>2018-05-16T15:38:40Z</cp:lastPrinted>
  <dcterms:created xsi:type="dcterms:W3CDTF">2018-05-16T15:17:11Z</dcterms:created>
  <dcterms:modified xsi:type="dcterms:W3CDTF">2018-07-23T13:51:56Z</dcterms:modified>
</cp:coreProperties>
</file>