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27C26A-36AA-923A-F96F-B1963634152D}" v="1366" dt="2023-03-19T06:32:42.383"/>
    <p1510:client id="{6EEFAE14-E790-4029-8604-32C9E9093C97}" v="1245" dt="2023-03-19T05:36:16.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latin typeface="+mn-lt"/>
              </a:defRPr>
            </a:lvl1pPr>
          </a:lstStyle>
          <a:p>
            <a:fld id="{11A6662E-FAF4-44BC-88B5-85A7CBFB6D30}" type="datetime1">
              <a:rPr lang="en-US" smtClean="0"/>
              <a:pPr/>
              <a:t>3/18/2023</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latin typeface="+mn-lt"/>
              </a:defRPr>
            </a:lvl1pPr>
          </a:lstStyle>
          <a:p>
            <a:endParaRPr lang="en-US"/>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8148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3/18/2023</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143357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3/18/2023</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0651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838200" y="365760"/>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3/18/2023</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2026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3/18/2023</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63426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3/18/2023</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70685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839788" y="175260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839788" y="2666999"/>
            <a:ext cx="5157787"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183188"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3/18/2023</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847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838200" y="365760"/>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p:txBody>
          <a:bodyPr/>
          <a:lstStyle/>
          <a:p>
            <a:fld id="{3AB41CFF-90C9-47B3-9DA1-F2BF8D839F7E}" type="datetime1">
              <a:rPr lang="en-US" smtClean="0"/>
              <a:t>3/18/2023</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88865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3/18/2023</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0286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3/18/2023</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7479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3/18/2023</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30718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1"/>
            <a:ext cx="12192000" cy="6858004"/>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0" name="Picture 39">
            <a:extLst>
              <a:ext uri="{FF2B5EF4-FFF2-40B4-BE49-F238E27FC236}">
                <a16:creationId xmlns:a16="http://schemas.microsoft.com/office/drawing/2014/main" id="{1CB7E8AE-A3AC-4BB7-A5C6-F00EC697B265}"/>
              </a:ext>
            </a:extLst>
          </p:cNvPr>
          <p:cNvPicPr>
            <a:picLocks noChangeAspect="1"/>
          </p:cNvPicPr>
          <p:nvPr/>
        </p:nvPicPr>
        <p:blipFill>
          <a:blip r:embed="rId13">
            <a:alphaModFix amt="35000"/>
            <a:extLst>
              <a:ext uri="{28A0092B-C50C-407E-A947-70E740481C1C}">
                <a14:useLocalDpi xmlns:a14="http://schemas.microsoft.com/office/drawing/2010/main" val="0"/>
              </a:ext>
            </a:extLst>
          </a:blip>
          <a:stretch>
            <a:fillRect/>
          </a:stretch>
        </p:blipFill>
        <p:spPr>
          <a:xfrm>
            <a:off x="0" y="1"/>
            <a:ext cx="12192000" cy="1392401"/>
          </a:xfrm>
          <a:prstGeom prst="rect">
            <a:avLst/>
          </a:prstGeom>
        </p:spPr>
      </p:pic>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838200" y="425450"/>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838200" y="1949450"/>
            <a:ext cx="10515600"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838200" y="6324600"/>
            <a:ext cx="2743200" cy="365125"/>
          </a:xfrm>
          <a:prstGeom prst="rect">
            <a:avLst/>
          </a:prstGeom>
        </p:spPr>
        <p:txBody>
          <a:bodyPr vert="horz" lIns="91440" tIns="45720" rIns="91440" bIns="45720" rtlCol="0" anchor="ctr"/>
          <a:lstStyle>
            <a:lvl1pPr algn="l">
              <a:defRPr sz="900">
                <a:solidFill>
                  <a:schemeClr val="bg1">
                    <a:alpha val="60000"/>
                  </a:schemeClr>
                </a:solidFill>
                <a:latin typeface="+mn-lt"/>
              </a:defRPr>
            </a:lvl1pPr>
          </a:lstStyle>
          <a:p>
            <a:fld id="{57E0CF6C-748E-4B7A-BC8B-3011EF78ED13}" type="datetime1">
              <a:rPr lang="en-US" smtClean="0"/>
              <a:pPr/>
              <a:t>3/18/2023</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324600"/>
            <a:ext cx="4114800" cy="365125"/>
          </a:xfrm>
          <a:prstGeom prst="rect">
            <a:avLst/>
          </a:prstGeom>
        </p:spPr>
        <p:txBody>
          <a:bodyPr vert="horz" lIns="91440" tIns="45720" rIns="91440" bIns="45720" rtlCol="0" anchor="ctr"/>
          <a:lstStyle>
            <a:lvl1pPr algn="ctr">
              <a:defRPr sz="900">
                <a:solidFill>
                  <a:schemeClr val="bg1">
                    <a:alpha val="60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610600" y="6324600"/>
            <a:ext cx="2743200" cy="365125"/>
          </a:xfrm>
          <a:prstGeom prst="rect">
            <a:avLst/>
          </a:prstGeom>
        </p:spPr>
        <p:txBody>
          <a:bodyPr vert="horz" lIns="91440" tIns="45720" rIns="91440" bIns="45720" rtlCol="0" anchor="ctr"/>
          <a:lstStyle>
            <a:lvl1pPr algn="r">
              <a:defRPr sz="900">
                <a:solidFill>
                  <a:schemeClr val="bg1">
                    <a:alpha val="60000"/>
                  </a:schemeClr>
                </a:solidFill>
                <a:latin typeface="+mn-lt"/>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914024963"/>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uiltin.com/cybersecurity/what-is-hashing" TargetMode="External"/><Relationship Id="rId2" Type="http://schemas.openxmlformats.org/officeDocument/2006/relationships/hyperlink" Target="https://link.springer.com/referenceworkentry/10.1007/978-1-4419-5906-5_814#:~:text=Definition,explicitly%20authorized%20users%20on%20resources" TargetMode="External"/><Relationship Id="rId1" Type="http://schemas.openxmlformats.org/officeDocument/2006/relationships/slideLayout" Target="../slideLayouts/slideLayout2.xml"/><Relationship Id="rId5" Type="http://schemas.openxmlformats.org/officeDocument/2006/relationships/hyperlink" Target="https://csrc.nist.gov/glossary/term/mandatory_access_control" TargetMode="External"/><Relationship Id="rId4" Type="http://schemas.openxmlformats.org/officeDocument/2006/relationships/hyperlink" Target="https://www.ibm.com/docs/en/tnpm/1.4.2?topic=data-aggreg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61B17B84-F8A7-4053-9C9D-91E3CA7F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12188951" cy="6858000"/>
          </a:xfrm>
          <a:prstGeom prst="rect">
            <a:avLst/>
          </a:prstGeom>
          <a:blipFill dpi="0" rotWithShape="1">
            <a:blip r:embed="rId2">
              <a:alphaModFix amt="30000"/>
              <a:lum bright="70000" contrast="-70000"/>
            </a:blip>
            <a:srcRect/>
            <a:tile tx="889000" ty="0" sx="100000" sy="100000" flip="xy" algn="t"/>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n abstract genetic concept">
            <a:extLst>
              <a:ext uri="{FF2B5EF4-FFF2-40B4-BE49-F238E27FC236}">
                <a16:creationId xmlns:a16="http://schemas.microsoft.com/office/drawing/2014/main" id="{B3DF9189-0ADA-FB8F-B100-B29478920F6C}"/>
              </a:ext>
            </a:extLst>
          </p:cNvPr>
          <p:cNvPicPr>
            <a:picLocks noChangeAspect="1"/>
          </p:cNvPicPr>
          <p:nvPr/>
        </p:nvPicPr>
        <p:blipFill rotWithShape="1">
          <a:blip r:embed="rId3">
            <a:alphaModFix amt="70000"/>
          </a:blip>
          <a:srcRect t="25493" r="6" b="18258"/>
          <a:stretch/>
        </p:blipFill>
        <p:spPr>
          <a:xfrm>
            <a:off x="20" y="10"/>
            <a:ext cx="12188932" cy="6856614"/>
          </a:xfrm>
          <a:prstGeom prst="rect">
            <a:avLst/>
          </a:prstGeom>
        </p:spPr>
      </p:pic>
      <p:sp>
        <p:nvSpPr>
          <p:cNvPr id="2" name="Title 1"/>
          <p:cNvSpPr>
            <a:spLocks noGrp="1"/>
          </p:cNvSpPr>
          <p:nvPr>
            <p:ph type="ctrTitle"/>
          </p:nvPr>
        </p:nvSpPr>
        <p:spPr>
          <a:xfrm>
            <a:off x="838200" y="740211"/>
            <a:ext cx="7530685" cy="3163864"/>
          </a:xfrm>
        </p:spPr>
        <p:txBody>
          <a:bodyPr>
            <a:normAutofit/>
          </a:bodyPr>
          <a:lstStyle/>
          <a:p>
            <a:pPr algn="l"/>
            <a:r>
              <a:rPr lang="en-US" sz="5200" dirty="0">
                <a:solidFill>
                  <a:srgbClr val="FFFFFF"/>
                </a:solidFill>
              </a:rPr>
              <a:t>Database Management and Security </a:t>
            </a:r>
          </a:p>
        </p:txBody>
      </p:sp>
      <p:sp>
        <p:nvSpPr>
          <p:cNvPr id="3" name="Subtitle 2"/>
          <p:cNvSpPr>
            <a:spLocks noGrp="1"/>
          </p:cNvSpPr>
          <p:nvPr>
            <p:ph type="subTitle" idx="1"/>
          </p:nvPr>
        </p:nvSpPr>
        <p:spPr>
          <a:xfrm>
            <a:off x="838200" y="4074515"/>
            <a:ext cx="7583133" cy="1279124"/>
          </a:xfrm>
        </p:spPr>
        <p:txBody>
          <a:bodyPr vert="horz" lIns="91440" tIns="45720" rIns="91440" bIns="45720" rtlCol="0" anchor="t">
            <a:normAutofit fontScale="92500" lnSpcReduction="10000"/>
          </a:bodyPr>
          <a:lstStyle/>
          <a:p>
            <a:pPr algn="l"/>
            <a:r>
              <a:rPr lang="en-US" sz="2200" dirty="0">
                <a:solidFill>
                  <a:srgbClr val="FFFFFF"/>
                </a:solidFill>
                <a:latin typeface="Times New Roman"/>
                <a:cs typeface="Times New Roman"/>
              </a:rPr>
              <a:t>Genesis Grant</a:t>
            </a:r>
            <a:endParaRPr lang="en-US" sz="2200" dirty="0">
              <a:solidFill>
                <a:srgbClr val="FFFFFF"/>
              </a:solidFill>
              <a:latin typeface="Avenir Next LT Pro"/>
              <a:cs typeface="Times New Roman"/>
            </a:endParaRPr>
          </a:p>
          <a:p>
            <a:pPr algn="l"/>
            <a:r>
              <a:rPr lang="en-US" sz="2200" dirty="0">
                <a:solidFill>
                  <a:srgbClr val="FFFFFF"/>
                </a:solidFill>
                <a:latin typeface="Times New Roman"/>
                <a:cs typeface="Times New Roman"/>
              </a:rPr>
              <a:t>CTEC 226-101</a:t>
            </a:r>
          </a:p>
          <a:p>
            <a:pPr algn="l"/>
            <a:r>
              <a:rPr lang="en-US" sz="2200" dirty="0">
                <a:solidFill>
                  <a:srgbClr val="FFFFFF"/>
                </a:solidFill>
                <a:latin typeface="Times New Roman"/>
                <a:cs typeface="Times New Roman"/>
              </a:rPr>
              <a:t>03/17/23</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6A6D-70F7-166D-373A-9B30B0ABC460}"/>
              </a:ext>
            </a:extLst>
          </p:cNvPr>
          <p:cNvSpPr>
            <a:spLocks noGrp="1"/>
          </p:cNvSpPr>
          <p:nvPr>
            <p:ph type="title"/>
          </p:nvPr>
        </p:nvSpPr>
        <p:spPr/>
        <p:txBody>
          <a:bodyPr/>
          <a:lstStyle/>
          <a:p>
            <a:r>
              <a:rPr lang="en-US"/>
              <a:t>What is Database Security?</a:t>
            </a:r>
          </a:p>
        </p:txBody>
      </p:sp>
      <p:sp>
        <p:nvSpPr>
          <p:cNvPr id="3" name="Content Placeholder 2">
            <a:extLst>
              <a:ext uri="{FF2B5EF4-FFF2-40B4-BE49-F238E27FC236}">
                <a16:creationId xmlns:a16="http://schemas.microsoft.com/office/drawing/2014/main" id="{727DFE31-6D2F-793C-0E7F-C692A1777992}"/>
              </a:ext>
            </a:extLst>
          </p:cNvPr>
          <p:cNvSpPr>
            <a:spLocks noGrp="1"/>
          </p:cNvSpPr>
          <p:nvPr>
            <p:ph idx="1"/>
          </p:nvPr>
        </p:nvSpPr>
        <p:spPr/>
        <p:txBody>
          <a:bodyPr vert="horz" lIns="91440" tIns="45720" rIns="91440" bIns="45720" rtlCol="0" anchor="t">
            <a:normAutofit/>
          </a:bodyPr>
          <a:lstStyle/>
          <a:p>
            <a:r>
              <a:rPr lang="en-US" dirty="0"/>
              <a:t>Database security is the procedures and standards that databases must follow in order to ensure </a:t>
            </a:r>
            <a:r>
              <a:rPr lang="en-US" dirty="0" err="1"/>
              <a:t>consistancy</a:t>
            </a:r>
            <a:r>
              <a:rPr lang="en-US" dirty="0"/>
              <a:t> and protection.</a:t>
            </a:r>
          </a:p>
          <a:p>
            <a:r>
              <a:rPr lang="en-US"/>
              <a:t>These rules are important to maintain structured databases that are easy to maneuver and update, as well as control access.</a:t>
            </a:r>
            <a:endParaRPr lang="en-US" dirty="0"/>
          </a:p>
        </p:txBody>
      </p:sp>
    </p:spTree>
    <p:extLst>
      <p:ext uri="{BB962C8B-B14F-4D97-AF65-F5344CB8AC3E}">
        <p14:creationId xmlns:p14="http://schemas.microsoft.com/office/powerpoint/2010/main" val="3006845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7B921-C452-3EEF-AEA4-BE4DCF2D0746}"/>
              </a:ext>
            </a:extLst>
          </p:cNvPr>
          <p:cNvSpPr>
            <a:spLocks noGrp="1"/>
          </p:cNvSpPr>
          <p:nvPr>
            <p:ph type="title"/>
          </p:nvPr>
        </p:nvSpPr>
        <p:spPr/>
        <p:txBody>
          <a:bodyPr/>
          <a:lstStyle/>
          <a:p>
            <a:r>
              <a:rPr lang="en-US" dirty="0"/>
              <a:t>Database Security Concerns </a:t>
            </a:r>
          </a:p>
        </p:txBody>
      </p:sp>
      <p:sp>
        <p:nvSpPr>
          <p:cNvPr id="3" name="Content Placeholder 2">
            <a:extLst>
              <a:ext uri="{FF2B5EF4-FFF2-40B4-BE49-F238E27FC236}">
                <a16:creationId xmlns:a16="http://schemas.microsoft.com/office/drawing/2014/main" id="{DDF8117D-78DE-440E-CAF4-F6F925C8E429}"/>
              </a:ext>
            </a:extLst>
          </p:cNvPr>
          <p:cNvSpPr>
            <a:spLocks noGrp="1"/>
          </p:cNvSpPr>
          <p:nvPr>
            <p:ph idx="1"/>
          </p:nvPr>
        </p:nvSpPr>
        <p:spPr/>
        <p:txBody>
          <a:bodyPr vert="horz" lIns="91440" tIns="45720" rIns="91440" bIns="45720" rtlCol="0" anchor="t">
            <a:noAutofit/>
          </a:bodyPr>
          <a:lstStyle/>
          <a:p>
            <a:r>
              <a:rPr lang="en-US" sz="2000" b="1" dirty="0"/>
              <a:t>Inference: </a:t>
            </a:r>
            <a:r>
              <a:rPr lang="en-US" sz="2000" dirty="0"/>
              <a:t>attackers can infer/</a:t>
            </a:r>
            <a:r>
              <a:rPr lang="en-US" sz="2000" dirty="0" err="1"/>
              <a:t>educatedly</a:t>
            </a:r>
            <a:r>
              <a:rPr lang="en-US" sz="2000" dirty="0"/>
              <a:t> guess passwords, vital information, etc. from open data. This can lead to secure data being exposed and potentially leaked.</a:t>
            </a:r>
          </a:p>
          <a:p>
            <a:pPr lvl="1">
              <a:buFont typeface="Wingdings" panose="020B0604020202020204" pitchFamily="34" charset="0"/>
              <a:buChar char="Ø"/>
            </a:pPr>
            <a:r>
              <a:rPr lang="en-US" sz="2000" dirty="0"/>
              <a:t>To combat these attacks, ensure complex passwords and do not allow vital information to be publicly accessible. Authentication applications allow security as well.</a:t>
            </a:r>
          </a:p>
          <a:p>
            <a:pPr marL="342900" lvl="1" indent="-342900"/>
            <a:r>
              <a:rPr lang="en-US" sz="2000" b="1" dirty="0"/>
              <a:t>Aggregation: </a:t>
            </a:r>
            <a:r>
              <a:rPr lang="en-US" sz="2000" dirty="0"/>
              <a:t>Data, information (passwords, emails, phone numbers, etc.) that were gained from another account, website, application that is used to gain access into a separate application. These could potentially attack coworkers, friends, etc. </a:t>
            </a:r>
          </a:p>
          <a:p>
            <a:pPr marL="800100" lvl="2" indent="-342900">
              <a:buFont typeface="Wingdings" panose="020B0604020202020204" pitchFamily="34" charset="0"/>
              <a:buChar char="Ø"/>
            </a:pPr>
            <a:r>
              <a:rPr lang="en-US" dirty="0"/>
              <a:t>To combat these attacks, enable two factor authentication and be sure to have access into emails, phone numbers, etc. So you are able to go back and change any information and potentially block the attacker. </a:t>
            </a:r>
          </a:p>
          <a:p>
            <a:pPr lvl="1"/>
            <a:endParaRPr lang="en-US" dirty="0"/>
          </a:p>
          <a:p>
            <a:pPr lvl="1"/>
            <a:endParaRPr lang="en-US" dirty="0"/>
          </a:p>
          <a:p>
            <a:pPr lvl="1">
              <a:buFont typeface="Wingdings" panose="020B0604020202020204" pitchFamily="34" charset="0"/>
              <a:buChar char="Ø"/>
            </a:pPr>
            <a:endParaRPr lang="en-US" dirty="0"/>
          </a:p>
          <a:p>
            <a:pPr marL="457200" lvl="1" indent="0">
              <a:buNone/>
            </a:pPr>
            <a:endParaRPr lang="en-US" dirty="0"/>
          </a:p>
          <a:p>
            <a:pPr lvl="1">
              <a:buFont typeface="Wingdings" panose="020B0604020202020204" pitchFamily="34" charset="0"/>
              <a:buChar char="Ø"/>
            </a:pPr>
            <a:endParaRPr lang="en-US" dirty="0"/>
          </a:p>
        </p:txBody>
      </p:sp>
    </p:spTree>
    <p:extLst>
      <p:ext uri="{BB962C8B-B14F-4D97-AF65-F5344CB8AC3E}">
        <p14:creationId xmlns:p14="http://schemas.microsoft.com/office/powerpoint/2010/main" val="2435817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275E3-F401-7A50-9527-57C7ABCEB26D}"/>
              </a:ext>
            </a:extLst>
          </p:cNvPr>
          <p:cNvSpPr>
            <a:spLocks noGrp="1"/>
          </p:cNvSpPr>
          <p:nvPr>
            <p:ph type="title"/>
          </p:nvPr>
        </p:nvSpPr>
        <p:spPr/>
        <p:txBody>
          <a:bodyPr/>
          <a:lstStyle/>
          <a:p>
            <a:r>
              <a:rPr lang="en-US" dirty="0"/>
              <a:t>Database Security Concerns cont. </a:t>
            </a:r>
          </a:p>
        </p:txBody>
      </p:sp>
      <p:sp>
        <p:nvSpPr>
          <p:cNvPr id="3" name="Content Placeholder 2">
            <a:extLst>
              <a:ext uri="{FF2B5EF4-FFF2-40B4-BE49-F238E27FC236}">
                <a16:creationId xmlns:a16="http://schemas.microsoft.com/office/drawing/2014/main" id="{2F91DF47-6648-5608-EB25-CA5A279343DE}"/>
              </a:ext>
            </a:extLst>
          </p:cNvPr>
          <p:cNvSpPr>
            <a:spLocks noGrp="1"/>
          </p:cNvSpPr>
          <p:nvPr>
            <p:ph idx="1"/>
          </p:nvPr>
        </p:nvSpPr>
        <p:spPr/>
        <p:txBody>
          <a:bodyPr vert="horz" lIns="91440" tIns="45720" rIns="91440" bIns="45720" rtlCol="0" anchor="t">
            <a:normAutofit fontScale="92500" lnSpcReduction="10000"/>
          </a:bodyPr>
          <a:lstStyle/>
          <a:p>
            <a:r>
              <a:rPr lang="en-US" b="1" dirty="0"/>
              <a:t>Injection: </a:t>
            </a:r>
            <a:r>
              <a:rPr lang="en-US" dirty="0"/>
              <a:t>Unauthorized attacks where attacker can inject code or malware into programs, databases, etc. To view or modify the information within. </a:t>
            </a:r>
          </a:p>
          <a:p>
            <a:pPr lvl="1">
              <a:buFont typeface="Wingdings" panose="020B0604020202020204" pitchFamily="34" charset="0"/>
              <a:buChar char="Ø"/>
            </a:pPr>
            <a:r>
              <a:rPr lang="en-US" dirty="0"/>
              <a:t>To combat these attacks be sure to have code or protections in place to block any foreign entities. Unsecure code/databases are easy to inject malware as they are unprotected.</a:t>
            </a:r>
          </a:p>
          <a:p>
            <a:pPr marL="342900" lvl="1" indent="-342900"/>
            <a:r>
              <a:rPr lang="en-US" b="1" dirty="0"/>
              <a:t>Data Corruption: </a:t>
            </a:r>
            <a:r>
              <a:rPr lang="en-US" dirty="0"/>
              <a:t>This type of security concern can come  from mistake by the user. Data corruption can occur from mistakes with inputting/importing data, manipulating and/ or updating data.</a:t>
            </a:r>
          </a:p>
          <a:p>
            <a:pPr marL="800100" lvl="2" indent="-342900">
              <a:buFont typeface="Wingdings" panose="020B0604020202020204" pitchFamily="34" charset="0"/>
              <a:buChar char="Ø"/>
            </a:pPr>
            <a:r>
              <a:rPr lang="en-US" dirty="0"/>
              <a:t>To combat these attacks ensure you are carefully looking at data and fine proofing any final updates. </a:t>
            </a:r>
          </a:p>
        </p:txBody>
      </p:sp>
    </p:spTree>
    <p:extLst>
      <p:ext uri="{BB962C8B-B14F-4D97-AF65-F5344CB8AC3E}">
        <p14:creationId xmlns:p14="http://schemas.microsoft.com/office/powerpoint/2010/main" val="812227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2498A-FF34-2E58-8DB4-4B4093FCF804}"/>
              </a:ext>
            </a:extLst>
          </p:cNvPr>
          <p:cNvSpPr>
            <a:spLocks noGrp="1"/>
          </p:cNvSpPr>
          <p:nvPr>
            <p:ph type="title"/>
          </p:nvPr>
        </p:nvSpPr>
        <p:spPr/>
        <p:txBody>
          <a:bodyPr/>
          <a:lstStyle/>
          <a:p>
            <a:r>
              <a:rPr lang="en-US" dirty="0"/>
              <a:t>Database Security Concerns cont. </a:t>
            </a:r>
          </a:p>
        </p:txBody>
      </p:sp>
      <p:sp>
        <p:nvSpPr>
          <p:cNvPr id="3" name="Content Placeholder 2">
            <a:extLst>
              <a:ext uri="{FF2B5EF4-FFF2-40B4-BE49-F238E27FC236}">
                <a16:creationId xmlns:a16="http://schemas.microsoft.com/office/drawing/2014/main" id="{45AE8B42-16DC-BCCC-6600-B5E54983A2ED}"/>
              </a:ext>
            </a:extLst>
          </p:cNvPr>
          <p:cNvSpPr>
            <a:spLocks noGrp="1"/>
          </p:cNvSpPr>
          <p:nvPr>
            <p:ph idx="1"/>
          </p:nvPr>
        </p:nvSpPr>
        <p:spPr/>
        <p:txBody>
          <a:bodyPr vert="horz" lIns="91440" tIns="45720" rIns="91440" bIns="45720" rtlCol="0" anchor="t">
            <a:normAutofit lnSpcReduction="10000"/>
          </a:bodyPr>
          <a:lstStyle/>
          <a:p>
            <a:r>
              <a:rPr lang="en-US" b="1" dirty="0"/>
              <a:t>Unauthorized Access: </a:t>
            </a:r>
            <a:r>
              <a:rPr lang="en-US" dirty="0"/>
              <a:t>This concern can include passer </a:t>
            </a:r>
            <a:r>
              <a:rPr lang="en-US" dirty="0" err="1"/>
              <a:t>bys</a:t>
            </a:r>
            <a:r>
              <a:rPr lang="en-US" dirty="0"/>
              <a:t> looking at unprotected data, attackers that have gained access, etc. Anyone except the user the data is being used by. </a:t>
            </a:r>
          </a:p>
          <a:p>
            <a:pPr lvl="1">
              <a:buFont typeface="Wingdings" panose="020B0604020202020204" pitchFamily="34" charset="0"/>
              <a:buChar char="Ø"/>
            </a:pPr>
            <a:r>
              <a:rPr lang="en-US" dirty="0"/>
              <a:t>To protect against unauthorized access ensure data is protected by a complex and secure password as well as locking computers and/or closing tabs when leaving the computer. </a:t>
            </a:r>
          </a:p>
          <a:p>
            <a:pPr marL="342900" lvl="1" indent="-342900">
              <a:buFont typeface="Wingdings" panose="020B0604020202020204" pitchFamily="34" charset="0"/>
              <a:buChar char="§"/>
            </a:pPr>
            <a:r>
              <a:rPr lang="en-US" b="1" dirty="0"/>
              <a:t>Hashing and Encryption: </a:t>
            </a:r>
            <a:r>
              <a:rPr lang="en-US" dirty="0"/>
              <a:t>Hashing and encryption are used to change information into different values for security purposes. </a:t>
            </a:r>
          </a:p>
          <a:p>
            <a:pPr marL="800100" lvl="2">
              <a:buFont typeface="Wingdings" panose="020B0604020202020204" pitchFamily="34" charset="0"/>
              <a:buChar char="Ø"/>
            </a:pPr>
            <a:r>
              <a:rPr lang="en-US" dirty="0"/>
              <a:t>To protect oneself, create your own encryption! Allow for your data to be secure and protected.</a:t>
            </a:r>
          </a:p>
          <a:p>
            <a:pPr marL="0" lvl="1" indent="0">
              <a:buNone/>
            </a:pPr>
            <a:endParaRPr lang="en-US" dirty="0"/>
          </a:p>
        </p:txBody>
      </p:sp>
    </p:spTree>
    <p:extLst>
      <p:ext uri="{BB962C8B-B14F-4D97-AF65-F5344CB8AC3E}">
        <p14:creationId xmlns:p14="http://schemas.microsoft.com/office/powerpoint/2010/main" val="75235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EC361-0956-F20D-B7E9-2A239DD04315}"/>
              </a:ext>
            </a:extLst>
          </p:cNvPr>
          <p:cNvSpPr>
            <a:spLocks noGrp="1"/>
          </p:cNvSpPr>
          <p:nvPr>
            <p:ph type="title"/>
          </p:nvPr>
        </p:nvSpPr>
        <p:spPr/>
        <p:txBody>
          <a:bodyPr/>
          <a:lstStyle/>
          <a:p>
            <a:r>
              <a:rPr lang="en-US" dirty="0"/>
              <a:t>Database Access Controls </a:t>
            </a:r>
          </a:p>
        </p:txBody>
      </p:sp>
      <p:sp>
        <p:nvSpPr>
          <p:cNvPr id="3" name="Content Placeholder 2">
            <a:extLst>
              <a:ext uri="{FF2B5EF4-FFF2-40B4-BE49-F238E27FC236}">
                <a16:creationId xmlns:a16="http://schemas.microsoft.com/office/drawing/2014/main" id="{33EED085-1381-F5AC-C0A1-282F2A067D8B}"/>
              </a:ext>
            </a:extLst>
          </p:cNvPr>
          <p:cNvSpPr>
            <a:spLocks noGrp="1"/>
          </p:cNvSpPr>
          <p:nvPr>
            <p:ph idx="1"/>
          </p:nvPr>
        </p:nvSpPr>
        <p:spPr/>
        <p:txBody>
          <a:bodyPr vert="horz" lIns="91440" tIns="45720" rIns="91440" bIns="45720" rtlCol="0" anchor="t">
            <a:normAutofit/>
          </a:bodyPr>
          <a:lstStyle/>
          <a:p>
            <a:r>
              <a:rPr lang="en-US" dirty="0"/>
              <a:t>What are Database Access Controls? These are tools that allow the administrator to control who has access into the data. This can be beneficial if the user only wants certain groups of people (coworkers, family, friends, programmers, etc.) to be able to modify and see the data. </a:t>
            </a:r>
          </a:p>
          <a:p>
            <a:r>
              <a:rPr lang="en-US" b="1" dirty="0"/>
              <a:t>Discretionary Access Control (DAC):</a:t>
            </a:r>
            <a:r>
              <a:rPr lang="en-US" dirty="0"/>
              <a:t> Only allows access to the data to the administrator/user and anyone who the administrator/user chooses to give control over to. </a:t>
            </a:r>
          </a:p>
        </p:txBody>
      </p:sp>
    </p:spTree>
    <p:extLst>
      <p:ext uri="{BB962C8B-B14F-4D97-AF65-F5344CB8AC3E}">
        <p14:creationId xmlns:p14="http://schemas.microsoft.com/office/powerpoint/2010/main" val="84039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E80EE-FCC2-7F20-186F-66AC8E587A78}"/>
              </a:ext>
            </a:extLst>
          </p:cNvPr>
          <p:cNvSpPr>
            <a:spLocks noGrp="1"/>
          </p:cNvSpPr>
          <p:nvPr>
            <p:ph type="title"/>
          </p:nvPr>
        </p:nvSpPr>
        <p:spPr/>
        <p:txBody>
          <a:bodyPr/>
          <a:lstStyle/>
          <a:p>
            <a:r>
              <a:rPr lang="en-US" dirty="0"/>
              <a:t>Database Access Controls cont.</a:t>
            </a:r>
          </a:p>
        </p:txBody>
      </p:sp>
      <p:sp>
        <p:nvSpPr>
          <p:cNvPr id="3" name="Content Placeholder 2">
            <a:extLst>
              <a:ext uri="{FF2B5EF4-FFF2-40B4-BE49-F238E27FC236}">
                <a16:creationId xmlns:a16="http://schemas.microsoft.com/office/drawing/2014/main" id="{B6B638F6-1506-4041-EE65-389B39F60F54}"/>
              </a:ext>
            </a:extLst>
          </p:cNvPr>
          <p:cNvSpPr>
            <a:spLocks noGrp="1"/>
          </p:cNvSpPr>
          <p:nvPr>
            <p:ph idx="1"/>
          </p:nvPr>
        </p:nvSpPr>
        <p:spPr/>
        <p:txBody>
          <a:bodyPr vert="horz" lIns="91440" tIns="45720" rIns="91440" bIns="45720" rtlCol="0" anchor="t">
            <a:normAutofit fontScale="92500" lnSpcReduction="20000"/>
          </a:bodyPr>
          <a:lstStyle/>
          <a:p>
            <a:r>
              <a:rPr lang="en-US" b="1" dirty="0"/>
              <a:t>Mandatory Access Control (MAC) : </a:t>
            </a:r>
            <a:r>
              <a:rPr lang="en-US" dirty="0"/>
              <a:t>Access control that all users must follow. Unlike DAC where one user can give control, all users follow the same constraints.</a:t>
            </a:r>
          </a:p>
          <a:p>
            <a:r>
              <a:rPr lang="en-US" b="1" dirty="0"/>
              <a:t>Role Based Access Control (RBAC): </a:t>
            </a:r>
            <a:r>
              <a:rPr lang="en-US" dirty="0"/>
              <a:t>Users will have specific roles that they are assigned to and based on those roles will be given certain abilities in order to accomplish their tasks. </a:t>
            </a:r>
          </a:p>
          <a:p>
            <a:r>
              <a:rPr lang="en-US" b="1" dirty="0"/>
              <a:t>Clark-Wilson: </a:t>
            </a:r>
            <a:r>
              <a:rPr lang="en-US" dirty="0"/>
              <a:t>Very restricted access, only limited actions are allowed by authorized users. Similar to some homework assignments where you can do limited actions in order to prevent any changes to the integrity of the database. </a:t>
            </a:r>
          </a:p>
        </p:txBody>
      </p:sp>
    </p:spTree>
    <p:extLst>
      <p:ext uri="{BB962C8B-B14F-4D97-AF65-F5344CB8AC3E}">
        <p14:creationId xmlns:p14="http://schemas.microsoft.com/office/powerpoint/2010/main" val="3665196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BCD32-6CCD-BBEE-5BDB-7F2DA4E7207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E8CC7F24-91C4-E52C-6C31-AC5D7E402EF4}"/>
              </a:ext>
            </a:extLst>
          </p:cNvPr>
          <p:cNvSpPr>
            <a:spLocks noGrp="1"/>
          </p:cNvSpPr>
          <p:nvPr>
            <p:ph idx="1"/>
          </p:nvPr>
        </p:nvSpPr>
        <p:spPr/>
        <p:txBody>
          <a:bodyPr vert="horz" lIns="91440" tIns="45720" rIns="91440" bIns="45720" rtlCol="0" anchor="t">
            <a:normAutofit fontScale="92500" lnSpcReduction="20000"/>
          </a:bodyPr>
          <a:lstStyle/>
          <a:p>
            <a:r>
              <a:rPr lang="en-US" sz="2000" i="1" dirty="0">
                <a:ea typeface="+mn-lt"/>
                <a:cs typeface="+mn-lt"/>
              </a:rPr>
              <a:t>Clark and Wilson Model</a:t>
            </a:r>
            <a:r>
              <a:rPr lang="en-US" sz="2000" dirty="0">
                <a:ea typeface="+mn-lt"/>
                <a:cs typeface="+mn-lt"/>
              </a:rPr>
              <a:t>. (2011). Springer Link. </a:t>
            </a:r>
            <a:r>
              <a:rPr lang="en-US" sz="2000" dirty="0">
                <a:ea typeface="+mn-lt"/>
                <a:cs typeface="+mn-lt"/>
                <a:hlinkClick r:id="rId2"/>
              </a:rPr>
              <a:t>https://link.springer.com/referenceworkentry/10.1007/978-1-4419-5906-5_814#:~:text=Definition,explicitly%20authorized%20users%20on%20resources</a:t>
            </a:r>
            <a:r>
              <a:rPr lang="en-US" sz="2000" dirty="0">
                <a:ea typeface="+mn-lt"/>
                <a:cs typeface="+mn-lt"/>
              </a:rPr>
              <a:t>.</a:t>
            </a:r>
          </a:p>
          <a:p>
            <a:r>
              <a:rPr lang="en-US" sz="2000" dirty="0">
                <a:ea typeface="+mn-lt"/>
                <a:cs typeface="+mn-lt"/>
              </a:rPr>
              <a:t>Gallo, K. (2022, August 24). </a:t>
            </a:r>
            <a:r>
              <a:rPr lang="en-US" sz="2000" i="1" dirty="0">
                <a:ea typeface="+mn-lt"/>
                <a:cs typeface="+mn-lt"/>
              </a:rPr>
              <a:t>What Is Hashing? A Guide With Examples.</a:t>
            </a:r>
            <a:r>
              <a:rPr lang="en-US" sz="2000" dirty="0">
                <a:ea typeface="+mn-lt"/>
                <a:cs typeface="+mn-lt"/>
              </a:rPr>
              <a:t> Built In. </a:t>
            </a:r>
            <a:r>
              <a:rPr lang="en-US" sz="2000" dirty="0">
                <a:ea typeface="+mn-lt"/>
                <a:cs typeface="+mn-lt"/>
                <a:hlinkClick r:id="rId3"/>
              </a:rPr>
              <a:t>https://builtin.com/cybersecurity/what-is-hashing</a:t>
            </a:r>
            <a:endParaRPr lang="en-US" sz="2000" dirty="0">
              <a:ea typeface="+mn-lt"/>
              <a:cs typeface="+mn-lt"/>
            </a:endParaRPr>
          </a:p>
          <a:p>
            <a:r>
              <a:rPr lang="en-US" sz="2000" i="1" dirty="0">
                <a:ea typeface="+mn-lt"/>
                <a:cs typeface="+mn-lt"/>
              </a:rPr>
              <a:t>IBM Documentation</a:t>
            </a:r>
            <a:r>
              <a:rPr lang="en-US" sz="2000" dirty="0">
                <a:ea typeface="+mn-lt"/>
                <a:cs typeface="+mn-lt"/>
              </a:rPr>
              <a:t>. (n.d.). </a:t>
            </a:r>
            <a:r>
              <a:rPr lang="en-US" sz="2000" dirty="0">
                <a:ea typeface="+mn-lt"/>
                <a:cs typeface="+mn-lt"/>
                <a:hlinkClick r:id="rId4"/>
              </a:rPr>
              <a:t>https://www.ibm.com/docs/en/tnpm/1.4.2?topic=data-aggregation</a:t>
            </a:r>
            <a:endParaRPr lang="en-US" sz="2000" dirty="0">
              <a:ea typeface="+mn-lt"/>
              <a:cs typeface="+mn-lt"/>
            </a:endParaRPr>
          </a:p>
          <a:p>
            <a:r>
              <a:rPr lang="en-US" sz="2000" dirty="0">
                <a:ea typeface="+mn-lt"/>
                <a:cs typeface="+mn-lt"/>
              </a:rPr>
              <a:t>CSRC Content Editor. (n.d.-b). </a:t>
            </a:r>
            <a:r>
              <a:rPr lang="en-US" sz="2000" i="1" dirty="0">
                <a:ea typeface="+mn-lt"/>
                <a:cs typeface="+mn-lt"/>
              </a:rPr>
              <a:t>mandatory access control (MAC) - Glossary | CSRC</a:t>
            </a:r>
            <a:r>
              <a:rPr lang="en-US" sz="2000" dirty="0">
                <a:ea typeface="+mn-lt"/>
                <a:cs typeface="+mn-lt"/>
              </a:rPr>
              <a:t>. </a:t>
            </a:r>
            <a:r>
              <a:rPr lang="en-US" sz="2000" dirty="0">
                <a:ea typeface="+mn-lt"/>
                <a:cs typeface="+mn-lt"/>
                <a:hlinkClick r:id="rId5"/>
              </a:rPr>
              <a:t>https://csrc.nist.gov/glossary/term/mandatory_access_control</a:t>
            </a:r>
            <a:endParaRPr lang="en-US" sz="2000">
              <a:ea typeface="+mn-lt"/>
              <a:cs typeface="+mn-lt"/>
            </a:endParaRPr>
          </a:p>
          <a:p>
            <a:r>
              <a:rPr lang="en-US" sz="2000" i="1" dirty="0">
                <a:ea typeface="+mn-lt"/>
                <a:cs typeface="+mn-lt"/>
              </a:rPr>
              <a:t>NoSQL Databases: How Does it Work &amp; Structure Examples</a:t>
            </a:r>
            <a:r>
              <a:rPr lang="en-US" sz="2000" dirty="0">
                <a:ea typeface="+mn-lt"/>
                <a:cs typeface="+mn-lt"/>
              </a:rPr>
              <a:t>. (2023, February 16). Couchbase Website. https://www.couchbase.com/resources/why-nosql/#:~:text=NoSQL%20databases%20store%20data%20in,column%20databases%2C%20and%20graph%20databases.</a:t>
            </a:r>
          </a:p>
        </p:txBody>
      </p:sp>
    </p:spTree>
    <p:extLst>
      <p:ext uri="{BB962C8B-B14F-4D97-AF65-F5344CB8AC3E}">
        <p14:creationId xmlns:p14="http://schemas.microsoft.com/office/powerpoint/2010/main" val="313147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15" name="Picture 14">
            <a:extLst>
              <a:ext uri="{FF2B5EF4-FFF2-40B4-BE49-F238E27FC236}">
                <a16:creationId xmlns:a16="http://schemas.microsoft.com/office/drawing/2014/main" id="{3A0AB1E0-FFE6-4D14-96E0-C0F76F64B9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37018" r="40625"/>
          <a:stretch/>
        </p:blipFill>
        <p:spPr>
          <a:xfrm rot="16200000">
            <a:off x="36314" y="-76122"/>
            <a:ext cx="1295924" cy="1374648"/>
          </a:xfrm>
          <a:prstGeom prst="rect">
            <a:avLst/>
          </a:prstGeom>
        </p:spPr>
      </p:pic>
      <p:sp>
        <p:nvSpPr>
          <p:cNvPr id="2" name="Title 1">
            <a:extLst>
              <a:ext uri="{FF2B5EF4-FFF2-40B4-BE49-F238E27FC236}">
                <a16:creationId xmlns:a16="http://schemas.microsoft.com/office/drawing/2014/main" id="{9C43021A-6A55-20F1-B6A1-B0F1D3324597}"/>
              </a:ext>
            </a:extLst>
          </p:cNvPr>
          <p:cNvSpPr>
            <a:spLocks noGrp="1"/>
          </p:cNvSpPr>
          <p:nvPr>
            <p:ph type="title"/>
          </p:nvPr>
        </p:nvSpPr>
        <p:spPr>
          <a:xfrm>
            <a:off x="1226389" y="919247"/>
            <a:ext cx="5638800" cy="2307632"/>
          </a:xfrm>
        </p:spPr>
        <p:txBody>
          <a:bodyPr>
            <a:normAutofit/>
          </a:bodyPr>
          <a:lstStyle/>
          <a:p>
            <a:r>
              <a:rPr lang="en-US">
                <a:solidFill>
                  <a:schemeClr val="tx2">
                    <a:lumMod val="90000"/>
                    <a:lumOff val="10000"/>
                  </a:schemeClr>
                </a:solidFill>
              </a:rPr>
              <a:t>Introduction</a:t>
            </a:r>
          </a:p>
        </p:txBody>
      </p:sp>
      <p:pic>
        <p:nvPicPr>
          <p:cNvPr id="5" name="Picture 5" descr="Text&#10;&#10;Description automatically generated">
            <a:extLst>
              <a:ext uri="{FF2B5EF4-FFF2-40B4-BE49-F238E27FC236}">
                <a16:creationId xmlns:a16="http://schemas.microsoft.com/office/drawing/2014/main" id="{4A079FED-5F01-E684-E4FC-F0E0A3300FBE}"/>
              </a:ext>
            </a:extLst>
          </p:cNvPr>
          <p:cNvPicPr>
            <a:picLocks noChangeAspect="1"/>
          </p:cNvPicPr>
          <p:nvPr/>
        </p:nvPicPr>
        <p:blipFill>
          <a:blip r:embed="rId3"/>
          <a:stretch>
            <a:fillRect/>
          </a:stretch>
        </p:blipFill>
        <p:spPr>
          <a:xfrm>
            <a:off x="8077200" y="623472"/>
            <a:ext cx="3487068" cy="1708663"/>
          </a:xfrm>
          <a:prstGeom prst="rect">
            <a:avLst/>
          </a:prstGeom>
        </p:spPr>
      </p:pic>
      <p:sp>
        <p:nvSpPr>
          <p:cNvPr id="3" name="Content Placeholder 2">
            <a:extLst>
              <a:ext uri="{FF2B5EF4-FFF2-40B4-BE49-F238E27FC236}">
                <a16:creationId xmlns:a16="http://schemas.microsoft.com/office/drawing/2014/main" id="{2F91221F-EA93-4AD5-83E5-86982C067C1D}"/>
              </a:ext>
            </a:extLst>
          </p:cNvPr>
          <p:cNvSpPr>
            <a:spLocks noGrp="1"/>
          </p:cNvSpPr>
          <p:nvPr>
            <p:ph idx="1"/>
          </p:nvPr>
        </p:nvSpPr>
        <p:spPr>
          <a:xfrm>
            <a:off x="838200" y="2551257"/>
            <a:ext cx="4633486" cy="2307632"/>
          </a:xfrm>
        </p:spPr>
        <p:txBody>
          <a:bodyPr vert="horz" lIns="91440" tIns="45720" rIns="91440" bIns="45720" rtlCol="0" anchor="t">
            <a:noAutofit/>
          </a:bodyPr>
          <a:lstStyle/>
          <a:p>
            <a:pPr>
              <a:lnSpc>
                <a:spcPct val="100000"/>
              </a:lnSpc>
            </a:pPr>
            <a:r>
              <a:rPr lang="en-US" sz="2000" dirty="0">
                <a:solidFill>
                  <a:schemeClr val="tx2">
                    <a:lumMod val="90000"/>
                    <a:lumOff val="10000"/>
                  </a:schemeClr>
                </a:solidFill>
              </a:rPr>
              <a:t>Databases are integral systems when looking to store, retrieve and filter large amounts of information. When used correctly, these systems allow for a more organized and secure way to collect and run businesses. This presentation will describe the different types of database management systems, security concerns and adjoining procedures.</a:t>
            </a:r>
          </a:p>
        </p:txBody>
      </p:sp>
      <p:pic>
        <p:nvPicPr>
          <p:cNvPr id="4" name="Picture 4" descr="A picture containing text, clipart&#10;&#10;Description automatically generated">
            <a:extLst>
              <a:ext uri="{FF2B5EF4-FFF2-40B4-BE49-F238E27FC236}">
                <a16:creationId xmlns:a16="http://schemas.microsoft.com/office/drawing/2014/main" id="{579FCC6B-EA2F-1C3C-DF6D-8727BB521153}"/>
              </a:ext>
            </a:extLst>
          </p:cNvPr>
          <p:cNvPicPr>
            <a:picLocks noChangeAspect="1"/>
          </p:cNvPicPr>
          <p:nvPr/>
        </p:nvPicPr>
        <p:blipFill>
          <a:blip r:embed="rId4"/>
          <a:stretch>
            <a:fillRect/>
          </a:stretch>
        </p:blipFill>
        <p:spPr>
          <a:xfrm>
            <a:off x="8077200" y="2546668"/>
            <a:ext cx="3487068" cy="1630204"/>
          </a:xfrm>
          <a:prstGeom prst="rect">
            <a:avLst/>
          </a:prstGeom>
        </p:spPr>
      </p:pic>
      <p:pic>
        <p:nvPicPr>
          <p:cNvPr id="6" name="Picture 6" descr="A picture containing text, clipart&#10;&#10;Description automatically generated">
            <a:extLst>
              <a:ext uri="{FF2B5EF4-FFF2-40B4-BE49-F238E27FC236}">
                <a16:creationId xmlns:a16="http://schemas.microsoft.com/office/drawing/2014/main" id="{CDC821F6-D98A-80D3-4511-504D4FD0DC08}"/>
              </a:ext>
            </a:extLst>
          </p:cNvPr>
          <p:cNvPicPr>
            <a:picLocks noChangeAspect="1"/>
          </p:cNvPicPr>
          <p:nvPr/>
        </p:nvPicPr>
        <p:blipFill>
          <a:blip r:embed="rId5"/>
          <a:stretch>
            <a:fillRect/>
          </a:stretch>
        </p:blipFill>
        <p:spPr>
          <a:xfrm>
            <a:off x="8077200" y="4557041"/>
            <a:ext cx="3487068" cy="1377391"/>
          </a:xfrm>
          <a:prstGeom prst="rect">
            <a:avLst/>
          </a:prstGeom>
        </p:spPr>
      </p:pic>
      <p:pic>
        <p:nvPicPr>
          <p:cNvPr id="17" name="Picture 16">
            <a:extLst>
              <a:ext uri="{FF2B5EF4-FFF2-40B4-BE49-F238E27FC236}">
                <a16:creationId xmlns:a16="http://schemas.microsoft.com/office/drawing/2014/main" id="{7047E834-B9F5-403B-98C3-A4B024A641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schemeClr val="accent1">
                <a:shade val="45000"/>
                <a:satMod val="135000"/>
              </a:schemeClr>
              <a:prstClr val="white"/>
            </a:duotone>
            <a:extLst>
              <a:ext uri="{28A0092B-C50C-407E-A947-70E740481C1C}">
                <a14:useLocalDpi xmlns:a14="http://schemas.microsoft.com/office/drawing/2010/main" val="0"/>
              </a:ext>
            </a:extLst>
          </a:blip>
          <a:srcRect r="61084"/>
          <a:stretch/>
        </p:blipFill>
        <p:spPr>
          <a:xfrm>
            <a:off x="11205848" y="4095032"/>
            <a:ext cx="986152" cy="2540085"/>
          </a:xfrm>
          <a:prstGeom prst="rect">
            <a:avLst/>
          </a:prstGeom>
        </p:spPr>
      </p:pic>
    </p:spTree>
    <p:extLst>
      <p:ext uri="{BB962C8B-B14F-4D97-AF65-F5344CB8AC3E}">
        <p14:creationId xmlns:p14="http://schemas.microsoft.com/office/powerpoint/2010/main" val="408177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5A8C81AE-8F0D-49F3-9FB4-334B0DCDF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D3C5B830-6522-7A50-42CA-77D8BCF296BF}"/>
              </a:ext>
            </a:extLst>
          </p:cNvPr>
          <p:cNvSpPr>
            <a:spLocks noGrp="1"/>
          </p:cNvSpPr>
          <p:nvPr>
            <p:ph type="title"/>
          </p:nvPr>
        </p:nvSpPr>
        <p:spPr>
          <a:xfrm>
            <a:off x="838200" y="559813"/>
            <a:ext cx="4633785" cy="2397324"/>
          </a:xfrm>
        </p:spPr>
        <p:txBody>
          <a:bodyPr>
            <a:normAutofit/>
          </a:bodyPr>
          <a:lstStyle/>
          <a:p>
            <a:r>
              <a:rPr lang="en-US">
                <a:solidFill>
                  <a:schemeClr val="tx2"/>
                </a:solidFill>
              </a:rPr>
              <a:t>What is a DBMS?</a:t>
            </a:r>
          </a:p>
        </p:txBody>
      </p:sp>
      <p:sp>
        <p:nvSpPr>
          <p:cNvPr id="3" name="Content Placeholder 2">
            <a:extLst>
              <a:ext uri="{FF2B5EF4-FFF2-40B4-BE49-F238E27FC236}">
                <a16:creationId xmlns:a16="http://schemas.microsoft.com/office/drawing/2014/main" id="{FCE27DC8-A778-4DCC-3818-E3D7DB03920D}"/>
              </a:ext>
            </a:extLst>
          </p:cNvPr>
          <p:cNvSpPr>
            <a:spLocks noGrp="1"/>
          </p:cNvSpPr>
          <p:nvPr>
            <p:ph idx="1"/>
          </p:nvPr>
        </p:nvSpPr>
        <p:spPr>
          <a:xfrm>
            <a:off x="838200" y="3200400"/>
            <a:ext cx="4633486" cy="2912687"/>
          </a:xfrm>
        </p:spPr>
        <p:txBody>
          <a:bodyPr vert="horz" lIns="91440" tIns="45720" rIns="91440" bIns="45720" rtlCol="0">
            <a:normAutofit/>
          </a:bodyPr>
          <a:lstStyle/>
          <a:p>
            <a:r>
              <a:rPr lang="en-US" sz="1800">
                <a:solidFill>
                  <a:schemeClr val="tx2"/>
                </a:solidFill>
              </a:rPr>
              <a:t>A Database Management System (DBMS) is a system or group of programs that specialize in collecting, filtering and controlling who can access the stored information. DBMS are more efficient than regular spreadsheet software like Excel as they have more features, security and consistency.  </a:t>
            </a:r>
          </a:p>
        </p:txBody>
      </p:sp>
      <p:sp>
        <p:nvSpPr>
          <p:cNvPr id="13" name="Rectangle 12">
            <a:extLst>
              <a:ext uri="{FF2B5EF4-FFF2-40B4-BE49-F238E27FC236}">
                <a16:creationId xmlns:a16="http://schemas.microsoft.com/office/drawing/2014/main" id="{7F174AE6-83F4-4EF2-8F3A-E34B1822D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19800" y="0"/>
            <a:ext cx="6172199"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4C30E035-0509-409C-B71F-0650ACB148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019800" y="0"/>
            <a:ext cx="6172198"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4" descr="Diagram&#10;&#10;Description automatically generated">
            <a:extLst>
              <a:ext uri="{FF2B5EF4-FFF2-40B4-BE49-F238E27FC236}">
                <a16:creationId xmlns:a16="http://schemas.microsoft.com/office/drawing/2014/main" id="{21C9975F-6A7F-59B5-79D0-0221ACC15980}"/>
              </a:ext>
            </a:extLst>
          </p:cNvPr>
          <p:cNvPicPr>
            <a:picLocks noChangeAspect="1"/>
          </p:cNvPicPr>
          <p:nvPr/>
        </p:nvPicPr>
        <p:blipFill rotWithShape="1">
          <a:blip r:embed="rId3"/>
          <a:srcRect t="3995" r="-2" b="3503"/>
          <a:stretch/>
        </p:blipFill>
        <p:spPr>
          <a:xfrm>
            <a:off x="6623768" y="862806"/>
            <a:ext cx="5046124" cy="5046124"/>
          </a:xfrm>
          <a:custGeom>
            <a:avLst/>
            <a:gdLst/>
            <a:ahLst/>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pic>
    </p:spTree>
    <p:extLst>
      <p:ext uri="{BB962C8B-B14F-4D97-AF65-F5344CB8AC3E}">
        <p14:creationId xmlns:p14="http://schemas.microsoft.com/office/powerpoint/2010/main" val="349022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231EE-E2B7-315A-DDF3-F40AFD83B88D}"/>
              </a:ext>
            </a:extLst>
          </p:cNvPr>
          <p:cNvSpPr>
            <a:spLocks noGrp="1"/>
          </p:cNvSpPr>
          <p:nvPr>
            <p:ph type="title"/>
          </p:nvPr>
        </p:nvSpPr>
        <p:spPr>
          <a:xfrm>
            <a:off x="406879" y="265118"/>
            <a:ext cx="10515600" cy="1325563"/>
          </a:xfrm>
        </p:spPr>
        <p:txBody>
          <a:bodyPr/>
          <a:lstStyle/>
          <a:p>
            <a:r>
              <a:rPr lang="en-US" dirty="0"/>
              <a:t>Relational Databases</a:t>
            </a:r>
          </a:p>
        </p:txBody>
      </p:sp>
      <p:sp>
        <p:nvSpPr>
          <p:cNvPr id="3" name="Content Placeholder 2">
            <a:extLst>
              <a:ext uri="{FF2B5EF4-FFF2-40B4-BE49-F238E27FC236}">
                <a16:creationId xmlns:a16="http://schemas.microsoft.com/office/drawing/2014/main" id="{1C3CE4F5-2F87-7975-EEEF-3C54749AB094}"/>
              </a:ext>
            </a:extLst>
          </p:cNvPr>
          <p:cNvSpPr>
            <a:spLocks noGrp="1"/>
          </p:cNvSpPr>
          <p:nvPr>
            <p:ph idx="1"/>
          </p:nvPr>
        </p:nvSpPr>
        <p:spPr>
          <a:xfrm>
            <a:off x="406879" y="1431866"/>
            <a:ext cx="5842960" cy="4900253"/>
          </a:xfrm>
        </p:spPr>
        <p:txBody>
          <a:bodyPr vert="horz" lIns="91440" tIns="45720" rIns="91440" bIns="45720" rtlCol="0" anchor="t">
            <a:normAutofit fontScale="92500" lnSpcReduction="20000"/>
          </a:bodyPr>
          <a:lstStyle/>
          <a:p>
            <a:r>
              <a:rPr lang="en-US" dirty="0"/>
              <a:t>Relational databases are used to store data that may relate to each other in some way(s). For example it may contain customer information as well as payroll, inventory, addresses, orders, etc. They are very simple to use and reliable.</a:t>
            </a:r>
          </a:p>
          <a:p>
            <a:r>
              <a:rPr lang="en-US"/>
              <a:t>They are constructed in rows and tables (similar to spreadsheets)</a:t>
            </a:r>
            <a:endParaRPr lang="en-US" dirty="0"/>
          </a:p>
          <a:p>
            <a:r>
              <a:rPr lang="en-US"/>
              <a:t>Each row has a unique identifier with its adjoining records/information.</a:t>
            </a:r>
            <a:endParaRPr lang="en-US" dirty="0"/>
          </a:p>
        </p:txBody>
      </p:sp>
      <p:pic>
        <p:nvPicPr>
          <p:cNvPr id="4" name="Picture 4" descr="Table&#10;&#10;Description automatically generated">
            <a:extLst>
              <a:ext uri="{FF2B5EF4-FFF2-40B4-BE49-F238E27FC236}">
                <a16:creationId xmlns:a16="http://schemas.microsoft.com/office/drawing/2014/main" id="{DDBF9ED2-9486-5E1E-266F-FCCC1E0DD35A}"/>
              </a:ext>
            </a:extLst>
          </p:cNvPr>
          <p:cNvPicPr>
            <a:picLocks noChangeAspect="1"/>
          </p:cNvPicPr>
          <p:nvPr/>
        </p:nvPicPr>
        <p:blipFill>
          <a:blip r:embed="rId2"/>
          <a:stretch>
            <a:fillRect/>
          </a:stretch>
        </p:blipFill>
        <p:spPr>
          <a:xfrm>
            <a:off x="6966579" y="1258853"/>
            <a:ext cx="5014821" cy="4625196"/>
          </a:xfrm>
          <a:prstGeom prst="rect">
            <a:avLst/>
          </a:prstGeom>
        </p:spPr>
      </p:pic>
    </p:spTree>
    <p:extLst>
      <p:ext uri="{BB962C8B-B14F-4D97-AF65-F5344CB8AC3E}">
        <p14:creationId xmlns:p14="http://schemas.microsoft.com/office/powerpoint/2010/main" val="645042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0" name="Rectangle 10">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1" name="Rectangle 12">
            <a:extLst>
              <a:ext uri="{FF2B5EF4-FFF2-40B4-BE49-F238E27FC236}">
                <a16:creationId xmlns:a16="http://schemas.microsoft.com/office/drawing/2014/main" id="{592DB257-3E16-4A3C-9E28-468282812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5989027"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14">
            <a:extLst>
              <a:ext uri="{FF2B5EF4-FFF2-40B4-BE49-F238E27FC236}">
                <a16:creationId xmlns:a16="http://schemas.microsoft.com/office/drawing/2014/main" id="{487685E6-1160-459B-8C70-301404C06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8" y="0"/>
            <a:ext cx="598901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16">
            <a:extLst>
              <a:ext uri="{FF2B5EF4-FFF2-40B4-BE49-F238E27FC236}">
                <a16:creationId xmlns:a16="http://schemas.microsoft.com/office/drawing/2014/main" id="{094C9708-F6A4-4956-B261-A4A2C4DFE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48400" y="0"/>
            <a:ext cx="59436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941B65AC-31DD-AC2E-ED46-F09584724886}"/>
              </a:ext>
            </a:extLst>
          </p:cNvPr>
          <p:cNvSpPr>
            <a:spLocks noGrp="1"/>
          </p:cNvSpPr>
          <p:nvPr>
            <p:ph type="title"/>
          </p:nvPr>
        </p:nvSpPr>
        <p:spPr>
          <a:xfrm>
            <a:off x="6553200" y="586992"/>
            <a:ext cx="4953000" cy="1664573"/>
          </a:xfrm>
        </p:spPr>
        <p:txBody>
          <a:bodyPr>
            <a:normAutofit/>
          </a:bodyPr>
          <a:lstStyle/>
          <a:p>
            <a:r>
              <a:rPr lang="en-US">
                <a:solidFill>
                  <a:schemeClr val="tx2"/>
                </a:solidFill>
              </a:rPr>
              <a:t>Hierarchal </a:t>
            </a:r>
          </a:p>
        </p:txBody>
      </p:sp>
      <p:pic>
        <p:nvPicPr>
          <p:cNvPr id="4" name="Picture 4" descr="Diagram&#10;&#10;Description automatically generated">
            <a:extLst>
              <a:ext uri="{FF2B5EF4-FFF2-40B4-BE49-F238E27FC236}">
                <a16:creationId xmlns:a16="http://schemas.microsoft.com/office/drawing/2014/main" id="{78017BA7-376A-10A2-875F-3BE4757E2F8A}"/>
              </a:ext>
            </a:extLst>
          </p:cNvPr>
          <p:cNvPicPr>
            <a:picLocks noChangeAspect="1"/>
          </p:cNvPicPr>
          <p:nvPr/>
        </p:nvPicPr>
        <p:blipFill>
          <a:blip r:embed="rId3"/>
          <a:stretch>
            <a:fillRect/>
          </a:stretch>
        </p:blipFill>
        <p:spPr>
          <a:xfrm>
            <a:off x="606552" y="2338316"/>
            <a:ext cx="4724400" cy="2267711"/>
          </a:xfrm>
          <a:prstGeom prst="rect">
            <a:avLst/>
          </a:prstGeom>
        </p:spPr>
      </p:pic>
      <p:sp>
        <p:nvSpPr>
          <p:cNvPr id="3" name="Content Placeholder 2">
            <a:extLst>
              <a:ext uri="{FF2B5EF4-FFF2-40B4-BE49-F238E27FC236}">
                <a16:creationId xmlns:a16="http://schemas.microsoft.com/office/drawing/2014/main" id="{D93F40BB-2969-139B-0826-8D2BD41D56DA}"/>
              </a:ext>
            </a:extLst>
          </p:cNvPr>
          <p:cNvSpPr>
            <a:spLocks noGrp="1"/>
          </p:cNvSpPr>
          <p:nvPr>
            <p:ph idx="1"/>
          </p:nvPr>
        </p:nvSpPr>
        <p:spPr>
          <a:xfrm>
            <a:off x="6553200" y="2411653"/>
            <a:ext cx="4952681" cy="3728613"/>
          </a:xfrm>
        </p:spPr>
        <p:txBody>
          <a:bodyPr vert="horz" lIns="91440" tIns="45720" rIns="91440" bIns="45720" rtlCol="0">
            <a:normAutofit/>
          </a:bodyPr>
          <a:lstStyle/>
          <a:p>
            <a:r>
              <a:rPr lang="en-US" sz="1800">
                <a:solidFill>
                  <a:schemeClr val="tx2"/>
                </a:solidFill>
              </a:rPr>
              <a:t>Certain databases will store data in a hierarchal structure. </a:t>
            </a:r>
          </a:p>
          <a:p>
            <a:r>
              <a:rPr lang="en-US" sz="1800">
                <a:solidFill>
                  <a:schemeClr val="tx2"/>
                </a:solidFill>
              </a:rPr>
              <a:t>Information can relate or connect to one and other through links. </a:t>
            </a:r>
          </a:p>
          <a:p>
            <a:r>
              <a:rPr lang="en-US" sz="1800">
                <a:solidFill>
                  <a:schemeClr val="tx2"/>
                </a:solidFill>
              </a:rPr>
              <a:t>This structure is beneficial as it can show connections and overlaps in data. </a:t>
            </a:r>
          </a:p>
        </p:txBody>
      </p:sp>
    </p:spTree>
    <p:extLst>
      <p:ext uri="{BB962C8B-B14F-4D97-AF65-F5344CB8AC3E}">
        <p14:creationId xmlns:p14="http://schemas.microsoft.com/office/powerpoint/2010/main" val="1435119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280328-AC74-3ACE-D3CC-C749C03EC4AA}"/>
              </a:ext>
            </a:extLst>
          </p:cNvPr>
          <p:cNvSpPr>
            <a:spLocks noGrp="1"/>
          </p:cNvSpPr>
          <p:nvPr>
            <p:ph type="title"/>
          </p:nvPr>
        </p:nvSpPr>
        <p:spPr>
          <a:xfrm>
            <a:off x="838200" y="381000"/>
            <a:ext cx="10003218" cy="1600124"/>
          </a:xfrm>
        </p:spPr>
        <p:txBody>
          <a:bodyPr>
            <a:normAutofit/>
          </a:bodyPr>
          <a:lstStyle/>
          <a:p>
            <a:r>
              <a:rPr lang="en-US" dirty="0"/>
              <a:t>NoSQL Databases</a:t>
            </a:r>
          </a:p>
        </p:txBody>
      </p:sp>
      <p:sp>
        <p:nvSpPr>
          <p:cNvPr id="3" name="Content Placeholder 2">
            <a:extLst>
              <a:ext uri="{FF2B5EF4-FFF2-40B4-BE49-F238E27FC236}">
                <a16:creationId xmlns:a16="http://schemas.microsoft.com/office/drawing/2014/main" id="{D2856080-EDBE-FBB3-1DD6-B28F1DC6D460}"/>
              </a:ext>
            </a:extLst>
          </p:cNvPr>
          <p:cNvSpPr>
            <a:spLocks noGrp="1"/>
          </p:cNvSpPr>
          <p:nvPr>
            <p:ph idx="1"/>
          </p:nvPr>
        </p:nvSpPr>
        <p:spPr>
          <a:xfrm>
            <a:off x="838200" y="2745362"/>
            <a:ext cx="4800600" cy="3552824"/>
          </a:xfrm>
        </p:spPr>
        <p:txBody>
          <a:bodyPr vert="horz" lIns="91440" tIns="45720" rIns="91440" bIns="45720" rtlCol="0" anchor="ctr">
            <a:normAutofit/>
          </a:bodyPr>
          <a:lstStyle/>
          <a:p>
            <a:r>
              <a:rPr lang="en-US" sz="1800">
                <a:solidFill>
                  <a:schemeClr val="tx1"/>
                </a:solidFill>
              </a:rPr>
              <a:t>Instead of storing data in tables like relational databases, noSQL databases will store databases in documents, graphs, wide columns, etc.</a:t>
            </a:r>
          </a:p>
          <a:p>
            <a:r>
              <a:rPr lang="en-US" sz="1800" dirty="0">
                <a:solidFill>
                  <a:schemeClr val="tx1"/>
                </a:solidFill>
              </a:rPr>
              <a:t>Avoids joins, does not create links in data</a:t>
            </a:r>
          </a:p>
          <a:p>
            <a:r>
              <a:rPr lang="en-US" sz="1800" dirty="0">
                <a:solidFill>
                  <a:schemeClr val="tx1"/>
                </a:solidFill>
              </a:rPr>
              <a:t>Good for big data and real time web apps</a:t>
            </a:r>
          </a:p>
          <a:p>
            <a:pPr marL="0" indent="0">
              <a:buNone/>
            </a:pPr>
            <a:endParaRPr lang="en-US" sz="1800">
              <a:solidFill>
                <a:schemeClr val="tx1"/>
              </a:solidFill>
            </a:endParaRPr>
          </a:p>
        </p:txBody>
      </p:sp>
      <p:pic>
        <p:nvPicPr>
          <p:cNvPr id="4" name="Picture 4" descr="Chart&#10;&#10;Description automatically generated">
            <a:extLst>
              <a:ext uri="{FF2B5EF4-FFF2-40B4-BE49-F238E27FC236}">
                <a16:creationId xmlns:a16="http://schemas.microsoft.com/office/drawing/2014/main" id="{B15E62DF-9C48-187E-7431-C9F7B9287C56}"/>
              </a:ext>
            </a:extLst>
          </p:cNvPr>
          <p:cNvPicPr>
            <a:picLocks noChangeAspect="1"/>
          </p:cNvPicPr>
          <p:nvPr/>
        </p:nvPicPr>
        <p:blipFill>
          <a:blip r:embed="rId3"/>
          <a:stretch>
            <a:fillRect/>
          </a:stretch>
        </p:blipFill>
        <p:spPr>
          <a:xfrm>
            <a:off x="5996628" y="3041544"/>
            <a:ext cx="5585772" cy="2960459"/>
          </a:xfrm>
          <a:prstGeom prst="rect">
            <a:avLst/>
          </a:prstGeom>
        </p:spPr>
      </p:pic>
    </p:spTree>
    <p:extLst>
      <p:ext uri="{BB962C8B-B14F-4D97-AF65-F5344CB8AC3E}">
        <p14:creationId xmlns:p14="http://schemas.microsoft.com/office/powerpoint/2010/main" val="4145702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2" name="Rectangle 21">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4" name="Rectangle 23">
            <a:extLst>
              <a:ext uri="{FF2B5EF4-FFF2-40B4-BE49-F238E27FC236}">
                <a16:creationId xmlns:a16="http://schemas.microsoft.com/office/drawing/2014/main" id="{3B6A4C79-62F0-4DFD-A156-0F1AB7D26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61" y="0"/>
            <a:ext cx="12191999" cy="6858000"/>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F7FF257-5D01-4829-AD0B-B2D6076B3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B3E91F-E700-36EC-D56A-1BCF918E7DC6}"/>
              </a:ext>
            </a:extLst>
          </p:cNvPr>
          <p:cNvSpPr>
            <a:spLocks noGrp="1"/>
          </p:cNvSpPr>
          <p:nvPr>
            <p:ph type="title"/>
          </p:nvPr>
        </p:nvSpPr>
        <p:spPr>
          <a:xfrm>
            <a:off x="1143000" y="1066800"/>
            <a:ext cx="5410200" cy="1997075"/>
          </a:xfrm>
        </p:spPr>
        <p:txBody>
          <a:bodyPr>
            <a:normAutofit/>
          </a:bodyPr>
          <a:lstStyle/>
          <a:p>
            <a:r>
              <a:rPr lang="en-US" sz="3600">
                <a:solidFill>
                  <a:schemeClr val="tx2"/>
                </a:solidFill>
              </a:rPr>
              <a:t>Object Based</a:t>
            </a:r>
          </a:p>
        </p:txBody>
      </p:sp>
      <p:sp>
        <p:nvSpPr>
          <p:cNvPr id="3" name="Content Placeholder 2">
            <a:extLst>
              <a:ext uri="{FF2B5EF4-FFF2-40B4-BE49-F238E27FC236}">
                <a16:creationId xmlns:a16="http://schemas.microsoft.com/office/drawing/2014/main" id="{B6B249F4-95EB-5331-CA8F-624CE553A003}"/>
              </a:ext>
            </a:extLst>
          </p:cNvPr>
          <p:cNvSpPr>
            <a:spLocks noGrp="1"/>
          </p:cNvSpPr>
          <p:nvPr>
            <p:ph idx="1"/>
          </p:nvPr>
        </p:nvSpPr>
        <p:spPr>
          <a:xfrm>
            <a:off x="1143000" y="3200400"/>
            <a:ext cx="5410200" cy="2590800"/>
          </a:xfrm>
        </p:spPr>
        <p:txBody>
          <a:bodyPr vert="horz" lIns="91440" tIns="45720" rIns="91440" bIns="45720" rtlCol="0">
            <a:normAutofit/>
          </a:bodyPr>
          <a:lstStyle/>
          <a:p>
            <a:r>
              <a:rPr lang="en-US" sz="1800" dirty="0">
                <a:solidFill>
                  <a:schemeClr val="tx2"/>
                </a:solidFill>
              </a:rPr>
              <a:t>Each entity is classified as an object. This allows for easier assortment and organization into other classes, subclasses and tables. </a:t>
            </a:r>
          </a:p>
          <a:p>
            <a:r>
              <a:rPr lang="en-US" sz="1800" dirty="0">
                <a:solidFill>
                  <a:schemeClr val="tx2"/>
                </a:solidFill>
              </a:rPr>
              <a:t>Object Based models focus on how the information is presented and connected.</a:t>
            </a:r>
          </a:p>
          <a:p>
            <a:r>
              <a:rPr lang="en-US" sz="1800" dirty="0">
                <a:solidFill>
                  <a:schemeClr val="tx2"/>
                </a:solidFill>
              </a:rPr>
              <a:t>Visual </a:t>
            </a:r>
          </a:p>
          <a:p>
            <a:endParaRPr lang="en-US" sz="1800">
              <a:solidFill>
                <a:schemeClr val="tx2"/>
              </a:solidFill>
            </a:endParaRPr>
          </a:p>
        </p:txBody>
      </p:sp>
      <p:pic>
        <p:nvPicPr>
          <p:cNvPr id="5" name="Picture 5" descr="Diagram&#10;&#10;Description automatically generated">
            <a:extLst>
              <a:ext uri="{FF2B5EF4-FFF2-40B4-BE49-F238E27FC236}">
                <a16:creationId xmlns:a16="http://schemas.microsoft.com/office/drawing/2014/main" id="{B6945D34-BF1A-A494-17F3-06C58DBF05A8}"/>
              </a:ext>
            </a:extLst>
          </p:cNvPr>
          <p:cNvPicPr>
            <a:picLocks noChangeAspect="1"/>
          </p:cNvPicPr>
          <p:nvPr/>
        </p:nvPicPr>
        <p:blipFill>
          <a:blip r:embed="rId3"/>
          <a:stretch>
            <a:fillRect/>
          </a:stretch>
        </p:blipFill>
        <p:spPr>
          <a:xfrm>
            <a:off x="6550325" y="2131805"/>
            <a:ext cx="4511549" cy="2910690"/>
          </a:xfrm>
          <a:prstGeom prst="rect">
            <a:avLst/>
          </a:prstGeom>
        </p:spPr>
      </p:pic>
    </p:spTree>
    <p:extLst>
      <p:ext uri="{BB962C8B-B14F-4D97-AF65-F5344CB8AC3E}">
        <p14:creationId xmlns:p14="http://schemas.microsoft.com/office/powerpoint/2010/main" val="4086572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B8125F-0FD8-48CD-9F43-73E5494E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0019DD6C-5899-4C07-864B-EB0A7D104A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5" name="Rectangle 14">
            <a:extLst>
              <a:ext uri="{FF2B5EF4-FFF2-40B4-BE49-F238E27FC236}">
                <a16:creationId xmlns:a16="http://schemas.microsoft.com/office/drawing/2014/main" id="{EBDFFBC1-15BD-428E-B8AF-ECF5D1B76D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1"/>
            <a:ext cx="12192000" cy="2217680"/>
          </a:xfrm>
          <a:prstGeom prst="rect">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EBFB3075-0323-4EB0-B1A5-776A0E709C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
            <a:ext cx="12191999" cy="2224386"/>
          </a:xfrm>
          <a:prstGeom prst="rect">
            <a:avLst/>
          </a:prstGeom>
          <a:blipFill dpi="0" rotWithShape="1">
            <a:blip r:embed="rId2">
              <a:alphaModFix amt="20000"/>
              <a:duotone>
                <a:schemeClr val="accent1">
                  <a:shade val="45000"/>
                  <a:satMod val="135000"/>
                </a:schemeClr>
                <a:prstClr val="white"/>
              </a:duotone>
            </a:blip>
            <a:srcRect/>
            <a:tile tx="88900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011B13-17EB-EC26-350B-194D67E71826}"/>
              </a:ext>
            </a:extLst>
          </p:cNvPr>
          <p:cNvSpPr>
            <a:spLocks noGrp="1"/>
          </p:cNvSpPr>
          <p:nvPr>
            <p:ph type="title"/>
          </p:nvPr>
        </p:nvSpPr>
        <p:spPr>
          <a:xfrm>
            <a:off x="838200" y="381000"/>
            <a:ext cx="10003218" cy="1600124"/>
          </a:xfrm>
        </p:spPr>
        <p:txBody>
          <a:bodyPr>
            <a:normAutofit/>
          </a:bodyPr>
          <a:lstStyle/>
          <a:p>
            <a:r>
              <a:rPr lang="en-US" dirty="0"/>
              <a:t>Object Orientated</a:t>
            </a:r>
          </a:p>
        </p:txBody>
      </p:sp>
      <p:sp>
        <p:nvSpPr>
          <p:cNvPr id="8" name="Content Placeholder 7">
            <a:extLst>
              <a:ext uri="{FF2B5EF4-FFF2-40B4-BE49-F238E27FC236}">
                <a16:creationId xmlns:a16="http://schemas.microsoft.com/office/drawing/2014/main" id="{6DF7E584-840B-5DCD-8A35-C367347E5237}"/>
              </a:ext>
            </a:extLst>
          </p:cNvPr>
          <p:cNvSpPr>
            <a:spLocks noGrp="1"/>
          </p:cNvSpPr>
          <p:nvPr>
            <p:ph idx="1"/>
          </p:nvPr>
        </p:nvSpPr>
        <p:spPr>
          <a:xfrm>
            <a:off x="838200" y="2745362"/>
            <a:ext cx="4800600" cy="3552824"/>
          </a:xfrm>
        </p:spPr>
        <p:txBody>
          <a:bodyPr anchor="ctr">
            <a:normAutofit/>
          </a:bodyPr>
          <a:lstStyle/>
          <a:p>
            <a:r>
              <a:rPr lang="en-US" sz="1800" dirty="0">
                <a:solidFill>
                  <a:schemeClr val="tx1"/>
                </a:solidFill>
              </a:rPr>
              <a:t>Shows the data, any methods that can be used with it, connections, etc.</a:t>
            </a:r>
          </a:p>
          <a:p>
            <a:r>
              <a:rPr lang="en-US" sz="1800" dirty="0">
                <a:solidFill>
                  <a:schemeClr val="tx1"/>
                </a:solidFill>
              </a:rPr>
              <a:t>This database structure is based on object orientated programming, each entity is independent and can be maneuvered by links, join, etc.</a:t>
            </a:r>
          </a:p>
          <a:p>
            <a:r>
              <a:rPr lang="en-US" sz="1800" dirty="0">
                <a:solidFill>
                  <a:schemeClr val="tx1"/>
                </a:solidFill>
              </a:rPr>
              <a:t>Most beneficial when showing connections and visualizing data and all information.</a:t>
            </a:r>
          </a:p>
        </p:txBody>
      </p:sp>
      <p:pic>
        <p:nvPicPr>
          <p:cNvPr id="4" name="Picture 4" descr="Diagram, table&#10;&#10;Description automatically generated">
            <a:extLst>
              <a:ext uri="{FF2B5EF4-FFF2-40B4-BE49-F238E27FC236}">
                <a16:creationId xmlns:a16="http://schemas.microsoft.com/office/drawing/2014/main" id="{0A9EC0CE-D11B-36AF-78D9-C92EBB9811CE}"/>
              </a:ext>
            </a:extLst>
          </p:cNvPr>
          <p:cNvPicPr>
            <a:picLocks noChangeAspect="1"/>
          </p:cNvPicPr>
          <p:nvPr/>
        </p:nvPicPr>
        <p:blipFill>
          <a:blip r:embed="rId3"/>
          <a:stretch>
            <a:fillRect/>
          </a:stretch>
        </p:blipFill>
        <p:spPr>
          <a:xfrm>
            <a:off x="6347711" y="2745362"/>
            <a:ext cx="4883606" cy="3552824"/>
          </a:xfrm>
          <a:prstGeom prst="rect">
            <a:avLst/>
          </a:prstGeom>
        </p:spPr>
      </p:pic>
    </p:spTree>
    <p:extLst>
      <p:ext uri="{BB962C8B-B14F-4D97-AF65-F5344CB8AC3E}">
        <p14:creationId xmlns:p14="http://schemas.microsoft.com/office/powerpoint/2010/main" val="2941074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780DB-F555-58F3-412B-FF13A3DAA4E2}"/>
              </a:ext>
            </a:extLst>
          </p:cNvPr>
          <p:cNvSpPr>
            <a:spLocks noGrp="1"/>
          </p:cNvSpPr>
          <p:nvPr>
            <p:ph type="title"/>
          </p:nvPr>
        </p:nvSpPr>
        <p:spPr/>
        <p:txBody>
          <a:bodyPr/>
          <a:lstStyle/>
          <a:p>
            <a:r>
              <a:rPr lang="en-US" dirty="0"/>
              <a:t>Distributed</a:t>
            </a:r>
          </a:p>
        </p:txBody>
      </p:sp>
      <p:sp>
        <p:nvSpPr>
          <p:cNvPr id="3" name="Content Placeholder 2">
            <a:extLst>
              <a:ext uri="{FF2B5EF4-FFF2-40B4-BE49-F238E27FC236}">
                <a16:creationId xmlns:a16="http://schemas.microsoft.com/office/drawing/2014/main" id="{6EC42475-16AC-9780-EA39-9407C70F5738}"/>
              </a:ext>
            </a:extLst>
          </p:cNvPr>
          <p:cNvSpPr>
            <a:spLocks noGrp="1"/>
          </p:cNvSpPr>
          <p:nvPr>
            <p:ph idx="1"/>
          </p:nvPr>
        </p:nvSpPr>
        <p:spPr/>
        <p:txBody>
          <a:bodyPr vert="horz" lIns="91440" tIns="45720" rIns="91440" bIns="45720" rtlCol="0" anchor="t">
            <a:normAutofit/>
          </a:bodyPr>
          <a:lstStyle/>
          <a:p>
            <a:r>
              <a:rPr lang="en-US" dirty="0"/>
              <a:t>Distributed databases allow data to be distributed amongst multiple computers and/or servers.</a:t>
            </a:r>
          </a:p>
          <a:p>
            <a:r>
              <a:rPr lang="en-US" dirty="0"/>
              <a:t>MongoDB and Hadoop handle large amounts of data that can then be used to store and retrieve entities from large databases (MongoDB) then processed (Hadoop)</a:t>
            </a:r>
          </a:p>
          <a:p>
            <a:r>
              <a:rPr lang="en-US" dirty="0"/>
              <a:t>Would ideally be used if multiple users would need access to data across different locations as well as if there was large amounts of data to be accounted for. </a:t>
            </a:r>
          </a:p>
        </p:txBody>
      </p:sp>
    </p:spTree>
    <p:extLst>
      <p:ext uri="{BB962C8B-B14F-4D97-AF65-F5344CB8AC3E}">
        <p14:creationId xmlns:p14="http://schemas.microsoft.com/office/powerpoint/2010/main" val="1579705942"/>
      </p:ext>
    </p:extLst>
  </p:cSld>
  <p:clrMapOvr>
    <a:masterClrMapping/>
  </p:clrMapOvr>
</p:sld>
</file>

<file path=ppt/theme/theme1.xml><?xml version="1.0" encoding="utf-8"?>
<a:theme xmlns:a="http://schemas.openxmlformats.org/drawingml/2006/main" name="BlockprintVTI">
  <a:themeElements>
    <a:clrScheme name="AnalogousFromLightSeedLeftStep">
      <a:dk1>
        <a:srgbClr val="000000"/>
      </a:dk1>
      <a:lt1>
        <a:srgbClr val="FFFFFF"/>
      </a:lt1>
      <a:dk2>
        <a:srgbClr val="24393F"/>
      </a:dk2>
      <a:lt2>
        <a:srgbClr val="E8E8E2"/>
      </a:lt2>
      <a:accent1>
        <a:srgbClr val="89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Custom 56">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printVTI" id="{AA8C8908-6BA4-477C-AEA4-CB6C32A1FE3B}" vid="{36392749-7C1D-4938-93BB-440CD2A1B0AB}"/>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BlockprintVTI</vt:lpstr>
      <vt:lpstr>Database Management and Security </vt:lpstr>
      <vt:lpstr>Introduction</vt:lpstr>
      <vt:lpstr>What is a DBMS?</vt:lpstr>
      <vt:lpstr>Relational Databases</vt:lpstr>
      <vt:lpstr>Hierarchal </vt:lpstr>
      <vt:lpstr>NoSQL Databases</vt:lpstr>
      <vt:lpstr>Object Based</vt:lpstr>
      <vt:lpstr>Object Orientated</vt:lpstr>
      <vt:lpstr>Distributed</vt:lpstr>
      <vt:lpstr>What is Database Security?</vt:lpstr>
      <vt:lpstr>Database Security Concerns </vt:lpstr>
      <vt:lpstr>Database Security Concerns cont. </vt:lpstr>
      <vt:lpstr>Database Security Concerns cont. </vt:lpstr>
      <vt:lpstr>Database Access Controls </vt:lpstr>
      <vt:lpstr>Database Access Controls cont.</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525</cp:revision>
  <dcterms:created xsi:type="dcterms:W3CDTF">2023-03-17T15:47:00Z</dcterms:created>
  <dcterms:modified xsi:type="dcterms:W3CDTF">2023-03-19T06:32:49Z</dcterms:modified>
</cp:coreProperties>
</file>