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1EE339-D50C-6EB4-72B9-F96F30E7CFFA}" v="47" dt="2023-10-01T00:29:41.159"/>
    <p1510:client id="{6F13006A-C319-5E5F-894D-542E9E1AF101}" v="39" dt="2023-10-09T20:15:14.724"/>
    <p1510:client id="{D65E686E-F2C5-0A7C-3E70-BF755B680E6B}" v="293" dt="2023-10-09T19:51:26.6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29904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987220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89707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59345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4871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042946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906812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140885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6232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09404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10/13/2023</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2066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10/13/2023</a:t>
            </a:fld>
            <a:endParaRPr lang="en-US"/>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190304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zscaler.com/resources/security-terms-glossary/what-is-zero-trust" TargetMode="External"/><Relationship Id="rId2" Type="http://schemas.openxmlformats.org/officeDocument/2006/relationships/hyperlink" Target="https://learn.microsoft.com/en-us/security/zero-trust/zero-trust-overview" TargetMode="External"/><Relationship Id="rId1" Type="http://schemas.openxmlformats.org/officeDocument/2006/relationships/slideLayout" Target="../slideLayouts/slideLayout2.xml"/><Relationship Id="rId6" Type="http://schemas.openxmlformats.org/officeDocument/2006/relationships/hyperlink" Target="https://expertinsights.com/insights/the-top-10-zero-trust-security-solutions/" TargetMode="External"/><Relationship Id="rId5" Type="http://schemas.openxmlformats.org/officeDocument/2006/relationships/hyperlink" Target="https://www.sailpoint.com/identity-library/zero-trust-micro-segmentation/" TargetMode="External"/><Relationship Id="rId4" Type="http://schemas.openxmlformats.org/officeDocument/2006/relationships/hyperlink" Target="https://www.nccoe.nist.gov/projects/implementing-zero-trust-architec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D18051F-0BA4-4C80-832C-1845011B9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1ED51E-75C3-1228-BA34-F48C920037A3}"/>
              </a:ext>
            </a:extLst>
          </p:cNvPr>
          <p:cNvPicPr>
            <a:picLocks noChangeAspect="1"/>
          </p:cNvPicPr>
          <p:nvPr/>
        </p:nvPicPr>
        <p:blipFill rotWithShape="1">
          <a:blip r:embed="rId2"/>
          <a:srcRect t="7761" r="-2" b="1814"/>
          <a:stretch/>
        </p:blipFill>
        <p:spPr>
          <a:xfrm>
            <a:off x="-71867" y="115029"/>
            <a:ext cx="12191981" cy="6857990"/>
          </a:xfrm>
          <a:prstGeom prst="rect">
            <a:avLst/>
          </a:prstGeom>
        </p:spPr>
      </p:pic>
      <p:sp>
        <p:nvSpPr>
          <p:cNvPr id="11"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961205" y="-372795"/>
            <a:ext cx="6857999" cy="7603591"/>
          </a:xfrm>
          <a:prstGeom prst="rect">
            <a:avLst/>
          </a:prstGeom>
          <a:gradFill flip="none" rotWithShape="1">
            <a:gsLst>
              <a:gs pos="3000">
                <a:srgbClr val="000000">
                  <a:alpha val="0"/>
                </a:srgbClr>
              </a:gs>
              <a:gs pos="73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43699" y="952500"/>
            <a:ext cx="4854071" cy="3893582"/>
          </a:xfrm>
        </p:spPr>
        <p:txBody>
          <a:bodyPr>
            <a:normAutofit/>
          </a:bodyPr>
          <a:lstStyle/>
          <a:p>
            <a:pPr algn="r"/>
            <a:r>
              <a:rPr lang="en-US">
                <a:solidFill>
                  <a:srgbClr val="FFFFFF"/>
                </a:solidFill>
                <a:ea typeface="Calibri Light"/>
                <a:cs typeface="Calibri Light"/>
              </a:rPr>
              <a:t>Zero Trust</a:t>
            </a:r>
          </a:p>
        </p:txBody>
      </p:sp>
      <p:sp>
        <p:nvSpPr>
          <p:cNvPr id="3" name="Subtitle 2"/>
          <p:cNvSpPr>
            <a:spLocks noGrp="1"/>
          </p:cNvSpPr>
          <p:nvPr>
            <p:ph type="subTitle" idx="1"/>
          </p:nvPr>
        </p:nvSpPr>
        <p:spPr>
          <a:xfrm>
            <a:off x="6743699" y="4846083"/>
            <a:ext cx="4872618" cy="1211818"/>
          </a:xfrm>
        </p:spPr>
        <p:txBody>
          <a:bodyPr anchor="b">
            <a:normAutofit fontScale="85000" lnSpcReduction="10000"/>
          </a:bodyPr>
          <a:lstStyle/>
          <a:p>
            <a:pPr algn="r"/>
            <a:r>
              <a:rPr lang="en-US" dirty="0">
                <a:solidFill>
                  <a:srgbClr val="FFFFFF"/>
                </a:solidFill>
                <a:latin typeface="Times New Roman"/>
                <a:cs typeface="Times New Roman"/>
              </a:rPr>
              <a:t>Genesis Grant</a:t>
            </a:r>
            <a:endParaRPr lang="en-US" dirty="0">
              <a:solidFill>
                <a:srgbClr val="FFFFFF"/>
              </a:solidFill>
              <a:latin typeface="Univers Light"/>
              <a:cs typeface="Times New Roman"/>
            </a:endParaRPr>
          </a:p>
          <a:p>
            <a:pPr algn="r"/>
            <a:r>
              <a:rPr lang="en-US" dirty="0">
                <a:solidFill>
                  <a:srgbClr val="FFFFFF"/>
                </a:solidFill>
                <a:latin typeface="Times New Roman"/>
                <a:cs typeface="Times New Roman"/>
              </a:rPr>
              <a:t>Honors Contract Project</a:t>
            </a:r>
          </a:p>
          <a:p>
            <a:pPr algn="r"/>
            <a:r>
              <a:rPr lang="en-US" dirty="0">
                <a:solidFill>
                  <a:srgbClr val="FFFFFF"/>
                </a:solidFill>
                <a:latin typeface="Times New Roman"/>
                <a:cs typeface="Times New Roman"/>
              </a:rPr>
              <a:t>CTEC 345 </a:t>
            </a:r>
          </a:p>
        </p:txBody>
      </p:sp>
      <p:cxnSp>
        <p:nvCxnSpPr>
          <p:cNvPr id="13"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A4AD-69B5-FE83-E5EF-7AD1EF596B95}"/>
              </a:ext>
            </a:extLst>
          </p:cNvPr>
          <p:cNvSpPr>
            <a:spLocks noGrp="1"/>
          </p:cNvSpPr>
          <p:nvPr>
            <p:ph type="title"/>
          </p:nvPr>
        </p:nvSpPr>
        <p:spPr>
          <a:xfrm>
            <a:off x="548642" y="1599481"/>
            <a:ext cx="4497895" cy="2397918"/>
          </a:xfrm>
        </p:spPr>
        <p:txBody>
          <a:bodyPr>
            <a:noAutofit/>
          </a:bodyPr>
          <a:lstStyle/>
          <a:p>
            <a:r>
              <a:rPr lang="en-US" sz="6000" b="1" dirty="0"/>
              <a:t>What is Zero Trust?</a:t>
            </a:r>
          </a:p>
        </p:txBody>
      </p:sp>
      <p:pic>
        <p:nvPicPr>
          <p:cNvPr id="5" name="Picture Placeholder 4">
            <a:extLst>
              <a:ext uri="{FF2B5EF4-FFF2-40B4-BE49-F238E27FC236}">
                <a16:creationId xmlns:a16="http://schemas.microsoft.com/office/drawing/2014/main" id="{852B0169-DA02-4E97-2E63-399E4E5A78BE}"/>
              </a:ext>
            </a:extLst>
          </p:cNvPr>
          <p:cNvPicPr>
            <a:picLocks noGrp="1" noChangeAspect="1"/>
          </p:cNvPicPr>
          <p:nvPr>
            <p:ph type="pic" idx="1"/>
          </p:nvPr>
        </p:nvPicPr>
        <p:blipFill>
          <a:blip r:embed="rId2"/>
          <a:srcRect l="15251" r="15251"/>
          <a:stretch/>
        </p:blipFill>
        <p:spPr>
          <a:xfrm>
            <a:off x="5263327" y="1658612"/>
            <a:ext cx="6022181" cy="3387477"/>
          </a:xfrm>
        </p:spPr>
      </p:pic>
      <p:sp>
        <p:nvSpPr>
          <p:cNvPr id="4" name="Text Placeholder 3">
            <a:extLst>
              <a:ext uri="{FF2B5EF4-FFF2-40B4-BE49-F238E27FC236}">
                <a16:creationId xmlns:a16="http://schemas.microsoft.com/office/drawing/2014/main" id="{CAF1627D-43DA-FD83-B0DA-228FBF13D7C9}"/>
              </a:ext>
            </a:extLst>
          </p:cNvPr>
          <p:cNvSpPr>
            <a:spLocks noGrp="1"/>
          </p:cNvSpPr>
          <p:nvPr>
            <p:ph type="body" sz="half" idx="2"/>
          </p:nvPr>
        </p:nvSpPr>
        <p:spPr/>
        <p:txBody>
          <a:bodyPr vert="horz" lIns="91440" tIns="45720" rIns="91440" bIns="45720" rtlCol="0" anchor="t">
            <a:normAutofit lnSpcReduction="10000"/>
          </a:bodyPr>
          <a:lstStyle/>
          <a:p>
            <a:r>
              <a:rPr lang="en-US" dirty="0">
                <a:latin typeface="Times New Roman" panose="02020603050405020304" pitchFamily="18" charset="0"/>
                <a:cs typeface="Times New Roman" panose="02020603050405020304" pitchFamily="18" charset="0"/>
              </a:rPr>
              <a:t>Zero trust is the strategy that no one in the network is to be trusted or given universal access and the network is always at risk. Users must go through multiple authentication processes, policies, access restrictions, etc. in order to mitigate any possible vulnerabilities.</a:t>
            </a:r>
          </a:p>
          <a:p>
            <a:r>
              <a:rPr lang="en-US" dirty="0">
                <a:latin typeface="Times New Roman" panose="02020603050405020304" pitchFamily="18" charset="0"/>
                <a:cs typeface="Times New Roman" panose="02020603050405020304" pitchFamily="18" charset="0"/>
              </a:rPr>
              <a:t>In this concept, trust is treated as a vulnerability.  </a:t>
            </a:r>
          </a:p>
        </p:txBody>
      </p:sp>
    </p:spTree>
    <p:extLst>
      <p:ext uri="{BB962C8B-B14F-4D97-AF65-F5344CB8AC3E}">
        <p14:creationId xmlns:p14="http://schemas.microsoft.com/office/powerpoint/2010/main" val="123676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6E92-5888-4178-47BA-2FED6597FC61}"/>
              </a:ext>
            </a:extLst>
          </p:cNvPr>
          <p:cNvSpPr>
            <a:spLocks noGrp="1"/>
          </p:cNvSpPr>
          <p:nvPr>
            <p:ph type="title"/>
          </p:nvPr>
        </p:nvSpPr>
        <p:spPr>
          <a:xfrm>
            <a:off x="548640" y="952500"/>
            <a:ext cx="6995160" cy="1142307"/>
          </a:xfrm>
        </p:spPr>
        <p:txBody>
          <a:bodyPr>
            <a:normAutofit/>
          </a:bodyPr>
          <a:lstStyle/>
          <a:p>
            <a:r>
              <a:rPr lang="en-US"/>
              <a:t>Zero Trust Architecture</a:t>
            </a:r>
            <a:endParaRPr lang="en-US" dirty="0"/>
          </a:p>
        </p:txBody>
      </p:sp>
      <p:pic>
        <p:nvPicPr>
          <p:cNvPr id="5" name="Content Placeholder 4" descr="A diagram of a security system&#10;&#10;Description automatically generated">
            <a:extLst>
              <a:ext uri="{FF2B5EF4-FFF2-40B4-BE49-F238E27FC236}">
                <a16:creationId xmlns:a16="http://schemas.microsoft.com/office/drawing/2014/main" id="{10BC8BEA-8B61-1F27-542D-F458F2E6C8DE}"/>
              </a:ext>
            </a:extLst>
          </p:cNvPr>
          <p:cNvPicPr>
            <a:picLocks noGrp="1" noChangeAspect="1"/>
          </p:cNvPicPr>
          <p:nvPr>
            <p:ph sz="half" idx="4294967295"/>
          </p:nvPr>
        </p:nvPicPr>
        <p:blipFill>
          <a:blip r:embed="rId2"/>
          <a:stretch>
            <a:fillRect/>
          </a:stretch>
        </p:blipFill>
        <p:spPr>
          <a:xfrm>
            <a:off x="647700" y="2234646"/>
            <a:ext cx="6796896" cy="3823254"/>
          </a:xfrm>
          <a:prstGeom prst="rect">
            <a:avLst/>
          </a:prstGeom>
          <a:noFill/>
        </p:spPr>
      </p:pic>
      <p:sp>
        <p:nvSpPr>
          <p:cNvPr id="3" name="Picture Placeholder 2">
            <a:extLst>
              <a:ext uri="{FF2B5EF4-FFF2-40B4-BE49-F238E27FC236}">
                <a16:creationId xmlns:a16="http://schemas.microsoft.com/office/drawing/2014/main" id="{D6720255-D52B-DAB7-035C-34274D00CDB7}"/>
              </a:ext>
            </a:extLst>
          </p:cNvPr>
          <p:cNvSpPr>
            <a:spLocks noGrp="1"/>
          </p:cNvSpPr>
          <p:nvPr>
            <p:ph idx="1"/>
          </p:nvPr>
        </p:nvSpPr>
        <p:spPr>
          <a:xfrm>
            <a:off x="8115300" y="952500"/>
            <a:ext cx="3410233" cy="5105400"/>
          </a:xfrm>
        </p:spPr>
        <p:txBody>
          <a:bodyPr vert="horz" lIns="91440" tIns="45720" rIns="91440" bIns="45720" rtlCol="0">
            <a:normAutofit/>
          </a:bodyPr>
          <a:lstStyle/>
          <a:p>
            <a:pPr marL="457200" indent="-457200">
              <a:lnSpc>
                <a:spcPct val="110000"/>
              </a:lnSpc>
              <a:buAutoNum type="arabicPeriod"/>
            </a:pPr>
            <a:r>
              <a:rPr lang="en-US" sz="1400" dirty="0">
                <a:latin typeface="Times New Roman" panose="02020603050405020304" pitchFamily="18" charset="0"/>
                <a:cs typeface="Times New Roman" panose="02020603050405020304" pitchFamily="18" charset="0"/>
              </a:rPr>
              <a:t>Within the network, identify which structures, data, applications, etc. that the client deems critical and wishes to thoroughly protect (i.e. protect surface/perimeter).</a:t>
            </a:r>
          </a:p>
          <a:p>
            <a:pPr marL="457200" indent="-457200">
              <a:lnSpc>
                <a:spcPct val="110000"/>
              </a:lnSpc>
              <a:buAutoNum type="arabicPeriod"/>
            </a:pPr>
            <a:r>
              <a:rPr lang="en-US" sz="1400" dirty="0">
                <a:latin typeface="Times New Roman" panose="02020603050405020304" pitchFamily="18" charset="0"/>
                <a:cs typeface="Times New Roman" panose="02020603050405020304" pitchFamily="18" charset="0"/>
              </a:rPr>
              <a:t>Analyze traffic within the chosen protect surface including, but not limited to, users within the network, their activity, how they are connected, applications being used, etc.</a:t>
            </a:r>
          </a:p>
          <a:p>
            <a:pPr marL="457200" indent="-457200">
              <a:lnSpc>
                <a:spcPct val="110000"/>
              </a:lnSpc>
              <a:buAutoNum type="arabicPeriod"/>
            </a:pPr>
            <a:r>
              <a:rPr lang="en-US" sz="1400" dirty="0">
                <a:latin typeface="Times New Roman" panose="02020603050405020304" pitchFamily="18" charset="0"/>
                <a:cs typeface="Times New Roman" panose="02020603050405020304" pitchFamily="18" charset="0"/>
              </a:rPr>
              <a:t>Utilize techniques, policies, and layer defenses to protect surface and prevent adversaries from taking advantage of possible vulnerabilities. This will vary dependent upon the nature of each protect surface (business goals or purpose, company size, number of devices, etc.).</a:t>
            </a:r>
          </a:p>
        </p:txBody>
      </p:sp>
      <p:sp>
        <p:nvSpPr>
          <p:cNvPr id="12" name="Date Placeholder 3">
            <a:extLst>
              <a:ext uri="{FF2B5EF4-FFF2-40B4-BE49-F238E27FC236}">
                <a16:creationId xmlns:a16="http://schemas.microsoft.com/office/drawing/2014/main" id="{A60C28C0-EFDC-4047-81BA-16DBA9A9132E}"/>
              </a:ext>
            </a:extLst>
          </p:cNvPr>
          <p:cNvSpPr>
            <a:spLocks noGrp="1"/>
          </p:cNvSpPr>
          <p:nvPr>
            <p:ph type="dt" sz="half" idx="10"/>
          </p:nvPr>
        </p:nvSpPr>
        <p:spPr>
          <a:xfrm>
            <a:off x="588729" y="6449535"/>
            <a:ext cx="2983095" cy="308453"/>
          </a:xfrm>
        </p:spPr>
        <p:txBody>
          <a:bodyPr/>
          <a:lstStyle/>
          <a:p>
            <a:pPr>
              <a:spcAft>
                <a:spcPts val="600"/>
              </a:spcAft>
            </a:pPr>
            <a:fld id="{966F84F2-8A04-4430-BDD5-201029A017D9}" type="datetime1">
              <a:rPr lang="en-US" smtClean="0"/>
              <a:pPr>
                <a:spcAft>
                  <a:spcPts val="600"/>
                </a:spcAft>
              </a:pPr>
              <a:t>10/13/2023</a:t>
            </a:fld>
            <a:endParaRPr lang="en-US"/>
          </a:p>
        </p:txBody>
      </p:sp>
      <p:sp>
        <p:nvSpPr>
          <p:cNvPr id="14" name="Slide Number Placeholder 5">
            <a:extLst>
              <a:ext uri="{FF2B5EF4-FFF2-40B4-BE49-F238E27FC236}">
                <a16:creationId xmlns:a16="http://schemas.microsoft.com/office/drawing/2014/main" id="{6D4D1CD5-79A4-491C-85F0-0EE21E8849CB}"/>
              </a:ext>
            </a:extLst>
          </p:cNvPr>
          <p:cNvSpPr>
            <a:spLocks noGrp="1"/>
          </p:cNvSpPr>
          <p:nvPr>
            <p:ph type="sldNum" sz="quarter" idx="12"/>
          </p:nvPr>
        </p:nvSpPr>
        <p:spPr>
          <a:xfrm>
            <a:off x="10710710" y="6449535"/>
            <a:ext cx="932279" cy="308453"/>
          </a:xfrm>
        </p:spPr>
        <p:txBody>
          <a:bodyPr/>
          <a:lstStyle/>
          <a:p>
            <a:pPr>
              <a:spcAft>
                <a:spcPts val="600"/>
              </a:spcAft>
            </a:pPr>
            <a:fld id="{3FAE4C1A-77DB-4702-BC27-716D25204027}" type="slidenum">
              <a:rPr lang="en-US" smtClean="0"/>
              <a:pPr>
                <a:spcAft>
                  <a:spcPts val="600"/>
                </a:spcAft>
              </a:pPr>
              <a:t>3</a:t>
            </a:fld>
            <a:endParaRPr lang="en-US"/>
          </a:p>
        </p:txBody>
      </p:sp>
    </p:spTree>
    <p:extLst>
      <p:ext uri="{BB962C8B-B14F-4D97-AF65-F5344CB8AC3E}">
        <p14:creationId xmlns:p14="http://schemas.microsoft.com/office/powerpoint/2010/main" val="3858043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DD6B-F877-52F1-3025-8035883B7190}"/>
              </a:ext>
            </a:extLst>
          </p:cNvPr>
          <p:cNvSpPr>
            <a:spLocks noGrp="1"/>
          </p:cNvSpPr>
          <p:nvPr>
            <p:ph type="title"/>
          </p:nvPr>
        </p:nvSpPr>
        <p:spPr/>
        <p:txBody>
          <a:bodyPr/>
          <a:lstStyle/>
          <a:p>
            <a:r>
              <a:rPr lang="en-US" dirty="0"/>
              <a:t>Zero Trust Background </a:t>
            </a:r>
          </a:p>
        </p:txBody>
      </p:sp>
      <p:sp>
        <p:nvSpPr>
          <p:cNvPr id="3" name="Content Placeholder 2">
            <a:extLst>
              <a:ext uri="{FF2B5EF4-FFF2-40B4-BE49-F238E27FC236}">
                <a16:creationId xmlns:a16="http://schemas.microsoft.com/office/drawing/2014/main" id="{8CA115E8-13F0-164C-B03C-4BF914861A4B}"/>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Traditional networks implemented idea of default trust, where once in the network you are given access to the full network. Modern technology has advanced to remote work, adversaries easily gaining access to corporate networks, advancements in the cloud, etc., thus proving a need for more security control within networks.</a:t>
            </a:r>
          </a:p>
          <a:p>
            <a:r>
              <a:rPr lang="en-US" dirty="0">
                <a:latin typeface="Times New Roman" panose="02020603050405020304" pitchFamily="18" charset="0"/>
                <a:cs typeface="Times New Roman" panose="02020603050405020304" pitchFamily="18" charset="0"/>
              </a:rPr>
              <a:t>Zero trust automatically assumes that all users must be authenticated, even after verified the user is given limited access and privileges.</a:t>
            </a:r>
          </a:p>
          <a:p>
            <a:r>
              <a:rPr lang="en-US" dirty="0">
                <a:latin typeface="Times New Roman" panose="02020603050405020304" pitchFamily="18" charset="0"/>
                <a:cs typeface="Times New Roman" panose="02020603050405020304" pitchFamily="18" charset="0"/>
              </a:rPr>
              <a:t>“Never trust, always verify”</a:t>
            </a:r>
          </a:p>
          <a:p>
            <a:r>
              <a:rPr lang="en-US" dirty="0">
                <a:latin typeface="Times New Roman" panose="02020603050405020304" pitchFamily="18" charset="0"/>
                <a:cs typeface="Times New Roman" panose="02020603050405020304" pitchFamily="18" charset="0"/>
              </a:rPr>
              <a:t>Enforces access based on context; if user changes location, level of data being accessed, permissions requesting to be accessed, etc.</a:t>
            </a:r>
          </a:p>
          <a:p>
            <a:r>
              <a:rPr lang="en-US" dirty="0">
                <a:latin typeface="Times New Roman" panose="02020603050405020304" pitchFamily="18" charset="0"/>
                <a:cs typeface="Times New Roman" panose="02020603050405020304" pitchFamily="18" charset="0"/>
              </a:rPr>
              <a:t>Micro segmentation: separating one large network into multiple different subnetworks/zones based on level of secure access.</a:t>
            </a:r>
          </a:p>
          <a:p>
            <a:pPr lvl="1"/>
            <a:r>
              <a:rPr lang="en-US" dirty="0">
                <a:latin typeface="Times New Roman" panose="02020603050405020304" pitchFamily="18" charset="0"/>
                <a:cs typeface="Times New Roman" panose="02020603050405020304" pitchFamily="18" charset="0"/>
              </a:rPr>
              <a:t>To move throughout zones, reauthentication required and security policies based on zone enforced.</a:t>
            </a:r>
          </a:p>
          <a:p>
            <a:pPr lvl="1"/>
            <a:r>
              <a:rPr lang="en-US" dirty="0">
                <a:latin typeface="Times New Roman" panose="02020603050405020304" pitchFamily="18" charset="0"/>
                <a:cs typeface="Times New Roman" panose="02020603050405020304" pitchFamily="18" charset="0"/>
              </a:rPr>
              <a:t>Privileges given only to complete necessary duties, users are monitored (network connections, activity, etc.) from very point of access.</a:t>
            </a:r>
          </a:p>
          <a:p>
            <a:pPr lvl="1"/>
            <a:endParaRPr lang="en-US" dirty="0"/>
          </a:p>
        </p:txBody>
      </p:sp>
    </p:spTree>
    <p:extLst>
      <p:ext uri="{BB962C8B-B14F-4D97-AF65-F5344CB8AC3E}">
        <p14:creationId xmlns:p14="http://schemas.microsoft.com/office/powerpoint/2010/main" val="406241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33C3-8F36-674A-EDE5-354A976FD760}"/>
              </a:ext>
            </a:extLst>
          </p:cNvPr>
          <p:cNvSpPr>
            <a:spLocks noGrp="1"/>
          </p:cNvSpPr>
          <p:nvPr>
            <p:ph type="title"/>
          </p:nvPr>
        </p:nvSpPr>
        <p:spPr/>
        <p:txBody>
          <a:bodyPr/>
          <a:lstStyle/>
          <a:p>
            <a:r>
              <a:rPr lang="en-US" dirty="0"/>
              <a:t>Zero Trust Software</a:t>
            </a:r>
          </a:p>
        </p:txBody>
      </p:sp>
      <p:sp>
        <p:nvSpPr>
          <p:cNvPr id="3" name="Content Placeholder 2">
            <a:extLst>
              <a:ext uri="{FF2B5EF4-FFF2-40B4-BE49-F238E27FC236}">
                <a16:creationId xmlns:a16="http://schemas.microsoft.com/office/drawing/2014/main" id="{583B4892-557A-9127-502E-BE87A21FE5B1}"/>
              </a:ext>
            </a:extLst>
          </p:cNvPr>
          <p:cNvSpPr>
            <a:spLocks noGrp="1"/>
          </p:cNvSpPr>
          <p:nvPr>
            <p:ph idx="1"/>
          </p:nvPr>
        </p:nvSpPr>
        <p:spPr/>
        <p:txBody>
          <a:bodyPr>
            <a:normAutofit fontScale="77500" lnSpcReduction="20000"/>
          </a:bodyPr>
          <a:lstStyle/>
          <a:p>
            <a:r>
              <a:rPr lang="en-US" dirty="0"/>
              <a:t>Zscaler Zero Trust Network Access (ZTNA): Used as a network gateway, in order for users to have access to network capabilities and applications they first must undergo multifactor authentication. Allows for secure remote access, companies are able to see network traffic, and enforces policies based on user roles, context, etc. </a:t>
            </a:r>
          </a:p>
          <a:p>
            <a:r>
              <a:rPr lang="en-US" dirty="0"/>
              <a:t>Microsoft </a:t>
            </a:r>
            <a:r>
              <a:rPr lang="en-US" dirty="0" err="1"/>
              <a:t>Bitlocker</a:t>
            </a:r>
            <a:r>
              <a:rPr lang="en-US" dirty="0"/>
              <a:t>: Encryption tool used to mitigate potential theft of data within a system. </a:t>
            </a:r>
            <a:r>
              <a:rPr lang="en-US" dirty="0" err="1"/>
              <a:t>Bitlocker</a:t>
            </a:r>
            <a:r>
              <a:rPr lang="en-US" dirty="0"/>
              <a:t> can be unlocked through a unique key only known to administrator. </a:t>
            </a:r>
          </a:p>
          <a:p>
            <a:r>
              <a:rPr lang="en-US" dirty="0"/>
              <a:t>Google Authenticator: A multi-factor authentication tool utilized to add another layer of protection. The application will randomly come up with a unique code that will be used with your personal password to authenticate users. </a:t>
            </a:r>
          </a:p>
          <a:p>
            <a:r>
              <a:rPr lang="en-US" dirty="0"/>
              <a:t>Imperva Web Application Firewall (WAF): Firewall that is used within a web browser in order to monitor and/or requests and traffic. Imperva is unique as it utilizes machine learning to gather data on patterns within network traffic and mitigate any possible attacks. </a:t>
            </a:r>
          </a:p>
          <a:p>
            <a:r>
              <a:rPr lang="en-US" b="1" dirty="0"/>
              <a:t>**Companies are able to use multiple software in order to stack protection against adversaries. Stacking software can help companies keep track of multiple analytics, if one defense goes down there is another still working to protect the network, as well as different software may be more beneficial dependent on the context and needs of the company.</a:t>
            </a:r>
          </a:p>
          <a:p>
            <a:endParaRPr lang="en-US" dirty="0"/>
          </a:p>
          <a:p>
            <a:endParaRPr lang="en-US" dirty="0"/>
          </a:p>
        </p:txBody>
      </p:sp>
    </p:spTree>
    <p:extLst>
      <p:ext uri="{BB962C8B-B14F-4D97-AF65-F5344CB8AC3E}">
        <p14:creationId xmlns:p14="http://schemas.microsoft.com/office/powerpoint/2010/main" val="268156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14EF-DD29-98E9-5EA4-16A40BD99D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9E0C880-5183-EE55-0A56-CABF1FDDD135}"/>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What is Zero Trust?  | IBM. (n.d.). https://www.ibm.com/topics/zero-trust</a:t>
            </a:r>
          </a:p>
          <a:p>
            <a:r>
              <a:rPr lang="en-US" dirty="0" err="1">
                <a:latin typeface="Times New Roman" panose="02020603050405020304" pitchFamily="18" charset="0"/>
                <a:cs typeface="Times New Roman" panose="02020603050405020304" pitchFamily="18" charset="0"/>
              </a:rPr>
              <a:t>Mjcaparas</a:t>
            </a:r>
            <a:r>
              <a:rPr lang="en-US" dirty="0">
                <a:latin typeface="Times New Roman" panose="02020603050405020304" pitchFamily="18" charset="0"/>
                <a:cs typeface="Times New Roman" panose="02020603050405020304" pitchFamily="18" charset="0"/>
              </a:rPr>
              <a:t>. (2023, June 14). What is Zero Trust? Microsoft Learn. </a:t>
            </a:r>
            <a:r>
              <a:rPr lang="en-US" dirty="0">
                <a:latin typeface="Times New Roman" panose="02020603050405020304" pitchFamily="18" charset="0"/>
                <a:cs typeface="Times New Roman" panose="02020603050405020304" pitchFamily="18" charset="0"/>
                <a:hlinkClick r:id="rId2"/>
              </a:rPr>
              <a:t>https://learn.microsoft.com/en-us/security/zero-trust/zero-trust-overview</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Zscaler. (n.d.). 7 elements of Highly successful Zero Trust architecture | Video - </a:t>
            </a:r>
            <a:r>
              <a:rPr lang="en-US" dirty="0" err="1">
                <a:latin typeface="Times New Roman" panose="02020603050405020304" pitchFamily="18" charset="0"/>
                <a:cs typeface="Times New Roman" panose="02020603050405020304" pitchFamily="18" charset="0"/>
              </a:rPr>
              <a:t>ZScaler</a:t>
            </a:r>
            <a:r>
              <a:rPr lang="en-US" dirty="0">
                <a:latin typeface="Times New Roman" panose="02020603050405020304" pitchFamily="18" charset="0"/>
                <a:cs typeface="Times New Roman" panose="02020603050405020304" pitchFamily="18" charset="0"/>
              </a:rPr>
              <a:t> [Video]. Zscaler. </a:t>
            </a:r>
            <a:r>
              <a:rPr lang="en-US" dirty="0">
                <a:latin typeface="Times New Roman" panose="02020603050405020304" pitchFamily="18" charset="0"/>
                <a:cs typeface="Times New Roman" panose="02020603050405020304" pitchFamily="18" charset="0"/>
                <a:hlinkClick r:id="rId3"/>
              </a:rPr>
              <a:t>https://www.zscaler.com/resources/security-terms-glossary/what-is-zero-trust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Implementing a zero trust architecture | NCCOE. (2023, August 22). </a:t>
            </a:r>
            <a:r>
              <a:rPr lang="en-US" dirty="0" err="1">
                <a:latin typeface="Times New Roman" panose="02020603050405020304" pitchFamily="18" charset="0"/>
                <a:cs typeface="Times New Roman" panose="02020603050405020304" pitchFamily="18" charset="0"/>
              </a:rPr>
              <a:t>NCCoE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https://www.nccoe.nist.gov/projects/implementing-zero-trust-architecture</a:t>
            </a:r>
            <a:endParaRPr lang="en-US" dirty="0">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cs typeface="Times New Roman" panose="02020603050405020304" pitchFamily="18" charset="0"/>
              </a:rPr>
              <a:t>SailPoint Technologies. (n.d.). </a:t>
            </a:r>
            <a:r>
              <a:rPr lang="en-US" sz="1800" i="1" dirty="0">
                <a:effectLst/>
                <a:latin typeface="Times New Roman" panose="02020603050405020304" pitchFamily="18" charset="0"/>
                <a:cs typeface="Times New Roman" panose="02020603050405020304" pitchFamily="18" charset="0"/>
              </a:rPr>
              <a:t>Zero Trust &amp; Micro-Segmentation Explained | SailPoint</a:t>
            </a:r>
            <a:r>
              <a:rPr lang="en-US" sz="1800" dirty="0">
                <a:effectLst/>
                <a:latin typeface="Times New Roman" panose="02020603050405020304" pitchFamily="18" charset="0"/>
                <a:cs typeface="Times New Roman" panose="02020603050405020304" pitchFamily="18" charset="0"/>
              </a:rPr>
              <a:t>. SailPoint. </a:t>
            </a:r>
            <a:r>
              <a:rPr lang="en-US" sz="1800" dirty="0">
                <a:effectLst/>
                <a:latin typeface="Times New Roman" panose="02020603050405020304" pitchFamily="18" charset="0"/>
                <a:cs typeface="Times New Roman" panose="02020603050405020304" pitchFamily="18" charset="0"/>
                <a:hlinkClick r:id="rId5"/>
              </a:rPr>
              <a:t>https://www.sailpoint.com/identity-library/zero-trust-micro-segmentation/</a:t>
            </a:r>
            <a:endParaRPr lang="en-US" sz="1800" dirty="0">
              <a:effectLst/>
              <a:latin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rPr>
              <a:t>Witts, J. (2023). The top 10 Zero trust security solutions. </a:t>
            </a:r>
            <a:r>
              <a:rPr lang="en-US" sz="1800" i="1" dirty="0">
                <a:effectLst/>
                <a:latin typeface="Times New Roman" panose="02020603050405020304" pitchFamily="18" charset="0"/>
              </a:rPr>
              <a:t>Expert Insights</a:t>
            </a:r>
            <a:r>
              <a:rPr lang="en-US" sz="1800" dirty="0">
                <a:effectLst/>
                <a:latin typeface="Times New Roman" panose="02020603050405020304" pitchFamily="18" charset="0"/>
              </a:rPr>
              <a:t>. </a:t>
            </a:r>
            <a:r>
              <a:rPr lang="en-US" sz="1800" dirty="0">
                <a:effectLst/>
                <a:latin typeface="Times New Roman" panose="02020603050405020304" pitchFamily="18" charset="0"/>
                <a:hlinkClick r:id="rId6"/>
              </a:rPr>
              <a:t>https://expertinsights.com/insights/the-top-10-zero-trust-security-solutions/</a:t>
            </a:r>
            <a:endParaRPr lang="en-US" sz="1800" dirty="0">
              <a:effectLst/>
              <a:latin typeface="Times New Roman" panose="02020603050405020304" pitchFamily="18" charset="0"/>
            </a:endParaRPr>
          </a:p>
          <a:p>
            <a:pPr marL="0" indent="0">
              <a:buNone/>
            </a:pPr>
            <a:endParaRPr lang="en-US" sz="1800" dirty="0">
              <a:effectLst/>
              <a:latin typeface="Times New Roman" panose="02020603050405020304" pitchFamily="18" charset="0"/>
            </a:endParaRPr>
          </a:p>
          <a:p>
            <a:endParaRPr lang="en-US" sz="1800" dirty="0">
              <a:effectLst/>
              <a:latin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014043336"/>
      </p:ext>
    </p:extLst>
  </p:cSld>
  <p:clrMapOvr>
    <a:masterClrMapping/>
  </p:clrMapOvr>
</p:sld>
</file>

<file path=ppt/theme/theme1.xml><?xml version="1.0" encoding="utf-8"?>
<a:theme xmlns:a="http://schemas.openxmlformats.org/drawingml/2006/main" name="TribuneVTI">
  <a:themeElements>
    <a:clrScheme name="AnalogousFromDarkSeedRightStep">
      <a:dk1>
        <a:srgbClr val="000000"/>
      </a:dk1>
      <a:lt1>
        <a:srgbClr val="FFFFFF"/>
      </a:lt1>
      <a:dk2>
        <a:srgbClr val="1B2F30"/>
      </a:dk2>
      <a:lt2>
        <a:srgbClr val="F3F0F1"/>
      </a:lt2>
      <a:accent1>
        <a:srgbClr val="46B389"/>
      </a:accent1>
      <a:accent2>
        <a:srgbClr val="3BADB1"/>
      </a:accent2>
      <a:accent3>
        <a:srgbClr val="4D8EC3"/>
      </a:accent3>
      <a:accent4>
        <a:srgbClr val="4150B4"/>
      </a:accent4>
      <a:accent5>
        <a:srgbClr val="6E4DC3"/>
      </a:accent5>
      <a:accent6>
        <a:srgbClr val="8E3BB1"/>
      </a:accent6>
      <a:hlink>
        <a:srgbClr val="859030"/>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emplate>office theme</Template>
  <TotalTime>2275</TotalTime>
  <Words>785</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Amasis MT Pro Medium</vt:lpstr>
      <vt:lpstr>Arial</vt:lpstr>
      <vt:lpstr>Times New Roman</vt:lpstr>
      <vt:lpstr>Univers Light</vt:lpstr>
      <vt:lpstr>TribuneVTI</vt:lpstr>
      <vt:lpstr>Zero Trust</vt:lpstr>
      <vt:lpstr>What is Zero Trust?</vt:lpstr>
      <vt:lpstr>Zero Trust Architecture</vt:lpstr>
      <vt:lpstr>Zero Trust Background </vt:lpstr>
      <vt:lpstr>Zero Trust Software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Genesis Grant</cp:lastModifiedBy>
  <cp:revision>81</cp:revision>
  <dcterms:created xsi:type="dcterms:W3CDTF">2023-09-30T21:45:55Z</dcterms:created>
  <dcterms:modified xsi:type="dcterms:W3CDTF">2023-10-13T05:44:17Z</dcterms:modified>
</cp:coreProperties>
</file>