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298B1-3A92-4EAC-AE2B-9F91D563195E}" v="13" dt="2023-05-10T21:57:01.705"/>
    <p1510:client id="{2CC4C27C-D6D9-44DD-B934-2E796CEFABB2}" v="197" dt="2023-05-22T21:42:42.790"/>
    <p1510:client id="{44D436ED-A90E-37B1-10DA-04E270E4014A}" v="96" dt="2023-05-22T22:10:42.573"/>
    <p1510:client id="{7DA1D972-2243-C1E6-4AA1-FE5F160AFEAF}" v="1" dt="2023-05-15T18:15:17.989"/>
    <p1510:client id="{8823B146-720A-37D4-72E9-5FC670627248}" v="44" dt="2023-05-22T21:11:55.494"/>
    <p1510:client id="{B8ECFBDF-CDA9-77D3-CA5C-2613E43B3517}" v="218" dt="2023-05-22T19:58:30.420"/>
    <p1510:client id="{CAC9C026-A200-478B-8AC1-2CAA325185BC}" v="176" dt="2023-05-22T21:53:56.142"/>
    <p1510:client id="{DD5333C1-0F38-841E-B5AA-54BB7485A0EA}" v="37" dt="2023-05-15T18:57:35.152"/>
    <p1510:client id="{E6E2BAB4-575A-C390-5FDE-9C9AE4A13E52}" v="16" dt="2023-05-22T21:08:44.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pcisco.com/wan-topology-types/" TargetMode="External"/><Relationship Id="rId7" Type="http://schemas.openxmlformats.org/officeDocument/2006/relationships/hyperlink" Target="https://freshpet.com/#/"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study-ccna.com/dhcp-dns/" TargetMode="External"/><Relationship Id="rId5" Type="http://schemas.openxmlformats.org/officeDocument/2006/relationships/hyperlink" Target="https://www.geeksforgeeks.org/types-of-network-topology/" TargetMode="External"/><Relationship Id="rId4" Type="http://schemas.openxmlformats.org/officeDocument/2006/relationships/hyperlink" Target="https://www.youtube.com/watch?v=Ca1jnqwqzg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22" name="Straight Connector 21">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60232" y="3941205"/>
            <a:ext cx="10071536" cy="929750"/>
          </a:xfrm>
        </p:spPr>
        <p:txBody>
          <a:bodyPr anchor="b">
            <a:normAutofit/>
          </a:bodyPr>
          <a:lstStyle/>
          <a:p>
            <a:r>
              <a:rPr lang="en-US" sz="5200" err="1">
                <a:latin typeface="Times New Roman"/>
                <a:cs typeface="Calibri Light"/>
              </a:rPr>
              <a:t>Freshpet</a:t>
            </a:r>
            <a:r>
              <a:rPr lang="en-US" sz="5200">
                <a:latin typeface="Times New Roman"/>
                <a:cs typeface="Calibri Light"/>
              </a:rPr>
              <a:t> Inc. </a:t>
            </a:r>
          </a:p>
        </p:txBody>
      </p:sp>
      <p:sp>
        <p:nvSpPr>
          <p:cNvPr id="3" name="Subtitle 2"/>
          <p:cNvSpPr>
            <a:spLocks noGrp="1"/>
          </p:cNvSpPr>
          <p:nvPr>
            <p:ph type="subTitle" idx="1"/>
          </p:nvPr>
        </p:nvSpPr>
        <p:spPr>
          <a:xfrm>
            <a:off x="1060232" y="4984740"/>
            <a:ext cx="10071536" cy="448377"/>
          </a:xfrm>
        </p:spPr>
        <p:txBody>
          <a:bodyPr anchor="t">
            <a:normAutofit/>
          </a:bodyPr>
          <a:lstStyle/>
          <a:p>
            <a:r>
              <a:rPr lang="en-US" sz="2000">
                <a:latin typeface="Times New Roman"/>
                <a:cs typeface="Calibri"/>
              </a:rPr>
              <a:t>Genesis Grant, Antonio Lindsay, </a:t>
            </a:r>
            <a:r>
              <a:rPr lang="en-US" sz="2000" err="1">
                <a:latin typeface="Times New Roman"/>
                <a:cs typeface="Calibri"/>
              </a:rPr>
              <a:t>Shanysse</a:t>
            </a:r>
            <a:r>
              <a:rPr lang="en-US" sz="2000">
                <a:latin typeface="Times New Roman"/>
                <a:cs typeface="Calibri"/>
              </a:rPr>
              <a:t> Alexander, Lisa Jing</a:t>
            </a:r>
            <a:endParaRPr lang="en-US" sz="2000">
              <a:cs typeface="Calibri"/>
            </a:endParaRPr>
          </a:p>
        </p:txBody>
      </p:sp>
      <p:pic>
        <p:nvPicPr>
          <p:cNvPr id="4" name="Picture 5" descr="A picture containing text, clipart&#10;&#10;Description automatically generated">
            <a:extLst>
              <a:ext uri="{FF2B5EF4-FFF2-40B4-BE49-F238E27FC236}">
                <a16:creationId xmlns:a16="http://schemas.microsoft.com/office/drawing/2014/main" id="{5BD0E285-AD30-3B7A-2F81-2E885E0D4C10}"/>
              </a:ext>
            </a:extLst>
          </p:cNvPr>
          <p:cNvPicPr>
            <a:picLocks noChangeAspect="1"/>
          </p:cNvPicPr>
          <p:nvPr/>
        </p:nvPicPr>
        <p:blipFill>
          <a:blip r:embed="rId2"/>
          <a:stretch>
            <a:fillRect/>
          </a:stretch>
        </p:blipFill>
        <p:spPr>
          <a:xfrm>
            <a:off x="897717" y="1143974"/>
            <a:ext cx="5069590" cy="2053686"/>
          </a:xfrm>
          <a:prstGeom prst="rect">
            <a:avLst/>
          </a:prstGeom>
        </p:spPr>
      </p:pic>
      <p:pic>
        <p:nvPicPr>
          <p:cNvPr id="14" name="Picture 4">
            <a:extLst>
              <a:ext uri="{FF2B5EF4-FFF2-40B4-BE49-F238E27FC236}">
                <a16:creationId xmlns:a16="http://schemas.microsoft.com/office/drawing/2014/main" id="{418A684E-BAE9-ED80-9B4D-D4C6F06B762B}"/>
              </a:ext>
            </a:extLst>
          </p:cNvPr>
          <p:cNvPicPr>
            <a:picLocks noChangeAspect="1"/>
          </p:cNvPicPr>
          <p:nvPr/>
        </p:nvPicPr>
        <p:blipFill rotWithShape="1">
          <a:blip r:embed="rId3"/>
          <a:srcRect r="6250" b="6250"/>
          <a:stretch/>
        </p:blipFill>
        <p:spPr>
          <a:xfrm>
            <a:off x="6228507" y="746068"/>
            <a:ext cx="5065776" cy="2849498"/>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D4BEE-9E51-D158-48CC-DA8EC9797B68}"/>
              </a:ext>
            </a:extLst>
          </p:cNvPr>
          <p:cNvSpPr>
            <a:spLocks noGrp="1"/>
          </p:cNvSpPr>
          <p:nvPr>
            <p:ph type="title"/>
          </p:nvPr>
        </p:nvSpPr>
        <p:spPr>
          <a:xfrm>
            <a:off x="971368" y="371719"/>
            <a:ext cx="6125964" cy="1906863"/>
          </a:xfrm>
        </p:spPr>
        <p:txBody>
          <a:bodyPr anchor="b">
            <a:normAutofit/>
          </a:bodyPr>
          <a:lstStyle/>
          <a:p>
            <a:r>
              <a:rPr lang="en-US">
                <a:latin typeface="Times New Roman"/>
                <a:ea typeface="Calibri Light"/>
                <a:cs typeface="Calibri Light"/>
              </a:rPr>
              <a:t>Layer 1- Physical</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819FC3CD-6923-61C9-1B96-59EEB3A27AFA}"/>
              </a:ext>
            </a:extLst>
          </p:cNvPr>
          <p:cNvSpPr>
            <a:spLocks noGrp="1"/>
          </p:cNvSpPr>
          <p:nvPr>
            <p:ph idx="1"/>
          </p:nvPr>
        </p:nvSpPr>
        <p:spPr>
          <a:xfrm>
            <a:off x="971368" y="2711395"/>
            <a:ext cx="4114801" cy="3465568"/>
          </a:xfrm>
        </p:spPr>
        <p:txBody>
          <a:bodyPr vert="horz" lIns="91440" tIns="45720" rIns="91440" bIns="45720" rtlCol="0" anchor="t">
            <a:normAutofit/>
          </a:bodyPr>
          <a:lstStyle/>
          <a:p>
            <a:r>
              <a:rPr lang="en-US" sz="2000">
                <a:latin typeface="Times New Roman"/>
                <a:ea typeface="Calibri"/>
                <a:cs typeface="Calibri"/>
              </a:rPr>
              <a:t>Switch to Router (Gigabit Ethernet cable)</a:t>
            </a:r>
          </a:p>
          <a:p>
            <a:r>
              <a:rPr lang="en-US" sz="2000">
                <a:latin typeface="Times New Roman"/>
                <a:ea typeface="Calibri"/>
                <a:cs typeface="Calibri"/>
              </a:rPr>
              <a:t>Switch to Device (Fast Ethernet cable)</a:t>
            </a:r>
          </a:p>
          <a:p>
            <a:r>
              <a:rPr lang="en-US" sz="2000">
                <a:latin typeface="Times New Roman"/>
                <a:ea typeface="Calibri"/>
                <a:cs typeface="Calibri"/>
              </a:rPr>
              <a:t>Router to Server (Gigabit Ethernet cable)</a:t>
            </a:r>
          </a:p>
          <a:p>
            <a:r>
              <a:rPr lang="en-US" sz="2000">
                <a:latin typeface="Times New Roman"/>
                <a:ea typeface="Calibri"/>
                <a:cs typeface="Calibri"/>
              </a:rPr>
              <a:t>Router to Router (Serial DCE)</a:t>
            </a:r>
          </a:p>
          <a:p>
            <a:r>
              <a:rPr lang="en-US" sz="2000">
                <a:latin typeface="Times New Roman"/>
                <a:ea typeface="Calibri"/>
                <a:cs typeface="Calibri"/>
              </a:rPr>
              <a:t>Switch to Switch (Copper Cross-Over)</a:t>
            </a:r>
          </a:p>
        </p:txBody>
      </p:sp>
      <p:pic>
        <p:nvPicPr>
          <p:cNvPr id="7" name="Picture 7" descr="A picture containing connector&#10;&#10;Description automatically generated">
            <a:extLst>
              <a:ext uri="{FF2B5EF4-FFF2-40B4-BE49-F238E27FC236}">
                <a16:creationId xmlns:a16="http://schemas.microsoft.com/office/drawing/2014/main" id="{AE57AF56-DCAB-2FAA-175B-D4360BD4A183}"/>
              </a:ext>
            </a:extLst>
          </p:cNvPr>
          <p:cNvPicPr>
            <a:picLocks noChangeAspect="1"/>
          </p:cNvPicPr>
          <p:nvPr/>
        </p:nvPicPr>
        <p:blipFill rotWithShape="1">
          <a:blip r:embed="rId2"/>
          <a:srcRect t="15245" r="2" b="2"/>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4" name="Picture 4" descr="Diagram&#10;&#10;Description automatically generated">
            <a:extLst>
              <a:ext uri="{FF2B5EF4-FFF2-40B4-BE49-F238E27FC236}">
                <a16:creationId xmlns:a16="http://schemas.microsoft.com/office/drawing/2014/main" id="{8D557FC2-231A-F113-0599-74614E97C4FE}"/>
              </a:ext>
            </a:extLst>
          </p:cNvPr>
          <p:cNvPicPr>
            <a:picLocks noChangeAspect="1"/>
          </p:cNvPicPr>
          <p:nvPr/>
        </p:nvPicPr>
        <p:blipFill rotWithShape="1">
          <a:blip r:embed="rId3"/>
          <a:srcRect t="9912" r="-4" b="8182"/>
          <a:stretch/>
        </p:blipFill>
        <p:spPr>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6" name="Picture 6" descr="A picture containing indoor, connector&#10;&#10;Description automatically generated">
            <a:extLst>
              <a:ext uri="{FF2B5EF4-FFF2-40B4-BE49-F238E27FC236}">
                <a16:creationId xmlns:a16="http://schemas.microsoft.com/office/drawing/2014/main" id="{8FBCE4A8-C2EC-3FE3-83BE-B5F92171B4F8}"/>
              </a:ext>
            </a:extLst>
          </p:cNvPr>
          <p:cNvPicPr>
            <a:picLocks noChangeAspect="1"/>
          </p:cNvPicPr>
          <p:nvPr/>
        </p:nvPicPr>
        <p:blipFill rotWithShape="1">
          <a:blip r:embed="rId4"/>
          <a:srcRect t="16969" r="3" b="3"/>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321444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33B89E-D558-D7B2-E4DE-4BD41100AC7B}"/>
              </a:ext>
            </a:extLst>
          </p:cNvPr>
          <p:cNvSpPr>
            <a:spLocks noGrp="1"/>
          </p:cNvSpPr>
          <p:nvPr>
            <p:ph type="title"/>
          </p:nvPr>
        </p:nvSpPr>
        <p:spPr>
          <a:xfrm>
            <a:off x="838201" y="643467"/>
            <a:ext cx="3888526" cy="1800526"/>
          </a:xfrm>
        </p:spPr>
        <p:txBody>
          <a:bodyPr>
            <a:normAutofit/>
          </a:bodyPr>
          <a:lstStyle/>
          <a:p>
            <a:r>
              <a:rPr lang="en-US">
                <a:latin typeface="Times New Roman"/>
                <a:cs typeface="Times New Roman"/>
              </a:rPr>
              <a:t>Layer 2 – Data Link</a:t>
            </a:r>
            <a:endParaRPr lang="en-US"/>
          </a:p>
        </p:txBody>
      </p:sp>
      <p:sp>
        <p:nvSpPr>
          <p:cNvPr id="8" name="Content Placeholder 7">
            <a:extLst>
              <a:ext uri="{FF2B5EF4-FFF2-40B4-BE49-F238E27FC236}">
                <a16:creationId xmlns:a16="http://schemas.microsoft.com/office/drawing/2014/main" id="{C5580118-94B4-9F42-61CB-E3AF9A312533}"/>
              </a:ext>
            </a:extLst>
          </p:cNvPr>
          <p:cNvSpPr>
            <a:spLocks noGrp="1"/>
          </p:cNvSpPr>
          <p:nvPr>
            <p:ph idx="1"/>
          </p:nvPr>
        </p:nvSpPr>
        <p:spPr>
          <a:xfrm>
            <a:off x="838201" y="2623381"/>
            <a:ext cx="3888528" cy="3553581"/>
          </a:xfrm>
        </p:spPr>
        <p:txBody>
          <a:bodyPr vert="horz" lIns="91440" tIns="45720" rIns="91440" bIns="45720" rtlCol="0" anchor="t">
            <a:normAutofit/>
          </a:bodyPr>
          <a:lstStyle/>
          <a:p>
            <a:r>
              <a:rPr lang="en-US" sz="2000">
                <a:cs typeface="Calibri"/>
              </a:rPr>
              <a:t>Devices connected through the different cables</a:t>
            </a:r>
          </a:p>
          <a:p>
            <a:r>
              <a:rPr lang="en-US" sz="2000">
                <a:cs typeface="Calibri"/>
              </a:rPr>
              <a:t>This layer ensures that the devices are communicated properly. </a:t>
            </a:r>
          </a:p>
          <a:p>
            <a:endParaRPr lang="en-US" sz="2000">
              <a:cs typeface="Calibri"/>
            </a:endParaRPr>
          </a:p>
          <a:p>
            <a:endParaRPr lang="en-US" sz="2000">
              <a:cs typeface="Calibri"/>
            </a:endParaRPr>
          </a:p>
          <a:p>
            <a:endParaRPr lang="en-US" sz="2000">
              <a:cs typeface="Calibri"/>
            </a:endParaRPr>
          </a:p>
        </p:txBody>
      </p:sp>
      <p:pic>
        <p:nvPicPr>
          <p:cNvPr id="4" name="Picture 4" descr="Diagram&#10;&#10;Description automatically generated">
            <a:extLst>
              <a:ext uri="{FF2B5EF4-FFF2-40B4-BE49-F238E27FC236}">
                <a16:creationId xmlns:a16="http://schemas.microsoft.com/office/drawing/2014/main" id="{972EF896-CDD2-9C7F-962E-0A44175841C3}"/>
              </a:ext>
            </a:extLst>
          </p:cNvPr>
          <p:cNvPicPr>
            <a:picLocks noChangeAspect="1"/>
          </p:cNvPicPr>
          <p:nvPr/>
        </p:nvPicPr>
        <p:blipFill>
          <a:blip r:embed="rId2"/>
          <a:stretch>
            <a:fillRect/>
          </a:stretch>
        </p:blipFill>
        <p:spPr>
          <a:xfrm>
            <a:off x="7425436" y="643234"/>
            <a:ext cx="3498647" cy="5599876"/>
          </a:xfrm>
          <a:prstGeom prst="rect">
            <a:avLst/>
          </a:prstGeom>
        </p:spPr>
      </p:pic>
    </p:spTree>
    <p:extLst>
      <p:ext uri="{BB962C8B-B14F-4D97-AF65-F5344CB8AC3E}">
        <p14:creationId xmlns:p14="http://schemas.microsoft.com/office/powerpoint/2010/main" val="316127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B89E-D558-D7B2-E4DE-4BD41100AC7B}"/>
              </a:ext>
            </a:extLst>
          </p:cNvPr>
          <p:cNvSpPr>
            <a:spLocks noGrp="1"/>
          </p:cNvSpPr>
          <p:nvPr>
            <p:ph type="title"/>
          </p:nvPr>
        </p:nvSpPr>
        <p:spPr/>
        <p:txBody>
          <a:bodyPr/>
          <a:lstStyle/>
          <a:p>
            <a:r>
              <a:rPr lang="en-US">
                <a:latin typeface="Times New Roman"/>
                <a:cs typeface="Calibri Light"/>
              </a:rPr>
              <a:t>Layer 3 - Network</a:t>
            </a:r>
            <a:endParaRPr lang="en-US">
              <a:cs typeface="Calibri Light"/>
            </a:endParaRPr>
          </a:p>
        </p:txBody>
      </p:sp>
      <p:sp>
        <p:nvSpPr>
          <p:cNvPr id="3" name="Content Placeholder 2">
            <a:extLst>
              <a:ext uri="{FF2B5EF4-FFF2-40B4-BE49-F238E27FC236}">
                <a16:creationId xmlns:a16="http://schemas.microsoft.com/office/drawing/2014/main" id="{4488E69C-3F4A-D119-FD05-5E3F2744A223}"/>
              </a:ext>
            </a:extLst>
          </p:cNvPr>
          <p:cNvSpPr>
            <a:spLocks noGrp="1"/>
          </p:cNvSpPr>
          <p:nvPr>
            <p:ph idx="1"/>
          </p:nvPr>
        </p:nvSpPr>
        <p:spPr/>
        <p:txBody>
          <a:bodyPr vert="horz" lIns="91440" tIns="45720" rIns="91440" bIns="45720" rtlCol="0" anchor="t">
            <a:noAutofit/>
          </a:bodyPr>
          <a:lstStyle/>
          <a:p>
            <a:r>
              <a:rPr lang="en-US">
                <a:ea typeface="+mn-lt"/>
                <a:cs typeface="+mn-lt"/>
              </a:rPr>
              <a:t>The network layer  handles data transfer between different networks. If the two devices are on the same network, then the network layer is unnecessary. The network layer breaks up segments from the transport layer into smaller packets on the sender’s device,  and reassembling these packets on the receiving device. The network layer also finds the best physical path for the data to reach its location</a:t>
            </a:r>
            <a:endParaRPr lang="en-US">
              <a:ea typeface="Calibri"/>
              <a:cs typeface="Calibri"/>
            </a:endParaRPr>
          </a:p>
          <a:p>
            <a:r>
              <a:rPr lang="en-US">
                <a:ea typeface="+mn-lt"/>
                <a:cs typeface="+mn-lt"/>
              </a:rPr>
              <a:t> ICMP the</a:t>
            </a:r>
            <a:r>
              <a:rPr lang="en-US" b="1">
                <a:ea typeface="+mn-lt"/>
                <a:cs typeface="+mn-lt"/>
              </a:rPr>
              <a:t> IGMP</a:t>
            </a:r>
            <a:r>
              <a:rPr lang="en-US">
                <a:ea typeface="+mn-lt"/>
                <a:cs typeface="+mn-lt"/>
              </a:rPr>
              <a:t> and the </a:t>
            </a:r>
            <a:r>
              <a:rPr lang="en-US" b="1">
                <a:ea typeface="+mn-lt"/>
                <a:cs typeface="+mn-lt"/>
              </a:rPr>
              <a:t>IPsec</a:t>
            </a:r>
            <a:r>
              <a:rPr lang="en-US">
                <a:ea typeface="+mn-lt"/>
                <a:cs typeface="+mn-lt"/>
              </a:rPr>
              <a:t> suite.</a:t>
            </a:r>
            <a:endParaRPr lang="en-US"/>
          </a:p>
          <a:p>
            <a:endParaRPr lang="en-US">
              <a:ea typeface="Calibri"/>
              <a:cs typeface="Calibri"/>
            </a:endParaRPr>
          </a:p>
        </p:txBody>
      </p:sp>
    </p:spTree>
    <p:extLst>
      <p:ext uri="{BB962C8B-B14F-4D97-AF65-F5344CB8AC3E}">
        <p14:creationId xmlns:p14="http://schemas.microsoft.com/office/powerpoint/2010/main" val="6165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B7899C-8A94-3AC9-F45E-837174F1B514}"/>
              </a:ext>
            </a:extLst>
          </p:cNvPr>
          <p:cNvSpPr>
            <a:spLocks noGrp="1"/>
          </p:cNvSpPr>
          <p:nvPr>
            <p:ph type="title"/>
          </p:nvPr>
        </p:nvSpPr>
        <p:spPr>
          <a:xfrm>
            <a:off x="589560" y="856180"/>
            <a:ext cx="4560584" cy="1128068"/>
          </a:xfrm>
        </p:spPr>
        <p:txBody>
          <a:bodyPr anchor="ctr">
            <a:normAutofit/>
          </a:bodyPr>
          <a:lstStyle/>
          <a:p>
            <a:r>
              <a:rPr lang="en-US" sz="3700">
                <a:latin typeface="Times New Roman"/>
                <a:cs typeface="Calibri Light"/>
              </a:rPr>
              <a:t>Layer 7 – Application </a:t>
            </a:r>
            <a:endParaRPr lang="en-US" sz="3700">
              <a:cs typeface="Calibri Light"/>
            </a:endParaRPr>
          </a:p>
        </p:txBody>
      </p:sp>
      <p:grpSp>
        <p:nvGrpSpPr>
          <p:cNvPr id="24" name="Group 2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8">
            <a:extLst>
              <a:ext uri="{FF2B5EF4-FFF2-40B4-BE49-F238E27FC236}">
                <a16:creationId xmlns:a16="http://schemas.microsoft.com/office/drawing/2014/main" id="{B48A6A13-5705-BE59-0D07-46A7B5E011F9}"/>
              </a:ext>
            </a:extLst>
          </p:cNvPr>
          <p:cNvSpPr>
            <a:spLocks noGrp="1"/>
          </p:cNvSpPr>
          <p:nvPr>
            <p:ph idx="1"/>
          </p:nvPr>
        </p:nvSpPr>
        <p:spPr>
          <a:xfrm>
            <a:off x="590719" y="2330505"/>
            <a:ext cx="4559425" cy="3979585"/>
          </a:xfrm>
        </p:spPr>
        <p:txBody>
          <a:bodyPr anchor="ctr">
            <a:normAutofit/>
          </a:bodyPr>
          <a:lstStyle/>
          <a:p>
            <a:r>
              <a:rPr lang="en-US" sz="2000">
                <a:latin typeface="Times New Roman"/>
                <a:cs typeface="Calibri"/>
              </a:rPr>
              <a:t>Freshpet.com (HTTP)</a:t>
            </a:r>
            <a:endParaRPr lang="en-US" sz="2000">
              <a:latin typeface="Calibri" panose="020F0502020204030204"/>
              <a:cs typeface="Calibri"/>
            </a:endParaRPr>
          </a:p>
          <a:p>
            <a:r>
              <a:rPr lang="en-US" sz="2000">
                <a:latin typeface="Times New Roman"/>
                <a:cs typeface="Calibri"/>
              </a:rPr>
              <a:t>DHCP &amp; DNS – users/company</a:t>
            </a:r>
          </a:p>
          <a:p>
            <a:r>
              <a:rPr lang="en-US" sz="2000">
                <a:latin typeface="Times New Roman"/>
                <a:cs typeface="Calibri"/>
              </a:rPr>
              <a:t>Email Server</a:t>
            </a:r>
          </a:p>
          <a:p>
            <a:r>
              <a:rPr lang="en-US" sz="2000">
                <a:latin typeface="Times New Roman"/>
                <a:cs typeface="Calibri"/>
              </a:rPr>
              <a:t>Database Servers</a:t>
            </a:r>
          </a:p>
          <a:p>
            <a:endParaRPr lang="en-US" sz="2000">
              <a:latin typeface="Times New Roman"/>
              <a:cs typeface="Calibri"/>
            </a:endParaRPr>
          </a:p>
        </p:txBody>
      </p:sp>
      <p:sp>
        <p:nvSpPr>
          <p:cNvPr id="30" name="Rectangle 2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E642D5B2-D5BB-9783-DA89-E8F5B9A50BF1}"/>
              </a:ext>
            </a:extLst>
          </p:cNvPr>
          <p:cNvPicPr>
            <a:picLocks noChangeAspect="1"/>
          </p:cNvPicPr>
          <p:nvPr/>
        </p:nvPicPr>
        <p:blipFill rotWithShape="1">
          <a:blip r:embed="rId2"/>
          <a:srcRect l="2196" r="3876" b="3"/>
          <a:stretch/>
        </p:blipFill>
        <p:spPr>
          <a:xfrm>
            <a:off x="5977788" y="799352"/>
            <a:ext cx="5425410" cy="5259296"/>
          </a:xfrm>
          <a:prstGeom prst="rect">
            <a:avLst/>
          </a:prstGeom>
        </p:spPr>
      </p:pic>
    </p:spTree>
    <p:extLst>
      <p:ext uri="{BB962C8B-B14F-4D97-AF65-F5344CB8AC3E}">
        <p14:creationId xmlns:p14="http://schemas.microsoft.com/office/powerpoint/2010/main" val="161049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5">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322DD-6358-AFD6-2792-EB784422E8FE}"/>
              </a:ext>
            </a:extLst>
          </p:cNvPr>
          <p:cNvSpPr>
            <a:spLocks noGrp="1"/>
          </p:cNvSpPr>
          <p:nvPr>
            <p:ph type="title"/>
          </p:nvPr>
        </p:nvSpPr>
        <p:spPr>
          <a:xfrm>
            <a:off x="1309862" y="4465674"/>
            <a:ext cx="4786138" cy="1663995"/>
          </a:xfrm>
        </p:spPr>
        <p:txBody>
          <a:bodyPr anchor="t">
            <a:normAutofit/>
          </a:bodyPr>
          <a:lstStyle/>
          <a:p>
            <a:pPr algn="ctr"/>
            <a:r>
              <a:rPr lang="en-US" sz="3200">
                <a:solidFill>
                  <a:schemeClr val="bg1">
                    <a:alpha val="60000"/>
                  </a:schemeClr>
                </a:solidFill>
                <a:latin typeface="Times New Roman"/>
                <a:cs typeface="Calibri Light"/>
              </a:rPr>
              <a:t>References (APA)</a:t>
            </a:r>
            <a:endParaRPr lang="en-US" sz="3200">
              <a:solidFill>
                <a:schemeClr val="bg1">
                  <a:alpha val="60000"/>
                </a:schemeClr>
              </a:solidFill>
              <a:cs typeface="Calibri Light"/>
            </a:endParaRPr>
          </a:p>
        </p:txBody>
      </p:sp>
      <p:pic>
        <p:nvPicPr>
          <p:cNvPr id="5" name="Picture 5" descr="Diagram&#10;&#10;Description automatically generated">
            <a:extLst>
              <a:ext uri="{FF2B5EF4-FFF2-40B4-BE49-F238E27FC236}">
                <a16:creationId xmlns:a16="http://schemas.microsoft.com/office/drawing/2014/main" id="{E4434F4C-46EC-3B96-F01F-141F2482A9C4}"/>
              </a:ext>
            </a:extLst>
          </p:cNvPr>
          <p:cNvPicPr>
            <a:picLocks noChangeAspect="1"/>
          </p:cNvPicPr>
          <p:nvPr/>
        </p:nvPicPr>
        <p:blipFill>
          <a:blip r:embed="rId2"/>
          <a:stretch>
            <a:fillRect/>
          </a:stretch>
        </p:blipFill>
        <p:spPr>
          <a:xfrm>
            <a:off x="153777" y="359209"/>
            <a:ext cx="7326371" cy="4027094"/>
          </a:xfrm>
          <a:prstGeom prst="rect">
            <a:avLst/>
          </a:prstGeom>
        </p:spPr>
      </p:pic>
      <p:sp>
        <p:nvSpPr>
          <p:cNvPr id="48" name="Rectangle 47">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D20AF7-25AB-41BB-4B6E-7F3488B2A7B1}"/>
              </a:ext>
            </a:extLst>
          </p:cNvPr>
          <p:cNvSpPr>
            <a:spLocks noGrp="1"/>
          </p:cNvSpPr>
          <p:nvPr>
            <p:ph idx="1"/>
          </p:nvPr>
        </p:nvSpPr>
        <p:spPr>
          <a:xfrm>
            <a:off x="8238459" y="818707"/>
            <a:ext cx="3131288" cy="5310963"/>
          </a:xfrm>
        </p:spPr>
        <p:txBody>
          <a:bodyPr vert="horz" lIns="91440" tIns="45720" rIns="91440" bIns="45720" rtlCol="0" anchor="ctr">
            <a:normAutofit/>
          </a:bodyPr>
          <a:lstStyle/>
          <a:p>
            <a:r>
              <a:rPr lang="en-US" sz="1400" i="1">
                <a:solidFill>
                  <a:schemeClr val="bg1"/>
                </a:solidFill>
                <a:latin typeface="Times New Roman"/>
                <a:cs typeface="Times New Roman"/>
              </a:rPr>
              <a:t>WAN TOPOLOGY TYPES</a:t>
            </a:r>
            <a:r>
              <a:rPr lang="en-US" sz="1400">
                <a:solidFill>
                  <a:schemeClr val="bg1"/>
                </a:solidFill>
                <a:latin typeface="Times New Roman"/>
                <a:cs typeface="Times New Roman"/>
              </a:rPr>
              <a:t>. (2019, April 24). IPCISCO.com. </a:t>
            </a:r>
            <a:r>
              <a:rPr lang="en-US" sz="1400">
                <a:solidFill>
                  <a:schemeClr val="bg1"/>
                </a:solidFill>
                <a:latin typeface="Times New Roman"/>
                <a:cs typeface="Times New Roman"/>
                <a:hlinkClick r:id="rId3"/>
              </a:rPr>
              <a:t>https://ipcisco.com/wan-topology-types/</a:t>
            </a:r>
            <a:endParaRPr lang="en-US" sz="1400">
              <a:solidFill>
                <a:schemeClr val="bg1"/>
              </a:solidFill>
              <a:latin typeface="Calibri" panose="020F0502020204030204"/>
              <a:cs typeface="Calibri" panose="020F0502020204030204"/>
            </a:endParaRPr>
          </a:p>
          <a:p>
            <a:r>
              <a:rPr lang="en-US" sz="1400">
                <a:solidFill>
                  <a:schemeClr val="bg1"/>
                </a:solidFill>
                <a:latin typeface="Times New Roman"/>
                <a:cs typeface="Times New Roman"/>
              </a:rPr>
              <a:t>IT-Made-Easy. (2021, July 5). </a:t>
            </a:r>
            <a:r>
              <a:rPr lang="en-US" sz="1400" i="1">
                <a:solidFill>
                  <a:schemeClr val="bg1"/>
                </a:solidFill>
                <a:latin typeface="Times New Roman"/>
                <a:cs typeface="Times New Roman"/>
              </a:rPr>
              <a:t>OSI Model animated, What is osi model in networking? 7 OSI layers explained</a:t>
            </a:r>
            <a:r>
              <a:rPr lang="en-US" sz="1400">
                <a:solidFill>
                  <a:schemeClr val="bg1"/>
                </a:solidFill>
                <a:latin typeface="Times New Roman"/>
                <a:cs typeface="Times New Roman"/>
              </a:rPr>
              <a:t> [Video]. YouTube. </a:t>
            </a:r>
            <a:r>
              <a:rPr lang="en-US" sz="1400">
                <a:solidFill>
                  <a:schemeClr val="bg1"/>
                </a:solidFill>
                <a:latin typeface="Times New Roman"/>
                <a:cs typeface="Times New Roman"/>
                <a:hlinkClick r:id="rId4"/>
              </a:rPr>
              <a:t>https://www.youtube.com/watch?v=Ca1jnqwqzg0</a:t>
            </a:r>
            <a:endParaRPr lang="en-US" sz="1400">
              <a:solidFill>
                <a:schemeClr val="bg1"/>
              </a:solidFill>
              <a:latin typeface="Times New Roman"/>
              <a:cs typeface="Times New Roman"/>
            </a:endParaRPr>
          </a:p>
          <a:p>
            <a:r>
              <a:rPr lang="en-US" sz="1400">
                <a:solidFill>
                  <a:schemeClr val="bg1"/>
                </a:solidFill>
                <a:latin typeface="Times New Roman"/>
                <a:cs typeface="Times New Roman"/>
              </a:rPr>
              <a:t>GeeksforGeeks. (2023). Types of Network Topology. </a:t>
            </a:r>
            <a:r>
              <a:rPr lang="en-US" sz="1400" i="1">
                <a:solidFill>
                  <a:schemeClr val="bg1"/>
                </a:solidFill>
                <a:latin typeface="Times New Roman"/>
                <a:cs typeface="Times New Roman"/>
              </a:rPr>
              <a:t>GeeksforGeeks</a:t>
            </a:r>
            <a:r>
              <a:rPr lang="en-US" sz="1400">
                <a:solidFill>
                  <a:schemeClr val="bg1"/>
                </a:solidFill>
                <a:latin typeface="Times New Roman"/>
                <a:cs typeface="Times New Roman"/>
              </a:rPr>
              <a:t>. </a:t>
            </a:r>
            <a:r>
              <a:rPr lang="en-US" sz="1400">
                <a:solidFill>
                  <a:schemeClr val="bg1"/>
                </a:solidFill>
                <a:latin typeface="Times New Roman"/>
                <a:cs typeface="Times New Roman"/>
                <a:hlinkClick r:id="rId5"/>
              </a:rPr>
              <a:t>https://www.geeksforgeeks.org/types-of-network-topology/</a:t>
            </a:r>
            <a:endParaRPr lang="en-US" sz="1400">
              <a:solidFill>
                <a:schemeClr val="bg1"/>
              </a:solidFill>
              <a:latin typeface="Times New Roman"/>
              <a:cs typeface="Times New Roman"/>
            </a:endParaRPr>
          </a:p>
          <a:p>
            <a:r>
              <a:rPr lang="en-US" sz="1400">
                <a:solidFill>
                  <a:schemeClr val="bg1"/>
                </a:solidFill>
                <a:latin typeface="Times New Roman"/>
                <a:cs typeface="Times New Roman"/>
              </a:rPr>
              <a:t>Upravnik. (2022). DHCP &amp; DNS Protocols Explained. Study CCNA. </a:t>
            </a:r>
            <a:r>
              <a:rPr lang="en-US" sz="1400">
                <a:solidFill>
                  <a:schemeClr val="bg1"/>
                </a:solidFill>
                <a:latin typeface="Times New Roman"/>
                <a:cs typeface="Times New Roman"/>
                <a:hlinkClick r:id="rId6"/>
              </a:rPr>
              <a:t>https://study-ccna.com/dhcp-dns/</a:t>
            </a:r>
          </a:p>
          <a:p>
            <a:r>
              <a:rPr lang="en-US" sz="1400" i="1">
                <a:solidFill>
                  <a:schemeClr val="bg1"/>
                </a:solidFill>
                <a:latin typeface="Times New Roman"/>
                <a:cs typeface="Times New Roman"/>
              </a:rPr>
              <a:t>Freshpet Healthy Dog Food and Cat Food, Fresh from the Fridge</a:t>
            </a:r>
            <a:r>
              <a:rPr lang="en-US" sz="1400">
                <a:solidFill>
                  <a:schemeClr val="bg1"/>
                </a:solidFill>
                <a:latin typeface="Times New Roman"/>
                <a:cs typeface="Times New Roman"/>
              </a:rPr>
              <a:t>. (2023, April 13). Freshpet. </a:t>
            </a:r>
            <a:r>
              <a:rPr lang="en-US" sz="1400">
                <a:solidFill>
                  <a:schemeClr val="bg1"/>
                </a:solidFill>
                <a:latin typeface="Times New Roman"/>
                <a:cs typeface="Times New Roman"/>
                <a:hlinkClick r:id="rId7"/>
              </a:rPr>
              <a:t>https://freshpet.com/#/</a:t>
            </a:r>
            <a:endParaRPr lang="en-US" sz="1400">
              <a:solidFill>
                <a:schemeClr val="bg1"/>
              </a:solidFill>
              <a:latin typeface="Times New Roman"/>
              <a:cs typeface="Times New Roman"/>
            </a:endParaRPr>
          </a:p>
          <a:p>
            <a:endParaRPr lang="en-US" sz="1400">
              <a:solidFill>
                <a:schemeClr val="bg1"/>
              </a:solidFill>
              <a:latin typeface="Times New Roman"/>
              <a:cs typeface="Times New Roman"/>
            </a:endParaRPr>
          </a:p>
          <a:p>
            <a:endParaRPr lang="en-US" sz="1400">
              <a:solidFill>
                <a:schemeClr val="bg1"/>
              </a:solidFill>
              <a:latin typeface="Times New Roman"/>
              <a:cs typeface="Times New Roman"/>
            </a:endParaRPr>
          </a:p>
          <a:p>
            <a:endParaRPr lang="en-US" sz="1400">
              <a:solidFill>
                <a:schemeClr val="bg1"/>
              </a:solidFill>
              <a:latin typeface="Times New Roman"/>
              <a:cs typeface="Times New Roman"/>
            </a:endParaRPr>
          </a:p>
          <a:p>
            <a:endParaRPr lang="en-US" sz="1400">
              <a:solidFill>
                <a:schemeClr val="bg1"/>
              </a:solidFill>
              <a:latin typeface="Times New Roman"/>
              <a:cs typeface="Times New Roman"/>
            </a:endParaRPr>
          </a:p>
          <a:p>
            <a:endParaRPr lang="en-US" sz="1400">
              <a:solidFill>
                <a:schemeClr val="bg1"/>
              </a:solidFill>
              <a:latin typeface="Times New Roman"/>
              <a:cs typeface="Times New Roman"/>
            </a:endParaRPr>
          </a:p>
        </p:txBody>
      </p:sp>
    </p:spTree>
    <p:extLst>
      <p:ext uri="{BB962C8B-B14F-4D97-AF65-F5344CB8AC3E}">
        <p14:creationId xmlns:p14="http://schemas.microsoft.com/office/powerpoint/2010/main" val="16030369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Freshpet Inc. </vt:lpstr>
      <vt:lpstr>Layer 1- Physical</vt:lpstr>
      <vt:lpstr>Layer 2 – Data Link</vt:lpstr>
      <vt:lpstr>Layer 3 - Network</vt:lpstr>
      <vt:lpstr>Layer 7 – Application </vt:lpstr>
      <vt:lpstr>References (APA)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2023-05-10T21:55:06Z</dcterms:created>
  <dcterms:modified xsi:type="dcterms:W3CDTF">2023-05-22T22:17:08Z</dcterms:modified>
</cp:coreProperties>
</file>