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72" r:id="rId3"/>
    <p:sldId id="257" r:id="rId4"/>
    <p:sldId id="265" r:id="rId5"/>
    <p:sldId id="274" r:id="rId6"/>
    <p:sldId id="271" r:id="rId7"/>
    <p:sldId id="264" r:id="rId8"/>
    <p:sldId id="269" r:id="rId9"/>
    <p:sldId id="273" r:id="rId10"/>
    <p:sldId id="270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1704B-B56A-4498-8D09-9F39E3B85735}" v="2" dt="2024-05-16T12:21:16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esis Grant" userId="d71ac9d2c3568741" providerId="LiveId" clId="{68B1704B-B56A-4498-8D09-9F39E3B85735}"/>
    <pc:docChg chg="custSel modSld">
      <pc:chgData name="Genesis Grant" userId="d71ac9d2c3568741" providerId="LiveId" clId="{68B1704B-B56A-4498-8D09-9F39E3B85735}" dt="2024-05-16T20:49:47.589" v="150" actId="20577"/>
      <pc:docMkLst>
        <pc:docMk/>
      </pc:docMkLst>
      <pc:sldChg chg="addSp modSp mod">
        <pc:chgData name="Genesis Grant" userId="d71ac9d2c3568741" providerId="LiveId" clId="{68B1704B-B56A-4498-8D09-9F39E3B85735}" dt="2024-05-16T20:49:47.589" v="150" actId="20577"/>
        <pc:sldMkLst>
          <pc:docMk/>
          <pc:sldMk cId="1461884348" sldId="271"/>
        </pc:sldMkLst>
        <pc:spChg chg="mod">
          <ac:chgData name="Genesis Grant" userId="d71ac9d2c3568741" providerId="LiveId" clId="{68B1704B-B56A-4498-8D09-9F39E3B85735}" dt="2024-05-16T20:49:47.589" v="150" actId="20577"/>
          <ac:spMkLst>
            <pc:docMk/>
            <pc:sldMk cId="1461884348" sldId="271"/>
            <ac:spMk id="3" creationId="{744DC451-9543-E82B-C233-7FFE0E72B3E4}"/>
          </ac:spMkLst>
        </pc:spChg>
        <pc:spChg chg="add mod">
          <ac:chgData name="Genesis Grant" userId="d71ac9d2c3568741" providerId="LiveId" clId="{68B1704B-B56A-4498-8D09-9F39E3B85735}" dt="2024-05-16T12:21:05.789" v="45" actId="1076"/>
          <ac:spMkLst>
            <pc:docMk/>
            <pc:sldMk cId="1461884348" sldId="271"/>
            <ac:spMk id="4" creationId="{3D536700-BF7C-8AE7-3D7E-2C28ADC40EDF}"/>
          </ac:spMkLst>
        </pc:spChg>
      </pc:sldChg>
      <pc:sldChg chg="addSp modSp mod">
        <pc:chgData name="Genesis Grant" userId="d71ac9d2c3568741" providerId="LiveId" clId="{68B1704B-B56A-4498-8D09-9F39E3B85735}" dt="2024-05-16T12:21:44.522" v="100" actId="1076"/>
        <pc:sldMkLst>
          <pc:docMk/>
          <pc:sldMk cId="2347929193" sldId="274"/>
        </pc:sldMkLst>
        <pc:spChg chg="add mod">
          <ac:chgData name="Genesis Grant" userId="d71ac9d2c3568741" providerId="LiveId" clId="{68B1704B-B56A-4498-8D09-9F39E3B85735}" dt="2024-05-16T12:21:44.522" v="100" actId="1076"/>
          <ac:spMkLst>
            <pc:docMk/>
            <pc:sldMk cId="2347929193" sldId="274"/>
            <ac:spMk id="3" creationId="{EF79EB10-FE5F-52BA-A647-760B0923E5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28A45-FB18-4B47-BBB6-A31D6A2900C5}" type="datetimeFigureOut"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C3DE6-D8B1-434B-9083-1263FB4D3E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8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0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8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0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1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5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onomicshelp.org/macroeconomics/unemployment/causes/" TargetMode="External"/><Relationship Id="rId3" Type="http://schemas.openxmlformats.org/officeDocument/2006/relationships/hyperlink" Target="https://www.bls.gov/cps/cpsaat11b.htm" TargetMode="External"/><Relationship Id="rId7" Type="http://schemas.openxmlformats.org/officeDocument/2006/relationships/hyperlink" Target="https://work.chron.com/5-reasons-people-stay-unemployed-23561.html" TargetMode="External"/><Relationship Id="rId2" Type="http://schemas.openxmlformats.org/officeDocument/2006/relationships/hyperlink" Target="https://www.bls.gov/cps/cpsaat08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rporatefinanceinstitute.com/resources/knowledge/economics/structural-unemployment/" TargetMode="External"/><Relationship Id="rId11" Type="http://schemas.openxmlformats.org/officeDocument/2006/relationships/hyperlink" Target="https://www.census.gov/data-tools/demo/codebook/ahs/ahsdict.html?s_topic=40186C428E41DB02EDB927A05DB9F532,8DE208736B548DCD8730E0D68E7CF32C,DBF5674FA48C157B9FC0DDDFE547D32F,D978792D3B1F318A1E5706D5DD672644,4F62BC4FDBFD6C591DF97947267A00C1,A047427360D96D04B4B5D5C244C55B99,5B5DB5EE89646555DF228B34CF9513E8,F04D16F8CA1DFC2D0955D2FE17FC2445,5994140DD8C460736A9E8B2C56FEF6EC,D6075C3F37F8613C27B8E549055F254F,FDDB234FAE3516217ED968EAD61B8FA1,220DCCDE16595BE863680E0353A6AFC4,BAE49F4B36812411E9101068E7216126,A818C7CF835986C36895270D798CEFF4,962242971B6754D33DB541D708EBF076,E3D9BA9B9FA4BAA343235F8C3A6CB16B&amp;s_variablelist=FSHUNGRY,GRAD,GRAD2,GRAD3,HHGRAD,HHRACE,PAP,WAGP" TargetMode="External"/><Relationship Id="rId5" Type="http://schemas.openxmlformats.org/officeDocument/2006/relationships/hyperlink" Target="https://careertrend.com/the-disadvantages-of-structural-unemployment-12520676.html" TargetMode="External"/><Relationship Id="rId10" Type="http://schemas.openxmlformats.org/officeDocument/2006/relationships/hyperlink" Target="https://fred.stlouisfed.org/series/SCAD2534" TargetMode="External"/><Relationship Id="rId4" Type="http://schemas.openxmlformats.org/officeDocument/2006/relationships/hyperlink" Target="https://www.zippia.com/advice/automation-and-job-loss-statistics/" TargetMode="External"/><Relationship Id="rId9" Type="http://schemas.openxmlformats.org/officeDocument/2006/relationships/hyperlink" Target="https://www.thebalance.com/causes-of-unemployment-7-main-reasons-330559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10745248" cy="2322701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  <a:latin typeface="Times New Roman"/>
                <a:cs typeface="Calibri Light"/>
              </a:rPr>
              <a:t>Topic: Structural Unemployment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US" sz="1500" dirty="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  <a:latin typeface="Times New Roman"/>
                <a:cs typeface="Calibri"/>
              </a:rPr>
              <a:t>Genesis Grant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F7B51-13A4-8C6C-E99B-B6A488BE810F}"/>
              </a:ext>
            </a:extLst>
          </p:cNvPr>
          <p:cNvSpPr txBox="1"/>
          <p:nvPr/>
        </p:nvSpPr>
        <p:spPr>
          <a:xfrm>
            <a:off x="5960853" y="445123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E7C79-EC81-3D77-CE91-064101CBD343}"/>
              </a:ext>
            </a:extLst>
          </p:cNvPr>
          <p:cNvSpPr txBox="1"/>
          <p:nvPr/>
        </p:nvSpPr>
        <p:spPr>
          <a:xfrm>
            <a:off x="835024" y="4430362"/>
            <a:ext cx="263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CTEC 128 ‘</a:t>
            </a:r>
            <a:r>
              <a:rPr lang="en-US" sz="16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Project’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96F0-CDDA-659E-3A3C-EE3B1289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19" y="767691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Significance &amp; Future Research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93AF-1906-DB31-3A95-F6DFA7B4B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72"/>
            <a:ext cx="105156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endParaRPr lang="en-US" sz="3400" dirty="0">
              <a:latin typeface="Times New Roman"/>
              <a:ea typeface="+mn-lt"/>
              <a:cs typeface="+mn-lt"/>
            </a:endParaRPr>
          </a:p>
          <a:p>
            <a:r>
              <a:rPr lang="en-US" sz="3400" dirty="0">
                <a:latin typeface="Times New Roman"/>
                <a:ea typeface="+mn-lt"/>
                <a:cs typeface="+mn-lt"/>
              </a:rPr>
              <a:t>More awareness to STEM jobs; we will need people who are creating these automations and robots who do easier tasks and jobs</a:t>
            </a:r>
          </a:p>
          <a:p>
            <a:r>
              <a:rPr lang="en-US" sz="3400" dirty="0">
                <a:latin typeface="Times New Roman"/>
                <a:cs typeface="Calibri"/>
              </a:rPr>
              <a:t>Have a target group and open business to help people get jobs. Ex: single parents, college students, career fairs, etc. </a:t>
            </a:r>
          </a:p>
          <a:p>
            <a:r>
              <a:rPr lang="en-US" sz="3400" dirty="0">
                <a:latin typeface="Times New Roman"/>
                <a:cs typeface="Calibri"/>
              </a:rPr>
              <a:t>More programs that allow easier segways into switching careers.</a:t>
            </a:r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3893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DF3E-5B37-64A7-46B5-793A5149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References </a:t>
            </a:r>
            <a:endParaRPr lang="en-US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6EE5-8A28-E030-A9EC-00A9BA0A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U.S Bureau of Labor Statistics (2022 January 20). </a:t>
            </a:r>
            <a:r>
              <a:rPr lang="en-US" i="1" dirty="0">
                <a:ea typeface="+mn-lt"/>
                <a:cs typeface="+mn-lt"/>
              </a:rPr>
              <a:t>Employed and unemployed full- and part-time workers by age, sex, race, and Hispanic or Latino ethnicity.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2"/>
              </a:rPr>
              <a:t>https://www.bls.gov/cps/cpsaat08.htm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U.S Bureau of Labor Statistics (2022 January 20). </a:t>
            </a:r>
            <a:r>
              <a:rPr lang="en-US" i="1" dirty="0">
                <a:ea typeface="+mn-lt"/>
                <a:cs typeface="+mn-lt"/>
              </a:rPr>
              <a:t>Employed persons by detailed occupation and age. </a:t>
            </a:r>
            <a:r>
              <a:rPr lang="en-US" dirty="0">
                <a:ea typeface="+mn-lt"/>
                <a:cs typeface="+mn-lt"/>
                <a:hlinkClick r:id="rId3"/>
              </a:rPr>
              <a:t>https://www.bls.gov/cps/cpsaat11b.htm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Flynn, J (2022 January 4). </a:t>
            </a:r>
            <a:r>
              <a:rPr lang="en-US" i="1" dirty="0">
                <a:ea typeface="+mn-lt"/>
                <a:cs typeface="+mn-lt"/>
              </a:rPr>
              <a:t>36+ alarming automation and job loss statistics [022]: Are robots, machines, and AI coming for your job?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Zippia</a:t>
            </a:r>
            <a:r>
              <a:rPr lang="en-US" dirty="0">
                <a:ea typeface="+mn-lt"/>
                <a:cs typeface="+mn-lt"/>
              </a:rPr>
              <a:t> the career expert. </a:t>
            </a:r>
            <a:r>
              <a:rPr lang="en-US" dirty="0">
                <a:ea typeface="+mn-lt"/>
                <a:cs typeface="+mn-lt"/>
                <a:hlinkClick r:id="rId4"/>
              </a:rPr>
              <a:t>https://www.zippia.com/advice/automation-and-job-loss-statistics/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Wolfe, M (2019 August 5). The disadvantages of structural unemployment. Career Trend. </a:t>
            </a:r>
            <a:r>
              <a:rPr lang="en-US" dirty="0">
                <a:ea typeface="+mn-lt"/>
                <a:cs typeface="+mn-lt"/>
                <a:hlinkClick r:id="rId5"/>
              </a:rPr>
              <a:t>https://careertrend.com/the-disadvantages-of-structural-unemployment-12520676.html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Corporate Finance Institute (2021 February 15). Structural unemployment: The discrepancy between the skills of the unemployed population and the jobs available on the market. </a:t>
            </a:r>
            <a:r>
              <a:rPr lang="en-US" dirty="0">
                <a:ea typeface="+mn-lt"/>
                <a:cs typeface="+mn-lt"/>
                <a:hlinkClick r:id="rId6"/>
              </a:rPr>
              <a:t>https://corporatefinanceinstitute.com/resources/knowledge/economics/structural-unemployment/</a:t>
            </a:r>
            <a:r>
              <a:rPr lang="en-US" i="1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Dowd, M. (2021 May 25). </a:t>
            </a:r>
            <a:r>
              <a:rPr lang="en-US" i="1" dirty="0">
                <a:ea typeface="+mn-lt"/>
                <a:cs typeface="+mn-lt"/>
              </a:rPr>
              <a:t>5 reasons people stay unemployed</a:t>
            </a:r>
            <a:r>
              <a:rPr lang="en-US" dirty="0">
                <a:ea typeface="+mn-lt"/>
                <a:cs typeface="+mn-lt"/>
              </a:rPr>
              <a:t>. Chron. </a:t>
            </a:r>
            <a:r>
              <a:rPr lang="en-US" dirty="0">
                <a:ea typeface="+mn-lt"/>
                <a:cs typeface="+mn-lt"/>
                <a:hlinkClick r:id="rId7"/>
              </a:rPr>
              <a:t>https://work.chron.com/5-reasons-people-stay-unemployed-23561.html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Pettinger, T. (2021 December 14). </a:t>
            </a:r>
            <a:r>
              <a:rPr lang="en-US" i="1" dirty="0">
                <a:ea typeface="+mn-lt"/>
                <a:cs typeface="+mn-lt"/>
              </a:rPr>
              <a:t>Causes of unemployment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Economics.help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>
                <a:ea typeface="+mn-lt"/>
                <a:cs typeface="+mn-lt"/>
                <a:hlinkClick r:id="rId8"/>
              </a:rPr>
              <a:t>https://www.economicshelp.org/macroeconomics/unemployment/causes/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>
                <a:ea typeface="+mn-lt"/>
                <a:cs typeface="+mn-lt"/>
              </a:rPr>
              <a:t>Amadeo, K. (2022 June 03). </a:t>
            </a:r>
            <a:r>
              <a:rPr lang="en-US" i="1" dirty="0">
                <a:ea typeface="+mn-lt"/>
                <a:cs typeface="+mn-lt"/>
              </a:rPr>
              <a:t>7 causes of unemployment: What’s behind each type of unemployment. </a:t>
            </a:r>
            <a:r>
              <a:rPr lang="en-US" dirty="0">
                <a:ea typeface="+mn-lt"/>
                <a:cs typeface="+mn-lt"/>
              </a:rPr>
              <a:t>The Balance. </a:t>
            </a:r>
            <a:r>
              <a:rPr lang="en-US" dirty="0">
                <a:ea typeface="+mn-lt"/>
                <a:cs typeface="+mn-lt"/>
                <a:hlinkClick r:id="rId9"/>
              </a:rPr>
              <a:t>https://www.thebalance.com/causes-of-unemployment-7-main-reasons-3305596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Federal Reserve Bank of St. Louis (2022 July 6). U.S. Bureau of Labor Statistics, Unemployment Rate - Some College or Associate Degree, 25 to 34 years [SCAD2534].  </a:t>
            </a:r>
            <a:r>
              <a:rPr lang="en-US" dirty="0">
                <a:ea typeface="+mn-lt"/>
                <a:cs typeface="+mn-lt"/>
                <a:hlinkClick r:id="rId10"/>
              </a:rPr>
              <a:t>https://fred.stlouisfed.org/series/SCAD2534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United States Census Bureau. (2022 April 5). AHS Codebook. </a:t>
            </a:r>
            <a:r>
              <a:rPr lang="en-US" dirty="0">
                <a:ea typeface="+mn-lt"/>
                <a:cs typeface="+mn-lt"/>
                <a:hlinkClick r:id="rId11"/>
              </a:rPr>
              <a:t>AHS Codebook (census.gov)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2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2F10-6783-3ED6-0284-5B0C6443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Calibri Light"/>
              </a:rPr>
              <a:t>Structural Unemployment</a:t>
            </a:r>
            <a:endParaRPr lang="en-US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CA6BB-1987-9C4B-9F47-9C149F4D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   </a:t>
            </a:r>
            <a:r>
              <a:rPr lang="en-US" dirty="0">
                <a:latin typeface="Times New Roman"/>
                <a:ea typeface="+mn-lt"/>
                <a:cs typeface="Times New Roman"/>
              </a:rPr>
              <a:t>Structural unemployment occurs when there is a mismatch between the skills of the employee(s) and available jobs. People are not able to maintain their jobs based on their lack of skills, education and societal fluctuations. </a:t>
            </a:r>
            <a:endParaRPr lang="en-US" dirty="0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Structural barriers to getting new job</a:t>
            </a:r>
            <a:r>
              <a:rPr lang="en-US" dirty="0">
                <a:latin typeface="Times New Roman"/>
                <a:ea typeface="+mn-lt"/>
                <a:cs typeface="+mn-lt"/>
              </a:rPr>
              <a:t>   </a:t>
            </a:r>
            <a:endParaRPr lang="en-US" dirty="0">
              <a:latin typeface="Times New Roman"/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latin typeface="Times New Roman"/>
                <a:ea typeface="+mn-lt"/>
                <a:cs typeface="+mn-lt"/>
              </a:rPr>
              <a:t>New job availability may require specific skills. </a:t>
            </a:r>
            <a:endParaRPr lang="en-US" dirty="0">
              <a:latin typeface="Times New Roman"/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latin typeface="Times New Roman"/>
                <a:ea typeface="+mn-lt"/>
                <a:cs typeface="+mn-lt"/>
              </a:rPr>
              <a:t>High cost of / availability of childcare combined with cost of commuting to/from work.  </a:t>
            </a:r>
            <a:endParaRPr lang="en-US" dirty="0">
              <a:latin typeface="Times New Roman"/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latin typeface="Times New Roman"/>
                <a:ea typeface="+mn-lt"/>
                <a:cs typeface="+mn-lt"/>
              </a:rPr>
              <a:t>Unaffordable housing either to rent or to relocate.</a:t>
            </a:r>
            <a:endParaRPr lang="en-US" dirty="0">
              <a:latin typeface="Times New Roman"/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latin typeface="Times New Roman"/>
                <a:ea typeface="+mn-lt"/>
                <a:cs typeface="+mn-lt"/>
              </a:rPr>
              <a:t>Erosion of skills and motivation from long term unemployment.  </a:t>
            </a:r>
            <a:endParaRPr lang="en-US" dirty="0">
              <a:latin typeface="Times New Roman"/>
              <a:cs typeface="Calibri" panose="020F0502020204030204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dirty="0">
                <a:latin typeface="Times New Roman"/>
                <a:ea typeface="+mn-lt"/>
                <a:cs typeface="+mn-lt"/>
              </a:rPr>
              <a:t>Automation  </a:t>
            </a:r>
          </a:p>
          <a:p>
            <a:pPr marL="0" indent="0">
              <a:buNone/>
            </a:pPr>
            <a:endParaRPr lang="en-US" dirty="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620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B4030-2D39-399E-F3BA-1B61F277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45" y="509623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/>
                <a:cs typeface="Calibri Light"/>
              </a:rPr>
              <a:t>Problem Statement  </a:t>
            </a:r>
            <a:endParaRPr lang="en-US" sz="3600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901F-18D2-A1EF-8386-D8FCB46CF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92" y="1495217"/>
            <a:ext cx="4765949" cy="40579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/>
                <a:cs typeface="Calibri"/>
              </a:rPr>
              <a:t>Structural unemployment persists due to a mismatch between job requirements and the skills or education levels of individuals, particularly affecting those without higher education or specialized skills, hindering their ability to secure employment.</a:t>
            </a:r>
          </a:p>
          <a:p>
            <a:pPr marL="0" indent="0" algn="ctr">
              <a:buNone/>
            </a:pPr>
            <a:endParaRPr lang="en-US" sz="2400" dirty="0">
              <a:latin typeface="Times New Roman"/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1043ADBA-ADC5-7BD8-E95F-50A20F64B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6DA87D-431D-DD3A-EFE7-54DAAE708477}"/>
              </a:ext>
            </a:extLst>
          </p:cNvPr>
          <p:cNvSpPr txBox="1"/>
          <p:nvPr/>
        </p:nvSpPr>
        <p:spPr>
          <a:xfrm>
            <a:off x="884420" y="4451266"/>
            <a:ext cx="6823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Questions: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factors that perpetuate structural unemployment?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jobs specifically would benefit and suffer because of structural unemployment?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70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F8D8-049E-48A6-75B7-8752A18D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Calibri Light"/>
              </a:rPr>
              <a:t>Structural Unemployment</a:t>
            </a:r>
            <a:endParaRPr lang="en-US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8FFA8-3EFF-F3EE-9588-5D45DEFEF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Skills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     - people are missing the education or certification</a:t>
            </a:r>
          </a:p>
          <a:p>
            <a:r>
              <a:rPr lang="en-US" dirty="0">
                <a:latin typeface="Times New Roman"/>
                <a:cs typeface="Times New Roman"/>
              </a:rPr>
              <a:t>Childcare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     - availability and cost</a:t>
            </a:r>
          </a:p>
          <a:p>
            <a:r>
              <a:rPr lang="en-US" dirty="0">
                <a:latin typeface="Times New Roman"/>
                <a:cs typeface="Times New Roman"/>
              </a:rPr>
              <a:t>Commuting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     - gas prices</a:t>
            </a:r>
          </a:p>
          <a:p>
            <a:r>
              <a:rPr lang="en-US" dirty="0">
                <a:latin typeface="Times New Roman"/>
                <a:cs typeface="Times New Roman"/>
              </a:rPr>
              <a:t>Housing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     - economic shift. Cost more to buy a home</a:t>
            </a:r>
          </a:p>
          <a:p>
            <a:r>
              <a:rPr lang="en-US" dirty="0">
                <a:latin typeface="Times New Roman"/>
                <a:cs typeface="Times New Roman"/>
              </a:rPr>
              <a:t>Personal challenges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     - erosion of skills, network starts to diminish</a:t>
            </a:r>
          </a:p>
          <a:p>
            <a:r>
              <a:rPr lang="en-US" dirty="0">
                <a:latin typeface="Times New Roman"/>
                <a:cs typeface="Times New Roman"/>
              </a:rPr>
              <a:t>Automation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     - robots and other artificial intelligence taking jobs</a:t>
            </a:r>
          </a:p>
        </p:txBody>
      </p:sp>
    </p:spTree>
    <p:extLst>
      <p:ext uri="{BB962C8B-B14F-4D97-AF65-F5344CB8AC3E}">
        <p14:creationId xmlns:p14="http://schemas.microsoft.com/office/powerpoint/2010/main" val="259550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C00FF-6954-EE27-A5D7-99A540EC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Times New Roman"/>
                <a:cs typeface="Calibri Light"/>
              </a:rPr>
              <a:t>Automation</a:t>
            </a:r>
            <a:endParaRPr lang="en-US" sz="4800">
              <a:latin typeface="Times New Roman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30F613-AA9D-74CF-072D-EDF7FFB8B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Times New Roman"/>
                <a:cs typeface="Calibri"/>
              </a:rPr>
              <a:t>These fields would be most prone to being taken over by automation. </a:t>
            </a:r>
          </a:p>
          <a:p>
            <a:r>
              <a:rPr lang="en-US" sz="2200">
                <a:latin typeface="Times New Roman"/>
                <a:cs typeface="Calibri"/>
              </a:rPr>
              <a:t>More customer service jobs, machine working and jobs that do not require a higher level of education.</a:t>
            </a:r>
          </a:p>
          <a:p>
            <a:r>
              <a:rPr lang="en-US" sz="2200">
                <a:latin typeface="Times New Roman"/>
                <a:cs typeface="Calibri"/>
              </a:rPr>
              <a:t>Millions of employees would be affected.</a:t>
            </a: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9C32B34-3C74-AECB-DC51-0A07D173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29215"/>
            <a:ext cx="6903720" cy="3599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9EB10-FE5F-52BA-A647-760B0923E503}"/>
              </a:ext>
            </a:extLst>
          </p:cNvPr>
          <p:cNvSpPr txBox="1"/>
          <p:nvPr/>
        </p:nvSpPr>
        <p:spPr>
          <a:xfrm>
            <a:off x="9356660" y="5196020"/>
            <a:ext cx="2518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Data from US Bureau of Labor Statistics</a:t>
            </a:r>
          </a:p>
        </p:txBody>
      </p:sp>
    </p:spTree>
    <p:extLst>
      <p:ext uri="{BB962C8B-B14F-4D97-AF65-F5344CB8AC3E}">
        <p14:creationId xmlns:p14="http://schemas.microsoft.com/office/powerpoint/2010/main" val="234792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43A20-18DD-3443-4253-D7E114DB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Times New Roman"/>
                <a:cs typeface="Calibri Light"/>
              </a:rPr>
              <a:t>Educational Effects</a:t>
            </a:r>
            <a:endParaRPr lang="en-US" sz="4800">
              <a:latin typeface="Times New Roman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C451-9543-E82B-C233-7FFE0E72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From my research, I believe that those without high school diplomas would be highly affected by structural unemployment.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Structural Unemployment affects those who do not have the skills or education to maintain jobs.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Around 13,000+ people would be affected nationally.</a:t>
            </a:r>
          </a:p>
        </p:txBody>
      </p:sp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440BE73-4A59-B200-7C97-9915FBF9A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409" y="1498760"/>
            <a:ext cx="6903720" cy="4263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536700-BF7C-8AE7-3D7E-2C28ADC40EDF}"/>
              </a:ext>
            </a:extLst>
          </p:cNvPr>
          <p:cNvSpPr txBox="1"/>
          <p:nvPr/>
        </p:nvSpPr>
        <p:spPr>
          <a:xfrm>
            <a:off x="9762244" y="5631001"/>
            <a:ext cx="35976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from US Census Bureau</a:t>
            </a:r>
          </a:p>
        </p:txBody>
      </p:sp>
    </p:spTree>
    <p:extLst>
      <p:ext uri="{BB962C8B-B14F-4D97-AF65-F5344CB8AC3E}">
        <p14:creationId xmlns:p14="http://schemas.microsoft.com/office/powerpoint/2010/main" val="146188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74664-71E2-6A51-1681-95D18ABE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57844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Times New Roman"/>
                <a:cs typeface="Calibri Light"/>
              </a:rPr>
              <a:t>Education &amp; Unemployment </a:t>
            </a:r>
            <a:endParaRPr lang="en-US" sz="3200" kern="1200">
              <a:solidFill>
                <a:schemeClr val="bg1"/>
              </a:solidFill>
              <a:latin typeface="Times New Roman"/>
              <a:cs typeface="+mj-cs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68F1FCFE-21D5-73F0-D9D0-EA5AFA607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976" y="1912399"/>
            <a:ext cx="10905066" cy="4034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9F4FDB-6CCE-FB97-7967-BCC00DF48719}"/>
              </a:ext>
            </a:extLst>
          </p:cNvPr>
          <p:cNvSpPr txBox="1"/>
          <p:nvPr/>
        </p:nvSpPr>
        <p:spPr>
          <a:xfrm>
            <a:off x="510037" y="5498981"/>
            <a:ext cx="10981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614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B556-C8BE-D64A-50C3-3BC04FBE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Calibri Light"/>
              </a:rPr>
              <a:t>Analysis </a:t>
            </a:r>
            <a:endParaRPr lang="en-US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2C80-9EEC-94A9-9F36-DCF60F43D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Automation (the use of technology replacing human employees for certain tasks and jobs) has increased within the past decade because of technological advances. </a:t>
            </a:r>
          </a:p>
          <a:p>
            <a:r>
              <a:rPr lang="en-US" sz="2400" dirty="0">
                <a:cs typeface="Calibri"/>
              </a:rPr>
              <a:t>Education level also proves significant for employers. </a:t>
            </a:r>
          </a:p>
          <a:p>
            <a:r>
              <a:rPr lang="en-US" sz="2400" dirty="0">
                <a:cs typeface="Calibri"/>
              </a:rPr>
              <a:t>Utilizing a data matrix, able to pinpoint job fields that would be greatly affected by structural unemployment.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D4E5978D-6B26-C3B5-FC6C-18C1F9B1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039" y="4140925"/>
            <a:ext cx="8220973" cy="185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2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3258-1E84-472B-EF0B-50C72B24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Calibri Light"/>
              </a:rPr>
              <a:t>Open Jobs and Fields</a:t>
            </a:r>
            <a:endParaRPr lang="en-US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69A5-A0D7-B06A-61ED-AAB6CFCC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Calibri"/>
              </a:rPr>
              <a:t>These jobs are projected to have larger openings within their fields.</a:t>
            </a:r>
            <a:endParaRPr lang="en-US"/>
          </a:p>
          <a:p>
            <a:endParaRPr lang="en-US"/>
          </a:p>
          <a:p>
            <a:endParaRPr lang="en-US">
              <a:latin typeface="Times New Roman"/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149FA02-D959-27DF-70B1-9FA3065A6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328773"/>
            <a:ext cx="3971385" cy="4083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CB708-C498-DBD0-6FD3-8D531EBD7AA3}"/>
              </a:ext>
            </a:extLst>
          </p:cNvPr>
          <p:cNvSpPr txBox="1"/>
          <p:nvPr/>
        </p:nvSpPr>
        <p:spPr>
          <a:xfrm>
            <a:off x="4609381" y="2438400"/>
            <a:ext cx="6438181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Calibri"/>
              </a:rPr>
              <a:t>These are just a few but are suggested, as many are unable or untrained to gain these jobs.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Calibri"/>
              </a:rPr>
              <a:t>As technology and automation continues to rise, the need for creators and engineers will also rise, generating more jobs.</a:t>
            </a:r>
          </a:p>
        </p:txBody>
      </p:sp>
    </p:spTree>
    <p:extLst>
      <p:ext uri="{BB962C8B-B14F-4D97-AF65-F5344CB8AC3E}">
        <p14:creationId xmlns:p14="http://schemas.microsoft.com/office/powerpoint/2010/main" val="33273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864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Topic: Structural Unemployment</vt:lpstr>
      <vt:lpstr>Structural Unemployment</vt:lpstr>
      <vt:lpstr>Problem Statement  </vt:lpstr>
      <vt:lpstr>Structural Unemployment</vt:lpstr>
      <vt:lpstr>Automation</vt:lpstr>
      <vt:lpstr>Educational Effects</vt:lpstr>
      <vt:lpstr>Education &amp; Unemployment </vt:lpstr>
      <vt:lpstr>Analysis </vt:lpstr>
      <vt:lpstr>Open Jobs and Fields</vt:lpstr>
      <vt:lpstr>Significance &amp; Future Research</vt:lpstr>
      <vt:lpstr>References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Genesis Grant</dc:creator>
  <cp:lastModifiedBy>Genesis Grant</cp:lastModifiedBy>
  <cp:revision>7</cp:revision>
  <dcterms:created xsi:type="dcterms:W3CDTF">2022-06-08T18:34:07Z</dcterms:created>
  <dcterms:modified xsi:type="dcterms:W3CDTF">2024-05-16T20:49:52Z</dcterms:modified>
</cp:coreProperties>
</file>