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660"/>
  </p:normalViewPr>
  <p:slideViewPr>
    <p:cSldViewPr snapToGrid="0">
      <p:cViewPr varScale="1">
        <p:scale>
          <a:sx n="64" d="100"/>
          <a:sy n="64" d="100"/>
        </p:scale>
        <p:origin x="24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B1BCC-FDFD-9B19-9AF3-80FE8497DA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600311-7933-417A-80ED-76D60874F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5FD594-006A-2417-1F2E-86D4D0B6E51C}"/>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5" name="Footer Placeholder 4">
            <a:extLst>
              <a:ext uri="{FF2B5EF4-FFF2-40B4-BE49-F238E27FC236}">
                <a16:creationId xmlns:a16="http://schemas.microsoft.com/office/drawing/2014/main" id="{FBF76EE5-B0D7-35B4-4273-1ABADEB3C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45DB1F-F021-7439-540B-71FFF2420FB2}"/>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2876981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0B48A-7856-6BB9-8369-D0AFB4EBC4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7E521F-C027-5182-F8E1-F3631357A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33059-239B-250F-665E-90058CFD6D88}"/>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5" name="Footer Placeholder 4">
            <a:extLst>
              <a:ext uri="{FF2B5EF4-FFF2-40B4-BE49-F238E27FC236}">
                <a16:creationId xmlns:a16="http://schemas.microsoft.com/office/drawing/2014/main" id="{529F9B0C-A585-A8BD-B0D7-222C369A9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54F1E-B0A2-3A30-2CFA-1A851BA7ABBB}"/>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4232612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BF6740-45DB-2213-C900-38DD1B37457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506184-7427-DDFC-7580-EBF8C0FF93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D20C58-04DC-177A-3313-92C004635B17}"/>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5" name="Footer Placeholder 4">
            <a:extLst>
              <a:ext uri="{FF2B5EF4-FFF2-40B4-BE49-F238E27FC236}">
                <a16:creationId xmlns:a16="http://schemas.microsoft.com/office/drawing/2014/main" id="{D60DF1C5-6109-A34F-6758-0FDB404A09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766EF6-3ED3-20C0-AA1B-0F4BDEE9604B}"/>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2989896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70BF-9C14-25A1-5FBB-134B9FC2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0FE58F-A76E-47E8-FA63-4773C4F8CE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B4CD6E-F19C-3FE2-127B-D3ECBE66371B}"/>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5" name="Footer Placeholder 4">
            <a:extLst>
              <a:ext uri="{FF2B5EF4-FFF2-40B4-BE49-F238E27FC236}">
                <a16:creationId xmlns:a16="http://schemas.microsoft.com/office/drawing/2014/main" id="{FD82239D-F723-6653-4212-6536EF1E1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A579CF-2BCD-571C-C4C0-CC9669326A52}"/>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100329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46BFC-37CA-62B2-6C0B-30E816D7AF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96B371-7BAA-89A4-F6D7-1762060500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1C722-CC62-35AE-565D-631A18F928E3}"/>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5" name="Footer Placeholder 4">
            <a:extLst>
              <a:ext uri="{FF2B5EF4-FFF2-40B4-BE49-F238E27FC236}">
                <a16:creationId xmlns:a16="http://schemas.microsoft.com/office/drawing/2014/main" id="{58816539-1CFB-4D1D-5F79-EB4239C75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A5B40F-7F6B-A6B4-8B77-F60C637504D5}"/>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2762254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42B50-572B-1478-A9F8-57FA7B8993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C53CE2-9F1A-69C1-69AD-7C8EBC4916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8AC02A-7D60-8CB7-C092-3459B34B7D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386EC7-7A6D-001B-3C18-35FD2A1ABEEE}"/>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6" name="Footer Placeholder 5">
            <a:extLst>
              <a:ext uri="{FF2B5EF4-FFF2-40B4-BE49-F238E27FC236}">
                <a16:creationId xmlns:a16="http://schemas.microsoft.com/office/drawing/2014/main" id="{69DE6F85-1023-D9BE-7780-8217DE2768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75F3A-828D-9B86-0E4D-282AC20DA1D2}"/>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45784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9ADA-334C-6286-BB9E-AC78539DC7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4C0E82-7D40-A066-0B48-FAD8F9F73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0C4B5B-3F5A-1874-D1A4-4587B8918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6338FF-768D-824D-1CA5-8B822E45D7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ADA0C0-ED3B-6C05-048A-EFDB13D8FD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601151-0A5D-A2CD-0A56-054624B2F754}"/>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8" name="Footer Placeholder 7">
            <a:extLst>
              <a:ext uri="{FF2B5EF4-FFF2-40B4-BE49-F238E27FC236}">
                <a16:creationId xmlns:a16="http://schemas.microsoft.com/office/drawing/2014/main" id="{CBE45B1D-58D5-0FD6-3DB9-F448615EBF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4CFC556-CA17-A9A3-3105-CB231F41BD7A}"/>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170994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E74FA-5689-2C8C-B410-15B9D9DDE4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28FCBB-63A7-23CE-8AB2-B965C285528E}"/>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4" name="Footer Placeholder 3">
            <a:extLst>
              <a:ext uri="{FF2B5EF4-FFF2-40B4-BE49-F238E27FC236}">
                <a16:creationId xmlns:a16="http://schemas.microsoft.com/office/drawing/2014/main" id="{A6FC4BB1-89A6-8544-E07C-CE5AC31B09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E20ED5-E98E-8E32-3F20-EEC6D72C50CC}"/>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1428396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D18A2-3AFB-2723-ABF3-7A2D5AE4A7D3}"/>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3" name="Footer Placeholder 2">
            <a:extLst>
              <a:ext uri="{FF2B5EF4-FFF2-40B4-BE49-F238E27FC236}">
                <a16:creationId xmlns:a16="http://schemas.microsoft.com/office/drawing/2014/main" id="{700E5EF5-DBFD-EC17-7D8A-EA60AC93E7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AB9DAB-DFE9-40E7-D2FB-DA162FBF6EFD}"/>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3208768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7A60-6767-C407-C7DC-C3BB7F445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014BCA-D62D-7075-D27F-81E3DF9EF3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322CB3-1AA4-49EB-D16F-E59709488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DF1A14-0040-7B77-334F-F360E9184577}"/>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6" name="Footer Placeholder 5">
            <a:extLst>
              <a:ext uri="{FF2B5EF4-FFF2-40B4-BE49-F238E27FC236}">
                <a16:creationId xmlns:a16="http://schemas.microsoft.com/office/drawing/2014/main" id="{F7DC2E5C-56E2-338D-4823-081FF3C005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E994F-16E5-821C-8CA0-E67DF6E1344F}"/>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1558064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D5D-49D6-B14C-E290-C15C53541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777064-BEDE-AB66-D041-31CB05352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9FAA28-45C3-1618-3FD8-507F553BB5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E873B-6DE2-28B6-352A-E9B3B33815A5}"/>
              </a:ext>
            </a:extLst>
          </p:cNvPr>
          <p:cNvSpPr>
            <a:spLocks noGrp="1"/>
          </p:cNvSpPr>
          <p:nvPr>
            <p:ph type="dt" sz="half" idx="10"/>
          </p:nvPr>
        </p:nvSpPr>
        <p:spPr/>
        <p:txBody>
          <a:bodyPr/>
          <a:lstStyle/>
          <a:p>
            <a:fld id="{7C2A22D3-4B9C-4735-AEEA-BC796D7EC1AD}" type="datetimeFigureOut">
              <a:rPr lang="en-US" smtClean="0"/>
              <a:t>10/15/2024</a:t>
            </a:fld>
            <a:endParaRPr lang="en-US"/>
          </a:p>
        </p:txBody>
      </p:sp>
      <p:sp>
        <p:nvSpPr>
          <p:cNvPr id="6" name="Footer Placeholder 5">
            <a:extLst>
              <a:ext uri="{FF2B5EF4-FFF2-40B4-BE49-F238E27FC236}">
                <a16:creationId xmlns:a16="http://schemas.microsoft.com/office/drawing/2014/main" id="{E9B4ECEF-6807-BADD-D830-BE9AE46B92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CE9474-EB1F-AB6E-C743-7389352BCA5F}"/>
              </a:ext>
            </a:extLst>
          </p:cNvPr>
          <p:cNvSpPr>
            <a:spLocks noGrp="1"/>
          </p:cNvSpPr>
          <p:nvPr>
            <p:ph type="sldNum" sz="quarter" idx="12"/>
          </p:nvPr>
        </p:nvSpPr>
        <p:spPr/>
        <p:txBody>
          <a:bodyPr/>
          <a:lstStyle/>
          <a:p>
            <a:fld id="{DC43FB70-79B4-4B8D-8E57-D151B7AF3333}" type="slidenum">
              <a:rPr lang="en-US" smtClean="0"/>
              <a:t>‹#›</a:t>
            </a:fld>
            <a:endParaRPr lang="en-US"/>
          </a:p>
        </p:txBody>
      </p:sp>
    </p:spTree>
    <p:extLst>
      <p:ext uri="{BB962C8B-B14F-4D97-AF65-F5344CB8AC3E}">
        <p14:creationId xmlns:p14="http://schemas.microsoft.com/office/powerpoint/2010/main" val="3711505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F690BD-D660-C606-A62A-C7D76A6ECF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10ADE3-C62A-C02A-6041-922A785304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D7C8B-CC7D-B337-9E0F-5860F6A15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2A22D3-4B9C-4735-AEEA-BC796D7EC1AD}" type="datetimeFigureOut">
              <a:rPr lang="en-US" smtClean="0"/>
              <a:t>10/15/2024</a:t>
            </a:fld>
            <a:endParaRPr lang="en-US"/>
          </a:p>
        </p:txBody>
      </p:sp>
      <p:sp>
        <p:nvSpPr>
          <p:cNvPr id="5" name="Footer Placeholder 4">
            <a:extLst>
              <a:ext uri="{FF2B5EF4-FFF2-40B4-BE49-F238E27FC236}">
                <a16:creationId xmlns:a16="http://schemas.microsoft.com/office/drawing/2014/main" id="{1D4FDC14-C5AA-33B4-D9F1-DFC53EFD5D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28AF718-A0BB-D701-95ED-6D89F9400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43FB70-79B4-4B8D-8E57-D151B7AF3333}" type="slidenum">
              <a:rPr lang="en-US" smtClean="0"/>
              <a:t>‹#›</a:t>
            </a:fld>
            <a:endParaRPr lang="en-US"/>
          </a:p>
        </p:txBody>
      </p:sp>
    </p:spTree>
    <p:extLst>
      <p:ext uri="{BB962C8B-B14F-4D97-AF65-F5344CB8AC3E}">
        <p14:creationId xmlns:p14="http://schemas.microsoft.com/office/powerpoint/2010/main" val="1747798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8CD22-6D22-A470-7351-CB74BCAC82D0}"/>
              </a:ext>
            </a:extLst>
          </p:cNvPr>
          <p:cNvSpPr>
            <a:spLocks noGrp="1"/>
          </p:cNvSpPr>
          <p:nvPr>
            <p:ph type="ctrTitle"/>
          </p:nvPr>
        </p:nvSpPr>
        <p:spPr/>
        <p:txBody>
          <a:bodyPr/>
          <a:lstStyle/>
          <a:p>
            <a:r>
              <a:rPr lang="en-US" dirty="0"/>
              <a:t>SQL in 10 minutes</a:t>
            </a:r>
          </a:p>
        </p:txBody>
      </p:sp>
      <p:sp>
        <p:nvSpPr>
          <p:cNvPr id="3" name="Subtitle 2">
            <a:extLst>
              <a:ext uri="{FF2B5EF4-FFF2-40B4-BE49-F238E27FC236}">
                <a16:creationId xmlns:a16="http://schemas.microsoft.com/office/drawing/2014/main" id="{DD181228-28CC-408D-3902-5ADA8723071F}"/>
              </a:ext>
            </a:extLst>
          </p:cNvPr>
          <p:cNvSpPr>
            <a:spLocks noGrp="1"/>
          </p:cNvSpPr>
          <p:nvPr>
            <p:ph type="subTitle" idx="1"/>
          </p:nvPr>
        </p:nvSpPr>
        <p:spPr/>
        <p:txBody>
          <a:bodyPr/>
          <a:lstStyle/>
          <a:p>
            <a:r>
              <a:rPr lang="en-US" dirty="0"/>
              <a:t>Genesis Grant</a:t>
            </a:r>
          </a:p>
          <a:p>
            <a:r>
              <a:rPr lang="en-US" dirty="0"/>
              <a:t>CTEC 324</a:t>
            </a:r>
          </a:p>
        </p:txBody>
      </p:sp>
    </p:spTree>
    <p:extLst>
      <p:ext uri="{BB962C8B-B14F-4D97-AF65-F5344CB8AC3E}">
        <p14:creationId xmlns:p14="http://schemas.microsoft.com/office/powerpoint/2010/main" val="3005020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8CDF5-0038-D7E6-C6DB-BEC324E3AE74}"/>
              </a:ext>
            </a:extLst>
          </p:cNvPr>
          <p:cNvSpPr>
            <a:spLocks noGrp="1"/>
          </p:cNvSpPr>
          <p:nvPr>
            <p:ph type="title"/>
          </p:nvPr>
        </p:nvSpPr>
        <p:spPr>
          <a:xfrm>
            <a:off x="1452656" y="1444741"/>
            <a:ext cx="9357865" cy="1041901"/>
          </a:xfrm>
        </p:spPr>
        <p:txBody>
          <a:bodyPr>
            <a:normAutofit/>
          </a:bodyPr>
          <a:lstStyle/>
          <a:p>
            <a:r>
              <a:rPr lang="en-US" sz="4000" dirty="0"/>
              <a:t>Introduction to SQL</a:t>
            </a:r>
          </a:p>
        </p:txBody>
      </p:sp>
      <p:sp>
        <p:nvSpPr>
          <p:cNvPr id="3" name="Content Placeholder 2">
            <a:extLst>
              <a:ext uri="{FF2B5EF4-FFF2-40B4-BE49-F238E27FC236}">
                <a16:creationId xmlns:a16="http://schemas.microsoft.com/office/drawing/2014/main" id="{FD795A1F-C6D0-53B1-6835-3E432D6020F3}"/>
              </a:ext>
            </a:extLst>
          </p:cNvPr>
          <p:cNvSpPr>
            <a:spLocks noGrp="1"/>
          </p:cNvSpPr>
          <p:nvPr>
            <p:ph sz="half" idx="1"/>
          </p:nvPr>
        </p:nvSpPr>
        <p:spPr>
          <a:xfrm>
            <a:off x="1452655" y="2486642"/>
            <a:ext cx="9085429" cy="3368301"/>
          </a:xfrm>
        </p:spPr>
        <p:txBody>
          <a:bodyPr>
            <a:normAutofit/>
          </a:bodyPr>
          <a:lstStyle/>
          <a:p>
            <a:r>
              <a:rPr lang="en-US" sz="2000" dirty="0"/>
              <a:t>SQL: Structured Query Language </a:t>
            </a:r>
          </a:p>
          <a:p>
            <a:r>
              <a:rPr lang="en-US" sz="2000" dirty="0"/>
              <a:t>A simple and easy to use language that allows users to manipulate information within databases</a:t>
            </a:r>
          </a:p>
          <a:p>
            <a:r>
              <a:rPr lang="en-US" sz="2000" dirty="0"/>
              <a:t>Structured Query Language can be used on different platforms (SQLite, </a:t>
            </a:r>
            <a:r>
              <a:rPr lang="en-US" sz="2000" dirty="0" err="1"/>
              <a:t>Oracle,MySQL</a:t>
            </a:r>
            <a:r>
              <a:rPr lang="en-US" sz="2000" dirty="0"/>
              <a:t>, etc.)</a:t>
            </a:r>
          </a:p>
          <a:p>
            <a:endParaRPr lang="en-US" sz="2000" dirty="0"/>
          </a:p>
          <a:p>
            <a:endParaRPr lang="en-US" sz="2000" dirty="0"/>
          </a:p>
          <a:p>
            <a:endParaRPr lang="en-US" sz="2000" dirty="0"/>
          </a:p>
        </p:txBody>
      </p:sp>
    </p:spTree>
    <p:extLst>
      <p:ext uri="{BB962C8B-B14F-4D97-AF65-F5344CB8AC3E}">
        <p14:creationId xmlns:p14="http://schemas.microsoft.com/office/powerpoint/2010/main" val="3891868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348B2-0BD2-DB30-E662-6B2691286674}"/>
              </a:ext>
            </a:extLst>
          </p:cNvPr>
          <p:cNvSpPr>
            <a:spLocks noGrp="1"/>
          </p:cNvSpPr>
          <p:nvPr>
            <p:ph type="title"/>
          </p:nvPr>
        </p:nvSpPr>
        <p:spPr/>
        <p:txBody>
          <a:bodyPr/>
          <a:lstStyle/>
          <a:p>
            <a:r>
              <a:rPr lang="en-US" dirty="0"/>
              <a:t>Basic SQL Commands</a:t>
            </a:r>
          </a:p>
        </p:txBody>
      </p:sp>
      <p:sp>
        <p:nvSpPr>
          <p:cNvPr id="3" name="Content Placeholder 2">
            <a:extLst>
              <a:ext uri="{FF2B5EF4-FFF2-40B4-BE49-F238E27FC236}">
                <a16:creationId xmlns:a16="http://schemas.microsoft.com/office/drawing/2014/main" id="{0CB9B45C-5D29-0823-6F6F-FE2A5CCC7F2D}"/>
              </a:ext>
            </a:extLst>
          </p:cNvPr>
          <p:cNvSpPr>
            <a:spLocks noGrp="1"/>
          </p:cNvSpPr>
          <p:nvPr>
            <p:ph sz="half" idx="1"/>
          </p:nvPr>
        </p:nvSpPr>
        <p:spPr/>
        <p:txBody>
          <a:bodyPr/>
          <a:lstStyle/>
          <a:p>
            <a:r>
              <a:rPr lang="en-US" dirty="0"/>
              <a:t>SQL provides basic commands that allows users to pull, add, modify, remove, etc. data within the database.</a:t>
            </a:r>
          </a:p>
          <a:p>
            <a:endParaRPr lang="en-US" dirty="0"/>
          </a:p>
        </p:txBody>
      </p:sp>
      <p:pic>
        <p:nvPicPr>
          <p:cNvPr id="8" name="Picture 7">
            <a:extLst>
              <a:ext uri="{FF2B5EF4-FFF2-40B4-BE49-F238E27FC236}">
                <a16:creationId xmlns:a16="http://schemas.microsoft.com/office/drawing/2014/main" id="{A9AF98D2-DC73-DEF2-8C98-8AF55D27D36C}"/>
              </a:ext>
            </a:extLst>
          </p:cNvPr>
          <p:cNvPicPr>
            <a:picLocks noChangeAspect="1"/>
          </p:cNvPicPr>
          <p:nvPr/>
        </p:nvPicPr>
        <p:blipFill>
          <a:blip r:embed="rId2"/>
          <a:stretch>
            <a:fillRect/>
          </a:stretch>
        </p:blipFill>
        <p:spPr>
          <a:xfrm>
            <a:off x="6715594" y="2333200"/>
            <a:ext cx="3655258" cy="778099"/>
          </a:xfrm>
          <a:prstGeom prst="rect">
            <a:avLst/>
          </a:prstGeom>
        </p:spPr>
      </p:pic>
      <p:pic>
        <p:nvPicPr>
          <p:cNvPr id="10" name="Picture 9">
            <a:extLst>
              <a:ext uri="{FF2B5EF4-FFF2-40B4-BE49-F238E27FC236}">
                <a16:creationId xmlns:a16="http://schemas.microsoft.com/office/drawing/2014/main" id="{F1664402-8345-9E2B-FCED-07420D3C2F43}"/>
              </a:ext>
            </a:extLst>
          </p:cNvPr>
          <p:cNvPicPr>
            <a:picLocks noChangeAspect="1"/>
          </p:cNvPicPr>
          <p:nvPr/>
        </p:nvPicPr>
        <p:blipFill>
          <a:blip r:embed="rId3"/>
          <a:stretch>
            <a:fillRect/>
          </a:stretch>
        </p:blipFill>
        <p:spPr>
          <a:xfrm>
            <a:off x="3539158" y="4135750"/>
            <a:ext cx="7814642" cy="1102246"/>
          </a:xfrm>
          <a:prstGeom prst="rect">
            <a:avLst/>
          </a:prstGeom>
        </p:spPr>
      </p:pic>
    </p:spTree>
    <p:extLst>
      <p:ext uri="{BB962C8B-B14F-4D97-AF65-F5344CB8AC3E}">
        <p14:creationId xmlns:p14="http://schemas.microsoft.com/office/powerpoint/2010/main" val="319011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80DA7-2D87-B9D5-5107-83CEE92D6B8A}"/>
              </a:ext>
            </a:extLst>
          </p:cNvPr>
          <p:cNvSpPr>
            <a:spLocks noGrp="1"/>
          </p:cNvSpPr>
          <p:nvPr>
            <p:ph type="title"/>
          </p:nvPr>
        </p:nvSpPr>
        <p:spPr/>
        <p:txBody>
          <a:bodyPr/>
          <a:lstStyle/>
          <a:p>
            <a:r>
              <a:rPr lang="en-US" dirty="0"/>
              <a:t>Table Manipulation Commands</a:t>
            </a:r>
          </a:p>
        </p:txBody>
      </p:sp>
      <p:sp>
        <p:nvSpPr>
          <p:cNvPr id="3" name="Content Placeholder 2">
            <a:extLst>
              <a:ext uri="{FF2B5EF4-FFF2-40B4-BE49-F238E27FC236}">
                <a16:creationId xmlns:a16="http://schemas.microsoft.com/office/drawing/2014/main" id="{A440B243-65F0-E2FB-BE2F-C65647AEE54F}"/>
              </a:ext>
            </a:extLst>
          </p:cNvPr>
          <p:cNvSpPr>
            <a:spLocks noGrp="1"/>
          </p:cNvSpPr>
          <p:nvPr>
            <p:ph sz="half" idx="1"/>
          </p:nvPr>
        </p:nvSpPr>
        <p:spPr/>
        <p:txBody>
          <a:bodyPr/>
          <a:lstStyle/>
          <a:p>
            <a:r>
              <a:rPr lang="en-US" dirty="0"/>
              <a:t>SQL also offers table modification commands. These commands allow you to define how data is stored, add or modify columns, and remove outdated or unnecessary tables.</a:t>
            </a:r>
          </a:p>
        </p:txBody>
      </p:sp>
      <p:pic>
        <p:nvPicPr>
          <p:cNvPr id="8" name="Picture 7">
            <a:extLst>
              <a:ext uri="{FF2B5EF4-FFF2-40B4-BE49-F238E27FC236}">
                <a16:creationId xmlns:a16="http://schemas.microsoft.com/office/drawing/2014/main" id="{1F17A376-BE95-20D8-75F3-F1D23788BDE2}"/>
              </a:ext>
            </a:extLst>
          </p:cNvPr>
          <p:cNvPicPr>
            <a:picLocks noChangeAspect="1"/>
          </p:cNvPicPr>
          <p:nvPr/>
        </p:nvPicPr>
        <p:blipFill>
          <a:blip r:embed="rId2"/>
          <a:stretch>
            <a:fillRect/>
          </a:stretch>
        </p:blipFill>
        <p:spPr>
          <a:xfrm>
            <a:off x="6442025" y="2011382"/>
            <a:ext cx="3939428" cy="847725"/>
          </a:xfrm>
          <a:prstGeom prst="rect">
            <a:avLst/>
          </a:prstGeom>
        </p:spPr>
      </p:pic>
      <p:pic>
        <p:nvPicPr>
          <p:cNvPr id="10" name="Picture 9">
            <a:extLst>
              <a:ext uri="{FF2B5EF4-FFF2-40B4-BE49-F238E27FC236}">
                <a16:creationId xmlns:a16="http://schemas.microsoft.com/office/drawing/2014/main" id="{52416481-E0D3-6CD8-D30F-E30B69C1F711}"/>
              </a:ext>
            </a:extLst>
          </p:cNvPr>
          <p:cNvPicPr>
            <a:picLocks noChangeAspect="1"/>
          </p:cNvPicPr>
          <p:nvPr/>
        </p:nvPicPr>
        <p:blipFill>
          <a:blip r:embed="rId3"/>
          <a:stretch>
            <a:fillRect/>
          </a:stretch>
        </p:blipFill>
        <p:spPr>
          <a:xfrm>
            <a:off x="6442025" y="3466722"/>
            <a:ext cx="5485722" cy="1069143"/>
          </a:xfrm>
          <a:prstGeom prst="rect">
            <a:avLst/>
          </a:prstGeom>
        </p:spPr>
      </p:pic>
    </p:spTree>
    <p:extLst>
      <p:ext uri="{BB962C8B-B14F-4D97-AF65-F5344CB8AC3E}">
        <p14:creationId xmlns:p14="http://schemas.microsoft.com/office/powerpoint/2010/main" val="3563956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1B67E-72C4-1053-BBF2-30637FB56795}"/>
              </a:ext>
            </a:extLst>
          </p:cNvPr>
          <p:cNvSpPr>
            <a:spLocks noGrp="1"/>
          </p:cNvSpPr>
          <p:nvPr>
            <p:ph type="title"/>
          </p:nvPr>
        </p:nvSpPr>
        <p:spPr/>
        <p:txBody>
          <a:bodyPr/>
          <a:lstStyle/>
          <a:p>
            <a:r>
              <a:rPr lang="en-US" dirty="0"/>
              <a:t>Constraints</a:t>
            </a:r>
          </a:p>
        </p:txBody>
      </p:sp>
      <p:sp>
        <p:nvSpPr>
          <p:cNvPr id="3" name="Content Placeholder 2">
            <a:extLst>
              <a:ext uri="{FF2B5EF4-FFF2-40B4-BE49-F238E27FC236}">
                <a16:creationId xmlns:a16="http://schemas.microsoft.com/office/drawing/2014/main" id="{F85F6908-9DF7-A0CC-48D4-A7ED8D31AC66}"/>
              </a:ext>
            </a:extLst>
          </p:cNvPr>
          <p:cNvSpPr>
            <a:spLocks noGrp="1"/>
          </p:cNvSpPr>
          <p:nvPr>
            <p:ph sz="half" idx="1"/>
          </p:nvPr>
        </p:nvSpPr>
        <p:spPr/>
        <p:txBody>
          <a:bodyPr/>
          <a:lstStyle/>
          <a:p>
            <a:r>
              <a:rPr lang="en-US" dirty="0"/>
              <a:t>SQL constraints help maintain data accuracy and enforce rules in a database. They ensure that data is valid, unique, and consistent by controlling what kind of values can be entered into a table. Implementing keys can help maintain unique identification. </a:t>
            </a:r>
          </a:p>
        </p:txBody>
      </p:sp>
      <p:pic>
        <p:nvPicPr>
          <p:cNvPr id="8" name="Picture 7">
            <a:extLst>
              <a:ext uri="{FF2B5EF4-FFF2-40B4-BE49-F238E27FC236}">
                <a16:creationId xmlns:a16="http://schemas.microsoft.com/office/drawing/2014/main" id="{0BC01708-B122-E669-C410-BC19DAD70A43}"/>
              </a:ext>
            </a:extLst>
          </p:cNvPr>
          <p:cNvPicPr>
            <a:picLocks noChangeAspect="1"/>
          </p:cNvPicPr>
          <p:nvPr/>
        </p:nvPicPr>
        <p:blipFill>
          <a:blip r:embed="rId2"/>
          <a:stretch>
            <a:fillRect/>
          </a:stretch>
        </p:blipFill>
        <p:spPr>
          <a:xfrm>
            <a:off x="6172202" y="2635380"/>
            <a:ext cx="5971082" cy="793620"/>
          </a:xfrm>
          <a:prstGeom prst="rect">
            <a:avLst/>
          </a:prstGeom>
        </p:spPr>
      </p:pic>
      <p:pic>
        <p:nvPicPr>
          <p:cNvPr id="10" name="Picture 9">
            <a:extLst>
              <a:ext uri="{FF2B5EF4-FFF2-40B4-BE49-F238E27FC236}">
                <a16:creationId xmlns:a16="http://schemas.microsoft.com/office/drawing/2014/main" id="{28EC9C6C-2740-E453-7246-CC0828D9B51C}"/>
              </a:ext>
            </a:extLst>
          </p:cNvPr>
          <p:cNvPicPr>
            <a:picLocks noChangeAspect="1"/>
          </p:cNvPicPr>
          <p:nvPr/>
        </p:nvPicPr>
        <p:blipFill>
          <a:blip r:embed="rId3"/>
          <a:stretch>
            <a:fillRect/>
          </a:stretch>
        </p:blipFill>
        <p:spPr>
          <a:xfrm>
            <a:off x="6172202" y="4001294"/>
            <a:ext cx="5569390" cy="831885"/>
          </a:xfrm>
          <a:prstGeom prst="rect">
            <a:avLst/>
          </a:prstGeom>
        </p:spPr>
      </p:pic>
    </p:spTree>
    <p:extLst>
      <p:ext uri="{BB962C8B-B14F-4D97-AF65-F5344CB8AC3E}">
        <p14:creationId xmlns:p14="http://schemas.microsoft.com/office/powerpoint/2010/main" val="193116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435C72-D139-FFD2-B414-365D513FCF76}"/>
              </a:ext>
            </a:extLst>
          </p:cNvPr>
          <p:cNvSpPr>
            <a:spLocks noGrp="1"/>
          </p:cNvSpPr>
          <p:nvPr>
            <p:ph type="title"/>
          </p:nvPr>
        </p:nvSpPr>
        <p:spPr>
          <a:xfrm>
            <a:off x="1198180" y="2228850"/>
            <a:ext cx="9805345" cy="1096912"/>
          </a:xfrm>
        </p:spPr>
        <p:txBody>
          <a:bodyPr vert="horz" lIns="91440" tIns="45720" rIns="91440" bIns="45720" rtlCol="0" anchor="b">
            <a:normAutofit/>
          </a:bodyPr>
          <a:lstStyle/>
          <a:p>
            <a:pPr algn="ctr"/>
            <a:r>
              <a:rPr lang="en-US" sz="4000" kern="1200" dirty="0">
                <a:solidFill>
                  <a:schemeClr val="tx1"/>
                </a:solidFill>
                <a:latin typeface="+mj-lt"/>
                <a:ea typeface="+mj-ea"/>
                <a:cs typeface="+mj-cs"/>
              </a:rPr>
              <a:t>Putting It All Together </a:t>
            </a:r>
          </a:p>
        </p:txBody>
      </p:sp>
      <p:sp>
        <p:nvSpPr>
          <p:cNvPr id="3" name="Content Placeholder 2">
            <a:extLst>
              <a:ext uri="{FF2B5EF4-FFF2-40B4-BE49-F238E27FC236}">
                <a16:creationId xmlns:a16="http://schemas.microsoft.com/office/drawing/2014/main" id="{189632AF-F10A-A870-F8BE-20DED3BC3B70}"/>
              </a:ext>
            </a:extLst>
          </p:cNvPr>
          <p:cNvSpPr>
            <a:spLocks noGrp="1"/>
          </p:cNvSpPr>
          <p:nvPr>
            <p:ph sz="half" idx="1"/>
          </p:nvPr>
        </p:nvSpPr>
        <p:spPr>
          <a:xfrm>
            <a:off x="1198180" y="3532241"/>
            <a:ext cx="9805346" cy="2203206"/>
          </a:xfrm>
        </p:spPr>
        <p:txBody>
          <a:bodyPr vert="horz" lIns="91440" tIns="45720" rIns="91440" bIns="45720" rtlCol="0" anchor="t">
            <a:normAutofit/>
          </a:bodyPr>
          <a:lstStyle/>
          <a:p>
            <a:pPr algn="ctr"/>
            <a:r>
              <a:rPr lang="en-US" sz="2000" dirty="0"/>
              <a:t>SQL allows users to combine different commands to effectively manage and manipulate data. You can pull, update, and delete data while ensuring everything stays accurate and follows the rules set by constraints.</a:t>
            </a:r>
          </a:p>
          <a:p>
            <a:pPr algn="ctr"/>
            <a:r>
              <a:rPr lang="en-US" sz="2000" dirty="0"/>
              <a:t>Users are able to use the basic commands, table commands and/or constraints in simple scripts to accomplish multiple tasks.</a:t>
            </a:r>
          </a:p>
        </p:txBody>
      </p:sp>
      <p:pic>
        <p:nvPicPr>
          <p:cNvPr id="8" name="Picture 7" descr="A screenshot of a computer&#10;&#10;Description automatically generated">
            <a:extLst>
              <a:ext uri="{FF2B5EF4-FFF2-40B4-BE49-F238E27FC236}">
                <a16:creationId xmlns:a16="http://schemas.microsoft.com/office/drawing/2014/main" id="{3DB5A85A-E174-C127-F02A-8AE67B90FA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8165" y="394100"/>
            <a:ext cx="6605373" cy="2023268"/>
          </a:xfrm>
          <a:prstGeom prst="rect">
            <a:avLst/>
          </a:prstGeom>
        </p:spPr>
      </p:pic>
    </p:spTree>
    <p:extLst>
      <p:ext uri="{BB962C8B-B14F-4D97-AF65-F5344CB8AC3E}">
        <p14:creationId xmlns:p14="http://schemas.microsoft.com/office/powerpoint/2010/main" val="3484030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1062</TotalTime>
  <Words>217</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SQL in 10 minutes</vt:lpstr>
      <vt:lpstr>Introduction to SQL</vt:lpstr>
      <vt:lpstr>Basic SQL Commands</vt:lpstr>
      <vt:lpstr>Table Manipulation Commands</vt:lpstr>
      <vt:lpstr>Constraints</vt:lpstr>
      <vt:lpstr>Putting It All Together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Genesis Grant</dc:creator>
  <cp:lastModifiedBy>Genesis Grant</cp:lastModifiedBy>
  <cp:revision>1</cp:revision>
  <dcterms:created xsi:type="dcterms:W3CDTF">2024-10-16T01:35:13Z</dcterms:created>
  <dcterms:modified xsi:type="dcterms:W3CDTF">2024-10-16T19:17:22Z</dcterms:modified>
</cp:coreProperties>
</file>