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61" r:id="rId5"/>
    <p:sldId id="262" r:id="rId6"/>
    <p:sldId id="263" r:id="rId7"/>
    <p:sldId id="266" r:id="rId8"/>
    <p:sldId id="268" r:id="rId9"/>
    <p:sldId id="267" r:id="rId10"/>
    <p:sldId id="264" r:id="rId11"/>
    <p:sldId id="265" r:id="rId12"/>
    <p:sldId id="269" r:id="rId13"/>
    <p:sldId id="270" r:id="rId14"/>
    <p:sldId id="271" r:id="rId15"/>
    <p:sldId id="258" r:id="rId16"/>
    <p:sldId id="25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1760F-22F4-74B0-2E84-A51ECEED84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760228-945C-8D85-1046-A02278DC02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2BE36-4782-081C-CD0C-1C6233392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06B77-9A40-4219-9250-7B02015A4AC8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7106C-1B05-7930-C5C8-59D2C94EC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61C00-C584-49CC-3C80-E0A59E757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17128-B48E-41D4-A809-50357FA9B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876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32D7C-0CFD-6534-C3E8-0CDA551CE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1CB3C1-062A-BF7E-5910-4733D7DDBD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3ECFC-06D8-70B0-FBF2-F14870DAA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06B77-9A40-4219-9250-7B02015A4AC8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E1752-CEEE-C478-DB94-95C7EDDE4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C29505-D2A7-2F08-0042-6A04A3196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17128-B48E-41D4-A809-50357FA9B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363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37E8E9-E364-EFEA-131A-170739DE29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420A32-6FC4-DB34-FF68-D7098D2E66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D44391-D7E4-5B9B-62F7-A73048781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06B77-9A40-4219-9250-7B02015A4AC8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8E8DE-EE9D-1279-0718-0B79B8F19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1A27C4-0C71-3EE6-8C3A-50D894BB4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17128-B48E-41D4-A809-50357FA9B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777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442B3-4F16-A9C5-ACA5-60BBEA862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4EB35-DCB3-C802-D1BE-02C1B4F28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46DF2-ACB3-CE55-3FBA-D0DA79A9D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06B77-9A40-4219-9250-7B02015A4AC8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C05D3-CC7D-1056-ED2D-C6533F55D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16094-0611-BF1C-FC34-3327F95B2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17128-B48E-41D4-A809-50357FA9B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261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687FC-C342-BCA1-0231-4644CE05A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98F5FA-E7A6-8665-A299-B96BCE2BDB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B98AE6-6204-C807-E34A-AB013E7BD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06B77-9A40-4219-9250-7B02015A4AC8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A80AFB-3559-06F6-6AA4-2C69378A0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4B5EDC-B6DE-43A0-A6E5-B46AB37AF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17128-B48E-41D4-A809-50357FA9B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070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6E841-C63F-7BDF-3F7F-D11D26CE8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A20EF-F1F1-F13C-8D70-0382EA7E88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C78711-47B3-B236-8B8A-201CB8EEB2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AA59B-7628-0900-2785-171DA50F7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06B77-9A40-4219-9250-7B02015A4AC8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AF7919-C4A4-F1C2-E328-0018FFE8E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816CB6-46D3-0BC2-1998-FE6140625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17128-B48E-41D4-A809-50357FA9B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794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3D72C-2AAD-4351-0E2C-03C96F98C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112186-2248-722E-7170-2782DFA0AA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834155-13F1-B704-0A74-8B16BD4975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DB3D65-C02B-839D-9622-1184885BB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4A572D-FB7B-7E40-EBE0-3A1B4FDF22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8B07AC-0E31-EB1A-40FE-97B82D7C1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06B77-9A40-4219-9250-7B02015A4AC8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9ED02D-1720-9B1E-1C13-AF6781B5F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712A77-0F5B-3E40-000F-D17190101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17128-B48E-41D4-A809-50357FA9B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114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C611E-A7CE-069C-7053-1CF64967E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AB0EA7-20A1-3FB6-20CD-F85C44401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06B77-9A40-4219-9250-7B02015A4AC8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5E3148-2C30-BC2B-B6CA-128C98898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407DDA-482C-75EC-8B83-A0508519E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17128-B48E-41D4-A809-50357FA9B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364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A30A4C-FB83-9F48-22AA-C9F87D844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06B77-9A40-4219-9250-7B02015A4AC8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6AB757-32B7-6543-548A-F42932DBC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40FCC6-226E-386F-8EE0-B0B5B2CDD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17128-B48E-41D4-A809-50357FA9B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778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9084C-A109-F7B6-F4F4-F06ECB041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3B2AD-8129-C8C4-927C-CD15872D4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98214F-8CB5-D84C-0F21-B7B7CA4250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69104D-9A6F-274D-B656-D75182157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06B77-9A40-4219-9250-7B02015A4AC8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6EAA1E-8AAA-7C65-A8D8-E6AC0B42C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32E332-0A17-0278-AD13-416BEE379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17128-B48E-41D4-A809-50357FA9B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650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5C8CF-1B67-77F6-FCF0-A937D503E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D44C83-2485-FC78-4B2B-F904206794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190318-A03F-975F-E06F-6EB4F5A330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102DBF-3C33-CD88-B0FD-BF29C1273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06B77-9A40-4219-9250-7B02015A4AC8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C48551-4F7B-4B1E-69A0-BED6B786B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916AE-7709-8B28-6062-FD33A17F5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17128-B48E-41D4-A809-50357FA9B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007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BA3ADD-9CCC-276A-AF92-E994464B5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4398E0-1EB9-9480-DC71-C5DABF65E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44A71-5DA3-1369-BCCD-E4B13B43E0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C606B77-9A40-4219-9250-7B02015A4AC8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859DD-A8CF-3F70-59AE-C5F0C6030C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282E4-D4FE-508F-7FB6-CEF09396DC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717128-B48E-41D4-A809-50357FA9B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2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ls.gov/cps/cpsaat08.htm" TargetMode="External"/><Relationship Id="rId2" Type="http://schemas.openxmlformats.org/officeDocument/2006/relationships/hyperlink" Target="https://corporatefinanceinstitute.com/resources/knowledge/economics/structural-unemployment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nces.ed.gov/programs/coe/indicator/cbc" TargetMode="External"/><Relationship Id="rId4" Type="http://schemas.openxmlformats.org/officeDocument/2006/relationships/hyperlink" Target="https://fred.stlouisfed.org/series/SCAD2534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B515C-82CD-6479-9944-AE42FA2713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Symbolic Computation using Big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82982F-16DA-F608-6FCC-59785482C4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Genesis Grant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CTEC 298</a:t>
            </a:r>
          </a:p>
        </p:txBody>
      </p:sp>
    </p:spTree>
    <p:extLst>
      <p:ext uri="{BB962C8B-B14F-4D97-AF65-F5344CB8AC3E}">
        <p14:creationId xmlns:p14="http://schemas.microsoft.com/office/powerpoint/2010/main" val="244133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E4759C-CFF2-C4E7-B8C6-419A2FD461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07702-07AC-389F-086A-E1D71FE99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2: Data Wrangling Process</a:t>
            </a:r>
            <a:br>
              <a:rPr lang="en-US" dirty="0"/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Graph – Unemployment Rates throughout Years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751DAC-59B9-FF1B-49E2-0C4D394C6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6728" y="1690688"/>
            <a:ext cx="5785890" cy="14722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54396B-53D6-1752-7474-2EA985E91E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9622" y="3072464"/>
            <a:ext cx="2753109" cy="357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685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AF5311-317B-0DF6-2CB2-0A5CE637F8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7BB52-BB91-A4E0-CCCC-8F454629B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2: Data Visualization</a:t>
            </a:r>
            <a:br>
              <a:rPr lang="en-US" sz="4000" dirty="0"/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Graph – Unemployment Rates throughout Years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9AEA08-882F-82F8-214D-5423986ED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540" y="2698282"/>
            <a:ext cx="4572638" cy="26006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86644D-3E05-89F2-3F28-A9E7696E13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1069" y="2241018"/>
            <a:ext cx="4991797" cy="351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02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6D931B-22F8-BB5F-7EF8-DCDBA1601B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51810-C847-3CBA-1106-615707449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3: Raw Data</a:t>
            </a:r>
            <a:br>
              <a:rPr lang="en-US" sz="5400" dirty="0"/>
            </a:b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 Graph – Unemployment Based on Industry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1B97ED-F3D9-42EE-1C78-8DC9E61DF6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0482" y="1773134"/>
            <a:ext cx="10651036" cy="106750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BCC910-38F3-7532-0049-DC20D36E02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8742" y="2834764"/>
            <a:ext cx="6944694" cy="365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1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A330C4-BFC9-F0A4-CF02-742F080BA5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B3B23-3ED9-3E97-A71F-13F3673F5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3: Data Wrangling Process</a:t>
            </a:r>
            <a:br>
              <a:rPr lang="en-US" sz="5400" dirty="0"/>
            </a:b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 Graph – Unemployment Based on Industry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ECFB0D6-DA5F-0FD2-086D-2E20C2107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042" y="2968596"/>
            <a:ext cx="4905822" cy="132556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52F9310-4FD7-2DDB-76F9-B4FDA74482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0891" y="1904294"/>
            <a:ext cx="2867425" cy="393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628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7B0490-C576-3127-A1E6-80079CA8E5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87367-6527-B492-6AF0-5FB0927CB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3: Data Visualization</a:t>
            </a:r>
            <a:br>
              <a:rPr lang="en-US" sz="5400" dirty="0"/>
            </a:b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 Graph – Unemployment Based on Industry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67E137-28CD-CFF0-6A0D-C9F847234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956" y="2578309"/>
            <a:ext cx="4304920" cy="26960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8BB96CD-0090-7BC8-F495-B32AEAD66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1208" y="1834766"/>
            <a:ext cx="4896533" cy="452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9681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1B425-43FA-F77F-F274-691842E9A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95BD2-27A7-B5B4-F7F1-DFAC0D72F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skillset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Excel, Pandas, Matplotlib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Structural Unemployment Modern Factors: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 and Educational Attainment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technology advances, the need for adaptive skills grows, as jobs that are easily automated or require minimal education are increasingly at risk of disappearing.</a:t>
            </a:r>
          </a:p>
          <a:p>
            <a:pPr lvl="1"/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More awareness to STEM jobs; we will need people who are creating these automations and robots who do easier tasks and jobs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12351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C3A60-87B2-1888-8638-64B69233E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12DC8-50F7-8771-3166-4F07BE7A9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Corporate Finance Institute (2021 February 15). Structural unemployment: The discrepancy between the skills of the unemployed population and the jobs available on the market. </a:t>
            </a:r>
            <a:r>
              <a:rPr lang="en-US" sz="1800" b="0" i="0" u="sng" strike="noStrike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https://corporatefinanceinstitute.com/resources/knowledge/economics/structural-unemployment/</a:t>
            </a:r>
            <a:r>
              <a:rPr lang="en-US" sz="1800" b="0" i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U.S Bureau of Labor Statistics (2022 January 20). </a:t>
            </a:r>
            <a:r>
              <a:rPr lang="en-US" sz="1800" b="0" i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Employed and unemployed full- and part-time workers by age, sex, race, and Hispanic or Latino ethnicity.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u="sng" strike="noStrike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https://www.bls.gov/cps/cpsaat08.htm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Federal Reserve Bank of St. Louis (2022 July 6). U.S. Bureau of Labor Statistics, Unemployment Rate - Some College or Associate Degree, 25 to 34 years [SCAD2534].  </a:t>
            </a:r>
            <a:r>
              <a:rPr lang="en-US" sz="1800" b="0" i="0" u="sng" strike="noStrike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https://fred.stlouisfed.org/series/SCAD2534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National Center for Education Statistics. (2024). Employment and Unemployment Rates by Educational Attainment. Condition of Education. U.S. Department of Education, Institute of Education Sciences.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https://nces.ed.gov/programs/coe/indicator/cbc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18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2059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9260E-BB84-C0EF-C781-CCD2FA53B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84399-0DA2-DD4B-93CB-171BEC0B2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+mj-lt"/>
              <a:buAutoNum type="romanU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CTEC 128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CTEC 298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1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2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3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pPr marL="571500" indent="-571500">
              <a:buFont typeface="+mj-lt"/>
              <a:buAutoNum type="romanU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3251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2AB86-D1D6-7C40-CBB7-39F5D8C01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414EE-EE9A-0306-ABBE-DA8A35B83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9641DC-9CC0-712C-45B5-D7188B116481}"/>
              </a:ext>
            </a:extLst>
          </p:cNvPr>
          <p:cNvSpPr txBox="1"/>
          <p:nvPr/>
        </p:nvSpPr>
        <p:spPr>
          <a:xfrm>
            <a:off x="838200" y="1690688"/>
            <a:ext cx="1002841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presentation I will discuss the topic of Structural Unemployment.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will showcase supporting data that was wrangled using Excel (previously used in CTEC 128) as well as data visualizations prepared using Python libraries, Pandas and Matplotlib (used in CTEC 298).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will explain reasoning behind my choice of these certain plots, walkthrough how I coded and highlight importance of these visualizations pertaining to structural unemployment.  </a:t>
            </a:r>
          </a:p>
        </p:txBody>
      </p:sp>
    </p:spTree>
    <p:extLst>
      <p:ext uri="{BB962C8B-B14F-4D97-AF65-F5344CB8AC3E}">
        <p14:creationId xmlns:p14="http://schemas.microsoft.com/office/powerpoint/2010/main" val="4154154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6" name="Rectangle 1045">
            <a:extLst>
              <a:ext uri="{FF2B5EF4-FFF2-40B4-BE49-F238E27FC236}">
                <a16:creationId xmlns:a16="http://schemas.microsoft.com/office/drawing/2014/main" id="{04F99093-FB6D-43E0-AA45-FA744653E0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CE8B83EF-4FB2-4C16-B94A-73A8FBCD1E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050" name="Group 1049">
            <a:extLst>
              <a:ext uri="{FF2B5EF4-FFF2-40B4-BE49-F238E27FC236}">
                <a16:creationId xmlns:a16="http://schemas.microsoft.com/office/drawing/2014/main" id="{65CE4779-ABAB-448C-B806-A60E8F835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1051" name="Freeform: Shape 1050">
              <a:extLst>
                <a:ext uri="{FF2B5EF4-FFF2-40B4-BE49-F238E27FC236}">
                  <a16:creationId xmlns:a16="http://schemas.microsoft.com/office/drawing/2014/main" id="{284E8940-EE47-4A50-B7D3-F4BF68524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2" name="Freeform: Shape 1051">
              <a:extLst>
                <a:ext uri="{FF2B5EF4-FFF2-40B4-BE49-F238E27FC236}">
                  <a16:creationId xmlns:a16="http://schemas.microsoft.com/office/drawing/2014/main" id="{9BA40340-BD4D-49C0-8BC6-61AF7391F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3" name="Freeform: Shape 1052">
              <a:extLst>
                <a:ext uri="{FF2B5EF4-FFF2-40B4-BE49-F238E27FC236}">
                  <a16:creationId xmlns:a16="http://schemas.microsoft.com/office/drawing/2014/main" id="{D79A4281-F939-4206-9B6F-8DDD2FDAAB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054" name="Freeform: Shape 1053">
              <a:extLst>
                <a:ext uri="{FF2B5EF4-FFF2-40B4-BE49-F238E27FC236}">
                  <a16:creationId xmlns:a16="http://schemas.microsoft.com/office/drawing/2014/main" id="{38774401-76BE-487C-8645-DC90C833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1AFF1EA-6904-9210-1388-8FAE9B94E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387" y="1344415"/>
            <a:ext cx="4133690" cy="1454051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CTEC 128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60858-258A-F3E4-4083-FA947DD704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977" y="1813810"/>
            <a:ext cx="4414055" cy="4247161"/>
          </a:xfrm>
        </p:spPr>
        <p:txBody>
          <a:bodyPr anchor="ctr"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 : Structural Unemployment	</a:t>
            </a:r>
          </a:p>
          <a:p>
            <a:pPr lvl="1"/>
            <a:r>
              <a:rPr lang="en-US" sz="1800" b="0" i="0" u="none" strike="noStrike" dirty="0">
                <a:effectLst/>
                <a:latin typeface="Times New Roman" panose="02020603050405020304" pitchFamily="18" charset="0"/>
              </a:rPr>
              <a:t>mismatch between the skills of the employee(s) and available jobs. People are not able to maintain their jobs based on their lack of skills, education and societal fluctuations. 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wrangled using Excel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from U.S. Census Bureau &amp; U.S. Bureau of Labor Statistics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64A6B11F-7819-8823-40B6-6B303B0C5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4867" y="969793"/>
            <a:ext cx="3751044" cy="3258206"/>
          </a:xfrm>
          <a:prstGeom prst="rect">
            <a:avLst/>
          </a:prstGeom>
        </p:spPr>
      </p:pic>
      <p:pic>
        <p:nvPicPr>
          <p:cNvPr id="1034" name="Picture 10" descr="Chart, bar chart&#10;&#10;Description automatically generated">
            <a:extLst>
              <a:ext uri="{FF2B5EF4-FFF2-40B4-BE49-F238E27FC236}">
                <a16:creationId xmlns:a16="http://schemas.microsoft.com/office/drawing/2014/main" id="{A781B3A1-9D57-E894-B8D1-65B8D3506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26779" y="504063"/>
            <a:ext cx="3110647" cy="1920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232EFA16-244F-015D-6D91-A6ECA6F446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78164" y="2858153"/>
            <a:ext cx="3110647" cy="1621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4DB6EE0F-2EBC-7E4A-4CCF-A94CFCD4D6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2698" y="4732061"/>
            <a:ext cx="4106017" cy="1621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98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FB60E8C-7224-44A4-87A0-46A1711DD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936E37-69B4-34EB-88DC-62406E110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528" y="386930"/>
            <a:ext cx="10141799" cy="1300554"/>
          </a:xfrm>
        </p:spPr>
        <p:txBody>
          <a:bodyPr anchor="b">
            <a:normAutofit/>
          </a:bodyPr>
          <a:lstStyle/>
          <a:p>
            <a:r>
              <a:rPr lang="en-US" sz="4800">
                <a:latin typeface="Times New Roman" panose="02020603050405020304" pitchFamily="18" charset="0"/>
                <a:cs typeface="Times New Roman" panose="02020603050405020304" pitchFamily="18" charset="0"/>
              </a:rPr>
              <a:t>CTEC 298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A32751-37A2-45C0-BE94-63D375E2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AD7A83FB-02B7-CECD-070D-CB9414E5C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515" y="2995336"/>
            <a:ext cx="5150277" cy="24459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A276F-C88C-3B69-D855-6E7E5E4EC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6429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Utilized same raw data sources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Pandas:</a:t>
            </a:r>
          </a:p>
          <a:p>
            <a:pPr lvl="1"/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Data wrangle data</a:t>
            </a:r>
          </a:p>
          <a:p>
            <a:pPr lvl="1"/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Store data into data frame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Matplotlib:</a:t>
            </a:r>
          </a:p>
          <a:p>
            <a:pPr lvl="1"/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Visualize data wrangled data </a:t>
            </a:r>
          </a:p>
          <a:p>
            <a:pPr lvl="1"/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Use data frame to structure visualizations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55FBCD-CD42-40F5-8A1B-3203F9CAE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310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652943-BF5F-C4DB-5087-1837F807EC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D4AD8-F8D7-A24C-1CE9-1A720788F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1: Raw Data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 Chart – Employment Based on Educational Attainment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D562E0-6DCD-13BC-0676-B555033E3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518" y="1966135"/>
            <a:ext cx="10840963" cy="10669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419DBC-26D5-19BE-8859-91F979264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8366" y="3143639"/>
            <a:ext cx="6840251" cy="312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809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28A73-1A7F-F2E4-ECDD-E44725E0A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1: Data Wrangling Process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 Chart – Employment Based on Educational Attainment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D19618-608C-5C0C-57BB-2DD66DB53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3667" y="1796515"/>
            <a:ext cx="4124901" cy="12955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4D2BA2-5824-2BC5-F452-71E58AF533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877" y="3092096"/>
            <a:ext cx="6144482" cy="358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315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FD6095E-1CCF-E7AA-5158-2C97D3D84E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1EFF97-09AE-4AF2-C5D8-4086757C1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604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1: Data Visualization</a:t>
            </a:r>
            <a:br>
              <a:rPr lang="en-US" sz="40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Bar Chart – Employment Based on Educational Attainment</a:t>
            </a:r>
            <a:endParaRPr lang="en-US" sz="40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C8FBD5-FD23-D9A6-9656-5C5DF2254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353" y="2155422"/>
            <a:ext cx="4514333" cy="39387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FC08EC-9564-153B-923E-593F0B9F91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46" y="2933937"/>
            <a:ext cx="5828261" cy="2141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389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62DDA-75B0-39AE-8CF0-5ED3B1B19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2: Raw Data</a:t>
            </a:r>
            <a:br>
              <a:rPr lang="en-US" dirty="0"/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Graph – Unemployment Rates throughout Years</a:t>
            </a: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43E81F-4EF5-AC00-ED9A-B5934F2FA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562" y="1584361"/>
            <a:ext cx="9277061" cy="11462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B40BAA-6E01-9B96-8CFB-F1866D13B3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8014" y="2615920"/>
            <a:ext cx="5110362" cy="404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615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570</Words>
  <Application>Microsoft Office PowerPoint</Application>
  <PresentationFormat>Widescreen</PresentationFormat>
  <Paragraphs>51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Aptos</vt:lpstr>
      <vt:lpstr>Aptos Display</vt:lpstr>
      <vt:lpstr>Arial</vt:lpstr>
      <vt:lpstr>Times New Roman</vt:lpstr>
      <vt:lpstr>Office Theme</vt:lpstr>
      <vt:lpstr>Symbolic Computation using Big Data</vt:lpstr>
      <vt:lpstr>Table of Contents</vt:lpstr>
      <vt:lpstr>Introduction</vt:lpstr>
      <vt:lpstr>CTEC 128</vt:lpstr>
      <vt:lpstr>CTEC 298</vt:lpstr>
      <vt:lpstr>Data 1: Raw Data  Bar Chart – Employment Based on Educational Attainment</vt:lpstr>
      <vt:lpstr>Data 1: Data Wrangling Process Bar Chart – Employment Based on Educational Attainment</vt:lpstr>
      <vt:lpstr>Data 1: Data Visualization Bar Chart – Employment Based on Educational Attainment</vt:lpstr>
      <vt:lpstr>Data 2: Raw Data Line Graph – Unemployment Rates throughout Years</vt:lpstr>
      <vt:lpstr>Data 2: Data Wrangling Process Line Graph – Unemployment Rates throughout Years</vt:lpstr>
      <vt:lpstr>Data 2: Data Visualization Line Graph – Unemployment Rates throughout Years</vt:lpstr>
      <vt:lpstr>Data 3: Raw Data Bar Graph – Unemployment Based on Industry</vt:lpstr>
      <vt:lpstr>Data 3: Data Wrangling Process Bar Graph – Unemployment Based on Industry</vt:lpstr>
      <vt:lpstr>Data 3: Data Visualization Bar Graph – Unemployment Based on Industry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Genesis Grant</dc:creator>
  <cp:lastModifiedBy>Genesis Grant</cp:lastModifiedBy>
  <cp:revision>1</cp:revision>
  <dcterms:created xsi:type="dcterms:W3CDTF">2024-12-03T02:31:40Z</dcterms:created>
  <dcterms:modified xsi:type="dcterms:W3CDTF">2024-12-03T07:19:02Z</dcterms:modified>
</cp:coreProperties>
</file>