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g7swIctSC+p5/64CpyE90Xf4lt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bls.gov/cps/cpsaat08.htm" TargetMode="External"/><Relationship Id="rId4" Type="http://schemas.openxmlformats.org/officeDocument/2006/relationships/hyperlink" Target="https://www.bls.gov/cps/cpsaat11b.htm" TargetMode="External"/><Relationship Id="rId11" Type="http://schemas.openxmlformats.org/officeDocument/2006/relationships/hyperlink" Target="https://fred.stlouisfed.org/series/SCAD2534" TargetMode="External"/><Relationship Id="rId10" Type="http://schemas.openxmlformats.org/officeDocument/2006/relationships/hyperlink" Target="https://www.thebalance.com/causes-of-unemployment-7-main-reasons-3305596" TargetMode="External"/><Relationship Id="rId12" Type="http://schemas.openxmlformats.org/officeDocument/2006/relationships/hyperlink" Target="https://www.census.gov/data-tools/demo/codebook/ahs/ahsdict.html?s_topic=40186C428E41DB02EDB927A05DB9F532,8DE208736B548DCD8730E0D68E7CF32C,DBF5674FA48C157B9FC0DDDFE547D32F,D978792D3B1F318A1E5706D5DD672644,4F62BC4FDBFD6C591DF97947267A00C1,A047427360D96D04B4B5D5C244C55B99,5B5DB5EE89646555DF228B34CF9513E8,F04D16F8CA1DFC2D0955D2FE17FC2445,5994140DD8C460736A9E8B2C56FEF6EC,D6075C3F37F8613C27B8E549055F254F,FDDB234FAE3516217ED968EAD61B8FA1,220DCCDE16595BE863680E0353A6AFC4,BAE49F4B36812411E9101068E7216126,A818C7CF835986C36895270D798CEFF4,962242971B6754D33DB541D708EBF076,E3D9BA9B9FA4BAA343235F8C3A6CB16B&amp;s_variablelist=FSHUNGRY,GRAD,GRAD2,GRAD3,HHGRAD,HHRACE,PAP,WAGP" TargetMode="External"/><Relationship Id="rId9" Type="http://schemas.openxmlformats.org/officeDocument/2006/relationships/hyperlink" Target="https://www.economicshelp.org/macroeconomics/unemployment/causes/" TargetMode="External"/><Relationship Id="rId5" Type="http://schemas.openxmlformats.org/officeDocument/2006/relationships/hyperlink" Target="https://www.zippia.com/advice/automation-and-job-loss-statistics/" TargetMode="External"/><Relationship Id="rId6" Type="http://schemas.openxmlformats.org/officeDocument/2006/relationships/hyperlink" Target="https://careertrend.com/the-disadvantages-of-structural-unemployment-12520676.html" TargetMode="External"/><Relationship Id="rId7" Type="http://schemas.openxmlformats.org/officeDocument/2006/relationships/hyperlink" Target="https://corporatefinanceinstitute.com/resources/knowledge/economics/structural-unemployment/" TargetMode="External"/><Relationship Id="rId8" Type="http://schemas.openxmlformats.org/officeDocument/2006/relationships/hyperlink" Target="https://work.chron.com/5-reasons-people-stay-unemployed-23561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oogle Shape;89;p1"/>
          <p:cNvGrpSpPr/>
          <p:nvPr/>
        </p:nvGrpSpPr>
        <p:grpSpPr>
          <a:xfrm>
            <a:off x="0" y="3296011"/>
            <a:ext cx="12192000" cy="3561989"/>
            <a:chOff x="0" y="3296011"/>
            <a:chExt cx="12192000" cy="3561989"/>
          </a:xfrm>
        </p:grpSpPr>
        <p:grpSp>
          <p:nvGrpSpPr>
            <p:cNvPr id="90" name="Google Shape;90;p1"/>
            <p:cNvGrpSpPr/>
            <p:nvPr/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91" name="Google Shape;91;p1"/>
              <p:cNvSpPr/>
              <p:nvPr/>
            </p:nvSpPr>
            <p:spPr>
              <a:xfrm>
                <a:off x="0" y="3681702"/>
                <a:ext cx="12192000" cy="3176298"/>
              </a:xfrm>
              <a:custGeom>
                <a:rect b="b" l="l" r="r" t="t"/>
                <a:pathLst>
                  <a:path extrusionOk="0" h="3176298" w="12192000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0" y="3681702"/>
                <a:ext cx="12192000" cy="3176298"/>
              </a:xfrm>
              <a:custGeom>
                <a:rect b="b" l="l" r="r" t="t"/>
                <a:pathLst>
                  <a:path extrusionOk="0" h="3176298" w="12192000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lt1">
                  <a:alpha val="1372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" name="Google Shape;93;p1"/>
            <p:cNvGrpSpPr/>
            <p:nvPr/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94" name="Google Shape;94;p1"/>
              <p:cNvSpPr/>
              <p:nvPr/>
            </p:nvSpPr>
            <p:spPr>
              <a:xfrm>
                <a:off x="544" y="3296011"/>
                <a:ext cx="12191456" cy="2849975"/>
              </a:xfrm>
              <a:custGeom>
                <a:rect b="b" l="l" r="r" t="t"/>
                <a:pathLst>
                  <a:path extrusionOk="0" h="1424940" w="6095524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544" y="3296011"/>
                <a:ext cx="12191456" cy="2849975"/>
              </a:xfrm>
              <a:custGeom>
                <a:rect b="b" l="l" r="r" t="t"/>
                <a:pathLst>
                  <a:path extrusionOk="0" h="1424940" w="6095524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 rotWithShape="1">
                <a:blip r:embed="rId3">
                  <a:alphaModFix amt="57000"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6" name="Google Shape;96;p1"/>
          <p:cNvSpPr txBox="1"/>
          <p:nvPr>
            <p:ph type="ctrTitle"/>
          </p:nvPr>
        </p:nvSpPr>
        <p:spPr>
          <a:xfrm>
            <a:off x="838199" y="1120676"/>
            <a:ext cx="10745248" cy="23227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Topic: Structural Unemployment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835024" y="3809999"/>
            <a:ext cx="7025753" cy="1012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Genesis Grant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5960853" y="445123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to add text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835024" y="4430362"/>
            <a:ext cx="2638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CTEC 128 ‘</a:t>
            </a:r>
            <a:r>
              <a:rPr b="0" i="0" lang="en-US" sz="1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</a:t>
            </a:r>
            <a:r>
              <a:rPr b="0" i="0" lang="en-US" sz="1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Project’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953219" y="76769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Significance &amp; Future Research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0"/>
          <p:cNvSpPr txBox="1"/>
          <p:nvPr>
            <p:ph idx="1" type="body"/>
          </p:nvPr>
        </p:nvSpPr>
        <p:spPr>
          <a:xfrm>
            <a:off x="838200" y="143047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More awareness to STEM jobs; we will need people who are creating these automations and robots who do easier tasks and jobs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Have a target group and open business to help people get jobs. Ex: single parents, college students, career fairs, etc.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More programs that allow easier segways into switching careers.</a:t>
            </a:r>
            <a:br>
              <a:rPr lang="en-US"/>
            </a:b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References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U.S Bureau of Labor Statistics (2022 January 20). </a:t>
            </a:r>
            <a:r>
              <a:rPr i="1" lang="en-US"/>
              <a:t>Employed and unemployed full- and part-time workers by age, sex, race, and Hispanic or Latino ethnicity.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https://www.bls.gov/cps/cpsaat08.htm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U.S Bureau of Labor Statistics (2022 January 20). </a:t>
            </a:r>
            <a:r>
              <a:rPr i="1" lang="en-US"/>
              <a:t>Employed persons by detailed occupation and age.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https://www.bls.gov/cps/cpsaat11b.htm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Flynn, J (2022 January 4). </a:t>
            </a:r>
            <a:r>
              <a:rPr i="1" lang="en-US"/>
              <a:t>36+ alarming automation and job loss statistics [022]: Are robots, machines, and AI coming for your job?</a:t>
            </a:r>
            <a:r>
              <a:rPr lang="en-US"/>
              <a:t> Zippia the career expert.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https://www.zippia.com/advice/automation-and-job-loss-statistics/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Wolfe, M (2019 August 5). The disadvantages of structural unemployment. Career Trend.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https://careertrend.com/the-disadvantages-of-structural-unemployment-12520676.html</a:t>
            </a:r>
            <a:r>
              <a:rPr lang="en-US"/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Corporate Finance Institute (2021 February 15). Structural unemployment: The discrepancy between the skills of the unemployed population and the jobs available on the market.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https://corporatefinanceinstitute.com/resources/knowledge/economics/structural-unemployment/</a:t>
            </a:r>
            <a:r>
              <a:rPr i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Dowd, M. (2021 May 25). </a:t>
            </a:r>
            <a:r>
              <a:rPr i="1" lang="en-US"/>
              <a:t>5 reasons people stay unemployed</a:t>
            </a:r>
            <a:r>
              <a:rPr lang="en-US"/>
              <a:t>. Chron. </a:t>
            </a:r>
            <a:r>
              <a:rPr lang="en-US" u="sng">
                <a:solidFill>
                  <a:schemeClr val="hlink"/>
                </a:solidFill>
                <a:hlinkClick r:id="rId8"/>
              </a:rPr>
              <a:t>https://work.chron.com/5-reasons-people-stay-unemployed-23561.html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Pettinger, T. (2021 December 14). </a:t>
            </a:r>
            <a:r>
              <a:rPr i="1" lang="en-US"/>
              <a:t>Causes of unemployment</a:t>
            </a:r>
            <a:r>
              <a:rPr lang="en-US"/>
              <a:t>. Economics.help. </a:t>
            </a:r>
            <a:r>
              <a:rPr lang="en-US" u="sng">
                <a:solidFill>
                  <a:schemeClr val="hlink"/>
                </a:solidFill>
                <a:hlinkClick r:id="rId9"/>
              </a:rPr>
              <a:t>https://www.economicshelp.org/macroeconomics/unemployment/causes/</a:t>
            </a:r>
            <a:r>
              <a:rPr lang="en-US"/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Amadeo, K. (2022 June 03). </a:t>
            </a:r>
            <a:r>
              <a:rPr i="1" lang="en-US"/>
              <a:t>7 causes of unemployment: What’s behind each type of unemployment. </a:t>
            </a:r>
            <a:r>
              <a:rPr lang="en-US"/>
              <a:t>The Balance. </a:t>
            </a:r>
            <a:r>
              <a:rPr lang="en-US" u="sng">
                <a:solidFill>
                  <a:schemeClr val="hlink"/>
                </a:solidFill>
                <a:hlinkClick r:id="rId10"/>
              </a:rPr>
              <a:t>https://www.thebalance.com/causes-of-unemployment-7-main-reasons-3305596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Federal Reserve Bank of St. Louis (2022 July 6). U.S. Bureau of Labor Statistics, Unemployment Rate - Some College or Associate Degree, 25 to 34 years [SCAD2534].  </a:t>
            </a:r>
            <a:r>
              <a:rPr lang="en-US" u="sng">
                <a:solidFill>
                  <a:schemeClr val="hlink"/>
                </a:solidFill>
                <a:hlinkClick r:id="rId11"/>
              </a:rPr>
              <a:t>https://fred.stlouisfed.org/series/SCAD2534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United States Census Bureau. (2022 April 5). AHS Codebook. </a:t>
            </a:r>
            <a:r>
              <a:rPr lang="en-US" u="sng">
                <a:solidFill>
                  <a:schemeClr val="hlink"/>
                </a:solidFill>
                <a:hlinkClick r:id="rId12"/>
              </a:rPr>
              <a:t>AHS Codebook (census.gov)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Structural Unemployment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  Structural unemployment occurs when there is a mismatch between the skills of the employee(s) and available jobs. People are not able to maintain their jobs based on their lack of skills, education and societal fluctuations.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Structural barriers to getting new job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New job availability may require specific skills.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High cost of / availability of childcare combined with cost of commuting to/from work. 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Unaffordable housing either to rent or to relocate.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Erosion of skills and motivation from long term unemployment. 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Automation 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>
            <p:ph type="title"/>
          </p:nvPr>
        </p:nvSpPr>
        <p:spPr>
          <a:xfrm>
            <a:off x="558745" y="509623"/>
            <a:ext cx="4766330" cy="1454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Problem Statement  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180292" y="1495217"/>
            <a:ext cx="4765949" cy="4057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Structural unemployment persists due to a mismatch between job requirements and the skills or education levels of individuals, particularly affecting those without higher education or specialized skills, hindering their ability to secure employment.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4" name="Google Shape;114;p3"/>
          <p:cNvGrpSpPr/>
          <p:nvPr/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15" name="Google Shape;115;p3"/>
            <p:cNvSpPr/>
            <p:nvPr/>
          </p:nvSpPr>
          <p:spPr>
            <a:xfrm>
              <a:off x="5818240" y="-1"/>
              <a:ext cx="6373761" cy="6874714"/>
            </a:xfrm>
            <a:custGeom>
              <a:rect b="b" l="l" r="r" t="t"/>
              <a:pathLst>
                <a:path extrusionOk="0" h="6874714" w="6373761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865276" y="313387"/>
              <a:ext cx="6326724" cy="6561326"/>
            </a:xfrm>
            <a:custGeom>
              <a:rect b="b" l="l" r="r" t="t"/>
              <a:pathLst>
                <a:path extrusionOk="0" h="6561326" w="6326724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870322" y="353119"/>
              <a:ext cx="6321679" cy="6521594"/>
            </a:xfrm>
            <a:custGeom>
              <a:rect b="b" l="l" r="r" t="t"/>
              <a:pathLst>
                <a:path extrusionOk="0" h="6521594" w="6321679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870322" y="353119"/>
              <a:ext cx="6321679" cy="6521594"/>
            </a:xfrm>
            <a:custGeom>
              <a:rect b="b" l="l" r="r" t="t"/>
              <a:pathLst>
                <a:path extrusionOk="0" h="6521594" w="6321679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con&#10;&#10;Description automatically generated"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8392" y="1819656"/>
            <a:ext cx="4142232" cy="414223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884420" y="4451266"/>
            <a:ext cx="682397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Statistical Questions: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factors that perpetuate structural unemployment?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jobs specifically would benefit and suffer because of structural unemployment?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Structural Unemployment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Skills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     - people are missing the education or certification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Childcare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     - availability and cost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Commuting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     - gas prices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Housing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     - economic shift. Cost more to buy a home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Personal challenges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     - erosion of skills, network starts to diminish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Automation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    - robots and other artificial intelligence taking jobs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Automation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643278" y="2573756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630936" y="2807208"/>
            <a:ext cx="3429000" cy="341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These fields would be most prone to being taken over by automation.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More customer service jobs, machine working and jobs that do not require a higher level of education.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Millions of employees would be affected.</a:t>
            </a:r>
            <a:endParaRPr/>
          </a:p>
        </p:txBody>
      </p:sp>
      <p:pic>
        <p:nvPicPr>
          <p:cNvPr descr="Chart, bar chart&#10;&#10;Description automatically generated" id="135" name="Google Shape;1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4296" y="1629215"/>
            <a:ext cx="6903720" cy="359956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 txBox="1"/>
          <p:nvPr/>
        </p:nvSpPr>
        <p:spPr>
          <a:xfrm>
            <a:off x="9356660" y="5196020"/>
            <a:ext cx="2518348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from US Bureau of Labor Statistics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 txBox="1"/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Educational Effects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643278" y="2573756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630936" y="2807208"/>
            <a:ext cx="3429000" cy="341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From my research, I believe that those without high school diplomas would be highly affected by structural unemployment.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Structural Unemployment affects those who do not have the skills or education to maintain jobs.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Around 13,000+ people would be affected nationally.</a:t>
            </a:r>
            <a:endParaRPr/>
          </a:p>
        </p:txBody>
      </p:sp>
      <p:pic>
        <p:nvPicPr>
          <p:cNvPr descr="Chart, bar chart&#10;&#10;Description automatically generated"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2409" y="1498760"/>
            <a:ext cx="6903720" cy="426304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/>
        </p:nvSpPr>
        <p:spPr>
          <a:xfrm>
            <a:off x="9762244" y="5631001"/>
            <a:ext cx="359763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from US Census Bureau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 txBox="1"/>
          <p:nvPr>
            <p:ph type="title"/>
          </p:nvPr>
        </p:nvSpPr>
        <p:spPr>
          <a:xfrm>
            <a:off x="556532" y="657844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 &amp; Unemployment 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hart, line chart&#10;&#10;Description automatically generated" id="153" name="Google Shape;153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976" y="1912399"/>
            <a:ext cx="10905066" cy="403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7"/>
          <p:cNvSpPr txBox="1"/>
          <p:nvPr/>
        </p:nvSpPr>
        <p:spPr>
          <a:xfrm>
            <a:off x="510037" y="5498981"/>
            <a:ext cx="109814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Analysis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Automation (the use of technology replacing human employees for certain tasks and jobs) has increased within the past decade because of technological advances.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Education level also proves significant for employers.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Utilizing a data matrix, able to pinpoint job fields that would be greatly affected by structural unemployment.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Table&#10;&#10;Description automatically generated" id="161" name="Google Shape;1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9039" y="4140925"/>
            <a:ext cx="8220973" cy="1855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Open Jobs and Fields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These jobs are projected to have larger openings within their fields.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175" y="2328773"/>
            <a:ext cx="3971385" cy="408388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9"/>
          <p:cNvSpPr txBox="1"/>
          <p:nvPr/>
        </p:nvSpPr>
        <p:spPr>
          <a:xfrm>
            <a:off x="4609381" y="2438400"/>
            <a:ext cx="6438181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are just a few but are suggested, as many are unable or untrained to gain these jobs.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technology and automation continues to rise, the need for creators and engineers will also rise, generating more jobs.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2022-06-08T18:34:07Z</dcterms:created>
  <dc:creator>Genesis Grant</dc:creator>
</cp:coreProperties>
</file>