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0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5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4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3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9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7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9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1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482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6F1E713-6E5F-4E4D-A0D2-8D96B869C8D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3BE690-4A89-4BF5-91F4-05997D00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2/building-crowd-counting-model-python/" TargetMode="External"/><Relationship Id="rId2" Type="http://schemas.openxmlformats.org/officeDocument/2006/relationships/hyperlink" Target="https://www.kaggle.com/bombatkarvivek/shanghait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torch/pytorch#installation" TargetMode="External"/><Relationship Id="rId5" Type="http://schemas.openxmlformats.org/officeDocument/2006/relationships/hyperlink" Target="https://medium.com/@2017csm1006/forward-and-backpropagation-in-convolutional-neural-network-4dfa96d7b37e" TargetMode="External"/><Relationship Id="rId4" Type="http://schemas.openxmlformats.org/officeDocument/2006/relationships/hyperlink" Target="https://github.com/leeyeehoo/CSRNet-pytorch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Crowd counting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4377" y="4352544"/>
            <a:ext cx="7628709" cy="12398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model for monitoring people in public places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3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1394"/>
            <a:ext cx="10515600" cy="4553909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used a CNN based approach since Convolutional Neural Networks are reliable and we can create end-to-end regression models.</a:t>
            </a:r>
          </a:p>
          <a:p>
            <a:r>
              <a:rPr lang="en-US" sz="2400" dirty="0" err="1" smtClean="0"/>
              <a:t>CSRNet</a:t>
            </a:r>
            <a:r>
              <a:rPr lang="en-US" sz="2400" dirty="0" smtClean="0"/>
              <a:t> or Congested Scene Recognition Network model was generated with 22 forward propagation layers and 11 backward propagation layers.</a:t>
            </a:r>
          </a:p>
          <a:p>
            <a:r>
              <a:rPr lang="en-US" sz="2400" dirty="0" smtClean="0"/>
              <a:t>It was chosen because it generates density maps with the same dimensions as the original image unlike other methods that typically generate density maps 1/4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the size of original image.</a:t>
            </a:r>
          </a:p>
          <a:p>
            <a:r>
              <a:rPr lang="en-US" sz="2400" dirty="0" smtClean="0"/>
              <a:t>VGG-16 (Visual Geometry group) or </a:t>
            </a:r>
            <a:r>
              <a:rPr lang="en-US" sz="2400" dirty="0" err="1" smtClean="0"/>
              <a:t>OxfordNet</a:t>
            </a:r>
            <a:r>
              <a:rPr lang="en-US" sz="2400" dirty="0" smtClean="0"/>
              <a:t> is used by </a:t>
            </a:r>
            <a:r>
              <a:rPr lang="en-US" sz="2400" dirty="0" err="1" smtClean="0"/>
              <a:t>CSRNet</a:t>
            </a:r>
            <a:r>
              <a:rPr lang="en-US" sz="2400" dirty="0" smtClean="0"/>
              <a:t> because of its strong transfer learning ability.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5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6" y="2103120"/>
            <a:ext cx="10593977" cy="393192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a nutshell, we first generated the density maps for all train as well as test images. (Density maps were created for test images to cross check the Mean Absolute Error, MAE.)</a:t>
            </a:r>
          </a:p>
          <a:p>
            <a:r>
              <a:rPr lang="en-US" sz="2400" dirty="0" smtClean="0"/>
              <a:t>The model was trained on the density maps of the train images dataset.</a:t>
            </a:r>
          </a:p>
          <a:p>
            <a:r>
              <a:rPr lang="en-US" sz="2400" dirty="0" smtClean="0"/>
              <a:t>Further, we used these trained weights to create density maps of the test images.</a:t>
            </a:r>
          </a:p>
          <a:p>
            <a:r>
              <a:rPr lang="en-US" sz="2400" dirty="0" smtClean="0"/>
              <a:t>Then, we checked the difference between the original count of people versus the count of people obtained from the trained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6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8451"/>
            <a:ext cx="10058400" cy="1002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Inferences drawn from the 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50" t="46605" r="54501" b="15870"/>
          <a:stretch/>
        </p:blipFill>
        <p:spPr>
          <a:xfrm>
            <a:off x="205242" y="3722914"/>
            <a:ext cx="4218051" cy="2913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099" t="40625" r="55388" b="20982"/>
          <a:stretch/>
        </p:blipFill>
        <p:spPr>
          <a:xfrm>
            <a:off x="4150485" y="3722914"/>
            <a:ext cx="3891030" cy="2945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5597" t="40268" r="54785" b="22411"/>
          <a:stretch/>
        </p:blipFill>
        <p:spPr>
          <a:xfrm>
            <a:off x="7876902" y="3722914"/>
            <a:ext cx="4079410" cy="2890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771" y="1644969"/>
            <a:ext cx="10570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we can observe from the below images, the accuracy rate for densely populated images is high. (The accuracy is 0.90 for the below set of images.)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Overall, the total MAE was found to be 75.69 </a:t>
            </a:r>
            <a:r>
              <a:rPr lang="en-US" sz="2400" dirty="0" smtClean="0"/>
              <a:t>for the 182 images in our test dataset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7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9236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Inferences drawn from the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50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a sparsely populated image was passed through the model, the accuracy was dramatically decreased.</a:t>
            </a:r>
          </a:p>
          <a:p>
            <a:r>
              <a:rPr lang="en-US" sz="2200" dirty="0" smtClean="0"/>
              <a:t>Only was 0.70 accuracy rate was achieved.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97" t="47946" r="55789" b="13482"/>
          <a:stretch/>
        </p:blipFill>
        <p:spPr>
          <a:xfrm>
            <a:off x="149834" y="3722914"/>
            <a:ext cx="3957322" cy="297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497" t="33125" r="55288" b="28125"/>
          <a:stretch/>
        </p:blipFill>
        <p:spPr>
          <a:xfrm>
            <a:off x="4061463" y="3722914"/>
            <a:ext cx="4105532" cy="3061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5195" t="40625" r="55890" b="20982"/>
          <a:stretch/>
        </p:blipFill>
        <p:spPr>
          <a:xfrm>
            <a:off x="8018785" y="3722914"/>
            <a:ext cx="3948081" cy="29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97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previous images were still from the cumulated dataset made available by </a:t>
            </a:r>
            <a:r>
              <a:rPr lang="en-US" sz="2000" dirty="0" err="1" smtClean="0"/>
              <a:t>ShanghaiTech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When the model that was trained on densely populated image was applied to real world images, the results degraded further.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97" t="48839" r="52577" b="12946"/>
          <a:stretch/>
        </p:blipFill>
        <p:spPr>
          <a:xfrm>
            <a:off x="1110343" y="3740286"/>
            <a:ext cx="4480560" cy="301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697" t="36696" r="52878" b="26875"/>
          <a:stretch/>
        </p:blipFill>
        <p:spPr>
          <a:xfrm>
            <a:off x="5590903" y="3803301"/>
            <a:ext cx="4529608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402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a way around CUDA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54489"/>
          </a:xfrm>
        </p:spPr>
        <p:txBody>
          <a:bodyPr>
            <a:normAutofit/>
          </a:bodyPr>
          <a:lstStyle/>
          <a:p>
            <a:r>
              <a:rPr lang="en-US" dirty="0" smtClean="0"/>
              <a:t>Due to limitations of system capabilities, installing CUDA and its integration with </a:t>
            </a:r>
            <a:r>
              <a:rPr lang="en-US" dirty="0" err="1" smtClean="0"/>
              <a:t>PyTorch</a:t>
            </a:r>
            <a:r>
              <a:rPr lang="en-US" dirty="0" smtClean="0"/>
              <a:t> was not possible.</a:t>
            </a:r>
          </a:p>
          <a:p>
            <a:r>
              <a:rPr lang="en-US" dirty="0" smtClean="0"/>
              <a:t>So we used the parameters provided by </a:t>
            </a:r>
            <a:r>
              <a:rPr lang="en-US" dirty="0" err="1" smtClean="0"/>
              <a:t>PyTorch</a:t>
            </a:r>
            <a:r>
              <a:rPr lang="en-US" dirty="0" smtClean="0"/>
              <a:t> to assign the device CPU as the </a:t>
            </a:r>
            <a:r>
              <a:rPr lang="en-US" dirty="0" err="1" smtClean="0"/>
              <a:t>map_location</a:t>
            </a:r>
            <a:r>
              <a:rPr lang="en-US" dirty="0" smtClean="0"/>
              <a:t>, since GPU wasn’t configured.</a:t>
            </a:r>
          </a:p>
          <a:p>
            <a:r>
              <a:rPr lang="en-US" dirty="0" smtClean="0"/>
              <a:t>We can only use CUDA when a model is trained as well as loaded on a GPU.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81" t="33125" r="15832" b="52054"/>
          <a:stretch/>
        </p:blipFill>
        <p:spPr>
          <a:xfrm>
            <a:off x="319552" y="3814354"/>
            <a:ext cx="11552896" cy="20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8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2103120"/>
            <a:ext cx="10354491" cy="3931920"/>
          </a:xfrm>
        </p:spPr>
        <p:txBody>
          <a:bodyPr/>
          <a:lstStyle/>
          <a:p>
            <a:r>
              <a:rPr lang="en-US" sz="2400" dirty="0" smtClean="0"/>
              <a:t>We can fine tune the model by training it on sparsely populated images that correspond to real life instances with actual obstacles.</a:t>
            </a:r>
          </a:p>
          <a:p>
            <a:r>
              <a:rPr lang="en-US" sz="2400" dirty="0" smtClean="0"/>
              <a:t>This can be used as crowd control tech for public places making it easier to regulate the number of people allowed in a fixed area of 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1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https://www.kaggle.com/bombatkarvivek/shanghaitech</a:t>
            </a:r>
            <a:r>
              <a:rPr lang="en-US" sz="2000" dirty="0" smtClean="0"/>
              <a:t> Dataset for dense and sparse crowds</a:t>
            </a:r>
          </a:p>
          <a:p>
            <a:r>
              <a:rPr lang="en-US" sz="2000" dirty="0" smtClean="0">
                <a:hlinkClick r:id="rId3"/>
              </a:rPr>
              <a:t>https://www.analyticsvidhya.com/blog/2019/02/building-crowd-counting-model-python/</a:t>
            </a:r>
            <a:endParaRPr lang="en-US" sz="2000" dirty="0" smtClean="0"/>
          </a:p>
          <a:p>
            <a:pPr lvl="0"/>
            <a:r>
              <a:rPr lang="en-US" altLang="en-US" sz="2000" u="sng" dirty="0">
                <a:solidFill>
                  <a:srgbClr val="333333"/>
                </a:solidFill>
                <a:latin typeface="Monaco"/>
                <a:hlinkClick r:id="rId4"/>
              </a:rPr>
              <a:t>https://github.com/leeyeehoo/CSRNet-pytorch.git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/>
            <a:r>
              <a:rPr lang="en-US" sz="2000" dirty="0" smtClean="0">
                <a:hlinkClick r:id="rId5"/>
              </a:rPr>
              <a:t>https://medium.com/@2017csm1006/forward-and-backpropagation-in-convolutional-neural-network-4dfa96d7b37e</a:t>
            </a:r>
            <a:endParaRPr lang="en-US" sz="2000" dirty="0" smtClean="0"/>
          </a:p>
          <a:p>
            <a:pPr lvl="0"/>
            <a:r>
              <a:rPr lang="en-US" sz="2000" dirty="0" smtClean="0">
                <a:hlinkClick r:id="rId6"/>
              </a:rPr>
              <a:t>https://github.com/pytorch/pytorch#installation</a:t>
            </a:r>
            <a:r>
              <a:rPr lang="en-US" sz="2000" dirty="0" smtClean="0"/>
              <a:t> </a:t>
            </a:r>
            <a:r>
              <a:rPr lang="en-US" sz="2000" dirty="0"/>
              <a:t>Tensors and Dynamic neural networks in Python with strong GPU acceleration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97</TotalTime>
  <Words>472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Garamond</vt:lpstr>
      <vt:lpstr>Gill Sans MT</vt:lpstr>
      <vt:lpstr>Monaco</vt:lpstr>
      <vt:lpstr>Savon</vt:lpstr>
      <vt:lpstr>Parcel</vt:lpstr>
      <vt:lpstr>Crowd counting</vt:lpstr>
      <vt:lpstr>Our approach</vt:lpstr>
      <vt:lpstr>Our approach</vt:lpstr>
      <vt:lpstr>Inferences drawn from the experiment</vt:lpstr>
      <vt:lpstr>Inferences drawn from the experiment</vt:lpstr>
      <vt:lpstr>Real life examples</vt:lpstr>
      <vt:lpstr>Working a way around CUDA dependencies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counting</dc:title>
  <dc:creator>Shivani Saste</dc:creator>
  <cp:lastModifiedBy>Shivani Saste</cp:lastModifiedBy>
  <cp:revision>18</cp:revision>
  <dcterms:created xsi:type="dcterms:W3CDTF">2020-05-07T04:30:50Z</dcterms:created>
  <dcterms:modified xsi:type="dcterms:W3CDTF">2020-05-07T06:07:53Z</dcterms:modified>
</cp:coreProperties>
</file>